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57" r:id="rId2"/>
    <p:sldId id="259" r:id="rId3"/>
    <p:sldId id="263" r:id="rId4"/>
    <p:sldId id="264" r:id="rId5"/>
    <p:sldId id="272" r:id="rId6"/>
    <p:sldId id="267" r:id="rId7"/>
    <p:sldId id="271" r:id="rId8"/>
    <p:sldId id="269" r:id="rId9"/>
    <p:sldId id="297" r:id="rId10"/>
    <p:sldId id="266" r:id="rId11"/>
    <p:sldId id="273" r:id="rId12"/>
    <p:sldId id="274" r:id="rId13"/>
    <p:sldId id="276" r:id="rId14"/>
    <p:sldId id="277" r:id="rId15"/>
    <p:sldId id="284" r:id="rId16"/>
    <p:sldId id="285" r:id="rId17"/>
    <p:sldId id="278" r:id="rId18"/>
    <p:sldId id="287" r:id="rId19"/>
    <p:sldId id="311" r:id="rId20"/>
    <p:sldId id="290" r:id="rId21"/>
    <p:sldId id="291" r:id="rId22"/>
    <p:sldId id="310" r:id="rId23"/>
    <p:sldId id="293" r:id="rId24"/>
    <p:sldId id="298" r:id="rId25"/>
    <p:sldId id="303" r:id="rId26"/>
    <p:sldId id="308" r:id="rId27"/>
    <p:sldId id="309" r:id="rId28"/>
    <p:sldId id="299" r:id="rId29"/>
    <p:sldId id="301" r:id="rId30"/>
    <p:sldId id="300" r:id="rId31"/>
    <p:sldId id="307" r:id="rId3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9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sidata1\data\Corporate\Board%20Meetings\2017\Q1%202017\Padding%20Machine%20Utilization%20going%20Forwar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Large</a:t>
            </a:r>
            <a:r>
              <a:rPr lang="en-US" baseline="0"/>
              <a:t> Padder Rental Projections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Chart!$A$3</c:f>
              <c:strCache>
                <c:ptCount val="1"/>
                <c:pt idx="0">
                  <c:v>OPP-200 Padder Months</c:v>
                </c:pt>
              </c:strCache>
            </c:strRef>
          </c:tx>
          <c:spPr>
            <a:solidFill>
              <a:schemeClr val="accent1">
                <a:lumMod val="50000"/>
              </a:schemeClr>
            </a:solidFill>
            <a:ln>
              <a:noFill/>
            </a:ln>
            <a:effectLst/>
          </c:spPr>
          <c:invertIfNegative val="0"/>
          <c:dPt>
            <c:idx val="4"/>
            <c:invertIfNegative val="0"/>
            <c:bubble3D val="0"/>
            <c:spPr>
              <a:solidFill>
                <a:schemeClr val="accent1"/>
              </a:solidFill>
              <a:ln>
                <a:noFill/>
              </a:ln>
              <a:effectLst/>
            </c:spPr>
          </c:dPt>
          <c:dPt>
            <c:idx val="5"/>
            <c:invertIfNegative val="0"/>
            <c:bubble3D val="0"/>
            <c:spPr>
              <a:solidFill>
                <a:schemeClr val="accent1"/>
              </a:solidFill>
              <a:ln>
                <a:noFill/>
              </a:ln>
              <a:effectLst/>
            </c:spPr>
          </c:dPt>
          <c:dPt>
            <c:idx val="6"/>
            <c:invertIfNegative val="0"/>
            <c:bubble3D val="0"/>
            <c:spPr>
              <a:solidFill>
                <a:schemeClr val="accent1"/>
              </a:solidFill>
              <a:ln>
                <a:noFill/>
              </a:ln>
              <a:effectLst/>
            </c:spPr>
          </c:dPt>
          <c:dPt>
            <c:idx val="7"/>
            <c:invertIfNegative val="0"/>
            <c:bubble3D val="0"/>
            <c:spPr>
              <a:solidFill>
                <a:schemeClr val="accent1"/>
              </a:solidFill>
              <a:ln>
                <a:noFill/>
              </a:ln>
              <a:effectLst/>
            </c:spPr>
          </c:dPt>
          <c:dPt>
            <c:idx val="8"/>
            <c:invertIfNegative val="0"/>
            <c:bubble3D val="0"/>
            <c:spPr>
              <a:solidFill>
                <a:schemeClr val="accent1"/>
              </a:solidFill>
              <a:ln>
                <a:noFill/>
              </a:ln>
              <a:effectLst/>
            </c:spPr>
          </c:dPt>
          <c:dPt>
            <c:idx val="9"/>
            <c:invertIfNegative val="0"/>
            <c:bubble3D val="0"/>
            <c:spPr>
              <a:solidFill>
                <a:schemeClr val="accent1"/>
              </a:solidFill>
              <a:ln>
                <a:noFill/>
              </a:ln>
              <a:effectLst/>
            </c:spPr>
          </c:dPt>
          <c:cat>
            <c:strRef>
              <c:f>Chart!$B$2:$M$2</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Chart!$B$3:$M$3</c:f>
              <c:numCache>
                <c:formatCode>General</c:formatCode>
                <c:ptCount val="12"/>
                <c:pt idx="0">
                  <c:v>3.79</c:v>
                </c:pt>
                <c:pt idx="1">
                  <c:v>5.17</c:v>
                </c:pt>
                <c:pt idx="2">
                  <c:v>4.04</c:v>
                </c:pt>
                <c:pt idx="3">
                  <c:v>5.08</c:v>
                </c:pt>
                <c:pt idx="4">
                  <c:v>9</c:v>
                </c:pt>
                <c:pt idx="5">
                  <c:v>10</c:v>
                </c:pt>
                <c:pt idx="6">
                  <c:v>10</c:v>
                </c:pt>
                <c:pt idx="7">
                  <c:v>9</c:v>
                </c:pt>
                <c:pt idx="8">
                  <c:v>5</c:v>
                </c:pt>
                <c:pt idx="9">
                  <c:v>3</c:v>
                </c:pt>
                <c:pt idx="10">
                  <c:v>0</c:v>
                </c:pt>
                <c:pt idx="11">
                  <c:v>0</c:v>
                </c:pt>
              </c:numCache>
            </c:numRef>
          </c:val>
        </c:ser>
        <c:ser>
          <c:idx val="1"/>
          <c:order val="1"/>
          <c:tx>
            <c:strRef>
              <c:f>Chart!$A$4</c:f>
              <c:strCache>
                <c:ptCount val="1"/>
                <c:pt idx="0">
                  <c:v>OPP-300 Padder Months</c:v>
                </c:pt>
              </c:strCache>
            </c:strRef>
          </c:tx>
          <c:spPr>
            <a:solidFill>
              <a:schemeClr val="accent2"/>
            </a:solidFill>
            <a:ln>
              <a:noFill/>
            </a:ln>
            <a:effectLst/>
          </c:spPr>
          <c:invertIfNegative val="0"/>
          <c:dPt>
            <c:idx val="4"/>
            <c:invertIfNegative val="0"/>
            <c:bubble3D val="0"/>
            <c:spPr>
              <a:solidFill>
                <a:schemeClr val="accent2"/>
              </a:solidFill>
              <a:ln>
                <a:noFill/>
              </a:ln>
              <a:effectLst/>
            </c:spPr>
          </c:dPt>
          <c:dPt>
            <c:idx val="5"/>
            <c:invertIfNegative val="0"/>
            <c:bubble3D val="0"/>
            <c:spPr>
              <a:solidFill>
                <a:schemeClr val="accent2"/>
              </a:solidFill>
              <a:ln>
                <a:noFill/>
              </a:ln>
              <a:effectLst/>
            </c:spPr>
          </c:dPt>
          <c:dPt>
            <c:idx val="6"/>
            <c:invertIfNegative val="0"/>
            <c:bubble3D val="0"/>
            <c:spPr>
              <a:solidFill>
                <a:schemeClr val="accent2"/>
              </a:solidFill>
              <a:ln>
                <a:noFill/>
              </a:ln>
              <a:effectLst/>
            </c:spPr>
          </c:dPt>
          <c:dPt>
            <c:idx val="7"/>
            <c:invertIfNegative val="0"/>
            <c:bubble3D val="0"/>
            <c:spPr>
              <a:solidFill>
                <a:schemeClr val="accent2"/>
              </a:solidFill>
              <a:ln>
                <a:noFill/>
              </a:ln>
              <a:effectLst/>
            </c:spPr>
          </c:dPt>
          <c:dPt>
            <c:idx val="8"/>
            <c:invertIfNegative val="0"/>
            <c:bubble3D val="0"/>
            <c:spPr>
              <a:solidFill>
                <a:schemeClr val="accent2"/>
              </a:solidFill>
              <a:ln>
                <a:noFill/>
              </a:ln>
              <a:effectLst/>
            </c:spPr>
          </c:dPt>
          <c:dPt>
            <c:idx val="9"/>
            <c:invertIfNegative val="0"/>
            <c:bubble3D val="0"/>
            <c:spPr>
              <a:solidFill>
                <a:schemeClr val="accent2"/>
              </a:solidFill>
              <a:ln>
                <a:noFill/>
              </a:ln>
              <a:effectLst/>
            </c:spPr>
          </c:dPt>
          <c:cat>
            <c:strRef>
              <c:f>Chart!$B$2:$M$2</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Chart!$B$4:$M$4</c:f>
              <c:numCache>
                <c:formatCode>General</c:formatCode>
                <c:ptCount val="12"/>
                <c:pt idx="0">
                  <c:v>1</c:v>
                </c:pt>
                <c:pt idx="1">
                  <c:v>2.21</c:v>
                </c:pt>
                <c:pt idx="2">
                  <c:v>2.54</c:v>
                </c:pt>
                <c:pt idx="3">
                  <c:v>3.88</c:v>
                </c:pt>
                <c:pt idx="4">
                  <c:v>10</c:v>
                </c:pt>
                <c:pt idx="5">
                  <c:v>13</c:v>
                </c:pt>
                <c:pt idx="6">
                  <c:v>14</c:v>
                </c:pt>
                <c:pt idx="7">
                  <c:v>14</c:v>
                </c:pt>
                <c:pt idx="8">
                  <c:v>10</c:v>
                </c:pt>
                <c:pt idx="9">
                  <c:v>8</c:v>
                </c:pt>
                <c:pt idx="10">
                  <c:v>0</c:v>
                </c:pt>
                <c:pt idx="11">
                  <c:v>0</c:v>
                </c:pt>
              </c:numCache>
            </c:numRef>
          </c:val>
        </c:ser>
        <c:dLbls>
          <c:showLegendKey val="0"/>
          <c:showVal val="0"/>
          <c:showCatName val="0"/>
          <c:showSerName val="0"/>
          <c:showPercent val="0"/>
          <c:showBubbleSize val="0"/>
        </c:dLbls>
        <c:gapWidth val="150"/>
        <c:axId val="323544072"/>
        <c:axId val="323544856"/>
      </c:barChart>
      <c:lineChart>
        <c:grouping val="standard"/>
        <c:varyColors val="0"/>
        <c:ser>
          <c:idx val="2"/>
          <c:order val="2"/>
          <c:tx>
            <c:strRef>
              <c:f>Chart!$A$5</c:f>
              <c:strCache>
                <c:ptCount val="1"/>
                <c:pt idx="0">
                  <c:v>OPP-200 Utilization</c:v>
                </c:pt>
              </c:strCache>
            </c:strRef>
          </c:tx>
          <c:spPr>
            <a:ln w="28575" cap="rnd">
              <a:solidFill>
                <a:schemeClr val="tx1">
                  <a:lumMod val="50000"/>
                  <a:lumOff val="50000"/>
                </a:schemeClr>
              </a:solidFill>
              <a:round/>
            </a:ln>
            <a:effectLst/>
          </c:spPr>
          <c:marker>
            <c:symbol val="none"/>
          </c:marker>
          <c:cat>
            <c:strRef>
              <c:f>Chart!$B$2:$M$2</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Chart!$B$5:$M$5</c:f>
              <c:numCache>
                <c:formatCode>0%</c:formatCode>
                <c:ptCount val="12"/>
                <c:pt idx="0">
                  <c:v>0.29153846153846152</c:v>
                </c:pt>
                <c:pt idx="1">
                  <c:v>0.39769230769230768</c:v>
                </c:pt>
                <c:pt idx="2">
                  <c:v>0.3107692307692308</c:v>
                </c:pt>
                <c:pt idx="3">
                  <c:v>0.39076923076923076</c:v>
                </c:pt>
                <c:pt idx="4">
                  <c:v>0.69230769230769229</c:v>
                </c:pt>
                <c:pt idx="5">
                  <c:v>0.76923076923076927</c:v>
                </c:pt>
                <c:pt idx="6">
                  <c:v>0.76923076923076927</c:v>
                </c:pt>
                <c:pt idx="7">
                  <c:v>0.69230769230769229</c:v>
                </c:pt>
                <c:pt idx="8">
                  <c:v>0.38461538461538464</c:v>
                </c:pt>
                <c:pt idx="9">
                  <c:v>0.23076923076923078</c:v>
                </c:pt>
                <c:pt idx="10">
                  <c:v>0</c:v>
                </c:pt>
                <c:pt idx="11">
                  <c:v>0</c:v>
                </c:pt>
              </c:numCache>
            </c:numRef>
          </c:val>
          <c:smooth val="0"/>
        </c:ser>
        <c:ser>
          <c:idx val="3"/>
          <c:order val="3"/>
          <c:tx>
            <c:strRef>
              <c:f>Chart!$A$6</c:f>
              <c:strCache>
                <c:ptCount val="1"/>
                <c:pt idx="0">
                  <c:v>OPP-300 Utilization</c:v>
                </c:pt>
              </c:strCache>
            </c:strRef>
          </c:tx>
          <c:spPr>
            <a:ln w="28575" cap="rnd">
              <a:solidFill>
                <a:schemeClr val="tx1">
                  <a:lumMod val="50000"/>
                  <a:lumOff val="50000"/>
                </a:schemeClr>
              </a:solidFill>
              <a:prstDash val="sysDash"/>
              <a:round/>
            </a:ln>
            <a:effectLst/>
          </c:spPr>
          <c:marker>
            <c:symbol val="none"/>
          </c:marker>
          <c:cat>
            <c:strRef>
              <c:f>Chart!$B$2:$M$2</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Chart!$B$6:$M$6</c:f>
              <c:numCache>
                <c:formatCode>0%</c:formatCode>
                <c:ptCount val="12"/>
                <c:pt idx="0">
                  <c:v>5.8823529411764705E-2</c:v>
                </c:pt>
                <c:pt idx="1">
                  <c:v>0.13</c:v>
                </c:pt>
                <c:pt idx="2">
                  <c:v>0.14941176470588236</c:v>
                </c:pt>
                <c:pt idx="3">
                  <c:v>0.22823529411764706</c:v>
                </c:pt>
                <c:pt idx="4">
                  <c:v>0.58823529411764708</c:v>
                </c:pt>
                <c:pt idx="5">
                  <c:v>0.76470588235294112</c:v>
                </c:pt>
                <c:pt idx="6">
                  <c:v>0.82352941176470584</c:v>
                </c:pt>
                <c:pt idx="7">
                  <c:v>0.82352941176470584</c:v>
                </c:pt>
                <c:pt idx="8">
                  <c:v>0.58823529411764708</c:v>
                </c:pt>
                <c:pt idx="9">
                  <c:v>0.47058823529411764</c:v>
                </c:pt>
                <c:pt idx="10">
                  <c:v>0</c:v>
                </c:pt>
                <c:pt idx="11">
                  <c:v>0</c:v>
                </c:pt>
              </c:numCache>
            </c:numRef>
          </c:val>
          <c:smooth val="0"/>
        </c:ser>
        <c:dLbls>
          <c:showLegendKey val="0"/>
          <c:showVal val="0"/>
          <c:showCatName val="0"/>
          <c:showSerName val="0"/>
          <c:showPercent val="0"/>
          <c:showBubbleSize val="0"/>
        </c:dLbls>
        <c:marker val="1"/>
        <c:smooth val="0"/>
        <c:axId val="186779592"/>
        <c:axId val="323544464"/>
      </c:lineChart>
      <c:catAx>
        <c:axId val="323544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smtClean="0"/>
                  <a:t>Months</a:t>
                </a:r>
                <a:endParaRPr lang="en-CA"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4856"/>
        <c:crosses val="autoZero"/>
        <c:auto val="1"/>
        <c:lblAlgn val="ctr"/>
        <c:lblOffset val="100"/>
        <c:noMultiLvlLbl val="0"/>
      </c:catAx>
      <c:valAx>
        <c:axId val="323544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Padder</a:t>
                </a:r>
                <a:r>
                  <a:rPr lang="en-US" baseline="0"/>
                  <a:t> Months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544072"/>
        <c:crosses val="autoZero"/>
        <c:crossBetween val="between"/>
      </c:valAx>
      <c:valAx>
        <c:axId val="3235444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Utilization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79592"/>
        <c:crosses val="max"/>
        <c:crossBetween val="between"/>
      </c:valAx>
      <c:catAx>
        <c:axId val="186779592"/>
        <c:scaling>
          <c:orientation val="minMax"/>
        </c:scaling>
        <c:delete val="1"/>
        <c:axPos val="b"/>
        <c:numFmt formatCode="General" sourceLinked="1"/>
        <c:majorTickMark val="none"/>
        <c:minorTickMark val="none"/>
        <c:tickLblPos val="nextTo"/>
        <c:crossAx val="3235444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38475" cy="46369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49" y="12"/>
            <a:ext cx="3038475" cy="463696"/>
          </a:xfrm>
          <a:prstGeom prst="rect">
            <a:avLst/>
          </a:prstGeom>
        </p:spPr>
        <p:txBody>
          <a:bodyPr vert="horz" lIns="91440" tIns="45720" rIns="91440" bIns="45720" rtlCol="0"/>
          <a:lstStyle>
            <a:lvl1pPr algn="r">
              <a:defRPr sz="1200"/>
            </a:lvl1pPr>
          </a:lstStyle>
          <a:p>
            <a:fld id="{545E8586-1C33-4C7D-8CBB-801A3B589BFF}" type="datetimeFigureOut">
              <a:rPr lang="en-CA" smtClean="0"/>
              <a:t>08/12/2017</a:t>
            </a:fld>
            <a:endParaRPr lang="en-CA"/>
          </a:p>
        </p:txBody>
      </p:sp>
      <p:sp>
        <p:nvSpPr>
          <p:cNvPr id="4" name="Footer Placeholder 3"/>
          <p:cNvSpPr>
            <a:spLocks noGrp="1"/>
          </p:cNvSpPr>
          <p:nvPr>
            <p:ph type="ftr" sz="quarter" idx="2"/>
          </p:nvPr>
        </p:nvSpPr>
        <p:spPr>
          <a:xfrm>
            <a:off x="12" y="8772383"/>
            <a:ext cx="3038475" cy="46369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49" y="8772383"/>
            <a:ext cx="3038475" cy="463696"/>
          </a:xfrm>
          <a:prstGeom prst="rect">
            <a:avLst/>
          </a:prstGeom>
        </p:spPr>
        <p:txBody>
          <a:bodyPr vert="horz" lIns="91440" tIns="45720" rIns="91440" bIns="45720" rtlCol="0" anchor="b"/>
          <a:lstStyle>
            <a:lvl1pPr algn="r">
              <a:defRPr sz="1200"/>
            </a:lvl1pPr>
          </a:lstStyle>
          <a:p>
            <a:fld id="{F0C6D8D0-1984-4229-BDC1-C57EFA4D2B0C}" type="slidenum">
              <a:rPr lang="en-CA" smtClean="0"/>
              <a:t>‹#›</a:t>
            </a:fld>
            <a:endParaRPr lang="en-CA"/>
          </a:p>
        </p:txBody>
      </p:sp>
    </p:spTree>
    <p:extLst>
      <p:ext uri="{BB962C8B-B14F-4D97-AF65-F5344CB8AC3E}">
        <p14:creationId xmlns:p14="http://schemas.microsoft.com/office/powerpoint/2010/main" val="724505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3407"/>
          </a:xfrm>
          <a:prstGeom prst="rect">
            <a:avLst/>
          </a:prstGeom>
        </p:spPr>
        <p:txBody>
          <a:bodyPr vert="horz" lIns="93177" tIns="46589" rIns="93177" bIns="46589" rtlCol="0"/>
          <a:lstStyle>
            <a:lvl1pPr algn="r">
              <a:defRPr sz="1200"/>
            </a:lvl1pPr>
          </a:lstStyle>
          <a:p>
            <a:fld id="{CD60FA00-561B-463A-908A-99A735CA0309}" type="datetimeFigureOut">
              <a:rPr lang="en-CA" smtClean="0"/>
              <a:t>08/12/2017</a:t>
            </a:fld>
            <a:endParaRPr lang="en-CA"/>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44869"/>
            <a:ext cx="5608320" cy="363670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74"/>
            <a:ext cx="3037840" cy="463406"/>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72674"/>
            <a:ext cx="3037840" cy="463406"/>
          </a:xfrm>
          <a:prstGeom prst="rect">
            <a:avLst/>
          </a:prstGeom>
        </p:spPr>
        <p:txBody>
          <a:bodyPr vert="horz" lIns="93177" tIns="46589" rIns="93177" bIns="46589" rtlCol="0" anchor="b"/>
          <a:lstStyle>
            <a:lvl1pPr algn="r">
              <a:defRPr sz="1200"/>
            </a:lvl1pPr>
          </a:lstStyle>
          <a:p>
            <a:fld id="{B375A8A7-C7F7-45A1-B437-0B16D3F3D084}" type="slidenum">
              <a:rPr lang="en-CA" smtClean="0"/>
              <a:t>‹#›</a:t>
            </a:fld>
            <a:endParaRPr lang="en-CA"/>
          </a:p>
        </p:txBody>
      </p:sp>
    </p:spTree>
    <p:extLst>
      <p:ext uri="{BB962C8B-B14F-4D97-AF65-F5344CB8AC3E}">
        <p14:creationId xmlns:p14="http://schemas.microsoft.com/office/powerpoint/2010/main" val="49287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08F624-E8AE-408B-ADD4-3A9F6DA590F9}"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77755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A08F624-E8AE-408B-ADD4-3A9F6DA590F9}" type="slidenum">
              <a:rPr lang="en-CA" smtClean="0"/>
              <a:t>2</a:t>
            </a:fld>
            <a:endParaRPr lang="en-CA" dirty="0"/>
          </a:p>
        </p:txBody>
      </p:sp>
    </p:spTree>
    <p:extLst>
      <p:ext uri="{BB962C8B-B14F-4D97-AF65-F5344CB8AC3E}">
        <p14:creationId xmlns:p14="http://schemas.microsoft.com/office/powerpoint/2010/main" val="246161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64173941-58B9-46BA-AB4C-8239BEC7798F}"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7" name="Picture 6" descr="ESI Logo wo Hills"/>
          <p:cNvPicPr/>
          <p:nvPr userDrawn="1"/>
        </p:nvPicPr>
        <p:blipFill>
          <a:blip r:embed="rId3"/>
          <a:srcRect/>
          <a:stretch>
            <a:fillRect/>
          </a:stretch>
        </p:blipFill>
        <p:spPr bwMode="auto">
          <a:xfrm>
            <a:off x="1651267" y="6337300"/>
            <a:ext cx="900000" cy="432000"/>
          </a:xfrm>
          <a:prstGeom prst="rect">
            <a:avLst/>
          </a:prstGeom>
          <a:noFill/>
          <a:ln w="9525">
            <a:noFill/>
            <a:miter lim="800000"/>
            <a:headEnd/>
            <a:tailEnd/>
          </a:ln>
        </p:spPr>
      </p:pic>
      <p:graphicFrame>
        <p:nvGraphicFramePr>
          <p:cNvPr id="8" name="Object 7"/>
          <p:cNvGraphicFramePr>
            <a:graphicFrameLocks noChangeAspect="1"/>
          </p:cNvGraphicFramePr>
          <p:nvPr userDrawn="1">
            <p:extLst/>
          </p:nvPr>
        </p:nvGraphicFramePr>
        <p:xfrm>
          <a:off x="10202667" y="6337300"/>
          <a:ext cx="559826" cy="559826"/>
        </p:xfrm>
        <a:graphic>
          <a:graphicData uri="http://schemas.openxmlformats.org/presentationml/2006/ole">
            <mc:AlternateContent xmlns:mc="http://schemas.openxmlformats.org/markup-compatibility/2006">
              <mc:Choice xmlns:v="urn:schemas-microsoft-com:vml" Requires="v">
                <p:oleObj spid="_x0000_s1144"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02667" y="633730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08562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D771FB-ADDD-4345-8C65-7B0C7C95641A}"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7" name="Picture 6"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8" name="Object 7"/>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10360"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376701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A282430-985A-44D7-8315-62111CB858C8}"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7" name="Picture 6"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8" name="Object 7"/>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11384"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31496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AA28C8D-4F59-4E6F-982C-613C426FF69D}"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7" name="Picture 6"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8" name="Object 7"/>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2168"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21998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F8FE68-F862-4217-99DB-009B950704FE}"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7" name="Picture 6"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8" name="Object 7"/>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3192"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572020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8936653-3695-43A3-9EBC-30917C811166}" type="datetime1">
              <a:rPr lang="en-CA" smtClean="0">
                <a:solidFill>
                  <a:prstClr val="black">
                    <a:tint val="75000"/>
                  </a:prstClr>
                </a:solidFill>
              </a:rPr>
              <a:pPr/>
              <a:t>08/12/2017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8" name="Picture 7"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9" name="Object 8"/>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4216"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40317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C27142B-6663-4C06-AD9C-C914B0474D50}" type="datetime1">
              <a:rPr lang="en-CA" smtClean="0">
                <a:solidFill>
                  <a:prstClr val="black">
                    <a:tint val="75000"/>
                  </a:prstClr>
                </a:solidFill>
              </a:rPr>
              <a:pPr/>
              <a:t>08/12/2017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10" name="Picture 9"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11" name="Object 10"/>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5240"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115678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3BCB2A4-E883-49E4-A8A7-D0F85E0CF996}" type="datetime1">
              <a:rPr lang="en-CA" smtClean="0">
                <a:solidFill>
                  <a:prstClr val="black">
                    <a:tint val="75000"/>
                  </a:prstClr>
                </a:solidFill>
              </a:rPr>
              <a:pPr/>
              <a:t>08/12/2017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6" name="Picture 5"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7" name="Object 6"/>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6264"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11798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6C701-359B-4309-947B-7CB3A3DE9DEF}" type="datetime1">
              <a:rPr lang="en-CA" smtClean="0">
                <a:solidFill>
                  <a:prstClr val="black">
                    <a:tint val="75000"/>
                  </a:prstClr>
                </a:solidFill>
              </a:rPr>
              <a:pPr/>
              <a:t>08/12/2017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5" name="Picture 4"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6" name="Object 5"/>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7288"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3963391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B4139B-2CA2-4ED0-BDE5-78CDC7E745B0}" type="datetime1">
              <a:rPr lang="en-CA" smtClean="0">
                <a:solidFill>
                  <a:prstClr val="black">
                    <a:tint val="75000"/>
                  </a:prstClr>
                </a:solidFill>
              </a:rPr>
              <a:pPr/>
              <a:t>08/12/2017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8" name="Picture 7"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9" name="Object 8"/>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8312"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04843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962C1C-EAD7-42D8-B4C4-2E3781000271}" type="datetime1">
              <a:rPr lang="en-CA" smtClean="0">
                <a:solidFill>
                  <a:prstClr val="black">
                    <a:tint val="75000"/>
                  </a:prstClr>
                </a:solidFill>
              </a:rPr>
              <a:pPr/>
              <a:t>08/12/2017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pic>
        <p:nvPicPr>
          <p:cNvPr id="8" name="Picture 7" descr="ESI Logo wo Hills"/>
          <p:cNvPicPr/>
          <p:nvPr userDrawn="1"/>
        </p:nvPicPr>
        <p:blipFill>
          <a:blip r:embed="rId3"/>
          <a:srcRect/>
          <a:stretch>
            <a:fillRect/>
          </a:stretch>
        </p:blipFill>
        <p:spPr bwMode="auto">
          <a:xfrm>
            <a:off x="1724767" y="6140350"/>
            <a:ext cx="900000" cy="432000"/>
          </a:xfrm>
          <a:prstGeom prst="rect">
            <a:avLst/>
          </a:prstGeom>
          <a:noFill/>
          <a:ln w="9525">
            <a:noFill/>
            <a:miter lim="800000"/>
            <a:headEnd/>
            <a:tailEnd/>
          </a:ln>
        </p:spPr>
      </p:pic>
      <p:graphicFrame>
        <p:nvGraphicFramePr>
          <p:cNvPr id="9" name="Object 8"/>
          <p:cNvGraphicFramePr>
            <a:graphicFrameLocks noChangeAspect="1"/>
          </p:cNvGraphicFramePr>
          <p:nvPr userDrawn="1">
            <p:extLst/>
          </p:nvPr>
        </p:nvGraphicFramePr>
        <p:xfrm>
          <a:off x="10228067" y="6095870"/>
          <a:ext cx="559826" cy="559826"/>
        </p:xfrm>
        <a:graphic>
          <a:graphicData uri="http://schemas.openxmlformats.org/presentationml/2006/ole">
            <mc:AlternateContent xmlns:mc="http://schemas.openxmlformats.org/markup-compatibility/2006">
              <mc:Choice xmlns:v="urn:schemas-microsoft-com:vml" Requires="v">
                <p:oleObj spid="_x0000_s9336" name="Acrobat Document" r:id="rId4" imgW="2285859" imgH="2285798" progId="AcroExch.Document.11">
                  <p:embed/>
                </p:oleObj>
              </mc:Choice>
              <mc:Fallback>
                <p:oleObj name="Acrobat Document" r:id="rId4" imgW="2285859" imgH="2285798" progId="AcroExch.Document.11">
                  <p:embed/>
                  <p:pic>
                    <p:nvPicPr>
                      <p:cNvPr id="0" name=""/>
                      <p:cNvPicPr/>
                      <p:nvPr/>
                    </p:nvPicPr>
                    <p:blipFill>
                      <a:blip r:embed="rId5"/>
                      <a:stretch>
                        <a:fillRect/>
                      </a:stretch>
                    </p:blipFill>
                    <p:spPr>
                      <a:xfrm>
                        <a:off x="10228067" y="6095870"/>
                        <a:ext cx="559826" cy="559826"/>
                      </a:xfrm>
                      <a:prstGeom prst="rect">
                        <a:avLst/>
                      </a:prstGeom>
                    </p:spPr>
                  </p:pic>
                </p:oleObj>
              </mc:Fallback>
            </mc:AlternateContent>
          </a:graphicData>
        </a:graphic>
      </p:graphicFrame>
    </p:spTree>
    <p:extLst>
      <p:ext uri="{BB962C8B-B14F-4D97-AF65-F5344CB8AC3E}">
        <p14:creationId xmlns:p14="http://schemas.microsoft.com/office/powerpoint/2010/main" val="205895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2F7A38-E092-4DDB-9474-AC8D478CD1E4}" type="datetime1">
              <a:rPr lang="en-CA" smtClean="0">
                <a:solidFill>
                  <a:prstClr val="black">
                    <a:tint val="75000"/>
                  </a:prstClr>
                </a:solidFill>
              </a:rPr>
              <a:pPr/>
              <a:t>08/12/2017</a:t>
            </a:fld>
            <a:endParaRPr lang="en-CA">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C1600-3EAD-41F5-B791-4884F2CA9AE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328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25000"/>
                    </a14:imgEffect>
                    <a14:imgEffect>
                      <a14:colorTemperature colorTemp="7300"/>
                    </a14:imgEffect>
                  </a14:imgLayer>
                </a14:imgProps>
              </a:ext>
              <a:ext uri="{28A0092B-C50C-407E-A947-70E740481C1C}">
                <a14:useLocalDpi xmlns:a14="http://schemas.microsoft.com/office/drawing/2010/main"/>
              </a:ext>
            </a:extLst>
          </a:blip>
          <a:srcRect/>
          <a:stretch/>
        </p:blipFill>
        <p:spPr>
          <a:xfrm>
            <a:off x="12700" y="0"/>
            <a:ext cx="12344400" cy="6858000"/>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p:spPr>
      </p:pic>
      <p:sp>
        <p:nvSpPr>
          <p:cNvPr id="2" name="Title 1"/>
          <p:cNvSpPr>
            <a:spLocks noGrp="1"/>
          </p:cNvSpPr>
          <p:nvPr>
            <p:ph type="ctrTitle"/>
          </p:nvPr>
        </p:nvSpPr>
        <p:spPr>
          <a:xfrm>
            <a:off x="1600200" y="413067"/>
            <a:ext cx="9144000" cy="1508125"/>
          </a:xfrm>
        </p:spPr>
        <p:txBody>
          <a:bodyPr>
            <a:normAutofit/>
          </a:bodyPr>
          <a:lstStyle/>
          <a:p>
            <a:r>
              <a:rPr lang="en-CA" sz="4800" b="1" dirty="0"/>
              <a:t>Energy Services Inc.</a:t>
            </a:r>
          </a:p>
        </p:txBody>
      </p:sp>
      <p:sp>
        <p:nvSpPr>
          <p:cNvPr id="3" name="Subtitle 2"/>
          <p:cNvSpPr>
            <a:spLocks noGrp="1"/>
          </p:cNvSpPr>
          <p:nvPr>
            <p:ph type="subTitle" idx="1"/>
          </p:nvPr>
        </p:nvSpPr>
        <p:spPr>
          <a:xfrm>
            <a:off x="1600200" y="2013268"/>
            <a:ext cx="9144000" cy="1655762"/>
          </a:xfrm>
        </p:spPr>
        <p:txBody>
          <a:bodyPr/>
          <a:lstStyle/>
          <a:p>
            <a:r>
              <a:rPr lang="en-CA" dirty="0"/>
              <a:t>Presentation to the Annual General Meeting</a:t>
            </a:r>
            <a:br>
              <a:rPr lang="en-CA" dirty="0"/>
            </a:br>
            <a:r>
              <a:rPr lang="en-CA" dirty="0"/>
              <a:t>June 6, 2017</a:t>
            </a:r>
          </a:p>
        </p:txBody>
      </p:sp>
      <p:pic>
        <p:nvPicPr>
          <p:cNvPr id="4" name="Picture 3" descr="ESI Logo wo Hills"/>
          <p:cNvPicPr/>
          <p:nvPr/>
        </p:nvPicPr>
        <p:blipFill>
          <a:blip r:embed="rId6">
            <a:clrChange>
              <a:clrFrom>
                <a:srgbClr val="FFFFFF"/>
              </a:clrFrom>
              <a:clrTo>
                <a:srgbClr val="FFFFFF">
                  <a:alpha val="0"/>
                </a:srgbClr>
              </a:clrTo>
            </a:clrChange>
          </a:blip>
          <a:srcRect/>
          <a:stretch>
            <a:fillRect/>
          </a:stretch>
        </p:blipFill>
        <p:spPr bwMode="auto">
          <a:xfrm>
            <a:off x="2410987" y="1264817"/>
            <a:ext cx="1289050" cy="539115"/>
          </a:xfrm>
          <a:prstGeom prst="rect">
            <a:avLst/>
          </a:prstGeom>
          <a:noFill/>
          <a:ln w="9525">
            <a:noFill/>
            <a:miter lim="800000"/>
            <a:headEnd/>
            <a:tailEnd/>
          </a:ln>
        </p:spPr>
      </p:pic>
      <p:sp>
        <p:nvSpPr>
          <p:cNvPr id="6" name="Footer Placeholder 5"/>
          <p:cNvSpPr>
            <a:spLocks noGrp="1"/>
          </p:cNvSpPr>
          <p:nvPr>
            <p:ph type="ftr" sz="quarter" idx="11"/>
          </p:nvPr>
        </p:nvSpPr>
        <p:spPr>
          <a:xfrm>
            <a:off x="2099256" y="6337658"/>
            <a:ext cx="9015212" cy="365125"/>
          </a:xfrm>
        </p:spPr>
        <p:txBody>
          <a:bodyPr/>
          <a:lstStyle/>
          <a:p>
            <a:endParaRPr lang="en-CA" dirty="0">
              <a:solidFill>
                <a:prstClr val="black">
                  <a:tint val="75000"/>
                </a:prstClr>
              </a:solidFill>
            </a:endParaRPr>
          </a:p>
        </p:txBody>
      </p:sp>
      <p:sp>
        <p:nvSpPr>
          <p:cNvPr id="9" name="Footer Placeholder 5"/>
          <p:cNvSpPr txBox="1">
            <a:spLocks/>
          </p:cNvSpPr>
          <p:nvPr/>
        </p:nvSpPr>
        <p:spPr>
          <a:xfrm>
            <a:off x="2099256" y="6337658"/>
            <a:ext cx="901521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solidFill>
                <a:prstClr val="black">
                  <a:tint val="75000"/>
                </a:prstClr>
              </a:solidFill>
            </a:endParaRPr>
          </a:p>
        </p:txBody>
      </p:sp>
      <p:pic>
        <p:nvPicPr>
          <p:cNvPr id="11" name="Picture 10" descr="ESI Logo wo Hills"/>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1637874" y="6337658"/>
            <a:ext cx="922763" cy="385924"/>
          </a:xfrm>
          <a:prstGeom prst="rect">
            <a:avLst/>
          </a:prstGeom>
          <a:noFill/>
          <a:ln w="9525">
            <a:noFill/>
            <a:miter lim="800000"/>
            <a:headEnd/>
            <a:tailEnd/>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5085" y="6250662"/>
            <a:ext cx="539115" cy="539115"/>
          </a:xfrm>
          <a:prstGeom prst="rect">
            <a:avLst/>
          </a:prstGeom>
        </p:spPr>
      </p:pic>
    </p:spTree>
    <p:extLst>
      <p:ext uri="{BB962C8B-B14F-4D97-AF65-F5344CB8AC3E}">
        <p14:creationId xmlns:p14="http://schemas.microsoft.com/office/powerpoint/2010/main" val="1959406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Operations</a:t>
            </a:r>
            <a:endParaRPr lang="en-CA" dirty="0"/>
          </a:p>
        </p:txBody>
      </p:sp>
      <p:sp>
        <p:nvSpPr>
          <p:cNvPr id="3" name="Content Placeholder 2"/>
          <p:cNvSpPr>
            <a:spLocks noGrp="1"/>
          </p:cNvSpPr>
          <p:nvPr>
            <p:ph idx="1"/>
          </p:nvPr>
        </p:nvSpPr>
        <p:spPr/>
        <p:txBody>
          <a:bodyPr>
            <a:normAutofit/>
          </a:bodyPr>
          <a:lstStyle/>
          <a:p>
            <a:endParaRPr lang="en-CA" dirty="0" smtClean="0"/>
          </a:p>
          <a:p>
            <a:r>
              <a:rPr lang="en-CA" dirty="0" smtClean="0"/>
              <a:t>The Company designs and engineers</a:t>
            </a:r>
          </a:p>
          <a:p>
            <a:pPr lvl="1"/>
            <a:r>
              <a:rPr lang="en-CA" dirty="0"/>
              <a:t>OPP-300 and OPP-200 Padding </a:t>
            </a:r>
            <a:r>
              <a:rPr lang="en-CA" dirty="0" smtClean="0"/>
              <a:t>Machines</a:t>
            </a:r>
            <a:endParaRPr lang="en-CA" dirty="0"/>
          </a:p>
          <a:p>
            <a:pPr lvl="1"/>
            <a:r>
              <a:rPr lang="en-CA" dirty="0"/>
              <a:t>Mini-</a:t>
            </a:r>
            <a:r>
              <a:rPr lang="en-CA" dirty="0" err="1"/>
              <a:t>padder</a:t>
            </a:r>
            <a:r>
              <a:rPr lang="en-CA" dirty="0"/>
              <a:t> </a:t>
            </a:r>
            <a:r>
              <a:rPr lang="en-CA" dirty="0" smtClean="0"/>
              <a:t>heads</a:t>
            </a:r>
            <a:endParaRPr lang="en-CA" dirty="0"/>
          </a:p>
          <a:p>
            <a:pPr lvl="1"/>
            <a:r>
              <a:rPr lang="en-CA" dirty="0"/>
              <a:t>Micro-</a:t>
            </a:r>
            <a:r>
              <a:rPr lang="en-CA" dirty="0" err="1"/>
              <a:t>padder</a:t>
            </a:r>
            <a:r>
              <a:rPr lang="en-CA" dirty="0"/>
              <a:t> heads.</a:t>
            </a:r>
          </a:p>
          <a:p>
            <a:r>
              <a:rPr lang="en-CA" dirty="0" smtClean="0"/>
              <a:t> Major fabrication is outsourced to third-party manufacturers.</a:t>
            </a:r>
          </a:p>
          <a:p>
            <a:r>
              <a:rPr lang="en-CA" dirty="0" smtClean="0"/>
              <a:t>Machines and padding heads are assembled in-house in both Canada and the United States.</a:t>
            </a:r>
          </a:p>
          <a:p>
            <a:endParaRPr lang="en-CA" dirty="0" smtClean="0"/>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057953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Padding Machines</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584" y="1825625"/>
            <a:ext cx="7520831" cy="4351338"/>
          </a:xfrm>
        </p:spPr>
      </p:pic>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2361074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Rental Fleet</a:t>
            </a:r>
            <a:endParaRPr lang="en-CA" dirty="0"/>
          </a:p>
        </p:txBody>
      </p:sp>
      <p:sp>
        <p:nvSpPr>
          <p:cNvPr id="4" name="Footer Placeholder 3"/>
          <p:cNvSpPr>
            <a:spLocks noGrp="1"/>
          </p:cNvSpPr>
          <p:nvPr>
            <p:ph type="ftr" sz="quarter" idx="11"/>
          </p:nvPr>
        </p:nvSpPr>
        <p:spPr/>
        <p:txBody>
          <a:bodyPr/>
          <a:lstStyle/>
          <a:p>
            <a:endParaRPr lang="en-CA"/>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99339339"/>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CA" dirty="0" smtClean="0"/>
                        <a:t>Machine</a:t>
                      </a:r>
                      <a:r>
                        <a:rPr lang="en-CA" baseline="0" dirty="0" smtClean="0"/>
                        <a:t> Model</a:t>
                      </a:r>
                      <a:endParaRPr lang="en-CA" dirty="0"/>
                    </a:p>
                  </a:txBody>
                  <a:tcPr/>
                </a:tc>
                <a:tc>
                  <a:txBody>
                    <a:bodyPr/>
                    <a:lstStyle/>
                    <a:p>
                      <a:r>
                        <a:rPr lang="en-CA" dirty="0" smtClean="0"/>
                        <a:t>Screening</a:t>
                      </a:r>
                      <a:r>
                        <a:rPr lang="en-CA" baseline="0" dirty="0" smtClean="0"/>
                        <a:t> Capacity per Hour</a:t>
                      </a:r>
                      <a:endParaRPr lang="en-CA" dirty="0"/>
                    </a:p>
                  </a:txBody>
                  <a:tcPr/>
                </a:tc>
                <a:tc>
                  <a:txBody>
                    <a:bodyPr/>
                    <a:lstStyle/>
                    <a:p>
                      <a:r>
                        <a:rPr lang="en-CA" dirty="0" smtClean="0"/>
                        <a:t>Number of Machines</a:t>
                      </a:r>
                      <a:endParaRPr lang="en-CA" dirty="0"/>
                    </a:p>
                  </a:txBody>
                  <a:tcPr/>
                </a:tc>
              </a:tr>
              <a:tr h="370840">
                <a:tc>
                  <a:txBody>
                    <a:bodyPr/>
                    <a:lstStyle/>
                    <a:p>
                      <a:r>
                        <a:rPr lang="en-CA" dirty="0" smtClean="0"/>
                        <a:t>OPP-300</a:t>
                      </a:r>
                      <a:endParaRPr lang="en-CA" dirty="0"/>
                    </a:p>
                  </a:txBody>
                  <a:tcPr/>
                </a:tc>
                <a:tc>
                  <a:txBody>
                    <a:bodyPr/>
                    <a:lstStyle/>
                    <a:p>
                      <a:pPr algn="ctr"/>
                      <a:r>
                        <a:rPr lang="en-CA" dirty="0" smtClean="0"/>
                        <a:t>778 yd</a:t>
                      </a:r>
                      <a:r>
                        <a:rPr lang="en-CA" baseline="30000" dirty="0" smtClean="0"/>
                        <a:t>3</a:t>
                      </a:r>
                      <a:r>
                        <a:rPr lang="en-CA" baseline="0" dirty="0" smtClean="0"/>
                        <a:t> (595 m</a:t>
                      </a:r>
                      <a:r>
                        <a:rPr lang="en-CA" baseline="30000" dirty="0" smtClean="0"/>
                        <a:t>3</a:t>
                      </a:r>
                      <a:r>
                        <a:rPr lang="en-CA" baseline="0" dirty="0" smtClean="0"/>
                        <a:t> )</a:t>
                      </a:r>
                      <a:endParaRPr lang="en-CA" dirty="0"/>
                    </a:p>
                  </a:txBody>
                  <a:tcPr/>
                </a:tc>
                <a:tc>
                  <a:txBody>
                    <a:bodyPr/>
                    <a:lstStyle/>
                    <a:p>
                      <a:pPr algn="ctr"/>
                      <a:r>
                        <a:rPr lang="en-CA" dirty="0" smtClean="0"/>
                        <a:t>17</a:t>
                      </a:r>
                      <a:endParaRPr lang="en-CA"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OPP-200</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444 yd</a:t>
                      </a:r>
                      <a:r>
                        <a:rPr lang="en-CA" baseline="30000" dirty="0" smtClean="0"/>
                        <a:t>3</a:t>
                      </a:r>
                      <a:r>
                        <a:rPr lang="en-CA" baseline="0" dirty="0" smtClean="0"/>
                        <a:t> (339 m</a:t>
                      </a:r>
                      <a:r>
                        <a:rPr lang="en-CA" baseline="30000" dirty="0" smtClean="0"/>
                        <a:t>3</a:t>
                      </a:r>
                      <a:r>
                        <a:rPr lang="en-CA" baseline="0" dirty="0" smtClean="0"/>
                        <a:t> )</a:t>
                      </a:r>
                      <a:endParaRPr lang="en-CA" dirty="0"/>
                    </a:p>
                  </a:txBody>
                  <a:tcPr/>
                </a:tc>
                <a:tc>
                  <a:txBody>
                    <a:bodyPr/>
                    <a:lstStyle/>
                    <a:p>
                      <a:pPr algn="ctr"/>
                      <a:r>
                        <a:rPr lang="en-CA" dirty="0" smtClean="0"/>
                        <a:t>13</a:t>
                      </a:r>
                      <a:endParaRPr lang="en-CA" dirty="0"/>
                    </a:p>
                  </a:txBody>
                  <a:tcPr/>
                </a:tc>
              </a:tr>
              <a:tr h="370840">
                <a:tc>
                  <a:txBody>
                    <a:bodyPr/>
                    <a:lstStyle/>
                    <a:p>
                      <a:r>
                        <a:rPr lang="en-CA" dirty="0" smtClean="0"/>
                        <a:t>OMS-360</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300 yd</a:t>
                      </a:r>
                      <a:r>
                        <a:rPr lang="en-CA" baseline="30000" dirty="0" smtClean="0"/>
                        <a:t>3</a:t>
                      </a:r>
                      <a:r>
                        <a:rPr lang="en-CA" baseline="0" dirty="0" smtClean="0"/>
                        <a:t> (229 m</a:t>
                      </a:r>
                      <a:r>
                        <a:rPr lang="en-CA" baseline="30000" dirty="0" smtClean="0"/>
                        <a:t>3</a:t>
                      </a:r>
                      <a:r>
                        <a:rPr lang="en-CA" baseline="0" dirty="0" smtClean="0"/>
                        <a:t> )</a:t>
                      </a:r>
                      <a:endParaRPr lang="en-CA" dirty="0"/>
                    </a:p>
                  </a:txBody>
                  <a:tcPr/>
                </a:tc>
                <a:tc>
                  <a:txBody>
                    <a:bodyPr/>
                    <a:lstStyle/>
                    <a:p>
                      <a:pPr algn="ctr"/>
                      <a:r>
                        <a:rPr lang="en-CA" dirty="0" smtClean="0"/>
                        <a:t>2</a:t>
                      </a:r>
                      <a:endParaRPr lang="en-CA" dirty="0"/>
                    </a:p>
                  </a:txBody>
                  <a:tcPr/>
                </a:tc>
              </a:tr>
              <a:tr h="370840">
                <a:tc>
                  <a:txBody>
                    <a:bodyPr/>
                    <a:lstStyle/>
                    <a:p>
                      <a:r>
                        <a:rPr lang="en-CA" dirty="0" smtClean="0"/>
                        <a:t>OMP (Mini-</a:t>
                      </a:r>
                      <a:r>
                        <a:rPr lang="en-CA" dirty="0" err="1" smtClean="0"/>
                        <a:t>padder</a:t>
                      </a:r>
                      <a:r>
                        <a:rPr lang="en-CA" dirty="0" smtClean="0"/>
                        <a:t>)</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130 yd</a:t>
                      </a:r>
                      <a:r>
                        <a:rPr lang="en-CA" baseline="30000" dirty="0" smtClean="0"/>
                        <a:t>3</a:t>
                      </a:r>
                      <a:r>
                        <a:rPr lang="en-CA" baseline="0" dirty="0" smtClean="0"/>
                        <a:t>  (99 m</a:t>
                      </a:r>
                      <a:r>
                        <a:rPr lang="en-CA" baseline="30000" dirty="0" smtClean="0"/>
                        <a:t>3</a:t>
                      </a:r>
                      <a:r>
                        <a:rPr lang="en-CA" baseline="0" dirty="0" smtClean="0"/>
                        <a:t> )</a:t>
                      </a:r>
                      <a:endParaRPr lang="en-CA" dirty="0"/>
                    </a:p>
                  </a:txBody>
                  <a:tcPr/>
                </a:tc>
                <a:tc>
                  <a:txBody>
                    <a:bodyPr/>
                    <a:lstStyle/>
                    <a:p>
                      <a:pPr algn="ctr"/>
                      <a:r>
                        <a:rPr lang="en-CA" dirty="0" smtClean="0"/>
                        <a:t>15</a:t>
                      </a:r>
                      <a:endParaRPr lang="en-CA" dirty="0"/>
                    </a:p>
                  </a:txBody>
                  <a:tcPr/>
                </a:tc>
              </a:tr>
              <a:tr h="370840">
                <a:tc>
                  <a:txBody>
                    <a:bodyPr/>
                    <a:lstStyle/>
                    <a:p>
                      <a:r>
                        <a:rPr lang="en-CA" dirty="0" smtClean="0"/>
                        <a:t>OPM (Micro-</a:t>
                      </a:r>
                      <a:r>
                        <a:rPr lang="en-CA" dirty="0" err="1" smtClean="0"/>
                        <a:t>padder</a:t>
                      </a:r>
                      <a:r>
                        <a:rPr lang="en-CA" dirty="0" smtClean="0"/>
                        <a:t>)</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  80 yd</a:t>
                      </a:r>
                      <a:r>
                        <a:rPr lang="en-CA" baseline="30000" dirty="0" smtClean="0"/>
                        <a:t>3</a:t>
                      </a:r>
                      <a:r>
                        <a:rPr lang="en-CA" baseline="0" dirty="0" smtClean="0"/>
                        <a:t>  (61 m</a:t>
                      </a:r>
                      <a:r>
                        <a:rPr lang="en-CA" baseline="30000" dirty="0" smtClean="0"/>
                        <a:t>3</a:t>
                      </a:r>
                      <a:r>
                        <a:rPr lang="en-CA" baseline="0" dirty="0" smtClean="0"/>
                        <a:t> )</a:t>
                      </a:r>
                      <a:endParaRPr lang="en-CA" dirty="0"/>
                    </a:p>
                  </a:txBody>
                  <a:tcPr/>
                </a:tc>
                <a:tc>
                  <a:txBody>
                    <a:bodyPr/>
                    <a:lstStyle/>
                    <a:p>
                      <a:pPr algn="ctr"/>
                      <a:r>
                        <a:rPr lang="en-CA" dirty="0" smtClean="0"/>
                        <a:t>3</a:t>
                      </a:r>
                      <a:endParaRPr lang="en-CA" dirty="0"/>
                    </a:p>
                  </a:txBody>
                  <a:tcPr/>
                </a:tc>
              </a:tr>
            </a:tbl>
          </a:graphicData>
        </a:graphic>
      </p:graphicFrame>
    </p:spTree>
    <p:extLst>
      <p:ext uri="{BB962C8B-B14F-4D97-AF65-F5344CB8AC3E}">
        <p14:creationId xmlns:p14="http://schemas.microsoft.com/office/powerpoint/2010/main" val="3667085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Financial Highlights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3999520"/>
              </p:ext>
            </p:extLst>
          </p:nvPr>
        </p:nvGraphicFramePr>
        <p:xfrm>
          <a:off x="838200" y="1825625"/>
          <a:ext cx="10515600" cy="4079240"/>
        </p:xfrm>
        <a:graphic>
          <a:graphicData uri="http://schemas.openxmlformats.org/drawingml/2006/table">
            <a:tbl>
              <a:tblPr firstRow="1" bandRow="1">
                <a:tableStyleId>{5C22544A-7EE6-4342-B048-85BDC9FD1C3A}</a:tableStyleId>
              </a:tblPr>
              <a:tblGrid>
                <a:gridCol w="3536852"/>
                <a:gridCol w="2326249"/>
                <a:gridCol w="2326250"/>
                <a:gridCol w="2326249"/>
              </a:tblGrid>
              <a:tr h="370840">
                <a:tc>
                  <a:txBody>
                    <a:bodyPr/>
                    <a:lstStyle/>
                    <a:p>
                      <a:r>
                        <a:rPr lang="en-CA" sz="1400" dirty="0" smtClean="0"/>
                        <a:t>$Thousands expect per share amounts</a:t>
                      </a:r>
                      <a:endParaRPr lang="en-CA" sz="1400" dirty="0"/>
                    </a:p>
                  </a:txBody>
                  <a:tcPr/>
                </a:tc>
                <a:tc gridSpan="3">
                  <a:txBody>
                    <a:bodyPr/>
                    <a:lstStyle/>
                    <a:p>
                      <a:pPr algn="ctr"/>
                      <a:r>
                        <a:rPr lang="en-CA" dirty="0" smtClean="0"/>
                        <a:t>Years ended December</a:t>
                      </a:r>
                      <a:r>
                        <a:rPr lang="en-CA" baseline="0" dirty="0" smtClean="0"/>
                        <a:t> 31</a:t>
                      </a:r>
                      <a:endParaRPr lang="en-CA" dirty="0"/>
                    </a:p>
                  </a:txBody>
                  <a:tcPr/>
                </a:tc>
                <a:tc hMerge="1">
                  <a:txBody>
                    <a:bodyPr/>
                    <a:lstStyle/>
                    <a:p>
                      <a:endParaRPr lang="en-CA"/>
                    </a:p>
                  </a:txBody>
                  <a:tcPr/>
                </a:tc>
                <a:tc hMerge="1">
                  <a:txBody>
                    <a:bodyPr/>
                    <a:lstStyle/>
                    <a:p>
                      <a:endParaRPr lang="en-CA" dirty="0"/>
                    </a:p>
                  </a:txBody>
                  <a:tcPr/>
                </a:tc>
              </a:tr>
              <a:tr h="370840">
                <a:tc>
                  <a:txBody>
                    <a:bodyPr/>
                    <a:lstStyle/>
                    <a:p>
                      <a:endParaRPr lang="en-CA" dirty="0"/>
                    </a:p>
                  </a:txBody>
                  <a:tcPr/>
                </a:tc>
                <a:tc>
                  <a:txBody>
                    <a:bodyPr/>
                    <a:lstStyle/>
                    <a:p>
                      <a:pPr algn="ctr"/>
                      <a:r>
                        <a:rPr lang="en-CA" dirty="0" smtClean="0"/>
                        <a:t>2016</a:t>
                      </a:r>
                      <a:endParaRPr lang="en-CA" dirty="0"/>
                    </a:p>
                  </a:txBody>
                  <a:tcPr/>
                </a:tc>
                <a:tc>
                  <a:txBody>
                    <a:bodyPr/>
                    <a:lstStyle/>
                    <a:p>
                      <a:pPr algn="ctr"/>
                      <a:r>
                        <a:rPr lang="en-CA" dirty="0" smtClean="0"/>
                        <a:t>2015</a:t>
                      </a:r>
                      <a:endParaRPr lang="en-CA" dirty="0"/>
                    </a:p>
                  </a:txBody>
                  <a:tcPr/>
                </a:tc>
                <a:tc>
                  <a:txBody>
                    <a:bodyPr/>
                    <a:lstStyle/>
                    <a:p>
                      <a:pPr algn="ctr"/>
                      <a:r>
                        <a:rPr lang="en-CA" dirty="0" smtClean="0"/>
                        <a:t>2014</a:t>
                      </a:r>
                      <a:endParaRPr lang="en-CA" dirty="0"/>
                    </a:p>
                  </a:txBody>
                  <a:tcPr/>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Revenue</a:t>
                      </a: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8,101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11,179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9,293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EBITDA</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 </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631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3,433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2,225</a:t>
                      </a:r>
                      <a:r>
                        <a:rPr lang="en-CA"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Funds flow from operations</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529</a:t>
                      </a:r>
                    </a:p>
                  </a:txBody>
                  <a:tcPr marL="68580" marR="68580" marT="0" marB="0"/>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2,610</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1,835</a:t>
                      </a:r>
                    </a:p>
                  </a:txBody>
                  <a:tcPr marL="68580" marR="68580" marT="0" marB="0"/>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Net</a:t>
                      </a:r>
                      <a:r>
                        <a:rPr lang="en-CA" sz="1800" baseline="0" dirty="0" smtClean="0">
                          <a:effectLst/>
                          <a:latin typeface="Calibri" panose="020F0502020204030204" pitchFamily="34" charset="0"/>
                          <a:ea typeface="Calibri" panose="020F0502020204030204" pitchFamily="34" charset="0"/>
                          <a:cs typeface="Times New Roman" panose="02020603050405020304" pitchFamily="18" charset="0"/>
                        </a:rPr>
                        <a:t> loss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(5,124)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(2,117)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(8,568)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Loss per </a:t>
                      </a: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share-basic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0.04)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0.26)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Loss per </a:t>
                      </a: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share-diluted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(0.11)</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0.04</a:t>
                      </a:r>
                      <a:r>
                        <a:rPr lang="en-CA"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a:t>
                      </a: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0.26)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Working capital</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8,109</a:t>
                      </a:r>
                    </a:p>
                  </a:txBody>
                  <a:tcPr marL="68580" marR="68580" marT="0" marB="0"/>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7,400</a:t>
                      </a: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6,041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Long-term debt</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Times New Roman" panose="02020603050405020304" pitchFamily="18" charset="0"/>
                        </a:rPr>
                        <a:t>3,268</a:t>
                      </a:r>
                    </a:p>
                  </a:txBody>
                  <a:tcPr marL="68580" marR="68580" marT="0" marB="0"/>
                </a:tc>
                <a:tc>
                  <a:txBody>
                    <a:bodyPr/>
                    <a:lstStyle/>
                    <a:p>
                      <a:pPr algn="ctr">
                        <a:lnSpc>
                          <a:spcPct val="107000"/>
                        </a:lnSpc>
                        <a:spcAft>
                          <a:spcPts val="0"/>
                        </a:spcAft>
                      </a:pPr>
                      <a:r>
                        <a:rPr lang="en-CA" sz="1600">
                          <a:effectLst/>
                          <a:latin typeface="Calibri" panose="020F0502020204030204" pitchFamily="34" charset="0"/>
                          <a:ea typeface="Calibri" panose="020F0502020204030204" pitchFamily="34" charset="0"/>
                          <a:cs typeface="Times New Roman" panose="02020603050405020304" pitchFamily="18" charset="0"/>
                        </a:rPr>
                        <a:t>1,170</a:t>
                      </a: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3,804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Total assets</a:t>
                      </a: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38,297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45,396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Times New Roman" panose="02020603050405020304" pitchFamily="18" charset="0"/>
                        </a:rPr>
                        <a:t>48,512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318393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Financial Highlights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57607015"/>
              </p:ext>
            </p:extLst>
          </p:nvPr>
        </p:nvGraphicFramePr>
        <p:xfrm>
          <a:off x="838200" y="1825625"/>
          <a:ext cx="10515601" cy="4079240"/>
        </p:xfrm>
        <a:graphic>
          <a:graphicData uri="http://schemas.openxmlformats.org/drawingml/2006/table">
            <a:tbl>
              <a:tblPr firstRow="1" bandRow="1">
                <a:tableStyleId>{5C22544A-7EE6-4342-B048-85BDC9FD1C3A}</a:tableStyleId>
              </a:tblPr>
              <a:tblGrid>
                <a:gridCol w="4519411"/>
                <a:gridCol w="2998095"/>
                <a:gridCol w="2998095"/>
              </a:tblGrid>
              <a:tr h="370840">
                <a:tc>
                  <a:txBody>
                    <a:bodyPr/>
                    <a:lstStyle/>
                    <a:p>
                      <a:r>
                        <a:rPr lang="en-CA" sz="1600" dirty="0" smtClean="0"/>
                        <a:t>$Thousands</a:t>
                      </a:r>
                      <a:r>
                        <a:rPr lang="en-CA" sz="1600" baseline="0" dirty="0" smtClean="0"/>
                        <a:t> except per share amounts</a:t>
                      </a:r>
                      <a:endParaRPr lang="en-CA" sz="1600" dirty="0"/>
                    </a:p>
                  </a:txBody>
                  <a:tcPr/>
                </a:tc>
                <a:tc gridSpan="2">
                  <a:txBody>
                    <a:bodyPr/>
                    <a:lstStyle/>
                    <a:p>
                      <a:pPr algn="ctr"/>
                      <a:r>
                        <a:rPr lang="en-CA" dirty="0" smtClean="0"/>
                        <a:t>Three month period March 31</a:t>
                      </a:r>
                      <a:endParaRPr lang="en-CA" dirty="0"/>
                    </a:p>
                  </a:txBody>
                  <a:tcPr/>
                </a:tc>
                <a:tc hMerge="1">
                  <a:txBody>
                    <a:bodyPr/>
                    <a:lstStyle/>
                    <a:p>
                      <a:endParaRPr lang="en-CA"/>
                    </a:p>
                  </a:txBody>
                  <a:tcPr/>
                </a:tc>
              </a:tr>
              <a:tr h="370840">
                <a:tc>
                  <a:txBody>
                    <a:bodyPr/>
                    <a:lstStyle/>
                    <a:p>
                      <a:endParaRPr lang="en-CA"/>
                    </a:p>
                  </a:txBody>
                  <a:tcPr/>
                </a:tc>
                <a:tc>
                  <a:txBody>
                    <a:bodyPr/>
                    <a:lstStyle/>
                    <a:p>
                      <a:pPr algn="ctr"/>
                      <a:r>
                        <a:rPr lang="en-CA" dirty="0" smtClean="0"/>
                        <a:t>2017</a:t>
                      </a:r>
                      <a:endParaRPr lang="en-CA" dirty="0"/>
                    </a:p>
                  </a:txBody>
                  <a:tcPr/>
                </a:tc>
                <a:tc>
                  <a:txBody>
                    <a:bodyPr/>
                    <a:lstStyle/>
                    <a:p>
                      <a:pPr algn="ctr"/>
                      <a:r>
                        <a:rPr lang="en-CA" dirty="0" smtClean="0"/>
                        <a:t>2016</a:t>
                      </a:r>
                      <a:endParaRPr lang="en-CA" dirty="0"/>
                    </a:p>
                  </a:txBody>
                  <a:tcPr/>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Revenue</a:t>
                      </a:r>
                    </a:p>
                  </a:txBody>
                  <a:tcPr marL="68580" marR="68580" marT="0" marB="0"/>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2,138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1,507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EBITDA</a:t>
                      </a:r>
                    </a:p>
                  </a:txBody>
                  <a:tcPr marL="68580" marR="68580" marT="0" marB="0"/>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286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Funds flow from operations</a:t>
                      </a:r>
                    </a:p>
                  </a:txBody>
                  <a:tcPr marL="68580" marR="68580" marT="0" marB="0"/>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281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(559)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Net</a:t>
                      </a:r>
                      <a:r>
                        <a:rPr lang="en-CA" sz="1800" baseline="0" dirty="0" smtClean="0">
                          <a:effectLst/>
                          <a:latin typeface="Calibri" panose="020F0502020204030204" pitchFamily="34" charset="0"/>
                          <a:ea typeface="Calibri" panose="020F0502020204030204" pitchFamily="34" charset="0"/>
                          <a:cs typeface="Times New Roman" panose="02020603050405020304" pitchFamily="18" charset="0"/>
                        </a:rPr>
                        <a:t> loss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(1,052)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(1,995)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Loss per </a:t>
                      </a: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share-basic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(0.02)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(0.04)</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Loss per </a:t>
                      </a: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share-diluted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(0.02)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(0.04)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Working capital</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Arial" panose="020B0604020202020204" pitchFamily="34" charset="0"/>
                        </a:rPr>
                        <a:t>10,124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Arial" panose="020B0604020202020204" pitchFamily="34" charset="0"/>
                        </a:rPr>
                        <a:t>8,766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Long-term debt</a:t>
                      </a:r>
                    </a:p>
                  </a:txBody>
                  <a:tcPr marL="68580" marR="68580" marT="0" marB="0"/>
                </a:tc>
                <a:tc>
                  <a:txBody>
                    <a:bodyPr/>
                    <a:lstStyle/>
                    <a:p>
                      <a:pPr algn="ctr">
                        <a:lnSpc>
                          <a:spcPct val="107000"/>
                        </a:lnSpc>
                        <a:spcAft>
                          <a:spcPts val="0"/>
                        </a:spcAft>
                      </a:pPr>
                      <a:r>
                        <a:rPr lang="en-CA" sz="1600" dirty="0">
                          <a:effectLst/>
                          <a:latin typeface="Calibri" panose="020F0502020204030204" pitchFamily="34" charset="0"/>
                          <a:ea typeface="Calibri" panose="020F0502020204030204" pitchFamily="34" charset="0"/>
                          <a:cs typeface="Arial" panose="020B0604020202020204" pitchFamily="34" charset="0"/>
                        </a:rPr>
                        <a:t>2,232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600" dirty="0" smtClean="0">
                          <a:effectLst/>
                          <a:latin typeface="Calibri" panose="020F0502020204030204" pitchFamily="34" charset="0"/>
                          <a:ea typeface="Calibri" panose="020F0502020204030204" pitchFamily="34" charset="0"/>
                          <a:cs typeface="Arial" panose="020B0604020202020204" pitchFamily="34" charset="0"/>
                        </a:rPr>
                        <a:t>3,941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nSpc>
                          <a:spcPct val="107000"/>
                        </a:lnSpc>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Total assets</a:t>
                      </a:r>
                    </a:p>
                  </a:txBody>
                  <a:tcPr marL="68580" marR="68580" marT="0" marB="0"/>
                </a:tc>
                <a:tc>
                  <a:txBody>
                    <a:bodyPr/>
                    <a:lstStyle/>
                    <a:p>
                      <a:pPr algn="ctr"/>
                      <a:r>
                        <a:rPr lang="en-US" sz="1600" b="0" kern="1200" dirty="0" smtClean="0">
                          <a:solidFill>
                            <a:schemeClr val="dk1"/>
                          </a:solidFill>
                          <a:effectLst/>
                          <a:latin typeface="+mn-lt"/>
                          <a:ea typeface="+mn-ea"/>
                          <a:cs typeface="+mn-cs"/>
                        </a:rPr>
                        <a:t>35,875</a:t>
                      </a:r>
                      <a:endParaRPr lang="en-CA" sz="1600" b="0" dirty="0"/>
                    </a:p>
                  </a:txBody>
                  <a:tcPr/>
                </a:tc>
                <a:tc>
                  <a:txBody>
                    <a:bodyPr/>
                    <a:lstStyle/>
                    <a:p>
                      <a:pPr algn="ctr"/>
                      <a:r>
                        <a:rPr lang="en-CA" sz="1600" dirty="0" smtClean="0"/>
                        <a:t>40,648</a:t>
                      </a:r>
                      <a:endParaRPr lang="en-CA" sz="1600"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18424764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Revenue Analysis </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45366984"/>
              </p:ext>
            </p:extLst>
          </p:nvPr>
        </p:nvGraphicFramePr>
        <p:xfrm>
          <a:off x="838200" y="1825625"/>
          <a:ext cx="10515601" cy="3708400"/>
        </p:xfrm>
        <a:graphic>
          <a:graphicData uri="http://schemas.openxmlformats.org/drawingml/2006/table">
            <a:tbl>
              <a:tblPr firstRow="1" bandRow="1">
                <a:tableStyleId>{5C22544A-7EE6-4342-B048-85BDC9FD1C3A}</a:tableStyleId>
              </a:tblPr>
              <a:tblGrid>
                <a:gridCol w="2162577"/>
                <a:gridCol w="2784341"/>
                <a:gridCol w="2784342"/>
                <a:gridCol w="2784341"/>
              </a:tblGrid>
              <a:tr h="370840">
                <a:tc>
                  <a:txBody>
                    <a:bodyPr/>
                    <a:lstStyle/>
                    <a:p>
                      <a:r>
                        <a:rPr lang="en-CA" sz="1600" dirty="0" smtClean="0"/>
                        <a:t>$Thousands</a:t>
                      </a:r>
                      <a:r>
                        <a:rPr lang="en-CA" sz="1600" baseline="0" dirty="0" smtClean="0"/>
                        <a:t> </a:t>
                      </a:r>
                      <a:endParaRPr lang="en-CA" sz="1600" dirty="0"/>
                    </a:p>
                  </a:txBody>
                  <a:tcPr/>
                </a:tc>
                <a:tc gridSpan="3">
                  <a:txBody>
                    <a:bodyPr/>
                    <a:lstStyle/>
                    <a:p>
                      <a:pPr algn="ctr"/>
                      <a:r>
                        <a:rPr lang="en-CA" dirty="0" smtClean="0"/>
                        <a:t>Three month period March 31</a:t>
                      </a:r>
                      <a:endParaRPr lang="en-CA" dirty="0"/>
                    </a:p>
                  </a:txBody>
                  <a:tcPr/>
                </a:tc>
                <a:tc hMerge="1">
                  <a:txBody>
                    <a:bodyPr/>
                    <a:lstStyle/>
                    <a:p>
                      <a:endParaRPr lang="en-CA"/>
                    </a:p>
                  </a:txBody>
                  <a:tcPr/>
                </a:tc>
                <a:tc hMerge="1">
                  <a:txBody>
                    <a:bodyPr/>
                    <a:lstStyle/>
                    <a:p>
                      <a:endParaRPr lang="en-CA"/>
                    </a:p>
                  </a:txBody>
                  <a:tcPr/>
                </a:tc>
              </a:tr>
              <a:tr h="370840">
                <a:tc>
                  <a:txBody>
                    <a:bodyPr/>
                    <a:lstStyle/>
                    <a:p>
                      <a:endParaRPr lang="en-CA" sz="1800" dirty="0"/>
                    </a:p>
                  </a:txBody>
                  <a:tcPr/>
                </a:tc>
                <a:tc>
                  <a:txBody>
                    <a:bodyPr/>
                    <a:lstStyle/>
                    <a:p>
                      <a:pPr algn="ctr"/>
                      <a:r>
                        <a:rPr lang="en-CA" dirty="0" smtClean="0"/>
                        <a:t>2017</a:t>
                      </a:r>
                      <a:endParaRPr lang="en-CA" dirty="0"/>
                    </a:p>
                  </a:txBody>
                  <a:tcPr/>
                </a:tc>
                <a:tc>
                  <a:txBody>
                    <a:bodyPr/>
                    <a:lstStyle/>
                    <a:p>
                      <a:pPr algn="ctr"/>
                      <a:r>
                        <a:rPr lang="en-CA" dirty="0" smtClean="0"/>
                        <a:t>2016</a:t>
                      </a:r>
                      <a:endParaRPr lang="en-CA" dirty="0"/>
                    </a:p>
                  </a:txBody>
                  <a:tcPr/>
                </a:tc>
                <a:tc>
                  <a:txBody>
                    <a:bodyPr/>
                    <a:lstStyle/>
                    <a:p>
                      <a:pPr algn="ctr"/>
                      <a:r>
                        <a:rPr lang="en-CA" dirty="0" smtClean="0"/>
                        <a:t>% change</a:t>
                      </a:r>
                      <a:endParaRPr lang="en-CA" dirty="0"/>
                    </a:p>
                  </a:txBody>
                  <a:tcPr/>
                </a:tc>
              </a:tr>
              <a:tr h="370840">
                <a:tc>
                  <a:txBody>
                    <a:bodyPr/>
                    <a:lstStyle/>
                    <a:p>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Large</a:t>
                      </a:r>
                      <a:r>
                        <a:rPr lang="en-CA"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800" baseline="0" dirty="0" err="1" smtClean="0">
                          <a:effectLst/>
                          <a:latin typeface="Calibri" panose="020F0502020204030204" pitchFamily="34" charset="0"/>
                          <a:ea typeface="Calibri" panose="020F0502020204030204" pitchFamily="34" charset="0"/>
                          <a:cs typeface="Times New Roman" panose="02020603050405020304" pitchFamily="18" charset="0"/>
                        </a:rPr>
                        <a:t>Padders</a:t>
                      </a:r>
                      <a:endParaRPr lang="en-CA" sz="1800" dirty="0"/>
                    </a:p>
                  </a:txBody>
                  <a:tcPr/>
                </a:tc>
                <a:tc>
                  <a:txBody>
                    <a:bodyPr/>
                    <a:lstStyle/>
                    <a:p>
                      <a:pPr algn="ctr"/>
                      <a:endParaRPr lang="en-CA" dirty="0"/>
                    </a:p>
                  </a:txBody>
                  <a:tcPr/>
                </a:tc>
                <a:tc>
                  <a:txBody>
                    <a:bodyPr/>
                    <a:lstStyle/>
                    <a:p>
                      <a:pPr algn="ctr"/>
                      <a:endParaRPr lang="en-CA" dirty="0"/>
                    </a:p>
                  </a:txBody>
                  <a:tcPr/>
                </a:tc>
                <a:tc>
                  <a:txBody>
                    <a:bodyPr/>
                    <a:lstStyle/>
                    <a:p>
                      <a:endParaRPr lang="en-CA" dirty="0"/>
                    </a:p>
                  </a:txBody>
                  <a:tcPr/>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    OPP-300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369</a:t>
                      </a:r>
                      <a:endParaRPr lang="en-CA" dirty="0"/>
                    </a:p>
                  </a:txBody>
                  <a:tcPr/>
                </a:tc>
                <a:tc>
                  <a:txBody>
                    <a:bodyPr/>
                    <a:lstStyle/>
                    <a:p>
                      <a:pPr algn="ctr"/>
                      <a:r>
                        <a:rPr lang="en-CA" dirty="0" smtClean="0"/>
                        <a:t>24</a:t>
                      </a:r>
                      <a:endParaRPr lang="en-CA" dirty="0"/>
                    </a:p>
                  </a:txBody>
                  <a:tcPr/>
                </a:tc>
                <a:tc>
                  <a:txBody>
                    <a:bodyPr/>
                    <a:lstStyle/>
                    <a:p>
                      <a:pPr algn="ctr"/>
                      <a:r>
                        <a:rPr lang="en-CA" dirty="0" smtClean="0"/>
                        <a:t>1438</a:t>
                      </a:r>
                      <a:endParaRPr lang="en-CA" dirty="0"/>
                    </a:p>
                  </a:txBody>
                  <a:tcPr/>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    OPP-200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791</a:t>
                      </a:r>
                      <a:endParaRPr lang="en-CA" dirty="0"/>
                    </a:p>
                  </a:txBody>
                  <a:tcPr/>
                </a:tc>
                <a:tc>
                  <a:txBody>
                    <a:bodyPr/>
                    <a:lstStyle/>
                    <a:p>
                      <a:pPr algn="ctr"/>
                      <a:r>
                        <a:rPr lang="en-CA" dirty="0" smtClean="0"/>
                        <a:t>105</a:t>
                      </a:r>
                      <a:endParaRPr lang="en-CA" dirty="0"/>
                    </a:p>
                  </a:txBody>
                  <a:tcPr/>
                </a:tc>
                <a:tc>
                  <a:txBody>
                    <a:bodyPr/>
                    <a:lstStyle/>
                    <a:p>
                      <a:pPr algn="ctr"/>
                      <a:r>
                        <a:rPr lang="en-CA" dirty="0" smtClean="0"/>
                        <a:t>653</a:t>
                      </a:r>
                      <a:endParaRPr lang="en-CA"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Mini-</a:t>
                      </a:r>
                      <a:r>
                        <a:rPr lang="en-CA" sz="1800" dirty="0" err="1" smtClean="0">
                          <a:effectLst/>
                          <a:latin typeface="Calibri" panose="020F0502020204030204" pitchFamily="34" charset="0"/>
                          <a:ea typeface="Calibri" panose="020F0502020204030204" pitchFamily="34" charset="0"/>
                          <a:cs typeface="Times New Roman" panose="02020603050405020304" pitchFamily="18" charset="0"/>
                        </a:rPr>
                        <a:t>padders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746</a:t>
                      </a:r>
                      <a:endParaRPr lang="en-CA" dirty="0"/>
                    </a:p>
                  </a:txBody>
                  <a:tcPr/>
                </a:tc>
                <a:tc>
                  <a:txBody>
                    <a:bodyPr/>
                    <a:lstStyle/>
                    <a:p>
                      <a:pPr algn="ctr"/>
                      <a:r>
                        <a:rPr lang="en-CA" dirty="0" smtClean="0"/>
                        <a:t>988</a:t>
                      </a:r>
                      <a:endParaRPr lang="en-CA" dirty="0"/>
                    </a:p>
                  </a:txBody>
                  <a:tcPr/>
                </a:tc>
                <a:tc>
                  <a:txBody>
                    <a:bodyPr/>
                    <a:lstStyle/>
                    <a:p>
                      <a:pPr algn="ctr"/>
                      <a:r>
                        <a:rPr lang="en-CA" dirty="0" smtClean="0"/>
                        <a:t>(24)</a:t>
                      </a:r>
                      <a:endParaRPr lang="en-CA"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Micro-</a:t>
                      </a:r>
                      <a:r>
                        <a:rPr lang="en-CA" sz="1800" dirty="0" err="1" smtClean="0">
                          <a:effectLst/>
                          <a:latin typeface="Calibri" panose="020F0502020204030204" pitchFamily="34" charset="0"/>
                          <a:ea typeface="Calibri" panose="020F0502020204030204" pitchFamily="34" charset="0"/>
                          <a:cs typeface="Times New Roman" panose="02020603050405020304" pitchFamily="18" charset="0"/>
                        </a:rPr>
                        <a:t>padders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39</a:t>
                      </a:r>
                      <a:endParaRPr lang="en-CA" dirty="0"/>
                    </a:p>
                  </a:txBody>
                  <a:tcPr/>
                </a:tc>
                <a:tc>
                  <a:txBody>
                    <a:bodyPr/>
                    <a:lstStyle/>
                    <a:p>
                      <a:pPr algn="ctr"/>
                      <a:r>
                        <a:rPr lang="en-CA" dirty="0" smtClean="0"/>
                        <a:t>-</a:t>
                      </a:r>
                      <a:endParaRPr lang="en-CA" dirty="0"/>
                    </a:p>
                  </a:txBody>
                  <a:tcPr/>
                </a:tc>
                <a:tc>
                  <a:txBody>
                    <a:bodyPr/>
                    <a:lstStyle/>
                    <a:p>
                      <a:pPr algn="ctr"/>
                      <a:endParaRPr lang="en-CA"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Pipe layers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124</a:t>
                      </a:r>
                      <a:endParaRPr lang="en-CA" dirty="0"/>
                    </a:p>
                  </a:txBody>
                  <a:tcPr/>
                </a:tc>
                <a:tc>
                  <a:txBody>
                    <a:bodyPr/>
                    <a:lstStyle/>
                    <a:p>
                      <a:pPr algn="ctr"/>
                      <a:r>
                        <a:rPr lang="en-CA" dirty="0" smtClean="0"/>
                        <a:t>277</a:t>
                      </a:r>
                      <a:endParaRPr lang="en-CA" dirty="0"/>
                    </a:p>
                  </a:txBody>
                  <a:tcPr/>
                </a:tc>
                <a:tc>
                  <a:txBody>
                    <a:bodyPr/>
                    <a:lstStyle/>
                    <a:p>
                      <a:pPr algn="ctr"/>
                      <a:r>
                        <a:rPr lang="en-CA" dirty="0" smtClean="0"/>
                        <a:t>(55)</a:t>
                      </a:r>
                      <a:endParaRPr lang="en-CA" dirty="0"/>
                    </a:p>
                  </a:txBody>
                  <a:tcPr/>
                </a:tc>
              </a:tr>
              <a:tr h="370840">
                <a:tc>
                  <a:txBody>
                    <a:bodyPr/>
                    <a:lstStyle/>
                    <a:p>
                      <a:r>
                        <a:rPr lang="en-CA" sz="1800" dirty="0" smtClean="0"/>
                        <a:t>Pumps</a:t>
                      </a:r>
                      <a:endParaRPr lang="en-CA" sz="1800" dirty="0"/>
                    </a:p>
                  </a:txBody>
                  <a:tcPr/>
                </a:tc>
                <a:tc>
                  <a:txBody>
                    <a:bodyPr/>
                    <a:lstStyle/>
                    <a:p>
                      <a:pPr algn="ctr"/>
                      <a:r>
                        <a:rPr lang="en-CA" dirty="0" smtClean="0"/>
                        <a:t>69</a:t>
                      </a:r>
                      <a:endParaRPr lang="en-CA" dirty="0"/>
                    </a:p>
                  </a:txBody>
                  <a:tcPr/>
                </a:tc>
                <a:tc>
                  <a:txBody>
                    <a:bodyPr/>
                    <a:lstStyle/>
                    <a:p>
                      <a:pPr algn="ctr"/>
                      <a:r>
                        <a:rPr lang="en-CA" dirty="0" smtClean="0"/>
                        <a:t>113</a:t>
                      </a:r>
                      <a:endParaRPr lang="en-CA" dirty="0"/>
                    </a:p>
                  </a:txBody>
                  <a:tcPr/>
                </a:tc>
                <a:tc>
                  <a:txBody>
                    <a:bodyPr/>
                    <a:lstStyle/>
                    <a:p>
                      <a:pPr algn="ctr"/>
                      <a:r>
                        <a:rPr lang="en-CA" dirty="0" smtClean="0"/>
                        <a:t>(40)</a:t>
                      </a:r>
                      <a:endParaRPr lang="en-CA" dirty="0"/>
                    </a:p>
                  </a:txBody>
                  <a:tcPr/>
                </a:tc>
              </a:tr>
              <a:tr h="370840">
                <a:tc>
                  <a:txBody>
                    <a:bodyPr/>
                    <a:lstStyle/>
                    <a:p>
                      <a:r>
                        <a:rPr lang="en-CA" sz="1800" dirty="0" smtClean="0"/>
                        <a:t>Total</a:t>
                      </a:r>
                      <a:endParaRPr lang="en-CA" sz="1800" dirty="0"/>
                    </a:p>
                  </a:txBody>
                  <a:tcPr/>
                </a:tc>
                <a:tc>
                  <a:txBody>
                    <a:bodyPr/>
                    <a:lstStyle/>
                    <a:p>
                      <a:pPr algn="ctr"/>
                      <a:r>
                        <a:rPr lang="en-CA" dirty="0" smtClean="0"/>
                        <a:t>2,138</a:t>
                      </a:r>
                      <a:endParaRPr lang="en-CA" dirty="0"/>
                    </a:p>
                  </a:txBody>
                  <a:tcPr/>
                </a:tc>
                <a:tc>
                  <a:txBody>
                    <a:bodyPr/>
                    <a:lstStyle/>
                    <a:p>
                      <a:pPr algn="ctr"/>
                      <a:r>
                        <a:rPr lang="en-CA" dirty="0" smtClean="0"/>
                        <a:t>1,507</a:t>
                      </a:r>
                      <a:endParaRPr lang="en-CA" dirty="0"/>
                    </a:p>
                  </a:txBody>
                  <a:tcPr/>
                </a:tc>
                <a:tc>
                  <a:txBody>
                    <a:bodyPr/>
                    <a:lstStyle/>
                    <a:p>
                      <a:pPr algn="ctr"/>
                      <a:r>
                        <a:rPr lang="en-CA" dirty="0" smtClean="0"/>
                        <a:t>42</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2828515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Revenue Analysis </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1129305"/>
              </p:ext>
            </p:extLst>
          </p:nvPr>
        </p:nvGraphicFramePr>
        <p:xfrm>
          <a:off x="838200" y="1825625"/>
          <a:ext cx="10515601" cy="2966720"/>
        </p:xfrm>
        <a:graphic>
          <a:graphicData uri="http://schemas.openxmlformats.org/drawingml/2006/table">
            <a:tbl>
              <a:tblPr firstRow="1" bandRow="1">
                <a:tableStyleId>{5C22544A-7EE6-4342-B048-85BDC9FD1C3A}</a:tableStyleId>
              </a:tblPr>
              <a:tblGrid>
                <a:gridCol w="2162577"/>
                <a:gridCol w="2088256"/>
                <a:gridCol w="2088256"/>
                <a:gridCol w="2088256"/>
                <a:gridCol w="2088256"/>
              </a:tblGrid>
              <a:tr h="370840">
                <a:tc>
                  <a:txBody>
                    <a:bodyPr/>
                    <a:lstStyle/>
                    <a:p>
                      <a:r>
                        <a:rPr lang="en-CA" sz="1600" dirty="0" smtClean="0"/>
                        <a:t>$Thousands</a:t>
                      </a:r>
                      <a:r>
                        <a:rPr lang="en-CA" sz="1600" baseline="0" dirty="0" smtClean="0"/>
                        <a:t> </a:t>
                      </a:r>
                      <a:endParaRPr lang="en-CA" sz="1600" dirty="0"/>
                    </a:p>
                  </a:txBody>
                  <a:tcPr/>
                </a:tc>
                <a:tc gridSpan="4">
                  <a:txBody>
                    <a:bodyPr/>
                    <a:lstStyle/>
                    <a:p>
                      <a:pPr algn="ctr"/>
                      <a:r>
                        <a:rPr lang="en-CA" dirty="0" smtClean="0"/>
                        <a:t>Three month period March 31</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0840">
                <a:tc>
                  <a:txBody>
                    <a:bodyPr/>
                    <a:lstStyle/>
                    <a:p>
                      <a:endParaRPr lang="en-CA" sz="1600" dirty="0"/>
                    </a:p>
                  </a:txBody>
                  <a:tcPr/>
                </a:tc>
                <a:tc gridSpan="2">
                  <a:txBody>
                    <a:bodyPr/>
                    <a:lstStyle/>
                    <a:p>
                      <a:pPr algn="ctr"/>
                      <a:r>
                        <a:rPr lang="en-CA" dirty="0" smtClean="0"/>
                        <a:t>2017</a:t>
                      </a:r>
                      <a:endParaRPr lang="en-CA" dirty="0"/>
                    </a:p>
                  </a:txBody>
                  <a:tcPr/>
                </a:tc>
                <a:tc hMerge="1">
                  <a:txBody>
                    <a:bodyPr/>
                    <a:lstStyle/>
                    <a:p>
                      <a:endParaRPr lang="en-CA"/>
                    </a:p>
                  </a:txBody>
                  <a:tcPr/>
                </a:tc>
                <a:tc gridSpan="2">
                  <a:txBody>
                    <a:bodyPr/>
                    <a:lstStyle/>
                    <a:p>
                      <a:pPr algn="ctr"/>
                      <a:r>
                        <a:rPr lang="en-CA" dirty="0" smtClean="0"/>
                        <a:t>2016</a:t>
                      </a:r>
                      <a:endParaRPr lang="en-CA" dirty="0"/>
                    </a:p>
                  </a:txBody>
                  <a:tcPr/>
                </a:tc>
                <a:tc hMerge="1">
                  <a:txBody>
                    <a:bodyPr/>
                    <a:lstStyle/>
                    <a:p>
                      <a:endParaRPr lang="en-CA"/>
                    </a:p>
                  </a:txBody>
                  <a:tcPr/>
                </a:tc>
              </a:tr>
              <a:tr h="370840">
                <a:tc>
                  <a:txBody>
                    <a:bodyPr/>
                    <a:lstStyle/>
                    <a:p>
                      <a:endParaRPr lang="en-CA" sz="1600" dirty="0"/>
                    </a:p>
                  </a:txBody>
                  <a:tcPr/>
                </a:tc>
                <a:tc>
                  <a:txBody>
                    <a:bodyPr/>
                    <a:lstStyle/>
                    <a:p>
                      <a:pPr algn="ctr"/>
                      <a:r>
                        <a:rPr lang="en-CA" dirty="0" smtClean="0"/>
                        <a:t>$</a:t>
                      </a:r>
                      <a:endParaRPr lang="en-CA" dirty="0"/>
                    </a:p>
                  </a:txBody>
                  <a:tcPr/>
                </a:tc>
                <a:tc>
                  <a:txBody>
                    <a:bodyPr/>
                    <a:lstStyle/>
                    <a:p>
                      <a:pPr algn="ctr"/>
                      <a:r>
                        <a:rPr lang="en-CA" dirty="0" smtClean="0"/>
                        <a:t>%</a:t>
                      </a:r>
                      <a:endParaRPr lang="en-CA" dirty="0"/>
                    </a:p>
                  </a:txBody>
                  <a:tcPr/>
                </a:tc>
                <a:tc>
                  <a:txBody>
                    <a:bodyPr/>
                    <a:lstStyle/>
                    <a:p>
                      <a:pPr algn="ctr"/>
                      <a:r>
                        <a:rPr lang="en-CA" dirty="0" smtClean="0"/>
                        <a:t>$</a:t>
                      </a:r>
                      <a:endParaRPr lang="en-CA" dirty="0"/>
                    </a:p>
                  </a:txBody>
                  <a:tcPr/>
                </a:tc>
                <a:tc>
                  <a:txBody>
                    <a:bodyPr/>
                    <a:lstStyle/>
                    <a:p>
                      <a:pPr algn="ctr"/>
                      <a:r>
                        <a:rPr lang="en-CA" dirty="0" smtClean="0"/>
                        <a:t>%</a:t>
                      </a:r>
                      <a:endParaRPr lang="en-CA" dirty="0"/>
                    </a:p>
                  </a:txBody>
                  <a:tcPr/>
                </a:tc>
              </a:tr>
              <a:tr h="370840">
                <a:tc>
                  <a:txBody>
                    <a:bodyPr/>
                    <a:lstStyle/>
                    <a:p>
                      <a:r>
                        <a:rPr lang="en-CA" sz="1600" dirty="0" smtClean="0"/>
                        <a:t>Large</a:t>
                      </a:r>
                      <a:r>
                        <a:rPr lang="en-CA" sz="1600" baseline="0" dirty="0" smtClean="0"/>
                        <a:t> </a:t>
                      </a:r>
                      <a:r>
                        <a:rPr lang="en-CA" sz="1600" baseline="0" dirty="0" err="1" smtClean="0"/>
                        <a:t>padder</a:t>
                      </a:r>
                      <a:endParaRPr lang="en-CA" sz="1600" dirty="0"/>
                    </a:p>
                  </a:txBody>
                  <a:tcPr/>
                </a:tc>
                <a:tc>
                  <a:txBody>
                    <a:bodyPr/>
                    <a:lstStyle/>
                    <a:p>
                      <a:pPr algn="ctr"/>
                      <a:r>
                        <a:rPr lang="en-CA" dirty="0" smtClean="0"/>
                        <a:t>1,160</a:t>
                      </a:r>
                      <a:endParaRPr lang="en-CA" dirty="0"/>
                    </a:p>
                  </a:txBody>
                  <a:tcPr/>
                </a:tc>
                <a:tc>
                  <a:txBody>
                    <a:bodyPr/>
                    <a:lstStyle/>
                    <a:p>
                      <a:pPr algn="ctr"/>
                      <a:r>
                        <a:rPr lang="en-CA" dirty="0" smtClean="0"/>
                        <a:t>54</a:t>
                      </a:r>
                      <a:endParaRPr lang="en-CA" dirty="0"/>
                    </a:p>
                  </a:txBody>
                  <a:tcPr/>
                </a:tc>
                <a:tc>
                  <a:txBody>
                    <a:bodyPr/>
                    <a:lstStyle/>
                    <a:p>
                      <a:pPr algn="ctr"/>
                      <a:r>
                        <a:rPr lang="en-CA" dirty="0" smtClean="0"/>
                        <a:t>129</a:t>
                      </a:r>
                      <a:endParaRPr lang="en-CA" dirty="0"/>
                    </a:p>
                  </a:txBody>
                  <a:tcPr/>
                </a:tc>
                <a:tc>
                  <a:txBody>
                    <a:bodyPr/>
                    <a:lstStyle/>
                    <a:p>
                      <a:pPr algn="ctr"/>
                      <a:r>
                        <a:rPr lang="en-CA" dirty="0" smtClean="0"/>
                        <a:t>9</a:t>
                      </a:r>
                      <a:endParaRPr lang="en-CA" dirty="0"/>
                    </a:p>
                  </a:txBody>
                  <a:tcPr/>
                </a:tc>
              </a:tr>
              <a:tr h="370840">
                <a:tc>
                  <a:txBody>
                    <a:bodyPr/>
                    <a:lstStyle/>
                    <a:p>
                      <a:r>
                        <a:rPr lang="en-CA" sz="1600" dirty="0" smtClean="0"/>
                        <a:t>Mini-</a:t>
                      </a:r>
                      <a:r>
                        <a:rPr lang="en-CA" sz="1600" dirty="0" err="1" smtClean="0"/>
                        <a:t>padders</a:t>
                      </a:r>
                      <a:endParaRPr lang="en-CA" sz="1600" dirty="0"/>
                    </a:p>
                  </a:txBody>
                  <a:tcPr/>
                </a:tc>
                <a:tc>
                  <a:txBody>
                    <a:bodyPr/>
                    <a:lstStyle/>
                    <a:p>
                      <a:pPr algn="ctr"/>
                      <a:r>
                        <a:rPr lang="en-CA" dirty="0" smtClean="0"/>
                        <a:t>746</a:t>
                      </a:r>
                      <a:endParaRPr lang="en-CA" dirty="0"/>
                    </a:p>
                  </a:txBody>
                  <a:tcPr/>
                </a:tc>
                <a:tc>
                  <a:txBody>
                    <a:bodyPr/>
                    <a:lstStyle/>
                    <a:p>
                      <a:pPr algn="ctr"/>
                      <a:r>
                        <a:rPr lang="en-CA" dirty="0" smtClean="0"/>
                        <a:t>35</a:t>
                      </a:r>
                      <a:endParaRPr lang="en-CA" dirty="0"/>
                    </a:p>
                  </a:txBody>
                  <a:tcPr/>
                </a:tc>
                <a:tc>
                  <a:txBody>
                    <a:bodyPr/>
                    <a:lstStyle/>
                    <a:p>
                      <a:pPr algn="ctr"/>
                      <a:r>
                        <a:rPr lang="en-CA" dirty="0" smtClean="0"/>
                        <a:t>988</a:t>
                      </a:r>
                      <a:endParaRPr lang="en-CA" dirty="0"/>
                    </a:p>
                  </a:txBody>
                  <a:tcPr/>
                </a:tc>
                <a:tc>
                  <a:txBody>
                    <a:bodyPr/>
                    <a:lstStyle/>
                    <a:p>
                      <a:pPr algn="ctr"/>
                      <a:r>
                        <a:rPr lang="en-CA" dirty="0" smtClean="0"/>
                        <a:t>66</a:t>
                      </a:r>
                      <a:endParaRPr lang="en-CA" dirty="0"/>
                    </a:p>
                  </a:txBody>
                  <a:tcPr/>
                </a:tc>
              </a:tr>
              <a:tr h="370840">
                <a:tc>
                  <a:txBody>
                    <a:bodyPr/>
                    <a:lstStyle/>
                    <a:p>
                      <a:r>
                        <a:rPr lang="en-CA" sz="1600" dirty="0" smtClean="0"/>
                        <a:t>Micro-</a:t>
                      </a:r>
                      <a:r>
                        <a:rPr lang="en-CA" sz="1600" dirty="0" err="1" smtClean="0"/>
                        <a:t>padders</a:t>
                      </a:r>
                      <a:endParaRPr lang="en-CA" sz="1600" dirty="0"/>
                    </a:p>
                  </a:txBody>
                  <a:tcPr/>
                </a:tc>
                <a:tc>
                  <a:txBody>
                    <a:bodyPr/>
                    <a:lstStyle/>
                    <a:p>
                      <a:pPr algn="ctr"/>
                      <a:r>
                        <a:rPr lang="en-CA" dirty="0" smtClean="0"/>
                        <a:t>39</a:t>
                      </a:r>
                      <a:endParaRPr lang="en-CA" dirty="0"/>
                    </a:p>
                  </a:txBody>
                  <a:tcPr/>
                </a:tc>
                <a:tc>
                  <a:txBody>
                    <a:bodyPr/>
                    <a:lstStyle/>
                    <a:p>
                      <a:pPr algn="ctr"/>
                      <a:r>
                        <a:rPr lang="en-CA" dirty="0" smtClean="0"/>
                        <a:t>2</a:t>
                      </a:r>
                      <a:endParaRPr lang="en-CA" dirty="0"/>
                    </a:p>
                  </a:txBody>
                  <a:tcPr/>
                </a:tc>
                <a:tc>
                  <a:txBody>
                    <a:bodyPr/>
                    <a:lstStyle/>
                    <a:p>
                      <a:pPr algn="ctr"/>
                      <a:r>
                        <a:rPr lang="en-CA" dirty="0" smtClean="0"/>
                        <a:t>-</a:t>
                      </a:r>
                      <a:endParaRPr lang="en-CA" dirty="0"/>
                    </a:p>
                  </a:txBody>
                  <a:tcPr/>
                </a:tc>
                <a:tc>
                  <a:txBody>
                    <a:bodyPr/>
                    <a:lstStyle/>
                    <a:p>
                      <a:pPr algn="ctr"/>
                      <a:r>
                        <a:rPr lang="en-CA" dirty="0" smtClean="0"/>
                        <a:t>-</a:t>
                      </a:r>
                      <a:endParaRPr lang="en-CA" dirty="0"/>
                    </a:p>
                  </a:txBody>
                  <a:tcPr/>
                </a:tc>
              </a:tr>
              <a:tr h="370840">
                <a:tc>
                  <a:txBody>
                    <a:bodyPr/>
                    <a:lstStyle/>
                    <a:p>
                      <a:r>
                        <a:rPr lang="en-CA" sz="1600" dirty="0" smtClean="0"/>
                        <a:t>Other</a:t>
                      </a:r>
                      <a:endParaRPr lang="en-CA" sz="1600" dirty="0"/>
                    </a:p>
                  </a:txBody>
                  <a:tcPr/>
                </a:tc>
                <a:tc>
                  <a:txBody>
                    <a:bodyPr/>
                    <a:lstStyle/>
                    <a:p>
                      <a:pPr algn="ctr"/>
                      <a:r>
                        <a:rPr lang="en-CA" dirty="0" smtClean="0"/>
                        <a:t>193</a:t>
                      </a:r>
                      <a:endParaRPr lang="en-CA" dirty="0"/>
                    </a:p>
                  </a:txBody>
                  <a:tcPr/>
                </a:tc>
                <a:tc>
                  <a:txBody>
                    <a:bodyPr/>
                    <a:lstStyle/>
                    <a:p>
                      <a:pPr algn="ctr"/>
                      <a:r>
                        <a:rPr lang="en-CA" dirty="0" smtClean="0"/>
                        <a:t>9</a:t>
                      </a:r>
                      <a:endParaRPr lang="en-CA" dirty="0"/>
                    </a:p>
                  </a:txBody>
                  <a:tcPr/>
                </a:tc>
                <a:tc>
                  <a:txBody>
                    <a:bodyPr/>
                    <a:lstStyle/>
                    <a:p>
                      <a:pPr algn="ctr"/>
                      <a:r>
                        <a:rPr lang="en-CA" dirty="0" smtClean="0"/>
                        <a:t>390</a:t>
                      </a:r>
                      <a:endParaRPr lang="en-CA" dirty="0"/>
                    </a:p>
                  </a:txBody>
                  <a:tcPr/>
                </a:tc>
                <a:tc>
                  <a:txBody>
                    <a:bodyPr/>
                    <a:lstStyle/>
                    <a:p>
                      <a:pPr algn="ctr"/>
                      <a:r>
                        <a:rPr lang="en-CA" dirty="0" smtClean="0"/>
                        <a:t>25</a:t>
                      </a:r>
                      <a:endParaRPr lang="en-CA" dirty="0"/>
                    </a:p>
                  </a:txBody>
                  <a:tcPr/>
                </a:tc>
              </a:tr>
              <a:tr h="370840">
                <a:tc>
                  <a:txBody>
                    <a:bodyPr/>
                    <a:lstStyle/>
                    <a:p>
                      <a:r>
                        <a:rPr lang="en-CA" sz="1600" dirty="0" smtClean="0"/>
                        <a:t>Total</a:t>
                      </a:r>
                      <a:endParaRPr lang="en-CA" sz="1600" dirty="0"/>
                    </a:p>
                  </a:txBody>
                  <a:tcPr/>
                </a:tc>
                <a:tc>
                  <a:txBody>
                    <a:bodyPr/>
                    <a:lstStyle/>
                    <a:p>
                      <a:pPr algn="ctr"/>
                      <a:r>
                        <a:rPr lang="en-CA" dirty="0" smtClean="0"/>
                        <a:t>2,138</a:t>
                      </a:r>
                      <a:endParaRPr lang="en-CA" dirty="0"/>
                    </a:p>
                  </a:txBody>
                  <a:tcPr/>
                </a:tc>
                <a:tc>
                  <a:txBody>
                    <a:bodyPr/>
                    <a:lstStyle/>
                    <a:p>
                      <a:pPr algn="ctr"/>
                      <a:r>
                        <a:rPr lang="en-CA" dirty="0" smtClean="0"/>
                        <a:t>100</a:t>
                      </a:r>
                      <a:endParaRPr lang="en-CA" dirty="0"/>
                    </a:p>
                  </a:txBody>
                  <a:tcPr/>
                </a:tc>
                <a:tc>
                  <a:txBody>
                    <a:bodyPr/>
                    <a:lstStyle/>
                    <a:p>
                      <a:pPr algn="ctr"/>
                      <a:r>
                        <a:rPr lang="en-CA" dirty="0" smtClean="0"/>
                        <a:t>1,507</a:t>
                      </a:r>
                      <a:endParaRPr lang="en-CA" dirty="0"/>
                    </a:p>
                  </a:txBody>
                  <a:tcPr/>
                </a:tc>
                <a:tc>
                  <a:txBody>
                    <a:bodyPr/>
                    <a:lstStyle/>
                    <a:p>
                      <a:pPr algn="ctr"/>
                      <a:r>
                        <a:rPr lang="en-CA" dirty="0" smtClean="0"/>
                        <a:t>100</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1942840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Operating Highlights-Production Months</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2766981"/>
              </p:ext>
            </p:extLst>
          </p:nvPr>
        </p:nvGraphicFramePr>
        <p:xfrm>
          <a:off x="838200" y="1825625"/>
          <a:ext cx="10515601" cy="3708400"/>
        </p:xfrm>
        <a:graphic>
          <a:graphicData uri="http://schemas.openxmlformats.org/drawingml/2006/table">
            <a:tbl>
              <a:tblPr firstRow="1" bandRow="1">
                <a:tableStyleId>{5C22544A-7EE6-4342-B048-85BDC9FD1C3A}</a:tableStyleId>
              </a:tblPr>
              <a:tblGrid>
                <a:gridCol w="2613338"/>
                <a:gridCol w="2634088"/>
                <a:gridCol w="2270080"/>
                <a:gridCol w="364007"/>
                <a:gridCol w="2634088"/>
              </a:tblGrid>
              <a:tr h="370840">
                <a:tc>
                  <a:txBody>
                    <a:bodyPr/>
                    <a:lstStyle/>
                    <a:p>
                      <a:r>
                        <a:rPr lang="en-CA" sz="1600" dirty="0" smtClean="0"/>
                        <a:t>Revenue</a:t>
                      </a:r>
                      <a:r>
                        <a:rPr lang="en-CA" sz="1600" baseline="0" dirty="0" smtClean="0"/>
                        <a:t> months</a:t>
                      </a:r>
                      <a:endParaRPr lang="en-CA" sz="1600" dirty="0"/>
                    </a:p>
                  </a:txBody>
                  <a:tcPr/>
                </a:tc>
                <a:tc gridSpan="4">
                  <a:txBody>
                    <a:bodyPr/>
                    <a:lstStyle/>
                    <a:p>
                      <a:pPr algn="ctr"/>
                      <a:r>
                        <a:rPr lang="en-CA" dirty="0" smtClean="0"/>
                        <a:t>Three month period March 31</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0840">
                <a:tc>
                  <a:txBody>
                    <a:bodyPr/>
                    <a:lstStyle/>
                    <a:p>
                      <a:endParaRPr lang="en-CA"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Actual</a:t>
                      </a:r>
                      <a:endParaRPr lang="en-CA"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smtClean="0"/>
                        <a:t>Actual</a:t>
                      </a:r>
                      <a:endParaRPr lang="en-CA" dirty="0"/>
                    </a:p>
                  </a:txBody>
                  <a:tcPr/>
                </a:tc>
                <a:tc hMerge="1">
                  <a:txBody>
                    <a:bodyPr/>
                    <a:lstStyle/>
                    <a:p>
                      <a:endParaRPr lang="en-CA"/>
                    </a:p>
                  </a:txBody>
                  <a:tcPr/>
                </a:tc>
                <a:tc>
                  <a:txBody>
                    <a:bodyPr/>
                    <a:lstStyle/>
                    <a:p>
                      <a:pPr algn="ctr"/>
                      <a:r>
                        <a:rPr lang="en-CA" dirty="0" smtClean="0"/>
                        <a:t>% Change</a:t>
                      </a:r>
                      <a:endParaRPr lang="en-CA" dirty="0"/>
                    </a:p>
                  </a:txBody>
                  <a:tcPr/>
                </a:tc>
              </a:tr>
              <a:tr h="370840">
                <a:tc>
                  <a:txBody>
                    <a:bodyPr/>
                    <a:lstStyle/>
                    <a:p>
                      <a:endParaRPr lang="en-CA" sz="1600" dirty="0"/>
                    </a:p>
                  </a:txBody>
                  <a:tcPr/>
                </a:tc>
                <a:tc>
                  <a:txBody>
                    <a:bodyPr/>
                    <a:lstStyle/>
                    <a:p>
                      <a:pPr algn="ctr"/>
                      <a:r>
                        <a:rPr lang="en-CA" dirty="0" smtClean="0"/>
                        <a:t>2017</a:t>
                      </a:r>
                      <a:endParaRPr lang="en-CA" dirty="0"/>
                    </a:p>
                  </a:txBody>
                  <a:tcPr/>
                </a:tc>
                <a:tc gridSpan="2">
                  <a:txBody>
                    <a:bodyPr/>
                    <a:lstStyle/>
                    <a:p>
                      <a:pPr algn="ctr"/>
                      <a:r>
                        <a:rPr lang="en-CA" dirty="0" smtClean="0"/>
                        <a:t>2016</a:t>
                      </a:r>
                      <a:endParaRPr lang="en-CA" dirty="0"/>
                    </a:p>
                  </a:txBody>
                  <a:tcPr/>
                </a:tc>
                <a:tc hMerge="1">
                  <a:txBody>
                    <a:bodyPr/>
                    <a:lstStyle/>
                    <a:p>
                      <a:endParaRPr lang="en-CA"/>
                    </a:p>
                  </a:txBody>
                  <a:tcPr/>
                </a:tc>
                <a:tc>
                  <a:txBody>
                    <a:bodyPr/>
                    <a:lstStyle/>
                    <a:p>
                      <a:pPr algn="ctr"/>
                      <a:endParaRPr lang="en-CA" dirty="0"/>
                    </a:p>
                  </a:txBody>
                  <a:tcPr/>
                </a:tc>
              </a:tr>
              <a:tr h="370840">
                <a:tc>
                  <a:txBody>
                    <a:bodyPr/>
                    <a:lstStyle/>
                    <a:p>
                      <a:pPr>
                        <a:lnSpc>
                          <a:spcPct val="107000"/>
                        </a:lnSpc>
                        <a:spcAft>
                          <a:spcPts val="0"/>
                        </a:spcAft>
                      </a:pPr>
                      <a:r>
                        <a:rPr lang="en-CA" sz="1800" b="1" dirty="0" smtClean="0">
                          <a:effectLst/>
                          <a:latin typeface="Calibri" panose="020F0502020204030204" pitchFamily="34" charset="0"/>
                          <a:ea typeface="Calibri" panose="020F0502020204030204" pitchFamily="34" charset="0"/>
                          <a:cs typeface="Times New Roman" panose="02020603050405020304" pitchFamily="18" charset="0"/>
                        </a:rPr>
                        <a:t>Large</a:t>
                      </a:r>
                      <a:r>
                        <a:rPr lang="en-CA"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CA" sz="1800" b="1" baseline="0" dirty="0" err="1" smtClean="0">
                          <a:effectLst/>
                          <a:latin typeface="Calibri" panose="020F0502020204030204" pitchFamily="34" charset="0"/>
                          <a:ea typeface="Calibri" panose="020F0502020204030204" pitchFamily="34" charset="0"/>
                          <a:cs typeface="Times New Roman" panose="02020603050405020304" pitchFamily="18" charset="0"/>
                        </a:rPr>
                        <a:t>Padders</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b="1" dirty="0" smtClean="0"/>
                        <a:t>19</a:t>
                      </a:r>
                      <a:endParaRPr lang="en-CA" b="1" dirty="0"/>
                    </a:p>
                  </a:txBody>
                  <a:tcPr/>
                </a:tc>
                <a:tc gridSpan="2">
                  <a:txBody>
                    <a:bodyPr/>
                    <a:lstStyle/>
                    <a:p>
                      <a:pPr algn="ctr"/>
                      <a:r>
                        <a:rPr lang="en-CA" b="1" dirty="0" smtClean="0"/>
                        <a:t>5</a:t>
                      </a:r>
                      <a:endParaRPr lang="en-CA" b="1" dirty="0"/>
                    </a:p>
                  </a:txBody>
                  <a:tcPr/>
                </a:tc>
                <a:tc hMerge="1">
                  <a:txBody>
                    <a:bodyPr/>
                    <a:lstStyle/>
                    <a:p>
                      <a:endParaRPr lang="en-CA"/>
                    </a:p>
                  </a:txBody>
                  <a:tcPr/>
                </a:tc>
                <a:tc>
                  <a:txBody>
                    <a:bodyPr/>
                    <a:lstStyle/>
                    <a:p>
                      <a:pPr algn="ctr"/>
                      <a:r>
                        <a:rPr lang="en-CA" b="1" dirty="0" smtClean="0"/>
                        <a:t>280</a:t>
                      </a:r>
                      <a:endParaRPr lang="en-CA" b="1" dirty="0"/>
                    </a:p>
                  </a:txBody>
                  <a:tcPr/>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    OPP-300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6</a:t>
                      </a:r>
                      <a:endParaRPr lang="en-CA" dirty="0"/>
                    </a:p>
                  </a:txBody>
                  <a:tcPr/>
                </a:tc>
                <a:tc gridSpan="2">
                  <a:txBody>
                    <a:bodyPr/>
                    <a:lstStyle/>
                    <a:p>
                      <a:pPr algn="ctr"/>
                      <a:r>
                        <a:rPr lang="en-CA" dirty="0" smtClean="0"/>
                        <a:t>3</a:t>
                      </a:r>
                      <a:endParaRPr lang="en-CA" dirty="0"/>
                    </a:p>
                  </a:txBody>
                  <a:tcPr/>
                </a:tc>
                <a:tc hMerge="1">
                  <a:txBody>
                    <a:bodyPr/>
                    <a:lstStyle/>
                    <a:p>
                      <a:endParaRPr lang="en-CA"/>
                    </a:p>
                  </a:txBody>
                  <a:tcPr/>
                </a:tc>
                <a:tc>
                  <a:txBody>
                    <a:bodyPr/>
                    <a:lstStyle/>
                    <a:p>
                      <a:pPr algn="ctr"/>
                      <a:r>
                        <a:rPr lang="en-CA" dirty="0" smtClean="0"/>
                        <a:t>100</a:t>
                      </a:r>
                      <a:endParaRPr lang="en-CA" dirty="0"/>
                    </a:p>
                  </a:txBody>
                  <a:tcPr/>
                </a:tc>
              </a:tr>
              <a:tr h="370840">
                <a:tc>
                  <a:txBody>
                    <a:bodyPr/>
                    <a:lstStyle/>
                    <a:p>
                      <a:pPr>
                        <a:lnSpc>
                          <a:spcPct val="107000"/>
                        </a:lnSpc>
                        <a:spcAft>
                          <a:spcPts val="0"/>
                        </a:spcAft>
                      </a:pPr>
                      <a:r>
                        <a:rPr lang="en-CA" sz="1800" dirty="0" smtClean="0">
                          <a:effectLst/>
                          <a:latin typeface="Calibri" panose="020F0502020204030204" pitchFamily="34" charset="0"/>
                          <a:ea typeface="Calibri" panose="020F0502020204030204" pitchFamily="34" charset="0"/>
                          <a:cs typeface="Times New Roman" panose="02020603050405020304" pitchFamily="18" charset="0"/>
                        </a:rPr>
                        <a:t>    OPP-200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dirty="0" smtClean="0"/>
                        <a:t>13</a:t>
                      </a:r>
                      <a:endParaRPr lang="en-CA" dirty="0"/>
                    </a:p>
                  </a:txBody>
                  <a:tcPr/>
                </a:tc>
                <a:tc gridSpan="2">
                  <a:txBody>
                    <a:bodyPr/>
                    <a:lstStyle/>
                    <a:p>
                      <a:pPr algn="ctr"/>
                      <a:r>
                        <a:rPr lang="en-CA" dirty="0" smtClean="0"/>
                        <a:t>2</a:t>
                      </a:r>
                      <a:endParaRPr lang="en-CA" dirty="0"/>
                    </a:p>
                  </a:txBody>
                  <a:tcPr/>
                </a:tc>
                <a:tc hMerge="1">
                  <a:txBody>
                    <a:bodyPr/>
                    <a:lstStyle/>
                    <a:p>
                      <a:endParaRPr lang="en-CA"/>
                    </a:p>
                  </a:txBody>
                  <a:tcPr/>
                </a:tc>
                <a:tc>
                  <a:txBody>
                    <a:bodyPr/>
                    <a:lstStyle/>
                    <a:p>
                      <a:pPr algn="ctr"/>
                      <a:r>
                        <a:rPr lang="en-CA" dirty="0" smtClean="0"/>
                        <a:t>550</a:t>
                      </a:r>
                      <a:endParaRPr lang="en-CA"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CA" sz="1800" b="1" dirty="0" smtClean="0">
                          <a:effectLst/>
                          <a:latin typeface="Calibri" panose="020F0502020204030204" pitchFamily="34" charset="0"/>
                          <a:ea typeface="Calibri" panose="020F0502020204030204" pitchFamily="34" charset="0"/>
                          <a:cs typeface="Times New Roman" panose="02020603050405020304" pitchFamily="18" charset="0"/>
                        </a:rPr>
                        <a:t>Mini-</a:t>
                      </a:r>
                      <a:r>
                        <a:rPr lang="en-CA" sz="1800" b="1" dirty="0" err="1" smtClean="0">
                          <a:effectLst/>
                          <a:latin typeface="Calibri" panose="020F0502020204030204" pitchFamily="34" charset="0"/>
                          <a:ea typeface="Calibri" panose="020F0502020204030204" pitchFamily="34" charset="0"/>
                          <a:cs typeface="Times New Roman" panose="02020603050405020304" pitchFamily="18" charset="0"/>
                        </a:rPr>
                        <a:t>padders</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CA" b="1" dirty="0" smtClean="0"/>
                        <a:t>23</a:t>
                      </a:r>
                      <a:endParaRPr lang="en-CA" b="1" dirty="0"/>
                    </a:p>
                  </a:txBody>
                  <a:tcPr/>
                </a:tc>
                <a:tc gridSpan="2">
                  <a:txBody>
                    <a:bodyPr/>
                    <a:lstStyle/>
                    <a:p>
                      <a:pPr algn="ctr"/>
                      <a:r>
                        <a:rPr lang="en-CA" b="1" dirty="0" smtClean="0"/>
                        <a:t>32</a:t>
                      </a:r>
                      <a:endParaRPr lang="en-CA" b="1" dirty="0"/>
                    </a:p>
                  </a:txBody>
                  <a:tcPr/>
                </a:tc>
                <a:tc hMerge="1">
                  <a:txBody>
                    <a:bodyPr/>
                    <a:lstStyle/>
                    <a:p>
                      <a:endParaRPr lang="en-CA"/>
                    </a:p>
                  </a:txBody>
                  <a:tcPr/>
                </a:tc>
                <a:tc>
                  <a:txBody>
                    <a:bodyPr/>
                    <a:lstStyle/>
                    <a:p>
                      <a:pPr algn="ctr"/>
                      <a:r>
                        <a:rPr lang="en-CA" b="1" dirty="0" smtClean="0"/>
                        <a:t>(28)</a:t>
                      </a:r>
                      <a:endParaRPr lang="en-CA" b="1"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CA" dirty="0"/>
                    </a:p>
                  </a:txBody>
                  <a:tcPr/>
                </a:tc>
                <a:tc gridSpan="2">
                  <a:txBody>
                    <a:bodyPr/>
                    <a:lstStyle/>
                    <a:p>
                      <a:pPr algn="ctr"/>
                      <a:endParaRPr lang="en-CA" dirty="0"/>
                    </a:p>
                  </a:txBody>
                  <a:tcPr/>
                </a:tc>
                <a:tc hMerge="1">
                  <a:txBody>
                    <a:bodyPr/>
                    <a:lstStyle/>
                    <a:p>
                      <a:endParaRPr lang="en-CA"/>
                    </a:p>
                  </a:txBody>
                  <a:tcPr/>
                </a:tc>
                <a:tc>
                  <a:txBody>
                    <a:bodyPr/>
                    <a:lstStyle/>
                    <a:p>
                      <a:pPr algn="ctr"/>
                      <a:endParaRPr lang="en-CA" dirty="0"/>
                    </a:p>
                  </a:txBody>
                  <a:tcPr/>
                </a:tc>
              </a:tr>
              <a:tr h="37084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CA" dirty="0"/>
                    </a:p>
                  </a:txBody>
                  <a:tcPr/>
                </a:tc>
                <a:tc gridSpan="2">
                  <a:txBody>
                    <a:bodyPr/>
                    <a:lstStyle/>
                    <a:p>
                      <a:pPr algn="ctr"/>
                      <a:endParaRPr lang="en-CA" dirty="0"/>
                    </a:p>
                  </a:txBody>
                  <a:tcPr/>
                </a:tc>
                <a:tc hMerge="1">
                  <a:txBody>
                    <a:bodyPr/>
                    <a:lstStyle/>
                    <a:p>
                      <a:endParaRPr lang="en-CA"/>
                    </a:p>
                  </a:txBody>
                  <a:tcPr/>
                </a:tc>
                <a:tc>
                  <a:txBody>
                    <a:bodyPr/>
                    <a:lstStyle/>
                    <a:p>
                      <a:pPr algn="ctr"/>
                      <a:endParaRPr lang="en-CA" dirty="0"/>
                    </a:p>
                  </a:txBody>
                  <a:tcPr/>
                </a:tc>
              </a:tr>
              <a:tr h="370840">
                <a:tc>
                  <a:txBody>
                    <a:bodyPr/>
                    <a:lstStyle/>
                    <a:p>
                      <a:pP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endParaRPr lang="en-CA" sz="1600" b="0" dirty="0"/>
                    </a:p>
                  </a:txBody>
                  <a:tcPr/>
                </a:tc>
                <a:tc hMerge="1">
                  <a:txBody>
                    <a:bodyPr/>
                    <a:lstStyle/>
                    <a:p>
                      <a:endParaRPr lang="en-CA"/>
                    </a:p>
                  </a:txBody>
                  <a:tcPr/>
                </a:tc>
                <a:tc gridSpan="2">
                  <a:txBody>
                    <a:bodyPr/>
                    <a:lstStyle/>
                    <a:p>
                      <a:pPr algn="ctr"/>
                      <a:endParaRPr lang="en-CA" sz="1600" dirty="0"/>
                    </a:p>
                  </a:txBody>
                  <a:tcPr/>
                </a:tc>
                <a:tc hMerge="1">
                  <a:txBody>
                    <a:bodyPr/>
                    <a:lstStyle/>
                    <a:p>
                      <a:endParaRPr lang="en-CA"/>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1315853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Operating </a:t>
            </a:r>
            <a:r>
              <a:rPr lang="en-CA" dirty="0" smtClean="0"/>
              <a:t>Highlights-Production Months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03598833"/>
              </p:ext>
            </p:extLst>
          </p:nvPr>
        </p:nvGraphicFramePr>
        <p:xfrm>
          <a:off x="838200" y="1825625"/>
          <a:ext cx="10515600" cy="4069080"/>
        </p:xfrm>
        <a:graphic>
          <a:graphicData uri="http://schemas.openxmlformats.org/drawingml/2006/table">
            <a:tbl>
              <a:tblPr firstRow="1" bandRow="1">
                <a:tableStyleId>{5C22544A-7EE6-4342-B048-85BDC9FD1C3A}</a:tableStyleId>
              </a:tblPr>
              <a:tblGrid>
                <a:gridCol w="2536065"/>
                <a:gridCol w="1595907"/>
                <a:gridCol w="1595907"/>
                <a:gridCol w="1595907"/>
                <a:gridCol w="1595907"/>
                <a:gridCol w="1595907"/>
              </a:tblGrid>
              <a:tr h="325147">
                <a:tc>
                  <a:txBody>
                    <a:bodyPr/>
                    <a:lstStyle/>
                    <a:p>
                      <a:endParaRPr lang="en-CA" dirty="0"/>
                    </a:p>
                  </a:txBody>
                  <a:tcPr/>
                </a:tc>
                <a:tc gridSpan="5">
                  <a:txBody>
                    <a:bodyPr/>
                    <a:lstStyle/>
                    <a:p>
                      <a:pPr algn="ctr"/>
                      <a:r>
                        <a:rPr lang="en-CA" dirty="0" smtClean="0"/>
                        <a:t>Actual Q1 plus  revenue months under contract by</a:t>
                      </a:r>
                      <a:r>
                        <a:rPr lang="en-CA" baseline="0" dirty="0" smtClean="0"/>
                        <a:t> q</a:t>
                      </a:r>
                      <a:r>
                        <a:rPr lang="en-CA" dirty="0" smtClean="0"/>
                        <a:t>uarter </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25147">
                <a:tc>
                  <a:txBody>
                    <a:bodyPr/>
                    <a:lstStyle/>
                    <a:p>
                      <a:endParaRPr lang="en-CA" dirty="0"/>
                    </a:p>
                  </a:txBody>
                  <a:tcPr/>
                </a:tc>
                <a:tc gridSpan="5">
                  <a:txBody>
                    <a:bodyPr/>
                    <a:lstStyle/>
                    <a:p>
                      <a:pPr algn="ctr"/>
                      <a:r>
                        <a:rPr lang="en-CA" dirty="0" smtClean="0"/>
                        <a:t>2017</a:t>
                      </a:r>
                      <a:endParaRPr lang="en-CA" dirty="0"/>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tc>
                <a:tc>
                  <a:txBody>
                    <a:bodyPr/>
                    <a:lstStyle/>
                    <a:p>
                      <a:pPr algn="ctr"/>
                      <a:r>
                        <a:rPr lang="en-CA" dirty="0" smtClean="0"/>
                        <a:t>Q1 A</a:t>
                      </a:r>
                      <a:endParaRPr lang="en-CA" dirty="0"/>
                    </a:p>
                  </a:txBody>
                  <a:tcPr/>
                </a:tc>
                <a:tc>
                  <a:txBody>
                    <a:bodyPr/>
                    <a:lstStyle/>
                    <a:p>
                      <a:pPr algn="ctr"/>
                      <a:r>
                        <a:rPr lang="en-CA" dirty="0" smtClean="0"/>
                        <a:t>Q2</a:t>
                      </a:r>
                      <a:endParaRPr lang="en-CA" dirty="0"/>
                    </a:p>
                  </a:txBody>
                  <a:tcPr/>
                </a:tc>
                <a:tc>
                  <a:txBody>
                    <a:bodyPr/>
                    <a:lstStyle/>
                    <a:p>
                      <a:pPr algn="ctr"/>
                      <a:r>
                        <a:rPr lang="en-CA" dirty="0" smtClean="0"/>
                        <a:t>Q3</a:t>
                      </a:r>
                      <a:endParaRPr lang="en-CA" dirty="0"/>
                    </a:p>
                  </a:txBody>
                  <a:tcPr/>
                </a:tc>
                <a:tc>
                  <a:txBody>
                    <a:bodyPr/>
                    <a:lstStyle/>
                    <a:p>
                      <a:pPr algn="ctr"/>
                      <a:r>
                        <a:rPr lang="en-CA" dirty="0" smtClean="0"/>
                        <a:t>Q4</a:t>
                      </a:r>
                      <a:endParaRPr lang="en-CA" dirty="0"/>
                    </a:p>
                  </a:txBody>
                  <a:tcPr/>
                </a:tc>
                <a:tc>
                  <a:txBody>
                    <a:bodyPr/>
                    <a:lstStyle/>
                    <a:p>
                      <a:pPr algn="ctr"/>
                      <a:r>
                        <a:rPr lang="en-CA" dirty="0" smtClean="0"/>
                        <a:t>Totals</a:t>
                      </a:r>
                      <a:endParaRPr lang="en-CA"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smtClean="0"/>
                        <a:t>Large Padding Machines</a:t>
                      </a:r>
                      <a:endParaRPr lang="en-CA" b="1" dirty="0"/>
                    </a:p>
                  </a:txBody>
                  <a:tcPr/>
                </a:tc>
                <a:tc>
                  <a:txBody>
                    <a:bodyPr/>
                    <a:lstStyle/>
                    <a:p>
                      <a:pPr algn="ctr"/>
                      <a:r>
                        <a:rPr lang="en-CA" b="1" dirty="0" smtClean="0"/>
                        <a:t>19</a:t>
                      </a:r>
                      <a:endParaRPr lang="en-CA" b="1" dirty="0"/>
                    </a:p>
                  </a:txBody>
                  <a:tcPr/>
                </a:tc>
                <a:tc>
                  <a:txBody>
                    <a:bodyPr/>
                    <a:lstStyle/>
                    <a:p>
                      <a:pPr algn="ctr"/>
                      <a:r>
                        <a:rPr lang="en-CA" sz="1600" b="1" dirty="0" smtClean="0"/>
                        <a:t>51.0 </a:t>
                      </a:r>
                      <a:r>
                        <a:rPr lang="en-CA" sz="1600" b="1" baseline="30000" dirty="0" smtClean="0"/>
                        <a:t>1</a:t>
                      </a:r>
                      <a:endParaRPr lang="en-CA" sz="1600" b="1" baseline="30000" dirty="0"/>
                    </a:p>
                  </a:txBody>
                  <a:tcPr/>
                </a:tc>
                <a:tc>
                  <a:txBody>
                    <a:bodyPr/>
                    <a:lstStyle/>
                    <a:p>
                      <a:pPr algn="ctr"/>
                      <a:r>
                        <a:rPr lang="en-CA" sz="1600" b="1" dirty="0" smtClean="0"/>
                        <a:t>62</a:t>
                      </a:r>
                      <a:r>
                        <a:rPr lang="en-CA" sz="1600" b="1" baseline="30000" dirty="0" smtClean="0"/>
                        <a:t>1</a:t>
                      </a:r>
                      <a:endParaRPr lang="en-CA" sz="1600" b="1" baseline="30000" dirty="0"/>
                    </a:p>
                  </a:txBody>
                  <a:tcPr/>
                </a:tc>
                <a:tc>
                  <a:txBody>
                    <a:bodyPr/>
                    <a:lstStyle/>
                    <a:p>
                      <a:pPr algn="ctr"/>
                      <a:r>
                        <a:rPr lang="en-CA" sz="1600" b="1" dirty="0" smtClean="0"/>
                        <a:t>11</a:t>
                      </a:r>
                      <a:r>
                        <a:rPr lang="en-CA" sz="1600" b="1" baseline="30000" dirty="0" smtClean="0"/>
                        <a:t>1</a:t>
                      </a:r>
                      <a:endParaRPr lang="en-CA" sz="1600" b="1" baseline="30000" dirty="0"/>
                    </a:p>
                  </a:txBody>
                  <a:tcPr/>
                </a:tc>
                <a:tc>
                  <a:txBody>
                    <a:bodyPr/>
                    <a:lstStyle/>
                    <a:p>
                      <a:pPr algn="ctr"/>
                      <a:r>
                        <a:rPr lang="en-CA" b="1" dirty="0" smtClean="0"/>
                        <a:t>143</a:t>
                      </a:r>
                      <a:endParaRPr lang="en-CA" b="1" dirty="0"/>
                    </a:p>
                  </a:txBody>
                  <a:tcPr/>
                </a:tc>
              </a:tr>
              <a:tr h="370840">
                <a:tc>
                  <a:txBody>
                    <a:bodyPr/>
                    <a:lstStyle/>
                    <a:p>
                      <a:r>
                        <a:rPr lang="en-CA" dirty="0" smtClean="0"/>
                        <a:t>    OPP-300</a:t>
                      </a:r>
                      <a:endParaRPr lang="en-CA" dirty="0"/>
                    </a:p>
                  </a:txBody>
                  <a:tcPr/>
                </a:tc>
                <a:tc>
                  <a:txBody>
                    <a:bodyPr/>
                    <a:lstStyle/>
                    <a:p>
                      <a:pPr algn="ctr"/>
                      <a:r>
                        <a:rPr lang="en-CA" dirty="0" smtClean="0"/>
                        <a:t>6</a:t>
                      </a:r>
                      <a:endParaRPr lang="en-CA" dirty="0"/>
                    </a:p>
                  </a:txBody>
                  <a:tcPr/>
                </a:tc>
                <a:tc>
                  <a:txBody>
                    <a:bodyPr/>
                    <a:lstStyle/>
                    <a:p>
                      <a:pPr algn="ctr"/>
                      <a:r>
                        <a:rPr lang="en-CA" sz="1600" dirty="0" smtClean="0"/>
                        <a:t>26.9 </a:t>
                      </a:r>
                      <a:r>
                        <a:rPr lang="en-CA" sz="1600" baseline="30000" dirty="0" smtClean="0"/>
                        <a:t>1</a:t>
                      </a:r>
                      <a:endParaRPr lang="en-CA" sz="1600" baseline="30000" dirty="0"/>
                    </a:p>
                  </a:txBody>
                  <a:tcPr/>
                </a:tc>
                <a:tc>
                  <a:txBody>
                    <a:bodyPr/>
                    <a:lstStyle/>
                    <a:p>
                      <a:pPr algn="ctr"/>
                      <a:r>
                        <a:rPr lang="en-CA" sz="1600" dirty="0" smtClean="0"/>
                        <a:t>38 </a:t>
                      </a:r>
                      <a:r>
                        <a:rPr lang="en-CA" sz="1600" baseline="30000" dirty="0" smtClean="0"/>
                        <a:t>1</a:t>
                      </a:r>
                      <a:endParaRPr lang="en-CA" sz="1600" baseline="30000" dirty="0"/>
                    </a:p>
                  </a:txBody>
                  <a:tcPr/>
                </a:tc>
                <a:tc>
                  <a:txBody>
                    <a:bodyPr/>
                    <a:lstStyle/>
                    <a:p>
                      <a:pPr algn="ctr"/>
                      <a:r>
                        <a:rPr lang="en-CA" sz="1600" dirty="0" smtClean="0"/>
                        <a:t>8 </a:t>
                      </a:r>
                      <a:r>
                        <a:rPr lang="en-CA" sz="1600" baseline="30000" dirty="0" smtClean="0"/>
                        <a:t>1</a:t>
                      </a:r>
                      <a:endParaRPr lang="en-CA" sz="1600" baseline="30000" dirty="0"/>
                    </a:p>
                  </a:txBody>
                  <a:tcPr/>
                </a:tc>
                <a:tc>
                  <a:txBody>
                    <a:bodyPr/>
                    <a:lstStyle/>
                    <a:p>
                      <a:pPr algn="ctr"/>
                      <a:r>
                        <a:rPr lang="en-CA" dirty="0" smtClean="0"/>
                        <a:t>7</a:t>
                      </a:r>
                      <a:r>
                        <a:rPr lang="en-CA" smtClean="0"/>
                        <a:t>8.9</a:t>
                      </a:r>
                      <a:endParaRPr lang="en-CA" dirty="0"/>
                    </a:p>
                  </a:txBody>
                  <a:tcPr/>
                </a:tc>
              </a:tr>
              <a:tr h="370840">
                <a:tc>
                  <a:txBody>
                    <a:bodyPr/>
                    <a:lstStyle/>
                    <a:p>
                      <a:r>
                        <a:rPr lang="en-CA" dirty="0" smtClean="0"/>
                        <a:t>    OPP-200</a:t>
                      </a:r>
                      <a:endParaRPr lang="en-CA" dirty="0"/>
                    </a:p>
                  </a:txBody>
                  <a:tcPr/>
                </a:tc>
                <a:tc>
                  <a:txBody>
                    <a:bodyPr/>
                    <a:lstStyle/>
                    <a:p>
                      <a:pPr algn="ctr"/>
                      <a:r>
                        <a:rPr lang="en-CA" dirty="0" smtClean="0"/>
                        <a:t>13</a:t>
                      </a:r>
                      <a:endParaRPr lang="en-CA" dirty="0"/>
                    </a:p>
                  </a:txBody>
                  <a:tcPr/>
                </a:tc>
                <a:tc>
                  <a:txBody>
                    <a:bodyPr/>
                    <a:lstStyle/>
                    <a:p>
                      <a:pPr algn="ctr"/>
                      <a:r>
                        <a:rPr lang="en-CA" sz="1600" dirty="0" smtClean="0"/>
                        <a:t>24.1</a:t>
                      </a:r>
                      <a:r>
                        <a:rPr lang="en-CA" sz="1600" baseline="0" dirty="0" smtClean="0"/>
                        <a:t> </a:t>
                      </a:r>
                      <a:r>
                        <a:rPr lang="en-CA" sz="1600" baseline="30000" dirty="0" smtClean="0"/>
                        <a:t>1</a:t>
                      </a:r>
                      <a:endParaRPr lang="en-CA" sz="1600" baseline="30000" dirty="0"/>
                    </a:p>
                  </a:txBody>
                  <a:tcPr/>
                </a:tc>
                <a:tc>
                  <a:txBody>
                    <a:bodyPr/>
                    <a:lstStyle/>
                    <a:p>
                      <a:pPr algn="ctr"/>
                      <a:r>
                        <a:rPr lang="en-CA" sz="1600" dirty="0" smtClean="0"/>
                        <a:t>24 </a:t>
                      </a:r>
                      <a:r>
                        <a:rPr lang="en-CA" sz="1600" baseline="30000" dirty="0" smtClean="0"/>
                        <a:t>1</a:t>
                      </a:r>
                      <a:endParaRPr lang="en-CA" sz="1600" baseline="30000" dirty="0"/>
                    </a:p>
                  </a:txBody>
                  <a:tcPr/>
                </a:tc>
                <a:tc>
                  <a:txBody>
                    <a:bodyPr/>
                    <a:lstStyle/>
                    <a:p>
                      <a:pPr algn="ctr"/>
                      <a:r>
                        <a:rPr lang="en-CA" sz="1600" dirty="0" smtClean="0"/>
                        <a:t>3 </a:t>
                      </a:r>
                      <a:r>
                        <a:rPr lang="en-CA" sz="1600" baseline="30000" dirty="0" smtClean="0"/>
                        <a:t>1</a:t>
                      </a:r>
                      <a:endParaRPr lang="en-CA" sz="1600" baseline="30000" dirty="0"/>
                    </a:p>
                  </a:txBody>
                  <a:tcPr/>
                </a:tc>
                <a:tc>
                  <a:txBody>
                    <a:bodyPr/>
                    <a:lstStyle/>
                    <a:p>
                      <a:pPr algn="ctr"/>
                      <a:r>
                        <a:rPr lang="en-CA" dirty="0" smtClean="0"/>
                        <a:t>64.1</a:t>
                      </a:r>
                      <a:endParaRPr lang="en-CA" dirty="0"/>
                    </a:p>
                  </a:txBody>
                  <a:tcPr/>
                </a:tc>
              </a:tr>
              <a:tr h="370840">
                <a:tc>
                  <a:txBody>
                    <a:bodyPr/>
                    <a:lstStyle/>
                    <a:p>
                      <a:r>
                        <a:rPr lang="en-CA" b="1" dirty="0" smtClean="0"/>
                        <a:t>    Mini-</a:t>
                      </a:r>
                      <a:r>
                        <a:rPr lang="en-CA" b="1" dirty="0" err="1" smtClean="0"/>
                        <a:t>padders</a:t>
                      </a:r>
                      <a:endParaRPr lang="en-CA" b="1" dirty="0"/>
                    </a:p>
                  </a:txBody>
                  <a:tcPr/>
                </a:tc>
                <a:tc>
                  <a:txBody>
                    <a:bodyPr/>
                    <a:lstStyle/>
                    <a:p>
                      <a:pPr algn="ctr"/>
                      <a:r>
                        <a:rPr lang="en-CA" b="1" dirty="0" smtClean="0"/>
                        <a:t>23</a:t>
                      </a:r>
                      <a:endParaRPr lang="en-CA" b="1" dirty="0"/>
                    </a:p>
                  </a:txBody>
                  <a:tcPr/>
                </a:tc>
                <a:tc>
                  <a:txBody>
                    <a:bodyPr/>
                    <a:lstStyle/>
                    <a:p>
                      <a:pPr algn="ctr"/>
                      <a:r>
                        <a:rPr lang="en-CA" sz="1600" b="1" dirty="0" smtClean="0"/>
                        <a:t>33 </a:t>
                      </a:r>
                      <a:r>
                        <a:rPr lang="en-CA" sz="1600" b="1" baseline="30000" dirty="0" smtClean="0"/>
                        <a:t>2</a:t>
                      </a:r>
                      <a:endParaRPr lang="en-CA" sz="1600" b="1" baseline="30000" dirty="0"/>
                    </a:p>
                  </a:txBody>
                  <a:tcPr/>
                </a:tc>
                <a:tc>
                  <a:txBody>
                    <a:bodyPr/>
                    <a:lstStyle/>
                    <a:p>
                      <a:pPr algn="ctr"/>
                      <a:r>
                        <a:rPr lang="en-CA" sz="1600" b="1" dirty="0" smtClean="0"/>
                        <a:t>35 </a:t>
                      </a:r>
                      <a:r>
                        <a:rPr lang="en-CA" sz="1600" b="1" baseline="30000" dirty="0" smtClean="0"/>
                        <a:t>2</a:t>
                      </a:r>
                      <a:endParaRPr lang="en-CA" sz="1600" b="1" baseline="30000" dirty="0"/>
                    </a:p>
                  </a:txBody>
                  <a:tcPr/>
                </a:tc>
                <a:tc>
                  <a:txBody>
                    <a:bodyPr/>
                    <a:lstStyle/>
                    <a:p>
                      <a:pPr algn="ctr"/>
                      <a:r>
                        <a:rPr lang="en-CA" sz="1600" b="1" dirty="0" smtClean="0"/>
                        <a:t>24 </a:t>
                      </a:r>
                      <a:r>
                        <a:rPr lang="en-CA" sz="1600" b="1" baseline="30000" dirty="0" smtClean="0"/>
                        <a:t>2</a:t>
                      </a:r>
                      <a:endParaRPr lang="en-CA" sz="1600" b="1" baseline="30000" dirty="0"/>
                    </a:p>
                  </a:txBody>
                  <a:tcPr/>
                </a:tc>
                <a:tc>
                  <a:txBody>
                    <a:bodyPr/>
                    <a:lstStyle/>
                    <a:p>
                      <a:pPr algn="ctr"/>
                      <a:r>
                        <a:rPr lang="en-CA" b="1" dirty="0" smtClean="0"/>
                        <a:t>115</a:t>
                      </a:r>
                      <a:endParaRPr lang="en-CA" b="1" dirty="0"/>
                    </a:p>
                  </a:txBody>
                  <a:tcPr/>
                </a:tc>
              </a:tr>
              <a:tr h="370840">
                <a:tc>
                  <a:txBody>
                    <a:bodyPr/>
                    <a:lstStyle/>
                    <a:p>
                      <a:pP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c>
                  <a:txBody>
                    <a:bodyPr/>
                    <a:lstStyle/>
                    <a:p>
                      <a:pPr algn="ctr"/>
                      <a:endParaRPr lang="en-CA" dirty="0"/>
                    </a:p>
                  </a:txBody>
                  <a:tcPr/>
                </a:tc>
              </a:tr>
              <a:tr h="370840">
                <a:tc>
                  <a:txBody>
                    <a:bodyPr/>
                    <a:lstStyle/>
                    <a:p>
                      <a:pP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endParaRPr lang="en-CA" dirty="0"/>
                    </a:p>
                  </a:txBody>
                  <a:tcPr/>
                </a:tc>
                <a:tc>
                  <a:txBody>
                    <a:bodyPr/>
                    <a:lstStyle/>
                    <a:p>
                      <a:pPr algn="ctr"/>
                      <a:endParaRPr lang="en-CA" baseline="30000" dirty="0"/>
                    </a:p>
                  </a:txBody>
                  <a:tcPr/>
                </a:tc>
                <a:tc>
                  <a:txBody>
                    <a:bodyPr/>
                    <a:lstStyle/>
                    <a:p>
                      <a:pPr algn="ctr"/>
                      <a:endParaRPr lang="en-CA" baseline="30000" dirty="0"/>
                    </a:p>
                  </a:txBody>
                  <a:tcPr/>
                </a:tc>
                <a:tc>
                  <a:txBody>
                    <a:bodyPr/>
                    <a:lstStyle/>
                    <a:p>
                      <a:pPr algn="ctr"/>
                      <a:endParaRPr lang="en-CA" baseline="30000" dirty="0"/>
                    </a:p>
                  </a:txBody>
                  <a:tcPr/>
                </a:tc>
                <a:tc>
                  <a:txBody>
                    <a:bodyPr/>
                    <a:lstStyle/>
                    <a:p>
                      <a:pPr algn="ctr"/>
                      <a:endParaRPr lang="en-CA"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smtClean="0"/>
                        <a:t>Notes                                             1.  </a:t>
                      </a:r>
                      <a:endParaRPr lang="en-C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smtClean="0"/>
                        <a:t>Under</a:t>
                      </a:r>
                      <a:r>
                        <a:rPr lang="en-CA" sz="1400" baseline="0" dirty="0" smtClean="0"/>
                        <a:t> contract</a:t>
                      </a:r>
                      <a:endParaRPr lang="en-CA" sz="14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c>
                  <a:txBody>
                    <a:bodyPr/>
                    <a:lstStyle/>
                    <a:p>
                      <a:endParaRPr lang="en-CA" sz="1600" dirty="0"/>
                    </a:p>
                  </a:txBody>
                  <a:tcPr/>
                </a:tc>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dirty="0" smtClean="0"/>
                        <a:t>2.</a:t>
                      </a:r>
                      <a:endParaRPr lang="en-C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smtClean="0"/>
                        <a:t>Forecast</a:t>
                      </a:r>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sz="1400" dirty="0"/>
                    </a:p>
                  </a:txBody>
                  <a:tcPr/>
                </a:tc>
                <a:tc>
                  <a:txBody>
                    <a:bodyPr/>
                    <a:lstStyle/>
                    <a:p>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13027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Large Padder Projections and Utilization</a:t>
            </a:r>
            <a:endParaRPr lang="en-US"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graphicFrame>
        <p:nvGraphicFramePr>
          <p:cNvPr id="6" name="Chart 5"/>
          <p:cNvGraphicFramePr>
            <a:graphicFrameLocks noChangeAspect="1"/>
          </p:cNvGraphicFramePr>
          <p:nvPr>
            <p:extLst/>
          </p:nvPr>
        </p:nvGraphicFramePr>
        <p:xfrm>
          <a:off x="1634830" y="1429305"/>
          <a:ext cx="8574740" cy="4829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984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b="1" dirty="0" smtClean="0"/>
              <a:t/>
            </a:r>
            <a:br>
              <a:rPr lang="en-CA" b="1" dirty="0" smtClean="0"/>
            </a:br>
            <a:r>
              <a:rPr lang="en-CA" b="1" dirty="0" smtClean="0"/>
              <a:t>Forward </a:t>
            </a:r>
            <a:r>
              <a:rPr lang="en-CA" b="1" dirty="0"/>
              <a:t>Looking Statements</a:t>
            </a:r>
            <a:br>
              <a:rPr lang="en-CA" b="1" dirty="0"/>
            </a:br>
            <a:endParaRPr lang="en-CA" dirty="0"/>
          </a:p>
        </p:txBody>
      </p:sp>
      <p:sp>
        <p:nvSpPr>
          <p:cNvPr id="3" name="Content Placeholder 2"/>
          <p:cNvSpPr>
            <a:spLocks noGrp="1"/>
          </p:cNvSpPr>
          <p:nvPr>
            <p:ph idx="1"/>
          </p:nvPr>
        </p:nvSpPr>
        <p:spPr/>
        <p:txBody>
          <a:bodyPr>
            <a:normAutofit fontScale="62500" lnSpcReduction="20000"/>
          </a:bodyPr>
          <a:lstStyle/>
          <a:p>
            <a:r>
              <a:rPr lang="en-CA" dirty="0"/>
              <a:t>From time to time ESI Energy Services Inc. ("ESI" or the "Company") makes written and verbal forward looking statements.  These forward looking statements include, but are not limited to, comments with respect to our objectives and strategies, financial condition, the results of our operations and business, our outlook for the industry and our risk management analysis.  Forward looking statements are typically identified with words such as "believe", "expect", "forecast", "anticipate", "intend", "estimate", "plan", and "project" and similar expressions  of future or conditional events such as  "will", "may", "should", "could", or "would".</a:t>
            </a:r>
          </a:p>
          <a:p>
            <a:r>
              <a:rPr lang="en-CA" dirty="0"/>
              <a:t>By their nature, these forward looking statements involve numerous assumptions, inherent risks and uncertainties, both general and specific, and the risk that predictions and other forward looking statements will not be achieved.  We caution readers of this document not to place undue reliance on these forward looking statements as a number of important factors could cause future results to differ materially from the plans, objectives, expectations, estimates and intentions expressed in such forward looking statements.</a:t>
            </a:r>
          </a:p>
          <a:p>
            <a:r>
              <a:rPr lang="en-CA" dirty="0"/>
              <a:t>Forward looking statements may be influenced by the following factors: the level of oil and gas exploration activity in North America, world crude oil prices and North American natural gas prices, new pipeline construction activity in North America, weather, access to capital markets, the state of global capital markets, government legislation and policies, as well as environmental concerns and issues.  We caution that the foregoing list of factors is not exhaustive and when relying on forward looking statements to make decisions with respect to ESI, investors and others should carefully consider these foregoing factors as well as other uncertainties and events.</a:t>
            </a:r>
          </a:p>
          <a:p>
            <a:endParaRPr lang="en-CA" dirty="0"/>
          </a:p>
        </p:txBody>
      </p:sp>
      <p:sp>
        <p:nvSpPr>
          <p:cNvPr id="4" name="Footer Placeholder 3"/>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43301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Cash at March 31, 2017</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8200558"/>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CA" sz="1800" dirty="0" smtClean="0"/>
                        <a:t>$Thousands</a:t>
                      </a:r>
                      <a:r>
                        <a:rPr lang="en-CA" sz="1800" baseline="0" dirty="0" smtClean="0"/>
                        <a:t> except per share amounts</a:t>
                      </a:r>
                      <a:endParaRPr lang="en-CA" dirty="0"/>
                    </a:p>
                  </a:txBody>
                  <a:tcPr/>
                </a:tc>
                <a:tc>
                  <a:txBody>
                    <a:bodyPr/>
                    <a:lstStyle/>
                    <a:p>
                      <a:endParaRPr lang="en-CA" dirty="0"/>
                    </a:p>
                  </a:txBody>
                  <a:tcPr/>
                </a:tc>
              </a:tr>
              <a:tr h="370840">
                <a:tc>
                  <a:txBody>
                    <a:bodyPr/>
                    <a:lstStyle/>
                    <a:p>
                      <a:r>
                        <a:rPr lang="en-CA" dirty="0" smtClean="0"/>
                        <a:t>Cash and short term investments</a:t>
                      </a:r>
                      <a:endParaRPr lang="en-CA" dirty="0"/>
                    </a:p>
                  </a:txBody>
                  <a:tcPr/>
                </a:tc>
                <a:tc>
                  <a:txBody>
                    <a:bodyPr/>
                    <a:lstStyle/>
                    <a:p>
                      <a:pPr algn="ctr"/>
                      <a:endParaRPr lang="en-CA" dirty="0"/>
                    </a:p>
                  </a:txBody>
                  <a:tcPr/>
                </a:tc>
              </a:tr>
              <a:tr h="370840">
                <a:tc>
                  <a:txBody>
                    <a:bodyPr/>
                    <a:lstStyle/>
                    <a:p>
                      <a:r>
                        <a:rPr lang="en-CA" dirty="0" smtClean="0"/>
                        <a:t>Cash</a:t>
                      </a:r>
                      <a:endParaRPr lang="en-CA" dirty="0"/>
                    </a:p>
                  </a:txBody>
                  <a:tcPr/>
                </a:tc>
                <a:tc>
                  <a:txBody>
                    <a:bodyPr/>
                    <a:lstStyle/>
                    <a:p>
                      <a:pPr algn="ctr"/>
                      <a:r>
                        <a:rPr lang="en-CA" dirty="0" smtClean="0"/>
                        <a:t>3,417</a:t>
                      </a:r>
                      <a:endParaRPr lang="en-CA" dirty="0"/>
                    </a:p>
                  </a:txBody>
                  <a:tcPr/>
                </a:tc>
              </a:tr>
              <a:tr h="370840">
                <a:tc>
                  <a:txBody>
                    <a:bodyPr/>
                    <a:lstStyle/>
                    <a:p>
                      <a:r>
                        <a:rPr lang="en-CA" dirty="0" smtClean="0"/>
                        <a:t>Short</a:t>
                      </a:r>
                      <a:r>
                        <a:rPr lang="en-CA" baseline="0" dirty="0" smtClean="0"/>
                        <a:t> term investments</a:t>
                      </a:r>
                      <a:endParaRPr lang="en-CA" dirty="0"/>
                    </a:p>
                  </a:txBody>
                  <a:tcPr/>
                </a:tc>
                <a:tc>
                  <a:txBody>
                    <a:bodyPr/>
                    <a:lstStyle/>
                    <a:p>
                      <a:pPr algn="ctr"/>
                      <a:r>
                        <a:rPr lang="en-CA" dirty="0" smtClean="0"/>
                        <a:t>8,061</a:t>
                      </a:r>
                      <a:endParaRPr lang="en-CA" dirty="0"/>
                    </a:p>
                  </a:txBody>
                  <a:tcPr/>
                </a:tc>
              </a:tr>
              <a:tr h="370840">
                <a:tc>
                  <a:txBody>
                    <a:bodyPr/>
                    <a:lstStyle/>
                    <a:p>
                      <a:r>
                        <a:rPr lang="en-CA" dirty="0" smtClean="0"/>
                        <a:t>Total </a:t>
                      </a:r>
                      <a:endParaRPr lang="en-CA" dirty="0"/>
                    </a:p>
                  </a:txBody>
                  <a:tcPr/>
                </a:tc>
                <a:tc>
                  <a:txBody>
                    <a:bodyPr/>
                    <a:lstStyle/>
                    <a:p>
                      <a:pPr algn="ctr"/>
                      <a:r>
                        <a:rPr lang="en-CA" dirty="0" smtClean="0"/>
                        <a:t>11,478</a:t>
                      </a:r>
                      <a:endParaRPr lang="en-CA" dirty="0"/>
                    </a:p>
                  </a:txBody>
                  <a:tcPr/>
                </a:tc>
              </a:tr>
              <a:tr h="370840">
                <a:tc>
                  <a:txBody>
                    <a:bodyPr/>
                    <a:lstStyle/>
                    <a:p>
                      <a:r>
                        <a:rPr lang="en-CA" dirty="0" smtClean="0"/>
                        <a:t>Outstanding shares</a:t>
                      </a:r>
                      <a:endParaRPr lang="en-CA" dirty="0"/>
                    </a:p>
                  </a:txBody>
                  <a:tcPr/>
                </a:tc>
                <a:tc>
                  <a:txBody>
                    <a:bodyPr/>
                    <a:lstStyle/>
                    <a:p>
                      <a:pPr algn="ctr"/>
                      <a:r>
                        <a:rPr lang="en-CA" dirty="0" smtClean="0"/>
                        <a:t>45,000,792</a:t>
                      </a:r>
                      <a:endParaRPr lang="en-CA" dirty="0"/>
                    </a:p>
                  </a:txBody>
                  <a:tcPr/>
                </a:tc>
              </a:tr>
              <a:tr h="370840">
                <a:tc>
                  <a:txBody>
                    <a:bodyPr/>
                    <a:lstStyle/>
                    <a:p>
                      <a:r>
                        <a:rPr lang="en-CA" dirty="0" smtClean="0"/>
                        <a:t>Cash per share</a:t>
                      </a:r>
                      <a:endParaRPr lang="en-CA" dirty="0"/>
                    </a:p>
                  </a:txBody>
                  <a:tcPr/>
                </a:tc>
                <a:tc>
                  <a:txBody>
                    <a:bodyPr/>
                    <a:lstStyle/>
                    <a:p>
                      <a:pPr algn="ctr"/>
                      <a:r>
                        <a:rPr lang="en-CA" dirty="0" smtClean="0"/>
                        <a:t>$0.26 </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2418272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Working Capital at March 31, 2017</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5626541"/>
              </p:ext>
            </p:extLst>
          </p:nvPr>
        </p:nvGraphicFramePr>
        <p:xfrm>
          <a:off x="838200" y="1825625"/>
          <a:ext cx="10515600" cy="259588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CA" sz="1800" dirty="0" smtClean="0"/>
                        <a:t>$Thousands</a:t>
                      </a:r>
                      <a:r>
                        <a:rPr lang="en-CA" sz="1800" baseline="0" dirty="0" smtClean="0"/>
                        <a:t> except per share amounts</a:t>
                      </a:r>
                      <a:endParaRPr lang="en-CA" dirty="0"/>
                    </a:p>
                  </a:txBody>
                  <a:tcPr/>
                </a:tc>
                <a:tc>
                  <a:txBody>
                    <a:bodyPr/>
                    <a:lstStyle/>
                    <a:p>
                      <a:endParaRPr lang="en-CA" dirty="0"/>
                    </a:p>
                  </a:txBody>
                  <a:tcPr/>
                </a:tc>
              </a:tr>
              <a:tr h="370840">
                <a:tc>
                  <a:txBody>
                    <a:bodyPr/>
                    <a:lstStyle/>
                    <a:p>
                      <a:r>
                        <a:rPr lang="en-CA" dirty="0" smtClean="0"/>
                        <a:t>Working</a:t>
                      </a:r>
                      <a:r>
                        <a:rPr lang="en-CA" baseline="0" dirty="0" smtClean="0"/>
                        <a:t> capital</a:t>
                      </a:r>
                      <a:endParaRPr lang="en-CA" dirty="0"/>
                    </a:p>
                  </a:txBody>
                  <a:tcPr/>
                </a:tc>
                <a:tc>
                  <a:txBody>
                    <a:bodyPr/>
                    <a:lstStyle/>
                    <a:p>
                      <a:pPr algn="ctr"/>
                      <a:endParaRPr lang="en-CA" dirty="0"/>
                    </a:p>
                  </a:txBody>
                  <a:tcPr/>
                </a:tc>
              </a:tr>
              <a:tr h="370840">
                <a:tc>
                  <a:txBody>
                    <a:bodyPr/>
                    <a:lstStyle/>
                    <a:p>
                      <a:r>
                        <a:rPr lang="en-CA" dirty="0" smtClean="0"/>
                        <a:t>Current</a:t>
                      </a:r>
                      <a:r>
                        <a:rPr lang="en-CA" baseline="0" dirty="0" smtClean="0"/>
                        <a:t> assets</a:t>
                      </a:r>
                      <a:endParaRPr lang="en-CA" dirty="0"/>
                    </a:p>
                  </a:txBody>
                  <a:tcPr/>
                </a:tc>
                <a:tc>
                  <a:txBody>
                    <a:bodyPr/>
                    <a:lstStyle/>
                    <a:p>
                      <a:pPr algn="ctr"/>
                      <a:r>
                        <a:rPr lang="en-CA" dirty="0" smtClean="0"/>
                        <a:t>13,099</a:t>
                      </a:r>
                      <a:endParaRPr lang="en-CA" dirty="0"/>
                    </a:p>
                  </a:txBody>
                  <a:tcPr/>
                </a:tc>
              </a:tr>
              <a:tr h="370840">
                <a:tc>
                  <a:txBody>
                    <a:bodyPr/>
                    <a:lstStyle/>
                    <a:p>
                      <a:r>
                        <a:rPr lang="en-CA" dirty="0" smtClean="0"/>
                        <a:t>Current</a:t>
                      </a:r>
                      <a:r>
                        <a:rPr lang="en-CA" baseline="0" dirty="0" smtClean="0"/>
                        <a:t> liabilities</a:t>
                      </a:r>
                      <a:endParaRPr lang="en-CA" dirty="0"/>
                    </a:p>
                  </a:txBody>
                  <a:tcPr/>
                </a:tc>
                <a:tc>
                  <a:txBody>
                    <a:bodyPr/>
                    <a:lstStyle/>
                    <a:p>
                      <a:pPr algn="ctr"/>
                      <a:r>
                        <a:rPr lang="en-CA" dirty="0" smtClean="0"/>
                        <a:t>2,975</a:t>
                      </a:r>
                      <a:endParaRPr lang="en-CA" dirty="0"/>
                    </a:p>
                  </a:txBody>
                  <a:tcPr/>
                </a:tc>
              </a:tr>
              <a:tr h="370840">
                <a:tc>
                  <a:txBody>
                    <a:bodyPr/>
                    <a:lstStyle/>
                    <a:p>
                      <a:r>
                        <a:rPr lang="en-CA" dirty="0" smtClean="0"/>
                        <a:t>Working capital</a:t>
                      </a:r>
                      <a:endParaRPr lang="en-CA" dirty="0"/>
                    </a:p>
                  </a:txBody>
                  <a:tcPr/>
                </a:tc>
                <a:tc>
                  <a:txBody>
                    <a:bodyPr/>
                    <a:lstStyle/>
                    <a:p>
                      <a:pPr algn="ctr"/>
                      <a:r>
                        <a:rPr lang="en-CA" dirty="0" smtClean="0"/>
                        <a:t>10,124</a:t>
                      </a:r>
                      <a:endParaRPr lang="en-CA" dirty="0"/>
                    </a:p>
                  </a:txBody>
                  <a:tcPr/>
                </a:tc>
              </a:tr>
              <a:tr h="370840">
                <a:tc>
                  <a:txBody>
                    <a:bodyPr/>
                    <a:lstStyle/>
                    <a:p>
                      <a:r>
                        <a:rPr lang="en-CA" dirty="0" smtClean="0"/>
                        <a:t>Outstanding shares</a:t>
                      </a:r>
                      <a:endParaRPr lang="en-CA" dirty="0"/>
                    </a:p>
                  </a:txBody>
                  <a:tcPr/>
                </a:tc>
                <a:tc>
                  <a:txBody>
                    <a:bodyPr/>
                    <a:lstStyle/>
                    <a:p>
                      <a:pPr algn="ctr"/>
                      <a:r>
                        <a:rPr lang="en-CA" dirty="0" smtClean="0"/>
                        <a:t>45,000,792</a:t>
                      </a:r>
                      <a:endParaRPr lang="en-CA" dirty="0"/>
                    </a:p>
                  </a:txBody>
                  <a:tcPr/>
                </a:tc>
              </a:tr>
              <a:tr h="370840">
                <a:tc>
                  <a:txBody>
                    <a:bodyPr/>
                    <a:lstStyle/>
                    <a:p>
                      <a:r>
                        <a:rPr lang="en-CA" dirty="0" smtClean="0"/>
                        <a:t>Working</a:t>
                      </a:r>
                      <a:r>
                        <a:rPr lang="en-CA" baseline="0" dirty="0" smtClean="0"/>
                        <a:t> capital</a:t>
                      </a:r>
                      <a:r>
                        <a:rPr lang="en-CA" dirty="0" smtClean="0"/>
                        <a:t> per share</a:t>
                      </a:r>
                      <a:endParaRPr lang="en-CA" dirty="0"/>
                    </a:p>
                  </a:txBody>
                  <a:tcPr/>
                </a:tc>
                <a:tc>
                  <a:txBody>
                    <a:bodyPr/>
                    <a:lstStyle/>
                    <a:p>
                      <a:pPr algn="ctr"/>
                      <a:r>
                        <a:rPr lang="en-CA" dirty="0" smtClean="0"/>
                        <a:t>$0.22 </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2883943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Long-term Debt at March 31, 2017</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1448170"/>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CA" sz="1800" dirty="0" smtClean="0"/>
                        <a:t>$Thousands</a:t>
                      </a:r>
                      <a:r>
                        <a:rPr lang="en-CA" sz="1800" baseline="0" dirty="0" smtClean="0"/>
                        <a:t> except per share amounts</a:t>
                      </a:r>
                      <a:endParaRPr lang="en-CA" dirty="0"/>
                    </a:p>
                  </a:txBody>
                  <a:tcPr/>
                </a:tc>
                <a:tc>
                  <a:txBody>
                    <a:bodyPr/>
                    <a:lstStyle/>
                    <a:p>
                      <a:endParaRPr lang="en-CA" dirty="0"/>
                    </a:p>
                  </a:txBody>
                  <a:tcPr/>
                </a:tc>
              </a:tr>
              <a:tr h="370840">
                <a:tc>
                  <a:txBody>
                    <a:bodyPr/>
                    <a:lstStyle/>
                    <a:p>
                      <a:r>
                        <a:rPr lang="en-CA" dirty="0" smtClean="0"/>
                        <a:t>Total</a:t>
                      </a:r>
                      <a:r>
                        <a:rPr lang="en-CA" baseline="0" dirty="0" smtClean="0"/>
                        <a:t> long-term debt</a:t>
                      </a:r>
                      <a:endParaRPr lang="en-CA" dirty="0"/>
                    </a:p>
                  </a:txBody>
                  <a:tcPr/>
                </a:tc>
                <a:tc>
                  <a:txBody>
                    <a:bodyPr/>
                    <a:lstStyle/>
                    <a:p>
                      <a:pPr algn="ctr"/>
                      <a:r>
                        <a:rPr lang="en-CA" dirty="0" smtClean="0"/>
                        <a:t>3,642</a:t>
                      </a:r>
                      <a:endParaRPr lang="en-CA" dirty="0"/>
                    </a:p>
                  </a:txBody>
                  <a:tcPr/>
                </a:tc>
              </a:tr>
              <a:tr h="370840">
                <a:tc>
                  <a:txBody>
                    <a:bodyPr/>
                    <a:lstStyle/>
                    <a:p>
                      <a:r>
                        <a:rPr lang="en-CA" dirty="0" smtClean="0"/>
                        <a:t>Less:</a:t>
                      </a:r>
                      <a:endParaRPr lang="en-CA" dirty="0"/>
                    </a:p>
                  </a:txBody>
                  <a:tcPr/>
                </a:tc>
                <a:tc>
                  <a:txBody>
                    <a:bodyPr/>
                    <a:lstStyle/>
                    <a:p>
                      <a:pPr algn="ctr"/>
                      <a:endParaRPr lang="en-CA" dirty="0"/>
                    </a:p>
                  </a:txBody>
                  <a:tcPr/>
                </a:tc>
              </a:tr>
              <a:tr h="370840">
                <a:tc>
                  <a:txBody>
                    <a:bodyPr/>
                    <a:lstStyle/>
                    <a:p>
                      <a:r>
                        <a:rPr lang="en-CA" dirty="0" smtClean="0"/>
                        <a:t>Current portion</a:t>
                      </a:r>
                      <a:endParaRPr lang="en-CA" dirty="0"/>
                    </a:p>
                  </a:txBody>
                  <a:tcPr/>
                </a:tc>
                <a:tc>
                  <a:txBody>
                    <a:bodyPr/>
                    <a:lstStyle/>
                    <a:p>
                      <a:pPr algn="ctr"/>
                      <a:r>
                        <a:rPr lang="en-CA" dirty="0" smtClean="0"/>
                        <a:t>1,423</a:t>
                      </a:r>
                      <a:endParaRPr lang="en-CA" dirty="0"/>
                    </a:p>
                  </a:txBody>
                  <a:tcPr/>
                </a:tc>
              </a:tr>
              <a:tr h="370840">
                <a:tc>
                  <a:txBody>
                    <a:bodyPr/>
                    <a:lstStyle/>
                    <a:p>
                      <a:r>
                        <a:rPr lang="en-CA" dirty="0" smtClean="0"/>
                        <a:t>Net long-term</a:t>
                      </a:r>
                      <a:r>
                        <a:rPr lang="en-CA" baseline="0" dirty="0" smtClean="0"/>
                        <a:t> debt</a:t>
                      </a:r>
                      <a:endParaRPr lang="en-CA" dirty="0"/>
                    </a:p>
                  </a:txBody>
                  <a:tcPr/>
                </a:tc>
                <a:tc>
                  <a:txBody>
                    <a:bodyPr/>
                    <a:lstStyle/>
                    <a:p>
                      <a:pPr algn="ctr"/>
                      <a:r>
                        <a:rPr lang="en-CA" dirty="0" smtClean="0"/>
                        <a:t>2,219</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455067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Book Value at March 31, 2017</a:t>
            </a:r>
            <a:endParaRPr lang="en-C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9168277"/>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CA" sz="1800" dirty="0" smtClean="0"/>
                        <a:t>$Thousands</a:t>
                      </a:r>
                      <a:r>
                        <a:rPr lang="en-CA" sz="1800" baseline="0" dirty="0" smtClean="0"/>
                        <a:t> except per share amounts</a:t>
                      </a:r>
                      <a:endParaRPr lang="en-CA" dirty="0"/>
                    </a:p>
                  </a:txBody>
                  <a:tcPr/>
                </a:tc>
                <a:tc>
                  <a:txBody>
                    <a:bodyPr/>
                    <a:lstStyle/>
                    <a:p>
                      <a:endParaRPr lang="en-CA" dirty="0"/>
                    </a:p>
                  </a:txBody>
                  <a:tcPr/>
                </a:tc>
              </a:tr>
              <a:tr h="370840">
                <a:tc>
                  <a:txBody>
                    <a:bodyPr/>
                    <a:lstStyle/>
                    <a:p>
                      <a:endParaRPr lang="en-CA" dirty="0"/>
                    </a:p>
                  </a:txBody>
                  <a:tcPr/>
                </a:tc>
                <a:tc>
                  <a:txBody>
                    <a:bodyPr/>
                    <a:lstStyle/>
                    <a:p>
                      <a:pPr algn="ctr"/>
                      <a:endParaRPr lang="en-CA" dirty="0"/>
                    </a:p>
                  </a:txBody>
                  <a:tcPr/>
                </a:tc>
              </a:tr>
              <a:tr h="370840">
                <a:tc>
                  <a:txBody>
                    <a:bodyPr/>
                    <a:lstStyle/>
                    <a:p>
                      <a:r>
                        <a:rPr lang="en-CA" dirty="0" smtClean="0"/>
                        <a:t>Total shareholders’ equity</a:t>
                      </a:r>
                      <a:endParaRPr lang="en-CA" dirty="0"/>
                    </a:p>
                  </a:txBody>
                  <a:tcPr/>
                </a:tc>
                <a:tc>
                  <a:txBody>
                    <a:bodyPr/>
                    <a:lstStyle/>
                    <a:p>
                      <a:pPr algn="ctr"/>
                      <a:r>
                        <a:rPr lang="en-CA" dirty="0" smtClean="0"/>
                        <a:t>30,668</a:t>
                      </a:r>
                      <a:endParaRPr lang="en-CA" dirty="0"/>
                    </a:p>
                  </a:txBody>
                  <a:tcPr/>
                </a:tc>
              </a:tr>
              <a:tr h="370840">
                <a:tc>
                  <a:txBody>
                    <a:bodyPr/>
                    <a:lstStyle/>
                    <a:p>
                      <a:r>
                        <a:rPr lang="en-CA" dirty="0" smtClean="0"/>
                        <a:t>Outstanding shares</a:t>
                      </a:r>
                      <a:endParaRPr lang="en-CA" dirty="0"/>
                    </a:p>
                  </a:txBody>
                  <a:tcPr/>
                </a:tc>
                <a:tc>
                  <a:txBody>
                    <a:bodyPr/>
                    <a:lstStyle/>
                    <a:p>
                      <a:pPr algn="ctr"/>
                      <a:r>
                        <a:rPr lang="en-CA" dirty="0" smtClean="0"/>
                        <a:t>45,000,792</a:t>
                      </a:r>
                      <a:endParaRPr lang="en-CA" dirty="0"/>
                    </a:p>
                  </a:txBody>
                  <a:tcPr/>
                </a:tc>
              </a:tr>
              <a:tr h="370840">
                <a:tc>
                  <a:txBody>
                    <a:bodyPr/>
                    <a:lstStyle/>
                    <a:p>
                      <a:r>
                        <a:rPr lang="en-CA" dirty="0" smtClean="0"/>
                        <a:t>Book</a:t>
                      </a:r>
                      <a:r>
                        <a:rPr lang="en-CA" baseline="0" dirty="0" smtClean="0"/>
                        <a:t> value</a:t>
                      </a:r>
                      <a:r>
                        <a:rPr lang="en-CA" dirty="0" smtClean="0"/>
                        <a:t> per share</a:t>
                      </a:r>
                      <a:endParaRPr lang="en-CA" dirty="0"/>
                    </a:p>
                  </a:txBody>
                  <a:tcPr/>
                </a:tc>
                <a:tc>
                  <a:txBody>
                    <a:bodyPr/>
                    <a:lstStyle/>
                    <a:p>
                      <a:pPr algn="ctr"/>
                      <a:r>
                        <a:rPr lang="en-CA" dirty="0" smtClean="0"/>
                        <a:t>$0.68 </a:t>
                      </a:r>
                      <a:endParaRPr lang="en-CA" dirty="0"/>
                    </a:p>
                  </a:txBody>
                  <a:tcPr/>
                </a:tc>
              </a:tr>
            </a:tbl>
          </a:graphicData>
        </a:graphic>
      </p:graphicFrame>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987777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Upside Potential</a:t>
            </a:r>
            <a:endParaRPr lang="en-CA" dirty="0"/>
          </a:p>
        </p:txBody>
      </p:sp>
      <p:sp>
        <p:nvSpPr>
          <p:cNvPr id="3" name="Content Placeholder 2"/>
          <p:cNvSpPr>
            <a:spLocks noGrp="1"/>
          </p:cNvSpPr>
          <p:nvPr>
            <p:ph idx="1"/>
          </p:nvPr>
        </p:nvSpPr>
        <p:spPr/>
        <p:txBody>
          <a:bodyPr>
            <a:normAutofit/>
          </a:bodyPr>
          <a:lstStyle/>
          <a:p>
            <a:r>
              <a:rPr lang="en-CA" dirty="0" smtClean="0"/>
              <a:t>Ozzie’s business model is changing from primarily rental to rental and sales.</a:t>
            </a:r>
          </a:p>
          <a:p>
            <a:r>
              <a:rPr lang="en-CA" dirty="0" smtClean="0"/>
              <a:t>The greatest potential for sales is Mini-</a:t>
            </a:r>
            <a:r>
              <a:rPr lang="en-CA" dirty="0" err="1" smtClean="0"/>
              <a:t>padder</a:t>
            </a:r>
            <a:r>
              <a:rPr lang="en-CA" dirty="0" smtClean="0"/>
              <a:t> and Micro-</a:t>
            </a:r>
            <a:r>
              <a:rPr lang="en-CA" dirty="0" err="1" smtClean="0"/>
              <a:t>padder</a:t>
            </a:r>
            <a:r>
              <a:rPr lang="en-CA" dirty="0" smtClean="0"/>
              <a:t> heads.</a:t>
            </a:r>
          </a:p>
          <a:p>
            <a:r>
              <a:rPr lang="en-CA" dirty="0" smtClean="0"/>
              <a:t>We just hired a full-time inside sales person to  handle on-line sales of our Mini-</a:t>
            </a:r>
            <a:r>
              <a:rPr lang="en-CA" dirty="0" err="1" smtClean="0"/>
              <a:t>padder</a:t>
            </a:r>
            <a:r>
              <a:rPr lang="en-CA" dirty="0" smtClean="0"/>
              <a:t> and Micro-</a:t>
            </a:r>
            <a:r>
              <a:rPr lang="en-CA" dirty="0" err="1" smtClean="0"/>
              <a:t>padder</a:t>
            </a:r>
            <a:r>
              <a:rPr lang="en-CA" dirty="0" smtClean="0"/>
              <a:t> heads and machines.</a:t>
            </a: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98053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Upside Potential</a:t>
            </a:r>
            <a:endParaRPr lang="en-CA" dirty="0"/>
          </a:p>
        </p:txBody>
      </p:sp>
      <p:sp>
        <p:nvSpPr>
          <p:cNvPr id="3" name="Content Placeholder 2"/>
          <p:cNvSpPr>
            <a:spLocks noGrp="1"/>
          </p:cNvSpPr>
          <p:nvPr>
            <p:ph idx="1"/>
          </p:nvPr>
        </p:nvSpPr>
        <p:spPr/>
        <p:txBody>
          <a:bodyPr>
            <a:normAutofit/>
          </a:bodyPr>
          <a:lstStyle/>
          <a:p>
            <a:r>
              <a:rPr lang="en-CA" dirty="0" smtClean="0"/>
              <a:t>Management believes that the market for Mini and Micro </a:t>
            </a:r>
            <a:r>
              <a:rPr lang="en-CA" dirty="0"/>
              <a:t>P</a:t>
            </a:r>
            <a:r>
              <a:rPr lang="en-CA" dirty="0" smtClean="0"/>
              <a:t>adding Machine sales is substantially larger than for large Padding </a:t>
            </a:r>
            <a:r>
              <a:rPr lang="en-CA" dirty="0"/>
              <a:t>M</a:t>
            </a:r>
            <a:r>
              <a:rPr lang="en-CA" dirty="0" smtClean="0"/>
              <a:t>achines.</a:t>
            </a:r>
          </a:p>
          <a:p>
            <a:r>
              <a:rPr lang="en-CA" dirty="0" smtClean="0"/>
              <a:t>Mini-</a:t>
            </a:r>
            <a:r>
              <a:rPr lang="en-CA" dirty="0" err="1" smtClean="0"/>
              <a:t>padder</a:t>
            </a:r>
            <a:r>
              <a:rPr lang="en-CA" dirty="0" smtClean="0"/>
              <a:t> and Micro-</a:t>
            </a:r>
            <a:r>
              <a:rPr lang="en-CA" dirty="0" err="1" smtClean="0"/>
              <a:t>padder</a:t>
            </a:r>
            <a:r>
              <a:rPr lang="en-CA" dirty="0" smtClean="0"/>
              <a:t> heads offer substantially more applications and provide access to more markets than large </a:t>
            </a:r>
            <a:r>
              <a:rPr lang="en-CA" dirty="0" err="1" smtClean="0"/>
              <a:t>padders</a:t>
            </a:r>
            <a:r>
              <a:rPr lang="en-CA" dirty="0"/>
              <a:t>.</a:t>
            </a:r>
            <a:endParaRPr lang="en-CA" dirty="0" smtClean="0"/>
          </a:p>
          <a:p>
            <a:r>
              <a:rPr lang="en-CA" dirty="0" smtClean="0"/>
              <a:t>This translates to more opportunities for sales. </a:t>
            </a: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763759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Mini-</a:t>
            </a:r>
            <a:r>
              <a:rPr lang="en-CA" dirty="0" err="1" smtClean="0"/>
              <a:t>padder</a:t>
            </a: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904" y="1690688"/>
            <a:ext cx="5521374" cy="4141029"/>
          </a:xfrm>
          <a:prstGeom prst="rect">
            <a:avLst/>
          </a:prstGeom>
        </p:spPr>
      </p:pic>
      <p:sp>
        <p:nvSpPr>
          <p:cNvPr id="6" name="Rectangle 5"/>
          <p:cNvSpPr/>
          <p:nvPr/>
        </p:nvSpPr>
        <p:spPr>
          <a:xfrm>
            <a:off x="838200" y="1825625"/>
            <a:ext cx="3805382" cy="3293209"/>
          </a:xfrm>
          <a:prstGeom prst="rect">
            <a:avLst/>
          </a:prstGeom>
        </p:spPr>
        <p:txBody>
          <a:bodyPr wrap="square">
            <a:spAutoFit/>
          </a:bodyPr>
          <a:lstStyle/>
          <a:p>
            <a:pPr marL="457200" indent="-457200">
              <a:buFont typeface="Arial" panose="020B0604020202020204" pitchFamily="34" charset="0"/>
              <a:buChar char="•"/>
            </a:pPr>
            <a:r>
              <a:rPr lang="en-CA" sz="2600" dirty="0" smtClean="0"/>
              <a:t>Mini-</a:t>
            </a:r>
            <a:r>
              <a:rPr lang="en-CA" sz="2600" dirty="0" err="1" smtClean="0"/>
              <a:t>padder</a:t>
            </a:r>
            <a:r>
              <a:rPr lang="en-CA" sz="2600" dirty="0" smtClean="0"/>
              <a:t> heads </a:t>
            </a:r>
            <a:r>
              <a:rPr lang="en-CA" sz="2600" dirty="0"/>
              <a:t>are readily transportable.</a:t>
            </a:r>
          </a:p>
          <a:p>
            <a:pPr marL="457200" indent="-457200">
              <a:buFont typeface="Arial" panose="020B0604020202020204" pitchFamily="34" charset="0"/>
              <a:buChar char="•"/>
            </a:pPr>
            <a:r>
              <a:rPr lang="en-CA" sz="2600" dirty="0"/>
              <a:t>The Mini-</a:t>
            </a:r>
            <a:r>
              <a:rPr lang="en-CA" sz="2600" dirty="0" err="1"/>
              <a:t>padder</a:t>
            </a:r>
            <a:r>
              <a:rPr lang="en-CA" sz="2600" dirty="0"/>
              <a:t> head requires some machine connectivity</a:t>
            </a:r>
            <a:r>
              <a:rPr lang="en-CA" sz="2600" dirty="0" smtClean="0"/>
              <a:t>.</a:t>
            </a:r>
          </a:p>
          <a:p>
            <a:pPr marL="457200" indent="-457200">
              <a:buFont typeface="Arial" panose="020B0604020202020204" pitchFamily="34" charset="0"/>
              <a:buChar char="•"/>
            </a:pPr>
            <a:r>
              <a:rPr lang="en-CA" sz="2600" dirty="0" smtClean="0"/>
              <a:t>Compatible with all major crawler loader manufacturers</a:t>
            </a:r>
            <a:endParaRPr lang="en-CA" sz="2600" dirty="0"/>
          </a:p>
        </p:txBody>
      </p:sp>
    </p:spTree>
    <p:extLst>
      <p:ext uri="{BB962C8B-B14F-4D97-AF65-F5344CB8AC3E}">
        <p14:creationId xmlns:p14="http://schemas.microsoft.com/office/powerpoint/2010/main" val="1663053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a:t>
            </a:r>
            <a:r>
              <a:rPr lang="en-CA" dirty="0" err="1" smtClean="0"/>
              <a:t>padder</a:t>
            </a: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544" y="1611383"/>
            <a:ext cx="5754930" cy="4316198"/>
          </a:xfrm>
          <a:prstGeom prst="rect">
            <a:avLst/>
          </a:prstGeom>
        </p:spPr>
      </p:pic>
      <p:sp>
        <p:nvSpPr>
          <p:cNvPr id="6" name="Rectangle 5"/>
          <p:cNvSpPr/>
          <p:nvPr/>
        </p:nvSpPr>
        <p:spPr>
          <a:xfrm>
            <a:off x="838200" y="1758289"/>
            <a:ext cx="4204855" cy="3293209"/>
          </a:xfrm>
          <a:prstGeom prst="rect">
            <a:avLst/>
          </a:prstGeom>
        </p:spPr>
        <p:txBody>
          <a:bodyPr wrap="square">
            <a:spAutoFit/>
          </a:bodyPr>
          <a:lstStyle/>
          <a:p>
            <a:pPr marL="457200" indent="-457200">
              <a:buFont typeface="Arial" panose="020B0604020202020204" pitchFamily="34" charset="0"/>
              <a:buChar char="•"/>
            </a:pPr>
            <a:r>
              <a:rPr lang="en-CA" sz="2600" dirty="0" smtClean="0"/>
              <a:t>Micro-</a:t>
            </a:r>
            <a:r>
              <a:rPr lang="en-CA" sz="2600" dirty="0" err="1" smtClean="0"/>
              <a:t>padder</a:t>
            </a:r>
            <a:r>
              <a:rPr lang="en-CA" sz="2600" dirty="0" smtClean="0"/>
              <a:t> </a:t>
            </a:r>
            <a:r>
              <a:rPr lang="en-CA" sz="2600" dirty="0"/>
              <a:t>heads are </a:t>
            </a:r>
            <a:r>
              <a:rPr lang="en-CA" sz="2600" dirty="0" smtClean="0"/>
              <a:t>easily </a:t>
            </a:r>
            <a:r>
              <a:rPr lang="en-CA" sz="2600" dirty="0"/>
              <a:t>transportable.</a:t>
            </a:r>
          </a:p>
          <a:p>
            <a:pPr marL="457200" indent="-457200">
              <a:buFont typeface="Arial" panose="020B0604020202020204" pitchFamily="34" charset="0"/>
              <a:buChar char="•"/>
            </a:pPr>
            <a:r>
              <a:rPr lang="en-CA" sz="2600" dirty="0" smtClean="0"/>
              <a:t>The </a:t>
            </a:r>
            <a:r>
              <a:rPr lang="en-CA" sz="2600" dirty="0"/>
              <a:t>Micro-</a:t>
            </a:r>
            <a:r>
              <a:rPr lang="en-CA" sz="2600" dirty="0" err="1"/>
              <a:t>padder</a:t>
            </a:r>
            <a:r>
              <a:rPr lang="en-CA" sz="2600" dirty="0"/>
              <a:t> head does not require any machine connectivity.</a:t>
            </a:r>
          </a:p>
          <a:p>
            <a:pPr marL="457200" indent="-457200">
              <a:buFont typeface="Arial" panose="020B0604020202020204" pitchFamily="34" charset="0"/>
              <a:buChar char="•"/>
            </a:pPr>
            <a:r>
              <a:rPr lang="en-CA" sz="2600" dirty="0"/>
              <a:t>The Micro-</a:t>
            </a:r>
            <a:r>
              <a:rPr lang="en-CA" sz="2600" dirty="0" err="1"/>
              <a:t>padder</a:t>
            </a:r>
            <a:r>
              <a:rPr lang="en-CA" sz="2600" dirty="0"/>
              <a:t> will work on most brands of compact track loaders.  </a:t>
            </a:r>
          </a:p>
        </p:txBody>
      </p:sp>
    </p:spTree>
    <p:extLst>
      <p:ext uri="{BB962C8B-B14F-4D97-AF65-F5344CB8AC3E}">
        <p14:creationId xmlns:p14="http://schemas.microsoft.com/office/powerpoint/2010/main" val="1132126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Upside Potential</a:t>
            </a:r>
            <a:endParaRPr lang="en-CA" dirty="0"/>
          </a:p>
        </p:txBody>
      </p:sp>
      <p:sp>
        <p:nvSpPr>
          <p:cNvPr id="3" name="Content Placeholder 2"/>
          <p:cNvSpPr>
            <a:spLocks noGrp="1"/>
          </p:cNvSpPr>
          <p:nvPr>
            <p:ph idx="1"/>
          </p:nvPr>
        </p:nvSpPr>
        <p:spPr/>
        <p:txBody>
          <a:bodyPr>
            <a:normAutofit/>
          </a:bodyPr>
          <a:lstStyle/>
          <a:p>
            <a:r>
              <a:rPr lang="en-CA" dirty="0" smtClean="0"/>
              <a:t>Mini-</a:t>
            </a:r>
            <a:r>
              <a:rPr lang="en-CA" dirty="0" err="1" smtClean="0"/>
              <a:t>padders</a:t>
            </a:r>
            <a:r>
              <a:rPr lang="en-CA" dirty="0" smtClean="0"/>
              <a:t> and Micro-</a:t>
            </a:r>
            <a:r>
              <a:rPr lang="en-CA" dirty="0" err="1" smtClean="0"/>
              <a:t>padders</a:t>
            </a:r>
            <a:r>
              <a:rPr lang="en-CA" dirty="0" smtClean="0"/>
              <a:t> can be used for a variety of applications including:</a:t>
            </a:r>
          </a:p>
          <a:p>
            <a:pPr lvl="1"/>
            <a:r>
              <a:rPr lang="en-CA" dirty="0" smtClean="0"/>
              <a:t>Utility pipelines and conduit</a:t>
            </a:r>
          </a:p>
          <a:p>
            <a:pPr lvl="1"/>
            <a:r>
              <a:rPr lang="en-CA" dirty="0" smtClean="0"/>
              <a:t>Wind and solar</a:t>
            </a:r>
          </a:p>
          <a:p>
            <a:pPr lvl="1"/>
            <a:r>
              <a:rPr lang="en-CA" dirty="0" smtClean="0"/>
              <a:t>Irrigation </a:t>
            </a:r>
          </a:p>
          <a:p>
            <a:pPr lvl="1"/>
            <a:r>
              <a:rPr lang="en-CA" dirty="0" smtClean="0"/>
              <a:t>Landscaping</a:t>
            </a:r>
            <a:r>
              <a:rPr lang="en-CA" dirty="0"/>
              <a:t>.</a:t>
            </a:r>
            <a:r>
              <a:rPr lang="en-CA" dirty="0" smtClean="0"/>
              <a:t> </a:t>
            </a:r>
          </a:p>
          <a:p>
            <a:r>
              <a:rPr lang="en-CA" smtClean="0"/>
              <a:t>Mini-</a:t>
            </a:r>
            <a:r>
              <a:rPr lang="en-CA" dirty="0" err="1" smtClean="0"/>
              <a:t>padder</a:t>
            </a:r>
            <a:r>
              <a:rPr lang="en-CA" dirty="0" smtClean="0"/>
              <a:t> and Micro-</a:t>
            </a:r>
            <a:r>
              <a:rPr lang="en-CA" dirty="0" err="1" smtClean="0"/>
              <a:t>padders</a:t>
            </a:r>
            <a:r>
              <a:rPr lang="en-CA" dirty="0" smtClean="0"/>
              <a:t> are extremely cost effective.</a:t>
            </a:r>
          </a:p>
          <a:p>
            <a:pPr marL="0" indent="0">
              <a:buNone/>
            </a:pPr>
            <a:r>
              <a:rPr lang="en-CA" dirty="0" smtClean="0"/>
              <a:t>  </a:t>
            </a: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1325980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Upside Potential</a:t>
            </a:r>
            <a:endParaRPr lang="en-CA" dirty="0"/>
          </a:p>
        </p:txBody>
      </p:sp>
      <p:sp>
        <p:nvSpPr>
          <p:cNvPr id="3" name="Content Placeholder 2"/>
          <p:cNvSpPr>
            <a:spLocks noGrp="1"/>
          </p:cNvSpPr>
          <p:nvPr>
            <p:ph idx="1"/>
          </p:nvPr>
        </p:nvSpPr>
        <p:spPr/>
        <p:txBody>
          <a:bodyPr>
            <a:normAutofit/>
          </a:bodyPr>
          <a:lstStyle/>
          <a:p>
            <a:r>
              <a:rPr lang="en-CA" dirty="0" smtClean="0"/>
              <a:t>The market for Mini-</a:t>
            </a:r>
            <a:r>
              <a:rPr lang="en-CA" dirty="0" err="1" smtClean="0"/>
              <a:t>padders</a:t>
            </a:r>
            <a:r>
              <a:rPr lang="en-CA" dirty="0" smtClean="0"/>
              <a:t> and Micro-</a:t>
            </a:r>
            <a:r>
              <a:rPr lang="en-CA" dirty="0" err="1" smtClean="0"/>
              <a:t>padders</a:t>
            </a:r>
            <a:r>
              <a:rPr lang="en-CA" dirty="0" smtClean="0"/>
              <a:t> is global.</a:t>
            </a:r>
          </a:p>
          <a:p>
            <a:r>
              <a:rPr lang="en-CA" dirty="0" smtClean="0"/>
              <a:t>We are selling Mini-padding and Micro-padding machines primarily in the United States.</a:t>
            </a:r>
          </a:p>
          <a:p>
            <a:r>
              <a:rPr lang="en-CA" dirty="0" smtClean="0"/>
              <a:t>However, we have been getting enquiries for them from all over the world, including</a:t>
            </a:r>
          </a:p>
          <a:p>
            <a:pPr lvl="1"/>
            <a:r>
              <a:rPr lang="en-CA" dirty="0" smtClean="0"/>
              <a:t>Canada</a:t>
            </a:r>
          </a:p>
          <a:p>
            <a:pPr lvl="1"/>
            <a:r>
              <a:rPr lang="en-CA" dirty="0" smtClean="0"/>
              <a:t>New Zealand</a:t>
            </a:r>
          </a:p>
          <a:p>
            <a:pPr lvl="1"/>
            <a:r>
              <a:rPr lang="en-CA" dirty="0" smtClean="0"/>
              <a:t>Europe and </a:t>
            </a:r>
          </a:p>
          <a:p>
            <a:pPr lvl="1"/>
            <a:r>
              <a:rPr lang="en-CA" dirty="0" smtClean="0"/>
              <a:t>Australia.</a:t>
            </a:r>
          </a:p>
          <a:p>
            <a:pPr marL="0" indent="0">
              <a:buNone/>
            </a:pPr>
            <a:r>
              <a:rPr lang="en-CA" dirty="0" smtClean="0"/>
              <a:t>  </a:t>
            </a: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3011448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Business of the Company</a:t>
            </a:r>
            <a:endParaRPr lang="en-CA" dirty="0"/>
          </a:p>
        </p:txBody>
      </p:sp>
      <p:sp>
        <p:nvSpPr>
          <p:cNvPr id="3" name="Content Placeholder 2"/>
          <p:cNvSpPr>
            <a:spLocks noGrp="1"/>
          </p:cNvSpPr>
          <p:nvPr>
            <p:ph idx="1"/>
          </p:nvPr>
        </p:nvSpPr>
        <p:spPr/>
        <p:txBody>
          <a:bodyPr>
            <a:normAutofit/>
          </a:bodyPr>
          <a:lstStyle/>
          <a:p>
            <a:r>
              <a:rPr lang="en-US" dirty="0"/>
              <a:t>ESI is a pipeline equipment rental and sales company with principal operations in Leduc, Alberta and Phoenix, Arizona. </a:t>
            </a:r>
            <a:endParaRPr lang="en-US" dirty="0" smtClean="0"/>
          </a:p>
          <a:p>
            <a:r>
              <a:rPr lang="en-US" dirty="0" smtClean="0"/>
              <a:t>Ozzie’s currently operates in </a:t>
            </a:r>
            <a:r>
              <a:rPr lang="en-US" dirty="0"/>
              <a:t>western Canada as well as in the United </a:t>
            </a:r>
            <a:r>
              <a:rPr lang="en-US" dirty="0" smtClean="0"/>
              <a:t>States.  </a:t>
            </a:r>
            <a:r>
              <a:rPr lang="en-US" dirty="0"/>
              <a:t>The Company, through its operating subsidiaries ESIPSL and OPI, supplies (</a:t>
            </a:r>
            <a:r>
              <a:rPr lang="en-US" dirty="0" smtClean="0"/>
              <a:t>rents </a:t>
            </a:r>
            <a:r>
              <a:rPr lang="en-US" dirty="0"/>
              <a:t>and </a:t>
            </a:r>
            <a:r>
              <a:rPr lang="en-US" dirty="0" smtClean="0"/>
              <a:t>sells</a:t>
            </a:r>
            <a:r>
              <a:rPr lang="en-US" dirty="0"/>
              <a:t>) </a:t>
            </a:r>
            <a:r>
              <a:rPr lang="en-US" dirty="0" smtClean="0"/>
              <a:t>Padding Machines. </a:t>
            </a:r>
          </a:p>
          <a:p>
            <a:r>
              <a:rPr lang="en-US" dirty="0" smtClean="0"/>
              <a:t>Ozzie’s Padding Machines are used all over the world by mainline pipeline contractors.</a:t>
            </a:r>
          </a:p>
          <a:p>
            <a:r>
              <a:rPr lang="en-US" dirty="0" smtClean="0"/>
              <a:t>Ozzie’s invented the Padding Machine.</a:t>
            </a:r>
          </a:p>
          <a:p>
            <a:endParaRPr lang="en-CA" dirty="0"/>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311132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Upside Potential</a:t>
            </a:r>
            <a:endParaRPr lang="en-CA" dirty="0"/>
          </a:p>
        </p:txBody>
      </p:sp>
      <p:sp>
        <p:nvSpPr>
          <p:cNvPr id="3" name="Content Placeholder 2"/>
          <p:cNvSpPr>
            <a:spLocks noGrp="1"/>
          </p:cNvSpPr>
          <p:nvPr>
            <p:ph idx="1"/>
          </p:nvPr>
        </p:nvSpPr>
        <p:spPr/>
        <p:txBody>
          <a:bodyPr>
            <a:normAutofit/>
          </a:bodyPr>
          <a:lstStyle/>
          <a:p>
            <a:r>
              <a:rPr lang="en-CA" dirty="0" smtClean="0"/>
              <a:t>We have already sold a Mini-</a:t>
            </a:r>
            <a:r>
              <a:rPr lang="en-CA" dirty="0" err="1" smtClean="0"/>
              <a:t>padder</a:t>
            </a:r>
            <a:r>
              <a:rPr lang="en-CA" dirty="0" smtClean="0"/>
              <a:t> to an Australia contractor.</a:t>
            </a:r>
          </a:p>
          <a:p>
            <a:r>
              <a:rPr lang="en-CA" dirty="0" smtClean="0"/>
              <a:t>We </a:t>
            </a:r>
            <a:r>
              <a:rPr lang="en-CA" smtClean="0"/>
              <a:t>are currently providing </a:t>
            </a:r>
            <a:r>
              <a:rPr lang="en-CA" dirty="0" smtClean="0"/>
              <a:t>quotations for Micro-</a:t>
            </a:r>
            <a:r>
              <a:rPr lang="en-CA" dirty="0" err="1" smtClean="0"/>
              <a:t>padders</a:t>
            </a:r>
            <a:r>
              <a:rPr lang="en-CA" dirty="0" smtClean="0"/>
              <a:t> to customers in Australia and New Zealand. </a:t>
            </a:r>
          </a:p>
          <a:p>
            <a:pPr marL="0" indent="0">
              <a:buNone/>
            </a:pPr>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4145098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Upside Potential</a:t>
            </a:r>
          </a:p>
        </p:txBody>
      </p:sp>
      <p:sp>
        <p:nvSpPr>
          <p:cNvPr id="3" name="Content Placeholder 2"/>
          <p:cNvSpPr>
            <a:spLocks noGrp="1"/>
          </p:cNvSpPr>
          <p:nvPr>
            <p:ph idx="1"/>
          </p:nvPr>
        </p:nvSpPr>
        <p:spPr/>
        <p:txBody>
          <a:bodyPr/>
          <a:lstStyle/>
          <a:p>
            <a:r>
              <a:rPr lang="en-CA" dirty="0" smtClean="0"/>
              <a:t>We are continuously looking for new opportunities relating to:</a:t>
            </a:r>
          </a:p>
          <a:p>
            <a:pPr lvl="1"/>
            <a:r>
              <a:rPr lang="en-CA" dirty="0" smtClean="0"/>
              <a:t>Upgrading and improving our existing padding applications.</a:t>
            </a:r>
          </a:p>
          <a:p>
            <a:pPr lvl="1"/>
            <a:r>
              <a:rPr lang="en-CA" dirty="0" smtClean="0"/>
              <a:t>Identifying opportunities and/or products that are complimentary and related to padding.</a:t>
            </a:r>
          </a:p>
          <a:p>
            <a:pPr lvl="1"/>
            <a:r>
              <a:rPr lang="en-CA" dirty="0" smtClean="0"/>
              <a:t>Identifying strategic acquisitions and/or alliances with other companies.</a:t>
            </a:r>
          </a:p>
          <a:p>
            <a:endParaRPr lang="en-CA" dirty="0"/>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316314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Business of the Company</a:t>
            </a:r>
            <a:endParaRPr lang="en-CA" dirty="0"/>
          </a:p>
        </p:txBody>
      </p:sp>
      <p:sp>
        <p:nvSpPr>
          <p:cNvPr id="3" name="Content Placeholder 2"/>
          <p:cNvSpPr>
            <a:spLocks noGrp="1"/>
          </p:cNvSpPr>
          <p:nvPr>
            <p:ph idx="1"/>
          </p:nvPr>
        </p:nvSpPr>
        <p:spPr/>
        <p:txBody>
          <a:bodyPr>
            <a:normAutofit/>
          </a:bodyPr>
          <a:lstStyle/>
          <a:p>
            <a:endParaRPr lang="en-CA" dirty="0" smtClean="0"/>
          </a:p>
          <a:p>
            <a:r>
              <a:rPr lang="en-US" dirty="0" smtClean="0"/>
              <a:t>Padding Machines are used by mainline </a:t>
            </a:r>
            <a:r>
              <a:rPr lang="en-US" dirty="0"/>
              <a:t>pipeline contractors and utility contractors </a:t>
            </a:r>
            <a:r>
              <a:rPr lang="en-US" dirty="0" smtClean="0"/>
              <a:t>for backfilling pipeline and utility trenches.</a:t>
            </a:r>
          </a:p>
          <a:p>
            <a:r>
              <a:rPr lang="en-CA" dirty="0"/>
              <a:t>Mainline pipeline is essentially transmission pipeline that is larger than 18 Inches in diameter</a:t>
            </a:r>
            <a:r>
              <a:rPr lang="en-CA" dirty="0" smtClean="0"/>
              <a:t>.</a:t>
            </a:r>
          </a:p>
          <a:p>
            <a:r>
              <a:rPr lang="en-CA" dirty="0" smtClean="0"/>
              <a:t>It is used for the transmission of petroleum products as well as water.</a:t>
            </a:r>
            <a:endParaRPr lang="en-CA" dirty="0"/>
          </a:p>
          <a:p>
            <a:r>
              <a:rPr lang="en-CA" dirty="0" smtClean="0"/>
              <a:t>Padding Machines are also used in renewables construction for backfilling electrical cables that are used to transmit power from solar panels and wind turbines to the power grid.  </a:t>
            </a:r>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553083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Pipeline Construction Process</a:t>
            </a:r>
            <a:endParaRPr lang="en-CA" dirty="0"/>
          </a:p>
        </p:txBody>
      </p:sp>
      <p:sp>
        <p:nvSpPr>
          <p:cNvPr id="4" name="Footer Placeholder 3"/>
          <p:cNvSpPr>
            <a:spLocks noGrp="1"/>
          </p:cNvSpPr>
          <p:nvPr>
            <p:ph type="ftr" sz="quarter" idx="11"/>
          </p:nvPr>
        </p:nvSpPr>
        <p:spPr/>
        <p:txBody>
          <a:bodyPr/>
          <a:lstStyle/>
          <a:p>
            <a:endParaRPr lang="en-CA"/>
          </a:p>
        </p:txBody>
      </p:sp>
      <p:grpSp>
        <p:nvGrpSpPr>
          <p:cNvPr id="14" name="Group 13"/>
          <p:cNvGrpSpPr/>
          <p:nvPr/>
        </p:nvGrpSpPr>
        <p:grpSpPr>
          <a:xfrm>
            <a:off x="2094271" y="2345003"/>
            <a:ext cx="8652387" cy="2579984"/>
            <a:chOff x="2094271" y="2345003"/>
            <a:chExt cx="8652387" cy="257998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271" y="2345003"/>
              <a:ext cx="8652387" cy="2579984"/>
            </a:xfrm>
            <a:prstGeom prst="rect">
              <a:avLst/>
            </a:prstGeom>
          </p:spPr>
        </p:pic>
        <p:sp>
          <p:nvSpPr>
            <p:cNvPr id="6" name="TextBox 5"/>
            <p:cNvSpPr txBox="1"/>
            <p:nvPr/>
          </p:nvSpPr>
          <p:spPr>
            <a:xfrm rot="3606987">
              <a:off x="3550091" y="3471902"/>
              <a:ext cx="1241613" cy="646331"/>
            </a:xfrm>
            <a:prstGeom prst="rect">
              <a:avLst/>
            </a:prstGeom>
            <a:noFill/>
          </p:spPr>
          <p:txBody>
            <a:bodyPr wrap="square" rtlCol="0">
              <a:spAutoFit/>
            </a:bodyPr>
            <a:lstStyle/>
            <a:p>
              <a:r>
                <a:rPr lang="en-US" dirty="0" smtClean="0"/>
                <a:t>ROW Clearing</a:t>
              </a:r>
              <a:endParaRPr lang="en-US" dirty="0"/>
            </a:p>
          </p:txBody>
        </p:sp>
        <p:sp>
          <p:nvSpPr>
            <p:cNvPr id="7" name="TextBox 6"/>
            <p:cNvSpPr txBox="1"/>
            <p:nvPr/>
          </p:nvSpPr>
          <p:spPr>
            <a:xfrm rot="3572571">
              <a:off x="4630291" y="3450329"/>
              <a:ext cx="1309685" cy="369332"/>
            </a:xfrm>
            <a:prstGeom prst="rect">
              <a:avLst/>
            </a:prstGeom>
            <a:noFill/>
          </p:spPr>
          <p:txBody>
            <a:bodyPr wrap="square" rtlCol="0">
              <a:spAutoFit/>
            </a:bodyPr>
            <a:lstStyle/>
            <a:p>
              <a:r>
                <a:rPr lang="en-US" dirty="0" smtClean="0"/>
                <a:t>Excavation</a:t>
              </a:r>
              <a:endParaRPr lang="en-US" dirty="0"/>
            </a:p>
          </p:txBody>
        </p:sp>
        <p:sp>
          <p:nvSpPr>
            <p:cNvPr id="8" name="TextBox 7"/>
            <p:cNvSpPr txBox="1"/>
            <p:nvPr/>
          </p:nvSpPr>
          <p:spPr>
            <a:xfrm rot="3595463">
              <a:off x="5929573" y="3406465"/>
              <a:ext cx="1442452" cy="646331"/>
            </a:xfrm>
            <a:prstGeom prst="rect">
              <a:avLst/>
            </a:prstGeom>
            <a:noFill/>
          </p:spPr>
          <p:txBody>
            <a:bodyPr wrap="square" rtlCol="0">
              <a:spAutoFit/>
            </a:bodyPr>
            <a:lstStyle/>
            <a:p>
              <a:r>
                <a:rPr lang="en-US" dirty="0" smtClean="0"/>
                <a:t>Welding / Tie-in</a:t>
              </a:r>
              <a:endParaRPr lang="en-US" dirty="0"/>
            </a:p>
          </p:txBody>
        </p:sp>
        <p:sp>
          <p:nvSpPr>
            <p:cNvPr id="9" name="TextBox 8"/>
            <p:cNvSpPr txBox="1"/>
            <p:nvPr/>
          </p:nvSpPr>
          <p:spPr>
            <a:xfrm rot="3513625">
              <a:off x="7034993" y="3250383"/>
              <a:ext cx="1409916" cy="369332"/>
            </a:xfrm>
            <a:prstGeom prst="rect">
              <a:avLst/>
            </a:prstGeom>
            <a:noFill/>
          </p:spPr>
          <p:txBody>
            <a:bodyPr wrap="square" rtlCol="0">
              <a:spAutoFit/>
            </a:bodyPr>
            <a:lstStyle/>
            <a:p>
              <a:r>
                <a:rPr lang="en-US" dirty="0" smtClean="0"/>
                <a:t>Lowering-in</a:t>
              </a:r>
              <a:endParaRPr lang="en-US" dirty="0"/>
            </a:p>
          </p:txBody>
        </p:sp>
        <p:sp>
          <p:nvSpPr>
            <p:cNvPr id="10" name="TextBox 9"/>
            <p:cNvSpPr txBox="1"/>
            <p:nvPr/>
          </p:nvSpPr>
          <p:spPr>
            <a:xfrm rot="3664580">
              <a:off x="8328391" y="3094135"/>
              <a:ext cx="1033346" cy="369332"/>
            </a:xfrm>
            <a:prstGeom prst="rect">
              <a:avLst/>
            </a:prstGeom>
            <a:noFill/>
          </p:spPr>
          <p:txBody>
            <a:bodyPr wrap="square" rtlCol="0">
              <a:spAutoFit/>
            </a:bodyPr>
            <a:lstStyle/>
            <a:p>
              <a:r>
                <a:rPr lang="en-US" dirty="0" smtClean="0"/>
                <a:t>Backfill</a:t>
              </a:r>
              <a:endParaRPr lang="en-US" dirty="0"/>
            </a:p>
          </p:txBody>
        </p:sp>
        <p:sp>
          <p:nvSpPr>
            <p:cNvPr id="11" name="TextBox 10"/>
            <p:cNvSpPr txBox="1"/>
            <p:nvPr/>
          </p:nvSpPr>
          <p:spPr>
            <a:xfrm rot="3663474">
              <a:off x="9207387" y="3028274"/>
              <a:ext cx="1469290" cy="369332"/>
            </a:xfrm>
            <a:prstGeom prst="rect">
              <a:avLst/>
            </a:prstGeom>
            <a:noFill/>
          </p:spPr>
          <p:txBody>
            <a:bodyPr wrap="square" rtlCol="0">
              <a:spAutoFit/>
            </a:bodyPr>
            <a:lstStyle/>
            <a:p>
              <a:r>
                <a:rPr lang="en-US" dirty="0" smtClean="0"/>
                <a:t>Reclamation</a:t>
              </a:r>
              <a:endParaRPr lang="en-US" dirty="0"/>
            </a:p>
          </p:txBody>
        </p:sp>
      </p:grpSp>
    </p:spTree>
    <p:extLst>
      <p:ext uri="{BB962C8B-B14F-4D97-AF65-F5344CB8AC3E}">
        <p14:creationId xmlns:p14="http://schemas.microsoft.com/office/powerpoint/2010/main" val="3174350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Padding</a:t>
            </a:r>
            <a:endParaRPr lang="en-CA" dirty="0"/>
          </a:p>
        </p:txBody>
      </p:sp>
      <p:sp>
        <p:nvSpPr>
          <p:cNvPr id="3" name="Content Placeholder 2"/>
          <p:cNvSpPr>
            <a:spLocks noGrp="1"/>
          </p:cNvSpPr>
          <p:nvPr>
            <p:ph idx="1"/>
          </p:nvPr>
        </p:nvSpPr>
        <p:spPr/>
        <p:txBody>
          <a:bodyPr/>
          <a:lstStyle/>
          <a:p>
            <a:r>
              <a:rPr lang="en-US" dirty="0"/>
              <a:t>Padding Machines are </a:t>
            </a:r>
            <a:r>
              <a:rPr lang="en-US" dirty="0" smtClean="0"/>
              <a:t>used to </a:t>
            </a:r>
            <a:r>
              <a:rPr lang="en-US" dirty="0"/>
              <a:t>screen rocks and hard material out of the spoil pile, which is located on the side of an excavated pipeline trench, in order to backfill the pipeline which is located on the bottom of the pipeline ditch.  Padding Machines are self-propelled and self-loading.  They operate by way of a single continuous pass through the spoil pile located parallel to the pipeline trench or ditch.</a:t>
            </a:r>
            <a:endParaRPr lang="en-CA" dirty="0"/>
          </a:p>
          <a:p>
            <a:endParaRPr lang="en-CA" dirty="0"/>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85425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Benefits of Padding</a:t>
            </a:r>
          </a:p>
        </p:txBody>
      </p:sp>
      <p:sp>
        <p:nvSpPr>
          <p:cNvPr id="4" name="Footer Placeholder 3"/>
          <p:cNvSpPr>
            <a:spLocks noGrp="1"/>
          </p:cNvSpPr>
          <p:nvPr>
            <p:ph type="ftr" sz="quarter" idx="11"/>
          </p:nvPr>
        </p:nvSpPr>
        <p:spPr/>
        <p:txBody>
          <a:bodyPr/>
          <a:lstStyle/>
          <a:p>
            <a:endParaRPr lang="en-CA" dirty="0"/>
          </a:p>
        </p:txBody>
      </p:sp>
      <p:grpSp>
        <p:nvGrpSpPr>
          <p:cNvPr id="14" name="Group 13"/>
          <p:cNvGrpSpPr/>
          <p:nvPr/>
        </p:nvGrpSpPr>
        <p:grpSpPr>
          <a:xfrm>
            <a:off x="627393" y="1579738"/>
            <a:ext cx="9265081" cy="4579158"/>
            <a:chOff x="44463" y="1568308"/>
            <a:chExt cx="9265081" cy="4579158"/>
          </a:xfrm>
        </p:grpSpPr>
        <p:pic>
          <p:nvPicPr>
            <p:cNvPr id="5"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3" y="1645185"/>
              <a:ext cx="3019176" cy="450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295979" y="3612286"/>
              <a:ext cx="4705920" cy="870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200" dirty="0"/>
                <a:t>2</a:t>
              </a:r>
              <a:r>
                <a:rPr lang="en-US" sz="3200" dirty="0" smtClean="0"/>
                <a:t>. Side fill / </a:t>
              </a:r>
              <a:r>
                <a:rPr lang="en-US" sz="3200" dirty="0" err="1"/>
                <a:t>h</a:t>
              </a:r>
              <a:r>
                <a:rPr lang="en-US" sz="3200" dirty="0" err="1" smtClean="0"/>
                <a:t>aunching</a:t>
              </a:r>
              <a:endParaRPr lang="en-US" sz="3200" dirty="0"/>
            </a:p>
          </p:txBody>
        </p:sp>
        <p:sp>
          <p:nvSpPr>
            <p:cNvPr id="7" name="Content Placeholder 2"/>
            <p:cNvSpPr txBox="1">
              <a:spLocks/>
            </p:cNvSpPr>
            <p:nvPr/>
          </p:nvSpPr>
          <p:spPr>
            <a:xfrm>
              <a:off x="3295979" y="2611939"/>
              <a:ext cx="5344095" cy="870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200" dirty="0"/>
                <a:t>3</a:t>
              </a:r>
              <a:r>
                <a:rPr lang="en-US" sz="3200" dirty="0" smtClean="0"/>
                <a:t>. Top fill</a:t>
              </a:r>
              <a:endParaRPr lang="en-US" sz="3200" dirty="0"/>
            </a:p>
          </p:txBody>
        </p:sp>
        <p:cxnSp>
          <p:nvCxnSpPr>
            <p:cNvPr id="8" name="Straight Connector 7"/>
            <p:cNvCxnSpPr/>
            <p:nvPr/>
          </p:nvCxnSpPr>
          <p:spPr>
            <a:xfrm flipH="1">
              <a:off x="2377525" y="2047263"/>
              <a:ext cx="918454" cy="341450"/>
            </a:xfrm>
            <a:prstGeom prst="line">
              <a:avLst/>
            </a:prstGeom>
            <a:ln w="79375" cap="rnd">
              <a:solidFill>
                <a:schemeClr val="bg1">
                  <a:lumMod val="50000"/>
                </a:schemeClr>
              </a:solidFill>
              <a:tailEnd type="oval"/>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15133" y="4152241"/>
              <a:ext cx="759471" cy="287702"/>
            </a:xfrm>
            <a:prstGeom prst="line">
              <a:avLst/>
            </a:prstGeom>
            <a:ln w="79375" cap="rnd">
              <a:solidFill>
                <a:schemeClr val="tx1">
                  <a:lumMod val="75000"/>
                  <a:lumOff val="25000"/>
                </a:schemeClr>
              </a:solidFill>
              <a:tailEnd type="oval"/>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3295979" y="4440337"/>
              <a:ext cx="6013565" cy="870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3200" dirty="0" smtClean="0"/>
                <a:t>1. Lower bedding / foundation</a:t>
              </a:r>
            </a:p>
          </p:txBody>
        </p:sp>
        <p:sp>
          <p:nvSpPr>
            <p:cNvPr id="11" name="Content Placeholder 2"/>
            <p:cNvSpPr txBox="1">
              <a:spLocks/>
            </p:cNvSpPr>
            <p:nvPr/>
          </p:nvSpPr>
          <p:spPr>
            <a:xfrm>
              <a:off x="3334537" y="1568308"/>
              <a:ext cx="5344095" cy="870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3200" dirty="0"/>
                <a:t>4</a:t>
              </a:r>
              <a:r>
                <a:rPr lang="en-US" sz="3200" dirty="0" smtClean="0"/>
                <a:t>. Residual backfill</a:t>
              </a:r>
              <a:endParaRPr lang="en-US" sz="3200" dirty="0"/>
            </a:p>
          </p:txBody>
        </p:sp>
        <p:cxnSp>
          <p:nvCxnSpPr>
            <p:cNvPr id="12" name="Straight Connector 11"/>
            <p:cNvCxnSpPr/>
            <p:nvPr/>
          </p:nvCxnSpPr>
          <p:spPr>
            <a:xfrm flipH="1">
              <a:off x="2415133" y="3052089"/>
              <a:ext cx="857495" cy="386067"/>
            </a:xfrm>
            <a:prstGeom prst="line">
              <a:avLst/>
            </a:prstGeom>
            <a:ln w="79375" cap="rnd">
              <a:solidFill>
                <a:schemeClr val="tx1">
                  <a:lumMod val="75000"/>
                  <a:lumOff val="25000"/>
                </a:schemeClr>
              </a:solidFill>
              <a:tailEnd type="oval"/>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77525" y="4961984"/>
              <a:ext cx="797079" cy="325821"/>
            </a:xfrm>
            <a:prstGeom prst="line">
              <a:avLst/>
            </a:prstGeom>
            <a:ln w="79375" cap="rnd">
              <a:solidFill>
                <a:schemeClr val="tx1"/>
              </a:solidFill>
              <a:tailEnd type="oval"/>
            </a:ln>
            <a:effectLst>
              <a:glow rad="63500">
                <a:schemeClr val="bg1">
                  <a:alpha val="40000"/>
                </a:schemeClr>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358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Benefits of Padding</a:t>
            </a:r>
            <a:endParaRPr lang="en-CA" dirty="0"/>
          </a:p>
        </p:txBody>
      </p:sp>
      <p:sp>
        <p:nvSpPr>
          <p:cNvPr id="3" name="Content Placeholder 2"/>
          <p:cNvSpPr>
            <a:spLocks noGrp="1"/>
          </p:cNvSpPr>
          <p:nvPr>
            <p:ph idx="1"/>
          </p:nvPr>
        </p:nvSpPr>
        <p:spPr/>
        <p:txBody>
          <a:bodyPr>
            <a:normAutofit lnSpcReduction="10000"/>
          </a:bodyPr>
          <a:lstStyle/>
          <a:p>
            <a:r>
              <a:rPr lang="en-CA" dirty="0" smtClean="0"/>
              <a:t>Pipeline Padding</a:t>
            </a:r>
          </a:p>
          <a:p>
            <a:pPr lvl="1"/>
            <a:r>
              <a:rPr lang="en-CA" dirty="0" smtClean="0"/>
              <a:t>Reduces </a:t>
            </a:r>
            <a:r>
              <a:rPr lang="en-CA" dirty="0"/>
              <a:t>damage to the pipeline coating and pipe from rocks and hard materials that may be situated in the spoil </a:t>
            </a:r>
            <a:r>
              <a:rPr lang="en-CA" dirty="0" smtClean="0"/>
              <a:t>pile.</a:t>
            </a:r>
            <a:endParaRPr lang="en-CA" dirty="0"/>
          </a:p>
          <a:p>
            <a:pPr lvl="1"/>
            <a:r>
              <a:rPr lang="en-CA" dirty="0"/>
              <a:t>Ensures better and more consistent compaction during the backfill process which contributes to preserving the integrity of the pipeline by securing it in </a:t>
            </a:r>
            <a:r>
              <a:rPr lang="en-CA" dirty="0" smtClean="0"/>
              <a:t>place. </a:t>
            </a:r>
          </a:p>
          <a:p>
            <a:pPr lvl="1"/>
            <a:r>
              <a:rPr lang="en-CA" dirty="0"/>
              <a:t>Eliminates issues with “Hanging Pipe”, pipe not completely seated on the bottom of the ditch.</a:t>
            </a:r>
          </a:p>
          <a:p>
            <a:pPr lvl="1">
              <a:lnSpc>
                <a:spcPct val="100000"/>
              </a:lnSpc>
            </a:pPr>
            <a:r>
              <a:rPr lang="en-US" dirty="0" smtClean="0"/>
              <a:t>Facilitates </a:t>
            </a:r>
            <a:r>
              <a:rPr lang="en-US" dirty="0"/>
              <a:t>maximum ditch soil replacement and soil compaction during the backfill process</a:t>
            </a:r>
          </a:p>
          <a:p>
            <a:pPr lvl="1">
              <a:lnSpc>
                <a:spcPct val="100000"/>
              </a:lnSpc>
            </a:pPr>
            <a:r>
              <a:rPr lang="en-US" dirty="0"/>
              <a:t>Eliminates soil contamination, what comes out of the ditch goes straight back in during the backfill process – a</a:t>
            </a:r>
            <a:r>
              <a:rPr lang="en-US" dirty="0" smtClean="0"/>
              <a:t> </a:t>
            </a:r>
            <a:r>
              <a:rPr lang="en-US" dirty="0"/>
              <a:t>Green alternative </a:t>
            </a:r>
          </a:p>
          <a:p>
            <a:endParaRPr lang="en-CA" dirty="0"/>
          </a:p>
          <a:p>
            <a:endParaRPr lang="en-US" dirty="0"/>
          </a:p>
          <a:p>
            <a:endParaRPr lang="en-CA" dirty="0"/>
          </a:p>
        </p:txBody>
      </p:sp>
      <p:sp>
        <p:nvSpPr>
          <p:cNvPr id="4" name="Footer Placeholder 3"/>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5011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Benefits of </a:t>
            </a:r>
            <a:r>
              <a:rPr lang="en-CA" dirty="0" smtClean="0"/>
              <a:t>Padding</a:t>
            </a:r>
            <a:endParaRPr lang="en-CA" dirty="0"/>
          </a:p>
        </p:txBody>
      </p:sp>
      <p:sp>
        <p:nvSpPr>
          <p:cNvPr id="3" name="Content Placeholder 2"/>
          <p:cNvSpPr>
            <a:spLocks noGrp="1"/>
          </p:cNvSpPr>
          <p:nvPr>
            <p:ph idx="1"/>
          </p:nvPr>
        </p:nvSpPr>
        <p:spPr/>
        <p:txBody>
          <a:bodyPr>
            <a:normAutofit/>
          </a:bodyPr>
          <a:lstStyle/>
          <a:p>
            <a:pPr>
              <a:lnSpc>
                <a:spcPct val="100000"/>
              </a:lnSpc>
            </a:pPr>
            <a:r>
              <a:rPr lang="en-US" dirty="0" smtClean="0"/>
              <a:t>Padding wind and solar cable </a:t>
            </a:r>
          </a:p>
          <a:p>
            <a:pPr lvl="1">
              <a:lnSpc>
                <a:spcPct val="100000"/>
              </a:lnSpc>
            </a:pPr>
            <a:r>
              <a:rPr lang="en-US" sz="2800" dirty="0" smtClean="0"/>
              <a:t>protects the cable and cable coating from being damaged by rocks and hard material that may be situated in the spoil pile;</a:t>
            </a:r>
          </a:p>
          <a:p>
            <a:pPr lvl="1">
              <a:lnSpc>
                <a:spcPct val="100000"/>
              </a:lnSpc>
            </a:pPr>
            <a:r>
              <a:rPr lang="en-US" sz="2800" dirty="0"/>
              <a:t>i</a:t>
            </a:r>
            <a:r>
              <a:rPr lang="en-US" sz="2800" dirty="0" smtClean="0"/>
              <a:t>t ensures optimal soil compaction; and</a:t>
            </a:r>
          </a:p>
          <a:p>
            <a:pPr lvl="1">
              <a:lnSpc>
                <a:spcPct val="100000"/>
              </a:lnSpc>
            </a:pPr>
            <a:r>
              <a:rPr lang="en-US" sz="2800" dirty="0" smtClean="0"/>
              <a:t>it facilitates heat dissipation.</a:t>
            </a:r>
          </a:p>
          <a:p>
            <a:pPr marL="0" indent="0">
              <a:lnSpc>
                <a:spcPct val="100000"/>
              </a:lnSpc>
              <a:buNone/>
            </a:pPr>
            <a:r>
              <a:rPr lang="en-US" dirty="0" smtClean="0"/>
              <a:t> </a:t>
            </a:r>
            <a:endParaRPr lang="en-CA" dirty="0"/>
          </a:p>
        </p:txBody>
      </p:sp>
      <p:sp>
        <p:nvSpPr>
          <p:cNvPr id="4" name="Footer Placeholder 3"/>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607452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1631</Words>
  <Application>Microsoft Office PowerPoint</Application>
  <PresentationFormat>Widescreen</PresentationFormat>
  <Paragraphs>366</Paragraphs>
  <Slides>31</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1_Office Theme</vt:lpstr>
      <vt:lpstr>Acrobat Document</vt:lpstr>
      <vt:lpstr>Energy Services Inc.</vt:lpstr>
      <vt:lpstr> Forward Looking Statements </vt:lpstr>
      <vt:lpstr>The Business of the Company</vt:lpstr>
      <vt:lpstr>The Business of the Company</vt:lpstr>
      <vt:lpstr>Pipeline Construction Process</vt:lpstr>
      <vt:lpstr>Padding</vt:lpstr>
      <vt:lpstr>Benefits of Padding</vt:lpstr>
      <vt:lpstr>Benefits of Padding</vt:lpstr>
      <vt:lpstr>Benefits of Padding</vt:lpstr>
      <vt:lpstr>Operations</vt:lpstr>
      <vt:lpstr>Padding Machines</vt:lpstr>
      <vt:lpstr>The Rental Fleet</vt:lpstr>
      <vt:lpstr>Financial Highlights</vt:lpstr>
      <vt:lpstr>Financial Highlights</vt:lpstr>
      <vt:lpstr>Revenue Analysis </vt:lpstr>
      <vt:lpstr>Revenue Analysis </vt:lpstr>
      <vt:lpstr>Operating Highlights-Production Months</vt:lpstr>
      <vt:lpstr>Operating Highlights-Production Months</vt:lpstr>
      <vt:lpstr>2017 Large Padder Projections and Utilization</vt:lpstr>
      <vt:lpstr>Cash at March 31, 2017</vt:lpstr>
      <vt:lpstr>Working Capital at March 31, 2017</vt:lpstr>
      <vt:lpstr>Long-term Debt at March 31, 2017</vt:lpstr>
      <vt:lpstr>Book Value at March 31, 2017</vt:lpstr>
      <vt:lpstr>Upside Potential</vt:lpstr>
      <vt:lpstr>Upside Potential</vt:lpstr>
      <vt:lpstr>Mini-padder</vt:lpstr>
      <vt:lpstr>Micro-padder</vt:lpstr>
      <vt:lpstr>Upside Potential</vt:lpstr>
      <vt:lpstr>Upside Potential</vt:lpstr>
      <vt:lpstr>Upside Potential</vt:lpstr>
      <vt:lpstr>Upside Potential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Dunstan</dc:creator>
  <cp:lastModifiedBy>User</cp:lastModifiedBy>
  <cp:revision>113</cp:revision>
  <cp:lastPrinted>2017-06-05T15:17:23Z</cp:lastPrinted>
  <dcterms:created xsi:type="dcterms:W3CDTF">2017-05-09T15:48:44Z</dcterms:created>
  <dcterms:modified xsi:type="dcterms:W3CDTF">2017-12-08T16:24:15Z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