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4" autoAdjust="0"/>
    <p:restoredTop sz="94660"/>
  </p:normalViewPr>
  <p:slideViewPr>
    <p:cSldViewPr snapToGrid="0">
      <p:cViewPr varScale="1">
        <p:scale>
          <a:sx n="91" d="100"/>
          <a:sy n="91" d="100"/>
        </p:scale>
        <p:origin x="125" y="72"/>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image" Target="../media/image2.jpeg"/><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diagrams/_rels/drawing1.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image" Target="../media/image2.jpeg"/><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25BC81-3364-4CE1-A770-41CA965E72D1}" type="doc">
      <dgm:prSet loTypeId="urn:microsoft.com/office/officeart/2018/2/layout/IconVerticalSolidList" loCatId="icon" qsTypeId="urn:microsoft.com/office/officeart/2005/8/quickstyle/3d5" qsCatId="3D" csTypeId="urn:microsoft.com/office/officeart/2018/5/colors/Iconchunking_neutralbg_colorful1" csCatId="colorful" phldr="1"/>
      <dgm:spPr/>
      <dgm:t>
        <a:bodyPr/>
        <a:lstStyle/>
        <a:p>
          <a:endParaRPr lang="en-US"/>
        </a:p>
      </dgm:t>
    </dgm:pt>
    <dgm:pt modelId="{A9927C8C-65EC-408F-8D2E-3A56C5192B4A}">
      <dgm:prSet custT="1"/>
      <dgm:spPr/>
      <dgm:t>
        <a:bodyPr/>
        <a:lstStyle/>
        <a:p>
          <a:pPr>
            <a:lnSpc>
              <a:spcPct val="100000"/>
            </a:lnSpc>
          </a:pPr>
          <a:r>
            <a:rPr lang="en-US" sz="4000" dirty="0"/>
            <a:t>Masks will be used for all staff </a:t>
          </a:r>
        </a:p>
      </dgm:t>
    </dgm:pt>
    <dgm:pt modelId="{20FFE0E1-8A69-49BB-9A3C-B24E447EDA6F}" type="parTrans" cxnId="{D14D0547-5EBA-4D31-B7E1-94F645CC7D15}">
      <dgm:prSet/>
      <dgm:spPr/>
      <dgm:t>
        <a:bodyPr/>
        <a:lstStyle/>
        <a:p>
          <a:endParaRPr lang="en-US"/>
        </a:p>
      </dgm:t>
    </dgm:pt>
    <dgm:pt modelId="{CED739AF-1FAA-49E4-A23A-6C4B9A1BB7E1}" type="sibTrans" cxnId="{D14D0547-5EBA-4D31-B7E1-94F645CC7D15}">
      <dgm:prSet/>
      <dgm:spPr/>
      <dgm:t>
        <a:bodyPr/>
        <a:lstStyle/>
        <a:p>
          <a:endParaRPr lang="en-US"/>
        </a:p>
      </dgm:t>
    </dgm:pt>
    <dgm:pt modelId="{49AF7588-ADBB-49AB-B140-2B6A158A62CE}">
      <dgm:prSet custT="1"/>
      <dgm:spPr/>
      <dgm:t>
        <a:bodyPr/>
        <a:lstStyle/>
        <a:p>
          <a:pPr>
            <a:lnSpc>
              <a:spcPct val="100000"/>
            </a:lnSpc>
          </a:pPr>
          <a:r>
            <a:rPr lang="en-US" sz="4000" dirty="0"/>
            <a:t>Proper PPE will be used</a:t>
          </a:r>
        </a:p>
      </dgm:t>
    </dgm:pt>
    <dgm:pt modelId="{6F407560-7C8A-4875-834A-ACA8573C00F2}" type="parTrans" cxnId="{19A78579-A891-4D81-BF68-001661E7C756}">
      <dgm:prSet/>
      <dgm:spPr/>
      <dgm:t>
        <a:bodyPr/>
        <a:lstStyle/>
        <a:p>
          <a:endParaRPr lang="en-US"/>
        </a:p>
      </dgm:t>
    </dgm:pt>
    <dgm:pt modelId="{B8F36C41-750F-4A14-B985-7A72085F9C19}" type="sibTrans" cxnId="{19A78579-A891-4D81-BF68-001661E7C756}">
      <dgm:prSet/>
      <dgm:spPr/>
      <dgm:t>
        <a:bodyPr/>
        <a:lstStyle/>
        <a:p>
          <a:endParaRPr lang="en-US"/>
        </a:p>
      </dgm:t>
    </dgm:pt>
    <dgm:pt modelId="{2442863A-371E-461B-BEDF-9F1B2D8C344F}">
      <dgm:prSet custT="1"/>
      <dgm:spPr/>
      <dgm:t>
        <a:bodyPr/>
        <a:lstStyle/>
        <a:p>
          <a:pPr>
            <a:lnSpc>
              <a:spcPct val="100000"/>
            </a:lnSpc>
          </a:pPr>
          <a:r>
            <a:rPr lang="en-US" sz="3200" dirty="0"/>
            <a:t>When training lifeguards we can in-service in groups of 4 guards and one head guard with one group at the indoor pool and one group at the outdoor pool. </a:t>
          </a:r>
        </a:p>
      </dgm:t>
    </dgm:pt>
    <dgm:pt modelId="{2D821224-3A62-4B40-ABA0-B2F504F66587}" type="parTrans" cxnId="{3F61603D-8DA2-49EA-9134-EC12F315C626}">
      <dgm:prSet/>
      <dgm:spPr/>
      <dgm:t>
        <a:bodyPr/>
        <a:lstStyle/>
        <a:p>
          <a:endParaRPr lang="en-US"/>
        </a:p>
      </dgm:t>
    </dgm:pt>
    <dgm:pt modelId="{A12753CE-98B4-4DA3-8644-DC615C4BB615}" type="sibTrans" cxnId="{3F61603D-8DA2-49EA-9134-EC12F315C626}">
      <dgm:prSet/>
      <dgm:spPr/>
      <dgm:t>
        <a:bodyPr/>
        <a:lstStyle/>
        <a:p>
          <a:endParaRPr lang="en-US"/>
        </a:p>
      </dgm:t>
    </dgm:pt>
    <dgm:pt modelId="{1350B3BB-0A8C-473C-9E73-E5F3DEA0A1C2}">
      <dgm:prSet custT="1"/>
      <dgm:spPr/>
      <dgm:t>
        <a:bodyPr/>
        <a:lstStyle/>
        <a:p>
          <a:pPr>
            <a:lnSpc>
              <a:spcPct val="100000"/>
            </a:lnSpc>
          </a:pPr>
          <a:r>
            <a:rPr lang="en-US" sz="3600" dirty="0"/>
            <a:t>Snack bar servers (line reducing</a:t>
          </a:r>
          <a:r>
            <a:rPr lang="en-US" sz="2200" dirty="0"/>
            <a:t>)</a:t>
          </a:r>
        </a:p>
      </dgm:t>
    </dgm:pt>
    <dgm:pt modelId="{BEA20733-C595-462D-8F28-00C789D1567F}" type="parTrans" cxnId="{93EA9E86-C437-4610-835F-B01F0E53E79C}">
      <dgm:prSet/>
      <dgm:spPr/>
      <dgm:t>
        <a:bodyPr/>
        <a:lstStyle/>
        <a:p>
          <a:endParaRPr lang="en-US"/>
        </a:p>
      </dgm:t>
    </dgm:pt>
    <dgm:pt modelId="{AADB4F61-CE9B-4F96-A51C-D0CCFA48CBB2}" type="sibTrans" cxnId="{93EA9E86-C437-4610-835F-B01F0E53E79C}">
      <dgm:prSet/>
      <dgm:spPr/>
      <dgm:t>
        <a:bodyPr/>
        <a:lstStyle/>
        <a:p>
          <a:endParaRPr lang="en-US"/>
        </a:p>
      </dgm:t>
    </dgm:pt>
    <dgm:pt modelId="{1AECAFEB-D507-4A22-B636-DEEE5A6002C3}" type="pres">
      <dgm:prSet presAssocID="{3C25BC81-3364-4CE1-A770-41CA965E72D1}" presName="root" presStyleCnt="0">
        <dgm:presLayoutVars>
          <dgm:dir/>
          <dgm:resizeHandles val="exact"/>
        </dgm:presLayoutVars>
      </dgm:prSet>
      <dgm:spPr/>
    </dgm:pt>
    <dgm:pt modelId="{0F5AFD02-D526-421D-A72A-3F79D9A302DD}" type="pres">
      <dgm:prSet presAssocID="{A9927C8C-65EC-408F-8D2E-3A56C5192B4A}" presName="compNode" presStyleCnt="0"/>
      <dgm:spPr/>
    </dgm:pt>
    <dgm:pt modelId="{2A7D57C4-ED01-401F-99B8-E0E0188F2A8F}" type="pres">
      <dgm:prSet presAssocID="{A9927C8C-65EC-408F-8D2E-3A56C5192B4A}" presName="bgRect" presStyleLbl="bgShp" presStyleIdx="0" presStyleCnt="4" custLinFactNeighborX="-12779"/>
      <dgm:spPr/>
    </dgm:pt>
    <dgm:pt modelId="{1F0A1057-AA5D-40DD-A259-C503FB7B4BDA}" type="pres">
      <dgm:prSet presAssocID="{A9927C8C-65EC-408F-8D2E-3A56C5192B4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3CFA576E-67C2-47A3-821D-2ED3BC2CB867}" type="pres">
      <dgm:prSet presAssocID="{A9927C8C-65EC-408F-8D2E-3A56C5192B4A}" presName="spaceRect" presStyleCnt="0"/>
      <dgm:spPr/>
    </dgm:pt>
    <dgm:pt modelId="{6964570D-C494-4098-A490-A0223EA4E95A}" type="pres">
      <dgm:prSet presAssocID="{A9927C8C-65EC-408F-8D2E-3A56C5192B4A}" presName="parTx" presStyleLbl="revTx" presStyleIdx="0" presStyleCnt="4">
        <dgm:presLayoutVars>
          <dgm:chMax val="0"/>
          <dgm:chPref val="0"/>
        </dgm:presLayoutVars>
      </dgm:prSet>
      <dgm:spPr/>
    </dgm:pt>
    <dgm:pt modelId="{7D99ED02-29BB-4AF3-A322-33251E292A28}" type="pres">
      <dgm:prSet presAssocID="{CED739AF-1FAA-49E4-A23A-6C4B9A1BB7E1}" presName="sibTrans" presStyleCnt="0"/>
      <dgm:spPr/>
    </dgm:pt>
    <dgm:pt modelId="{ABBE5546-A664-41A8-AC57-D4C9BF50B224}" type="pres">
      <dgm:prSet presAssocID="{49AF7588-ADBB-49AB-B140-2B6A158A62CE}" presName="compNode" presStyleCnt="0"/>
      <dgm:spPr/>
    </dgm:pt>
    <dgm:pt modelId="{D84F1474-C653-46D7-A0EB-5EE50AE3EC07}" type="pres">
      <dgm:prSet presAssocID="{49AF7588-ADBB-49AB-B140-2B6A158A62CE}" presName="bgRect" presStyleLbl="bgShp" presStyleIdx="1" presStyleCnt="4" custLinFactNeighborX="-5825" custLinFactNeighborY="-9210"/>
      <dgm:spPr/>
    </dgm:pt>
    <dgm:pt modelId="{2CE027F7-ADA5-4633-AB81-894E28453FD3}" type="pres">
      <dgm:prSet presAssocID="{49AF7588-ADBB-49AB-B140-2B6A158A62CE}" presName="iconRect" presStyleLbl="node1" presStyleIdx="1" presStyleCnt="4"/>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dgm:spPr>
      <dgm:extLst>
        <a:ext uri="{E40237B7-FDA0-4F09-8148-C483321AD2D9}">
          <dgm14:cNvPr xmlns:dgm14="http://schemas.microsoft.com/office/drawing/2010/diagram" id="0" name="" descr="Warning"/>
        </a:ext>
      </dgm:extLst>
    </dgm:pt>
    <dgm:pt modelId="{F899125F-C9FC-454B-83ED-C36DDA8E6064}" type="pres">
      <dgm:prSet presAssocID="{49AF7588-ADBB-49AB-B140-2B6A158A62CE}" presName="spaceRect" presStyleCnt="0"/>
      <dgm:spPr/>
    </dgm:pt>
    <dgm:pt modelId="{B7957016-DCF7-4374-A586-E2961CE23031}" type="pres">
      <dgm:prSet presAssocID="{49AF7588-ADBB-49AB-B140-2B6A158A62CE}" presName="parTx" presStyleLbl="revTx" presStyleIdx="1" presStyleCnt="4">
        <dgm:presLayoutVars>
          <dgm:chMax val="0"/>
          <dgm:chPref val="0"/>
        </dgm:presLayoutVars>
      </dgm:prSet>
      <dgm:spPr/>
    </dgm:pt>
    <dgm:pt modelId="{28481B2B-5824-4239-BC70-5560D50EF2AA}" type="pres">
      <dgm:prSet presAssocID="{B8F36C41-750F-4A14-B985-7A72085F9C19}" presName="sibTrans" presStyleCnt="0"/>
      <dgm:spPr/>
    </dgm:pt>
    <dgm:pt modelId="{87E80763-9450-4C1E-B00F-893D20675F1D}" type="pres">
      <dgm:prSet presAssocID="{2442863A-371E-461B-BEDF-9F1B2D8C344F}" presName="compNode" presStyleCnt="0"/>
      <dgm:spPr/>
    </dgm:pt>
    <dgm:pt modelId="{22E5D481-B411-46DA-9406-B5550E0DF7F9}" type="pres">
      <dgm:prSet presAssocID="{2442863A-371E-461B-BEDF-9F1B2D8C344F}" presName="bgRect" presStyleLbl="bgShp" presStyleIdx="2" presStyleCnt="4"/>
      <dgm:spPr/>
    </dgm:pt>
    <dgm:pt modelId="{D8C29D6B-7ACA-4722-91F0-0C67BCCA6DCD}" type="pres">
      <dgm:prSet presAssocID="{2442863A-371E-461B-BEDF-9F1B2D8C344F}" presName="iconRect" presStyleLbl="node1" presStyleIdx="2" presStyleCnt="4"/>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dgm:spPr>
      <dgm:extLst>
        <a:ext uri="{E40237B7-FDA0-4F09-8148-C483321AD2D9}">
          <dgm14:cNvPr xmlns:dgm14="http://schemas.microsoft.com/office/drawing/2010/diagram" id="0" name="" descr="Swim"/>
        </a:ext>
      </dgm:extLst>
    </dgm:pt>
    <dgm:pt modelId="{F36AD72B-6379-4821-BCB9-D0AAA91B3CC7}" type="pres">
      <dgm:prSet presAssocID="{2442863A-371E-461B-BEDF-9F1B2D8C344F}" presName="spaceRect" presStyleCnt="0"/>
      <dgm:spPr/>
    </dgm:pt>
    <dgm:pt modelId="{1A4F2CD7-50DA-430D-ADCC-6BAAE11211A1}" type="pres">
      <dgm:prSet presAssocID="{2442863A-371E-461B-BEDF-9F1B2D8C344F}" presName="parTx" presStyleLbl="revTx" presStyleIdx="2" presStyleCnt="4">
        <dgm:presLayoutVars>
          <dgm:chMax val="0"/>
          <dgm:chPref val="0"/>
        </dgm:presLayoutVars>
      </dgm:prSet>
      <dgm:spPr/>
    </dgm:pt>
    <dgm:pt modelId="{28A0DF08-49AA-4425-949E-85EB5BD68A9C}" type="pres">
      <dgm:prSet presAssocID="{A12753CE-98B4-4DA3-8644-DC615C4BB615}" presName="sibTrans" presStyleCnt="0"/>
      <dgm:spPr/>
    </dgm:pt>
    <dgm:pt modelId="{A41351B5-CE96-418A-83D6-C70B30E58563}" type="pres">
      <dgm:prSet presAssocID="{1350B3BB-0A8C-473C-9E73-E5F3DEA0A1C2}" presName="compNode" presStyleCnt="0"/>
      <dgm:spPr/>
    </dgm:pt>
    <dgm:pt modelId="{D0D2113C-137D-4270-BFC0-640A3A3E9785}" type="pres">
      <dgm:prSet presAssocID="{1350B3BB-0A8C-473C-9E73-E5F3DEA0A1C2}" presName="bgRect" presStyleLbl="bgShp" presStyleIdx="3" presStyleCnt="4"/>
      <dgm:spPr/>
    </dgm:pt>
    <dgm:pt modelId="{D7270F28-EA2A-44E0-84F7-9F4BCD077EE9}" type="pres">
      <dgm:prSet presAssocID="{1350B3BB-0A8C-473C-9E73-E5F3DEA0A1C2}" presName="iconRect" presStyleLbl="node1" presStyleIdx="3" presStyleCnt="4"/>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dgm:spPr>
      <dgm:extLst>
        <a:ext uri="{E40237B7-FDA0-4F09-8148-C483321AD2D9}">
          <dgm14:cNvPr xmlns:dgm14="http://schemas.microsoft.com/office/drawing/2010/diagram" id="0" name="" descr="Pizza"/>
        </a:ext>
      </dgm:extLst>
    </dgm:pt>
    <dgm:pt modelId="{0EC93F76-38CD-4004-A0E3-B036FF9D0227}" type="pres">
      <dgm:prSet presAssocID="{1350B3BB-0A8C-473C-9E73-E5F3DEA0A1C2}" presName="spaceRect" presStyleCnt="0"/>
      <dgm:spPr/>
    </dgm:pt>
    <dgm:pt modelId="{DED4F9E9-2871-45DD-BCD9-F162EBA303A1}" type="pres">
      <dgm:prSet presAssocID="{1350B3BB-0A8C-473C-9E73-E5F3DEA0A1C2}" presName="parTx" presStyleLbl="revTx" presStyleIdx="3" presStyleCnt="4">
        <dgm:presLayoutVars>
          <dgm:chMax val="0"/>
          <dgm:chPref val="0"/>
        </dgm:presLayoutVars>
      </dgm:prSet>
      <dgm:spPr/>
    </dgm:pt>
  </dgm:ptLst>
  <dgm:cxnLst>
    <dgm:cxn modelId="{3F61603D-8DA2-49EA-9134-EC12F315C626}" srcId="{3C25BC81-3364-4CE1-A770-41CA965E72D1}" destId="{2442863A-371E-461B-BEDF-9F1B2D8C344F}" srcOrd="2" destOrd="0" parTransId="{2D821224-3A62-4B40-ABA0-B2F504F66587}" sibTransId="{A12753CE-98B4-4DA3-8644-DC615C4BB615}"/>
    <dgm:cxn modelId="{D14D0547-5EBA-4D31-B7E1-94F645CC7D15}" srcId="{3C25BC81-3364-4CE1-A770-41CA965E72D1}" destId="{A9927C8C-65EC-408F-8D2E-3A56C5192B4A}" srcOrd="0" destOrd="0" parTransId="{20FFE0E1-8A69-49BB-9A3C-B24E447EDA6F}" sibTransId="{CED739AF-1FAA-49E4-A23A-6C4B9A1BB7E1}"/>
    <dgm:cxn modelId="{5CF31871-3984-43AA-BFF1-D3BA806E4D30}" type="presOf" srcId="{1350B3BB-0A8C-473C-9E73-E5F3DEA0A1C2}" destId="{DED4F9E9-2871-45DD-BCD9-F162EBA303A1}" srcOrd="0" destOrd="0" presId="urn:microsoft.com/office/officeart/2018/2/layout/IconVerticalSolidList"/>
    <dgm:cxn modelId="{FD02CE53-A620-4B8F-94FD-E07A23110485}" type="presOf" srcId="{A9927C8C-65EC-408F-8D2E-3A56C5192B4A}" destId="{6964570D-C494-4098-A490-A0223EA4E95A}" srcOrd="0" destOrd="0" presId="urn:microsoft.com/office/officeart/2018/2/layout/IconVerticalSolidList"/>
    <dgm:cxn modelId="{AB340376-C873-4691-915F-EA267BB25AB9}" type="presOf" srcId="{2442863A-371E-461B-BEDF-9F1B2D8C344F}" destId="{1A4F2CD7-50DA-430D-ADCC-6BAAE11211A1}" srcOrd="0" destOrd="0" presId="urn:microsoft.com/office/officeart/2018/2/layout/IconVerticalSolidList"/>
    <dgm:cxn modelId="{19A78579-A891-4D81-BF68-001661E7C756}" srcId="{3C25BC81-3364-4CE1-A770-41CA965E72D1}" destId="{49AF7588-ADBB-49AB-B140-2B6A158A62CE}" srcOrd="1" destOrd="0" parTransId="{6F407560-7C8A-4875-834A-ACA8573C00F2}" sibTransId="{B8F36C41-750F-4A14-B985-7A72085F9C19}"/>
    <dgm:cxn modelId="{279A9E81-7FEF-4BF4-9A39-0C2B4B626A01}" type="presOf" srcId="{3C25BC81-3364-4CE1-A770-41CA965E72D1}" destId="{1AECAFEB-D507-4A22-B636-DEEE5A6002C3}" srcOrd="0" destOrd="0" presId="urn:microsoft.com/office/officeart/2018/2/layout/IconVerticalSolidList"/>
    <dgm:cxn modelId="{93EA9E86-C437-4610-835F-B01F0E53E79C}" srcId="{3C25BC81-3364-4CE1-A770-41CA965E72D1}" destId="{1350B3BB-0A8C-473C-9E73-E5F3DEA0A1C2}" srcOrd="3" destOrd="0" parTransId="{BEA20733-C595-462D-8F28-00C789D1567F}" sibTransId="{AADB4F61-CE9B-4F96-A51C-D0CCFA48CBB2}"/>
    <dgm:cxn modelId="{C2A9C5A0-641C-4611-8EFF-F67A85233A2F}" type="presOf" srcId="{49AF7588-ADBB-49AB-B140-2B6A158A62CE}" destId="{B7957016-DCF7-4374-A586-E2961CE23031}" srcOrd="0" destOrd="0" presId="urn:microsoft.com/office/officeart/2018/2/layout/IconVerticalSolidList"/>
    <dgm:cxn modelId="{1855067E-9E27-480E-82EE-6D31D39D3D04}" type="presParOf" srcId="{1AECAFEB-D507-4A22-B636-DEEE5A6002C3}" destId="{0F5AFD02-D526-421D-A72A-3F79D9A302DD}" srcOrd="0" destOrd="0" presId="urn:microsoft.com/office/officeart/2018/2/layout/IconVerticalSolidList"/>
    <dgm:cxn modelId="{C104E11B-D9CB-4309-A9C7-403C7D05B799}" type="presParOf" srcId="{0F5AFD02-D526-421D-A72A-3F79D9A302DD}" destId="{2A7D57C4-ED01-401F-99B8-E0E0188F2A8F}" srcOrd="0" destOrd="0" presId="urn:microsoft.com/office/officeart/2018/2/layout/IconVerticalSolidList"/>
    <dgm:cxn modelId="{7360A486-2C5D-4EFC-962B-61E7AD53945F}" type="presParOf" srcId="{0F5AFD02-D526-421D-A72A-3F79D9A302DD}" destId="{1F0A1057-AA5D-40DD-A259-C503FB7B4BDA}" srcOrd="1" destOrd="0" presId="urn:microsoft.com/office/officeart/2018/2/layout/IconVerticalSolidList"/>
    <dgm:cxn modelId="{20967BB9-D491-4F40-90F9-A3B5F0E78844}" type="presParOf" srcId="{0F5AFD02-D526-421D-A72A-3F79D9A302DD}" destId="{3CFA576E-67C2-47A3-821D-2ED3BC2CB867}" srcOrd="2" destOrd="0" presId="urn:microsoft.com/office/officeart/2018/2/layout/IconVerticalSolidList"/>
    <dgm:cxn modelId="{135E7DD3-EB36-423E-8655-EEE8CBEF86E0}" type="presParOf" srcId="{0F5AFD02-D526-421D-A72A-3F79D9A302DD}" destId="{6964570D-C494-4098-A490-A0223EA4E95A}" srcOrd="3" destOrd="0" presId="urn:microsoft.com/office/officeart/2018/2/layout/IconVerticalSolidList"/>
    <dgm:cxn modelId="{25CEDD99-34A0-4887-B82A-8CCA4633D42D}" type="presParOf" srcId="{1AECAFEB-D507-4A22-B636-DEEE5A6002C3}" destId="{7D99ED02-29BB-4AF3-A322-33251E292A28}" srcOrd="1" destOrd="0" presId="urn:microsoft.com/office/officeart/2018/2/layout/IconVerticalSolidList"/>
    <dgm:cxn modelId="{1A03C9A2-2D67-4788-9AF1-24E9E744DB45}" type="presParOf" srcId="{1AECAFEB-D507-4A22-B636-DEEE5A6002C3}" destId="{ABBE5546-A664-41A8-AC57-D4C9BF50B224}" srcOrd="2" destOrd="0" presId="urn:microsoft.com/office/officeart/2018/2/layout/IconVerticalSolidList"/>
    <dgm:cxn modelId="{5E13CE76-8292-4B11-B031-E1C2F5F24CFD}" type="presParOf" srcId="{ABBE5546-A664-41A8-AC57-D4C9BF50B224}" destId="{D84F1474-C653-46D7-A0EB-5EE50AE3EC07}" srcOrd="0" destOrd="0" presId="urn:microsoft.com/office/officeart/2018/2/layout/IconVerticalSolidList"/>
    <dgm:cxn modelId="{BF168325-8B0C-41FF-BCB3-781F9A89930C}" type="presParOf" srcId="{ABBE5546-A664-41A8-AC57-D4C9BF50B224}" destId="{2CE027F7-ADA5-4633-AB81-894E28453FD3}" srcOrd="1" destOrd="0" presId="urn:microsoft.com/office/officeart/2018/2/layout/IconVerticalSolidList"/>
    <dgm:cxn modelId="{59EC5D35-0BFB-4354-BFD3-986F10460E28}" type="presParOf" srcId="{ABBE5546-A664-41A8-AC57-D4C9BF50B224}" destId="{F899125F-C9FC-454B-83ED-C36DDA8E6064}" srcOrd="2" destOrd="0" presId="urn:microsoft.com/office/officeart/2018/2/layout/IconVerticalSolidList"/>
    <dgm:cxn modelId="{C20401A2-3547-4339-93F0-AF5FC594667C}" type="presParOf" srcId="{ABBE5546-A664-41A8-AC57-D4C9BF50B224}" destId="{B7957016-DCF7-4374-A586-E2961CE23031}" srcOrd="3" destOrd="0" presId="urn:microsoft.com/office/officeart/2018/2/layout/IconVerticalSolidList"/>
    <dgm:cxn modelId="{097EACFC-53CF-40A9-A9ED-172E2E4F9EB4}" type="presParOf" srcId="{1AECAFEB-D507-4A22-B636-DEEE5A6002C3}" destId="{28481B2B-5824-4239-BC70-5560D50EF2AA}" srcOrd="3" destOrd="0" presId="urn:microsoft.com/office/officeart/2018/2/layout/IconVerticalSolidList"/>
    <dgm:cxn modelId="{6664E5D2-3152-4D77-B2D6-638422016403}" type="presParOf" srcId="{1AECAFEB-D507-4A22-B636-DEEE5A6002C3}" destId="{87E80763-9450-4C1E-B00F-893D20675F1D}" srcOrd="4" destOrd="0" presId="urn:microsoft.com/office/officeart/2018/2/layout/IconVerticalSolidList"/>
    <dgm:cxn modelId="{FB2418AA-CDF7-438B-8431-C15AA9ACB273}" type="presParOf" srcId="{87E80763-9450-4C1E-B00F-893D20675F1D}" destId="{22E5D481-B411-46DA-9406-B5550E0DF7F9}" srcOrd="0" destOrd="0" presId="urn:microsoft.com/office/officeart/2018/2/layout/IconVerticalSolidList"/>
    <dgm:cxn modelId="{37162A5A-EF06-4CA8-8E24-D0FA70A19116}" type="presParOf" srcId="{87E80763-9450-4C1E-B00F-893D20675F1D}" destId="{D8C29D6B-7ACA-4722-91F0-0C67BCCA6DCD}" srcOrd="1" destOrd="0" presId="urn:microsoft.com/office/officeart/2018/2/layout/IconVerticalSolidList"/>
    <dgm:cxn modelId="{0A45DA32-35C2-4D44-AD91-FDFE9D5EB2C9}" type="presParOf" srcId="{87E80763-9450-4C1E-B00F-893D20675F1D}" destId="{F36AD72B-6379-4821-BCB9-D0AAA91B3CC7}" srcOrd="2" destOrd="0" presId="urn:microsoft.com/office/officeart/2018/2/layout/IconVerticalSolidList"/>
    <dgm:cxn modelId="{E2C05BF4-D4E4-4FAE-8695-82CAD6CA82A2}" type="presParOf" srcId="{87E80763-9450-4C1E-B00F-893D20675F1D}" destId="{1A4F2CD7-50DA-430D-ADCC-6BAAE11211A1}" srcOrd="3" destOrd="0" presId="urn:microsoft.com/office/officeart/2018/2/layout/IconVerticalSolidList"/>
    <dgm:cxn modelId="{25A0BE68-8A2B-4036-8369-C24D37FEF726}" type="presParOf" srcId="{1AECAFEB-D507-4A22-B636-DEEE5A6002C3}" destId="{28A0DF08-49AA-4425-949E-85EB5BD68A9C}" srcOrd="5" destOrd="0" presId="urn:microsoft.com/office/officeart/2018/2/layout/IconVerticalSolidList"/>
    <dgm:cxn modelId="{65504920-1408-4DA6-8DA7-2EA0F8DBAC58}" type="presParOf" srcId="{1AECAFEB-D507-4A22-B636-DEEE5A6002C3}" destId="{A41351B5-CE96-418A-83D6-C70B30E58563}" srcOrd="6" destOrd="0" presId="urn:microsoft.com/office/officeart/2018/2/layout/IconVerticalSolidList"/>
    <dgm:cxn modelId="{E8F907B6-906F-4F15-BD73-6D3F7117AA3C}" type="presParOf" srcId="{A41351B5-CE96-418A-83D6-C70B30E58563}" destId="{D0D2113C-137D-4270-BFC0-640A3A3E9785}" srcOrd="0" destOrd="0" presId="urn:microsoft.com/office/officeart/2018/2/layout/IconVerticalSolidList"/>
    <dgm:cxn modelId="{D9E1C0E0-2F5F-45B0-BC2B-4F6FF0927F51}" type="presParOf" srcId="{A41351B5-CE96-418A-83D6-C70B30E58563}" destId="{D7270F28-EA2A-44E0-84F7-9F4BCD077EE9}" srcOrd="1" destOrd="0" presId="urn:microsoft.com/office/officeart/2018/2/layout/IconVerticalSolidList"/>
    <dgm:cxn modelId="{F8D58EEA-CDCF-46D8-B6F4-FFC6A7B9C7C1}" type="presParOf" srcId="{A41351B5-CE96-418A-83D6-C70B30E58563}" destId="{0EC93F76-38CD-4004-A0E3-B036FF9D0227}" srcOrd="2" destOrd="0" presId="urn:microsoft.com/office/officeart/2018/2/layout/IconVerticalSolidList"/>
    <dgm:cxn modelId="{638BBE6A-BA87-4EB3-84D3-25BD1605ABEB}" type="presParOf" srcId="{A41351B5-CE96-418A-83D6-C70B30E58563}" destId="{DED4F9E9-2871-45DD-BCD9-F162EBA303A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7D57C4-ED01-401F-99B8-E0E0188F2A8F}">
      <dsp:nvSpPr>
        <dsp:cNvPr id="0" name=""/>
        <dsp:cNvSpPr/>
      </dsp:nvSpPr>
      <dsp:spPr>
        <a:xfrm>
          <a:off x="0" y="5136"/>
          <a:ext cx="11953009" cy="1125115"/>
        </a:xfrm>
        <a:prstGeom prst="roundRect">
          <a:avLst>
            <a:gd name="adj" fmla="val 10000"/>
          </a:avLst>
        </a:prstGeom>
        <a:solidFill>
          <a:schemeClr val="bg1">
            <a:lumMod val="95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1F0A1057-AA5D-40DD-A259-C503FB7B4BDA}">
      <dsp:nvSpPr>
        <dsp:cNvPr id="0" name=""/>
        <dsp:cNvSpPr/>
      </dsp:nvSpPr>
      <dsp:spPr>
        <a:xfrm>
          <a:off x="340347" y="258287"/>
          <a:ext cx="619418" cy="618813"/>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964570D-C494-4098-A490-A0223EA4E95A}">
      <dsp:nvSpPr>
        <dsp:cNvPr id="0" name=""/>
        <dsp:cNvSpPr/>
      </dsp:nvSpPr>
      <dsp:spPr>
        <a:xfrm>
          <a:off x="1300113" y="5136"/>
          <a:ext cx="10613516" cy="1195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517" tIns="126517" rIns="126517" bIns="126517" numCol="1" spcCol="1270" anchor="ctr" anchorCtr="0">
          <a:noAutofit/>
        </a:bodyPr>
        <a:lstStyle/>
        <a:p>
          <a:pPr marL="0" lvl="0" indent="0" algn="l" defTabSz="1778000">
            <a:lnSpc>
              <a:spcPct val="100000"/>
            </a:lnSpc>
            <a:spcBef>
              <a:spcPct val="0"/>
            </a:spcBef>
            <a:spcAft>
              <a:spcPct val="35000"/>
            </a:spcAft>
            <a:buNone/>
          </a:pPr>
          <a:r>
            <a:rPr lang="en-US" sz="4000" kern="1200" dirty="0"/>
            <a:t>Masks will be used for all staff </a:t>
          </a:r>
        </a:p>
      </dsp:txBody>
      <dsp:txXfrm>
        <a:off x="1300113" y="5136"/>
        <a:ext cx="10613516" cy="1195435"/>
      </dsp:txXfrm>
    </dsp:sp>
    <dsp:sp modelId="{D84F1474-C653-46D7-A0EB-5EE50AE3EC07}">
      <dsp:nvSpPr>
        <dsp:cNvPr id="0" name=""/>
        <dsp:cNvSpPr/>
      </dsp:nvSpPr>
      <dsp:spPr>
        <a:xfrm>
          <a:off x="0" y="1395807"/>
          <a:ext cx="11953009" cy="1125115"/>
        </a:xfrm>
        <a:prstGeom prst="roundRect">
          <a:avLst>
            <a:gd name="adj" fmla="val 10000"/>
          </a:avLst>
        </a:prstGeom>
        <a:solidFill>
          <a:schemeClr val="bg1">
            <a:lumMod val="95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2CE027F7-ADA5-4633-AB81-894E28453FD3}">
      <dsp:nvSpPr>
        <dsp:cNvPr id="0" name=""/>
        <dsp:cNvSpPr/>
      </dsp:nvSpPr>
      <dsp:spPr>
        <a:xfrm>
          <a:off x="340347" y="1752581"/>
          <a:ext cx="619418" cy="618813"/>
        </a:xfrm>
        <a:prstGeom prst="rect">
          <a:avLst/>
        </a:prstGeom>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B7957016-DCF7-4374-A586-E2961CE23031}">
      <dsp:nvSpPr>
        <dsp:cNvPr id="0" name=""/>
        <dsp:cNvSpPr/>
      </dsp:nvSpPr>
      <dsp:spPr>
        <a:xfrm>
          <a:off x="1300113" y="1499430"/>
          <a:ext cx="10613516" cy="1195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517" tIns="126517" rIns="126517" bIns="126517" numCol="1" spcCol="1270" anchor="ctr" anchorCtr="0">
          <a:noAutofit/>
        </a:bodyPr>
        <a:lstStyle/>
        <a:p>
          <a:pPr marL="0" lvl="0" indent="0" algn="l" defTabSz="1778000">
            <a:lnSpc>
              <a:spcPct val="100000"/>
            </a:lnSpc>
            <a:spcBef>
              <a:spcPct val="0"/>
            </a:spcBef>
            <a:spcAft>
              <a:spcPct val="35000"/>
            </a:spcAft>
            <a:buNone/>
          </a:pPr>
          <a:r>
            <a:rPr lang="en-US" sz="4000" kern="1200" dirty="0"/>
            <a:t>Proper PPE will be used</a:t>
          </a:r>
        </a:p>
      </dsp:txBody>
      <dsp:txXfrm>
        <a:off x="1300113" y="1499430"/>
        <a:ext cx="10613516" cy="1195435"/>
      </dsp:txXfrm>
    </dsp:sp>
    <dsp:sp modelId="{22E5D481-B411-46DA-9406-B5550E0DF7F9}">
      <dsp:nvSpPr>
        <dsp:cNvPr id="0" name=""/>
        <dsp:cNvSpPr/>
      </dsp:nvSpPr>
      <dsp:spPr>
        <a:xfrm>
          <a:off x="0" y="2993724"/>
          <a:ext cx="11953009" cy="1125115"/>
        </a:xfrm>
        <a:prstGeom prst="roundRect">
          <a:avLst>
            <a:gd name="adj" fmla="val 10000"/>
          </a:avLst>
        </a:prstGeom>
        <a:solidFill>
          <a:schemeClr val="bg1">
            <a:lumMod val="95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D8C29D6B-7ACA-4722-91F0-0C67BCCA6DCD}">
      <dsp:nvSpPr>
        <dsp:cNvPr id="0" name=""/>
        <dsp:cNvSpPr/>
      </dsp:nvSpPr>
      <dsp:spPr>
        <a:xfrm>
          <a:off x="340347" y="3246875"/>
          <a:ext cx="619418" cy="618813"/>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A4F2CD7-50DA-430D-ADCC-6BAAE11211A1}">
      <dsp:nvSpPr>
        <dsp:cNvPr id="0" name=""/>
        <dsp:cNvSpPr/>
      </dsp:nvSpPr>
      <dsp:spPr>
        <a:xfrm>
          <a:off x="1300113" y="2993724"/>
          <a:ext cx="10613516" cy="1195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517" tIns="126517" rIns="126517" bIns="126517" numCol="1" spcCol="1270" anchor="ctr" anchorCtr="0">
          <a:noAutofit/>
        </a:bodyPr>
        <a:lstStyle/>
        <a:p>
          <a:pPr marL="0" lvl="0" indent="0" algn="l" defTabSz="1422400">
            <a:lnSpc>
              <a:spcPct val="100000"/>
            </a:lnSpc>
            <a:spcBef>
              <a:spcPct val="0"/>
            </a:spcBef>
            <a:spcAft>
              <a:spcPct val="35000"/>
            </a:spcAft>
            <a:buNone/>
          </a:pPr>
          <a:r>
            <a:rPr lang="en-US" sz="3200" kern="1200" dirty="0"/>
            <a:t>When training lifeguards we can in-service in groups of 4 guards and one head guard with one group at the indoor pool and one group at the outdoor pool. </a:t>
          </a:r>
        </a:p>
      </dsp:txBody>
      <dsp:txXfrm>
        <a:off x="1300113" y="2993724"/>
        <a:ext cx="10613516" cy="1195435"/>
      </dsp:txXfrm>
    </dsp:sp>
    <dsp:sp modelId="{D0D2113C-137D-4270-BFC0-640A3A3E9785}">
      <dsp:nvSpPr>
        <dsp:cNvPr id="0" name=""/>
        <dsp:cNvSpPr/>
      </dsp:nvSpPr>
      <dsp:spPr>
        <a:xfrm>
          <a:off x="0" y="4488018"/>
          <a:ext cx="11953009" cy="1125115"/>
        </a:xfrm>
        <a:prstGeom prst="roundRect">
          <a:avLst>
            <a:gd name="adj" fmla="val 10000"/>
          </a:avLst>
        </a:prstGeom>
        <a:solidFill>
          <a:schemeClr val="bg1">
            <a:lumMod val="95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D7270F28-EA2A-44E0-84F7-9F4BCD077EE9}">
      <dsp:nvSpPr>
        <dsp:cNvPr id="0" name=""/>
        <dsp:cNvSpPr/>
      </dsp:nvSpPr>
      <dsp:spPr>
        <a:xfrm>
          <a:off x="340347" y="4741169"/>
          <a:ext cx="619418" cy="618813"/>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ED4F9E9-2871-45DD-BCD9-F162EBA303A1}">
      <dsp:nvSpPr>
        <dsp:cNvPr id="0" name=""/>
        <dsp:cNvSpPr/>
      </dsp:nvSpPr>
      <dsp:spPr>
        <a:xfrm>
          <a:off x="1300113" y="4488018"/>
          <a:ext cx="10613516" cy="1195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517" tIns="126517" rIns="126517" bIns="126517" numCol="1" spcCol="1270" anchor="ctr" anchorCtr="0">
          <a:noAutofit/>
        </a:bodyPr>
        <a:lstStyle/>
        <a:p>
          <a:pPr marL="0" lvl="0" indent="0" algn="l" defTabSz="1600200">
            <a:lnSpc>
              <a:spcPct val="100000"/>
            </a:lnSpc>
            <a:spcBef>
              <a:spcPct val="0"/>
            </a:spcBef>
            <a:spcAft>
              <a:spcPct val="35000"/>
            </a:spcAft>
            <a:buNone/>
          </a:pPr>
          <a:r>
            <a:rPr lang="en-US" sz="3600" kern="1200" dirty="0"/>
            <a:t>Snack bar servers (line reducing</a:t>
          </a:r>
          <a:r>
            <a:rPr lang="en-US" sz="2200" kern="1200" dirty="0"/>
            <a:t>)</a:t>
          </a:r>
        </a:p>
      </dsp:txBody>
      <dsp:txXfrm>
        <a:off x="1300113" y="4488018"/>
        <a:ext cx="10613516" cy="119543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113905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232391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26822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673447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26318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5/5/2020</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62701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5/5/2020</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8402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5/5/2020</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8270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5/5/2020</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020307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5/5/2020</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9976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5/5/2020</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8258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5/5/2020</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280610541"/>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09" r:id="rId6"/>
    <p:sldLayoutId id="2147483705" r:id="rId7"/>
    <p:sldLayoutId id="2147483706" r:id="rId8"/>
    <p:sldLayoutId id="2147483707" r:id="rId9"/>
    <p:sldLayoutId id="2147483708" r:id="rId10"/>
    <p:sldLayoutId id="2147483710"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hyperlink" Target="https://www.cdc.gov/coronavirus/2019-ncov/prevent-getting-sick/prevention.html" TargetMode="External"/><Relationship Id="rId2" Type="http://schemas.openxmlformats.org/officeDocument/2006/relationships/hyperlink" Target="https://www.cdc.gov/coronavirus/2019-ncov/cases-updates/cases-in-us.html" TargetMode="External"/><Relationship Id="rId1" Type="http://schemas.openxmlformats.org/officeDocument/2006/relationships/slideLayout" Target="../slideLayouts/slideLayout7.xml"/><Relationship Id="rId4" Type="http://schemas.openxmlformats.org/officeDocument/2006/relationships/hyperlink" Target="https://www.cdc.gov/coronavirus/2019-ncov/community/organizations/cleaning-disinfection.html"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cdc.gov/coronavirus/2019-ncov/community/disinfecting-building-facility.html"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www.cdc.gov/coronavirus/2019-ncov/community/disinfecting-building-facility.html" TargetMode="External"/><Relationship Id="rId2" Type="http://schemas.openxmlformats.org/officeDocument/2006/relationships/hyperlink" Target="https://www.epa.gov/pesticide-registration/list-n-disinfectants-use-against-sars-cov-2"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https://www.cdc.gov/coronavirus/2019-ncov/community/disinfecting-building-facility.html" TargetMode="External"/><Relationship Id="rId2" Type="http://schemas.openxmlformats.org/officeDocument/2006/relationships/hyperlink" Target="https://www.epa.gov/pesticide-registration/list-n-disinfectants-use-against-sars-cov-2"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osha.gov/laws-regs/regulations/standardnumber/1910/1910.1200" TargetMode="External"/><Relationship Id="rId2" Type="http://schemas.openxmlformats.org/officeDocument/2006/relationships/hyperlink" Target="https://www.cdc.gov/coronavirus/2019-ncov/about/symptoms.html" TargetMode="External"/><Relationship Id="rId1" Type="http://schemas.openxmlformats.org/officeDocument/2006/relationships/slideLayout" Target="../slideLayouts/slideLayout2.xml"/><Relationship Id="rId5" Type="http://schemas.openxmlformats.org/officeDocument/2006/relationships/hyperlink" Target="https://www.osha.gov/laws-regs/regulations/standardnumber/1910/1910.132" TargetMode="External"/><Relationship Id="rId4" Type="http://schemas.openxmlformats.org/officeDocument/2006/relationships/hyperlink" Target="https://www.osha.gov/laws-regs/regulations/standardnumber/1910/1910.103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68AB93A-48BC-4C25-A3AD-C17B5A682A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C2A408-694F-4DDB-903E-BCF74A1869CC}"/>
              </a:ext>
            </a:extLst>
          </p:cNvPr>
          <p:cNvSpPr>
            <a:spLocks noGrp="1"/>
          </p:cNvSpPr>
          <p:nvPr>
            <p:ph type="ctrTitle"/>
          </p:nvPr>
        </p:nvSpPr>
        <p:spPr>
          <a:xfrm>
            <a:off x="7998581" y="643467"/>
            <a:ext cx="3562483" cy="3569241"/>
          </a:xfrm>
        </p:spPr>
        <p:txBody>
          <a:bodyPr>
            <a:normAutofit/>
          </a:bodyPr>
          <a:lstStyle/>
          <a:p>
            <a:pPr>
              <a:lnSpc>
                <a:spcPct val="90000"/>
              </a:lnSpc>
            </a:pPr>
            <a:r>
              <a:rPr lang="en-US" sz="2800"/>
              <a:t>Recommendations on how to SAFELY open aquatic venues</a:t>
            </a:r>
          </a:p>
        </p:txBody>
      </p:sp>
      <p:sp>
        <p:nvSpPr>
          <p:cNvPr id="3" name="Subtitle 2">
            <a:extLst>
              <a:ext uri="{FF2B5EF4-FFF2-40B4-BE49-F238E27FC236}">
                <a16:creationId xmlns:a16="http://schemas.microsoft.com/office/drawing/2014/main" id="{5803E8BE-3C6F-4E54-A724-BFFDB94AEE56}"/>
              </a:ext>
            </a:extLst>
          </p:cNvPr>
          <p:cNvSpPr>
            <a:spLocks noGrp="1"/>
          </p:cNvSpPr>
          <p:nvPr>
            <p:ph type="subTitle" idx="1"/>
          </p:nvPr>
        </p:nvSpPr>
        <p:spPr>
          <a:xfrm>
            <a:off x="7998581" y="4631161"/>
            <a:ext cx="3562483" cy="1569486"/>
          </a:xfrm>
        </p:spPr>
        <p:txBody>
          <a:bodyPr>
            <a:normAutofit/>
          </a:bodyPr>
          <a:lstStyle/>
          <a:p>
            <a:r>
              <a:rPr lang="en-US"/>
              <a:t>During a Pandemic </a:t>
            </a:r>
          </a:p>
        </p:txBody>
      </p:sp>
      <p:sp>
        <p:nvSpPr>
          <p:cNvPr id="32"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5874" y="4409267"/>
            <a:ext cx="3242551" cy="27432"/>
          </a:xfrm>
          <a:custGeom>
            <a:avLst/>
            <a:gdLst>
              <a:gd name="connsiteX0" fmla="*/ 0 w 3242551"/>
              <a:gd name="connsiteY0" fmla="*/ 0 h 27432"/>
              <a:gd name="connsiteX1" fmla="*/ 616085 w 3242551"/>
              <a:gd name="connsiteY1" fmla="*/ 0 h 27432"/>
              <a:gd name="connsiteX2" fmla="*/ 1264595 w 3242551"/>
              <a:gd name="connsiteY2" fmla="*/ 0 h 27432"/>
              <a:gd name="connsiteX3" fmla="*/ 1945531 w 3242551"/>
              <a:gd name="connsiteY3" fmla="*/ 0 h 27432"/>
              <a:gd name="connsiteX4" fmla="*/ 2626466 w 3242551"/>
              <a:gd name="connsiteY4" fmla="*/ 0 h 27432"/>
              <a:gd name="connsiteX5" fmla="*/ 3242551 w 3242551"/>
              <a:gd name="connsiteY5" fmla="*/ 0 h 27432"/>
              <a:gd name="connsiteX6" fmla="*/ 3242551 w 3242551"/>
              <a:gd name="connsiteY6" fmla="*/ 27432 h 27432"/>
              <a:gd name="connsiteX7" fmla="*/ 2529190 w 3242551"/>
              <a:gd name="connsiteY7" fmla="*/ 27432 h 27432"/>
              <a:gd name="connsiteX8" fmla="*/ 1815829 w 3242551"/>
              <a:gd name="connsiteY8" fmla="*/ 27432 h 27432"/>
              <a:gd name="connsiteX9" fmla="*/ 1167318 w 3242551"/>
              <a:gd name="connsiteY9" fmla="*/ 27432 h 27432"/>
              <a:gd name="connsiteX10" fmla="*/ 0 w 3242551"/>
              <a:gd name="connsiteY10" fmla="*/ 27432 h 27432"/>
              <a:gd name="connsiteX11" fmla="*/ 0 w 3242551"/>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2551" h="27432" fill="none" extrusionOk="0">
                <a:moveTo>
                  <a:pt x="0" y="0"/>
                </a:moveTo>
                <a:cubicBezTo>
                  <a:pt x="194108" y="-30346"/>
                  <a:pt x="476260" y="9901"/>
                  <a:pt x="616085" y="0"/>
                </a:cubicBezTo>
                <a:cubicBezTo>
                  <a:pt x="755911" y="-9901"/>
                  <a:pt x="955441" y="-31994"/>
                  <a:pt x="1264595" y="0"/>
                </a:cubicBezTo>
                <a:cubicBezTo>
                  <a:pt x="1573749" y="31994"/>
                  <a:pt x="1618785" y="-7447"/>
                  <a:pt x="1945531" y="0"/>
                </a:cubicBezTo>
                <a:cubicBezTo>
                  <a:pt x="2272277" y="7447"/>
                  <a:pt x="2390625" y="1646"/>
                  <a:pt x="2626466" y="0"/>
                </a:cubicBezTo>
                <a:cubicBezTo>
                  <a:pt x="2862308" y="-1646"/>
                  <a:pt x="3064770" y="5184"/>
                  <a:pt x="3242551" y="0"/>
                </a:cubicBezTo>
                <a:cubicBezTo>
                  <a:pt x="3241385" y="7395"/>
                  <a:pt x="3242596" y="21864"/>
                  <a:pt x="3242551" y="27432"/>
                </a:cubicBezTo>
                <a:cubicBezTo>
                  <a:pt x="3023282" y="59750"/>
                  <a:pt x="2875833" y="36030"/>
                  <a:pt x="2529190" y="27432"/>
                </a:cubicBezTo>
                <a:cubicBezTo>
                  <a:pt x="2182547" y="18834"/>
                  <a:pt x="2011286" y="10066"/>
                  <a:pt x="1815829" y="27432"/>
                </a:cubicBezTo>
                <a:cubicBezTo>
                  <a:pt x="1620372" y="44798"/>
                  <a:pt x="1410011" y="-1058"/>
                  <a:pt x="1167318" y="27432"/>
                </a:cubicBezTo>
                <a:cubicBezTo>
                  <a:pt x="924625" y="55922"/>
                  <a:pt x="241931" y="85033"/>
                  <a:pt x="0" y="27432"/>
                </a:cubicBezTo>
                <a:cubicBezTo>
                  <a:pt x="-503" y="20663"/>
                  <a:pt x="1168" y="5855"/>
                  <a:pt x="0" y="0"/>
                </a:cubicBezTo>
                <a:close/>
              </a:path>
              <a:path w="3242551" h="27432" stroke="0" extrusionOk="0">
                <a:moveTo>
                  <a:pt x="0" y="0"/>
                </a:moveTo>
                <a:cubicBezTo>
                  <a:pt x="292987" y="-12051"/>
                  <a:pt x="313221" y="-4437"/>
                  <a:pt x="616085" y="0"/>
                </a:cubicBezTo>
                <a:cubicBezTo>
                  <a:pt x="918950" y="4437"/>
                  <a:pt x="1001475" y="-7765"/>
                  <a:pt x="1167318" y="0"/>
                </a:cubicBezTo>
                <a:cubicBezTo>
                  <a:pt x="1333161" y="7765"/>
                  <a:pt x="1642740" y="34995"/>
                  <a:pt x="1880680" y="0"/>
                </a:cubicBezTo>
                <a:cubicBezTo>
                  <a:pt x="2118620" y="-34995"/>
                  <a:pt x="2326628" y="756"/>
                  <a:pt x="2496764" y="0"/>
                </a:cubicBezTo>
                <a:cubicBezTo>
                  <a:pt x="2666900" y="-756"/>
                  <a:pt x="2887316" y="25599"/>
                  <a:pt x="3242551" y="0"/>
                </a:cubicBezTo>
                <a:cubicBezTo>
                  <a:pt x="3242744" y="12649"/>
                  <a:pt x="3241563" y="17989"/>
                  <a:pt x="3242551" y="27432"/>
                </a:cubicBezTo>
                <a:cubicBezTo>
                  <a:pt x="3008998" y="-2757"/>
                  <a:pt x="2799879" y="44559"/>
                  <a:pt x="2594041" y="27432"/>
                </a:cubicBezTo>
                <a:cubicBezTo>
                  <a:pt x="2388203" y="10306"/>
                  <a:pt x="2212925" y="-2221"/>
                  <a:pt x="1880680" y="27432"/>
                </a:cubicBezTo>
                <a:cubicBezTo>
                  <a:pt x="1548435" y="57085"/>
                  <a:pt x="1523943" y="37041"/>
                  <a:pt x="1329446" y="27432"/>
                </a:cubicBezTo>
                <a:cubicBezTo>
                  <a:pt x="1134949" y="17823"/>
                  <a:pt x="919920" y="28299"/>
                  <a:pt x="680936" y="27432"/>
                </a:cubicBezTo>
                <a:cubicBezTo>
                  <a:pt x="441952" y="26566"/>
                  <a:pt x="273000" y="57219"/>
                  <a:pt x="0" y="27432"/>
                </a:cubicBezTo>
                <a:cubicBezTo>
                  <a:pt x="1300" y="19678"/>
                  <a:pt x="-86" y="12044"/>
                  <a:pt x="0" y="0"/>
                </a:cubicBezTo>
                <a:close/>
              </a:path>
            </a:pathLst>
          </a:custGeom>
          <a:solidFill>
            <a:srgbClr val="FCF87D"/>
          </a:solidFill>
          <a:ln w="38100" cap="rnd">
            <a:solidFill>
              <a:srgbClr val="FCF87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D82B876-573C-4668-90C3-0D1973A350A6}"/>
              </a:ext>
            </a:extLst>
          </p:cNvPr>
          <p:cNvPicPr>
            <a:picLocks noChangeAspect="1"/>
          </p:cNvPicPr>
          <p:nvPr/>
        </p:nvPicPr>
        <p:blipFill rotWithShape="1">
          <a:blip r:embed="rId2"/>
          <a:srcRect t="22123" r="-1" b="21612"/>
          <a:stretch/>
        </p:blipFill>
        <p:spPr>
          <a:xfrm>
            <a:off x="320040" y="1385653"/>
            <a:ext cx="7214616" cy="4059262"/>
          </a:xfrm>
          <a:prstGeom prst="rect">
            <a:avLst/>
          </a:prstGeom>
        </p:spPr>
      </p:pic>
    </p:spTree>
    <p:extLst>
      <p:ext uri="{BB962C8B-B14F-4D97-AF65-F5344CB8AC3E}">
        <p14:creationId xmlns:p14="http://schemas.microsoft.com/office/powerpoint/2010/main" val="10987690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6">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1"/>
          </a:solid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236216-8065-4ABD-AA89-D1774AB342B2}"/>
              </a:ext>
            </a:extLst>
          </p:cNvPr>
          <p:cNvSpPr>
            <a:spLocks noGrp="1"/>
          </p:cNvSpPr>
          <p:nvPr>
            <p:ph type="title"/>
          </p:nvPr>
        </p:nvSpPr>
        <p:spPr>
          <a:xfrm>
            <a:off x="838200" y="365125"/>
            <a:ext cx="10515600" cy="1325563"/>
          </a:xfrm>
        </p:spPr>
        <p:txBody>
          <a:bodyPr>
            <a:normAutofit/>
          </a:bodyPr>
          <a:lstStyle/>
          <a:p>
            <a:r>
              <a:rPr lang="en-US" sz="6600" dirty="0"/>
              <a:t>Day to Day disinfection</a:t>
            </a:r>
          </a:p>
        </p:txBody>
      </p:sp>
      <p:sp>
        <p:nvSpPr>
          <p:cNvPr id="3" name="Content Placeholder 2">
            <a:extLst>
              <a:ext uri="{FF2B5EF4-FFF2-40B4-BE49-F238E27FC236}">
                <a16:creationId xmlns:a16="http://schemas.microsoft.com/office/drawing/2014/main" id="{358EE4C3-BB0F-4D9A-AF30-CF4552174C7C}"/>
              </a:ext>
            </a:extLst>
          </p:cNvPr>
          <p:cNvSpPr>
            <a:spLocks noGrp="1"/>
          </p:cNvSpPr>
          <p:nvPr>
            <p:ph idx="1"/>
          </p:nvPr>
        </p:nvSpPr>
        <p:spPr>
          <a:xfrm>
            <a:off x="838200" y="1929384"/>
            <a:ext cx="10515600" cy="4251960"/>
          </a:xfrm>
        </p:spPr>
        <p:txBody>
          <a:bodyPr>
            <a:normAutofit fontScale="92500" lnSpcReduction="10000"/>
          </a:bodyPr>
          <a:lstStyle/>
          <a:p>
            <a:r>
              <a:rPr lang="en-US" dirty="0"/>
              <a:t>Sanitized equipment given upon arrival </a:t>
            </a:r>
          </a:p>
          <a:p>
            <a:pPr lvl="0"/>
            <a:r>
              <a:rPr lang="en-US" dirty="0"/>
              <a:t>All kickboards or rescue tubes would be disinfected after each use along with lifeguard chairs</a:t>
            </a:r>
          </a:p>
          <a:p>
            <a:pPr lvl="0"/>
            <a:r>
              <a:rPr lang="en-US" dirty="0"/>
              <a:t>On breaks or on rotation each guard would clean all hard surfaces in each bathroom and handrails. </a:t>
            </a:r>
          </a:p>
          <a:p>
            <a:pPr lvl="0"/>
            <a:r>
              <a:rPr lang="en-US" dirty="0"/>
              <a:t>Utilize UV Sterilization on chairs and outdoor equipment</a:t>
            </a:r>
          </a:p>
          <a:p>
            <a:pPr lvl="0"/>
            <a:r>
              <a:rPr lang="en-US" dirty="0"/>
              <a:t>Cleaning/ Disinfecting Rotations done by lifeguards, wearing proper PPE</a:t>
            </a:r>
          </a:p>
          <a:p>
            <a:pPr lvl="0"/>
            <a:r>
              <a:rPr lang="en-US" dirty="0"/>
              <a:t>Deep Cleaning after every shift</a:t>
            </a:r>
          </a:p>
          <a:p>
            <a:pPr lvl="0"/>
            <a:r>
              <a:rPr lang="en-US" dirty="0"/>
              <a:t>Sanitation Stations (spray bottles of bleach, to use at customers discretion) </a:t>
            </a:r>
          </a:p>
          <a:p>
            <a:pPr lvl="0"/>
            <a:r>
              <a:rPr lang="en-US" dirty="0"/>
              <a:t>Posted sanitation schedule in customer view</a:t>
            </a:r>
          </a:p>
        </p:txBody>
      </p:sp>
    </p:spTree>
    <p:extLst>
      <p:ext uri="{BB962C8B-B14F-4D97-AF65-F5344CB8AC3E}">
        <p14:creationId xmlns:p14="http://schemas.microsoft.com/office/powerpoint/2010/main" val="10480354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FA2E39B7-17D8-4009-A8BA-9E8D8EC1B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Graphic 33">
            <a:extLst>
              <a:ext uri="{FF2B5EF4-FFF2-40B4-BE49-F238E27FC236}">
                <a16:creationId xmlns:a16="http://schemas.microsoft.com/office/drawing/2014/main" id="{967EEEC4-6120-428D-8FB5-916920AEC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18417" y="0"/>
            <a:ext cx="9570431" cy="6858000"/>
          </a:xfrm>
          <a:custGeom>
            <a:avLst/>
            <a:gdLst>
              <a:gd name="connsiteX0" fmla="*/ 7178288 w 7187261"/>
              <a:gd name="connsiteY0" fmla="*/ 2604802 h 5150263"/>
              <a:gd name="connsiteX1" fmla="*/ 7169335 w 7187261"/>
              <a:gd name="connsiteY1" fmla="*/ 2328577 h 5150263"/>
              <a:gd name="connsiteX2" fmla="*/ 7060845 w 7187261"/>
              <a:gd name="connsiteY2" fmla="*/ 1661160 h 5150263"/>
              <a:gd name="connsiteX3" fmla="*/ 6212263 w 7187261"/>
              <a:gd name="connsiteY3" fmla="*/ 243840 h 5150263"/>
              <a:gd name="connsiteX4" fmla="*/ 5953564 w 7187261"/>
              <a:gd name="connsiteY4" fmla="*/ 0 h 5150263"/>
              <a:gd name="connsiteX5" fmla="*/ 1408615 w 7187261"/>
              <a:gd name="connsiteY5" fmla="*/ 0 h 5150263"/>
              <a:gd name="connsiteX6" fmla="*/ 805111 w 7187261"/>
              <a:gd name="connsiteY6" fmla="*/ 676275 h 5150263"/>
              <a:gd name="connsiteX7" fmla="*/ 104928 w 7187261"/>
              <a:gd name="connsiteY7" fmla="*/ 2183035 h 5150263"/>
              <a:gd name="connsiteX8" fmla="*/ 51588 w 7187261"/>
              <a:gd name="connsiteY8" fmla="*/ 2400014 h 5150263"/>
              <a:gd name="connsiteX9" fmla="*/ 41301 w 7187261"/>
              <a:gd name="connsiteY9" fmla="*/ 2424208 h 5150263"/>
              <a:gd name="connsiteX10" fmla="*/ 119692 w 7187261"/>
              <a:gd name="connsiteY10" fmla="*/ 1834801 h 5150263"/>
              <a:gd name="connsiteX11" fmla="*/ 870071 w 7187261"/>
              <a:gd name="connsiteY11" fmla="*/ 462248 h 5150263"/>
              <a:gd name="connsiteX12" fmla="*/ 1389279 w 7187261"/>
              <a:gd name="connsiteY12" fmla="*/ 476 h 5150263"/>
              <a:gd name="connsiteX13" fmla="*/ 1320223 w 7187261"/>
              <a:gd name="connsiteY13" fmla="*/ 476 h 5150263"/>
              <a:gd name="connsiteX14" fmla="*/ 423158 w 7187261"/>
              <a:gd name="connsiteY14" fmla="*/ 989743 h 5150263"/>
              <a:gd name="connsiteX15" fmla="*/ 25585 w 7187261"/>
              <a:gd name="connsiteY15" fmla="*/ 2113693 h 5150263"/>
              <a:gd name="connsiteX16" fmla="*/ 2344 w 7187261"/>
              <a:gd name="connsiteY16" fmla="*/ 2725865 h 5150263"/>
              <a:gd name="connsiteX17" fmla="*/ 447256 w 7187261"/>
              <a:gd name="connsiteY17" fmla="*/ 4210717 h 5150263"/>
              <a:gd name="connsiteX18" fmla="*/ 1138962 w 7187261"/>
              <a:gd name="connsiteY18" fmla="*/ 4988910 h 5150263"/>
              <a:gd name="connsiteX19" fmla="*/ 1348512 w 7187261"/>
              <a:gd name="connsiteY19" fmla="*/ 5146834 h 5150263"/>
              <a:gd name="connsiteX20" fmla="*/ 1422712 w 7187261"/>
              <a:gd name="connsiteY20" fmla="*/ 5146834 h 5150263"/>
              <a:gd name="connsiteX21" fmla="*/ 480594 w 7187261"/>
              <a:gd name="connsiteY21" fmla="*/ 4187952 h 5150263"/>
              <a:gd name="connsiteX22" fmla="*/ 398679 w 7187261"/>
              <a:gd name="connsiteY22" fmla="*/ 4046125 h 5150263"/>
              <a:gd name="connsiteX23" fmla="*/ 411823 w 7187261"/>
              <a:gd name="connsiteY23" fmla="*/ 4053078 h 5150263"/>
              <a:gd name="connsiteX24" fmla="*/ 1439380 w 7187261"/>
              <a:gd name="connsiteY24" fmla="*/ 5147405 h 5150263"/>
              <a:gd name="connsiteX25" fmla="*/ 5710010 w 7187261"/>
              <a:gd name="connsiteY25" fmla="*/ 5150263 h 5150263"/>
              <a:gd name="connsiteX26" fmla="*/ 5999665 w 7187261"/>
              <a:gd name="connsiteY26" fmla="*/ 4910900 h 5150263"/>
              <a:gd name="connsiteX27" fmla="*/ 6954165 w 7187261"/>
              <a:gd name="connsiteY27" fmla="*/ 3545777 h 5150263"/>
              <a:gd name="connsiteX28" fmla="*/ 7137712 w 7187261"/>
              <a:gd name="connsiteY28" fmla="*/ 2799207 h 5150263"/>
              <a:gd name="connsiteX29" fmla="*/ 7142951 w 7187261"/>
              <a:gd name="connsiteY29" fmla="*/ 2754535 h 5150263"/>
              <a:gd name="connsiteX30" fmla="*/ 7149428 w 7187261"/>
              <a:gd name="connsiteY30" fmla="*/ 2774823 h 5150263"/>
              <a:gd name="connsiteX31" fmla="*/ 7066465 w 7187261"/>
              <a:gd name="connsiteY31" fmla="*/ 3465672 h 5150263"/>
              <a:gd name="connsiteX32" fmla="*/ 6452578 w 7187261"/>
              <a:gd name="connsiteY32" fmla="*/ 4552760 h 5150263"/>
              <a:gd name="connsiteX33" fmla="*/ 5752110 w 7187261"/>
              <a:gd name="connsiteY33" fmla="*/ 5150263 h 5150263"/>
              <a:gd name="connsiteX34" fmla="*/ 5827643 w 7187261"/>
              <a:gd name="connsiteY34" fmla="*/ 5150263 h 5150263"/>
              <a:gd name="connsiteX35" fmla="*/ 6642793 w 7187261"/>
              <a:gd name="connsiteY35" fmla="*/ 4389406 h 5150263"/>
              <a:gd name="connsiteX36" fmla="*/ 7102469 w 7187261"/>
              <a:gd name="connsiteY36" fmla="*/ 3490817 h 5150263"/>
              <a:gd name="connsiteX37" fmla="*/ 7187242 w 7187261"/>
              <a:gd name="connsiteY37" fmla="*/ 2990183 h 5150263"/>
              <a:gd name="connsiteX38" fmla="*/ 7178288 w 7187261"/>
              <a:gd name="connsiteY38" fmla="*/ 2604802 h 5150263"/>
              <a:gd name="connsiteX39" fmla="*/ 6342565 w 7187261"/>
              <a:gd name="connsiteY39" fmla="*/ 441389 h 5150263"/>
              <a:gd name="connsiteX40" fmla="*/ 7126567 w 7187261"/>
              <a:gd name="connsiteY40" fmla="*/ 2355056 h 5150263"/>
              <a:gd name="connsiteX41" fmla="*/ 6342565 w 7187261"/>
              <a:gd name="connsiteY41" fmla="*/ 441389 h 515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87261" h="5150263">
                <a:moveTo>
                  <a:pt x="7178288" y="2604802"/>
                </a:moveTo>
                <a:cubicBezTo>
                  <a:pt x="7168763" y="2513076"/>
                  <a:pt x="7174478" y="2420684"/>
                  <a:pt x="7169335" y="2328577"/>
                </a:cubicBezTo>
                <a:cubicBezTo>
                  <a:pt x="7156952" y="2102882"/>
                  <a:pt x="7120586" y="1879149"/>
                  <a:pt x="7060845" y="1661160"/>
                </a:cubicBezTo>
                <a:cubicBezTo>
                  <a:pt x="6910588" y="1121007"/>
                  <a:pt x="6617428" y="631374"/>
                  <a:pt x="6212263" y="243840"/>
                </a:cubicBezTo>
                <a:cubicBezTo>
                  <a:pt x="6126538" y="162496"/>
                  <a:pt x="6040813" y="80201"/>
                  <a:pt x="5953564" y="0"/>
                </a:cubicBezTo>
                <a:lnTo>
                  <a:pt x="1408615" y="0"/>
                </a:lnTo>
                <a:cubicBezTo>
                  <a:pt x="1180967" y="200316"/>
                  <a:pt x="978332" y="427387"/>
                  <a:pt x="805111" y="676275"/>
                </a:cubicBezTo>
                <a:cubicBezTo>
                  <a:pt x="481261" y="1136523"/>
                  <a:pt x="252089" y="1640872"/>
                  <a:pt x="104928" y="2183035"/>
                </a:cubicBezTo>
                <a:cubicBezTo>
                  <a:pt x="85878" y="2254853"/>
                  <a:pt x="69495" y="2327720"/>
                  <a:pt x="51588" y="2400014"/>
                </a:cubicBezTo>
                <a:cubicBezTo>
                  <a:pt x="49683" y="2407634"/>
                  <a:pt x="51588" y="2416969"/>
                  <a:pt x="41301" y="2424208"/>
                </a:cubicBezTo>
                <a:cubicBezTo>
                  <a:pt x="45900" y="2225469"/>
                  <a:pt x="72186" y="2027834"/>
                  <a:pt x="119692" y="1834801"/>
                </a:cubicBezTo>
                <a:cubicBezTo>
                  <a:pt x="247993" y="1310926"/>
                  <a:pt x="506121" y="857726"/>
                  <a:pt x="870071" y="462248"/>
                </a:cubicBezTo>
                <a:cubicBezTo>
                  <a:pt x="1027729" y="291823"/>
                  <a:pt x="1201617" y="137169"/>
                  <a:pt x="1389279" y="476"/>
                </a:cubicBezTo>
                <a:lnTo>
                  <a:pt x="1320223" y="476"/>
                </a:lnTo>
                <a:cubicBezTo>
                  <a:pt x="960844" y="274320"/>
                  <a:pt x="656330" y="599123"/>
                  <a:pt x="423158" y="989743"/>
                </a:cubicBezTo>
                <a:cubicBezTo>
                  <a:pt x="215608" y="1337596"/>
                  <a:pt x="80258" y="1711357"/>
                  <a:pt x="25585" y="2113693"/>
                </a:cubicBezTo>
                <a:cubicBezTo>
                  <a:pt x="-2705" y="2316480"/>
                  <a:pt x="-2228" y="2521077"/>
                  <a:pt x="2344" y="2725865"/>
                </a:cubicBezTo>
                <a:cubicBezTo>
                  <a:pt x="14155" y="3261932"/>
                  <a:pt x="170650" y="3754565"/>
                  <a:pt x="447256" y="4210717"/>
                </a:cubicBezTo>
                <a:cubicBezTo>
                  <a:pt x="629851" y="4511612"/>
                  <a:pt x="866356" y="4767167"/>
                  <a:pt x="1138962" y="4988910"/>
                </a:cubicBezTo>
                <a:cubicBezTo>
                  <a:pt x="1207161" y="5044345"/>
                  <a:pt x="1277008" y="5096990"/>
                  <a:pt x="1348512" y="5146834"/>
                </a:cubicBezTo>
                <a:lnTo>
                  <a:pt x="1422712" y="5146834"/>
                </a:lnTo>
                <a:cubicBezTo>
                  <a:pt x="1043426" y="4892802"/>
                  <a:pt x="724720" y="4577334"/>
                  <a:pt x="480594" y="4187952"/>
                </a:cubicBezTo>
                <a:cubicBezTo>
                  <a:pt x="452019" y="4141851"/>
                  <a:pt x="423444" y="4095179"/>
                  <a:pt x="398679" y="4046125"/>
                </a:cubicBezTo>
                <a:cubicBezTo>
                  <a:pt x="407442" y="4043267"/>
                  <a:pt x="409156" y="4048982"/>
                  <a:pt x="411823" y="4053078"/>
                </a:cubicBezTo>
                <a:cubicBezTo>
                  <a:pt x="683572" y="4484656"/>
                  <a:pt x="1033139" y="4842701"/>
                  <a:pt x="1439380" y="5147405"/>
                </a:cubicBezTo>
                <a:lnTo>
                  <a:pt x="5710010" y="5150263"/>
                </a:lnTo>
                <a:cubicBezTo>
                  <a:pt x="5810594" y="5075482"/>
                  <a:pt x="5907272" y="4995587"/>
                  <a:pt x="5999665" y="4910900"/>
                </a:cubicBezTo>
                <a:cubicBezTo>
                  <a:pt x="6418765" y="4526661"/>
                  <a:pt x="6746901" y="4078129"/>
                  <a:pt x="6954165" y="3545777"/>
                </a:cubicBezTo>
                <a:cubicBezTo>
                  <a:pt x="7048234" y="3306175"/>
                  <a:pt x="7109956" y="3055115"/>
                  <a:pt x="7137712" y="2799207"/>
                </a:cubicBezTo>
                <a:cubicBezTo>
                  <a:pt x="7139236" y="2784920"/>
                  <a:pt x="7141046" y="2770632"/>
                  <a:pt x="7142951" y="2754535"/>
                </a:cubicBezTo>
                <a:cubicBezTo>
                  <a:pt x="7151714" y="2760440"/>
                  <a:pt x="7149237" y="2768441"/>
                  <a:pt x="7149428" y="2774823"/>
                </a:cubicBezTo>
                <a:cubicBezTo>
                  <a:pt x="7156743" y="3007967"/>
                  <a:pt x="7128777" y="3240881"/>
                  <a:pt x="7066465" y="3465672"/>
                </a:cubicBezTo>
                <a:cubicBezTo>
                  <a:pt x="6952165" y="3878580"/>
                  <a:pt x="6737948" y="4235863"/>
                  <a:pt x="6452578" y="4552760"/>
                </a:cubicBezTo>
                <a:cubicBezTo>
                  <a:pt x="6244553" y="4783836"/>
                  <a:pt x="6008809" y="4980242"/>
                  <a:pt x="5752110" y="5150263"/>
                </a:cubicBezTo>
                <a:lnTo>
                  <a:pt x="5827643" y="5150263"/>
                </a:lnTo>
                <a:cubicBezTo>
                  <a:pt x="6136539" y="4938904"/>
                  <a:pt x="6412192" y="4689348"/>
                  <a:pt x="6642793" y="4389406"/>
                </a:cubicBezTo>
                <a:cubicBezTo>
                  <a:pt x="6851295" y="4118324"/>
                  <a:pt x="7009125" y="3820859"/>
                  <a:pt x="7102469" y="3490817"/>
                </a:cubicBezTo>
                <a:cubicBezTo>
                  <a:pt x="7148646" y="3327473"/>
                  <a:pt x="7177069" y="3159624"/>
                  <a:pt x="7187242" y="2990183"/>
                </a:cubicBezTo>
                <a:cubicBezTo>
                  <a:pt x="7187623" y="2984087"/>
                  <a:pt x="7182384" y="2642330"/>
                  <a:pt x="7178288" y="2604802"/>
                </a:cubicBezTo>
                <a:close/>
                <a:moveTo>
                  <a:pt x="6342565" y="441389"/>
                </a:moveTo>
                <a:cubicBezTo>
                  <a:pt x="6829797" y="986533"/>
                  <a:pt x="7091135" y="1624422"/>
                  <a:pt x="7126567" y="2355056"/>
                </a:cubicBezTo>
                <a:cubicBezTo>
                  <a:pt x="7001123" y="1661827"/>
                  <a:pt x="6756426" y="1017365"/>
                  <a:pt x="6342565" y="441389"/>
                </a:cubicBezTo>
                <a:close/>
              </a:path>
            </a:pathLst>
          </a:custGeom>
          <a:solidFill>
            <a:schemeClr val="accent1"/>
          </a:solid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B5DAE251-8DEA-4A14-87CF-F0B593F77CC5}"/>
              </a:ext>
            </a:extLst>
          </p:cNvPr>
          <p:cNvSpPr>
            <a:spLocks noGrp="1"/>
          </p:cNvSpPr>
          <p:nvPr>
            <p:ph type="title"/>
          </p:nvPr>
        </p:nvSpPr>
        <p:spPr>
          <a:xfrm>
            <a:off x="2612571" y="1420591"/>
            <a:ext cx="6809014" cy="1102860"/>
          </a:xfrm>
        </p:spPr>
        <p:txBody>
          <a:bodyPr vert="horz" lIns="91440" tIns="45720" rIns="91440" bIns="45720" rtlCol="0" anchor="b">
            <a:normAutofit fontScale="90000"/>
          </a:bodyPr>
          <a:lstStyle/>
          <a:p>
            <a:r>
              <a:rPr lang="en-US" sz="6600" dirty="0">
                <a:solidFill>
                  <a:srgbClr val="FFFFFF"/>
                </a:solidFill>
              </a:rPr>
              <a:t>Safety Operations</a:t>
            </a:r>
          </a:p>
        </p:txBody>
      </p:sp>
      <p:sp>
        <p:nvSpPr>
          <p:cNvPr id="4" name="Rectangle 3">
            <a:extLst>
              <a:ext uri="{FF2B5EF4-FFF2-40B4-BE49-F238E27FC236}">
                <a16:creationId xmlns:a16="http://schemas.microsoft.com/office/drawing/2014/main" id="{84E13B97-96D9-4624-9D4D-45C347846873}"/>
              </a:ext>
            </a:extLst>
          </p:cNvPr>
          <p:cNvSpPr/>
          <p:nvPr/>
        </p:nvSpPr>
        <p:spPr>
          <a:xfrm>
            <a:off x="2612571" y="2694218"/>
            <a:ext cx="6809014" cy="3941474"/>
          </a:xfrm>
          <a:prstGeom prst="rect">
            <a:avLst/>
          </a:prstGeom>
        </p:spPr>
        <p:txBody>
          <a:bodyPr vert="horz" lIns="91440" tIns="45720" rIns="91440" bIns="45720" rtlCol="0">
            <a:normAutofit fontScale="77500" lnSpcReduction="20000"/>
          </a:bodyPr>
          <a:lstStyle/>
          <a:p>
            <a:pPr marL="342900" marR="0" lvl="0" indent="-228600">
              <a:spcBef>
                <a:spcPts val="0"/>
              </a:spcBef>
              <a:spcAft>
                <a:spcPts val="800"/>
              </a:spcAft>
              <a:buFont typeface="Arial" panose="020B0604020202020204" pitchFamily="34" charset="0"/>
              <a:buChar char="•"/>
            </a:pPr>
            <a:r>
              <a:rPr lang="en-US" sz="2600" dirty="0">
                <a:solidFill>
                  <a:srgbClr val="FFFFFF"/>
                </a:solidFill>
              </a:rPr>
              <a:t>Separate entrance and exit to follow distancing</a:t>
            </a:r>
          </a:p>
          <a:p>
            <a:pPr marL="342900" marR="0" lvl="0" indent="-228600">
              <a:spcBef>
                <a:spcPts val="0"/>
              </a:spcBef>
              <a:spcAft>
                <a:spcPts val="800"/>
              </a:spcAft>
              <a:buFont typeface="Arial" panose="020B0604020202020204" pitchFamily="34" charset="0"/>
              <a:buChar char="•"/>
            </a:pPr>
            <a:r>
              <a:rPr lang="en-US" sz="2600" dirty="0">
                <a:solidFill>
                  <a:srgbClr val="FFFFFF"/>
                </a:solidFill>
              </a:rPr>
              <a:t>Taped Markings 6’ apart for entrance line</a:t>
            </a:r>
          </a:p>
          <a:p>
            <a:pPr marL="342900" indent="-228600">
              <a:spcAft>
                <a:spcPts val="800"/>
              </a:spcAft>
              <a:buFont typeface="Arial" panose="020B0604020202020204" pitchFamily="34" charset="0"/>
              <a:buChar char="•"/>
            </a:pPr>
            <a:r>
              <a:rPr lang="en-US" sz="2600" dirty="0">
                <a:solidFill>
                  <a:srgbClr val="FFFFFF"/>
                </a:solidFill>
              </a:rPr>
              <a:t>Maintain 6’ social distancing for all patrons out of the water. </a:t>
            </a:r>
          </a:p>
          <a:p>
            <a:pPr marL="342900" marR="0" lvl="0" indent="-228600">
              <a:spcBef>
                <a:spcPts val="0"/>
              </a:spcBef>
              <a:spcAft>
                <a:spcPts val="800"/>
              </a:spcAft>
              <a:buFont typeface="Arial" panose="020B0604020202020204" pitchFamily="34" charset="0"/>
              <a:buChar char="•"/>
            </a:pPr>
            <a:r>
              <a:rPr lang="en-US" sz="2600" dirty="0">
                <a:solidFill>
                  <a:srgbClr val="FFFFFF"/>
                </a:solidFill>
              </a:rPr>
              <a:t>Automatic entrance/exit doors  </a:t>
            </a:r>
          </a:p>
          <a:p>
            <a:pPr marL="342900" marR="0" lvl="0" indent="-228600">
              <a:spcBef>
                <a:spcPts val="0"/>
              </a:spcBef>
              <a:spcAft>
                <a:spcPts val="800"/>
              </a:spcAft>
              <a:buFont typeface="Arial" panose="020B0604020202020204" pitchFamily="34" charset="0"/>
              <a:buChar char="•"/>
            </a:pPr>
            <a:r>
              <a:rPr lang="en-US" sz="2600" dirty="0">
                <a:solidFill>
                  <a:srgbClr val="FFFFFF"/>
                </a:solidFill>
              </a:rPr>
              <a:t>No spectators, or distanced seating</a:t>
            </a:r>
          </a:p>
          <a:p>
            <a:pPr marL="342900" marR="0" lvl="0" indent="-228600">
              <a:spcBef>
                <a:spcPts val="0"/>
              </a:spcBef>
              <a:spcAft>
                <a:spcPts val="800"/>
              </a:spcAft>
              <a:buFont typeface="Arial" panose="020B0604020202020204" pitchFamily="34" charset="0"/>
              <a:buChar char="•"/>
            </a:pPr>
            <a:r>
              <a:rPr lang="en-US" sz="2600" dirty="0">
                <a:solidFill>
                  <a:srgbClr val="FFFFFF"/>
                </a:solidFill>
              </a:rPr>
              <a:t>No shared pool toys or equipment</a:t>
            </a:r>
          </a:p>
          <a:p>
            <a:pPr marL="342900" marR="0" lvl="0" indent="-228600">
              <a:spcBef>
                <a:spcPts val="0"/>
              </a:spcBef>
              <a:spcAft>
                <a:spcPts val="800"/>
              </a:spcAft>
              <a:buFont typeface="Arial" panose="020B0604020202020204" pitchFamily="34" charset="0"/>
              <a:buChar char="•"/>
            </a:pPr>
            <a:r>
              <a:rPr lang="en-US" sz="2600" dirty="0">
                <a:solidFill>
                  <a:srgbClr val="FFFFFF"/>
                </a:solidFill>
              </a:rPr>
              <a:t>Automatic showers</a:t>
            </a:r>
          </a:p>
          <a:p>
            <a:pPr marL="342900" marR="0" lvl="0" indent="-228600">
              <a:spcBef>
                <a:spcPts val="0"/>
              </a:spcBef>
              <a:spcAft>
                <a:spcPts val="800"/>
              </a:spcAft>
              <a:buFont typeface="Arial" panose="020B0604020202020204" pitchFamily="34" charset="0"/>
              <a:buChar char="•"/>
            </a:pPr>
            <a:r>
              <a:rPr lang="en-US" sz="2600" dirty="0">
                <a:solidFill>
                  <a:srgbClr val="FFFFFF"/>
                </a:solidFill>
              </a:rPr>
              <a:t>Every other shower head in use (distancing)</a:t>
            </a:r>
          </a:p>
          <a:p>
            <a:pPr marL="342900" marR="0" lvl="0" indent="-228600">
              <a:spcBef>
                <a:spcPts val="0"/>
              </a:spcBef>
              <a:spcAft>
                <a:spcPts val="800"/>
              </a:spcAft>
              <a:buFont typeface="Arial" panose="020B0604020202020204" pitchFamily="34" charset="0"/>
              <a:buChar char="•"/>
            </a:pPr>
            <a:r>
              <a:rPr lang="en-US" sz="2600" dirty="0">
                <a:solidFill>
                  <a:srgbClr val="FFFFFF"/>
                </a:solidFill>
              </a:rPr>
              <a:t>Must wear shoes in shower/ locker room</a:t>
            </a:r>
          </a:p>
          <a:p>
            <a:pPr marL="342900" indent="-228600">
              <a:spcAft>
                <a:spcPts val="800"/>
              </a:spcAft>
              <a:buFont typeface="Arial" panose="020B0604020202020204" pitchFamily="34" charset="0"/>
              <a:buChar char="•"/>
            </a:pPr>
            <a:r>
              <a:rPr lang="en-US" sz="2600" dirty="0">
                <a:solidFill>
                  <a:srgbClr val="FFFFFF"/>
                </a:solidFill>
              </a:rPr>
              <a:t>Shower enforcements by lifeguards before exiting the locker room</a:t>
            </a:r>
          </a:p>
          <a:p>
            <a:pPr marL="342900" indent="-228600">
              <a:spcAft>
                <a:spcPts val="800"/>
              </a:spcAft>
              <a:buFont typeface="Arial" panose="020B0604020202020204" pitchFamily="34" charset="0"/>
              <a:buChar char="•"/>
            </a:pPr>
            <a:r>
              <a:rPr lang="en-US" sz="2600" dirty="0">
                <a:solidFill>
                  <a:srgbClr val="FFFFFF"/>
                </a:solidFill>
              </a:rPr>
              <a:t>No private rentals, swim meets, birthday parties, or special events during 2020 summer season.</a:t>
            </a:r>
          </a:p>
          <a:p>
            <a:pPr marL="342900" indent="-228600">
              <a:spcAft>
                <a:spcPts val="800"/>
              </a:spcAft>
              <a:buFont typeface="Arial" panose="020B0604020202020204" pitchFamily="34" charset="0"/>
              <a:buChar char="•"/>
            </a:pPr>
            <a:endParaRPr lang="en-US" sz="2600" dirty="0">
              <a:solidFill>
                <a:srgbClr val="FFFFFF"/>
              </a:solidFill>
            </a:endParaRPr>
          </a:p>
          <a:p>
            <a:pPr marL="342900" marR="0" lvl="0" indent="-228600">
              <a:spcBef>
                <a:spcPts val="0"/>
              </a:spcBef>
              <a:spcAft>
                <a:spcPts val="800"/>
              </a:spcAft>
              <a:buFont typeface="Arial" panose="020B0604020202020204" pitchFamily="34" charset="0"/>
              <a:buChar char="•"/>
            </a:pPr>
            <a:endParaRPr lang="en-US" sz="2600" dirty="0">
              <a:solidFill>
                <a:srgbClr val="FFFFFF"/>
              </a:solidFill>
            </a:endParaRPr>
          </a:p>
          <a:p>
            <a:pPr marL="342900" marR="0" lvl="0" indent="-228600">
              <a:spcBef>
                <a:spcPts val="0"/>
              </a:spcBef>
              <a:spcAft>
                <a:spcPts val="800"/>
              </a:spcAft>
              <a:buFont typeface="Arial" panose="020B0604020202020204" pitchFamily="34" charset="0"/>
              <a:buChar char="•"/>
            </a:pPr>
            <a:endParaRPr lang="en-US" sz="2600" dirty="0">
              <a:solidFill>
                <a:srgbClr val="FFFFFF"/>
              </a:solidFill>
            </a:endParaRPr>
          </a:p>
          <a:p>
            <a:pPr marL="342900" marR="0" lvl="0" indent="-228600">
              <a:spcBef>
                <a:spcPts val="0"/>
              </a:spcBef>
              <a:spcAft>
                <a:spcPts val="800"/>
              </a:spcAft>
              <a:buFont typeface="Arial" panose="020B0604020202020204" pitchFamily="34" charset="0"/>
              <a:buChar char="•"/>
            </a:pPr>
            <a:endParaRPr lang="en-US" sz="2600" dirty="0">
              <a:solidFill>
                <a:srgbClr val="FFFFFF"/>
              </a:solidFill>
            </a:endParaRPr>
          </a:p>
        </p:txBody>
      </p:sp>
    </p:spTree>
    <p:extLst>
      <p:ext uri="{BB962C8B-B14F-4D97-AF65-F5344CB8AC3E}">
        <p14:creationId xmlns:p14="http://schemas.microsoft.com/office/powerpoint/2010/main" val="2850801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6" name="Content Placeholder 2">
            <a:extLst>
              <a:ext uri="{FF2B5EF4-FFF2-40B4-BE49-F238E27FC236}">
                <a16:creationId xmlns:a16="http://schemas.microsoft.com/office/drawing/2014/main" id="{B7774F2F-3C1D-4E0D-A63F-8460E81BDA19}"/>
              </a:ext>
            </a:extLst>
          </p:cNvPr>
          <p:cNvGraphicFramePr>
            <a:graphicFrameLocks noGrp="1"/>
          </p:cNvGraphicFramePr>
          <p:nvPr>
            <p:ph idx="4294967295"/>
            <p:extLst>
              <p:ext uri="{D42A27DB-BD31-4B8C-83A1-F6EECF244321}">
                <p14:modId xmlns:p14="http://schemas.microsoft.com/office/powerpoint/2010/main" val="2640369385"/>
              </p:ext>
            </p:extLst>
          </p:nvPr>
        </p:nvGraphicFramePr>
        <p:xfrm>
          <a:off x="238991" y="488374"/>
          <a:ext cx="11953009" cy="56885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6575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774F4-0E2A-4BC6-8357-218EB0D463A5}"/>
              </a:ext>
            </a:extLst>
          </p:cNvPr>
          <p:cNvSpPr>
            <a:spLocks noGrp="1"/>
          </p:cNvSpPr>
          <p:nvPr>
            <p:ph type="title" idx="4294967295"/>
          </p:nvPr>
        </p:nvSpPr>
        <p:spPr>
          <a:xfrm>
            <a:off x="0" y="457200"/>
            <a:ext cx="2581931" cy="2118220"/>
          </a:xfrm>
        </p:spPr>
        <p:txBody>
          <a:bodyPr>
            <a:normAutofit fontScale="90000"/>
          </a:bodyPr>
          <a:lstStyle/>
          <a:p>
            <a:pPr algn="ctr"/>
            <a:r>
              <a:rPr lang="en-US" dirty="0"/>
              <a:t>The CDC states: 	</a:t>
            </a:r>
          </a:p>
        </p:txBody>
      </p:sp>
      <p:sp>
        <p:nvSpPr>
          <p:cNvPr id="3" name="Content Placeholder 2">
            <a:extLst>
              <a:ext uri="{FF2B5EF4-FFF2-40B4-BE49-F238E27FC236}">
                <a16:creationId xmlns:a16="http://schemas.microsoft.com/office/drawing/2014/main" id="{FF420950-B1D9-40F2-B13E-C72DB94D1392}"/>
              </a:ext>
            </a:extLst>
          </p:cNvPr>
          <p:cNvSpPr>
            <a:spLocks noGrp="1"/>
          </p:cNvSpPr>
          <p:nvPr>
            <p:ph idx="4294967295"/>
          </p:nvPr>
        </p:nvSpPr>
        <p:spPr>
          <a:xfrm>
            <a:off x="2581931" y="1522398"/>
            <a:ext cx="6053137" cy="5430838"/>
          </a:xfrm>
        </p:spPr>
        <p:txBody>
          <a:bodyPr>
            <a:normAutofit fontScale="70000" lnSpcReduction="20000"/>
          </a:bodyPr>
          <a:lstStyle/>
          <a:p>
            <a:r>
              <a:rPr lang="en-US" dirty="0"/>
              <a:t>There is no evidence that the virus that causes COVID-19 can be spread to people through the water in pools, hot tubs, spas, or water play areas. Proper operation and maintenance (including disinfection with chlorine and bromine) of these facilities should inactivate the virus in the water.</a:t>
            </a:r>
          </a:p>
          <a:p>
            <a:r>
              <a:rPr lang="en-US" dirty="0"/>
              <a:t>While there is </a:t>
            </a:r>
            <a:r>
              <a:rPr lang="en-US" u="sng" dirty="0">
                <a:hlinkClick r:id="rId2"/>
              </a:rPr>
              <a:t>ongoing community spread</a:t>
            </a:r>
            <a:r>
              <a:rPr lang="en-US" dirty="0"/>
              <a:t> of COVID-19 of the virus that causes COVID-19, it is important for individuals as well as owners and operators of these facilities to take steps to ensure health and safety:</a:t>
            </a:r>
          </a:p>
          <a:p>
            <a:r>
              <a:rPr lang="en-US" dirty="0"/>
              <a:t>Everyone should follow local and state guidance that may determine when and how recreational water facilities may operate.</a:t>
            </a:r>
          </a:p>
          <a:p>
            <a:r>
              <a:rPr lang="en-US" dirty="0"/>
              <a:t>Individuals should continue to </a:t>
            </a:r>
            <a:r>
              <a:rPr lang="en-US" u="sng" dirty="0">
                <a:hlinkClick r:id="rId3"/>
              </a:rPr>
              <a:t>protect themselves and others</a:t>
            </a:r>
            <a:r>
              <a:rPr lang="en-US" dirty="0"/>
              <a:t> at recreational water venues both in and out of the water – for example, by practicing social distancing and good hand hygiene.</a:t>
            </a:r>
          </a:p>
          <a:p>
            <a:pPr algn="ctr"/>
            <a:r>
              <a:rPr lang="en-US" dirty="0"/>
              <a:t>In addition to ensuring water safety and quality, owners and operators of community pools, hot tubs, spas, and water play areas should follow the </a:t>
            </a:r>
            <a:r>
              <a:rPr lang="en-US" u="sng" dirty="0">
                <a:hlinkClick r:id="rId4"/>
              </a:rPr>
              <a:t>interim guidance for businesses and employers</a:t>
            </a:r>
            <a:r>
              <a:rPr lang="en-US" dirty="0"/>
              <a:t> for cleaning and disinfecting their community facilities.</a:t>
            </a:r>
          </a:p>
          <a:p>
            <a:endParaRPr lang="en-US" dirty="0"/>
          </a:p>
        </p:txBody>
      </p:sp>
      <p:sp>
        <p:nvSpPr>
          <p:cNvPr id="4" name="Text Placeholder 3">
            <a:extLst>
              <a:ext uri="{FF2B5EF4-FFF2-40B4-BE49-F238E27FC236}">
                <a16:creationId xmlns:a16="http://schemas.microsoft.com/office/drawing/2014/main" id="{612EE995-C590-4EEF-93DE-12D36789D6BE}"/>
              </a:ext>
            </a:extLst>
          </p:cNvPr>
          <p:cNvSpPr>
            <a:spLocks noGrp="1"/>
          </p:cNvSpPr>
          <p:nvPr>
            <p:ph type="body" sz="half" idx="4294967295"/>
          </p:nvPr>
        </p:nvSpPr>
        <p:spPr>
          <a:xfrm>
            <a:off x="8266273" y="80410"/>
            <a:ext cx="3932238" cy="2001837"/>
          </a:xfrm>
        </p:spPr>
        <p:txBody>
          <a:bodyPr>
            <a:normAutofit/>
          </a:bodyPr>
          <a:lstStyle/>
          <a:p>
            <a:pPr marL="0" indent="0">
              <a:buNone/>
            </a:pPr>
            <a:r>
              <a:rPr lang="en-US" sz="2000" dirty="0">
                <a:solidFill>
                  <a:srgbClr val="FF0000"/>
                </a:solidFill>
              </a:rPr>
              <a:t>https://www.cdc.gov/coronavirus/2019-ncov/symptoms-testing/symptoms.html</a:t>
            </a:r>
          </a:p>
        </p:txBody>
      </p:sp>
    </p:spTree>
    <p:extLst>
      <p:ext uri="{BB962C8B-B14F-4D97-AF65-F5344CB8AC3E}">
        <p14:creationId xmlns:p14="http://schemas.microsoft.com/office/powerpoint/2010/main" val="152998639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8B3D5-6BAF-4C64-9285-CE933542BE98}"/>
              </a:ext>
            </a:extLst>
          </p:cNvPr>
          <p:cNvSpPr>
            <a:spLocks noGrp="1"/>
          </p:cNvSpPr>
          <p:nvPr>
            <p:ph type="title"/>
          </p:nvPr>
        </p:nvSpPr>
        <p:spPr/>
        <p:txBody>
          <a:bodyPr/>
          <a:lstStyle/>
          <a:p>
            <a:r>
              <a:rPr lang="en-US" dirty="0"/>
              <a:t>How to Clean and Disinfect</a:t>
            </a:r>
          </a:p>
        </p:txBody>
      </p:sp>
      <p:sp>
        <p:nvSpPr>
          <p:cNvPr id="3" name="Content Placeholder 2">
            <a:extLst>
              <a:ext uri="{FF2B5EF4-FFF2-40B4-BE49-F238E27FC236}">
                <a16:creationId xmlns:a16="http://schemas.microsoft.com/office/drawing/2014/main" id="{BD8568EC-E342-498F-B4BE-694D092E1230}"/>
              </a:ext>
            </a:extLst>
          </p:cNvPr>
          <p:cNvSpPr>
            <a:spLocks noGrp="1"/>
          </p:cNvSpPr>
          <p:nvPr>
            <p:ph idx="1"/>
          </p:nvPr>
        </p:nvSpPr>
        <p:spPr/>
        <p:txBody>
          <a:bodyPr numCol="2">
            <a:normAutofit fontScale="70000" lnSpcReduction="20000"/>
          </a:bodyPr>
          <a:lstStyle/>
          <a:p>
            <a:r>
              <a:rPr lang="en-US" sz="3100" b="1" dirty="0"/>
              <a:t>Wear disposable gloves</a:t>
            </a:r>
            <a:r>
              <a:rPr lang="en-US" sz="3100" dirty="0"/>
              <a:t> to clean and disinfect.</a:t>
            </a:r>
          </a:p>
          <a:p>
            <a:r>
              <a:rPr lang="en-US" sz="3100" b="1" dirty="0"/>
              <a:t>Clean surfaces using soap and water, then use disinfectant.</a:t>
            </a:r>
            <a:endParaRPr lang="en-US" sz="3100" dirty="0"/>
          </a:p>
          <a:p>
            <a:r>
              <a:rPr lang="en-US" sz="3100" dirty="0"/>
              <a:t>Cleaning with soap and water </a:t>
            </a:r>
            <a:r>
              <a:rPr lang="en-US" sz="3100" b="1" dirty="0"/>
              <a:t>reduces number of germs, dirt and impurities</a:t>
            </a:r>
            <a:r>
              <a:rPr lang="en-US" sz="3100" dirty="0"/>
              <a:t> on the surface. </a:t>
            </a:r>
            <a:r>
              <a:rPr lang="en-US" sz="3100" b="1" dirty="0"/>
              <a:t>Disinfecting kills germs</a:t>
            </a:r>
            <a:r>
              <a:rPr lang="en-US" sz="3100" dirty="0"/>
              <a:t> on surfaces.</a:t>
            </a:r>
          </a:p>
          <a:p>
            <a:r>
              <a:rPr lang="en-US" sz="3100" b="1" dirty="0"/>
              <a:t>Practice routine cleaning</a:t>
            </a:r>
            <a:r>
              <a:rPr lang="en-US" sz="3100" dirty="0"/>
              <a:t> of frequently touched surfaces.</a:t>
            </a:r>
          </a:p>
          <a:p>
            <a:pPr lvl="1"/>
            <a:r>
              <a:rPr lang="en-US" sz="2600" dirty="0"/>
              <a:t>More frequent cleaning and disinfection may be required based on level of use.</a:t>
            </a:r>
          </a:p>
          <a:p>
            <a:pPr lvl="1"/>
            <a:r>
              <a:rPr lang="en-US" sz="2600" dirty="0"/>
              <a:t>Surfaces and objects in public places, such as shopping carts and point of sale keypads should be cleaned and disinfected before each use.</a:t>
            </a:r>
          </a:p>
          <a:p>
            <a:r>
              <a:rPr lang="en-US" sz="3100" b="1" dirty="0"/>
              <a:t>High touch surfaces include:</a:t>
            </a:r>
            <a:endParaRPr lang="en-US" sz="3100" dirty="0"/>
          </a:p>
          <a:p>
            <a:pPr lvl="1"/>
            <a:r>
              <a:rPr lang="en-US" sz="2600" dirty="0"/>
              <a:t>Tables, doorknobs, light switches, countertops, handles, desks, phones, keyboards, toilets, faucets, sinks, electronics, etc.</a:t>
            </a:r>
          </a:p>
          <a:p>
            <a:r>
              <a:rPr lang="en-US" dirty="0"/>
              <a:t>Consider putting a </a:t>
            </a:r>
            <a:r>
              <a:rPr lang="en-US" b="1" dirty="0"/>
              <a:t>wipeable cover</a:t>
            </a:r>
            <a:r>
              <a:rPr lang="en-US" dirty="0"/>
              <a:t> on electronics.</a:t>
            </a:r>
          </a:p>
          <a:p>
            <a:r>
              <a:rPr lang="en-US" b="1" dirty="0"/>
              <a:t>Follow manufacturer’s instruction</a:t>
            </a:r>
            <a:r>
              <a:rPr lang="en-US" dirty="0"/>
              <a:t> for cleaning and disinfecting.</a:t>
            </a:r>
          </a:p>
          <a:p>
            <a:pPr lvl="1"/>
            <a:r>
              <a:rPr lang="en-US" dirty="0"/>
              <a:t>If no guidance, </a:t>
            </a:r>
            <a:r>
              <a:rPr lang="en-US" b="1" dirty="0"/>
              <a:t>use alcohol-based wipes or sprays containing at least 70% alcohol</a:t>
            </a:r>
            <a:r>
              <a:rPr lang="en-US" dirty="0"/>
              <a:t>. Dry surface thoroughly.</a:t>
            </a:r>
          </a:p>
          <a:p>
            <a:endParaRPr lang="en-US" dirty="0"/>
          </a:p>
        </p:txBody>
      </p:sp>
      <p:sp>
        <p:nvSpPr>
          <p:cNvPr id="4" name="Text Placeholder 3">
            <a:extLst>
              <a:ext uri="{FF2B5EF4-FFF2-40B4-BE49-F238E27FC236}">
                <a16:creationId xmlns:a16="http://schemas.microsoft.com/office/drawing/2014/main" id="{DF082C0D-1A87-4CF8-BF43-2C2B937BC67D}"/>
              </a:ext>
            </a:extLst>
          </p:cNvPr>
          <p:cNvSpPr>
            <a:spLocks noGrp="1"/>
          </p:cNvSpPr>
          <p:nvPr>
            <p:ph type="body" sz="half" idx="2"/>
          </p:nvPr>
        </p:nvSpPr>
        <p:spPr/>
        <p:txBody>
          <a:bodyPr/>
          <a:lstStyle/>
          <a:p>
            <a:r>
              <a:rPr lang="en-US" dirty="0">
                <a:hlinkClick r:id="rId2"/>
              </a:rPr>
              <a:t>https://www.cdc.gov/coronavirus/2019-ncov/community/disinfecting-building-facility.html</a:t>
            </a:r>
            <a:endParaRPr lang="en-US" dirty="0"/>
          </a:p>
        </p:txBody>
      </p:sp>
    </p:spTree>
    <p:extLst>
      <p:ext uri="{BB962C8B-B14F-4D97-AF65-F5344CB8AC3E}">
        <p14:creationId xmlns:p14="http://schemas.microsoft.com/office/powerpoint/2010/main" val="114009937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4A585-A06D-4875-B445-ECDF81D743AB}"/>
              </a:ext>
            </a:extLst>
          </p:cNvPr>
          <p:cNvSpPr>
            <a:spLocks noGrp="1"/>
          </p:cNvSpPr>
          <p:nvPr>
            <p:ph type="title"/>
          </p:nvPr>
        </p:nvSpPr>
        <p:spPr/>
        <p:txBody>
          <a:bodyPr>
            <a:noAutofit/>
          </a:bodyPr>
          <a:lstStyle/>
          <a:p>
            <a:r>
              <a:rPr lang="en-US" sz="4800" dirty="0"/>
              <a:t>How to Clean and Disinfect Continued… </a:t>
            </a:r>
          </a:p>
        </p:txBody>
      </p:sp>
      <p:sp>
        <p:nvSpPr>
          <p:cNvPr id="3" name="Content Placeholder 2">
            <a:extLst>
              <a:ext uri="{FF2B5EF4-FFF2-40B4-BE49-F238E27FC236}">
                <a16:creationId xmlns:a16="http://schemas.microsoft.com/office/drawing/2014/main" id="{179BA5F0-02DD-4F0B-8E31-01CC7D729C57}"/>
              </a:ext>
            </a:extLst>
          </p:cNvPr>
          <p:cNvSpPr>
            <a:spLocks noGrp="1"/>
          </p:cNvSpPr>
          <p:nvPr>
            <p:ph idx="1"/>
          </p:nvPr>
        </p:nvSpPr>
        <p:spPr/>
        <p:txBody>
          <a:bodyPr numCol="2">
            <a:normAutofit fontScale="55000" lnSpcReduction="20000"/>
          </a:bodyPr>
          <a:lstStyle/>
          <a:p>
            <a:r>
              <a:rPr lang="en-US" b="1" dirty="0"/>
              <a:t>Recommend use of </a:t>
            </a:r>
            <a:r>
              <a:rPr lang="en-US" b="1" u="sng" dirty="0">
                <a:hlinkClick r:id="rId2"/>
              </a:rPr>
              <a:t>EPA-registered household </a:t>
            </a:r>
            <a:r>
              <a:rPr lang="en-US" b="1" u="sng" dirty="0" err="1">
                <a:hlinkClick r:id="rId2"/>
              </a:rPr>
              <a:t>disinfectant</a:t>
            </a:r>
            <a:r>
              <a:rPr lang="en-US" b="1" dirty="0" err="1">
                <a:hlinkClick r:id="rId2"/>
              </a:rPr>
              <a:t>external</a:t>
            </a:r>
            <a:r>
              <a:rPr lang="en-US" b="1" dirty="0">
                <a:hlinkClick r:id="rId2"/>
              </a:rPr>
              <a:t> icon</a:t>
            </a:r>
            <a:r>
              <a:rPr lang="en-US" b="1" dirty="0"/>
              <a:t>.</a:t>
            </a:r>
            <a:br>
              <a:rPr lang="en-US" dirty="0"/>
            </a:br>
            <a:r>
              <a:rPr lang="en-US" b="1" dirty="0"/>
              <a:t>Follow the instructions on the label</a:t>
            </a:r>
            <a:r>
              <a:rPr lang="en-US" dirty="0"/>
              <a:t> to ensure safe and effective use of the product.</a:t>
            </a:r>
            <a:br>
              <a:rPr lang="en-US" dirty="0"/>
            </a:br>
            <a:r>
              <a:rPr lang="en-US" dirty="0"/>
              <a:t>Many products recommend:</a:t>
            </a:r>
          </a:p>
          <a:p>
            <a:pPr lvl="1"/>
            <a:r>
              <a:rPr lang="en-US" dirty="0"/>
              <a:t>Keeping surface wet for a period of time (see product label).</a:t>
            </a:r>
          </a:p>
          <a:p>
            <a:pPr lvl="1"/>
            <a:r>
              <a:rPr lang="en-US" dirty="0"/>
              <a:t>Precautions such as wearing gloves and making sure you have good ventilation during use of the product.</a:t>
            </a:r>
          </a:p>
          <a:p>
            <a:r>
              <a:rPr lang="en-US" b="1" dirty="0"/>
              <a:t>Diluted household bleach solutions may also be used</a:t>
            </a:r>
            <a:r>
              <a:rPr lang="en-US" dirty="0"/>
              <a:t> if appropriate for the surface.</a:t>
            </a:r>
          </a:p>
          <a:p>
            <a:pPr lvl="1"/>
            <a:r>
              <a:rPr lang="en-US" dirty="0"/>
              <a:t>Check the label to see if your bleach is intended for disinfection, and ensure the product is not past its expiration date. Some bleaches, such as those designed for safe use on colored clothing or for whitening may not be suitable for disinfection.</a:t>
            </a:r>
          </a:p>
          <a:p>
            <a:pPr lvl="1"/>
            <a:r>
              <a:rPr lang="en-US" dirty="0"/>
              <a:t>Unexpired household bleach will be effective against coronaviruses when properly diluted.</a:t>
            </a:r>
            <a:br>
              <a:rPr lang="en-US" dirty="0"/>
            </a:br>
            <a:r>
              <a:rPr lang="en-US" b="1" dirty="0"/>
              <a:t>Follow manufacturer’s instructions</a:t>
            </a:r>
            <a:r>
              <a:rPr lang="en-US" dirty="0"/>
              <a:t> for application and proper ventilation. Never mix household bleach with ammonia or any other cleanser.</a:t>
            </a:r>
            <a:br>
              <a:rPr lang="en-US" dirty="0"/>
            </a:br>
            <a:r>
              <a:rPr lang="en-US" b="1" dirty="0"/>
              <a:t>Leave solution</a:t>
            </a:r>
            <a:r>
              <a:rPr lang="en-US" dirty="0"/>
              <a:t> on the surface for </a:t>
            </a:r>
            <a:r>
              <a:rPr lang="en-US" b="1" dirty="0"/>
              <a:t>at least 1 minute.</a:t>
            </a:r>
            <a:br>
              <a:rPr lang="en-US" b="1" dirty="0"/>
            </a:br>
            <a:br>
              <a:rPr lang="en-US" dirty="0"/>
            </a:br>
            <a:r>
              <a:rPr lang="en-US" b="1" dirty="0"/>
              <a:t>To make a bleach solution</a:t>
            </a:r>
            <a:r>
              <a:rPr lang="en-US" dirty="0"/>
              <a:t>, mix:</a:t>
            </a:r>
          </a:p>
          <a:p>
            <a:pPr lvl="1"/>
            <a:r>
              <a:rPr lang="en-US" dirty="0"/>
              <a:t>5 tablespoons (1/3rd cup) bleach per gallon of water</a:t>
            </a:r>
            <a:br>
              <a:rPr lang="en-US" dirty="0"/>
            </a:br>
            <a:r>
              <a:rPr lang="en-US" dirty="0"/>
              <a:t>OR</a:t>
            </a:r>
          </a:p>
          <a:p>
            <a:pPr lvl="1"/>
            <a:r>
              <a:rPr lang="en-US" dirty="0"/>
              <a:t>4 teaspoons bleach per quart of water</a:t>
            </a:r>
          </a:p>
          <a:p>
            <a:r>
              <a:rPr lang="en-US" dirty="0"/>
              <a:t>Bleach solutions will be effective for disinfection up to 24 hours.</a:t>
            </a:r>
          </a:p>
          <a:p>
            <a:r>
              <a:rPr lang="en-US" b="1" dirty="0"/>
              <a:t>Alcohol solutions with at least 70% alcohol may also be used.</a:t>
            </a:r>
            <a:endParaRPr lang="en-US" dirty="0"/>
          </a:p>
          <a:p>
            <a:pPr marL="0" indent="0">
              <a:buNone/>
            </a:pPr>
            <a:endParaRPr lang="en-US" dirty="0"/>
          </a:p>
        </p:txBody>
      </p:sp>
      <p:sp>
        <p:nvSpPr>
          <p:cNvPr id="4" name="Text Placeholder 3">
            <a:extLst>
              <a:ext uri="{FF2B5EF4-FFF2-40B4-BE49-F238E27FC236}">
                <a16:creationId xmlns:a16="http://schemas.microsoft.com/office/drawing/2014/main" id="{49CA3C92-AB0D-4839-8281-97AF8A5CD72A}"/>
              </a:ext>
            </a:extLst>
          </p:cNvPr>
          <p:cNvSpPr>
            <a:spLocks noGrp="1"/>
          </p:cNvSpPr>
          <p:nvPr>
            <p:ph type="body" sz="half" idx="2"/>
          </p:nvPr>
        </p:nvSpPr>
        <p:spPr/>
        <p:txBody>
          <a:bodyPr/>
          <a:lstStyle/>
          <a:p>
            <a:r>
              <a:rPr lang="en-US" dirty="0">
                <a:hlinkClick r:id="rId3"/>
              </a:rPr>
              <a:t>https://www.cdc.gov/coronavirus/2019-ncov/community/disinfecting-building-facility.html</a:t>
            </a:r>
            <a:endParaRPr lang="en-US" dirty="0"/>
          </a:p>
          <a:p>
            <a:endParaRPr lang="en-US" dirty="0"/>
          </a:p>
        </p:txBody>
      </p:sp>
    </p:spTree>
    <p:extLst>
      <p:ext uri="{BB962C8B-B14F-4D97-AF65-F5344CB8AC3E}">
        <p14:creationId xmlns:p14="http://schemas.microsoft.com/office/powerpoint/2010/main" val="42938135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6B361-4CDF-4251-9C02-C13362741794}"/>
              </a:ext>
            </a:extLst>
          </p:cNvPr>
          <p:cNvSpPr>
            <a:spLocks noGrp="1"/>
          </p:cNvSpPr>
          <p:nvPr>
            <p:ph type="title"/>
          </p:nvPr>
        </p:nvSpPr>
        <p:spPr/>
        <p:txBody>
          <a:bodyPr>
            <a:normAutofit fontScale="90000"/>
          </a:bodyPr>
          <a:lstStyle/>
          <a:p>
            <a:r>
              <a:rPr lang="en-US" dirty="0"/>
              <a:t>Cleaning soft surfaces &amp; Laundry</a:t>
            </a:r>
          </a:p>
        </p:txBody>
      </p:sp>
      <p:sp>
        <p:nvSpPr>
          <p:cNvPr id="3" name="Content Placeholder 2">
            <a:extLst>
              <a:ext uri="{FF2B5EF4-FFF2-40B4-BE49-F238E27FC236}">
                <a16:creationId xmlns:a16="http://schemas.microsoft.com/office/drawing/2014/main" id="{F02E2829-AF57-47B7-91BE-89C4DE6D9DE6}"/>
              </a:ext>
            </a:extLst>
          </p:cNvPr>
          <p:cNvSpPr>
            <a:spLocks noGrp="1"/>
          </p:cNvSpPr>
          <p:nvPr>
            <p:ph idx="1"/>
          </p:nvPr>
        </p:nvSpPr>
        <p:spPr/>
        <p:txBody>
          <a:bodyPr numCol="2">
            <a:normAutofit fontScale="70000" lnSpcReduction="20000"/>
          </a:bodyPr>
          <a:lstStyle/>
          <a:p>
            <a:pPr marL="0" indent="0">
              <a:buNone/>
            </a:pPr>
            <a:r>
              <a:rPr lang="en-US" b="1" u="sng" dirty="0"/>
              <a:t>For soft surfaces such as carpeted floor, rugs, and drapes</a:t>
            </a:r>
          </a:p>
          <a:p>
            <a:r>
              <a:rPr lang="en-US" b="1" dirty="0"/>
              <a:t>Clean the surface using soap and water</a:t>
            </a:r>
            <a:r>
              <a:rPr lang="en-US" dirty="0"/>
              <a:t> or with cleaners appropriate for use on these surfaces.</a:t>
            </a:r>
          </a:p>
          <a:p>
            <a:r>
              <a:rPr lang="en-US" b="1" dirty="0"/>
              <a:t>Launder items</a:t>
            </a:r>
            <a:r>
              <a:rPr lang="en-US" dirty="0"/>
              <a:t> (if possible) according to the manufacturer’s instructions. Use the warmest appropriate water setting and dry items completely.</a:t>
            </a:r>
          </a:p>
          <a:p>
            <a:r>
              <a:rPr lang="en-US" dirty="0"/>
              <a:t>OR</a:t>
            </a:r>
          </a:p>
          <a:p>
            <a:r>
              <a:rPr lang="en-US" b="1" dirty="0"/>
              <a:t>Disinfect with an EPA-registered household disinfectant.</a:t>
            </a:r>
            <a:r>
              <a:rPr lang="en-US" dirty="0"/>
              <a:t> </a:t>
            </a:r>
            <a:r>
              <a:rPr lang="en-US" u="sng" dirty="0">
                <a:hlinkClick r:id="rId2"/>
              </a:rPr>
              <a:t>These </a:t>
            </a:r>
            <a:r>
              <a:rPr lang="en-US" u="sng" dirty="0" err="1">
                <a:hlinkClick r:id="rId2"/>
              </a:rPr>
              <a:t>disinfectants</a:t>
            </a:r>
            <a:r>
              <a:rPr lang="en-US" dirty="0" err="1">
                <a:hlinkClick r:id="rId2"/>
              </a:rPr>
              <a:t>external</a:t>
            </a:r>
            <a:r>
              <a:rPr lang="en-US" dirty="0">
                <a:hlinkClick r:id="rId2"/>
              </a:rPr>
              <a:t> icon</a:t>
            </a:r>
            <a:r>
              <a:rPr lang="en-US" dirty="0"/>
              <a:t> meet EPA’s criteria for use against COVID-19.</a:t>
            </a:r>
          </a:p>
          <a:p>
            <a:pPr marL="0" indent="0">
              <a:buNone/>
            </a:pPr>
            <a:r>
              <a:rPr lang="en-US" b="1" u="sng" dirty="0"/>
              <a:t>For clothing, towels, linens and other items</a:t>
            </a:r>
          </a:p>
          <a:p>
            <a:r>
              <a:rPr lang="en-US" dirty="0"/>
              <a:t>Launder items according to the manufacturer’s instructions. Use the warmest appropriate water setting and dry items completely.</a:t>
            </a:r>
          </a:p>
          <a:p>
            <a:r>
              <a:rPr lang="en-US" b="1" dirty="0"/>
              <a:t>Wear disposable gloves</a:t>
            </a:r>
            <a:r>
              <a:rPr lang="en-US" dirty="0"/>
              <a:t> when handling dirty laundry from a person who is sick.</a:t>
            </a:r>
          </a:p>
          <a:p>
            <a:r>
              <a:rPr lang="en-US" dirty="0"/>
              <a:t>Dirty laundry from a person who is sick can be washed with other people’s items.</a:t>
            </a:r>
          </a:p>
          <a:p>
            <a:r>
              <a:rPr lang="en-US" b="1" dirty="0"/>
              <a:t>Do not shake</a:t>
            </a:r>
            <a:r>
              <a:rPr lang="en-US" dirty="0"/>
              <a:t> dirty laundry.</a:t>
            </a:r>
          </a:p>
          <a:p>
            <a:r>
              <a:rPr lang="en-US" dirty="0"/>
              <a:t>Clean and </a:t>
            </a:r>
            <a:r>
              <a:rPr lang="en-US" b="1" dirty="0"/>
              <a:t>disinfect clothes hampers</a:t>
            </a:r>
            <a:r>
              <a:rPr lang="en-US" dirty="0"/>
              <a:t> according to guidance above for surfaces.</a:t>
            </a:r>
          </a:p>
          <a:p>
            <a:r>
              <a:rPr lang="en-US" dirty="0"/>
              <a:t>Remove gloves, and wash hands right away.</a:t>
            </a:r>
          </a:p>
          <a:p>
            <a:pPr marL="0" indent="0">
              <a:buNone/>
            </a:pPr>
            <a:endParaRPr lang="en-US" dirty="0"/>
          </a:p>
        </p:txBody>
      </p:sp>
      <p:sp>
        <p:nvSpPr>
          <p:cNvPr id="4" name="Text Placeholder 3">
            <a:extLst>
              <a:ext uri="{FF2B5EF4-FFF2-40B4-BE49-F238E27FC236}">
                <a16:creationId xmlns:a16="http://schemas.microsoft.com/office/drawing/2014/main" id="{A6269124-127C-424E-940D-F89C0ED02AAD}"/>
              </a:ext>
            </a:extLst>
          </p:cNvPr>
          <p:cNvSpPr>
            <a:spLocks noGrp="1"/>
          </p:cNvSpPr>
          <p:nvPr>
            <p:ph type="body" sz="half" idx="2"/>
          </p:nvPr>
        </p:nvSpPr>
        <p:spPr/>
        <p:txBody>
          <a:bodyPr/>
          <a:lstStyle/>
          <a:p>
            <a:r>
              <a:rPr lang="en-US" dirty="0">
                <a:hlinkClick r:id="rId3"/>
              </a:rPr>
              <a:t>https://www.cdc.gov/coronavirus/2019-ncov/community/disinfecting-building-facility.html</a:t>
            </a:r>
            <a:endParaRPr lang="en-US" dirty="0"/>
          </a:p>
        </p:txBody>
      </p:sp>
    </p:spTree>
    <p:extLst>
      <p:ext uri="{BB962C8B-B14F-4D97-AF65-F5344CB8AC3E}">
        <p14:creationId xmlns:p14="http://schemas.microsoft.com/office/powerpoint/2010/main" val="2855501403"/>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D0058FB-3D4B-4BFB-8FD6-39EEE2272900}"/>
              </a:ext>
            </a:extLst>
          </p:cNvPr>
          <p:cNvSpPr/>
          <p:nvPr/>
        </p:nvSpPr>
        <p:spPr>
          <a:xfrm>
            <a:off x="822121" y="-79653"/>
            <a:ext cx="9748007" cy="5940088"/>
          </a:xfrm>
          <a:prstGeom prst="rect">
            <a:avLst/>
          </a:prstGeom>
        </p:spPr>
        <p:txBody>
          <a:bodyPr wrap="square">
            <a:spAutoFit/>
          </a:bodyPr>
          <a:lstStyle/>
          <a:p>
            <a:pPr algn="ctr"/>
            <a:endParaRPr lang="en-US" b="1" u="sng" dirty="0">
              <a:solidFill>
                <a:srgbClr val="000000"/>
              </a:solidFill>
              <a:effectLst>
                <a:outerShdw blurRad="38100" dist="38100" dir="2700000" algn="tl">
                  <a:srgbClr val="000000">
                    <a:alpha val="43137"/>
                  </a:srgbClr>
                </a:outerShdw>
              </a:effectLst>
              <a:latin typeface="Open Sans"/>
            </a:endParaRPr>
          </a:p>
          <a:p>
            <a:pPr algn="ctr"/>
            <a:endParaRPr lang="en-US" b="1" u="sng" dirty="0">
              <a:solidFill>
                <a:srgbClr val="000000"/>
              </a:solidFill>
              <a:effectLst>
                <a:outerShdw blurRad="38100" dist="38100" dir="2700000" algn="tl">
                  <a:srgbClr val="000000">
                    <a:alpha val="43137"/>
                  </a:srgbClr>
                </a:outerShdw>
              </a:effectLst>
              <a:latin typeface="Open Sans"/>
            </a:endParaRPr>
          </a:p>
          <a:p>
            <a:pPr algn="ctr"/>
            <a:r>
              <a:rPr lang="en-US" sz="3600" b="1" u="sng" dirty="0">
                <a:solidFill>
                  <a:srgbClr val="000000"/>
                </a:solidFill>
                <a:effectLst>
                  <a:outerShdw blurRad="38100" dist="38100" dir="2700000" algn="tl">
                    <a:srgbClr val="000000">
                      <a:alpha val="43137"/>
                    </a:srgbClr>
                  </a:outerShdw>
                </a:effectLst>
                <a:latin typeface="AR BONNIE" panose="02000000000000000000" pitchFamily="2" charset="0"/>
                <a:cs typeface="MV Boli" panose="02000500030200090000" pitchFamily="2" charset="0"/>
              </a:rPr>
              <a:t>Cleaning and disinfecting your building or facility if someone is sick</a:t>
            </a:r>
          </a:p>
          <a:p>
            <a:pPr algn="ctr"/>
            <a:endParaRPr lang="en-US" sz="2000" b="1" u="sng" dirty="0">
              <a:solidFill>
                <a:srgbClr val="000000"/>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buFont typeface="Arial" panose="020B0604020202020204" pitchFamily="34" charset="0"/>
              <a:buChar char="•"/>
            </a:pPr>
            <a:r>
              <a:rPr lang="en-US" b="1" dirty="0">
                <a:solidFill>
                  <a:srgbClr val="000000"/>
                </a:solidFill>
                <a:latin typeface="MV Boli" panose="02000500030200090000" pitchFamily="2" charset="0"/>
                <a:cs typeface="MV Boli" panose="02000500030200090000" pitchFamily="2" charset="0"/>
              </a:rPr>
              <a:t>Close off areas</a:t>
            </a:r>
            <a:r>
              <a:rPr lang="en-US" dirty="0">
                <a:solidFill>
                  <a:srgbClr val="000000"/>
                </a:solidFill>
                <a:latin typeface="MV Boli" panose="02000500030200090000" pitchFamily="2" charset="0"/>
                <a:cs typeface="MV Boli" panose="02000500030200090000" pitchFamily="2" charset="0"/>
              </a:rPr>
              <a:t> used by the person who is sick.</a:t>
            </a:r>
          </a:p>
          <a:p>
            <a:pPr marL="742950" lvl="1" indent="-285750">
              <a:buFont typeface="Arial" panose="020B0604020202020204" pitchFamily="34" charset="0"/>
              <a:buChar char="•"/>
            </a:pPr>
            <a:r>
              <a:rPr lang="en-US" dirty="0">
                <a:solidFill>
                  <a:srgbClr val="000000"/>
                </a:solidFill>
                <a:latin typeface="MV Boli" panose="02000500030200090000" pitchFamily="2" charset="0"/>
                <a:cs typeface="MV Boli" panose="02000500030200090000" pitchFamily="2" charset="0"/>
              </a:rPr>
              <a:t>Companies do not necessarily need to close operations, if they can close off affected areas.</a:t>
            </a:r>
          </a:p>
          <a:p>
            <a:pPr>
              <a:buFont typeface="Arial" panose="020B0604020202020204" pitchFamily="34" charset="0"/>
              <a:buChar char="•"/>
            </a:pPr>
            <a:r>
              <a:rPr lang="en-US" b="1" dirty="0">
                <a:solidFill>
                  <a:srgbClr val="000000"/>
                </a:solidFill>
                <a:latin typeface="MV Boli" panose="02000500030200090000" pitchFamily="2" charset="0"/>
                <a:cs typeface="MV Boli" panose="02000500030200090000" pitchFamily="2" charset="0"/>
              </a:rPr>
              <a:t>Open outside doors and windows</a:t>
            </a:r>
            <a:r>
              <a:rPr lang="en-US" dirty="0">
                <a:solidFill>
                  <a:srgbClr val="000000"/>
                </a:solidFill>
                <a:latin typeface="MV Boli" panose="02000500030200090000" pitchFamily="2" charset="0"/>
                <a:cs typeface="MV Boli" panose="02000500030200090000" pitchFamily="2" charset="0"/>
              </a:rPr>
              <a:t> to increase air circulation in the area.</a:t>
            </a:r>
          </a:p>
          <a:p>
            <a:pPr>
              <a:buFont typeface="Arial" panose="020B0604020202020204" pitchFamily="34" charset="0"/>
              <a:buChar char="•"/>
            </a:pPr>
            <a:r>
              <a:rPr lang="en-US" b="1" dirty="0">
                <a:solidFill>
                  <a:srgbClr val="000000"/>
                </a:solidFill>
                <a:latin typeface="MV Boli" panose="02000500030200090000" pitchFamily="2" charset="0"/>
                <a:cs typeface="MV Boli" panose="02000500030200090000" pitchFamily="2" charset="0"/>
              </a:rPr>
              <a:t>Wait 24 hours</a:t>
            </a:r>
            <a:r>
              <a:rPr lang="en-US" dirty="0">
                <a:solidFill>
                  <a:srgbClr val="000000"/>
                </a:solidFill>
                <a:latin typeface="MV Boli" panose="02000500030200090000" pitchFamily="2" charset="0"/>
                <a:cs typeface="MV Boli" panose="02000500030200090000" pitchFamily="2" charset="0"/>
              </a:rPr>
              <a:t> before you clean or disinfect. If 24 hours is not feasible, wait as long as possible.</a:t>
            </a:r>
          </a:p>
          <a:p>
            <a:pPr>
              <a:buFont typeface="Arial" panose="020B0604020202020204" pitchFamily="34" charset="0"/>
              <a:buChar char="•"/>
            </a:pPr>
            <a:r>
              <a:rPr lang="en-US" dirty="0">
                <a:solidFill>
                  <a:srgbClr val="000000"/>
                </a:solidFill>
                <a:latin typeface="MV Boli" panose="02000500030200090000" pitchFamily="2" charset="0"/>
                <a:cs typeface="MV Boli" panose="02000500030200090000" pitchFamily="2" charset="0"/>
              </a:rPr>
              <a:t>Clean and disinfect </a:t>
            </a:r>
            <a:r>
              <a:rPr lang="en-US" b="1" dirty="0">
                <a:solidFill>
                  <a:srgbClr val="000000"/>
                </a:solidFill>
                <a:latin typeface="MV Boli" panose="02000500030200090000" pitchFamily="2" charset="0"/>
                <a:cs typeface="MV Boli" panose="02000500030200090000" pitchFamily="2" charset="0"/>
              </a:rPr>
              <a:t>all areas used by the person who is sick</a:t>
            </a:r>
            <a:r>
              <a:rPr lang="en-US" dirty="0">
                <a:solidFill>
                  <a:srgbClr val="000000"/>
                </a:solidFill>
                <a:latin typeface="MV Boli" panose="02000500030200090000" pitchFamily="2" charset="0"/>
                <a:cs typeface="MV Boli" panose="02000500030200090000" pitchFamily="2" charset="0"/>
              </a:rPr>
              <a:t>, such as offices, bathrooms, common areas, shared electronic equipment like tablets, touch screens, keyboards, remote controls, and ATM machines.</a:t>
            </a:r>
          </a:p>
          <a:p>
            <a:pPr>
              <a:buFont typeface="Arial" panose="020B0604020202020204" pitchFamily="34" charset="0"/>
              <a:buChar char="•"/>
            </a:pPr>
            <a:r>
              <a:rPr lang="en-US" dirty="0">
                <a:solidFill>
                  <a:srgbClr val="000000"/>
                </a:solidFill>
                <a:latin typeface="MV Boli" panose="02000500030200090000" pitchFamily="2" charset="0"/>
                <a:cs typeface="MV Boli" panose="02000500030200090000" pitchFamily="2" charset="0"/>
              </a:rPr>
              <a:t>Once area has been </a:t>
            </a:r>
            <a:r>
              <a:rPr lang="en-US" b="1" dirty="0">
                <a:solidFill>
                  <a:srgbClr val="000000"/>
                </a:solidFill>
                <a:latin typeface="MV Boli" panose="02000500030200090000" pitchFamily="2" charset="0"/>
                <a:cs typeface="MV Boli" panose="02000500030200090000" pitchFamily="2" charset="0"/>
              </a:rPr>
              <a:t>appropriately disinfected</a:t>
            </a:r>
            <a:r>
              <a:rPr lang="en-US" dirty="0">
                <a:solidFill>
                  <a:srgbClr val="000000"/>
                </a:solidFill>
                <a:latin typeface="MV Boli" panose="02000500030200090000" pitchFamily="2" charset="0"/>
                <a:cs typeface="MV Boli" panose="02000500030200090000" pitchFamily="2" charset="0"/>
              </a:rPr>
              <a:t>, it </a:t>
            </a:r>
            <a:r>
              <a:rPr lang="en-US" b="1" dirty="0">
                <a:solidFill>
                  <a:srgbClr val="000000"/>
                </a:solidFill>
                <a:latin typeface="MV Boli" panose="02000500030200090000" pitchFamily="2" charset="0"/>
                <a:cs typeface="MV Boli" panose="02000500030200090000" pitchFamily="2" charset="0"/>
              </a:rPr>
              <a:t>can be opened for use</a:t>
            </a:r>
            <a:r>
              <a:rPr lang="en-US" dirty="0">
                <a:solidFill>
                  <a:srgbClr val="000000"/>
                </a:solidFill>
                <a:latin typeface="MV Boli" panose="02000500030200090000" pitchFamily="2" charset="0"/>
                <a:cs typeface="MV Boli" panose="02000500030200090000" pitchFamily="2" charset="0"/>
              </a:rPr>
              <a:t>.</a:t>
            </a:r>
          </a:p>
          <a:p>
            <a:pPr marL="742950" lvl="1" indent="-285750">
              <a:buFont typeface="Arial" panose="020B0604020202020204" pitchFamily="34" charset="0"/>
              <a:buChar char="•"/>
            </a:pPr>
            <a:r>
              <a:rPr lang="en-US" b="1" dirty="0">
                <a:solidFill>
                  <a:srgbClr val="000000"/>
                </a:solidFill>
                <a:latin typeface="MV Boli" panose="02000500030200090000" pitchFamily="2" charset="0"/>
                <a:cs typeface="MV Boli" panose="02000500030200090000" pitchFamily="2" charset="0"/>
              </a:rPr>
              <a:t>Workers without close contact</a:t>
            </a:r>
            <a:r>
              <a:rPr lang="en-US" dirty="0">
                <a:solidFill>
                  <a:srgbClr val="000000"/>
                </a:solidFill>
                <a:latin typeface="MV Boli" panose="02000500030200090000" pitchFamily="2" charset="0"/>
                <a:cs typeface="MV Boli" panose="02000500030200090000" pitchFamily="2" charset="0"/>
              </a:rPr>
              <a:t> with the person who is sick can return to work immediately after disinfection.</a:t>
            </a:r>
          </a:p>
          <a:p>
            <a:pPr>
              <a:buFont typeface="Arial" panose="020B0604020202020204" pitchFamily="34" charset="0"/>
              <a:buChar char="•"/>
            </a:pPr>
            <a:r>
              <a:rPr lang="en-US" dirty="0">
                <a:solidFill>
                  <a:srgbClr val="000000"/>
                </a:solidFill>
                <a:latin typeface="MV Boli" panose="02000500030200090000" pitchFamily="2" charset="0"/>
                <a:cs typeface="MV Boli" panose="02000500030200090000" pitchFamily="2" charset="0"/>
              </a:rPr>
              <a:t>If </a:t>
            </a:r>
            <a:r>
              <a:rPr lang="en-US" b="1" dirty="0">
                <a:solidFill>
                  <a:srgbClr val="000000"/>
                </a:solidFill>
                <a:latin typeface="MV Boli" panose="02000500030200090000" pitchFamily="2" charset="0"/>
                <a:cs typeface="MV Boli" panose="02000500030200090000" pitchFamily="2" charset="0"/>
              </a:rPr>
              <a:t>more than 7 days</a:t>
            </a:r>
            <a:r>
              <a:rPr lang="en-US" dirty="0">
                <a:solidFill>
                  <a:srgbClr val="000000"/>
                </a:solidFill>
                <a:latin typeface="MV Boli" panose="02000500030200090000" pitchFamily="2" charset="0"/>
                <a:cs typeface="MV Boli" panose="02000500030200090000" pitchFamily="2" charset="0"/>
              </a:rPr>
              <a:t> since the person who is sick visited or used the facility, additional cleaning and disinfection is not necessary.</a:t>
            </a:r>
          </a:p>
          <a:p>
            <a:pPr marL="742950" lvl="1" indent="-285750">
              <a:buFont typeface="Arial" panose="020B0604020202020204" pitchFamily="34" charset="0"/>
              <a:buChar char="•"/>
            </a:pPr>
            <a:r>
              <a:rPr lang="en-US" dirty="0">
                <a:solidFill>
                  <a:srgbClr val="000000"/>
                </a:solidFill>
                <a:latin typeface="MV Boli" panose="02000500030200090000" pitchFamily="2" charset="0"/>
                <a:cs typeface="MV Boli" panose="02000500030200090000" pitchFamily="2" charset="0"/>
              </a:rPr>
              <a:t>Continue routing cleaning and disinfection. This includes everyday practices that businesses and communities normally use to maintain a healthy environment.</a:t>
            </a:r>
            <a:endParaRPr lang="en-US" b="0" i="0" dirty="0">
              <a:solidFill>
                <a:srgbClr val="000000"/>
              </a:solidFill>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50642250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30D901-6C97-4426-872F-2818691558C5}"/>
              </a:ext>
            </a:extLst>
          </p:cNvPr>
          <p:cNvSpPr/>
          <p:nvPr/>
        </p:nvSpPr>
        <p:spPr>
          <a:xfrm>
            <a:off x="1224793" y="75502"/>
            <a:ext cx="9986998" cy="7201972"/>
          </a:xfrm>
          <a:prstGeom prst="rect">
            <a:avLst/>
          </a:prstGeom>
        </p:spPr>
        <p:txBody>
          <a:bodyPr wrap="square" numCol="2">
            <a:spAutoFit/>
          </a:bodyPr>
          <a:lstStyle/>
          <a:p>
            <a:pPr algn="ctr"/>
            <a:endParaRPr lang="en-US" sz="3200" u="sng" dirty="0">
              <a:solidFill>
                <a:srgbClr val="000000"/>
              </a:solidFill>
              <a:effectLst>
                <a:outerShdw blurRad="38100" dist="38100" dir="2700000" algn="tl">
                  <a:srgbClr val="000000">
                    <a:alpha val="43137"/>
                  </a:srgbClr>
                </a:outerShdw>
              </a:effectLst>
              <a:latin typeface="Open Sans"/>
            </a:endParaRPr>
          </a:p>
          <a:p>
            <a:pPr algn="ctr"/>
            <a:r>
              <a:rPr lang="en-US" sz="4000" u="sng" dirty="0">
                <a:solidFill>
                  <a:srgbClr val="000000"/>
                </a:solidFill>
                <a:effectLst>
                  <a:outerShdw blurRad="38100" dist="38100" dir="2700000" algn="tl">
                    <a:srgbClr val="000000">
                      <a:alpha val="43137"/>
                    </a:srgbClr>
                  </a:outerShdw>
                </a:effectLst>
                <a:latin typeface="Niagara Solid" panose="04020502070702020202" pitchFamily="82" charset="0"/>
              </a:rPr>
              <a:t>Cleaning and disinfecting outdoor areas</a:t>
            </a:r>
          </a:p>
          <a:p>
            <a:pPr algn="ctr"/>
            <a:endParaRPr lang="en-US" sz="1200" u="sng" dirty="0">
              <a:solidFill>
                <a:srgbClr val="000000"/>
              </a:solidFill>
              <a:effectLst>
                <a:outerShdw blurRad="38100" dist="38100" dir="2700000" algn="tl">
                  <a:srgbClr val="000000">
                    <a:alpha val="43137"/>
                  </a:srgbClr>
                </a:outerShdw>
              </a:effectLst>
              <a:latin typeface="Open Sans"/>
            </a:endParaRPr>
          </a:p>
          <a:p>
            <a:pPr algn="ctr"/>
            <a:endParaRPr lang="en-US" sz="1400" u="sng" dirty="0">
              <a:solidFill>
                <a:srgbClr val="000000"/>
              </a:solidFill>
              <a:effectLst>
                <a:outerShdw blurRad="38100" dist="38100" dir="2700000" algn="tl">
                  <a:srgbClr val="000000">
                    <a:alpha val="43137"/>
                  </a:srgbClr>
                </a:outerShdw>
              </a:effectLst>
              <a:latin typeface="Open Sans"/>
            </a:endParaRPr>
          </a:p>
          <a:p>
            <a:pPr algn="ctr"/>
            <a:endParaRPr lang="en-US" sz="1400" u="sng" dirty="0">
              <a:solidFill>
                <a:srgbClr val="000000"/>
              </a:solidFill>
              <a:effectLst>
                <a:outerShdw blurRad="38100" dist="38100" dir="2700000" algn="tl">
                  <a:srgbClr val="000000">
                    <a:alpha val="43137"/>
                  </a:srgbClr>
                </a:outerShdw>
              </a:effectLst>
              <a:latin typeface="Modern No. 20" panose="02070704070505020303" pitchFamily="18" charset="0"/>
            </a:endParaRPr>
          </a:p>
          <a:p>
            <a:pPr>
              <a:buFont typeface="Arial" panose="020B0604020202020204" pitchFamily="34" charset="0"/>
              <a:buChar char="•"/>
            </a:pPr>
            <a:r>
              <a:rPr lang="en-US" sz="1400" dirty="0">
                <a:solidFill>
                  <a:srgbClr val="000000"/>
                </a:solidFill>
                <a:latin typeface="Modern No. 20" panose="02070704070505020303" pitchFamily="18" charset="0"/>
              </a:rPr>
              <a:t>Outdoor areas, like </a:t>
            </a:r>
            <a:r>
              <a:rPr lang="en-US" sz="1400" b="1" dirty="0">
                <a:solidFill>
                  <a:srgbClr val="000000"/>
                </a:solidFill>
                <a:latin typeface="Modern No. 20" panose="02070704070505020303" pitchFamily="18" charset="0"/>
              </a:rPr>
              <a:t>playgrounds in schools and parks</a:t>
            </a:r>
            <a:r>
              <a:rPr lang="en-US" sz="1400" dirty="0">
                <a:solidFill>
                  <a:srgbClr val="000000"/>
                </a:solidFill>
                <a:latin typeface="Modern No. 20" panose="02070704070505020303" pitchFamily="18" charset="0"/>
              </a:rPr>
              <a:t> generally require </a:t>
            </a:r>
            <a:r>
              <a:rPr lang="en-US" sz="1400" b="1" dirty="0">
                <a:solidFill>
                  <a:srgbClr val="000000"/>
                </a:solidFill>
                <a:latin typeface="Modern No. 20" panose="02070704070505020303" pitchFamily="18" charset="0"/>
              </a:rPr>
              <a:t>normal routine cleaning</a:t>
            </a:r>
            <a:r>
              <a:rPr lang="en-US" sz="1400" dirty="0">
                <a:solidFill>
                  <a:srgbClr val="000000"/>
                </a:solidFill>
                <a:latin typeface="Modern No. 20" panose="02070704070505020303" pitchFamily="18" charset="0"/>
              </a:rPr>
              <a:t>, but </a:t>
            </a:r>
            <a:r>
              <a:rPr lang="en-US" sz="1400" b="1" dirty="0">
                <a:solidFill>
                  <a:srgbClr val="000000"/>
                </a:solidFill>
                <a:latin typeface="Modern No. 20" panose="02070704070505020303" pitchFamily="18" charset="0"/>
              </a:rPr>
              <a:t>do not require disinfection.</a:t>
            </a:r>
            <a:endParaRPr lang="en-US" sz="1400" dirty="0">
              <a:solidFill>
                <a:srgbClr val="000000"/>
              </a:solidFill>
              <a:latin typeface="Modern No. 20" panose="02070704070505020303" pitchFamily="18" charset="0"/>
            </a:endParaRP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Do not spray disinfectant on outdoor playgrounds- it is not an efficient use of supplies and is not proven to reduce risk of COVID-19 to the public.</a:t>
            </a: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High touch surfaces made of plastic or metal, such as grab bars and railings should be cleaned routinely.</a:t>
            </a: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Cleaning and disinfection of wooden surfaces (play structures, benches, tables) or groundcovers (mulch, sand) is not recommended.</a:t>
            </a:r>
          </a:p>
          <a:p>
            <a:pPr>
              <a:buFont typeface="Arial" panose="020B0604020202020204" pitchFamily="34" charset="0"/>
              <a:buChar char="•"/>
            </a:pPr>
            <a:r>
              <a:rPr lang="en-US" sz="1400" b="1" dirty="0">
                <a:solidFill>
                  <a:srgbClr val="000000"/>
                </a:solidFill>
                <a:latin typeface="Modern No. 20" panose="02070704070505020303" pitchFamily="18" charset="0"/>
              </a:rPr>
              <a:t>Sidewalks and roads should not be disinfected.</a:t>
            </a:r>
            <a:endParaRPr lang="en-US" sz="1400" dirty="0">
              <a:solidFill>
                <a:srgbClr val="000000"/>
              </a:solidFill>
              <a:latin typeface="Modern No. 20" panose="02070704070505020303" pitchFamily="18" charset="0"/>
            </a:endParaRP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Spread of COVID-19 from these surfaces is very low and disinfection is not effective.</a:t>
            </a:r>
          </a:p>
          <a:p>
            <a:r>
              <a:rPr lang="en-US" sz="1400" dirty="0">
                <a:solidFill>
                  <a:srgbClr val="000000"/>
                </a:solidFill>
                <a:latin typeface="Modern No. 20" panose="02070704070505020303" pitchFamily="18" charset="0"/>
              </a:rPr>
              <a:t>head side mask icon</a:t>
            </a:r>
          </a:p>
          <a:p>
            <a:r>
              <a:rPr lang="en-US" sz="1400" dirty="0">
                <a:solidFill>
                  <a:srgbClr val="000000"/>
                </a:solidFill>
                <a:latin typeface="Modern No. 20" panose="02070704070505020303" pitchFamily="18" charset="0"/>
              </a:rPr>
              <a:t>When cleaning</a:t>
            </a:r>
          </a:p>
          <a:p>
            <a:pPr>
              <a:buFont typeface="Arial" panose="020B0604020202020204" pitchFamily="34" charset="0"/>
              <a:buChar char="•"/>
            </a:pPr>
            <a:r>
              <a:rPr lang="en-US" sz="1400" b="1" dirty="0">
                <a:solidFill>
                  <a:srgbClr val="000000"/>
                </a:solidFill>
                <a:latin typeface="Modern No. 20" panose="02070704070505020303" pitchFamily="18" charset="0"/>
              </a:rPr>
              <a:t>Regular cleaning staff</a:t>
            </a:r>
            <a:r>
              <a:rPr lang="en-US" sz="1400" dirty="0">
                <a:solidFill>
                  <a:srgbClr val="000000"/>
                </a:solidFill>
                <a:latin typeface="Modern No. 20" panose="02070704070505020303" pitchFamily="18" charset="0"/>
              </a:rPr>
              <a:t> can clean and disinfect community spaces.</a:t>
            </a: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Ensure they are trained on appropriate use of cleaning and disinfection chemicals.</a:t>
            </a:r>
          </a:p>
          <a:p>
            <a:pPr>
              <a:buFont typeface="Arial" panose="020B0604020202020204" pitchFamily="34" charset="0"/>
              <a:buChar char="•"/>
            </a:pPr>
            <a:endParaRPr lang="en-US" sz="1400" b="1" dirty="0">
              <a:solidFill>
                <a:srgbClr val="000000"/>
              </a:solidFill>
              <a:latin typeface="Modern No. 20" panose="02070704070505020303" pitchFamily="18" charset="0"/>
            </a:endParaRPr>
          </a:p>
          <a:p>
            <a:pPr>
              <a:buFont typeface="Arial" panose="020B0604020202020204" pitchFamily="34" charset="0"/>
              <a:buChar char="•"/>
            </a:pPr>
            <a:endParaRPr lang="en-US" sz="1400" b="1" dirty="0">
              <a:solidFill>
                <a:srgbClr val="000000"/>
              </a:solidFill>
              <a:latin typeface="Modern No. 20" panose="02070704070505020303" pitchFamily="18" charset="0"/>
            </a:endParaRPr>
          </a:p>
          <a:p>
            <a:pPr>
              <a:buFont typeface="Arial" panose="020B0604020202020204" pitchFamily="34" charset="0"/>
              <a:buChar char="•"/>
            </a:pPr>
            <a:endParaRPr lang="en-US" sz="1400" b="1" dirty="0">
              <a:solidFill>
                <a:srgbClr val="000000"/>
              </a:solidFill>
              <a:latin typeface="Modern No. 20" panose="02070704070505020303" pitchFamily="18" charset="0"/>
            </a:endParaRPr>
          </a:p>
          <a:p>
            <a:pPr>
              <a:buFont typeface="Arial" panose="020B0604020202020204" pitchFamily="34" charset="0"/>
              <a:buChar char="•"/>
            </a:pPr>
            <a:endParaRPr lang="en-US" sz="1400" b="1" dirty="0">
              <a:solidFill>
                <a:srgbClr val="000000"/>
              </a:solidFill>
              <a:latin typeface="Modern No. 20" panose="02070704070505020303" pitchFamily="18" charset="0"/>
            </a:endParaRPr>
          </a:p>
          <a:p>
            <a:pPr>
              <a:buFont typeface="Arial" panose="020B0604020202020204" pitchFamily="34" charset="0"/>
              <a:buChar char="•"/>
            </a:pPr>
            <a:endParaRPr lang="en-US" sz="1400" b="1" dirty="0">
              <a:solidFill>
                <a:srgbClr val="000000"/>
              </a:solidFill>
              <a:latin typeface="Modern No. 20" panose="02070704070505020303" pitchFamily="18" charset="0"/>
            </a:endParaRPr>
          </a:p>
          <a:p>
            <a:endParaRPr lang="en-US" sz="1400" b="1" dirty="0">
              <a:solidFill>
                <a:srgbClr val="000000"/>
              </a:solidFill>
              <a:latin typeface="Modern No. 20" panose="02070704070505020303" pitchFamily="18" charset="0"/>
            </a:endParaRPr>
          </a:p>
          <a:p>
            <a:pPr>
              <a:buFont typeface="Arial" panose="020B0604020202020204" pitchFamily="34" charset="0"/>
              <a:buChar char="•"/>
            </a:pPr>
            <a:endParaRPr lang="en-US" sz="1400" b="1" dirty="0">
              <a:solidFill>
                <a:srgbClr val="000000"/>
              </a:solidFill>
              <a:latin typeface="Modern No. 20" panose="02070704070505020303" pitchFamily="18" charset="0"/>
            </a:endParaRPr>
          </a:p>
          <a:p>
            <a:pPr>
              <a:buFont typeface="Arial" panose="020B0604020202020204" pitchFamily="34" charset="0"/>
              <a:buChar char="•"/>
            </a:pPr>
            <a:endParaRPr lang="en-US" sz="1400" b="1" dirty="0">
              <a:solidFill>
                <a:srgbClr val="000000"/>
              </a:solidFill>
              <a:latin typeface="Modern No. 20" panose="02070704070505020303" pitchFamily="18" charset="0"/>
            </a:endParaRPr>
          </a:p>
          <a:p>
            <a:pPr>
              <a:buFont typeface="Arial" panose="020B0604020202020204" pitchFamily="34" charset="0"/>
              <a:buChar char="•"/>
            </a:pPr>
            <a:endParaRPr lang="en-US" sz="1400" b="1" dirty="0">
              <a:solidFill>
                <a:srgbClr val="000000"/>
              </a:solidFill>
              <a:latin typeface="Modern No. 20" panose="02070704070505020303" pitchFamily="18" charset="0"/>
            </a:endParaRPr>
          </a:p>
          <a:p>
            <a:pPr>
              <a:buFont typeface="Arial" panose="020B0604020202020204" pitchFamily="34" charset="0"/>
              <a:buChar char="•"/>
            </a:pPr>
            <a:endParaRPr lang="en-US" sz="1400" b="1" dirty="0">
              <a:solidFill>
                <a:srgbClr val="000000"/>
              </a:solidFill>
              <a:latin typeface="Modern No. 20" panose="02070704070505020303" pitchFamily="18" charset="0"/>
            </a:endParaRPr>
          </a:p>
          <a:p>
            <a:pPr>
              <a:buFont typeface="Arial" panose="020B0604020202020204" pitchFamily="34" charset="0"/>
              <a:buChar char="•"/>
            </a:pPr>
            <a:endParaRPr lang="en-US" sz="1400" b="1" dirty="0">
              <a:solidFill>
                <a:srgbClr val="000000"/>
              </a:solidFill>
              <a:latin typeface="Modern No. 20" panose="02070704070505020303" pitchFamily="18" charset="0"/>
            </a:endParaRPr>
          </a:p>
          <a:p>
            <a:pPr>
              <a:buFont typeface="Arial" panose="020B0604020202020204" pitchFamily="34" charset="0"/>
              <a:buChar char="•"/>
            </a:pPr>
            <a:endParaRPr lang="en-US" sz="1400" b="1" dirty="0">
              <a:solidFill>
                <a:srgbClr val="000000"/>
              </a:solidFill>
              <a:latin typeface="Modern No. 20" panose="02070704070505020303" pitchFamily="18" charset="0"/>
            </a:endParaRPr>
          </a:p>
          <a:p>
            <a:pPr>
              <a:buFont typeface="Arial" panose="020B0604020202020204" pitchFamily="34" charset="0"/>
              <a:buChar char="•"/>
            </a:pPr>
            <a:endParaRPr lang="en-US" sz="1400" b="1" dirty="0">
              <a:solidFill>
                <a:srgbClr val="000000"/>
              </a:solidFill>
              <a:latin typeface="Modern No. 20" panose="02070704070505020303" pitchFamily="18" charset="0"/>
            </a:endParaRPr>
          </a:p>
          <a:p>
            <a:endParaRPr lang="en-US" sz="1400" b="1" dirty="0">
              <a:solidFill>
                <a:srgbClr val="000000"/>
              </a:solidFill>
              <a:latin typeface="Modern No. 20" panose="02070704070505020303" pitchFamily="18" charset="0"/>
            </a:endParaRPr>
          </a:p>
          <a:p>
            <a:pPr>
              <a:buFont typeface="Arial" panose="020B0604020202020204" pitchFamily="34" charset="0"/>
              <a:buChar char="•"/>
            </a:pPr>
            <a:endParaRPr lang="en-US" sz="1400" b="1" dirty="0">
              <a:solidFill>
                <a:srgbClr val="000000"/>
              </a:solidFill>
              <a:latin typeface="Modern No. 20" panose="02070704070505020303" pitchFamily="18" charset="0"/>
            </a:endParaRPr>
          </a:p>
          <a:p>
            <a:r>
              <a:rPr lang="en-US" sz="1400" b="1" dirty="0">
                <a:solidFill>
                  <a:srgbClr val="000000"/>
                </a:solidFill>
                <a:latin typeface="Modern No. 20" panose="02070704070505020303" pitchFamily="18" charset="0"/>
              </a:rPr>
              <a:t>Wear disposable gloves and gowns for all tasks in the cleaning process, including handling trash</a:t>
            </a:r>
            <a:r>
              <a:rPr lang="en-US" sz="1400" dirty="0">
                <a:solidFill>
                  <a:srgbClr val="000000"/>
                </a:solidFill>
                <a:latin typeface="Modern No. 20" panose="02070704070505020303" pitchFamily="18" charset="0"/>
              </a:rPr>
              <a:t>.</a:t>
            </a: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Additional personal protective equipment (PPE) might be required based on the cleaning/disinfectant products being used and whether there is a risk of splash.</a:t>
            </a: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Gloves and gowns should be removed carefully to avoid contamination of the wearer and the surrounding area.</a:t>
            </a:r>
          </a:p>
          <a:p>
            <a:pPr>
              <a:buFont typeface="Arial" panose="020B0604020202020204" pitchFamily="34" charset="0"/>
              <a:buChar char="•"/>
            </a:pPr>
            <a:r>
              <a:rPr lang="en-US" sz="1400" b="1" dirty="0">
                <a:solidFill>
                  <a:srgbClr val="000000"/>
                </a:solidFill>
                <a:latin typeface="Modern No. 20" panose="02070704070505020303" pitchFamily="18" charset="0"/>
              </a:rPr>
              <a:t>Wash your hands often</a:t>
            </a:r>
            <a:r>
              <a:rPr lang="en-US" sz="1400" dirty="0">
                <a:solidFill>
                  <a:srgbClr val="000000"/>
                </a:solidFill>
                <a:latin typeface="Modern No. 20" panose="02070704070505020303" pitchFamily="18" charset="0"/>
              </a:rPr>
              <a:t> with soap and water for 20 seconds.</a:t>
            </a: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Always wash immediately after removing gloves and after contact with a person who is sick.</a:t>
            </a: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Hand sanitizer: If soap and water are not available and hands are not visibly dirty, an alcohol-based hand sanitizer that contains at least 60% alcohol may be used. However, if hands are visibly dirty, always wash hands with soap and water.</a:t>
            </a:r>
          </a:p>
          <a:p>
            <a:pPr>
              <a:buFont typeface="Arial" panose="020B0604020202020204" pitchFamily="34" charset="0"/>
              <a:buChar char="•"/>
            </a:pPr>
            <a:r>
              <a:rPr lang="en-US" sz="1400" b="1" dirty="0">
                <a:solidFill>
                  <a:srgbClr val="000000"/>
                </a:solidFill>
                <a:latin typeface="Modern No. 20" panose="02070704070505020303" pitchFamily="18" charset="0"/>
              </a:rPr>
              <a:t>Additional key times to wash hands</a:t>
            </a:r>
            <a:r>
              <a:rPr lang="en-US" sz="1400" dirty="0">
                <a:solidFill>
                  <a:srgbClr val="000000"/>
                </a:solidFill>
                <a:latin typeface="Modern No. 20" panose="02070704070505020303" pitchFamily="18" charset="0"/>
              </a:rPr>
              <a:t> include:</a:t>
            </a: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After blowing one’s nose, coughing, or sneezing.</a:t>
            </a: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After using the restroom.</a:t>
            </a: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Before eating or preparing food.</a:t>
            </a: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After contact with animals or pets.</a:t>
            </a:r>
          </a:p>
          <a:p>
            <a:pPr marL="742950" lvl="1" indent="-285750">
              <a:buFont typeface="Arial" panose="020B0604020202020204" pitchFamily="34" charset="0"/>
              <a:buChar char="•"/>
            </a:pPr>
            <a:r>
              <a:rPr lang="en-US" sz="1400" dirty="0">
                <a:solidFill>
                  <a:srgbClr val="000000"/>
                </a:solidFill>
                <a:latin typeface="Modern No. 20" panose="02070704070505020303" pitchFamily="18" charset="0"/>
              </a:rPr>
              <a:t>Before and after providing routine care for another person who needs assistance (e.g., a child).</a:t>
            </a:r>
          </a:p>
        </p:txBody>
      </p:sp>
    </p:spTree>
    <p:extLst>
      <p:ext uri="{BB962C8B-B14F-4D97-AF65-F5344CB8AC3E}">
        <p14:creationId xmlns:p14="http://schemas.microsoft.com/office/powerpoint/2010/main" val="2411292465"/>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FC207-6B09-4265-9592-B075AD1DA9DB}"/>
              </a:ext>
            </a:extLst>
          </p:cNvPr>
          <p:cNvSpPr>
            <a:spLocks noGrp="1"/>
          </p:cNvSpPr>
          <p:nvPr>
            <p:ph type="title"/>
          </p:nvPr>
        </p:nvSpPr>
        <p:spPr>
          <a:xfrm>
            <a:off x="838200" y="885242"/>
            <a:ext cx="10515600" cy="1325563"/>
          </a:xfrm>
        </p:spPr>
        <p:txBody>
          <a:bodyPr>
            <a:normAutofit fontScale="90000"/>
          </a:bodyPr>
          <a:lstStyle/>
          <a:p>
            <a:r>
              <a:rPr lang="en-US" dirty="0"/>
              <a:t>Additional considerations for employers</a:t>
            </a:r>
            <a:br>
              <a:rPr lang="en-US" dirty="0"/>
            </a:br>
            <a:endParaRPr lang="en-US" dirty="0"/>
          </a:p>
        </p:txBody>
      </p:sp>
      <p:sp>
        <p:nvSpPr>
          <p:cNvPr id="3" name="Content Placeholder 2">
            <a:extLst>
              <a:ext uri="{FF2B5EF4-FFF2-40B4-BE49-F238E27FC236}">
                <a16:creationId xmlns:a16="http://schemas.microsoft.com/office/drawing/2014/main" id="{972A4160-E6B5-454A-9524-A6FE5A3FCA4F}"/>
              </a:ext>
            </a:extLst>
          </p:cNvPr>
          <p:cNvSpPr>
            <a:spLocks noGrp="1"/>
          </p:cNvSpPr>
          <p:nvPr>
            <p:ph idx="1"/>
          </p:nvPr>
        </p:nvSpPr>
        <p:spPr/>
        <p:txBody>
          <a:bodyPr>
            <a:normAutofit fontScale="92500" lnSpcReduction="10000"/>
          </a:bodyPr>
          <a:lstStyle/>
          <a:p>
            <a:r>
              <a:rPr lang="en-US" b="1" dirty="0"/>
              <a:t>Educate workers</a:t>
            </a:r>
            <a:r>
              <a:rPr lang="en-US" dirty="0"/>
              <a:t> performing cleaning, laundry, and trash pick-up to recognize the symptoms of COVID-19.</a:t>
            </a:r>
          </a:p>
          <a:p>
            <a:r>
              <a:rPr lang="en-US" dirty="0"/>
              <a:t>Provide instructions on what to do if they develop </a:t>
            </a:r>
            <a:r>
              <a:rPr lang="en-US" u="sng" dirty="0">
                <a:hlinkClick r:id="rId2"/>
              </a:rPr>
              <a:t>symptoms</a:t>
            </a:r>
            <a:r>
              <a:rPr lang="en-US" dirty="0"/>
              <a:t> within 14 days after their last possible exposure to the virus.</a:t>
            </a:r>
          </a:p>
          <a:p>
            <a:r>
              <a:rPr lang="en-US" b="1" dirty="0"/>
              <a:t>Develop</a:t>
            </a:r>
            <a:r>
              <a:rPr lang="en-US" dirty="0"/>
              <a:t> </a:t>
            </a:r>
            <a:r>
              <a:rPr lang="en-US" b="1" dirty="0"/>
              <a:t>policies for worker protection and provide training</a:t>
            </a:r>
            <a:r>
              <a:rPr lang="en-US" dirty="0"/>
              <a:t> to all cleaning staff on site prior to providing cleaning tasks.</a:t>
            </a:r>
          </a:p>
          <a:p>
            <a:pPr lvl="1"/>
            <a:r>
              <a:rPr lang="en-US" dirty="0"/>
              <a:t>Training should include when to use PPE, what PPE is necessary, how to properly don (put on), use, and doff (take off) PPE, and how to properly dispose of PPE.</a:t>
            </a:r>
          </a:p>
          <a:p>
            <a:r>
              <a:rPr lang="en-US" dirty="0"/>
              <a:t>Ensure workers are trained on the hazards of the cleaning chemicals used in the workplace in accordance with OSHA’s Hazard Communication standard (</a:t>
            </a:r>
            <a:r>
              <a:rPr lang="en-US" u="sng" dirty="0">
                <a:hlinkClick r:id="rId3"/>
              </a:rPr>
              <a:t>29 CFR 1910.1200</a:t>
            </a:r>
            <a:r>
              <a:rPr lang="en-US" dirty="0">
                <a:hlinkClick r:id="rId3"/>
              </a:rPr>
              <a:t>external icon</a:t>
            </a:r>
            <a:r>
              <a:rPr lang="en-US" dirty="0"/>
              <a:t>).</a:t>
            </a:r>
          </a:p>
          <a:p>
            <a:r>
              <a:rPr lang="en-US" b="1" dirty="0"/>
              <a:t>Comply</a:t>
            </a:r>
            <a:r>
              <a:rPr lang="en-US" dirty="0"/>
              <a:t> </a:t>
            </a:r>
            <a:r>
              <a:rPr lang="en-US" b="1" dirty="0"/>
              <a:t>with OSHA’s standards</a:t>
            </a:r>
            <a:r>
              <a:rPr lang="en-US" dirty="0"/>
              <a:t> on Bloodborne Pathogens (</a:t>
            </a:r>
            <a:r>
              <a:rPr lang="en-US" u="sng" dirty="0">
                <a:hlinkClick r:id="rId4"/>
              </a:rPr>
              <a:t>29 CFR 1910.1030</a:t>
            </a:r>
            <a:r>
              <a:rPr lang="en-US" dirty="0">
                <a:hlinkClick r:id="rId4"/>
              </a:rPr>
              <a:t>external icon</a:t>
            </a:r>
            <a:r>
              <a:rPr lang="en-US" dirty="0"/>
              <a:t>), including proper disposal of regulated waste, and PPE (</a:t>
            </a:r>
            <a:r>
              <a:rPr lang="en-US" u="sng" dirty="0">
                <a:hlinkClick r:id="rId5"/>
              </a:rPr>
              <a:t>29 CFR 1910.132</a:t>
            </a:r>
            <a:r>
              <a:rPr lang="en-US" dirty="0">
                <a:hlinkClick r:id="rId5"/>
              </a:rPr>
              <a:t>external icon</a:t>
            </a:r>
            <a:r>
              <a:rPr lang="en-US" dirty="0"/>
              <a:t>).</a:t>
            </a:r>
          </a:p>
          <a:p>
            <a:endParaRPr lang="en-US" dirty="0"/>
          </a:p>
        </p:txBody>
      </p:sp>
    </p:spTree>
    <p:extLst>
      <p:ext uri="{BB962C8B-B14F-4D97-AF65-F5344CB8AC3E}">
        <p14:creationId xmlns:p14="http://schemas.microsoft.com/office/powerpoint/2010/main" val="2108976933"/>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0">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1"/>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0104-CFE4-46F4-AF9C-DA8A7D290EEB}"/>
              </a:ext>
            </a:extLst>
          </p:cNvPr>
          <p:cNvSpPr>
            <a:spLocks noGrp="1"/>
          </p:cNvSpPr>
          <p:nvPr>
            <p:ph type="title"/>
          </p:nvPr>
        </p:nvSpPr>
        <p:spPr>
          <a:xfrm>
            <a:off x="841246" y="673770"/>
            <a:ext cx="3644489" cy="2414488"/>
          </a:xfrm>
          <a:ln>
            <a:solidFill>
              <a:schemeClr val="bg1"/>
            </a:solidFill>
          </a:ln>
        </p:spPr>
        <p:txBody>
          <a:bodyPr anchor="t">
            <a:normAutofit fontScale="90000"/>
          </a:bodyPr>
          <a:lstStyle/>
          <a:p>
            <a:pPr>
              <a:lnSpc>
                <a:spcPct val="90000"/>
              </a:lnSpc>
            </a:pPr>
            <a:r>
              <a:rPr lang="en-US" sz="5100">
                <a:solidFill>
                  <a:schemeClr val="bg1"/>
                </a:solidFill>
              </a:rPr>
              <a:t>Day to Day operations with limited use</a:t>
            </a:r>
            <a:endParaRPr lang="en-US" sz="5100" dirty="0">
              <a:solidFill>
                <a:schemeClr val="bg1"/>
              </a:solidFill>
            </a:endParaRPr>
          </a:p>
        </p:txBody>
      </p:sp>
      <p:sp>
        <p:nvSpPr>
          <p:cNvPr id="3" name="Content Placeholder 2">
            <a:extLst>
              <a:ext uri="{FF2B5EF4-FFF2-40B4-BE49-F238E27FC236}">
                <a16:creationId xmlns:a16="http://schemas.microsoft.com/office/drawing/2014/main" id="{CDDED35B-9DCC-4455-89EF-2DB47DAE1515}"/>
              </a:ext>
            </a:extLst>
          </p:cNvPr>
          <p:cNvSpPr>
            <a:spLocks noGrp="1"/>
          </p:cNvSpPr>
          <p:nvPr>
            <p:ph idx="1"/>
          </p:nvPr>
        </p:nvSpPr>
        <p:spPr>
          <a:xfrm>
            <a:off x="6095999" y="176645"/>
            <a:ext cx="5254754" cy="6754091"/>
          </a:xfrm>
        </p:spPr>
        <p:txBody>
          <a:bodyPr>
            <a:normAutofit fontScale="85000" lnSpcReduction="10000"/>
          </a:bodyPr>
          <a:lstStyle/>
          <a:p>
            <a:pPr marL="342900" indent="-342900">
              <a:lnSpc>
                <a:spcPct val="100000"/>
              </a:lnSpc>
              <a:spcBef>
                <a:spcPts val="0"/>
              </a:spcBef>
              <a:buFont typeface="Symbol" panose="05050102010706020507" pitchFamily="18" charset="2"/>
              <a:buChar char=""/>
            </a:pPr>
            <a:endParaRPr lang="en-US" sz="1800">
              <a:latin typeface="Calibri" panose="020F0502020204030204" pitchFamily="34" charset="0"/>
            </a:endParaRPr>
          </a:p>
          <a:p>
            <a:pPr marL="342900" indent="-342900">
              <a:lnSpc>
                <a:spcPct val="100000"/>
              </a:lnSpc>
              <a:spcBef>
                <a:spcPts val="0"/>
              </a:spcBef>
              <a:buFont typeface="Symbol" panose="05050102010706020507" pitchFamily="18" charset="2"/>
              <a:buChar char=""/>
            </a:pPr>
            <a:endParaRPr lang="en-US" sz="1800">
              <a:latin typeface="Calibri" panose="020F0502020204030204" pitchFamily="34" charset="0"/>
            </a:endParaRPr>
          </a:p>
          <a:p>
            <a:pPr marL="342900" indent="-342900">
              <a:lnSpc>
                <a:spcPct val="100000"/>
              </a:lnSpc>
              <a:spcBef>
                <a:spcPts val="0"/>
              </a:spcBef>
              <a:buFont typeface="Symbol" panose="05050102010706020507" pitchFamily="18" charset="2"/>
              <a:buChar char=""/>
            </a:pPr>
            <a:r>
              <a:rPr lang="en-US" sz="1800">
                <a:latin typeface="Calibri" panose="020F0502020204030204" pitchFamily="34" charset="0"/>
              </a:rPr>
              <a:t>Implement new reduced hours pool schedule for all indoor and outdoor pools. </a:t>
            </a:r>
          </a:p>
          <a:p>
            <a:pPr marL="342900" marR="0" lvl="0" indent="-342900">
              <a:lnSpc>
                <a:spcPct val="100000"/>
              </a:lnSpc>
              <a:spcBef>
                <a:spcPts val="0"/>
              </a:spcBef>
              <a:spcAft>
                <a:spcPts val="0"/>
              </a:spcAft>
              <a:buFont typeface="Symbol" panose="05050102010706020507" pitchFamily="18" charset="2"/>
              <a:buChar char=""/>
            </a:pPr>
            <a:r>
              <a:rPr lang="en-US" sz="1800">
                <a:latin typeface="Calibri" panose="020F0502020204030204" pitchFamily="34" charset="0"/>
                <a:ea typeface="Calibri" panose="020F0502020204030204" pitchFamily="34" charset="0"/>
                <a:cs typeface="Symbol" panose="05050102010706020507" pitchFamily="18" charset="2"/>
              </a:rPr>
              <a:t>indoor pool swim teams (6-9 Only must meet the social distancing restrictions) &amp; Seniors (9-12).  This would be scheduled Monday – Fridays (Maybe closing on Wed. in the indoor facility for rec.). </a:t>
            </a:r>
          </a:p>
          <a:p>
            <a:pPr marL="342900" marR="0" lvl="0" indent="-342900">
              <a:lnSpc>
                <a:spcPct val="100000"/>
              </a:lnSpc>
              <a:spcBef>
                <a:spcPts val="0"/>
              </a:spcBef>
              <a:spcAft>
                <a:spcPts val="0"/>
              </a:spcAft>
              <a:buFont typeface="Symbol" panose="05050102010706020507" pitchFamily="18" charset="2"/>
              <a:buChar char=""/>
            </a:pPr>
            <a:r>
              <a:rPr lang="en-US" sz="1800">
                <a:latin typeface="Calibri" panose="020F0502020204030204" pitchFamily="34" charset="0"/>
                <a:ea typeface="Calibri" panose="020F0502020204030204" pitchFamily="34" charset="0"/>
                <a:cs typeface="Symbol" panose="05050102010706020507" pitchFamily="18" charset="2"/>
              </a:rPr>
              <a:t> Morning outdoor pool lessons (9-12) limiting group sizes to 4 students with 1 instructor and not more than 5 groups.  (Lessons would be Monday – Thursday with rec. on Fridays.  </a:t>
            </a:r>
          </a:p>
          <a:p>
            <a:pPr marL="342900" marR="0" lvl="0" indent="-342900">
              <a:lnSpc>
                <a:spcPct val="100000"/>
              </a:lnSpc>
              <a:spcBef>
                <a:spcPts val="0"/>
              </a:spcBef>
              <a:spcAft>
                <a:spcPts val="800"/>
              </a:spcAft>
              <a:buFont typeface="Symbol" panose="05050102010706020507" pitchFamily="18" charset="2"/>
              <a:buChar char=""/>
            </a:pPr>
            <a:r>
              <a:rPr lang="en-US" sz="1800">
                <a:latin typeface="Calibri" panose="020F0502020204030204" pitchFamily="34" charset="0"/>
                <a:ea typeface="Calibri" panose="020F0502020204030204" pitchFamily="34" charset="0"/>
                <a:cs typeface="Symbol" panose="05050102010706020507" pitchFamily="18" charset="2"/>
              </a:rPr>
              <a:t> Afternoon 2 sessions 1:00 – 3:30 &amp; 4:30 – 7:00 with an hour cleaning time in between each session.  We would also require a choice of either the indoor or the outdoor pool use </a:t>
            </a:r>
            <a:r>
              <a:rPr lang="en-US" sz="1800">
                <a:latin typeface="Calibri" panose="020F0502020204030204" pitchFamily="34" charset="0"/>
              </a:rPr>
              <a:t>during open swim not allowing going from one facility to another to avoid any cross contaminations. (7 days/week if staffing and restrictions permit.) Lifeguards would also be assigned for the day to the outdoor or indoor pool. </a:t>
            </a:r>
          </a:p>
          <a:p>
            <a:pPr marL="342900" indent="-342900">
              <a:lnSpc>
                <a:spcPct val="100000"/>
              </a:lnSpc>
              <a:spcBef>
                <a:spcPts val="0"/>
              </a:spcBef>
              <a:spcAft>
                <a:spcPts val="800"/>
              </a:spcAft>
              <a:buFont typeface="Symbol" panose="05050102010706020507" pitchFamily="18" charset="2"/>
              <a:buChar char=""/>
            </a:pPr>
            <a:r>
              <a:rPr lang="en-US" sz="1800">
                <a:latin typeface="Calibri" panose="020F0502020204030204" pitchFamily="34" charset="0"/>
              </a:rPr>
              <a:t>Cut bather-loads to 50% - 20% (Alb. Parks and Rec. is proposing 20%.  I am sure NMEPD will probably set a max. and we can determine what we want at that time.) At 20% the bather loads would look like the following:  Indoor Dive Pool = 12 people (11.4); Indoor Comp. Pool = 1 per lane = 10 swimmers at a time (10 lanes) Lane lines create a social distancing.  We could also do lane lines by appointment.; Outdoor Pool would have a bather load of 56 people (55.4)</a:t>
            </a:r>
          </a:p>
          <a:p>
            <a:pPr marL="342900" indent="-342900">
              <a:lnSpc>
                <a:spcPct val="100000"/>
              </a:lnSpc>
              <a:spcBef>
                <a:spcPts val="0"/>
              </a:spcBef>
              <a:spcAft>
                <a:spcPts val="800"/>
              </a:spcAft>
              <a:buFont typeface="Symbol" panose="05050102010706020507" pitchFamily="18" charset="2"/>
              <a:buChar char=""/>
            </a:pPr>
            <a:r>
              <a:rPr lang="en-US" sz="1800">
                <a:latin typeface="Calibri" panose="020F0502020204030204" pitchFamily="34" charset="0"/>
              </a:rPr>
              <a:t>Limit Lap swimmers per lane </a:t>
            </a:r>
          </a:p>
          <a:p>
            <a:pPr marL="342900" indent="-342900">
              <a:lnSpc>
                <a:spcPct val="100000"/>
              </a:lnSpc>
              <a:spcBef>
                <a:spcPts val="0"/>
              </a:spcBef>
              <a:spcAft>
                <a:spcPts val="800"/>
              </a:spcAft>
              <a:buFont typeface="Symbol" panose="05050102010706020507" pitchFamily="18" charset="2"/>
              <a:buChar char=""/>
            </a:pPr>
            <a:r>
              <a:rPr lang="en-US" sz="1800">
                <a:latin typeface="Calibri" panose="020F0502020204030204" pitchFamily="34" charset="0"/>
              </a:rPr>
              <a:t>Swim team times spread out to meet capacity limitations.</a:t>
            </a:r>
          </a:p>
          <a:p>
            <a:pPr marL="342900" indent="-342900">
              <a:lnSpc>
                <a:spcPct val="100000"/>
              </a:lnSpc>
              <a:spcBef>
                <a:spcPts val="0"/>
              </a:spcBef>
              <a:spcAft>
                <a:spcPts val="800"/>
              </a:spcAft>
              <a:buFont typeface="Symbol" panose="05050102010706020507" pitchFamily="18" charset="2"/>
              <a:buChar char=""/>
            </a:pPr>
            <a:endParaRPr lang="en-US" sz="1800">
              <a:latin typeface="Calibri" panose="020F0502020204030204" pitchFamily="34" charset="0"/>
            </a:endParaRPr>
          </a:p>
          <a:p>
            <a:pPr marL="342900" marR="0" lvl="0" indent="-342900">
              <a:lnSpc>
                <a:spcPct val="100000"/>
              </a:lnSpc>
              <a:spcBef>
                <a:spcPts val="0"/>
              </a:spcBef>
              <a:spcAft>
                <a:spcPts val="800"/>
              </a:spcAft>
              <a:buFont typeface="Symbol" panose="05050102010706020507" pitchFamily="18" charset="2"/>
              <a:buChar char=""/>
            </a:pPr>
            <a:endParaRPr lang="en-US" sz="1800">
              <a:latin typeface="Calibri" panose="020F0502020204030204" pitchFamily="34" charset="0"/>
            </a:endParaRPr>
          </a:p>
          <a:p>
            <a:pPr marL="342900" marR="0" lvl="0" indent="-342900">
              <a:lnSpc>
                <a:spcPct val="100000"/>
              </a:lnSpc>
              <a:spcBef>
                <a:spcPts val="0"/>
              </a:spcBef>
              <a:spcAft>
                <a:spcPts val="800"/>
              </a:spcAft>
              <a:buFont typeface="Symbol" panose="05050102010706020507" pitchFamily="18" charset="2"/>
              <a:buChar char=""/>
            </a:pPr>
            <a:endParaRPr lang="en-US" sz="1800" dirty="0">
              <a:latin typeface="Calibri" panose="020F0502020204030204" pitchFamily="34" charset="0"/>
              <a:ea typeface="Calibri" panose="020F0502020204030204" pitchFamily="34" charset="0"/>
              <a:cs typeface="Symbol" panose="05050102010706020507" pitchFamily="18" charset="2"/>
            </a:endParaRPr>
          </a:p>
        </p:txBody>
      </p:sp>
    </p:spTree>
    <p:extLst>
      <p:ext uri="{BB962C8B-B14F-4D97-AF65-F5344CB8AC3E}">
        <p14:creationId xmlns:p14="http://schemas.microsoft.com/office/powerpoint/2010/main" val="23815407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SketchyVTI">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ketchy_SerifHand">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6</TotalTime>
  <Words>2045</Words>
  <Application>Microsoft Office PowerPoint</Application>
  <PresentationFormat>Widescreen</PresentationFormat>
  <Paragraphs>148</Paragraphs>
  <Slides>12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AR BONNIE</vt:lpstr>
      <vt:lpstr>Arial</vt:lpstr>
      <vt:lpstr>Calibri</vt:lpstr>
      <vt:lpstr>Modern Love</vt:lpstr>
      <vt:lpstr>Modern No. 20</vt:lpstr>
      <vt:lpstr>MV Boli</vt:lpstr>
      <vt:lpstr>Niagara Solid</vt:lpstr>
      <vt:lpstr>Open Sans</vt:lpstr>
      <vt:lpstr>Symbol</vt:lpstr>
      <vt:lpstr>The Hand</vt:lpstr>
      <vt:lpstr>SketchyVTI</vt:lpstr>
      <vt:lpstr>Recommendations on how to SAFELY open aquatic venues</vt:lpstr>
      <vt:lpstr>The CDC states:  </vt:lpstr>
      <vt:lpstr>How to Clean and Disinfect</vt:lpstr>
      <vt:lpstr>How to Clean and Disinfect Continued… </vt:lpstr>
      <vt:lpstr>Cleaning soft surfaces &amp; Laundry</vt:lpstr>
      <vt:lpstr>PowerPoint Presentation</vt:lpstr>
      <vt:lpstr>PowerPoint Presentation</vt:lpstr>
      <vt:lpstr>Additional considerations for employers </vt:lpstr>
      <vt:lpstr>Day to Day operations with limited use</vt:lpstr>
      <vt:lpstr>Day to Day disinfection</vt:lpstr>
      <vt:lpstr>Safety Operations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Recommendations on how to SAFELY open aquatic venues</dc:title>
  <dc:creator>Orders</dc:creator>
  <cp:lastModifiedBy>Orders</cp:lastModifiedBy>
  <cp:revision>3</cp:revision>
  <dcterms:created xsi:type="dcterms:W3CDTF">2020-04-30T17:31:57Z</dcterms:created>
  <dcterms:modified xsi:type="dcterms:W3CDTF">2020-05-05T21:54:58Z</dcterms:modified>
</cp:coreProperties>
</file>