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82" r:id="rId6"/>
    <p:sldId id="286" r:id="rId7"/>
    <p:sldId id="365" r:id="rId8"/>
    <p:sldId id="366" r:id="rId9"/>
    <p:sldId id="364" r:id="rId10"/>
    <p:sldId id="368" r:id="rId11"/>
    <p:sldId id="370" r:id="rId12"/>
    <p:sldId id="371" r:id="rId13"/>
    <p:sldId id="372" r:id="rId14"/>
    <p:sldId id="369" r:id="rId15"/>
    <p:sldId id="290" r:id="rId16"/>
    <p:sldId id="359" r:id="rId1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02B"/>
    <a:srgbClr val="9E000C"/>
    <a:srgbClr val="5F01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501A308-66E3-9946-B550-59AD584F67C3}" type="datetimeFigureOut">
              <a:rPr lang="en-US" smtClean="0"/>
              <a:t>2/19/2024</a:t>
            </a:fld>
            <a:endParaRPr lang="en-US"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7FCBB50-FEC2-3940-B8E5-F0F811229269}" type="slidenum">
              <a:rPr lang="en-US" smtClean="0"/>
              <a:t>‹#›</a:t>
            </a:fld>
            <a:endParaRPr lang="en-US" dirty="0"/>
          </a:p>
        </p:txBody>
      </p:sp>
    </p:spTree>
    <p:extLst>
      <p:ext uri="{BB962C8B-B14F-4D97-AF65-F5344CB8AC3E}">
        <p14:creationId xmlns:p14="http://schemas.microsoft.com/office/powerpoint/2010/main" val="23272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64B2-AF07-0544-A916-B90477BDA4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3EA981-0AD1-FC44-9910-01C5C1AF6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DD2D48-C1CA-AE4C-A6D1-62BD5E4C078D}"/>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71E0F1E0-F07A-BE49-AEE7-EA21BC611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0AE8F-453D-8548-B0DC-3790FC6E51B6}"/>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7600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6FB1-918B-8B49-9A09-3B2CE4CE3F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71B2CC-3132-E549-AC71-67A510C183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CE5F4-F50A-4A4D-9764-BB0C235FFD3B}"/>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3785FC63-F775-BA46-898D-E0568F1C3A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5F21F2-179E-F142-9A0D-CFA40E669559}"/>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281455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28B04-08B5-B147-A1E5-D230D49B7B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A460546-3E31-B54A-A5C4-1BC94E307DF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807626-5FA5-D14B-8674-3C9DA0F46AF2}"/>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6BB88650-AB1A-3343-A503-7B1C2291A9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CDCD86-529C-734B-883E-688670B5558F}"/>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35882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7CCF-E5B4-CB4A-9A04-59791F15A2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E0F416-AA0F-B24E-A938-9E64640066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45AAB7-3D27-1F45-BBCD-13BE2BF00F88}"/>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A816AA29-EC78-B645-B73F-408085D33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5F0FF-517A-FC43-A15F-9910B89B7AA4}"/>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132037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37A9-7088-2541-ABB4-1ED97A343D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B128F02-5106-E84F-BC17-7A35F156A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A162E5-AB8A-E94F-83FF-9012F00A853D}"/>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6828EB37-B01C-9042-AB28-FE3A6BE877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803E08-1CC3-C248-8E77-19FBEB3E85DD}"/>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269518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42F2-EF1A-3F47-8E5A-AD7272C135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C69DF0-05CF-7A4D-979E-C30FB81D39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9D5A6A-5EE6-134F-91F5-F1B495F25A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6C5614-B20B-CB4F-8A4D-717747F67F88}"/>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6" name="Footer Placeholder 5">
            <a:extLst>
              <a:ext uri="{FF2B5EF4-FFF2-40B4-BE49-F238E27FC236}">
                <a16:creationId xmlns:a16="http://schemas.microsoft.com/office/drawing/2014/main" id="{DCE8B480-082B-DA4C-8268-E7FB80C67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3E8310-B052-464E-A041-658912A56A94}"/>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240933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6AD-8F06-5846-AD12-1B3C34A867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ECCAA6-2772-2741-891F-33ABF4C85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376B65-4FF0-5B41-9451-7285DDFA116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228B00-0C56-2947-B05D-D773AD68E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48D95-5F0D-6142-8D12-4B34022A0D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BFD714-E381-B140-9637-7D9369AFA96A}"/>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8" name="Footer Placeholder 7">
            <a:extLst>
              <a:ext uri="{FF2B5EF4-FFF2-40B4-BE49-F238E27FC236}">
                <a16:creationId xmlns:a16="http://schemas.microsoft.com/office/drawing/2014/main" id="{4CE0E508-AD03-3A46-B448-8A8A6765783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7C59E5-ADDB-F645-9381-F632B11774EE}"/>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419679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E70D-AF0C-5C44-B669-3057CA24D1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29EFE0-5A99-7C48-BEB3-2E6DCA3CD810}"/>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4" name="Footer Placeholder 3">
            <a:extLst>
              <a:ext uri="{FF2B5EF4-FFF2-40B4-BE49-F238E27FC236}">
                <a16:creationId xmlns:a16="http://schemas.microsoft.com/office/drawing/2014/main" id="{8F00E6EA-A4CF-B74C-BCB7-B93308654E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19B41E-F876-6C48-BD07-7B8E92B01C73}"/>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11392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7D33E-6420-4849-BAE4-B140ABE25AAC}"/>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3" name="Footer Placeholder 2">
            <a:extLst>
              <a:ext uri="{FF2B5EF4-FFF2-40B4-BE49-F238E27FC236}">
                <a16:creationId xmlns:a16="http://schemas.microsoft.com/office/drawing/2014/main" id="{FA1D2847-CC44-4C46-9221-F13F138D01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0E3614-CFDB-2A4C-8420-C00778156D4B}"/>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321006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31FE-E3A0-A744-BD5C-9893BDC6C1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98C58CE-ECBC-6C45-AC3F-C33F94B64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FD433B-CA0E-634A-9342-335E93379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F71FA2-D310-5646-AB5E-E85B2832E12A}"/>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6" name="Footer Placeholder 5">
            <a:extLst>
              <a:ext uri="{FF2B5EF4-FFF2-40B4-BE49-F238E27FC236}">
                <a16:creationId xmlns:a16="http://schemas.microsoft.com/office/drawing/2014/main" id="{38B97D96-CED9-194F-B69F-768B6F1EAA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A89050-B3FF-FD49-B398-E0C4405B84D9}"/>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98879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182E-C45A-2E48-A4B8-7FAFED88F5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91ED79-2861-0544-83E3-70DB54A7D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7447F8-C257-FA44-B38A-CD8341B62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C09738-772A-C946-9659-EA40DAD384F1}"/>
              </a:ext>
            </a:extLst>
          </p:cNvPr>
          <p:cNvSpPr>
            <a:spLocks noGrp="1"/>
          </p:cNvSpPr>
          <p:nvPr>
            <p:ph type="dt" sz="half" idx="10"/>
          </p:nvPr>
        </p:nvSpPr>
        <p:spPr/>
        <p:txBody>
          <a:bodyPr/>
          <a:lstStyle/>
          <a:p>
            <a:fld id="{FCD5AEB8-3349-9443-9A12-8E8F60DB9817}" type="datetimeFigureOut">
              <a:rPr lang="en-US" smtClean="0"/>
              <a:t>2/19/2024</a:t>
            </a:fld>
            <a:endParaRPr lang="en-US" dirty="0"/>
          </a:p>
        </p:txBody>
      </p:sp>
      <p:sp>
        <p:nvSpPr>
          <p:cNvPr id="6" name="Footer Placeholder 5">
            <a:extLst>
              <a:ext uri="{FF2B5EF4-FFF2-40B4-BE49-F238E27FC236}">
                <a16:creationId xmlns:a16="http://schemas.microsoft.com/office/drawing/2014/main" id="{583F44F4-AE8D-1E4D-8BB6-BF68B7BD50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342476-55E3-E54C-93BB-0FFBBFF24C0D}"/>
              </a:ext>
            </a:extLst>
          </p:cNvPr>
          <p:cNvSpPr>
            <a:spLocks noGrp="1"/>
          </p:cNvSpPr>
          <p:nvPr>
            <p:ph type="sldNum" sz="quarter" idx="12"/>
          </p:nvPr>
        </p:nvSpPr>
        <p:spPr/>
        <p:txBody>
          <a:bodyPr/>
          <a:lstStyle/>
          <a:p>
            <a:fld id="{F121B584-4FA2-5346-9888-B4F6A607BCAF}" type="slidenum">
              <a:rPr lang="en-US" smtClean="0"/>
              <a:t>‹#›</a:t>
            </a:fld>
            <a:endParaRPr lang="en-US" dirty="0"/>
          </a:p>
        </p:txBody>
      </p:sp>
    </p:spTree>
    <p:extLst>
      <p:ext uri="{BB962C8B-B14F-4D97-AF65-F5344CB8AC3E}">
        <p14:creationId xmlns:p14="http://schemas.microsoft.com/office/powerpoint/2010/main" val="164704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DC478-64F5-994C-B601-6B20D1365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4E3143-13A7-9D4C-8CB5-810D8DC6C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659009-531A-FA48-B6F9-A079BA910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5AEB8-3349-9443-9A12-8E8F60DB9817}" type="datetimeFigureOut">
              <a:rPr lang="en-US" smtClean="0"/>
              <a:t>2/19/2024</a:t>
            </a:fld>
            <a:endParaRPr lang="en-US" dirty="0"/>
          </a:p>
        </p:txBody>
      </p:sp>
      <p:sp>
        <p:nvSpPr>
          <p:cNvPr id="5" name="Footer Placeholder 4">
            <a:extLst>
              <a:ext uri="{FF2B5EF4-FFF2-40B4-BE49-F238E27FC236}">
                <a16:creationId xmlns:a16="http://schemas.microsoft.com/office/drawing/2014/main" id="{5C481468-E80D-3B49-973E-8D5E811E8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0E3284-40D3-1A41-8F8F-839D6AB5E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1B584-4FA2-5346-9888-B4F6A607BCAF}" type="slidenum">
              <a:rPr lang="en-US" smtClean="0"/>
              <a:t>‹#›</a:t>
            </a:fld>
            <a:endParaRPr lang="en-US" dirty="0"/>
          </a:p>
        </p:txBody>
      </p:sp>
    </p:spTree>
    <p:extLst>
      <p:ext uri="{BB962C8B-B14F-4D97-AF65-F5344CB8AC3E}">
        <p14:creationId xmlns:p14="http://schemas.microsoft.com/office/powerpoint/2010/main" val="3268861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englandfootball.com/participate/explore/inclusive-football/Respect" TargetMode="External"/><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learn.englandfootball.com/courses/safeguarding/safeguarding-awareness-for-parents-and-carers" TargetMode="External"/><Relationship Id="rId4" Type="http://schemas.openxmlformats.org/officeDocument/2006/relationships/hyperlink" Target="https://respectshop.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learn.englandfootball.com/courses/safeguarding/safeguarding-awareness-for-parents-and-carers"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Shantell.Woodward@hampshirefa.com" TargetMode="External"/><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mailto:safeguarding@hampshirefa.com" TargetMode="External"/><Relationship Id="rId5" Type="http://schemas.openxmlformats.org/officeDocument/2006/relationships/hyperlink" Target="mailto:Jackie.Binnington@hampshirefa.com" TargetMode="External"/><Relationship Id="rId4" Type="http://schemas.openxmlformats.org/officeDocument/2006/relationships/hyperlink" Target="mailto:Michelle.Saunder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respectshop.co.u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safeguarding@hampshirefa.com" TargetMode="External"/><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andy.moisey@hampshirefa.com" TargetMode="External"/><Relationship Id="rId4" Type="http://schemas.openxmlformats.org/officeDocument/2006/relationships/hyperlink" Target="mailto:discipline@hampshiref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4D5DF833-DB26-5845-A002-5E7F55A35EF8}"/>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1EBC144F-ADAD-0645-B3DF-7A111695E22A}"/>
              </a:ext>
            </a:extLst>
          </p:cNvPr>
          <p:cNvPicPr>
            <a:picLocks noChangeAspect="1"/>
          </p:cNvPicPr>
          <p:nvPr/>
        </p:nvPicPr>
        <p:blipFill>
          <a:blip r:embed="rId3"/>
          <a:stretch>
            <a:fillRect/>
          </a:stretch>
        </p:blipFill>
        <p:spPr>
          <a:xfrm>
            <a:off x="10614416" y="503347"/>
            <a:ext cx="1120384" cy="1595250"/>
          </a:xfrm>
          <a:prstGeom prst="rect">
            <a:avLst/>
          </a:prstGeom>
        </p:spPr>
      </p:pic>
      <p:sp>
        <p:nvSpPr>
          <p:cNvPr id="4" name="TextBox 3">
            <a:extLst>
              <a:ext uri="{FF2B5EF4-FFF2-40B4-BE49-F238E27FC236}">
                <a16:creationId xmlns:a16="http://schemas.microsoft.com/office/drawing/2014/main" id="{DD967727-81CB-8A4B-9288-332B52F32755}"/>
              </a:ext>
            </a:extLst>
          </p:cNvPr>
          <p:cNvSpPr txBox="1"/>
          <p:nvPr/>
        </p:nvSpPr>
        <p:spPr>
          <a:xfrm>
            <a:off x="1105145" y="1640312"/>
            <a:ext cx="9804400" cy="2585323"/>
          </a:xfrm>
          <a:prstGeom prst="rect">
            <a:avLst/>
          </a:prstGeom>
          <a:noFill/>
        </p:spPr>
        <p:txBody>
          <a:bodyPr wrap="square" rtlCol="0">
            <a:spAutoFit/>
          </a:bodyPr>
          <a:lstStyle/>
          <a:p>
            <a:pPr algn="ctr"/>
            <a:r>
              <a:rPr lang="en-US" sz="5400" dirty="0">
                <a:solidFill>
                  <a:schemeClr val="bg1"/>
                </a:solidFill>
                <a:latin typeface="Barlow Condensed SemiBold" pitchFamily="2" charset="77"/>
              </a:rPr>
              <a:t>Hampshire FA</a:t>
            </a:r>
          </a:p>
          <a:p>
            <a:pPr algn="ctr"/>
            <a:r>
              <a:rPr lang="en-US" sz="5400" dirty="0">
                <a:solidFill>
                  <a:schemeClr val="bg1"/>
                </a:solidFill>
                <a:latin typeface="Barlow Condensed SemiBold" pitchFamily="2" charset="77"/>
              </a:rPr>
              <a:t>The Role and Responsibilities of a Respect Steward</a:t>
            </a:r>
          </a:p>
        </p:txBody>
      </p:sp>
      <p:sp>
        <p:nvSpPr>
          <p:cNvPr id="7" name="TextBox 6">
            <a:extLst>
              <a:ext uri="{FF2B5EF4-FFF2-40B4-BE49-F238E27FC236}">
                <a16:creationId xmlns:a16="http://schemas.microsoft.com/office/drawing/2014/main" id="{775393A5-C6BB-6244-97BA-3121C03B8ED0}"/>
              </a:ext>
            </a:extLst>
          </p:cNvPr>
          <p:cNvSpPr txBox="1"/>
          <p:nvPr/>
        </p:nvSpPr>
        <p:spPr>
          <a:xfrm>
            <a:off x="1193800" y="4519549"/>
            <a:ext cx="9804400"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Tbc </a:t>
            </a:r>
          </a:p>
        </p:txBody>
      </p:sp>
      <p:pic>
        <p:nvPicPr>
          <p:cNvPr id="2" name="Picture 1">
            <a:extLst>
              <a:ext uri="{FF2B5EF4-FFF2-40B4-BE49-F238E27FC236}">
                <a16:creationId xmlns:a16="http://schemas.microsoft.com/office/drawing/2014/main" id="{17A95711-173A-47A1-B6A7-3365230FE842}"/>
              </a:ext>
            </a:extLst>
          </p:cNvPr>
          <p:cNvPicPr>
            <a:picLocks noChangeAspect="1"/>
          </p:cNvPicPr>
          <p:nvPr/>
        </p:nvPicPr>
        <p:blipFill>
          <a:blip r:embed="rId4"/>
          <a:stretch>
            <a:fillRect/>
          </a:stretch>
        </p:blipFill>
        <p:spPr>
          <a:xfrm>
            <a:off x="4497677" y="4919659"/>
            <a:ext cx="3196646" cy="1632902"/>
          </a:xfrm>
          <a:prstGeom prst="rect">
            <a:avLst/>
          </a:prstGeom>
        </p:spPr>
      </p:pic>
    </p:spTree>
    <p:extLst>
      <p:ext uri="{BB962C8B-B14F-4D97-AF65-F5344CB8AC3E}">
        <p14:creationId xmlns:p14="http://schemas.microsoft.com/office/powerpoint/2010/main" val="347004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alphaModFix amt="40000"/>
          </a:blip>
          <a:srcRect l="18875" r="11815"/>
          <a:stretch/>
        </p:blipFill>
        <p:spPr>
          <a:xfrm>
            <a:off x="20" y="10"/>
            <a:ext cx="8450297" cy="6857990"/>
          </a:xfrm>
          <a:prstGeom prst="rect">
            <a:avLst/>
          </a:prstGeom>
          <a:solidFill>
            <a:srgbClr val="FF0000"/>
          </a:solidFill>
        </p:spPr>
      </p:pic>
      <p:sp>
        <p:nvSpPr>
          <p:cNvPr id="2" name="TextBox 1">
            <a:extLst>
              <a:ext uri="{FF2B5EF4-FFF2-40B4-BE49-F238E27FC236}">
                <a16:creationId xmlns:a16="http://schemas.microsoft.com/office/drawing/2014/main" id="{77A12454-286F-4A7A-8FEF-7E9DD4334D8E}"/>
              </a:ext>
            </a:extLst>
          </p:cNvPr>
          <p:cNvSpPr txBox="1"/>
          <p:nvPr/>
        </p:nvSpPr>
        <p:spPr>
          <a:xfrm>
            <a:off x="838201" y="365125"/>
            <a:ext cx="5251316" cy="16276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u="sng" kern="1200" dirty="0">
                <a:solidFill>
                  <a:srgbClr val="FFFFFF"/>
                </a:solidFill>
                <a:latin typeface="Barlow Condensed SemiBold" panose="00000706000000000000" pitchFamily="2" charset="0"/>
                <a:ea typeface="+mj-ea"/>
                <a:cs typeface="+mj-cs"/>
              </a:rPr>
              <a:t>Additional Resources </a:t>
            </a:r>
          </a:p>
          <a:p>
            <a:pPr marL="457200" indent="-457200">
              <a:lnSpc>
                <a:spcPct val="90000"/>
              </a:lnSpc>
              <a:spcBef>
                <a:spcPct val="0"/>
              </a:spcBef>
              <a:spcAft>
                <a:spcPts val="600"/>
              </a:spcAft>
            </a:pPr>
            <a:endParaRPr lang="en-US" sz="4400" u="sng" kern="1200" dirty="0">
              <a:solidFill>
                <a:srgbClr val="FFFFFF"/>
              </a:solidFill>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8B95A726-611F-4C19-8687-F762A04D71CA}"/>
              </a:ext>
            </a:extLst>
          </p:cNvPr>
          <p:cNvSpPr txBox="1"/>
          <p:nvPr/>
        </p:nvSpPr>
        <p:spPr>
          <a:xfrm>
            <a:off x="85726" y="923925"/>
            <a:ext cx="6657974" cy="5253038"/>
          </a:xfrm>
          <a:prstGeom prst="rect">
            <a:avLst/>
          </a:prstGeom>
          <a:ln>
            <a:solidFill>
              <a:srgbClr val="002060"/>
            </a:solidFill>
          </a:ln>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400" dirty="0">
                <a:solidFill>
                  <a:srgbClr val="FFFFFF"/>
                </a:solidFill>
                <a:latin typeface="Barlow Condensed SemiBold" panose="00000706000000000000" pitchFamily="2" charset="0"/>
              </a:rPr>
              <a:t>FA Code of Conduct and Resources </a:t>
            </a:r>
            <a:r>
              <a:rPr lang="en-US" sz="2400" dirty="0">
                <a:solidFill>
                  <a:srgbClr val="002060"/>
                </a:solidFill>
                <a:latin typeface="Barlow Condensed SemiBold" panose="00000706000000000000" pitchFamily="2" charset="0"/>
                <a:hlinkClick r:id="rId3">
                  <a:extLst>
                    <a:ext uri="{A12FA001-AC4F-418D-AE19-62706E023703}">
                      <ahyp:hlinkClr xmlns:ahyp="http://schemas.microsoft.com/office/drawing/2018/hyperlinkcolor" val="tx"/>
                    </a:ext>
                  </a:extLst>
                </a:hlinkClick>
              </a:rPr>
              <a:t>Explore - Respect | England Football | England Football</a:t>
            </a:r>
            <a:r>
              <a:rPr lang="en-US" sz="2400" dirty="0">
                <a:solidFill>
                  <a:srgbClr val="002060"/>
                </a:solidFill>
                <a:latin typeface="Barlow Condensed SemiBold" panose="00000706000000000000" pitchFamily="2" charset="0"/>
              </a:rPr>
              <a:t> </a:t>
            </a:r>
          </a:p>
          <a:p>
            <a:pPr marL="285750" indent="-228600">
              <a:lnSpc>
                <a:spcPct val="90000"/>
              </a:lnSpc>
              <a:spcAft>
                <a:spcPts val="600"/>
              </a:spcAft>
              <a:buFont typeface="Arial" panose="020B0604020202020204" pitchFamily="34" charset="0"/>
              <a:buChar char="•"/>
            </a:pPr>
            <a:endParaRPr lang="en-US" sz="2400" dirty="0">
              <a:solidFill>
                <a:srgbClr val="002060"/>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r>
              <a:rPr lang="en-US" sz="2400" dirty="0">
                <a:solidFill>
                  <a:schemeClr val="bg1"/>
                </a:solidFill>
                <a:latin typeface="Barlow Condensed SemiBold" panose="00000706000000000000" pitchFamily="2" charset="0"/>
              </a:rPr>
              <a:t>Click on the ’CLUB DIGITAL ASSET’ link above to also to access lots of digital and downloadable posters and resources to use at your club </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r>
              <a:rPr lang="en-US" sz="2400" dirty="0">
                <a:solidFill>
                  <a:srgbClr val="FFFFFF"/>
                </a:solidFill>
                <a:latin typeface="Barlow Condensed SemiBold" panose="00000706000000000000" pitchFamily="2" charset="0"/>
              </a:rPr>
              <a:t>Your Club’s Code of Conduct </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r>
              <a:rPr lang="en-US" sz="2400" dirty="0">
                <a:solidFill>
                  <a:srgbClr val="FFFFFF"/>
                </a:solidFill>
                <a:latin typeface="Barlow Condensed SemiBold" panose="00000706000000000000" pitchFamily="2" charset="0"/>
              </a:rPr>
              <a:t>Resources available to purchase from RespectShop </a:t>
            </a:r>
            <a:r>
              <a:rPr lang="en-US" sz="2400" dirty="0">
                <a:solidFill>
                  <a:srgbClr val="002060"/>
                </a:solidFill>
                <a:latin typeface="Barlow Condensed SemiBold" panose="00000706000000000000" pitchFamily="2" charset="0"/>
                <a:hlinkClick r:id="rId4">
                  <a:extLst>
                    <a:ext uri="{A12FA001-AC4F-418D-AE19-62706E023703}">
                      <ahyp:hlinkClr xmlns:ahyp="http://schemas.microsoft.com/office/drawing/2018/hyperlinkcolor" val="tx"/>
                    </a:ext>
                  </a:extLst>
                </a:hlinkClick>
              </a:rPr>
              <a:t>Respect Shop</a:t>
            </a:r>
            <a:r>
              <a:rPr lang="en-US" sz="2400" dirty="0">
                <a:solidFill>
                  <a:srgbClr val="002060"/>
                </a:solidFill>
                <a:latin typeface="Barlow Condensed SemiBold" panose="00000706000000000000" pitchFamily="2" charset="0"/>
              </a:rPr>
              <a:t> </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342900" indent="-342900">
              <a:buFont typeface="Arial" panose="020B0604020202020204" pitchFamily="34" charset="0"/>
              <a:buChar char="•"/>
            </a:pPr>
            <a:r>
              <a:rPr lang="en-US" sz="2400" b="1" dirty="0">
                <a:solidFill>
                  <a:schemeClr val="bg1"/>
                </a:solidFill>
                <a:latin typeface="Barlow Condensed SemiBold" pitchFamily="2" charset="77"/>
              </a:rPr>
              <a:t>Online Safeguarding course for Parents </a:t>
            </a:r>
          </a:p>
          <a:p>
            <a:r>
              <a:rPr lang="en-GB" sz="2200" dirty="0">
                <a:solidFill>
                  <a:schemeClr val="bg1"/>
                </a:solidFill>
                <a:latin typeface="Barlow Condensed SemiBold" panose="00000706000000000000" pitchFamily="2" charset="0"/>
              </a:rPr>
              <a:t>      Free, online course for parents and carers</a:t>
            </a:r>
            <a:r>
              <a:rPr lang="en-GB" sz="2200" dirty="0">
                <a:solidFill>
                  <a:srgbClr val="002060"/>
                </a:solidFill>
                <a:latin typeface="Barlow Condensed SemiBold" panose="00000706000000000000" pitchFamily="2" charset="0"/>
                <a:hlinkClick r:id="rId5">
                  <a:extLst>
                    <a:ext uri="{A12FA001-AC4F-418D-AE19-62706E023703}">
                      <ahyp:hlinkClr xmlns:ahyp="http://schemas.microsoft.com/office/drawing/2018/hyperlinkcolor" val="tx"/>
                    </a:ext>
                  </a:extLst>
                </a:hlinkClick>
              </a:rPr>
              <a:t>  https://learn.englandfootball.com/courses/safeguarding/safeguarding-awareness-for-parents-and-carers</a:t>
            </a:r>
            <a:r>
              <a:rPr lang="en-GB" sz="2200" dirty="0">
                <a:solidFill>
                  <a:srgbClr val="002060"/>
                </a:solidFill>
                <a:latin typeface="Barlow Condensed SemiBold" panose="00000706000000000000" pitchFamily="2" charset="0"/>
              </a:rPr>
              <a:t> </a:t>
            </a:r>
          </a:p>
          <a:p>
            <a:pPr marL="285750" indent="-228600">
              <a:lnSpc>
                <a:spcPct val="90000"/>
              </a:lnSpc>
              <a:spcAft>
                <a:spcPts val="600"/>
              </a:spcAft>
              <a:buFont typeface="Arial" panose="020B0604020202020204" pitchFamily="34" charset="0"/>
              <a:buChar char="•"/>
            </a:pPr>
            <a:endParaRPr lang="en-US" sz="2400" b="1" dirty="0">
              <a:solidFill>
                <a:schemeClr val="bg1"/>
              </a:solidFill>
              <a:latin typeface="Barlow Condensed SemiBold" pitchFamily="2" charset="77"/>
            </a:endParaRP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Barlow Condensed SemiBold" panose="00000706000000000000" pitchFamily="2" charset="0"/>
            </a:endParaRPr>
          </a:p>
          <a:p>
            <a:pPr marL="285750" indent="-228600">
              <a:lnSpc>
                <a:spcPct val="90000"/>
              </a:lnSpc>
              <a:spcAft>
                <a:spcPts val="600"/>
              </a:spcAft>
              <a:buFont typeface="Arial" panose="020B0604020202020204" pitchFamily="34" charset="0"/>
              <a:buChar char="•"/>
            </a:pPr>
            <a:endParaRPr lang="en-US" sz="2000" dirty="0">
              <a:solidFill>
                <a:srgbClr val="FFFFFF"/>
              </a:solidFill>
            </a:endParaRPr>
          </a:p>
        </p:txBody>
      </p:sp>
      <p:pic>
        <p:nvPicPr>
          <p:cNvPr id="2050" name="Picture 2" descr="A white sign with black writing&#10;&#10;Description automatically generated with low confidence">
            <a:extLst>
              <a:ext uri="{FF2B5EF4-FFF2-40B4-BE49-F238E27FC236}">
                <a16:creationId xmlns:a16="http://schemas.microsoft.com/office/drawing/2014/main" id="{7DFA2221-F791-4E15-A6F2-F2D790DA2C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108" r="946"/>
          <a:stretch/>
        </p:blipFill>
        <p:spPr bwMode="auto">
          <a:xfrm>
            <a:off x="6229215" y="-250716"/>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B5DCB5-0AD0-E943-8F22-713EAA7FF325}"/>
              </a:ext>
            </a:extLst>
          </p:cNvPr>
          <p:cNvSpPr txBox="1"/>
          <p:nvPr/>
        </p:nvSpPr>
        <p:spPr>
          <a:xfrm>
            <a:off x="1555237" y="2115086"/>
            <a:ext cx="9081526" cy="754053"/>
          </a:xfrm>
          <a:prstGeom prst="rect">
            <a:avLst/>
          </a:prstGeom>
          <a:noFill/>
        </p:spPr>
        <p:txBody>
          <a:bodyPr wrap="square" rtlCol="0">
            <a:spAutoFit/>
          </a:bodyPr>
          <a:lstStyle/>
          <a:p>
            <a:pPr>
              <a:spcAft>
                <a:spcPts val="600"/>
              </a:spcAft>
              <a:buClr>
                <a:srgbClr val="002060"/>
              </a:buCl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rgbClr val="002060"/>
              </a:buClr>
            </a:pPr>
            <a:endParaRPr lang="en-US" sz="200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7"/>
          <a:stretch>
            <a:fillRect/>
          </a:stretch>
        </p:blipFill>
        <p:spPr>
          <a:xfrm>
            <a:off x="11032468" y="250726"/>
            <a:ext cx="747080" cy="1063724"/>
          </a:xfrm>
          <a:prstGeom prst="rect">
            <a:avLst/>
          </a:prstGeom>
        </p:spPr>
      </p:pic>
    </p:spTree>
    <p:extLst>
      <p:ext uri="{BB962C8B-B14F-4D97-AF65-F5344CB8AC3E}">
        <p14:creationId xmlns:p14="http://schemas.microsoft.com/office/powerpoint/2010/main" val="132920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0"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677108"/>
          </a:xfrm>
          <a:prstGeom prst="rect">
            <a:avLst/>
          </a:prstGeom>
          <a:noFill/>
        </p:spPr>
        <p:txBody>
          <a:bodyPr wrap="square" rtlCol="0">
            <a:spAutoFit/>
          </a:bodyPr>
          <a:lstStyle/>
          <a:p>
            <a:pPr>
              <a:buClr>
                <a:srgbClr val="002060"/>
              </a:buCl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pPr>
            <a:endParaRPr lang="en-US" sz="2000" dirty="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032468" y="250726"/>
            <a:ext cx="747080" cy="1063724"/>
          </a:xfrm>
          <a:prstGeom prst="rect">
            <a:avLst/>
          </a:prstGeom>
        </p:spPr>
      </p:pic>
      <p:sp>
        <p:nvSpPr>
          <p:cNvPr id="2" name="TextBox 1">
            <a:extLst>
              <a:ext uri="{FF2B5EF4-FFF2-40B4-BE49-F238E27FC236}">
                <a16:creationId xmlns:a16="http://schemas.microsoft.com/office/drawing/2014/main" id="{77A12454-286F-4A7A-8FEF-7E9DD4334D8E}"/>
              </a:ext>
            </a:extLst>
          </p:cNvPr>
          <p:cNvSpPr txBox="1"/>
          <p:nvPr/>
        </p:nvSpPr>
        <p:spPr>
          <a:xfrm>
            <a:off x="-3323647" y="-138430"/>
            <a:ext cx="11670111" cy="1323439"/>
          </a:xfrm>
          <a:prstGeom prst="rect">
            <a:avLst/>
          </a:prstGeom>
          <a:noFill/>
        </p:spPr>
        <p:txBody>
          <a:bodyPr wrap="square" rtlCol="0">
            <a:spAutoFit/>
          </a:bodyPr>
          <a:lstStyle/>
          <a:p>
            <a:pPr algn="ctr"/>
            <a:endParaRPr lang="en-GB" sz="4000" dirty="0">
              <a:solidFill>
                <a:schemeClr val="bg1"/>
              </a:solidFill>
              <a:latin typeface="Barlow Condensed SemiBold" panose="00000706000000000000" pitchFamily="2" charset="0"/>
            </a:endParaRPr>
          </a:p>
          <a:p>
            <a:pPr algn="ctr"/>
            <a:r>
              <a:rPr lang="en-GB" sz="4000" dirty="0">
                <a:solidFill>
                  <a:schemeClr val="bg1"/>
                </a:solidFill>
                <a:latin typeface="Barlow Condensed SemiBold" panose="00000706000000000000" pitchFamily="2" charset="0"/>
              </a:rPr>
              <a:t>Did you know?..........</a:t>
            </a:r>
          </a:p>
        </p:txBody>
      </p:sp>
      <p:pic>
        <p:nvPicPr>
          <p:cNvPr id="1026" name="Picture 2" descr="We Only Do Positive - Respect | The Football Association">
            <a:extLst>
              <a:ext uri="{FF2B5EF4-FFF2-40B4-BE49-F238E27FC236}">
                <a16:creationId xmlns:a16="http://schemas.microsoft.com/office/drawing/2014/main" id="{F97F8D19-950C-46F9-98AD-DAED74EDF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590" y="1435200"/>
            <a:ext cx="8771559" cy="493400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8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0"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831822" y="1719906"/>
            <a:ext cx="9081526" cy="1015663"/>
          </a:xfrm>
          <a:prstGeom prst="rect">
            <a:avLst/>
          </a:prstGeom>
          <a:noFill/>
        </p:spPr>
        <p:txBody>
          <a:bodyPr wrap="square" rtlCol="0">
            <a:spAutoFit/>
          </a:bodyPr>
          <a:lstStyle/>
          <a:p>
            <a:pPr>
              <a:buClr>
                <a:schemeClr val="bg1"/>
              </a:buClr>
            </a:pPr>
            <a:r>
              <a:rPr lang="en-US" sz="2000" dirty="0">
                <a:solidFill>
                  <a:schemeClr val="bg1"/>
                </a:solidFill>
                <a:latin typeface="Barlow Condensed SemiBold" pitchFamily="2" charset="77"/>
              </a:rPr>
              <a:t> </a:t>
            </a:r>
          </a:p>
          <a:p>
            <a:pPr>
              <a:buClr>
                <a:schemeClr val="bg1"/>
              </a:buClr>
            </a:pPr>
            <a:endParaRPr lang="en-US" sz="2000" dirty="0">
              <a:solidFill>
                <a:schemeClr val="bg1"/>
              </a:solidFill>
              <a:latin typeface="Barlow Condensed SemiBold" pitchFamily="2" charset="77"/>
            </a:endParaRPr>
          </a:p>
          <a:p>
            <a:pPr>
              <a:buClr>
                <a:srgbClr val="002060"/>
              </a:buClr>
            </a:pPr>
            <a:endParaRPr lang="en-US" sz="2000" dirty="0">
              <a:solidFill>
                <a:schemeClr val="bg1"/>
              </a:solidFill>
              <a:latin typeface="Barlow Condensed Medium" pitchFamily="2" charset="77"/>
            </a:endParaRPr>
          </a:p>
        </p:txBody>
      </p:sp>
      <p:sp>
        <p:nvSpPr>
          <p:cNvPr id="8" name="TextBox 7">
            <a:extLst>
              <a:ext uri="{FF2B5EF4-FFF2-40B4-BE49-F238E27FC236}">
                <a16:creationId xmlns:a16="http://schemas.microsoft.com/office/drawing/2014/main" id="{B1583D30-02BF-6840-84BF-C1190A0E6A1F}"/>
              </a:ext>
            </a:extLst>
          </p:cNvPr>
          <p:cNvSpPr txBox="1"/>
          <p:nvPr/>
        </p:nvSpPr>
        <p:spPr>
          <a:xfrm>
            <a:off x="831822" y="336149"/>
            <a:ext cx="9637643"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Online Safeguarding course for Parents</a:t>
            </a: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508249" y="5996765"/>
            <a:ext cx="542596" cy="772571"/>
          </a:xfrm>
          <a:prstGeom prst="rect">
            <a:avLst/>
          </a:prstGeom>
        </p:spPr>
      </p:pic>
      <p:sp>
        <p:nvSpPr>
          <p:cNvPr id="6" name="TextBox 5">
            <a:extLst>
              <a:ext uri="{FF2B5EF4-FFF2-40B4-BE49-F238E27FC236}">
                <a16:creationId xmlns:a16="http://schemas.microsoft.com/office/drawing/2014/main" id="{604EA364-63E7-45D3-8025-B4E593B4B042}"/>
              </a:ext>
            </a:extLst>
          </p:cNvPr>
          <p:cNvSpPr txBox="1"/>
          <p:nvPr/>
        </p:nvSpPr>
        <p:spPr>
          <a:xfrm>
            <a:off x="8215364" y="1967295"/>
            <a:ext cx="3566214" cy="2215991"/>
          </a:xfrm>
          <a:prstGeom prst="rect">
            <a:avLst/>
          </a:prstGeom>
          <a:noFill/>
        </p:spPr>
        <p:txBody>
          <a:bodyPr wrap="square" rtlCol="0">
            <a:spAutoFit/>
          </a:bodyPr>
          <a:lstStyle/>
          <a:p>
            <a:endParaRPr lang="en-GB" dirty="0">
              <a:solidFill>
                <a:schemeClr val="bg1"/>
              </a:solidFill>
              <a:latin typeface="FS Jack" panose="02000503000000020004" pitchFamily="50" charset="0"/>
              <a:ea typeface="Calibri" panose="020F0502020204030204" pitchFamily="34" charset="0"/>
            </a:endParaRPr>
          </a:p>
          <a:p>
            <a:r>
              <a:rPr lang="en-GB" sz="2400" dirty="0">
                <a:solidFill>
                  <a:schemeClr val="bg1"/>
                </a:solidFill>
                <a:latin typeface="FS Jack" panose="02000503000000020004" pitchFamily="50" charset="0"/>
                <a:ea typeface="Calibri" panose="020F0502020204030204" pitchFamily="34" charset="0"/>
              </a:rPr>
              <a:t>FA research indicates that parents are most likely to access the course if they have been asked to do so by their club.</a:t>
            </a:r>
            <a:endParaRPr lang="en-GB" sz="2400" dirty="0">
              <a:solidFill>
                <a:schemeClr val="bg1"/>
              </a:solidFill>
              <a:effectLst/>
              <a:latin typeface="FS Jack" panose="02000503000000020004" pitchFamily="50" charset="0"/>
              <a:ea typeface="Calibri" panose="020F0502020204030204" pitchFamily="34" charset="0"/>
            </a:endParaRPr>
          </a:p>
        </p:txBody>
      </p:sp>
      <p:pic>
        <p:nvPicPr>
          <p:cNvPr id="4" name="Picture 3">
            <a:extLst>
              <a:ext uri="{FF2B5EF4-FFF2-40B4-BE49-F238E27FC236}">
                <a16:creationId xmlns:a16="http://schemas.microsoft.com/office/drawing/2014/main" id="{282B86D1-CFB4-4E33-B4C2-04B8BE70DC20}"/>
              </a:ext>
            </a:extLst>
          </p:cNvPr>
          <p:cNvPicPr>
            <a:picLocks noChangeAspect="1"/>
          </p:cNvPicPr>
          <p:nvPr/>
        </p:nvPicPr>
        <p:blipFill rotWithShape="1">
          <a:blip r:embed="rId4"/>
          <a:srcRect l="10161" t="33061" r="10798" b="17188"/>
          <a:stretch/>
        </p:blipFill>
        <p:spPr>
          <a:xfrm>
            <a:off x="530942" y="1380184"/>
            <a:ext cx="7153480" cy="2531469"/>
          </a:xfrm>
          <a:prstGeom prst="rect">
            <a:avLst/>
          </a:prstGeom>
        </p:spPr>
      </p:pic>
      <p:sp>
        <p:nvSpPr>
          <p:cNvPr id="7" name="TextBox 6">
            <a:extLst>
              <a:ext uri="{FF2B5EF4-FFF2-40B4-BE49-F238E27FC236}">
                <a16:creationId xmlns:a16="http://schemas.microsoft.com/office/drawing/2014/main" id="{04EC7015-161F-47BE-9853-34B7AB051454}"/>
              </a:ext>
            </a:extLst>
          </p:cNvPr>
          <p:cNvSpPr txBox="1"/>
          <p:nvPr/>
        </p:nvSpPr>
        <p:spPr>
          <a:xfrm>
            <a:off x="1128251" y="4427105"/>
            <a:ext cx="9081526" cy="1292662"/>
          </a:xfrm>
          <a:prstGeom prst="rect">
            <a:avLst/>
          </a:prstGeom>
          <a:noFill/>
        </p:spPr>
        <p:txBody>
          <a:bodyPr wrap="square" rtlCol="0">
            <a:spAutoFit/>
          </a:bodyPr>
          <a:lstStyle/>
          <a:p>
            <a:r>
              <a:rPr lang="en-GB" sz="2000" dirty="0">
                <a:solidFill>
                  <a:schemeClr val="bg1"/>
                </a:solidFill>
                <a:latin typeface="FS Jack" panose="02000503000000020004" pitchFamily="50" charset="0"/>
              </a:rPr>
              <a:t>Free, online course for parents and carers</a:t>
            </a:r>
          </a:p>
          <a:p>
            <a:r>
              <a:rPr lang="en-GB" sz="2000" dirty="0">
                <a:solidFill>
                  <a:schemeClr val="bg1"/>
                </a:solidFill>
                <a:latin typeface="FS Jack" panose="02000503000000020004" pitchFamily="50" charset="0"/>
              </a:rPr>
              <a:t>25-30 minutes to complete</a:t>
            </a:r>
          </a:p>
          <a:p>
            <a:r>
              <a:rPr lang="en-GB" sz="2000" dirty="0">
                <a:solidFill>
                  <a:schemeClr val="bg1"/>
                </a:solidFill>
                <a:latin typeface="FS Jack" panose="02000503000000020004" pitchFamily="50" charset="0"/>
              </a:rPr>
              <a:t>Accessed via: </a:t>
            </a:r>
            <a:r>
              <a:rPr lang="en-GB" dirty="0">
                <a:solidFill>
                  <a:srgbClr val="002060"/>
                </a:solidFill>
                <a:latin typeface="FS Jack" panose="02000503000000020004" pitchFamily="50" charset="0"/>
                <a:hlinkClick r:id="rId5">
                  <a:extLst>
                    <a:ext uri="{A12FA001-AC4F-418D-AE19-62706E023703}">
                      <ahyp:hlinkClr xmlns:ahyp="http://schemas.microsoft.com/office/drawing/2018/hyperlinkcolor" val="tx"/>
                    </a:ext>
                  </a:extLst>
                </a:hlinkClick>
              </a:rPr>
              <a:t>https://learn.englandfootball.com/courses/safeguarding/safeguarding-awareness-for-parents-and-carers</a:t>
            </a:r>
            <a:r>
              <a:rPr lang="en-GB" dirty="0">
                <a:solidFill>
                  <a:srgbClr val="002060"/>
                </a:solidFill>
                <a:latin typeface="FS Jack" panose="02000503000000020004" pitchFamily="50" charset="0"/>
              </a:rPr>
              <a:t> </a:t>
            </a:r>
          </a:p>
        </p:txBody>
      </p:sp>
    </p:spTree>
    <p:extLst>
      <p:ext uri="{BB962C8B-B14F-4D97-AF65-F5344CB8AC3E}">
        <p14:creationId xmlns:p14="http://schemas.microsoft.com/office/powerpoint/2010/main" val="321206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014D8A-8811-E043-90FA-0D48E6BB8C8A}"/>
              </a:ext>
            </a:extLst>
          </p:cNvPr>
          <p:cNvPicPr>
            <a:picLocks noChangeAspect="1"/>
          </p:cNvPicPr>
          <p:nvPr/>
        </p:nvPicPr>
        <p:blipFill>
          <a:blip r:embed="rId2"/>
          <a:srcRect t="7847" b="784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E84FBE-B27D-1343-8A74-AA089FBBAD42}"/>
              </a:ext>
            </a:extLst>
          </p:cNvPr>
          <p:cNvSpPr/>
          <p:nvPr/>
        </p:nvSpPr>
        <p:spPr>
          <a:xfrm>
            <a:off x="-2" y="0"/>
            <a:ext cx="12192000" cy="6858000"/>
          </a:xfrm>
          <a:prstGeom prst="rect">
            <a:avLst/>
          </a:prstGeom>
          <a:solidFill>
            <a:srgbClr val="EB402B">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10;&#10;Description automatically generated">
            <a:extLst>
              <a:ext uri="{FF2B5EF4-FFF2-40B4-BE49-F238E27FC236}">
                <a16:creationId xmlns:a16="http://schemas.microsoft.com/office/drawing/2014/main" id="{F15D98AE-27E3-E84F-9D52-7C73374D445F}"/>
              </a:ext>
            </a:extLst>
          </p:cNvPr>
          <p:cNvPicPr>
            <a:picLocks noChangeAspect="1"/>
          </p:cNvPicPr>
          <p:nvPr/>
        </p:nvPicPr>
        <p:blipFill rotWithShape="1">
          <a:blip r:embed="rId3"/>
          <a:srcRect r="10649" b="7120"/>
          <a:stretch/>
        </p:blipFill>
        <p:spPr>
          <a:xfrm flipH="1">
            <a:off x="-2" y="488235"/>
            <a:ext cx="10893825" cy="6369764"/>
          </a:xfrm>
          <a:prstGeom prst="rect">
            <a:avLst/>
          </a:prstGeom>
        </p:spPr>
      </p:pic>
      <p:sp>
        <p:nvSpPr>
          <p:cNvPr id="10" name="TextBox 9">
            <a:extLst>
              <a:ext uri="{FF2B5EF4-FFF2-40B4-BE49-F238E27FC236}">
                <a16:creationId xmlns:a16="http://schemas.microsoft.com/office/drawing/2014/main" id="{7741CD2C-7D60-0745-A1E6-CDCDC457FA3F}"/>
              </a:ext>
            </a:extLst>
          </p:cNvPr>
          <p:cNvSpPr txBox="1"/>
          <p:nvPr/>
        </p:nvSpPr>
        <p:spPr>
          <a:xfrm>
            <a:off x="1484244" y="2228670"/>
            <a:ext cx="9223513" cy="1200329"/>
          </a:xfrm>
          <a:prstGeom prst="rect">
            <a:avLst/>
          </a:prstGeom>
          <a:noFill/>
        </p:spPr>
        <p:txBody>
          <a:bodyPr wrap="square" rtlCol="0">
            <a:spAutoFit/>
          </a:bodyPr>
          <a:lstStyle/>
          <a:p>
            <a:pPr algn="ctr"/>
            <a:r>
              <a:rPr lang="en-US" sz="7200" b="1" dirty="0">
                <a:solidFill>
                  <a:schemeClr val="bg1"/>
                </a:solidFill>
                <a:latin typeface="Barlow Condensed ExtraBold" pitchFamily="2" charset="77"/>
              </a:rPr>
              <a:t>Any Questions?</a:t>
            </a:r>
          </a:p>
        </p:txBody>
      </p:sp>
      <p:pic>
        <p:nvPicPr>
          <p:cNvPr id="13" name="Picture 12" descr="A picture containing shape&#10;&#10;Description automatically generated">
            <a:extLst>
              <a:ext uri="{FF2B5EF4-FFF2-40B4-BE49-F238E27FC236}">
                <a16:creationId xmlns:a16="http://schemas.microsoft.com/office/drawing/2014/main" id="{D01044B3-4639-844F-8E03-EE0B497794B3}"/>
              </a:ext>
            </a:extLst>
          </p:cNvPr>
          <p:cNvPicPr>
            <a:picLocks noChangeAspect="1"/>
          </p:cNvPicPr>
          <p:nvPr/>
        </p:nvPicPr>
        <p:blipFill>
          <a:blip r:embed="rId4"/>
          <a:stretch>
            <a:fillRect/>
          </a:stretch>
        </p:blipFill>
        <p:spPr>
          <a:xfrm>
            <a:off x="5824700" y="5843415"/>
            <a:ext cx="542596" cy="772571"/>
          </a:xfrm>
          <a:prstGeom prst="rect">
            <a:avLst/>
          </a:prstGeom>
        </p:spPr>
      </p:pic>
    </p:spTree>
    <p:extLst>
      <p:ext uri="{BB962C8B-B14F-4D97-AF65-F5344CB8AC3E}">
        <p14:creationId xmlns:p14="http://schemas.microsoft.com/office/powerpoint/2010/main" val="357458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0"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213362" y="891971"/>
            <a:ext cx="9081526" cy="6001643"/>
          </a:xfrm>
          <a:prstGeom prst="rect">
            <a:avLst/>
          </a:prstGeom>
          <a:noFill/>
        </p:spPr>
        <p:txBody>
          <a:bodyPr wrap="square" rtlCol="0">
            <a:spAutoFit/>
          </a:bodyPr>
          <a:lstStyle/>
          <a:p>
            <a:pPr marL="0" indent="0" algn="ctr">
              <a:buNone/>
            </a:pPr>
            <a:r>
              <a:rPr lang="en-GB" sz="2400" dirty="0">
                <a:solidFill>
                  <a:schemeClr val="bg1"/>
                </a:solidFill>
                <a:latin typeface="Barlow Semi Condensed" panose="00000506000000000000" pitchFamily="2" charset="0"/>
              </a:rPr>
              <a:t>Shantell Woodward – Deputy Designated Safeguarding Officer</a:t>
            </a:r>
          </a:p>
          <a:p>
            <a:pPr marL="0" indent="0" algn="ctr">
              <a:buNone/>
            </a:pPr>
            <a:r>
              <a:rPr lang="en-GB" sz="2400" dirty="0">
                <a:solidFill>
                  <a:srgbClr val="002060"/>
                </a:solidFill>
                <a:latin typeface="Barlow Semi Condensed" panose="00000506000000000000" pitchFamily="2" charset="0"/>
                <a:hlinkClick r:id="rId3">
                  <a:extLst>
                    <a:ext uri="{A12FA001-AC4F-418D-AE19-62706E023703}">
                      <ahyp:hlinkClr xmlns:ahyp="http://schemas.microsoft.com/office/drawing/2018/hyperlinkcolor" val="tx"/>
                    </a:ext>
                  </a:extLst>
                </a:hlinkClick>
              </a:rPr>
              <a:t>Shantell.Woodward@hampshirefa.com</a:t>
            </a:r>
            <a:r>
              <a:rPr lang="en-GB" sz="2400" dirty="0">
                <a:solidFill>
                  <a:srgbClr val="002060"/>
                </a:solidFill>
                <a:latin typeface="Barlow Semi Condensed" panose="00000506000000000000" pitchFamily="2" charset="0"/>
              </a:rPr>
              <a:t> </a:t>
            </a:r>
          </a:p>
          <a:p>
            <a:pPr marL="0" indent="0" algn="ctr">
              <a:buNone/>
            </a:pPr>
            <a:r>
              <a:rPr lang="en-GB" sz="2400" dirty="0">
                <a:solidFill>
                  <a:schemeClr val="bg1"/>
                </a:solidFill>
                <a:latin typeface="Barlow Semi Condensed" panose="00000506000000000000" pitchFamily="2" charset="0"/>
              </a:rPr>
              <a:t>Tel: 01256 853012</a:t>
            </a:r>
          </a:p>
          <a:p>
            <a:pPr marL="0" indent="0" algn="ctr">
              <a:buNone/>
            </a:pPr>
            <a:r>
              <a:rPr lang="en-GB" sz="2400" dirty="0">
                <a:solidFill>
                  <a:schemeClr val="bg1"/>
                </a:solidFill>
                <a:latin typeface="Barlow Semi Condensed" panose="00000506000000000000" pitchFamily="2" charset="0"/>
              </a:rPr>
              <a:t>Michelle Saunders – Deputy Designated Safeguarding Officer</a:t>
            </a:r>
          </a:p>
          <a:p>
            <a:pPr marL="0" indent="0" algn="ctr">
              <a:buNone/>
            </a:pPr>
            <a:r>
              <a:rPr lang="en-GB" sz="2400" dirty="0">
                <a:solidFill>
                  <a:srgbClr val="002060"/>
                </a:solidFill>
                <a:latin typeface="Barlow Semi Condensed" panose="00000506000000000000" pitchFamily="2" charset="0"/>
                <a:hlinkClick r:id="rId4">
                  <a:extLst>
                    <a:ext uri="{A12FA001-AC4F-418D-AE19-62706E023703}">
                      <ahyp:hlinkClr xmlns:ahyp="http://schemas.microsoft.com/office/drawing/2018/hyperlinkcolor" val="tx"/>
                    </a:ext>
                  </a:extLst>
                </a:hlinkClick>
              </a:rPr>
              <a:t>Michelle.Saunders@hampshirefa.com</a:t>
            </a:r>
            <a:r>
              <a:rPr lang="en-GB" sz="2400" dirty="0">
                <a:solidFill>
                  <a:srgbClr val="002060"/>
                </a:solidFill>
                <a:latin typeface="Barlow Semi Condensed" panose="00000506000000000000" pitchFamily="2" charset="0"/>
              </a:rPr>
              <a:t> </a:t>
            </a:r>
          </a:p>
          <a:p>
            <a:pPr marL="0" indent="0" algn="ctr">
              <a:buNone/>
            </a:pPr>
            <a:r>
              <a:rPr lang="en-GB" sz="2400" dirty="0">
                <a:solidFill>
                  <a:schemeClr val="bg1"/>
                </a:solidFill>
                <a:latin typeface="Barlow Semi Condensed" panose="00000506000000000000" pitchFamily="2" charset="0"/>
              </a:rPr>
              <a:t>Tel: </a:t>
            </a:r>
            <a:r>
              <a:rPr lang="en-GB" sz="2400" dirty="0">
                <a:solidFill>
                  <a:schemeClr val="bg1"/>
                </a:solidFill>
                <a:latin typeface="Barlow Condensed" panose="00000506000000000000" pitchFamily="2" charset="0"/>
              </a:rPr>
              <a:t>01256 </a:t>
            </a:r>
            <a:r>
              <a:rPr lang="en-GB" sz="2400" dirty="0">
                <a:solidFill>
                  <a:schemeClr val="bg1"/>
                </a:solidFill>
                <a:effectLst/>
                <a:latin typeface="Barlow Condensed" panose="00000506000000000000" pitchFamily="2" charset="0"/>
                <a:ea typeface="Calibri" panose="020F0502020204030204" pitchFamily="34" charset="0"/>
              </a:rPr>
              <a:t>853002</a:t>
            </a:r>
            <a:endParaRPr lang="en-GB" sz="2400" dirty="0">
              <a:solidFill>
                <a:schemeClr val="bg1"/>
              </a:solidFill>
              <a:latin typeface="Barlow Condensed" panose="00000506000000000000" pitchFamily="2" charset="0"/>
            </a:endParaRPr>
          </a:p>
          <a:p>
            <a:pPr marL="0" indent="0" algn="ctr">
              <a:buNone/>
            </a:pPr>
            <a:endParaRPr lang="en-GB" sz="2400" dirty="0">
              <a:solidFill>
                <a:schemeClr val="bg1"/>
              </a:solidFill>
              <a:latin typeface="Barlow Semi Condensed" panose="00000506000000000000" pitchFamily="2" charset="0"/>
            </a:endParaRPr>
          </a:p>
          <a:p>
            <a:pPr marL="0" indent="0" algn="ctr">
              <a:buNone/>
            </a:pPr>
            <a:r>
              <a:rPr lang="en-GB" sz="2400" dirty="0">
                <a:solidFill>
                  <a:schemeClr val="bg1"/>
                </a:solidFill>
                <a:latin typeface="Barlow Semi Condensed" panose="00000506000000000000" pitchFamily="2" charset="0"/>
              </a:rPr>
              <a:t>Jackie Binnington – Safeguarding Administrator</a:t>
            </a:r>
          </a:p>
          <a:p>
            <a:pPr marL="0" indent="0" algn="ctr">
              <a:buNone/>
            </a:pPr>
            <a:r>
              <a:rPr lang="en-GB" sz="2400" dirty="0">
                <a:solidFill>
                  <a:schemeClr val="bg1"/>
                </a:solidFill>
                <a:latin typeface="Barlow Semi Condensed" panose="00000506000000000000" pitchFamily="2" charset="0"/>
                <a:cs typeface="Arial" panose="020B0604020202020204" pitchFamily="34" charset="0"/>
              </a:rPr>
              <a:t>Tel: 01256 853014 </a:t>
            </a:r>
          </a:p>
          <a:p>
            <a:pPr marL="0" indent="0" algn="ctr">
              <a:buNone/>
            </a:pPr>
            <a:r>
              <a:rPr lang="en-GB" sz="2400" dirty="0">
                <a:solidFill>
                  <a:srgbClr val="002060"/>
                </a:solidFill>
                <a:latin typeface="Barlow Semi Condensed" panose="00000506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Jackie.Binnington@hampshirefa.com</a:t>
            </a:r>
            <a:r>
              <a:rPr lang="en-GB" sz="2400" dirty="0">
                <a:solidFill>
                  <a:srgbClr val="002060"/>
                </a:solidFill>
                <a:latin typeface="Barlow Semi Condensed" panose="00000506000000000000" pitchFamily="2" charset="0"/>
                <a:cs typeface="Arial" panose="020B0604020202020204" pitchFamily="34" charset="0"/>
              </a:rPr>
              <a:t> </a:t>
            </a:r>
          </a:p>
          <a:p>
            <a:pPr marL="0" indent="0" algn="ctr">
              <a:buNone/>
            </a:pPr>
            <a:r>
              <a:rPr lang="en-GB" sz="2400" dirty="0">
                <a:solidFill>
                  <a:schemeClr val="bg1"/>
                </a:solidFill>
                <a:latin typeface="Barlow Semi Condensed" panose="00000506000000000000" pitchFamily="2" charset="0"/>
              </a:rPr>
              <a:t>Team Inbox: </a:t>
            </a:r>
            <a:r>
              <a:rPr lang="en-GB" sz="2400" dirty="0">
                <a:solidFill>
                  <a:srgbClr val="002060"/>
                </a:solidFill>
                <a:latin typeface="Barlow Semi Condensed" panose="00000506000000000000" pitchFamily="2" charset="0"/>
                <a:hlinkClick r:id="rId6">
                  <a:extLst>
                    <a:ext uri="{A12FA001-AC4F-418D-AE19-62706E023703}">
                      <ahyp:hlinkClr xmlns:ahyp="http://schemas.microsoft.com/office/drawing/2018/hyperlinkcolor" val="tx"/>
                    </a:ext>
                  </a:extLst>
                </a:hlinkClick>
              </a:rPr>
              <a:t>safeguarding@hampshirefa.com</a:t>
            </a:r>
            <a:r>
              <a:rPr lang="en-GB" sz="2400" dirty="0">
                <a:solidFill>
                  <a:srgbClr val="002060"/>
                </a:solidFill>
                <a:latin typeface="Barlow Semi Condensed" panose="00000506000000000000" pitchFamily="2" charset="0"/>
              </a:rPr>
              <a:t> </a:t>
            </a:r>
          </a:p>
          <a:p>
            <a:pPr marL="0" indent="0">
              <a:buNone/>
            </a:pPr>
            <a:endParaRPr lang="en-GB" sz="2400" dirty="0">
              <a:latin typeface="Barlow Semi Condensed" panose="00000506000000000000" pitchFamily="2" charset="0"/>
            </a:endParaRPr>
          </a:p>
          <a:p>
            <a:pPr marL="0" indent="0" algn="ctr">
              <a:buNone/>
            </a:pPr>
            <a:r>
              <a:rPr lang="en-GB" sz="2400" dirty="0">
                <a:solidFill>
                  <a:schemeClr val="bg1"/>
                </a:solidFill>
                <a:latin typeface="Barlow Semi Condensed" panose="00000506000000000000" pitchFamily="2" charset="0"/>
              </a:rPr>
              <a:t>Senior Safeguarding Lead: Mel Gill</a:t>
            </a:r>
          </a:p>
          <a:p>
            <a:pPr marL="0" indent="0" algn="ctr">
              <a:buNone/>
            </a:pPr>
            <a:r>
              <a:rPr lang="en-GB" sz="2400" dirty="0">
                <a:solidFill>
                  <a:schemeClr val="bg1"/>
                </a:solidFill>
                <a:latin typeface="Barlow Semi Condensed" panose="00000506000000000000" pitchFamily="2" charset="0"/>
              </a:rPr>
              <a:t>Deputy Senior Safeguarding Lead: Darren Parker</a:t>
            </a:r>
          </a:p>
          <a:p>
            <a:pPr marL="0" indent="0" algn="ctr">
              <a:buNone/>
            </a:pPr>
            <a:r>
              <a:rPr lang="en-GB" sz="2400" dirty="0">
                <a:solidFill>
                  <a:schemeClr val="bg1"/>
                </a:solidFill>
                <a:latin typeface="Barlow Semi Condensed" panose="00000506000000000000" pitchFamily="2" charset="0"/>
              </a:rPr>
              <a:t>Board Safeguarding Champion: Ian Walkom</a:t>
            </a:r>
          </a:p>
          <a:p>
            <a:pPr>
              <a:buClr>
                <a:srgbClr val="002060"/>
              </a:buClr>
            </a:pPr>
            <a:endParaRPr lang="en-US" sz="2000" dirty="0">
              <a:solidFill>
                <a:schemeClr val="bg1"/>
              </a:solidFill>
              <a:latin typeface="Barlow Condensed Medium" pitchFamily="2" charset="77"/>
            </a:endParaRPr>
          </a:p>
        </p:txBody>
      </p:sp>
      <p:sp>
        <p:nvSpPr>
          <p:cNvPr id="8" name="TextBox 7">
            <a:extLst>
              <a:ext uri="{FF2B5EF4-FFF2-40B4-BE49-F238E27FC236}">
                <a16:creationId xmlns:a16="http://schemas.microsoft.com/office/drawing/2014/main" id="{B1583D30-02BF-6840-84BF-C1190A0E6A1F}"/>
              </a:ext>
            </a:extLst>
          </p:cNvPr>
          <p:cNvSpPr txBox="1"/>
          <p:nvPr/>
        </p:nvSpPr>
        <p:spPr>
          <a:xfrm>
            <a:off x="935303" y="168541"/>
            <a:ext cx="9637643"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Hampshire FA Safeguarding Team</a:t>
            </a: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7"/>
          <a:stretch>
            <a:fillRect/>
          </a:stretch>
        </p:blipFill>
        <p:spPr>
          <a:xfrm>
            <a:off x="11508249" y="5996765"/>
            <a:ext cx="542596" cy="772571"/>
          </a:xfrm>
          <a:prstGeom prst="rect">
            <a:avLst/>
          </a:prstGeom>
        </p:spPr>
      </p:pic>
    </p:spTree>
    <p:extLst>
      <p:ext uri="{BB962C8B-B14F-4D97-AF65-F5344CB8AC3E}">
        <p14:creationId xmlns:p14="http://schemas.microsoft.com/office/powerpoint/2010/main" val="170904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alphaModFix amt="40000"/>
          </a:blip>
          <a:srcRect l="18875" r="11815"/>
          <a:stretch/>
        </p:blipFill>
        <p:spPr>
          <a:xfrm>
            <a:off x="0" y="10"/>
            <a:ext cx="8450297" cy="6857990"/>
          </a:xfrm>
          <a:prstGeom prst="rect">
            <a:avLst/>
          </a:prstGeom>
          <a:solidFill>
            <a:srgbClr val="FF0000"/>
          </a:solidFill>
        </p:spPr>
      </p:pic>
      <p:sp>
        <p:nvSpPr>
          <p:cNvPr id="8" name="TextBox 7">
            <a:extLst>
              <a:ext uri="{FF2B5EF4-FFF2-40B4-BE49-F238E27FC236}">
                <a16:creationId xmlns:a16="http://schemas.microsoft.com/office/drawing/2014/main" id="{B1583D30-02BF-6840-84BF-C1190A0E6A1F}"/>
              </a:ext>
            </a:extLst>
          </p:cNvPr>
          <p:cNvSpPr txBox="1"/>
          <p:nvPr/>
        </p:nvSpPr>
        <p:spPr>
          <a:xfrm>
            <a:off x="838201" y="365125"/>
            <a:ext cx="5251316" cy="16276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Barlow Condensed SemiBold" panose="00000706000000000000" pitchFamily="2" charset="0"/>
                <a:ea typeface="+mj-ea"/>
                <a:cs typeface="+mj-cs"/>
              </a:rPr>
              <a:t>Session Outline</a:t>
            </a:r>
          </a:p>
        </p:txBody>
      </p:sp>
      <p:sp>
        <p:nvSpPr>
          <p:cNvPr id="2" name="TextBox 1">
            <a:extLst>
              <a:ext uri="{FF2B5EF4-FFF2-40B4-BE49-F238E27FC236}">
                <a16:creationId xmlns:a16="http://schemas.microsoft.com/office/drawing/2014/main" id="{77A12454-286F-4A7A-8FEF-7E9DD4334D8E}"/>
              </a:ext>
            </a:extLst>
          </p:cNvPr>
          <p:cNvSpPr txBox="1"/>
          <p:nvPr/>
        </p:nvSpPr>
        <p:spPr>
          <a:xfrm>
            <a:off x="838200" y="2219785"/>
            <a:ext cx="5705475" cy="3957178"/>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latin typeface="Barlow Condensed SemiBold" panose="00000706000000000000" pitchFamily="2" charset="0"/>
              </a:rPr>
              <a:t>The Role and Responsibilities of a Respect Steward </a:t>
            </a:r>
          </a:p>
          <a:p>
            <a:pPr marL="457200" indent="-228600">
              <a:lnSpc>
                <a:spcPct val="90000"/>
              </a:lnSpc>
              <a:spcAft>
                <a:spcPts val="600"/>
              </a:spcAft>
              <a:buFont typeface="Arial" panose="020B0604020202020204" pitchFamily="34" charset="0"/>
              <a:buChar char="•"/>
            </a:pPr>
            <a:r>
              <a:rPr lang="en-US" sz="3600" dirty="0">
                <a:solidFill>
                  <a:srgbClr val="FFFFFF"/>
                </a:solidFill>
                <a:latin typeface="Barlow Condensed SemiBold" panose="00000706000000000000" pitchFamily="2" charset="0"/>
              </a:rPr>
              <a:t>Reporting Concerns</a:t>
            </a:r>
          </a:p>
          <a:p>
            <a:pPr marL="457200" indent="-228600">
              <a:lnSpc>
                <a:spcPct val="90000"/>
              </a:lnSpc>
              <a:spcAft>
                <a:spcPts val="600"/>
              </a:spcAft>
              <a:buFont typeface="Arial" panose="020B0604020202020204" pitchFamily="34" charset="0"/>
              <a:buChar char="•"/>
            </a:pPr>
            <a:r>
              <a:rPr lang="en-US" sz="3600" dirty="0">
                <a:solidFill>
                  <a:srgbClr val="FFFFFF"/>
                </a:solidFill>
                <a:latin typeface="Barlow Condensed SemiBold" panose="00000706000000000000" pitchFamily="2" charset="0"/>
              </a:rPr>
              <a:t>Additional Resources</a:t>
            </a:r>
          </a:p>
          <a:p>
            <a:pPr marL="457200" indent="-228600">
              <a:lnSpc>
                <a:spcPct val="90000"/>
              </a:lnSpc>
              <a:spcAft>
                <a:spcPts val="600"/>
              </a:spcAft>
              <a:buFont typeface="Arial" panose="020B0604020202020204" pitchFamily="34" charset="0"/>
              <a:buChar char="•"/>
            </a:pPr>
            <a:r>
              <a:rPr lang="en-US" sz="3600" dirty="0">
                <a:solidFill>
                  <a:srgbClr val="FFFFFF"/>
                </a:solidFill>
                <a:latin typeface="Barlow Condensed SemiBold" panose="00000706000000000000" pitchFamily="2" charset="0"/>
              </a:rPr>
              <a:t>General Notices and Updates</a:t>
            </a:r>
          </a:p>
          <a:p>
            <a:pPr marL="457200" indent="-228600">
              <a:lnSpc>
                <a:spcPct val="90000"/>
              </a:lnSpc>
              <a:spcAft>
                <a:spcPts val="600"/>
              </a:spcAft>
              <a:buFont typeface="Arial" panose="020B0604020202020204" pitchFamily="34" charset="0"/>
              <a:buChar char="•"/>
            </a:pPr>
            <a:r>
              <a:rPr lang="en-US" sz="3600" dirty="0">
                <a:solidFill>
                  <a:srgbClr val="FFFFFF"/>
                </a:solidFill>
                <a:latin typeface="Barlow Condensed SemiBold" panose="00000706000000000000" pitchFamily="2" charset="0"/>
              </a:rPr>
              <a:t>Any Questions</a:t>
            </a:r>
          </a:p>
        </p:txBody>
      </p:sp>
      <p:pic>
        <p:nvPicPr>
          <p:cNvPr id="3074" name="Picture 2">
            <a:extLst>
              <a:ext uri="{FF2B5EF4-FFF2-40B4-BE49-F238E27FC236}">
                <a16:creationId xmlns:a16="http://schemas.microsoft.com/office/drawing/2014/main" id="{E04EC315-EE0F-49CD-A221-30DB5F1F8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3"/>
          <a:stretch/>
        </p:blipFill>
        <p:spPr bwMode="auto">
          <a:xfrm>
            <a:off x="622597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rgbClr val="FF0000"/>
          </a:solidFill>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754053"/>
          </a:xfrm>
          <a:prstGeom prst="rect">
            <a:avLst/>
          </a:prstGeom>
          <a:noFill/>
        </p:spPr>
        <p:txBody>
          <a:bodyPr wrap="square" rtlCol="0">
            <a:spAutoFit/>
          </a:bodyPr>
          <a:lstStyle/>
          <a:p>
            <a:pPr>
              <a:spcAft>
                <a:spcPts val="600"/>
              </a:spcAft>
              <a:buClr>
                <a:srgbClr val="002060"/>
              </a:buCl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buClr>
                <a:srgbClr val="002060"/>
              </a:buClr>
            </a:pPr>
            <a:endParaRPr lang="en-US" sz="200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4"/>
          <a:stretch>
            <a:fillRect/>
          </a:stretch>
        </p:blipFill>
        <p:spPr>
          <a:xfrm>
            <a:off x="11508249" y="5996765"/>
            <a:ext cx="542596" cy="772571"/>
          </a:xfrm>
          <a:prstGeom prst="rect">
            <a:avLst/>
          </a:prstGeom>
        </p:spPr>
      </p:pic>
    </p:spTree>
    <p:extLst>
      <p:ext uri="{BB962C8B-B14F-4D97-AF65-F5344CB8AC3E}">
        <p14:creationId xmlns:p14="http://schemas.microsoft.com/office/powerpoint/2010/main" val="284347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12511" y="-40640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677108"/>
          </a:xfrm>
          <a:prstGeom prst="rect">
            <a:avLst/>
          </a:prstGeom>
          <a:noFill/>
        </p:spPr>
        <p:txBody>
          <a:bodyPr wrap="square" rtlCol="0">
            <a:spAutoFit/>
          </a:bodyPr>
          <a:lstStyle/>
          <a:p>
            <a:pPr>
              <a:buClr>
                <a:srgbClr val="002060"/>
              </a:buCl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pPr>
            <a:endParaRPr lang="en-US" sz="2000" dirty="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508249" y="5996765"/>
            <a:ext cx="542596" cy="772571"/>
          </a:xfrm>
          <a:prstGeom prst="rect">
            <a:avLst/>
          </a:prstGeom>
        </p:spPr>
      </p:pic>
      <p:sp>
        <p:nvSpPr>
          <p:cNvPr id="2" name="TextBox 1">
            <a:extLst>
              <a:ext uri="{FF2B5EF4-FFF2-40B4-BE49-F238E27FC236}">
                <a16:creationId xmlns:a16="http://schemas.microsoft.com/office/drawing/2014/main" id="{77A12454-286F-4A7A-8FEF-7E9DD4334D8E}"/>
              </a:ext>
            </a:extLst>
          </p:cNvPr>
          <p:cNvSpPr txBox="1"/>
          <p:nvPr/>
        </p:nvSpPr>
        <p:spPr>
          <a:xfrm>
            <a:off x="802640" y="469801"/>
            <a:ext cx="10611742" cy="4339650"/>
          </a:xfrm>
          <a:prstGeom prst="rect">
            <a:avLst/>
          </a:prstGeom>
          <a:noFill/>
        </p:spPr>
        <p:txBody>
          <a:bodyPr wrap="square" rtlCol="0">
            <a:spAutoFit/>
          </a:bodyPr>
          <a:lstStyle/>
          <a:p>
            <a:pPr algn="ctr"/>
            <a:r>
              <a:rPr lang="en-GB" sz="4000" u="sng" dirty="0">
                <a:solidFill>
                  <a:schemeClr val="bg1"/>
                </a:solidFill>
                <a:latin typeface="Barlow Condensed SemiBold" panose="00000706000000000000" pitchFamily="2" charset="0"/>
              </a:rPr>
              <a:t>Respect Steward </a:t>
            </a:r>
          </a:p>
          <a:p>
            <a:pPr algn="ctr"/>
            <a:endParaRPr lang="en-GB" sz="4000" dirty="0">
              <a:solidFill>
                <a:schemeClr val="bg1"/>
              </a:solidFill>
              <a:latin typeface="Barlow Condensed SemiBold" panose="00000706000000000000" pitchFamily="2" charset="0"/>
            </a:endParaRPr>
          </a:p>
          <a:p>
            <a:pPr algn="just"/>
            <a:r>
              <a:rPr lang="en-GB" sz="2800" dirty="0">
                <a:solidFill>
                  <a:schemeClr val="bg1"/>
                </a:solidFill>
                <a:latin typeface="Barlow Condensed SemiBold" panose="00000706000000000000" pitchFamily="2" charset="0"/>
              </a:rPr>
              <a:t>To support the FA Respect programme Hampshire FA are continuing with the requirement for all teams Home &amp; Away to provide an adult (this should not be the team manager or coach) steward for all youth football teams U16 and below. </a:t>
            </a:r>
          </a:p>
          <a:p>
            <a:pPr algn="just"/>
            <a:endParaRPr lang="en-GB" sz="2800" dirty="0">
              <a:solidFill>
                <a:schemeClr val="bg1"/>
              </a:solidFill>
              <a:latin typeface="Barlow Condensed SemiBold" panose="00000706000000000000" pitchFamily="2" charset="0"/>
            </a:endParaRPr>
          </a:p>
          <a:p>
            <a:pPr algn="just"/>
            <a:r>
              <a:rPr lang="en-GB" sz="2800" dirty="0">
                <a:solidFill>
                  <a:schemeClr val="bg1"/>
                </a:solidFill>
                <a:latin typeface="Barlow Condensed SemiBold" panose="00000706000000000000" pitchFamily="2" charset="0"/>
              </a:rPr>
              <a:t>Hampshire FA are aware some leagues have mandated that all age groups must provide a Respect Steward. If you are unsure please check with your League Committee.</a:t>
            </a:r>
          </a:p>
        </p:txBody>
      </p:sp>
      <p:pic>
        <p:nvPicPr>
          <p:cNvPr id="4" name="Picture 3">
            <a:extLst>
              <a:ext uri="{FF2B5EF4-FFF2-40B4-BE49-F238E27FC236}">
                <a16:creationId xmlns:a16="http://schemas.microsoft.com/office/drawing/2014/main" id="{50A4EB4F-20DF-481D-AA26-346A381655D7}"/>
              </a:ext>
            </a:extLst>
          </p:cNvPr>
          <p:cNvPicPr>
            <a:picLocks noChangeAspect="1"/>
          </p:cNvPicPr>
          <p:nvPr/>
        </p:nvPicPr>
        <p:blipFill>
          <a:blip r:embed="rId4"/>
          <a:stretch>
            <a:fillRect/>
          </a:stretch>
        </p:blipFill>
        <p:spPr>
          <a:xfrm>
            <a:off x="3275064" y="4749180"/>
            <a:ext cx="3194581" cy="1633870"/>
          </a:xfrm>
          <a:prstGeom prst="rect">
            <a:avLst/>
          </a:prstGeom>
        </p:spPr>
      </p:pic>
    </p:spTree>
    <p:extLst>
      <p:ext uri="{BB962C8B-B14F-4D97-AF65-F5344CB8AC3E}">
        <p14:creationId xmlns:p14="http://schemas.microsoft.com/office/powerpoint/2010/main" val="380727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12511"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677108"/>
          </a:xfrm>
          <a:prstGeom prst="rect">
            <a:avLst/>
          </a:prstGeom>
          <a:noFill/>
        </p:spPr>
        <p:txBody>
          <a:bodyPr wrap="square" rtlCol="0">
            <a:spAutoFit/>
          </a:bodyPr>
          <a:lstStyle/>
          <a:p>
            <a:pPr>
              <a:buClr>
                <a:srgbClr val="002060"/>
              </a:buCl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pPr>
            <a:endParaRPr lang="en-US" sz="2000" dirty="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508249" y="5996765"/>
            <a:ext cx="542596" cy="772571"/>
          </a:xfrm>
          <a:prstGeom prst="rect">
            <a:avLst/>
          </a:prstGeom>
        </p:spPr>
      </p:pic>
      <p:sp>
        <p:nvSpPr>
          <p:cNvPr id="2" name="TextBox 1">
            <a:extLst>
              <a:ext uri="{FF2B5EF4-FFF2-40B4-BE49-F238E27FC236}">
                <a16:creationId xmlns:a16="http://schemas.microsoft.com/office/drawing/2014/main" id="{77A12454-286F-4A7A-8FEF-7E9DD4334D8E}"/>
              </a:ext>
            </a:extLst>
          </p:cNvPr>
          <p:cNvSpPr txBox="1"/>
          <p:nvPr/>
        </p:nvSpPr>
        <p:spPr>
          <a:xfrm>
            <a:off x="802640" y="469801"/>
            <a:ext cx="10611742" cy="7355860"/>
          </a:xfrm>
          <a:prstGeom prst="rect">
            <a:avLst/>
          </a:prstGeom>
          <a:noFill/>
        </p:spPr>
        <p:txBody>
          <a:bodyPr wrap="square" rtlCol="0">
            <a:spAutoFit/>
          </a:bodyPr>
          <a:lstStyle/>
          <a:p>
            <a:pPr algn="ctr"/>
            <a:r>
              <a:rPr lang="en-GB" sz="4000" u="sng" dirty="0">
                <a:solidFill>
                  <a:schemeClr val="bg1"/>
                </a:solidFill>
                <a:latin typeface="Barlow Condensed SemiBold" panose="00000706000000000000" pitchFamily="2" charset="0"/>
              </a:rPr>
              <a:t>The Role of a Respect Steward </a:t>
            </a:r>
          </a:p>
          <a:p>
            <a:pPr marL="457200" indent="-457200" algn="ctr">
              <a:buFont typeface="Arial" panose="020B0604020202020204" pitchFamily="34" charset="0"/>
              <a:buChar char="•"/>
            </a:pPr>
            <a:endParaRPr lang="en-GB" sz="3200" u="sng" dirty="0">
              <a:solidFill>
                <a:schemeClr val="bg1"/>
              </a:solidFill>
              <a:latin typeface="Barlow Condensed SemiBold" panose="00000706000000000000" pitchFamily="2" charset="0"/>
            </a:endParaRPr>
          </a:p>
          <a:p>
            <a:pPr marL="457200" indent="-457200">
              <a:buFont typeface="Arial" panose="020B0604020202020204" pitchFamily="34" charset="0"/>
              <a:buChar char="•"/>
            </a:pPr>
            <a:r>
              <a:rPr lang="en-GB" altLang="en-US" sz="3200" dirty="0">
                <a:solidFill>
                  <a:schemeClr val="bg1"/>
                </a:solidFill>
                <a:latin typeface="Barlow Condensed SemiBold" panose="00000706000000000000" pitchFamily="2" charset="0"/>
                <a:ea typeface="ＭＳ Ｐゴシック" pitchFamily="34" charset="-128"/>
              </a:rPr>
              <a:t>Ideally not the Manager or a member of Coaching Staff.</a:t>
            </a:r>
          </a:p>
          <a:p>
            <a:pPr marL="457200" indent="-457200">
              <a:buFont typeface="Arial" panose="020B0604020202020204" pitchFamily="34" charset="0"/>
              <a:buChar char="•"/>
            </a:pPr>
            <a:endParaRPr lang="en-GB" altLang="en-US" sz="32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GB" altLang="en-US" sz="3200" dirty="0">
                <a:solidFill>
                  <a:schemeClr val="bg1"/>
                </a:solidFill>
                <a:latin typeface="Barlow Condensed SemiBold" panose="00000706000000000000" pitchFamily="2" charset="0"/>
                <a:ea typeface="ＭＳ Ｐゴシック" pitchFamily="34" charset="-128"/>
              </a:rPr>
              <a:t>An Adult who preferably is someone that is calm but confident in dealing with others within their own Club.</a:t>
            </a:r>
          </a:p>
          <a:p>
            <a:pPr marL="457200" indent="-457200">
              <a:buFont typeface="Arial" panose="020B0604020202020204" pitchFamily="34" charset="0"/>
              <a:buChar char="•"/>
            </a:pPr>
            <a:endParaRPr lang="en-GB" altLang="en-US" sz="32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GB" altLang="en-US" sz="3200" dirty="0">
                <a:solidFill>
                  <a:schemeClr val="bg1"/>
                </a:solidFill>
                <a:latin typeface="Barlow Condensed SemiBold" panose="00000706000000000000" pitchFamily="2" charset="0"/>
                <a:ea typeface="ＭＳ Ｐゴシック" pitchFamily="34" charset="-128"/>
              </a:rPr>
              <a:t>Ideally try to keep the same person every week or a small group of people to carry out the role on a rotational basis.</a:t>
            </a:r>
          </a:p>
          <a:p>
            <a:pPr marL="457200" indent="-457200">
              <a:buFont typeface="Arial" panose="020B0604020202020204" pitchFamily="34" charset="0"/>
              <a:buChar char="•"/>
            </a:pPr>
            <a:endParaRPr lang="en-GB" altLang="en-US" sz="32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GB" altLang="en-US" sz="3200" dirty="0">
                <a:solidFill>
                  <a:schemeClr val="bg1"/>
                </a:solidFill>
                <a:latin typeface="Barlow Condensed SemiBold" panose="00000706000000000000" pitchFamily="2" charset="0"/>
                <a:ea typeface="ＭＳ Ｐゴシック" pitchFamily="34" charset="-128"/>
              </a:rPr>
              <a:t>Make sure they are known to supporters of your team.</a:t>
            </a:r>
          </a:p>
          <a:p>
            <a:pPr algn="ctr"/>
            <a:endParaRPr lang="en-GB" sz="3200" u="sng" dirty="0">
              <a:solidFill>
                <a:schemeClr val="bg1"/>
              </a:solidFill>
              <a:latin typeface="Barlow Condensed SemiBold" panose="00000706000000000000" pitchFamily="2" charset="0"/>
            </a:endParaRPr>
          </a:p>
          <a:p>
            <a:pPr algn="ctr"/>
            <a:endParaRPr lang="en-GB" sz="4000" dirty="0">
              <a:solidFill>
                <a:schemeClr val="bg1"/>
              </a:solidFill>
              <a:latin typeface="Barlow Condensed SemiBold" panose="00000706000000000000" pitchFamily="2" charset="0"/>
            </a:endParaRPr>
          </a:p>
          <a:p>
            <a:pPr algn="ctr"/>
            <a:endParaRPr lang="en-GB" sz="4000" dirty="0">
              <a:solidFill>
                <a:schemeClr val="bg1"/>
              </a:solidFill>
              <a:latin typeface="Barlow Condensed SemiBold" panose="00000706000000000000" pitchFamily="2" charset="0"/>
            </a:endParaRPr>
          </a:p>
        </p:txBody>
      </p:sp>
    </p:spTree>
    <p:extLst>
      <p:ext uri="{BB962C8B-B14F-4D97-AF65-F5344CB8AC3E}">
        <p14:creationId xmlns:p14="http://schemas.microsoft.com/office/powerpoint/2010/main" val="31335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l="3"/>
          <a:stretch/>
        </p:blipFill>
        <p:spPr>
          <a:xfrm>
            <a:off x="305" y="0"/>
            <a:ext cx="12191695" cy="6858000"/>
          </a:xfrm>
          <a:prstGeom prst="rect">
            <a:avLst/>
          </a:prstGeom>
        </p:spPr>
      </p:pic>
      <p:sp>
        <p:nvSpPr>
          <p:cNvPr id="18" name="Freeform: Shape 17">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22" name="Freeform: Shape 21">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77A12454-286F-4A7A-8FEF-7E9DD4334D8E}"/>
              </a:ext>
            </a:extLst>
          </p:cNvPr>
          <p:cNvSpPr txBox="1"/>
          <p:nvPr/>
        </p:nvSpPr>
        <p:spPr>
          <a:xfrm>
            <a:off x="1636511" y="1872171"/>
            <a:ext cx="3555692" cy="2042712"/>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400" kern="1200" dirty="0">
              <a:solidFill>
                <a:schemeClr val="tx1">
                  <a:lumMod val="75000"/>
                  <a:lumOff val="25000"/>
                </a:schemeClr>
              </a:solidFill>
              <a:latin typeface="+mj-lt"/>
              <a:ea typeface="+mj-ea"/>
              <a:cs typeface="+mj-cs"/>
            </a:endParaRPr>
          </a:p>
        </p:txBody>
      </p:sp>
      <p:grpSp>
        <p:nvGrpSpPr>
          <p:cNvPr id="24" name="Group 23">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25" name="Freeform: Shape 24">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783D8C07-01FB-4562-9183-BEFB9482AB2E}"/>
              </a:ext>
            </a:extLst>
          </p:cNvPr>
          <p:cNvPicPr>
            <a:picLocks noChangeAspect="1"/>
          </p:cNvPicPr>
          <p:nvPr/>
        </p:nvPicPr>
        <p:blipFill rotWithShape="1">
          <a:blip r:embed="rId3"/>
          <a:srcRect r="1" b="6118"/>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4"/>
          <a:stretch>
            <a:fillRect/>
          </a:stretch>
        </p:blipFill>
        <p:spPr>
          <a:xfrm>
            <a:off x="11110623" y="5494323"/>
            <a:ext cx="907049" cy="1291495"/>
          </a:xfrm>
          <a:prstGeom prst="rect">
            <a:avLst/>
          </a:prstGeom>
        </p:spPr>
      </p:pic>
      <p:sp>
        <p:nvSpPr>
          <p:cNvPr id="17" name="TextBox 16">
            <a:extLst>
              <a:ext uri="{FF2B5EF4-FFF2-40B4-BE49-F238E27FC236}">
                <a16:creationId xmlns:a16="http://schemas.microsoft.com/office/drawing/2014/main" id="{0F7D93DF-70DE-4D19-B4EA-B4DB80DE8D31}"/>
              </a:ext>
            </a:extLst>
          </p:cNvPr>
          <p:cNvSpPr txBox="1"/>
          <p:nvPr/>
        </p:nvSpPr>
        <p:spPr>
          <a:xfrm>
            <a:off x="3000222" y="508909"/>
            <a:ext cx="6191250" cy="584775"/>
          </a:xfrm>
          <a:prstGeom prst="rect">
            <a:avLst/>
          </a:prstGeom>
          <a:noFill/>
        </p:spPr>
        <p:txBody>
          <a:bodyPr wrap="square">
            <a:spAutoFit/>
          </a:bodyPr>
          <a:lstStyle/>
          <a:p>
            <a:pPr algn="ctr"/>
            <a:r>
              <a:rPr lang="en-GB" altLang="en-US" sz="3200" b="1" u="sng">
                <a:solidFill>
                  <a:schemeClr val="bg1"/>
                </a:solidFill>
                <a:latin typeface="Barlow Condensed SemiBold" panose="00000706000000000000" pitchFamily="2" charset="0"/>
                <a:ea typeface="ＭＳ Ｐゴシック" pitchFamily="34" charset="-128"/>
              </a:rPr>
              <a:t>Visibility </a:t>
            </a:r>
            <a:r>
              <a:rPr lang="en-GB" sz="3200" u="sng">
                <a:solidFill>
                  <a:schemeClr val="bg1"/>
                </a:solidFill>
                <a:latin typeface="Barlow Condensed SemiBold" panose="00000706000000000000" pitchFamily="2" charset="0"/>
              </a:rPr>
              <a:t>of a Respect Steward </a:t>
            </a:r>
            <a:endParaRPr lang="en-GB" sz="3200" u="sng" dirty="0">
              <a:solidFill>
                <a:schemeClr val="bg1"/>
              </a:solidFill>
              <a:latin typeface="Barlow Condensed SemiBold" panose="00000706000000000000" pitchFamily="2" charset="0"/>
            </a:endParaRPr>
          </a:p>
        </p:txBody>
      </p:sp>
      <p:sp>
        <p:nvSpPr>
          <p:cNvPr id="19" name="TextBox 18">
            <a:extLst>
              <a:ext uri="{FF2B5EF4-FFF2-40B4-BE49-F238E27FC236}">
                <a16:creationId xmlns:a16="http://schemas.microsoft.com/office/drawing/2014/main" id="{D499AB3B-A58F-43F7-BF99-0DDA5A2FCD05}"/>
              </a:ext>
            </a:extLst>
          </p:cNvPr>
          <p:cNvSpPr txBox="1"/>
          <p:nvPr/>
        </p:nvSpPr>
        <p:spPr>
          <a:xfrm>
            <a:off x="228600" y="5770674"/>
            <a:ext cx="9372600" cy="584775"/>
          </a:xfrm>
          <a:prstGeom prst="rect">
            <a:avLst/>
          </a:prstGeom>
          <a:noFill/>
        </p:spPr>
        <p:txBody>
          <a:bodyPr wrap="square">
            <a:spAutoFit/>
          </a:bodyPr>
          <a:lstStyle/>
          <a:p>
            <a:r>
              <a:rPr lang="en-GB" sz="3200" dirty="0">
                <a:solidFill>
                  <a:srgbClr val="002060"/>
                </a:solidFill>
                <a:latin typeface="Barlow Condensed SemiBold" panose="00000706000000000000" pitchFamily="2" charset="0"/>
                <a:hlinkClick r:id="rId5">
                  <a:extLst>
                    <a:ext uri="{A12FA001-AC4F-418D-AE19-62706E023703}">
                      <ahyp:hlinkClr xmlns:ahyp="http://schemas.microsoft.com/office/drawing/2018/hyperlinkcolor" val="tx"/>
                    </a:ext>
                  </a:extLst>
                </a:hlinkClick>
              </a:rPr>
              <a:t>Resources available to purchase from  RespectShop</a:t>
            </a:r>
            <a:endParaRPr lang="en-GB" sz="3200" dirty="0">
              <a:solidFill>
                <a:srgbClr val="002060"/>
              </a:solidFill>
              <a:latin typeface="Barlow Condensed SemiBold" panose="00000706000000000000" pitchFamily="2" charset="0"/>
            </a:endParaRPr>
          </a:p>
        </p:txBody>
      </p:sp>
      <p:sp>
        <p:nvSpPr>
          <p:cNvPr id="21" name="TextBox 20">
            <a:extLst>
              <a:ext uri="{FF2B5EF4-FFF2-40B4-BE49-F238E27FC236}">
                <a16:creationId xmlns:a16="http://schemas.microsoft.com/office/drawing/2014/main" id="{787412C9-CCDE-4A13-BCDC-5D36E4E55F64}"/>
              </a:ext>
            </a:extLst>
          </p:cNvPr>
          <p:cNvSpPr txBox="1"/>
          <p:nvPr/>
        </p:nvSpPr>
        <p:spPr>
          <a:xfrm>
            <a:off x="1189877" y="2714554"/>
            <a:ext cx="6191250" cy="1569660"/>
          </a:xfrm>
          <a:prstGeom prst="rect">
            <a:avLst/>
          </a:prstGeom>
          <a:noFill/>
        </p:spPr>
        <p:txBody>
          <a:bodyPr wrap="square">
            <a:spAutoFit/>
          </a:bodyPr>
          <a:lstStyle/>
          <a:p>
            <a:pPr eaLnBrk="1" hangingPunct="1">
              <a:spcBef>
                <a:spcPct val="0"/>
              </a:spcBef>
              <a:buClrTx/>
              <a:buFontTx/>
              <a:buNone/>
            </a:pPr>
            <a:r>
              <a:rPr lang="en-GB" altLang="en-US" sz="2400" dirty="0">
                <a:solidFill>
                  <a:srgbClr val="002060"/>
                </a:solidFill>
                <a:latin typeface="Barlow Condensed SemiBold" panose="00000706000000000000" pitchFamily="2" charset="0"/>
              </a:rPr>
              <a:t>Good visibility makes it easier for the</a:t>
            </a:r>
          </a:p>
          <a:p>
            <a:pPr eaLnBrk="1" hangingPunct="1">
              <a:spcBef>
                <a:spcPct val="0"/>
              </a:spcBef>
              <a:buClrTx/>
              <a:buFontTx/>
              <a:buNone/>
            </a:pPr>
            <a:r>
              <a:rPr lang="en-GB" altLang="en-US" sz="2400" dirty="0">
                <a:solidFill>
                  <a:srgbClr val="002060"/>
                </a:solidFill>
                <a:latin typeface="Barlow Condensed SemiBold" panose="00000706000000000000" pitchFamily="2" charset="0"/>
              </a:rPr>
              <a:t> Referee to identify the Match Respect </a:t>
            </a:r>
          </a:p>
          <a:p>
            <a:pPr eaLnBrk="1" hangingPunct="1">
              <a:spcBef>
                <a:spcPct val="0"/>
              </a:spcBef>
              <a:buClrTx/>
              <a:buFontTx/>
              <a:buNone/>
            </a:pPr>
            <a:r>
              <a:rPr lang="en-GB" altLang="en-US" sz="2400" dirty="0">
                <a:solidFill>
                  <a:srgbClr val="002060"/>
                </a:solidFill>
                <a:latin typeface="Barlow Condensed SemiBold" panose="00000706000000000000" pitchFamily="2" charset="0"/>
              </a:rPr>
              <a:t>Steward prior and during the match  -</a:t>
            </a:r>
          </a:p>
          <a:p>
            <a:pPr eaLnBrk="1" hangingPunct="1">
              <a:spcBef>
                <a:spcPct val="0"/>
              </a:spcBef>
              <a:buClrTx/>
              <a:buFontTx/>
              <a:buNone/>
            </a:pPr>
            <a:r>
              <a:rPr lang="en-GB" altLang="en-US" sz="2400" dirty="0">
                <a:solidFill>
                  <a:srgbClr val="002060"/>
                </a:solidFill>
                <a:latin typeface="Barlow Condensed SemiBold" panose="00000706000000000000" pitchFamily="2" charset="0"/>
              </a:rPr>
              <a:t>              So introduce yourself! </a:t>
            </a:r>
          </a:p>
        </p:txBody>
      </p:sp>
    </p:spTree>
    <p:extLst>
      <p:ext uri="{BB962C8B-B14F-4D97-AF65-F5344CB8AC3E}">
        <p14:creationId xmlns:p14="http://schemas.microsoft.com/office/powerpoint/2010/main" val="331218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0"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677108"/>
          </a:xfrm>
          <a:prstGeom prst="rect">
            <a:avLst/>
          </a:prstGeom>
          <a:noFill/>
        </p:spPr>
        <p:txBody>
          <a:bodyPr wrap="square" rtlCol="0">
            <a:spAutoFit/>
          </a:bodyPr>
          <a:lstStyle/>
          <a:p>
            <a:pPr>
              <a:buClr>
                <a:srgbClr val="002060"/>
              </a:buCl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pPr>
            <a:endParaRPr lang="en-US" sz="2000" dirty="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032468" y="250726"/>
            <a:ext cx="747080" cy="1063724"/>
          </a:xfrm>
          <a:prstGeom prst="rect">
            <a:avLst/>
          </a:prstGeom>
        </p:spPr>
      </p:pic>
      <p:sp>
        <p:nvSpPr>
          <p:cNvPr id="2" name="TextBox 1">
            <a:extLst>
              <a:ext uri="{FF2B5EF4-FFF2-40B4-BE49-F238E27FC236}">
                <a16:creationId xmlns:a16="http://schemas.microsoft.com/office/drawing/2014/main" id="{77A12454-286F-4A7A-8FEF-7E9DD4334D8E}"/>
              </a:ext>
            </a:extLst>
          </p:cNvPr>
          <p:cNvSpPr txBox="1"/>
          <p:nvPr/>
        </p:nvSpPr>
        <p:spPr>
          <a:xfrm>
            <a:off x="448254" y="250726"/>
            <a:ext cx="10611742" cy="6740307"/>
          </a:xfrm>
          <a:prstGeom prst="rect">
            <a:avLst/>
          </a:prstGeom>
          <a:noFill/>
        </p:spPr>
        <p:txBody>
          <a:bodyPr wrap="square" rtlCol="0">
            <a:spAutoFit/>
          </a:bodyPr>
          <a:lstStyle/>
          <a:p>
            <a:pPr algn="ctr"/>
            <a:r>
              <a:rPr lang="en-GB" sz="3200" u="sng" dirty="0">
                <a:solidFill>
                  <a:schemeClr val="bg1"/>
                </a:solidFill>
                <a:latin typeface="Barlow Condensed SemiBold" panose="00000706000000000000" pitchFamily="2" charset="0"/>
              </a:rPr>
              <a:t>Matchday Respect Steward </a:t>
            </a:r>
          </a:p>
          <a:p>
            <a:pPr marL="457200" indent="-457200" algn="ctr">
              <a:buFont typeface="Arial" panose="020B0604020202020204" pitchFamily="34" charset="0"/>
              <a:buChar char="•"/>
            </a:pPr>
            <a:endParaRPr lang="en-GB" sz="3200" u="sng" dirty="0">
              <a:solidFill>
                <a:schemeClr val="bg1"/>
              </a:solidFill>
              <a:latin typeface="Barlow Condensed SemiBold" panose="00000706000000000000" pitchFamily="2" charset="0"/>
            </a:endParaRPr>
          </a:p>
          <a:p>
            <a:pPr algn="ctr"/>
            <a:r>
              <a:rPr lang="en-GB" altLang="en-US" sz="3200" dirty="0">
                <a:solidFill>
                  <a:srgbClr val="002060"/>
                </a:solidFill>
                <a:latin typeface="Barlow Condensed SemiBold" panose="00000706000000000000" pitchFamily="2" charset="0"/>
                <a:ea typeface="ＭＳ Ｐゴシック" pitchFamily="34" charset="-128"/>
              </a:rPr>
              <a:t>HOW YOU ARE SHOWING YOUR SUPPORT </a:t>
            </a:r>
            <a:r>
              <a:rPr lang="en-GB" altLang="en-US" sz="3200" dirty="0">
                <a:solidFill>
                  <a:schemeClr val="bg1"/>
                </a:solidFill>
                <a:latin typeface="Barlow Condensed SemiBold" panose="00000706000000000000" pitchFamily="2" charset="0"/>
                <a:ea typeface="ＭＳ Ｐゴシック" pitchFamily="34" charset="-128"/>
              </a:rPr>
              <a:t>- The Match Respect Steward  can help the Club ensure that the Respect Programme is followed for the benefit of all participants. The Respect Steward should use their own knowledge of their own Club spectators to help prevent abuse, foul language or other unacceptable behaviour. </a:t>
            </a:r>
          </a:p>
          <a:p>
            <a:pPr algn="ctr"/>
            <a:endParaRPr lang="en-GB" altLang="en-US" sz="3200" dirty="0">
              <a:solidFill>
                <a:schemeClr val="bg1"/>
              </a:solidFill>
              <a:latin typeface="Barlow Condensed SemiBold" panose="00000706000000000000" pitchFamily="2" charset="0"/>
              <a:ea typeface="ＭＳ Ｐゴシック" pitchFamily="34" charset="-128"/>
            </a:endParaRPr>
          </a:p>
          <a:p>
            <a:pPr algn="ctr"/>
            <a:r>
              <a:rPr lang="en-GB" altLang="en-US" sz="3200" dirty="0">
                <a:solidFill>
                  <a:srgbClr val="002060"/>
                </a:solidFill>
                <a:latin typeface="Barlow Condensed SemiBold" panose="00000706000000000000" pitchFamily="2" charset="0"/>
                <a:ea typeface="ＭＳ Ｐゴシック" pitchFamily="34" charset="-128"/>
              </a:rPr>
              <a:t>IMPORTANT </a:t>
            </a:r>
            <a:r>
              <a:rPr lang="en-GB" altLang="en-US" sz="3200" dirty="0">
                <a:solidFill>
                  <a:schemeClr val="bg1"/>
                </a:solidFill>
                <a:latin typeface="Barlow Condensed SemiBold" panose="00000706000000000000" pitchFamily="2" charset="0"/>
                <a:ea typeface="ＭＳ Ｐゴシック" pitchFamily="34" charset="-128"/>
              </a:rPr>
              <a:t>-</a:t>
            </a:r>
            <a:r>
              <a:rPr lang="en-GB" altLang="en-US" sz="3200" dirty="0">
                <a:solidFill>
                  <a:srgbClr val="002060"/>
                </a:solidFill>
                <a:latin typeface="Barlow Condensed SemiBold" panose="00000706000000000000" pitchFamily="2" charset="0"/>
                <a:ea typeface="ＭＳ Ｐゴシック" pitchFamily="34" charset="-128"/>
              </a:rPr>
              <a:t> </a:t>
            </a:r>
            <a:r>
              <a:rPr lang="en-GB" altLang="en-US" sz="3200" dirty="0">
                <a:solidFill>
                  <a:schemeClr val="bg1"/>
                </a:solidFill>
                <a:latin typeface="Barlow Condensed SemiBold" panose="00000706000000000000" pitchFamily="2" charset="0"/>
                <a:ea typeface="ＭＳ Ｐゴシック" pitchFamily="34" charset="-128"/>
              </a:rPr>
              <a:t>The Respect Steward should ensure their own safety at all times and if in doubt about the potential for a situation to escalate they should act in accordance with their concerns.</a:t>
            </a:r>
            <a:endParaRPr lang="en-GB" sz="3200" u="sng" dirty="0">
              <a:solidFill>
                <a:schemeClr val="bg1"/>
              </a:solidFill>
              <a:latin typeface="Barlow Condensed SemiBold" panose="00000706000000000000" pitchFamily="2" charset="0"/>
            </a:endParaRPr>
          </a:p>
          <a:p>
            <a:pPr algn="ctr"/>
            <a:endParaRPr lang="en-GB" sz="4000" dirty="0">
              <a:solidFill>
                <a:schemeClr val="bg1"/>
              </a:solidFill>
              <a:latin typeface="Barlow Condensed SemiBold" panose="00000706000000000000" pitchFamily="2" charset="0"/>
            </a:endParaRPr>
          </a:p>
          <a:p>
            <a:pPr algn="ctr"/>
            <a:endParaRPr lang="en-GB" sz="4000" dirty="0">
              <a:solidFill>
                <a:schemeClr val="bg1"/>
              </a:solidFill>
              <a:latin typeface="Barlow Condensed SemiBold" panose="00000706000000000000" pitchFamily="2" charset="0"/>
            </a:endParaRPr>
          </a:p>
        </p:txBody>
      </p:sp>
    </p:spTree>
    <p:extLst>
      <p:ext uri="{BB962C8B-B14F-4D97-AF65-F5344CB8AC3E}">
        <p14:creationId xmlns:p14="http://schemas.microsoft.com/office/powerpoint/2010/main" val="372029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r="11111"/>
          <a:stretch/>
        </p:blipFill>
        <p:spPr>
          <a:xfrm>
            <a:off x="0" y="0"/>
            <a:ext cx="12192000" cy="6858000"/>
          </a:xfrm>
          <a:prstGeom prst="rect">
            <a:avLst/>
          </a:prstGeom>
        </p:spPr>
      </p:pic>
      <p:sp>
        <p:nvSpPr>
          <p:cNvPr id="5" name="TextBox 4">
            <a:extLst>
              <a:ext uri="{FF2B5EF4-FFF2-40B4-BE49-F238E27FC236}">
                <a16:creationId xmlns:a16="http://schemas.microsoft.com/office/drawing/2014/main" id="{A0B5DCB5-0AD0-E943-8F22-713EAA7FF325}"/>
              </a:ext>
            </a:extLst>
          </p:cNvPr>
          <p:cNvSpPr txBox="1"/>
          <p:nvPr/>
        </p:nvSpPr>
        <p:spPr>
          <a:xfrm>
            <a:off x="1555237" y="2105561"/>
            <a:ext cx="9081526" cy="677108"/>
          </a:xfrm>
          <a:prstGeom prst="rect">
            <a:avLst/>
          </a:prstGeom>
          <a:noFill/>
        </p:spPr>
        <p:txBody>
          <a:bodyPr wrap="square" rtlCol="0">
            <a:spAutoFit/>
          </a:bodyPr>
          <a:lstStyle/>
          <a:p>
            <a:pPr>
              <a:buClr>
                <a:srgbClr val="002060"/>
              </a:buCl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pPr>
            <a:endParaRPr lang="en-US" sz="2000" dirty="0">
              <a:solidFill>
                <a:schemeClr val="bg1"/>
              </a:solidFill>
              <a:latin typeface="Barlow Condensed Medium" pitchFamily="2" charset="77"/>
            </a:endParaRPr>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3"/>
          <a:stretch>
            <a:fillRect/>
          </a:stretch>
        </p:blipFill>
        <p:spPr>
          <a:xfrm>
            <a:off x="11032468" y="250726"/>
            <a:ext cx="747080" cy="1063724"/>
          </a:xfrm>
          <a:prstGeom prst="rect">
            <a:avLst/>
          </a:prstGeom>
        </p:spPr>
      </p:pic>
      <p:sp>
        <p:nvSpPr>
          <p:cNvPr id="2" name="TextBox 1">
            <a:extLst>
              <a:ext uri="{FF2B5EF4-FFF2-40B4-BE49-F238E27FC236}">
                <a16:creationId xmlns:a16="http://schemas.microsoft.com/office/drawing/2014/main" id="{77A12454-286F-4A7A-8FEF-7E9DD4334D8E}"/>
              </a:ext>
            </a:extLst>
          </p:cNvPr>
          <p:cNvSpPr txBox="1"/>
          <p:nvPr/>
        </p:nvSpPr>
        <p:spPr>
          <a:xfrm>
            <a:off x="448254" y="250726"/>
            <a:ext cx="10611742" cy="6678751"/>
          </a:xfrm>
          <a:prstGeom prst="rect">
            <a:avLst/>
          </a:prstGeom>
          <a:noFill/>
        </p:spPr>
        <p:txBody>
          <a:bodyPr wrap="square" rtlCol="0">
            <a:spAutoFit/>
          </a:bodyPr>
          <a:lstStyle/>
          <a:p>
            <a:pPr algn="ctr"/>
            <a:r>
              <a:rPr lang="en-GB" sz="3200" u="sng" dirty="0">
                <a:solidFill>
                  <a:schemeClr val="bg1"/>
                </a:solidFill>
                <a:latin typeface="Barlow Condensed SemiBold" panose="00000706000000000000" pitchFamily="2" charset="0"/>
              </a:rPr>
              <a:t>Responsibilities of a Respect Steward </a:t>
            </a:r>
          </a:p>
          <a:p>
            <a:pPr marL="457200" indent="-457200" algn="ctr">
              <a:buFont typeface="Arial" panose="020B0604020202020204" pitchFamily="34" charset="0"/>
              <a:buChar char="•"/>
            </a:pPr>
            <a:endParaRPr lang="en-GB" sz="2800" u="sng" dirty="0">
              <a:solidFill>
                <a:schemeClr val="bg1"/>
              </a:solidFill>
              <a:latin typeface="Barlow Condensed SemiBold" panose="00000706000000000000" pitchFamily="2" charset="0"/>
            </a:endParaRPr>
          </a:p>
          <a:p>
            <a:pPr marL="457200" indent="-457200">
              <a:buFont typeface="Arial" panose="020B0604020202020204" pitchFamily="34" charset="0"/>
              <a:buChar char="•"/>
            </a:pPr>
            <a:r>
              <a:rPr lang="en-US" altLang="en-US" sz="2400" b="1" dirty="0">
                <a:solidFill>
                  <a:schemeClr val="bg1"/>
                </a:solidFill>
                <a:latin typeface="Barlow Condensed SemiBold" panose="00000706000000000000" pitchFamily="2" charset="0"/>
                <a:ea typeface="ＭＳ Ｐゴシック" pitchFamily="34" charset="-128"/>
              </a:rPr>
              <a:t>Ensuring</a:t>
            </a:r>
            <a:r>
              <a:rPr lang="en-US" altLang="en-US" sz="2400" dirty="0">
                <a:solidFill>
                  <a:schemeClr val="bg1"/>
                </a:solidFill>
                <a:latin typeface="Barlow Condensed SemiBold" panose="00000706000000000000" pitchFamily="2" charset="0"/>
                <a:ea typeface="ＭＳ Ｐゴシック" pitchFamily="34" charset="-128"/>
              </a:rPr>
              <a:t> that their own spectators comply with Respect designated spectator area.</a:t>
            </a:r>
          </a:p>
          <a:p>
            <a:pPr marL="457200" indent="-457200">
              <a:buFont typeface="Arial" panose="020B0604020202020204" pitchFamily="34" charset="0"/>
              <a:buChar char="•"/>
            </a:pPr>
            <a:r>
              <a:rPr lang="en-US" altLang="en-US" sz="2400" b="1" dirty="0">
                <a:solidFill>
                  <a:schemeClr val="bg1"/>
                </a:solidFill>
                <a:latin typeface="Barlow Condensed SemiBold" panose="00000706000000000000" pitchFamily="2" charset="0"/>
                <a:ea typeface="ＭＳ Ｐゴシック" pitchFamily="34" charset="-128"/>
              </a:rPr>
              <a:t>Remind</a:t>
            </a:r>
            <a:r>
              <a:rPr lang="en-US" altLang="en-US" sz="2400" dirty="0">
                <a:solidFill>
                  <a:schemeClr val="bg1"/>
                </a:solidFill>
                <a:latin typeface="Barlow Condensed SemiBold" panose="00000706000000000000" pitchFamily="2" charset="0"/>
                <a:ea typeface="ＭＳ Ｐゴシック" pitchFamily="34" charset="-128"/>
              </a:rPr>
              <a:t> own supporters of responsibilities in relation to Respect.</a:t>
            </a:r>
          </a:p>
          <a:p>
            <a:pPr marL="457200" indent="-457200">
              <a:buFont typeface="Arial" panose="020B0604020202020204" pitchFamily="34" charset="0"/>
              <a:buChar char="•"/>
            </a:pPr>
            <a:endParaRPr lang="en-US" altLang="en-US" sz="24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US" altLang="en-US" sz="2400" b="1" dirty="0">
                <a:solidFill>
                  <a:schemeClr val="bg1"/>
                </a:solidFill>
                <a:latin typeface="Barlow Condensed SemiBold" panose="00000706000000000000" pitchFamily="2" charset="0"/>
                <a:ea typeface="ＭＳ Ｐゴシック" pitchFamily="34" charset="-128"/>
              </a:rPr>
              <a:t>Support</a:t>
            </a:r>
            <a:r>
              <a:rPr lang="en-US" altLang="en-US" sz="2400" dirty="0">
                <a:solidFill>
                  <a:schemeClr val="bg1"/>
                </a:solidFill>
                <a:latin typeface="Barlow Condensed SemiBold" panose="00000706000000000000" pitchFamily="2" charset="0"/>
                <a:ea typeface="ＭＳ Ｐゴシック" pitchFamily="34" charset="-128"/>
              </a:rPr>
              <a:t> the Referee when dealing with any spectator related issue within your own team. </a:t>
            </a:r>
          </a:p>
          <a:p>
            <a:pPr marL="457200" indent="-457200">
              <a:buFont typeface="Arial" panose="020B0604020202020204" pitchFamily="34" charset="0"/>
              <a:buChar char="•"/>
            </a:pPr>
            <a:r>
              <a:rPr lang="en-US" altLang="en-US" sz="2400" b="1" dirty="0">
                <a:solidFill>
                  <a:schemeClr val="bg1"/>
                </a:solidFill>
                <a:latin typeface="Barlow Condensed SemiBold" panose="00000706000000000000" pitchFamily="2" charset="0"/>
                <a:ea typeface="ＭＳ Ｐゴシック" pitchFamily="34" charset="-128"/>
              </a:rPr>
              <a:t>Use common sense</a:t>
            </a:r>
            <a:r>
              <a:rPr lang="en-US" altLang="en-US" sz="2400" dirty="0">
                <a:solidFill>
                  <a:schemeClr val="bg1"/>
                </a:solidFill>
                <a:latin typeface="Barlow Condensed SemiBold" panose="00000706000000000000" pitchFamily="2" charset="0"/>
                <a:ea typeface="ＭＳ Ｐゴシック" pitchFamily="34" charset="-128"/>
              </a:rPr>
              <a:t> at all times and be a visual point of contact for any concerns from the opposition Respect Steward. </a:t>
            </a:r>
          </a:p>
          <a:p>
            <a:pPr marL="457200" indent="-457200">
              <a:buFont typeface="Arial" panose="020B0604020202020204" pitchFamily="34" charset="0"/>
              <a:buChar char="•"/>
            </a:pPr>
            <a:endParaRPr lang="en-US" altLang="en-US" sz="24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US" altLang="en-US" sz="2400" b="1" dirty="0">
                <a:solidFill>
                  <a:schemeClr val="bg1"/>
                </a:solidFill>
                <a:latin typeface="Barlow Condensed SemiBold" panose="00000706000000000000" pitchFamily="2" charset="0"/>
                <a:ea typeface="ＭＳ Ｐゴシック" pitchFamily="34" charset="-128"/>
              </a:rPr>
              <a:t>Dependent</a:t>
            </a:r>
            <a:r>
              <a:rPr lang="en-US" altLang="en-US" sz="2400" dirty="0">
                <a:solidFill>
                  <a:schemeClr val="bg1"/>
                </a:solidFill>
                <a:latin typeface="Barlow Condensed SemiBold" panose="00000706000000000000" pitchFamily="2" charset="0"/>
                <a:ea typeface="ＭＳ Ｐゴシック" pitchFamily="34" charset="-128"/>
              </a:rPr>
              <a:t> on League procedures the Respect Steward may assist to check registration cards or complete match result cards.</a:t>
            </a:r>
          </a:p>
          <a:p>
            <a:pPr marL="457200" indent="-457200">
              <a:buFont typeface="Arial" panose="020B0604020202020204" pitchFamily="34" charset="0"/>
              <a:buChar char="•"/>
            </a:pPr>
            <a:endParaRPr lang="en-US" altLang="en-US" sz="2400" dirty="0">
              <a:solidFill>
                <a:schemeClr val="bg1"/>
              </a:solidFill>
              <a:latin typeface="Barlow Condensed SemiBold" panose="00000706000000000000" pitchFamily="2" charset="0"/>
              <a:ea typeface="ＭＳ Ｐゴシック" pitchFamily="34" charset="-128"/>
            </a:endParaRPr>
          </a:p>
          <a:p>
            <a:pPr marL="457200" indent="-457200">
              <a:buFont typeface="Arial" panose="020B0604020202020204" pitchFamily="34" charset="0"/>
              <a:buChar char="•"/>
            </a:pPr>
            <a:r>
              <a:rPr lang="en-GB" altLang="en-US" sz="2400" b="1" dirty="0">
                <a:solidFill>
                  <a:schemeClr val="bg1"/>
                </a:solidFill>
                <a:latin typeface="Barlow Condensed SemiBold" panose="00000706000000000000" pitchFamily="2" charset="0"/>
                <a:ea typeface="ＭＳ Ｐゴシック" pitchFamily="34" charset="-128"/>
                <a:cs typeface="Times New Roman" pitchFamily="18" charset="0"/>
              </a:rPr>
              <a:t>The FA Respect Programme </a:t>
            </a:r>
            <a:r>
              <a:rPr lang="en-GB" altLang="en-US" sz="2400" dirty="0">
                <a:solidFill>
                  <a:schemeClr val="bg1"/>
                </a:solidFill>
                <a:latin typeface="Barlow Condensed SemiBold" panose="00000706000000000000" pitchFamily="2" charset="0"/>
                <a:ea typeface="ＭＳ Ｐゴシック" pitchFamily="34" charset="-128"/>
                <a:cs typeface="Times New Roman" pitchFamily="18" charset="0"/>
              </a:rPr>
              <a:t>must be considered by the Respect Steward at all times, and any issues should be reported to the League &amp; County Association.</a:t>
            </a:r>
            <a:endParaRPr lang="en-GB" altLang="en-US" sz="2400" dirty="0">
              <a:solidFill>
                <a:schemeClr val="bg1"/>
              </a:solidFill>
              <a:latin typeface="Barlow Condensed SemiBold" panose="00000706000000000000" pitchFamily="2" charset="0"/>
              <a:ea typeface="ＭＳ Ｐゴシック" pitchFamily="34" charset="-128"/>
            </a:endParaRPr>
          </a:p>
          <a:p>
            <a:pPr algn="ctr"/>
            <a:endParaRPr lang="en-GB" sz="4000" dirty="0">
              <a:solidFill>
                <a:schemeClr val="bg1"/>
              </a:solidFill>
              <a:latin typeface="Barlow Condensed SemiBold" panose="00000706000000000000" pitchFamily="2" charset="0"/>
            </a:endParaRPr>
          </a:p>
          <a:p>
            <a:pPr algn="ctr"/>
            <a:endParaRPr lang="en-GB" sz="4000" dirty="0">
              <a:solidFill>
                <a:schemeClr val="bg1"/>
              </a:solidFill>
              <a:latin typeface="Barlow Condensed SemiBold" panose="00000706000000000000" pitchFamily="2" charset="0"/>
            </a:endParaRPr>
          </a:p>
        </p:txBody>
      </p:sp>
    </p:spTree>
    <p:extLst>
      <p:ext uri="{BB962C8B-B14F-4D97-AF65-F5344CB8AC3E}">
        <p14:creationId xmlns:p14="http://schemas.microsoft.com/office/powerpoint/2010/main" val="149516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background pattern&#10;&#10;Description automatically generated">
            <a:extLst>
              <a:ext uri="{FF2B5EF4-FFF2-40B4-BE49-F238E27FC236}">
                <a16:creationId xmlns:a16="http://schemas.microsoft.com/office/drawing/2014/main" id="{03490FAB-E24A-EE44-90F3-423DB94AFC32}"/>
              </a:ext>
            </a:extLst>
          </p:cNvPr>
          <p:cNvPicPr>
            <a:picLocks noChangeAspect="1"/>
          </p:cNvPicPr>
          <p:nvPr/>
        </p:nvPicPr>
        <p:blipFill rotWithShape="1">
          <a:blip r:embed="rId2"/>
          <a:srcRect/>
          <a:stretch/>
        </p:blipFill>
        <p:spPr>
          <a:xfrm>
            <a:off x="0" y="-589318"/>
            <a:ext cx="12192000" cy="6858000"/>
          </a:xfrm>
          <a:prstGeom prst="rect">
            <a:avLst/>
          </a:prstGeom>
        </p:spPr>
      </p:pic>
      <p:sp useBgFill="1">
        <p:nvSpPr>
          <p:cNvPr id="18" name="Freeform: Shape 1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B1583D30-02BF-6840-84BF-C1190A0E6A1F}"/>
              </a:ext>
            </a:extLst>
          </p:cNvPr>
          <p:cNvSpPr txBox="1"/>
          <p:nvPr/>
        </p:nvSpPr>
        <p:spPr>
          <a:xfrm>
            <a:off x="723899" y="1071350"/>
            <a:ext cx="5089072" cy="942385"/>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600" b="1" dirty="0">
                <a:latin typeface="Barlow Condensed SemiBold" panose="00000706000000000000" pitchFamily="2" charset="0"/>
                <a:ea typeface="+mj-ea"/>
                <a:cs typeface="+mj-cs"/>
              </a:rPr>
              <a:t>The Hampshire FA Team and Reporting your Concerns</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B5DCB5-0AD0-E943-8F22-713EAA7FF325}"/>
              </a:ext>
            </a:extLst>
          </p:cNvPr>
          <p:cNvSpPr txBox="1"/>
          <p:nvPr/>
        </p:nvSpPr>
        <p:spPr>
          <a:xfrm>
            <a:off x="723899" y="2560707"/>
            <a:ext cx="4458446" cy="3109740"/>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Who do I report my concerns to?</a:t>
            </a:r>
          </a:p>
          <a:p>
            <a:pPr indent="-228600">
              <a:lnSpc>
                <a:spcPct val="90000"/>
              </a:lnSpc>
              <a:spcAft>
                <a:spcPts val="600"/>
              </a:spcAft>
              <a:buFont typeface="Arial" panose="020B0604020202020204" pitchFamily="34" charset="0"/>
              <a:buChar char="•"/>
            </a:pPr>
            <a:endParaRPr lang="en-US" altLang="en-US" sz="2400" dirty="0">
              <a:latin typeface="Barlow Condensed SemiBold" panose="00000706000000000000" pitchFamily="2" charset="0"/>
            </a:endParaRPr>
          </a:p>
          <a:p>
            <a:pPr marL="457200"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Club Welfare Officer</a:t>
            </a:r>
          </a:p>
          <a:p>
            <a:pPr marL="457200"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League Welfare Officer</a:t>
            </a:r>
          </a:p>
          <a:p>
            <a:pPr marL="457200"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Hampshire FA Safeguarding -    </a:t>
            </a:r>
            <a:r>
              <a:rPr lang="en-US" altLang="en-US" sz="2400" dirty="0">
                <a:latin typeface="Barlow Condensed SemiBold" panose="00000706000000000000" pitchFamily="2" charset="0"/>
                <a:hlinkClick r:id="rId3"/>
              </a:rPr>
              <a:t>safeguarding@hampshirefa.com</a:t>
            </a:r>
            <a:r>
              <a:rPr lang="en-US" altLang="en-US" sz="2400" dirty="0">
                <a:latin typeface="Barlow Condensed SemiBold" panose="00000706000000000000" pitchFamily="2" charset="0"/>
              </a:rPr>
              <a:t> </a:t>
            </a:r>
          </a:p>
          <a:p>
            <a:pPr marL="457200"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Hampshire FA Discipline -   </a:t>
            </a:r>
            <a:r>
              <a:rPr lang="en-US" altLang="en-US" sz="2400" u="sng" dirty="0">
                <a:latin typeface="Barlow Condensed SemiBold" panose="00000706000000000000" pitchFamily="2" charset="0"/>
                <a:hlinkClick r:id="rId4"/>
              </a:rPr>
              <a:t>discipline@hampshirefa.com</a:t>
            </a:r>
            <a:endParaRPr lang="en-US" altLang="en-US" sz="2400" u="sng" dirty="0">
              <a:latin typeface="Barlow Condensed SemiBold" panose="00000706000000000000" pitchFamily="2" charset="0"/>
            </a:endParaRPr>
          </a:p>
          <a:p>
            <a:pPr marL="457200" indent="-228600">
              <a:lnSpc>
                <a:spcPct val="90000"/>
              </a:lnSpc>
              <a:spcAft>
                <a:spcPts val="600"/>
              </a:spcAft>
              <a:buFont typeface="Arial" panose="020B0604020202020204" pitchFamily="34" charset="0"/>
              <a:buChar char="•"/>
            </a:pPr>
            <a:r>
              <a:rPr lang="en-US" altLang="en-US" sz="2400" dirty="0">
                <a:latin typeface="Barlow Condensed SemiBold" panose="00000706000000000000" pitchFamily="2" charset="0"/>
              </a:rPr>
              <a:t>Hampshire FA Referee Development - </a:t>
            </a:r>
            <a:r>
              <a:rPr lang="en-US" altLang="en-US" sz="2400" u="sng" dirty="0">
                <a:latin typeface="Barlow Condensed SemiBold" panose="00000706000000000000" pitchFamily="2" charset="0"/>
                <a:hlinkClick r:id="rId5"/>
              </a:rPr>
              <a:t>andy.moisey@hampshirefa.com</a:t>
            </a:r>
            <a:endParaRPr lang="en-US" altLang="en-US" sz="2400" u="sng" dirty="0">
              <a:latin typeface="Barlow Condensed SemiBold" panose="00000706000000000000" pitchFamily="2" charset="0"/>
            </a:endParaRPr>
          </a:p>
          <a:p>
            <a:pPr marL="457200" indent="-228600">
              <a:lnSpc>
                <a:spcPct val="90000"/>
              </a:lnSpc>
              <a:spcAft>
                <a:spcPts val="600"/>
              </a:spcAft>
              <a:buFont typeface="Arial" panose="020B0604020202020204" pitchFamily="34" charset="0"/>
              <a:buChar char="•"/>
            </a:pPr>
            <a:endParaRPr lang="en-US" altLang="en-US" sz="1700" u="sng" dirty="0"/>
          </a:p>
        </p:txBody>
      </p:sp>
      <p:pic>
        <p:nvPicPr>
          <p:cNvPr id="11" name="Picture 10" descr="A picture containing shape&#10;&#10;Description automatically generated">
            <a:extLst>
              <a:ext uri="{FF2B5EF4-FFF2-40B4-BE49-F238E27FC236}">
                <a16:creationId xmlns:a16="http://schemas.microsoft.com/office/drawing/2014/main" id="{034E26C5-EF26-664E-ACF4-9D26BB288876}"/>
              </a:ext>
            </a:extLst>
          </p:cNvPr>
          <p:cNvPicPr>
            <a:picLocks noChangeAspect="1"/>
          </p:cNvPicPr>
          <p:nvPr/>
        </p:nvPicPr>
        <p:blipFill>
          <a:blip r:embed="rId6"/>
          <a:stretch>
            <a:fillRect/>
          </a:stretch>
        </p:blipFill>
        <p:spPr>
          <a:xfrm>
            <a:off x="4555618" y="1923701"/>
            <a:ext cx="1540382" cy="2193261"/>
          </a:xfrm>
          <a:prstGeom prst="rect">
            <a:avLst/>
          </a:prstGeom>
        </p:spPr>
      </p:pic>
      <p:pic>
        <p:nvPicPr>
          <p:cNvPr id="2" name="Picture 1">
            <a:extLst>
              <a:ext uri="{FF2B5EF4-FFF2-40B4-BE49-F238E27FC236}">
                <a16:creationId xmlns:a16="http://schemas.microsoft.com/office/drawing/2014/main" id="{8D76B4A7-C84E-479E-A3BD-C6B63285428A}"/>
              </a:ext>
            </a:extLst>
          </p:cNvPr>
          <p:cNvPicPr>
            <a:picLocks noChangeAspect="1"/>
          </p:cNvPicPr>
          <p:nvPr/>
        </p:nvPicPr>
        <p:blipFill>
          <a:blip r:embed="rId7"/>
          <a:stretch>
            <a:fillRect/>
          </a:stretch>
        </p:blipFill>
        <p:spPr>
          <a:xfrm>
            <a:off x="6536870" y="352730"/>
            <a:ext cx="5357783" cy="3013753"/>
          </a:xfrm>
          <a:prstGeom prst="rect">
            <a:avLst/>
          </a:prstGeom>
          <a:scene3d>
            <a:camera prst="orthographicFront"/>
            <a:lightRig rig="threePt" dir="t"/>
          </a:scene3d>
          <a:sp3d>
            <a:bevelT/>
          </a:sp3d>
        </p:spPr>
      </p:pic>
      <p:pic>
        <p:nvPicPr>
          <p:cNvPr id="4" name="Picture 3">
            <a:extLst>
              <a:ext uri="{FF2B5EF4-FFF2-40B4-BE49-F238E27FC236}">
                <a16:creationId xmlns:a16="http://schemas.microsoft.com/office/drawing/2014/main" id="{9361FC93-9A96-46FB-B56B-B23D5AB064CB}"/>
              </a:ext>
            </a:extLst>
          </p:cNvPr>
          <p:cNvPicPr>
            <a:picLocks noChangeAspect="1"/>
          </p:cNvPicPr>
          <p:nvPr/>
        </p:nvPicPr>
        <p:blipFill>
          <a:blip r:embed="rId8"/>
          <a:stretch>
            <a:fillRect/>
          </a:stretch>
        </p:blipFill>
        <p:spPr>
          <a:xfrm>
            <a:off x="7856956" y="4036577"/>
            <a:ext cx="3194581" cy="1633870"/>
          </a:xfrm>
          <a:prstGeom prst="rect">
            <a:avLst/>
          </a:prstGeom>
        </p:spPr>
      </p:pic>
    </p:spTree>
    <p:extLst>
      <p:ext uri="{BB962C8B-B14F-4D97-AF65-F5344CB8AC3E}">
        <p14:creationId xmlns:p14="http://schemas.microsoft.com/office/powerpoint/2010/main" val="2572614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Topodium xmlns="ec13f2ff-d3f6-4e4a-981e-28de5316bd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7" ma:contentTypeDescription="Create a new document." ma:contentTypeScope="" ma:versionID="8b33c049583795883e13420390dfa3ef">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1968ccad175355f5c64ff83d158841e5"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Topodium"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opodium" ma:index="21" nillable="true" ma:displayName="Topodium" ma:description="Official Printing partner" ma:format="Dropdown" ma:internalName="Topodium">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97ac9de-8f24-47d9-8043-4e9ee0380fd1}"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330492-604F-4CDF-A04C-B66517F1F9AC}">
  <ds:schemaRefs>
    <ds:schemaRef ds:uri="http://www.w3.org/XML/1998/namespace"/>
    <ds:schemaRef ds:uri="http://purl.org/dc/elements/1.1/"/>
    <ds:schemaRef ds:uri="f412957e-9720-445d-b04b-3868fdc1665b"/>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ec13f2ff-d3f6-4e4a-981e-28de5316bdc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914FC38-1EC1-49F8-9A0E-6C156D384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0120BF-7A19-4B10-8317-05F6106ED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5531</TotalTime>
  <Words>701</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Meiryo</vt:lpstr>
      <vt:lpstr>Arial</vt:lpstr>
      <vt:lpstr>Barlow Condensed</vt:lpstr>
      <vt:lpstr>Barlow Condensed ExtraBold</vt:lpstr>
      <vt:lpstr>Barlow Condensed Medium</vt:lpstr>
      <vt:lpstr>Barlow Condensed SemiBold</vt:lpstr>
      <vt:lpstr>Barlow Semi Condensed</vt:lpstr>
      <vt:lpstr>Calibri</vt:lpstr>
      <vt:lpstr>Calibri Light</vt:lpstr>
      <vt:lpstr>FS Jack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Michelle Saunders</cp:lastModifiedBy>
  <cp:revision>151</cp:revision>
  <cp:lastPrinted>2021-12-13T14:13:48Z</cp:lastPrinted>
  <dcterms:created xsi:type="dcterms:W3CDTF">2021-09-28T11:19:27Z</dcterms:created>
  <dcterms:modified xsi:type="dcterms:W3CDTF">2024-02-19T11:26:04Z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