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7" r:id="rId1"/>
    <p:sldMasterId id="2147483815" r:id="rId2"/>
  </p:sldMasterIdLst>
  <p:sldIdLst>
    <p:sldId id="266" r:id="rId3"/>
    <p:sldId id="256" r:id="rId4"/>
    <p:sldId id="263" r:id="rId5"/>
    <p:sldId id="258" r:id="rId6"/>
    <p:sldId id="259" r:id="rId7"/>
    <p:sldId id="260" r:id="rId8"/>
    <p:sldId id="261" r:id="rId9"/>
    <p:sldId id="264"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111" d="100"/>
          <a:sy n="111" d="100"/>
        </p:scale>
        <p:origin x="59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0F90CAA-3B66-4AF2-9F8B-C3B78F9D6B0C}" type="datetimeFigureOut">
              <a:rPr lang="en-ZA" smtClean="0"/>
              <a:t>2025/06/02</a:t>
            </a:fld>
            <a:endParaRPr lang="en-ZA"/>
          </a:p>
        </p:txBody>
      </p:sp>
      <p:sp>
        <p:nvSpPr>
          <p:cNvPr id="5" name="Footer Placeholder 4"/>
          <p:cNvSpPr>
            <a:spLocks noGrp="1"/>
          </p:cNvSpPr>
          <p:nvPr>
            <p:ph type="ftr" sz="quarter" idx="11"/>
          </p:nvPr>
        </p:nvSpPr>
        <p:spPr>
          <a:xfrm>
            <a:off x="5332412" y="5883275"/>
            <a:ext cx="4324044" cy="365125"/>
          </a:xfrm>
        </p:spPr>
        <p:txBody>
          <a:bodyPr/>
          <a:lstStyle/>
          <a:p>
            <a:endParaRPr lang="en-ZA"/>
          </a:p>
        </p:txBody>
      </p:sp>
      <p:sp>
        <p:nvSpPr>
          <p:cNvPr id="6" name="Slide Number Placeholder 5"/>
          <p:cNvSpPr>
            <a:spLocks noGrp="1"/>
          </p:cNvSpPr>
          <p:nvPr>
            <p:ph type="sldNum" sz="quarter" idx="12"/>
          </p:nvPr>
        </p:nvSpPr>
        <p:spPr/>
        <p:txBody>
          <a:bodyPr/>
          <a:lstStyle/>
          <a:p>
            <a:fld id="{65654EC4-8DA1-4D12-87B0-D019281A6CEF}" type="slidenum">
              <a:rPr lang="en-ZA" smtClean="0"/>
              <a:t>‹#›</a:t>
            </a:fld>
            <a:endParaRPr lang="en-ZA"/>
          </a:p>
        </p:txBody>
      </p:sp>
    </p:spTree>
    <p:extLst>
      <p:ext uri="{BB962C8B-B14F-4D97-AF65-F5344CB8AC3E}">
        <p14:creationId xmlns:p14="http://schemas.microsoft.com/office/powerpoint/2010/main" val="22553581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0F90CAA-3B66-4AF2-9F8B-C3B78F9D6B0C}" type="datetimeFigureOut">
              <a:rPr lang="en-ZA" smtClean="0"/>
              <a:t>2025/06/02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a:xfrm>
            <a:off x="10951856" y="5867131"/>
            <a:ext cx="551167" cy="365125"/>
          </a:xfrm>
        </p:spPr>
        <p:txBody>
          <a:bodyPr/>
          <a:lstStyle/>
          <a:p>
            <a:fld id="{65654EC4-8DA1-4D12-87B0-D019281A6CEF}" type="slidenum">
              <a:rPr lang="en-ZA" smtClean="0"/>
              <a:t>‹#›</a:t>
            </a:fld>
            <a:endParaRPr lang="en-ZA"/>
          </a:p>
        </p:txBody>
      </p:sp>
    </p:spTree>
    <p:extLst>
      <p:ext uri="{BB962C8B-B14F-4D97-AF65-F5344CB8AC3E}">
        <p14:creationId xmlns:p14="http://schemas.microsoft.com/office/powerpoint/2010/main" val="24831809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F90CAA-3B66-4AF2-9F8B-C3B78F9D6B0C}" type="datetimeFigureOut">
              <a:rPr lang="en-ZA" smtClean="0"/>
              <a:t>2025/06/02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65654EC4-8DA1-4D12-87B0-D019281A6CEF}" type="slidenum">
              <a:rPr lang="en-ZA" smtClean="0"/>
              <a:t>‹#›</a:t>
            </a:fld>
            <a:endParaRPr lang="en-ZA"/>
          </a:p>
        </p:txBody>
      </p:sp>
    </p:spTree>
    <p:extLst>
      <p:ext uri="{BB962C8B-B14F-4D97-AF65-F5344CB8AC3E}">
        <p14:creationId xmlns:p14="http://schemas.microsoft.com/office/powerpoint/2010/main" val="20664346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0F90CAA-3B66-4AF2-9F8B-C3B78F9D6B0C}" type="datetimeFigureOut">
              <a:rPr lang="en-ZA" smtClean="0"/>
              <a:t>2025/06/02</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65654EC4-8DA1-4D12-87B0-D019281A6CEF}" type="slidenum">
              <a:rPr lang="en-ZA" smtClean="0"/>
              <a:t>‹#›</a:t>
            </a:fld>
            <a:endParaRPr lang="en-ZA"/>
          </a:p>
        </p:txBody>
      </p:sp>
    </p:spTree>
    <p:extLst>
      <p:ext uri="{BB962C8B-B14F-4D97-AF65-F5344CB8AC3E}">
        <p14:creationId xmlns:p14="http://schemas.microsoft.com/office/powerpoint/2010/main" val="35658111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0F90CAA-3B66-4AF2-9F8B-C3B78F9D6B0C}" type="datetimeFigureOut">
              <a:rPr lang="en-ZA" smtClean="0"/>
              <a:t>2025/06/02</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65654EC4-8DA1-4D12-87B0-D019281A6CEF}" type="slidenum">
              <a:rPr lang="en-ZA" smtClean="0"/>
              <a:t>‹#›</a:t>
            </a:fld>
            <a:endParaRPr lang="en-ZA"/>
          </a:p>
        </p:txBody>
      </p:sp>
    </p:spTree>
    <p:extLst>
      <p:ext uri="{BB962C8B-B14F-4D97-AF65-F5344CB8AC3E}">
        <p14:creationId xmlns:p14="http://schemas.microsoft.com/office/powerpoint/2010/main" val="17162068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0F90CAA-3B66-4AF2-9F8B-C3B78F9D6B0C}" type="datetimeFigureOut">
              <a:rPr lang="en-ZA" smtClean="0"/>
              <a:t>2025/06/02</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65654EC4-8DA1-4D12-87B0-D019281A6CEF}" type="slidenum">
              <a:rPr lang="en-ZA" smtClean="0"/>
              <a:t>‹#›</a:t>
            </a:fld>
            <a:endParaRPr lang="en-ZA"/>
          </a:p>
        </p:txBody>
      </p:sp>
    </p:spTree>
    <p:extLst>
      <p:ext uri="{BB962C8B-B14F-4D97-AF65-F5344CB8AC3E}">
        <p14:creationId xmlns:p14="http://schemas.microsoft.com/office/powerpoint/2010/main" val="11412575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F90CAA-3B66-4AF2-9F8B-C3B78F9D6B0C}" type="datetimeFigureOut">
              <a:rPr lang="en-ZA" smtClean="0"/>
              <a:t>2025/06/02</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65654EC4-8DA1-4D12-87B0-D019281A6CEF}" type="slidenum">
              <a:rPr lang="en-ZA" smtClean="0"/>
              <a:t>‹#›</a:t>
            </a:fld>
            <a:endParaRPr lang="en-ZA"/>
          </a:p>
        </p:txBody>
      </p:sp>
    </p:spTree>
    <p:extLst>
      <p:ext uri="{BB962C8B-B14F-4D97-AF65-F5344CB8AC3E}">
        <p14:creationId xmlns:p14="http://schemas.microsoft.com/office/powerpoint/2010/main" val="36670885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0F90CAA-3B66-4AF2-9F8B-C3B78F9D6B0C}" type="datetimeFigureOut">
              <a:rPr lang="en-ZA" smtClean="0"/>
              <a:t>2025/06/02</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65654EC4-8DA1-4D12-87B0-D019281A6CEF}" type="slidenum">
              <a:rPr lang="en-ZA" smtClean="0"/>
              <a:t>‹#›</a:t>
            </a:fld>
            <a:endParaRPr lang="en-ZA"/>
          </a:p>
        </p:txBody>
      </p:sp>
    </p:spTree>
    <p:extLst>
      <p:ext uri="{BB962C8B-B14F-4D97-AF65-F5344CB8AC3E}">
        <p14:creationId xmlns:p14="http://schemas.microsoft.com/office/powerpoint/2010/main" val="32899689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0F90CAA-3B66-4AF2-9F8B-C3B78F9D6B0C}" type="datetimeFigureOut">
              <a:rPr lang="en-ZA" smtClean="0"/>
              <a:t>2025/06/02</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65654EC4-8DA1-4D12-87B0-D019281A6CEF}" type="slidenum">
              <a:rPr lang="en-ZA" smtClean="0"/>
              <a:t>‹#›</a:t>
            </a:fld>
            <a:endParaRPr lang="en-ZA"/>
          </a:p>
        </p:txBody>
      </p:sp>
    </p:spTree>
    <p:extLst>
      <p:ext uri="{BB962C8B-B14F-4D97-AF65-F5344CB8AC3E}">
        <p14:creationId xmlns:p14="http://schemas.microsoft.com/office/powerpoint/2010/main" val="16581432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0F90CAA-3B66-4AF2-9F8B-C3B78F9D6B0C}" type="datetimeFigureOut">
              <a:rPr lang="en-ZA" smtClean="0"/>
              <a:t>2025/06/02</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65654EC4-8DA1-4D12-87B0-D019281A6CEF}" type="slidenum">
              <a:rPr lang="en-ZA" smtClean="0"/>
              <a:t>‹#›</a:t>
            </a:fld>
            <a:endParaRPr lang="en-ZA"/>
          </a:p>
        </p:txBody>
      </p:sp>
    </p:spTree>
    <p:extLst>
      <p:ext uri="{BB962C8B-B14F-4D97-AF65-F5344CB8AC3E}">
        <p14:creationId xmlns:p14="http://schemas.microsoft.com/office/powerpoint/2010/main" val="24034093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F90CAA-3B66-4AF2-9F8B-C3B78F9D6B0C}" type="datetimeFigureOut">
              <a:rPr lang="en-ZA" smtClean="0"/>
              <a:t>2025/06/02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65654EC4-8DA1-4D12-87B0-D019281A6CEF}" type="slidenum">
              <a:rPr lang="en-ZA" smtClean="0"/>
              <a:t>‹#›</a:t>
            </a:fld>
            <a:endParaRPr lang="en-ZA"/>
          </a:p>
        </p:txBody>
      </p:sp>
    </p:spTree>
    <p:extLst>
      <p:ext uri="{BB962C8B-B14F-4D97-AF65-F5344CB8AC3E}">
        <p14:creationId xmlns:p14="http://schemas.microsoft.com/office/powerpoint/2010/main" val="15931696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F90CAA-3B66-4AF2-9F8B-C3B78F9D6B0C}" type="datetimeFigureOut">
              <a:rPr lang="en-ZA" smtClean="0"/>
              <a:t>2025/06/02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65654EC4-8DA1-4D12-87B0-D019281A6CEF}" type="slidenum">
              <a:rPr lang="en-ZA" smtClean="0"/>
              <a:t>‹#›</a:t>
            </a:fld>
            <a:endParaRPr lang="en-ZA"/>
          </a:p>
        </p:txBody>
      </p:sp>
    </p:spTree>
    <p:extLst>
      <p:ext uri="{BB962C8B-B14F-4D97-AF65-F5344CB8AC3E}">
        <p14:creationId xmlns:p14="http://schemas.microsoft.com/office/powerpoint/2010/main" val="36976169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F90CAA-3B66-4AF2-9F8B-C3B78F9D6B0C}" type="datetimeFigureOut">
              <a:rPr lang="en-ZA" smtClean="0"/>
              <a:t>2025/06/02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65654EC4-8DA1-4D12-87B0-D019281A6CEF}" type="slidenum">
              <a:rPr lang="en-ZA" smtClean="0"/>
              <a:t>‹#›</a:t>
            </a:fld>
            <a:endParaRPr lang="en-ZA"/>
          </a:p>
        </p:txBody>
      </p:sp>
    </p:spTree>
    <p:extLst>
      <p:ext uri="{BB962C8B-B14F-4D97-AF65-F5344CB8AC3E}">
        <p14:creationId xmlns:p14="http://schemas.microsoft.com/office/powerpoint/2010/main" val="14968432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F90CAA-3B66-4AF2-9F8B-C3B78F9D6B0C}" type="datetimeFigureOut">
              <a:rPr lang="en-ZA" smtClean="0"/>
              <a:t>2025/06/02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65654EC4-8DA1-4D12-87B0-D019281A6CEF}" type="slidenum">
              <a:rPr lang="en-ZA" smtClean="0"/>
              <a:t>‹#›</a:t>
            </a:fld>
            <a:endParaRPr lang="en-ZA"/>
          </a:p>
        </p:txBody>
      </p:sp>
    </p:spTree>
    <p:extLst>
      <p:ext uri="{BB962C8B-B14F-4D97-AF65-F5344CB8AC3E}">
        <p14:creationId xmlns:p14="http://schemas.microsoft.com/office/powerpoint/2010/main" val="3659126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F90CAA-3B66-4AF2-9F8B-C3B78F9D6B0C}" type="datetimeFigureOut">
              <a:rPr lang="en-ZA" smtClean="0"/>
              <a:t>2025/06/02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65654EC4-8DA1-4D12-87B0-D019281A6CEF}" type="slidenum">
              <a:rPr lang="en-ZA" smtClean="0"/>
              <a:t>‹#›</a:t>
            </a:fld>
            <a:endParaRPr lang="en-ZA"/>
          </a:p>
        </p:txBody>
      </p:sp>
    </p:spTree>
    <p:extLst>
      <p:ext uri="{BB962C8B-B14F-4D97-AF65-F5344CB8AC3E}">
        <p14:creationId xmlns:p14="http://schemas.microsoft.com/office/powerpoint/2010/main" val="35178896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0F90CAA-3B66-4AF2-9F8B-C3B78F9D6B0C}" type="datetimeFigureOut">
              <a:rPr lang="en-ZA" smtClean="0"/>
              <a:t>2025/06/02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65654EC4-8DA1-4D12-87B0-D019281A6CEF}" type="slidenum">
              <a:rPr lang="en-ZA" smtClean="0"/>
              <a:t>‹#›</a:t>
            </a:fld>
            <a:endParaRPr lang="en-ZA"/>
          </a:p>
        </p:txBody>
      </p:sp>
    </p:spTree>
    <p:extLst>
      <p:ext uri="{BB962C8B-B14F-4D97-AF65-F5344CB8AC3E}">
        <p14:creationId xmlns:p14="http://schemas.microsoft.com/office/powerpoint/2010/main" val="17282793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0F90CAA-3B66-4AF2-9F8B-C3B78F9D6B0C}" type="datetimeFigureOut">
              <a:rPr lang="en-ZA" smtClean="0"/>
              <a:t>2025/06/02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65654EC4-8DA1-4D12-87B0-D019281A6CEF}" type="slidenum">
              <a:rPr lang="en-ZA" smtClean="0"/>
              <a:t>‹#›</a:t>
            </a:fld>
            <a:endParaRPr lang="en-ZA"/>
          </a:p>
        </p:txBody>
      </p:sp>
    </p:spTree>
    <p:extLst>
      <p:ext uri="{BB962C8B-B14F-4D97-AF65-F5344CB8AC3E}">
        <p14:creationId xmlns:p14="http://schemas.microsoft.com/office/powerpoint/2010/main" val="23111168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0F90CAA-3B66-4AF2-9F8B-C3B78F9D6B0C}" type="datetimeFigureOut">
              <a:rPr lang="en-ZA" smtClean="0"/>
              <a:t>2025/06/02</a:t>
            </a:fld>
            <a:endParaRPr lang="en-ZA"/>
          </a:p>
        </p:txBody>
      </p:sp>
      <p:sp>
        <p:nvSpPr>
          <p:cNvPr id="5" name="Footer Placeholder 4"/>
          <p:cNvSpPr>
            <a:spLocks noGrp="1"/>
          </p:cNvSpPr>
          <p:nvPr>
            <p:ph type="ftr" sz="quarter" idx="11"/>
          </p:nvPr>
        </p:nvSpPr>
        <p:spPr>
          <a:xfrm>
            <a:off x="5332412" y="5883275"/>
            <a:ext cx="4324044" cy="365125"/>
          </a:xfrm>
        </p:spPr>
        <p:txBody>
          <a:bodyPr/>
          <a:lstStyle/>
          <a:p>
            <a:endParaRPr lang="en-ZA"/>
          </a:p>
        </p:txBody>
      </p:sp>
      <p:sp>
        <p:nvSpPr>
          <p:cNvPr id="6" name="Slide Number Placeholder 5"/>
          <p:cNvSpPr>
            <a:spLocks noGrp="1"/>
          </p:cNvSpPr>
          <p:nvPr>
            <p:ph type="sldNum" sz="quarter" idx="12"/>
          </p:nvPr>
        </p:nvSpPr>
        <p:spPr/>
        <p:txBody>
          <a:bodyPr/>
          <a:lstStyle/>
          <a:p>
            <a:fld id="{65654EC4-8DA1-4D12-87B0-D019281A6CEF}" type="slidenum">
              <a:rPr lang="en-ZA" smtClean="0"/>
              <a:t>‹#›</a:t>
            </a:fld>
            <a:endParaRPr lang="en-ZA"/>
          </a:p>
        </p:txBody>
      </p:sp>
    </p:spTree>
    <p:extLst>
      <p:ext uri="{BB962C8B-B14F-4D97-AF65-F5344CB8AC3E}">
        <p14:creationId xmlns:p14="http://schemas.microsoft.com/office/powerpoint/2010/main" val="10690565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0F90CAA-3B66-4AF2-9F8B-C3B78F9D6B0C}" type="datetimeFigureOut">
              <a:rPr lang="en-ZA" smtClean="0"/>
              <a:t>2025/06/02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a:xfrm>
            <a:off x="10951856" y="5867131"/>
            <a:ext cx="551167" cy="365125"/>
          </a:xfrm>
        </p:spPr>
        <p:txBody>
          <a:bodyPr/>
          <a:lstStyle/>
          <a:p>
            <a:fld id="{65654EC4-8DA1-4D12-87B0-D019281A6CEF}" type="slidenum">
              <a:rPr lang="en-ZA" smtClean="0"/>
              <a:t>‹#›</a:t>
            </a:fld>
            <a:endParaRPr lang="en-ZA"/>
          </a:p>
        </p:txBody>
      </p:sp>
    </p:spTree>
    <p:extLst>
      <p:ext uri="{BB962C8B-B14F-4D97-AF65-F5344CB8AC3E}">
        <p14:creationId xmlns:p14="http://schemas.microsoft.com/office/powerpoint/2010/main" val="14882172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F90CAA-3B66-4AF2-9F8B-C3B78F9D6B0C}" type="datetimeFigureOut">
              <a:rPr lang="en-ZA" smtClean="0"/>
              <a:t>2025/06/02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65654EC4-8DA1-4D12-87B0-D019281A6CEF}" type="slidenum">
              <a:rPr lang="en-ZA" smtClean="0"/>
              <a:t>‹#›</a:t>
            </a:fld>
            <a:endParaRPr lang="en-ZA"/>
          </a:p>
        </p:txBody>
      </p:sp>
    </p:spTree>
    <p:extLst>
      <p:ext uri="{BB962C8B-B14F-4D97-AF65-F5344CB8AC3E}">
        <p14:creationId xmlns:p14="http://schemas.microsoft.com/office/powerpoint/2010/main" val="25115606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0F90CAA-3B66-4AF2-9F8B-C3B78F9D6B0C}" type="datetimeFigureOut">
              <a:rPr lang="en-ZA" smtClean="0"/>
              <a:t>2025/06/02</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65654EC4-8DA1-4D12-87B0-D019281A6CEF}" type="slidenum">
              <a:rPr lang="en-ZA" smtClean="0"/>
              <a:t>‹#›</a:t>
            </a:fld>
            <a:endParaRPr lang="en-ZA"/>
          </a:p>
        </p:txBody>
      </p:sp>
    </p:spTree>
    <p:extLst>
      <p:ext uri="{BB962C8B-B14F-4D97-AF65-F5344CB8AC3E}">
        <p14:creationId xmlns:p14="http://schemas.microsoft.com/office/powerpoint/2010/main" val="39646310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0F90CAA-3B66-4AF2-9F8B-C3B78F9D6B0C}" type="datetimeFigureOut">
              <a:rPr lang="en-ZA" smtClean="0"/>
              <a:t>2025/06/02</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65654EC4-8DA1-4D12-87B0-D019281A6CEF}" type="slidenum">
              <a:rPr lang="en-ZA" smtClean="0"/>
              <a:t>‹#›</a:t>
            </a:fld>
            <a:endParaRPr lang="en-ZA"/>
          </a:p>
        </p:txBody>
      </p:sp>
    </p:spTree>
    <p:extLst>
      <p:ext uri="{BB962C8B-B14F-4D97-AF65-F5344CB8AC3E}">
        <p14:creationId xmlns:p14="http://schemas.microsoft.com/office/powerpoint/2010/main" val="415818870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0F90CAA-3B66-4AF2-9F8B-C3B78F9D6B0C}" type="datetimeFigureOut">
              <a:rPr lang="en-ZA" smtClean="0"/>
              <a:t>2025/06/02</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65654EC4-8DA1-4D12-87B0-D019281A6CEF}" type="slidenum">
              <a:rPr lang="en-ZA" smtClean="0"/>
              <a:t>‹#›</a:t>
            </a:fld>
            <a:endParaRPr lang="en-ZA"/>
          </a:p>
        </p:txBody>
      </p:sp>
    </p:spTree>
    <p:extLst>
      <p:ext uri="{BB962C8B-B14F-4D97-AF65-F5344CB8AC3E}">
        <p14:creationId xmlns:p14="http://schemas.microsoft.com/office/powerpoint/2010/main" val="6219760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F90CAA-3B66-4AF2-9F8B-C3B78F9D6B0C}" type="datetimeFigureOut">
              <a:rPr lang="en-ZA" smtClean="0"/>
              <a:t>2025/06/02</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65654EC4-8DA1-4D12-87B0-D019281A6CEF}" type="slidenum">
              <a:rPr lang="en-ZA" smtClean="0"/>
              <a:t>‹#›</a:t>
            </a:fld>
            <a:endParaRPr lang="en-ZA"/>
          </a:p>
        </p:txBody>
      </p:sp>
    </p:spTree>
    <p:extLst>
      <p:ext uri="{BB962C8B-B14F-4D97-AF65-F5344CB8AC3E}">
        <p14:creationId xmlns:p14="http://schemas.microsoft.com/office/powerpoint/2010/main" val="420179362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0F90CAA-3B66-4AF2-9F8B-C3B78F9D6B0C}" type="datetimeFigureOut">
              <a:rPr lang="en-ZA" smtClean="0"/>
              <a:t>2025/06/02</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65654EC4-8DA1-4D12-87B0-D019281A6CEF}" type="slidenum">
              <a:rPr lang="en-ZA" smtClean="0"/>
              <a:t>‹#›</a:t>
            </a:fld>
            <a:endParaRPr lang="en-ZA"/>
          </a:p>
        </p:txBody>
      </p:sp>
    </p:spTree>
    <p:extLst>
      <p:ext uri="{BB962C8B-B14F-4D97-AF65-F5344CB8AC3E}">
        <p14:creationId xmlns:p14="http://schemas.microsoft.com/office/powerpoint/2010/main" val="42095042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0F90CAA-3B66-4AF2-9F8B-C3B78F9D6B0C}" type="datetimeFigureOut">
              <a:rPr lang="en-ZA" smtClean="0"/>
              <a:t>2025/06/02</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65654EC4-8DA1-4D12-87B0-D019281A6CEF}" type="slidenum">
              <a:rPr lang="en-ZA" smtClean="0"/>
              <a:t>‹#›</a:t>
            </a:fld>
            <a:endParaRPr lang="en-ZA"/>
          </a:p>
        </p:txBody>
      </p:sp>
    </p:spTree>
    <p:extLst>
      <p:ext uri="{BB962C8B-B14F-4D97-AF65-F5344CB8AC3E}">
        <p14:creationId xmlns:p14="http://schemas.microsoft.com/office/powerpoint/2010/main" val="171809315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0F90CAA-3B66-4AF2-9F8B-C3B78F9D6B0C}" type="datetimeFigureOut">
              <a:rPr lang="en-ZA" smtClean="0"/>
              <a:t>2025/06/02</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65654EC4-8DA1-4D12-87B0-D019281A6CEF}" type="slidenum">
              <a:rPr lang="en-ZA" smtClean="0"/>
              <a:t>‹#›</a:t>
            </a:fld>
            <a:endParaRPr lang="en-ZA"/>
          </a:p>
        </p:txBody>
      </p:sp>
    </p:spTree>
    <p:extLst>
      <p:ext uri="{BB962C8B-B14F-4D97-AF65-F5344CB8AC3E}">
        <p14:creationId xmlns:p14="http://schemas.microsoft.com/office/powerpoint/2010/main" val="44307171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F90CAA-3B66-4AF2-9F8B-C3B78F9D6B0C}" type="datetimeFigureOut">
              <a:rPr lang="en-ZA" smtClean="0"/>
              <a:t>2025/06/02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65654EC4-8DA1-4D12-87B0-D019281A6CEF}" type="slidenum">
              <a:rPr lang="en-ZA" smtClean="0"/>
              <a:t>‹#›</a:t>
            </a:fld>
            <a:endParaRPr lang="en-ZA"/>
          </a:p>
        </p:txBody>
      </p:sp>
    </p:spTree>
    <p:extLst>
      <p:ext uri="{BB962C8B-B14F-4D97-AF65-F5344CB8AC3E}">
        <p14:creationId xmlns:p14="http://schemas.microsoft.com/office/powerpoint/2010/main" val="405853267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F90CAA-3B66-4AF2-9F8B-C3B78F9D6B0C}" type="datetimeFigureOut">
              <a:rPr lang="en-ZA" smtClean="0"/>
              <a:t>2025/06/02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65654EC4-8DA1-4D12-87B0-D019281A6CEF}" type="slidenum">
              <a:rPr lang="en-ZA" smtClean="0"/>
              <a:t>‹#›</a:t>
            </a:fld>
            <a:endParaRPr lang="en-ZA"/>
          </a:p>
        </p:txBody>
      </p:sp>
    </p:spTree>
    <p:extLst>
      <p:ext uri="{BB962C8B-B14F-4D97-AF65-F5344CB8AC3E}">
        <p14:creationId xmlns:p14="http://schemas.microsoft.com/office/powerpoint/2010/main" val="156116407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F90CAA-3B66-4AF2-9F8B-C3B78F9D6B0C}" type="datetimeFigureOut">
              <a:rPr lang="en-ZA" smtClean="0"/>
              <a:t>2025/06/02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65654EC4-8DA1-4D12-87B0-D019281A6CEF}" type="slidenum">
              <a:rPr lang="en-ZA" smtClean="0"/>
              <a:t>‹#›</a:t>
            </a:fld>
            <a:endParaRPr lang="en-ZA"/>
          </a:p>
        </p:txBody>
      </p:sp>
    </p:spTree>
    <p:extLst>
      <p:ext uri="{BB962C8B-B14F-4D97-AF65-F5344CB8AC3E}">
        <p14:creationId xmlns:p14="http://schemas.microsoft.com/office/powerpoint/2010/main" val="359564368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F90CAA-3B66-4AF2-9F8B-C3B78F9D6B0C}" type="datetimeFigureOut">
              <a:rPr lang="en-ZA" smtClean="0"/>
              <a:t>2025/06/02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65654EC4-8DA1-4D12-87B0-D019281A6CEF}" type="slidenum">
              <a:rPr lang="en-ZA" smtClean="0"/>
              <a:t>‹#›</a:t>
            </a:fld>
            <a:endParaRPr lang="en-ZA"/>
          </a:p>
        </p:txBody>
      </p:sp>
    </p:spTree>
    <p:extLst>
      <p:ext uri="{BB962C8B-B14F-4D97-AF65-F5344CB8AC3E}">
        <p14:creationId xmlns:p14="http://schemas.microsoft.com/office/powerpoint/2010/main" val="118465826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F90CAA-3B66-4AF2-9F8B-C3B78F9D6B0C}" type="datetimeFigureOut">
              <a:rPr lang="en-ZA" smtClean="0"/>
              <a:t>2025/06/02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65654EC4-8DA1-4D12-87B0-D019281A6CEF}" type="slidenum">
              <a:rPr lang="en-ZA" smtClean="0"/>
              <a:t>‹#›</a:t>
            </a:fld>
            <a:endParaRPr lang="en-ZA"/>
          </a:p>
        </p:txBody>
      </p:sp>
    </p:spTree>
    <p:extLst>
      <p:ext uri="{BB962C8B-B14F-4D97-AF65-F5344CB8AC3E}">
        <p14:creationId xmlns:p14="http://schemas.microsoft.com/office/powerpoint/2010/main" val="161954438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0F90CAA-3B66-4AF2-9F8B-C3B78F9D6B0C}" type="datetimeFigureOut">
              <a:rPr lang="en-ZA" smtClean="0"/>
              <a:t>2025/06/02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65654EC4-8DA1-4D12-87B0-D019281A6CEF}" type="slidenum">
              <a:rPr lang="en-ZA" smtClean="0"/>
              <a:t>‹#›</a:t>
            </a:fld>
            <a:endParaRPr lang="en-ZA"/>
          </a:p>
        </p:txBody>
      </p:sp>
    </p:spTree>
    <p:extLst>
      <p:ext uri="{BB962C8B-B14F-4D97-AF65-F5344CB8AC3E}">
        <p14:creationId xmlns:p14="http://schemas.microsoft.com/office/powerpoint/2010/main" val="411366157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0F90CAA-3B66-4AF2-9F8B-C3B78F9D6B0C}" type="datetimeFigureOut">
              <a:rPr lang="en-ZA" smtClean="0"/>
              <a:t>2025/06/02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65654EC4-8DA1-4D12-87B0-D019281A6CEF}" type="slidenum">
              <a:rPr lang="en-ZA" smtClean="0"/>
              <a:t>‹#›</a:t>
            </a:fld>
            <a:endParaRPr lang="en-ZA"/>
          </a:p>
        </p:txBody>
      </p:sp>
    </p:spTree>
    <p:extLst>
      <p:ext uri="{BB962C8B-B14F-4D97-AF65-F5344CB8AC3E}">
        <p14:creationId xmlns:p14="http://schemas.microsoft.com/office/powerpoint/2010/main" val="37838740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0F90CAA-3B66-4AF2-9F8B-C3B78F9D6B0C}" type="datetimeFigureOut">
              <a:rPr lang="en-ZA" smtClean="0"/>
              <a:t>2025/06/02</a:t>
            </a:fld>
            <a:endParaRPr lang="en-ZA"/>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ZA"/>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5654EC4-8DA1-4D12-87B0-D019281A6CEF}" type="slidenum">
              <a:rPr lang="en-ZA" smtClean="0"/>
              <a:t>‹#›</a:t>
            </a:fld>
            <a:endParaRPr lang="en-ZA"/>
          </a:p>
        </p:txBody>
      </p:sp>
    </p:spTree>
    <p:extLst>
      <p:ext uri="{BB962C8B-B14F-4D97-AF65-F5344CB8AC3E}">
        <p14:creationId xmlns:p14="http://schemas.microsoft.com/office/powerpoint/2010/main" val="3180959723"/>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 id="2147483809" r:id="rId12"/>
    <p:sldLayoutId id="2147483810" r:id="rId13"/>
    <p:sldLayoutId id="2147483811" r:id="rId14"/>
    <p:sldLayoutId id="2147483812" r:id="rId15"/>
    <p:sldLayoutId id="2147483813" r:id="rId16"/>
    <p:sldLayoutId id="2147483814"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0F90CAA-3B66-4AF2-9F8B-C3B78F9D6B0C}" type="datetimeFigureOut">
              <a:rPr lang="en-ZA" smtClean="0"/>
              <a:t>2025/06/02</a:t>
            </a:fld>
            <a:endParaRPr lang="en-ZA"/>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ZA"/>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5654EC4-8DA1-4D12-87B0-D019281A6CEF}" type="slidenum">
              <a:rPr lang="en-ZA" smtClean="0"/>
              <a:t>‹#›</a:t>
            </a:fld>
            <a:endParaRPr lang="en-ZA"/>
          </a:p>
        </p:txBody>
      </p:sp>
    </p:spTree>
    <p:extLst>
      <p:ext uri="{BB962C8B-B14F-4D97-AF65-F5344CB8AC3E}">
        <p14:creationId xmlns:p14="http://schemas.microsoft.com/office/powerpoint/2010/main" val="3850981338"/>
      </p:ext>
    </p:extLst>
  </p:cSld>
  <p:clrMap bg1="lt1" tx1="dk1" bg2="lt2" tx2="dk2" accent1="accent1" accent2="accent2" accent3="accent3" accent4="accent4" accent5="accent5" accent6="accent6" hlink="hlink" folHlink="folHlink"/>
  <p:sldLayoutIdLst>
    <p:sldLayoutId id="2147483816" r:id="rId1"/>
    <p:sldLayoutId id="2147483817" r:id="rId2"/>
    <p:sldLayoutId id="2147483818" r:id="rId3"/>
    <p:sldLayoutId id="2147483819" r:id="rId4"/>
    <p:sldLayoutId id="2147483820" r:id="rId5"/>
    <p:sldLayoutId id="2147483821" r:id="rId6"/>
    <p:sldLayoutId id="2147483822" r:id="rId7"/>
    <p:sldLayoutId id="2147483823" r:id="rId8"/>
    <p:sldLayoutId id="2147483824" r:id="rId9"/>
    <p:sldLayoutId id="2147483825" r:id="rId10"/>
    <p:sldLayoutId id="2147483826" r:id="rId11"/>
    <p:sldLayoutId id="2147483827" r:id="rId12"/>
    <p:sldLayoutId id="2147483828" r:id="rId13"/>
    <p:sldLayoutId id="2147483829" r:id="rId14"/>
    <p:sldLayoutId id="2147483830" r:id="rId15"/>
    <p:sldLayoutId id="2147483831" r:id="rId16"/>
    <p:sldLayoutId id="2147483832"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18.xml"/><Relationship Id="rId4" Type="http://schemas.openxmlformats.org/officeDocument/2006/relationships/image" Target="../media/image7.sv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18.xml"/><Relationship Id="rId4" Type="http://schemas.openxmlformats.org/officeDocument/2006/relationships/image" Target="../media/image9.sv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Layout" Target="../slideLayouts/slideLayout18.xml"/><Relationship Id="rId4" Type="http://schemas.openxmlformats.org/officeDocument/2006/relationships/image" Target="../media/image11.svg"/></Relationships>
</file>

<file path=ppt/slides/_rels/slide9.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18.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7192" name="Group 7191">
            <a:extLst>
              <a:ext uri="{FF2B5EF4-FFF2-40B4-BE49-F238E27FC236}">
                <a16:creationId xmlns:a16="http://schemas.microsoft.com/office/drawing/2014/main" id="{7CD2F605-77BD-4D9C-BC95-97EB75D69D8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6100" y="-4763"/>
            <a:ext cx="5014912" cy="6862763"/>
            <a:chOff x="2928938" y="-4763"/>
            <a:chExt cx="5014912" cy="6862763"/>
          </a:xfrm>
        </p:grpSpPr>
        <p:sp>
          <p:nvSpPr>
            <p:cNvPr id="7182" name="Freeform 6">
              <a:extLst>
                <a:ext uri="{FF2B5EF4-FFF2-40B4-BE49-F238E27FC236}">
                  <a16:creationId xmlns:a16="http://schemas.microsoft.com/office/drawing/2014/main" id="{40259AB5-8B5C-4CD4-AE10-7A177BB738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txBody>
            <a:bodyPr/>
            <a:lstStyle/>
            <a:p>
              <a:endParaRPr lang="en-ZA"/>
            </a:p>
          </p:txBody>
        </p:sp>
        <p:sp>
          <p:nvSpPr>
            <p:cNvPr id="7183" name="Freeform 7">
              <a:extLst>
                <a:ext uri="{FF2B5EF4-FFF2-40B4-BE49-F238E27FC236}">
                  <a16:creationId xmlns:a16="http://schemas.microsoft.com/office/drawing/2014/main" id="{DB110D97-363A-40D5-98E8-D367DFCFB2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txBody>
            <a:bodyPr/>
            <a:lstStyle/>
            <a:p>
              <a:endParaRPr lang="en-ZA"/>
            </a:p>
          </p:txBody>
        </p:sp>
        <p:sp>
          <p:nvSpPr>
            <p:cNvPr id="7184" name="Freeform 9">
              <a:extLst>
                <a:ext uri="{FF2B5EF4-FFF2-40B4-BE49-F238E27FC236}">
                  <a16:creationId xmlns:a16="http://schemas.microsoft.com/office/drawing/2014/main" id="{30DC9DB4-96D0-47E9-A6E5-1590DED848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txBody>
            <a:bodyPr/>
            <a:lstStyle/>
            <a:p>
              <a:endParaRPr lang="en-ZA"/>
            </a:p>
          </p:txBody>
        </p:sp>
        <p:sp>
          <p:nvSpPr>
            <p:cNvPr id="7185" name="Freeform 10">
              <a:extLst>
                <a:ext uri="{FF2B5EF4-FFF2-40B4-BE49-F238E27FC236}">
                  <a16:creationId xmlns:a16="http://schemas.microsoft.com/office/drawing/2014/main" id="{8CA317D7-424B-4887-BEDF-18EF7915C5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txBody>
            <a:bodyPr/>
            <a:lstStyle/>
            <a:p>
              <a:endParaRPr lang="en-ZA"/>
            </a:p>
          </p:txBody>
        </p:sp>
        <p:sp>
          <p:nvSpPr>
            <p:cNvPr id="7186" name="Freeform 11">
              <a:extLst>
                <a:ext uri="{FF2B5EF4-FFF2-40B4-BE49-F238E27FC236}">
                  <a16:creationId xmlns:a16="http://schemas.microsoft.com/office/drawing/2014/main" id="{ACF40F67-B16B-4E7F-A595-0EF370063D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txBody>
            <a:bodyPr/>
            <a:lstStyle/>
            <a:p>
              <a:endParaRPr lang="en-ZA"/>
            </a:p>
          </p:txBody>
        </p:sp>
        <p:sp>
          <p:nvSpPr>
            <p:cNvPr id="7187" name="Freeform 12">
              <a:extLst>
                <a:ext uri="{FF2B5EF4-FFF2-40B4-BE49-F238E27FC236}">
                  <a16:creationId xmlns:a16="http://schemas.microsoft.com/office/drawing/2014/main" id="{EB2264F1-4BB6-4403-A681-A463AA7303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txBody>
            <a:bodyPr/>
            <a:lstStyle/>
            <a:p>
              <a:endParaRPr lang="en-ZA"/>
            </a:p>
          </p:txBody>
        </p:sp>
      </p:grpSp>
      <p:sp>
        <p:nvSpPr>
          <p:cNvPr id="2" name="Title 1">
            <a:extLst>
              <a:ext uri="{FF2B5EF4-FFF2-40B4-BE49-F238E27FC236}">
                <a16:creationId xmlns:a16="http://schemas.microsoft.com/office/drawing/2014/main" id="{A15434F2-E791-3C3C-406B-EA1A341AF41F}"/>
              </a:ext>
            </a:extLst>
          </p:cNvPr>
          <p:cNvSpPr>
            <a:spLocks noGrp="1"/>
          </p:cNvSpPr>
          <p:nvPr>
            <p:ph type="title"/>
          </p:nvPr>
        </p:nvSpPr>
        <p:spPr>
          <a:xfrm>
            <a:off x="3967843" y="4690533"/>
            <a:ext cx="7535180" cy="770472"/>
          </a:xfrm>
        </p:spPr>
        <p:txBody>
          <a:bodyPr vert="horz" lIns="91440" tIns="45720" rIns="91440" bIns="45720" rtlCol="0" anchor="b">
            <a:normAutofit/>
          </a:bodyPr>
          <a:lstStyle/>
          <a:p>
            <a:pPr algn="r">
              <a:lnSpc>
                <a:spcPct val="90000"/>
              </a:lnSpc>
            </a:pPr>
            <a:r>
              <a:rPr lang="en-US" sz="4800" b="1" dirty="0"/>
              <a:t>COMPANY PROFILE 2025</a:t>
            </a:r>
          </a:p>
        </p:txBody>
      </p:sp>
      <p:sp>
        <p:nvSpPr>
          <p:cNvPr id="7193" name="Rounded Rectangle 9">
            <a:extLst>
              <a:ext uri="{FF2B5EF4-FFF2-40B4-BE49-F238E27FC236}">
                <a16:creationId xmlns:a16="http://schemas.microsoft.com/office/drawing/2014/main" id="{D174E4C1-AA50-433F-AD76-DA27DCD1BD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609600"/>
            <a:ext cx="7833360" cy="3633216"/>
          </a:xfrm>
          <a:prstGeom prst="roundRect">
            <a:avLst>
              <a:gd name="adj" fmla="val 4834"/>
            </a:avLst>
          </a:prstGeom>
          <a:solidFill>
            <a:schemeClr val="bg1"/>
          </a:solidFill>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6" name="Picture 8" descr="通常訴訟による解決 | 交通事故相談弁護士ほっとライン">
            <a:extLst>
              <a:ext uri="{FF2B5EF4-FFF2-40B4-BE49-F238E27FC236}">
                <a16:creationId xmlns:a16="http://schemas.microsoft.com/office/drawing/2014/main" id="{31665956-022E-A832-EDA1-375211E28B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7801" r="2797"/>
          <a:stretch>
            <a:fillRect/>
          </a:stretch>
        </p:blipFill>
        <p:spPr bwMode="auto">
          <a:xfrm>
            <a:off x="4045131" y="975360"/>
            <a:ext cx="3506068" cy="294741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Logo&#10;&#10;Description automatically generated">
            <a:extLst>
              <a:ext uri="{FF2B5EF4-FFF2-40B4-BE49-F238E27FC236}">
                <a16:creationId xmlns:a16="http://schemas.microsoft.com/office/drawing/2014/main" id="{21800D0E-AC3C-DBF6-6275-E640D2B6CC8A}"/>
              </a:ext>
            </a:extLst>
          </p:cNvPr>
          <p:cNvPicPr>
            <a:picLocks noChangeAspect="1"/>
          </p:cNvPicPr>
          <p:nvPr/>
        </p:nvPicPr>
        <p:blipFill>
          <a:blip r:embed="rId4">
            <a:extLst>
              <a:ext uri="{28A0092B-C50C-407E-A947-70E740481C1C}">
                <a14:useLocalDpi xmlns:a14="http://schemas.microsoft.com/office/drawing/2010/main" val="0"/>
              </a:ext>
            </a:extLst>
          </a:blip>
          <a:srcRect l="2060" r="6548" b="-1"/>
          <a:stretch>
            <a:fillRect/>
          </a:stretch>
        </p:blipFill>
        <p:spPr>
          <a:xfrm>
            <a:off x="7714925" y="975360"/>
            <a:ext cx="3506069" cy="2947416"/>
          </a:xfrm>
          <a:prstGeom prst="rect">
            <a:avLst/>
          </a:prstGeom>
          <a:ln w="53975">
            <a:noFill/>
          </a:ln>
        </p:spPr>
      </p:pic>
    </p:spTree>
    <p:extLst>
      <p:ext uri="{BB962C8B-B14F-4D97-AF65-F5344CB8AC3E}">
        <p14:creationId xmlns:p14="http://schemas.microsoft.com/office/powerpoint/2010/main" val="19381180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59813-283D-FC2A-A575-65C237A7D77E}"/>
              </a:ext>
            </a:extLst>
          </p:cNvPr>
          <p:cNvSpPr>
            <a:spLocks noGrp="1"/>
          </p:cNvSpPr>
          <p:nvPr>
            <p:ph type="ctrTitle"/>
          </p:nvPr>
        </p:nvSpPr>
        <p:spPr>
          <a:xfrm>
            <a:off x="3340248" y="1336357"/>
            <a:ext cx="8603223" cy="3834733"/>
          </a:xfrm>
        </p:spPr>
        <p:txBody>
          <a:bodyPr anchor="t">
            <a:normAutofit fontScale="90000"/>
          </a:bodyPr>
          <a:lstStyle/>
          <a:p>
            <a:pPr algn="l">
              <a:lnSpc>
                <a:spcPct val="110000"/>
              </a:lnSpc>
              <a:spcAft>
                <a:spcPts val="600"/>
              </a:spcAft>
            </a:pPr>
            <a:r>
              <a:rPr lang="en-US" sz="2000" dirty="0">
                <a:effectLst/>
                <a:latin typeface="Century Gothic" panose="020B0502020202020204" pitchFamily="34" charset="0"/>
                <a:ea typeface="Times New Roman" panose="02020603050405020304" pitchFamily="18" charset="0"/>
                <a:cs typeface="Times New Roman" panose="02020603050405020304" pitchFamily="18" charset="0"/>
              </a:rPr>
              <a:t>The firm was established in March 2019 by Natasha Ceronio. Natasha Ceronio and her associates have more than 10 years combined experience in High Court Litigation, Magistrates Court Litigation, Estate Planning, Sectional Title Law, Administration of Estates, Trust Law, Company Law, Insolvency law and Contract Law. </a:t>
            </a:r>
            <a:br>
              <a:rPr lang="en-ZA" sz="2000" dirty="0">
                <a:effectLst/>
                <a:latin typeface="Calibri" panose="020F0502020204030204" pitchFamily="34" charset="0"/>
                <a:ea typeface="Times New Roman" panose="02020603050405020304" pitchFamily="18" charset="0"/>
                <a:cs typeface="Times New Roman" panose="02020603050405020304" pitchFamily="18" charset="0"/>
              </a:rPr>
            </a:br>
            <a:r>
              <a:rPr lang="en-US" sz="2000" dirty="0">
                <a:effectLst/>
                <a:latin typeface="Century Gothic" panose="020B0502020202020204" pitchFamily="34" charset="0"/>
                <a:ea typeface="Times New Roman" panose="02020603050405020304" pitchFamily="18" charset="0"/>
                <a:cs typeface="Times New Roman" panose="02020603050405020304" pitchFamily="18" charset="0"/>
              </a:rPr>
              <a:t> </a:t>
            </a:r>
            <a:br>
              <a:rPr lang="en-ZA" sz="2000" dirty="0">
                <a:effectLst/>
                <a:latin typeface="Calibri" panose="020F0502020204030204" pitchFamily="34" charset="0"/>
                <a:ea typeface="Times New Roman" panose="02020603050405020304" pitchFamily="18" charset="0"/>
                <a:cs typeface="Times New Roman" panose="02020603050405020304" pitchFamily="18" charset="0"/>
              </a:rPr>
            </a:br>
            <a:r>
              <a:rPr lang="en-ZA" sz="2000" dirty="0">
                <a:solidFill>
                  <a:srgbClr val="000000"/>
                </a:solidFill>
                <a:effectLst/>
                <a:latin typeface="Century Gothic" panose="020B0502020202020204" pitchFamily="34" charset="0"/>
                <a:ea typeface="Times New Roman" panose="02020603050405020304" pitchFamily="18" charset="0"/>
                <a:cs typeface="Open Sans" panose="020B0606030504020204" pitchFamily="34" charset="0"/>
              </a:rPr>
              <a:t>As one of </a:t>
            </a:r>
            <a:r>
              <a:rPr lang="en-ZA" sz="2000" b="0" dirty="0">
                <a:effectLst/>
                <a:latin typeface="Century Gothic" panose="020B0502020202020204" pitchFamily="34" charset="0"/>
                <a:ea typeface="Times New Roman" panose="02020603050405020304" pitchFamily="18" charset="0"/>
                <a:cs typeface="Open Sans" panose="020B0606030504020204" pitchFamily="34" charset="0"/>
              </a:rPr>
              <a:t>Pretoria’</a:t>
            </a:r>
            <a:r>
              <a:rPr lang="en-ZA" sz="2000" dirty="0">
                <a:effectLst/>
                <a:latin typeface="Century Gothic" panose="020B0502020202020204" pitchFamily="34" charset="0"/>
                <a:ea typeface="Times New Roman" panose="02020603050405020304" pitchFamily="18" charset="0"/>
                <a:cs typeface="Times New Roman" panose="02020603050405020304" pitchFamily="18" charset="0"/>
              </a:rPr>
              <a:t>s leading law firms, we are known for our hands-on approach. We focus on people first and the business later. As such, honesty, integrity, openness, and sincerity is a must</a:t>
            </a:r>
            <a:r>
              <a:rPr lang="en-ZA" sz="2000" dirty="0">
                <a:effectLst/>
                <a:latin typeface="Calibri" panose="020F0502020204030204" pitchFamily="34" charset="0"/>
                <a:ea typeface="Times New Roman" panose="02020603050405020304" pitchFamily="18" charset="0"/>
                <a:cs typeface="Times New Roman" panose="02020603050405020304" pitchFamily="18" charset="0"/>
              </a:rPr>
              <a:t>.</a:t>
            </a:r>
            <a:br>
              <a:rPr lang="en-ZA" sz="2000" dirty="0">
                <a:effectLst/>
                <a:latin typeface="Calibri" panose="020F0502020204030204" pitchFamily="34" charset="0"/>
                <a:ea typeface="Times New Roman" panose="02020603050405020304" pitchFamily="18" charset="0"/>
                <a:cs typeface="Times New Roman" panose="02020603050405020304" pitchFamily="18" charset="0"/>
              </a:rPr>
            </a:br>
            <a:r>
              <a:rPr lang="en-US" sz="2000" dirty="0">
                <a:effectLst/>
                <a:latin typeface="Century Gothic" panose="020B0502020202020204" pitchFamily="34" charset="0"/>
                <a:ea typeface="Times New Roman" panose="02020603050405020304" pitchFamily="18" charset="0"/>
                <a:cs typeface="Times New Roman" panose="02020603050405020304" pitchFamily="18" charset="0"/>
              </a:rPr>
              <a:t> </a:t>
            </a:r>
            <a:br>
              <a:rPr lang="en-ZA" sz="2000" dirty="0">
                <a:effectLst/>
                <a:latin typeface="Century Gothic" panose="020B0502020202020204" pitchFamily="34" charset="0"/>
                <a:ea typeface="Times New Roman" panose="02020603050405020304" pitchFamily="18" charset="0"/>
                <a:cs typeface="Times New Roman" panose="02020603050405020304" pitchFamily="18" charset="0"/>
              </a:rPr>
            </a:br>
            <a:r>
              <a:rPr lang="en-US" sz="2000" dirty="0">
                <a:effectLst/>
                <a:latin typeface="Century Gothic" panose="020B0502020202020204" pitchFamily="34" charset="0"/>
                <a:ea typeface="Times New Roman" panose="02020603050405020304" pitchFamily="18" charset="0"/>
                <a:cs typeface="Times New Roman" panose="02020603050405020304" pitchFamily="18" charset="0"/>
              </a:rPr>
              <a:t>Our head office is situated in Pretoria, rendering services to a large portion of Gauteng, however due to the rapid growth of the firm, a branch office </a:t>
            </a:r>
            <a:r>
              <a:rPr lang="en-US" sz="2000" dirty="0">
                <a:latin typeface="Century Gothic" panose="020B0502020202020204" pitchFamily="34" charset="0"/>
                <a:ea typeface="Times New Roman" panose="02020603050405020304" pitchFamily="18" charset="0"/>
                <a:cs typeface="Times New Roman" panose="02020603050405020304" pitchFamily="18" charset="0"/>
              </a:rPr>
              <a:t>has been opened in Westville, Kwazulu-Natal on the 5</a:t>
            </a:r>
            <a:r>
              <a:rPr lang="en-US" sz="2000" baseline="30000" dirty="0">
                <a:latin typeface="Century Gothic" panose="020B0502020202020204" pitchFamily="34" charset="0"/>
                <a:ea typeface="Times New Roman" panose="02020603050405020304" pitchFamily="18" charset="0"/>
                <a:cs typeface="Times New Roman" panose="02020603050405020304" pitchFamily="18" charset="0"/>
              </a:rPr>
              <a:t>th</a:t>
            </a:r>
            <a:r>
              <a:rPr lang="en-US" sz="2000" dirty="0">
                <a:latin typeface="Century Gothic" panose="020B0502020202020204" pitchFamily="34" charset="0"/>
                <a:ea typeface="Times New Roman" panose="02020603050405020304" pitchFamily="18" charset="0"/>
                <a:cs typeface="Times New Roman" panose="02020603050405020304" pitchFamily="18" charset="0"/>
              </a:rPr>
              <a:t> of June 2023, rendering services to a large portion of Kwazulu-Natal. </a:t>
            </a:r>
            <a:br>
              <a:rPr lang="en-ZA" sz="1800" dirty="0">
                <a:effectLst/>
                <a:latin typeface="Calibri" panose="020F0502020204030204" pitchFamily="34" charset="0"/>
                <a:ea typeface="Times New Roman" panose="02020603050405020304" pitchFamily="18" charset="0"/>
                <a:cs typeface="Times New Roman" panose="02020603050405020304" pitchFamily="18" charset="0"/>
              </a:rPr>
            </a:br>
            <a:endParaRPr lang="en-ZA" sz="1200" dirty="0"/>
          </a:p>
        </p:txBody>
      </p:sp>
      <p:sp>
        <p:nvSpPr>
          <p:cNvPr id="3" name="Subtitle 2">
            <a:extLst>
              <a:ext uri="{FF2B5EF4-FFF2-40B4-BE49-F238E27FC236}">
                <a16:creationId xmlns:a16="http://schemas.microsoft.com/office/drawing/2014/main" id="{3DCD06FC-A88A-134B-F56D-D41B06F42A36}"/>
              </a:ext>
            </a:extLst>
          </p:cNvPr>
          <p:cNvSpPr>
            <a:spLocks noGrp="1"/>
          </p:cNvSpPr>
          <p:nvPr>
            <p:ph type="subTitle" idx="1"/>
          </p:nvPr>
        </p:nvSpPr>
        <p:spPr>
          <a:xfrm>
            <a:off x="6929810" y="-512915"/>
            <a:ext cx="5013661" cy="1683292"/>
          </a:xfrm>
        </p:spPr>
        <p:txBody>
          <a:bodyPr anchor="b">
            <a:normAutofit/>
          </a:bodyPr>
          <a:lstStyle/>
          <a:p>
            <a:pPr algn="l"/>
            <a:r>
              <a:rPr lang="en-US" sz="5400" b="1" dirty="0"/>
              <a:t>THE COMPANY </a:t>
            </a:r>
            <a:endParaRPr lang="en-ZA" sz="5400" b="1" dirty="0"/>
          </a:p>
        </p:txBody>
      </p:sp>
      <p:pic>
        <p:nvPicPr>
          <p:cNvPr id="5" name="Picture 4" descr="Logo&#10;&#10;Description automatically generated">
            <a:extLst>
              <a:ext uri="{FF2B5EF4-FFF2-40B4-BE49-F238E27FC236}">
                <a16:creationId xmlns:a16="http://schemas.microsoft.com/office/drawing/2014/main" id="{454108B8-2AE8-12DC-2E72-3C2FCB1C74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339896"/>
            <a:ext cx="1975945" cy="1518104"/>
          </a:xfrm>
          <a:prstGeom prst="rect">
            <a:avLst/>
          </a:prstGeom>
          <a:effectLst>
            <a:softEdge rad="127000"/>
          </a:effectLst>
        </p:spPr>
      </p:pic>
    </p:spTree>
    <p:extLst>
      <p:ext uri="{BB962C8B-B14F-4D97-AF65-F5344CB8AC3E}">
        <p14:creationId xmlns:p14="http://schemas.microsoft.com/office/powerpoint/2010/main" val="21129777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59813-283D-FC2A-A575-65C237A7D77E}"/>
              </a:ext>
            </a:extLst>
          </p:cNvPr>
          <p:cNvSpPr>
            <a:spLocks noGrp="1"/>
          </p:cNvSpPr>
          <p:nvPr>
            <p:ph type="ctrTitle"/>
          </p:nvPr>
        </p:nvSpPr>
        <p:spPr>
          <a:xfrm>
            <a:off x="3545059" y="1687198"/>
            <a:ext cx="8454684" cy="3433441"/>
          </a:xfrm>
        </p:spPr>
        <p:txBody>
          <a:bodyPr anchor="t">
            <a:noAutofit/>
          </a:bodyPr>
          <a:lstStyle/>
          <a:p>
            <a:pPr algn="l" fontAlgn="base">
              <a:lnSpc>
                <a:spcPct val="100000"/>
              </a:lnSpc>
            </a:pPr>
            <a:r>
              <a:rPr lang="en-US" sz="1800" b="0" i="0" dirty="0">
                <a:solidFill>
                  <a:srgbClr val="666666"/>
                </a:solidFill>
                <a:effectLst/>
                <a:latin typeface="Century Gothic" panose="020B0502020202020204" pitchFamily="34" charset="0"/>
              </a:rPr>
              <a:t>Our unique team of professionals have ensured consistent client satisfaction, justifying our proud motto:</a:t>
            </a:r>
            <a:br>
              <a:rPr lang="en-US" sz="1800" b="0" i="0" dirty="0">
                <a:solidFill>
                  <a:srgbClr val="666666"/>
                </a:solidFill>
                <a:effectLst/>
                <a:latin typeface="Century Gothic" panose="020B0502020202020204" pitchFamily="34" charset="0"/>
              </a:rPr>
            </a:br>
            <a:r>
              <a:rPr lang="en-US" sz="1800" b="0" i="0" dirty="0">
                <a:solidFill>
                  <a:srgbClr val="666666"/>
                </a:solidFill>
                <a:effectLst/>
                <a:latin typeface="Century Gothic" panose="020B0502020202020204" pitchFamily="34" charset="0"/>
              </a:rPr>
              <a:t>            </a:t>
            </a:r>
            <a:br>
              <a:rPr lang="en-US" sz="1800" b="0" i="0" dirty="0">
                <a:solidFill>
                  <a:srgbClr val="666666"/>
                </a:solidFill>
                <a:effectLst/>
                <a:latin typeface="Century Gothic" panose="020B0502020202020204" pitchFamily="34" charset="0"/>
              </a:rPr>
            </a:br>
            <a:r>
              <a:rPr lang="en-US" sz="1800" b="0" i="0" dirty="0">
                <a:solidFill>
                  <a:srgbClr val="666666"/>
                </a:solidFill>
                <a:effectLst/>
                <a:latin typeface="Century Gothic" panose="020B0502020202020204" pitchFamily="34" charset="0"/>
              </a:rPr>
              <a:t>               </a:t>
            </a:r>
            <a:r>
              <a:rPr lang="en-US" sz="1800" b="1" i="1" dirty="0">
                <a:solidFill>
                  <a:srgbClr val="666666"/>
                </a:solidFill>
                <a:effectLst/>
                <a:latin typeface="Century Gothic" panose="020B0502020202020204" pitchFamily="34" charset="0"/>
              </a:rPr>
              <a:t>“Legal Excellence Through Specialized Expertise”</a:t>
            </a:r>
            <a:br>
              <a:rPr lang="en-US" sz="1800" b="0" i="0" dirty="0">
                <a:solidFill>
                  <a:srgbClr val="666666"/>
                </a:solidFill>
                <a:effectLst/>
                <a:latin typeface="Century Gothic" panose="020B0502020202020204" pitchFamily="34" charset="0"/>
              </a:rPr>
            </a:br>
            <a:br>
              <a:rPr lang="en-US" sz="1800" b="0" i="0" dirty="0">
                <a:solidFill>
                  <a:srgbClr val="666666"/>
                </a:solidFill>
                <a:effectLst/>
                <a:latin typeface="Century Gothic" panose="020B0502020202020204" pitchFamily="34" charset="0"/>
              </a:rPr>
            </a:br>
            <a:r>
              <a:rPr lang="en-US" sz="1800" b="0" i="0" dirty="0">
                <a:solidFill>
                  <a:srgbClr val="666666"/>
                </a:solidFill>
                <a:effectLst/>
                <a:latin typeface="Century Gothic" panose="020B0502020202020204" pitchFamily="34" charset="0"/>
              </a:rPr>
              <a:t>Our broad range of services ensures that we can cater for all our clients’ needs throughout South Africa. These include  all types of civil litigation.</a:t>
            </a:r>
            <a:br>
              <a:rPr lang="en-US" sz="1800" b="0" i="0" dirty="0">
                <a:solidFill>
                  <a:srgbClr val="666666"/>
                </a:solidFill>
                <a:effectLst/>
                <a:latin typeface="Century Gothic" panose="020B0502020202020204" pitchFamily="34" charset="0"/>
              </a:rPr>
            </a:br>
            <a:br>
              <a:rPr lang="en-US" sz="1800" b="0" i="0" dirty="0">
                <a:solidFill>
                  <a:srgbClr val="666666"/>
                </a:solidFill>
                <a:effectLst/>
                <a:latin typeface="Century Gothic" panose="020B0502020202020204" pitchFamily="34" charset="0"/>
              </a:rPr>
            </a:br>
            <a:r>
              <a:rPr lang="en-US" sz="1800" b="0" i="0" dirty="0">
                <a:solidFill>
                  <a:srgbClr val="666666"/>
                </a:solidFill>
                <a:effectLst/>
                <a:latin typeface="Century Gothic" panose="020B0502020202020204" pitchFamily="34" charset="0"/>
              </a:rPr>
              <a:t>A combination of hard work, devotion and our specialized expertise has created a legacy of legal excellence, which we have been building on since 2019, and which we believe will carry us successfully into the future.</a:t>
            </a:r>
            <a:br>
              <a:rPr lang="en-US" sz="1800" b="0" i="0" dirty="0">
                <a:solidFill>
                  <a:srgbClr val="666666"/>
                </a:solidFill>
                <a:effectLst/>
                <a:latin typeface="Lato" panose="020F0502020204030203" pitchFamily="34" charset="0"/>
              </a:rPr>
            </a:br>
            <a:br>
              <a:rPr lang="en-ZA" sz="1800" dirty="0">
                <a:effectLst/>
                <a:latin typeface="Calibri" panose="020F0502020204030204" pitchFamily="34" charset="0"/>
                <a:ea typeface="Times New Roman" panose="02020603050405020304" pitchFamily="18" charset="0"/>
                <a:cs typeface="Times New Roman" panose="02020603050405020304" pitchFamily="18" charset="0"/>
              </a:rPr>
            </a:br>
            <a:endParaRPr lang="en-ZA" sz="1800" dirty="0"/>
          </a:p>
        </p:txBody>
      </p:sp>
      <p:sp>
        <p:nvSpPr>
          <p:cNvPr id="3" name="Subtitle 2">
            <a:extLst>
              <a:ext uri="{FF2B5EF4-FFF2-40B4-BE49-F238E27FC236}">
                <a16:creationId xmlns:a16="http://schemas.microsoft.com/office/drawing/2014/main" id="{3DCD06FC-A88A-134B-F56D-D41B06F42A36}"/>
              </a:ext>
            </a:extLst>
          </p:cNvPr>
          <p:cNvSpPr>
            <a:spLocks noGrp="1"/>
          </p:cNvSpPr>
          <p:nvPr>
            <p:ph type="subTitle" idx="1"/>
          </p:nvPr>
        </p:nvSpPr>
        <p:spPr>
          <a:xfrm>
            <a:off x="8380029" y="-300220"/>
            <a:ext cx="3921829" cy="1683292"/>
          </a:xfrm>
        </p:spPr>
        <p:txBody>
          <a:bodyPr anchor="b">
            <a:normAutofit/>
          </a:bodyPr>
          <a:lstStyle/>
          <a:p>
            <a:pPr algn="l"/>
            <a:r>
              <a:rPr lang="en-US" sz="5400" b="1" dirty="0"/>
              <a:t>OUR TEAM</a:t>
            </a:r>
            <a:endParaRPr lang="en-ZA" sz="5400" b="1" dirty="0"/>
          </a:p>
        </p:txBody>
      </p:sp>
      <p:pic>
        <p:nvPicPr>
          <p:cNvPr id="1026" name="Picture 2" descr="Royalty Free Head And Shoulders Clip Art, Vector Images &amp; Illustrations ...">
            <a:extLst>
              <a:ext uri="{FF2B5EF4-FFF2-40B4-BE49-F238E27FC236}">
                <a16:creationId xmlns:a16="http://schemas.microsoft.com/office/drawing/2014/main" id="{BFD38C87-A71D-C18F-12C9-3D07E5D10B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0729" y="153740"/>
            <a:ext cx="5829300" cy="103015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Logo&#10;&#10;Description automatically generated">
            <a:extLst>
              <a:ext uri="{FF2B5EF4-FFF2-40B4-BE49-F238E27FC236}">
                <a16:creationId xmlns:a16="http://schemas.microsoft.com/office/drawing/2014/main" id="{5519C624-A0E8-B0B0-135C-6756DB6939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339896"/>
            <a:ext cx="1975945" cy="1518104"/>
          </a:xfrm>
          <a:prstGeom prst="rect">
            <a:avLst/>
          </a:prstGeom>
          <a:effectLst>
            <a:softEdge rad="127000"/>
          </a:effectLst>
        </p:spPr>
      </p:pic>
    </p:spTree>
    <p:extLst>
      <p:ext uri="{BB962C8B-B14F-4D97-AF65-F5344CB8AC3E}">
        <p14:creationId xmlns:p14="http://schemas.microsoft.com/office/powerpoint/2010/main" val="27552236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DCD06FC-A88A-134B-F56D-D41B06F42A36}"/>
              </a:ext>
            </a:extLst>
          </p:cNvPr>
          <p:cNvSpPr>
            <a:spLocks noGrp="1"/>
          </p:cNvSpPr>
          <p:nvPr>
            <p:ph type="subTitle" idx="1"/>
          </p:nvPr>
        </p:nvSpPr>
        <p:spPr>
          <a:xfrm>
            <a:off x="3279504" y="77416"/>
            <a:ext cx="8912496" cy="967680"/>
          </a:xfrm>
        </p:spPr>
        <p:txBody>
          <a:bodyPr anchor="b">
            <a:normAutofit/>
          </a:bodyPr>
          <a:lstStyle/>
          <a:p>
            <a:pPr algn="l"/>
            <a:r>
              <a:rPr lang="en-US" sz="5400" dirty="0"/>
              <a:t> </a:t>
            </a:r>
            <a:r>
              <a:rPr lang="en-US" sz="5400" b="1" dirty="0"/>
              <a:t>VALUES OF OUR COMPANY</a:t>
            </a:r>
            <a:endParaRPr lang="en-ZA" sz="5400" b="1" dirty="0"/>
          </a:p>
        </p:txBody>
      </p:sp>
      <p:pic>
        <p:nvPicPr>
          <p:cNvPr id="7" name="Picture 6" descr="Logo&#10;&#10;Description automatically generated">
            <a:extLst>
              <a:ext uri="{FF2B5EF4-FFF2-40B4-BE49-F238E27FC236}">
                <a16:creationId xmlns:a16="http://schemas.microsoft.com/office/drawing/2014/main" id="{6A15E112-BB30-F084-C3A4-3B356E82B3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339896"/>
            <a:ext cx="1975945" cy="1518104"/>
          </a:xfrm>
          <a:prstGeom prst="rect">
            <a:avLst/>
          </a:prstGeom>
          <a:effectLst>
            <a:softEdge rad="127000"/>
          </a:effectLst>
        </p:spPr>
      </p:pic>
      <p:sp>
        <p:nvSpPr>
          <p:cNvPr id="9" name="TextBox 8">
            <a:extLst>
              <a:ext uri="{FF2B5EF4-FFF2-40B4-BE49-F238E27FC236}">
                <a16:creationId xmlns:a16="http://schemas.microsoft.com/office/drawing/2014/main" id="{1ADAD41B-DF7C-A02B-C9FD-E1CBF067C9AF}"/>
              </a:ext>
            </a:extLst>
          </p:cNvPr>
          <p:cNvSpPr txBox="1"/>
          <p:nvPr/>
        </p:nvSpPr>
        <p:spPr>
          <a:xfrm>
            <a:off x="3066090" y="1183052"/>
            <a:ext cx="3841147" cy="1569660"/>
          </a:xfrm>
          <a:prstGeom prst="rect">
            <a:avLst/>
          </a:prstGeom>
          <a:noFill/>
        </p:spPr>
        <p:txBody>
          <a:bodyPr wrap="square" rtlCol="0">
            <a:spAutoFit/>
          </a:bodyPr>
          <a:lstStyle/>
          <a:p>
            <a:r>
              <a:rPr lang="en-US" sz="1600" b="1" dirty="0">
                <a:effectLst/>
                <a:latin typeface="Century Gothic" panose="020B0502020202020204" pitchFamily="34" charset="0"/>
                <a:ea typeface="Times New Roman" panose="02020603050405020304" pitchFamily="18" charset="0"/>
                <a:cs typeface="Times New Roman" panose="02020603050405020304" pitchFamily="18" charset="0"/>
              </a:rPr>
              <a:t>TEAMWO</a:t>
            </a:r>
            <a:r>
              <a:rPr lang="en-US" sz="1600" b="1" dirty="0">
                <a:latin typeface="Century Gothic" panose="020B0502020202020204" pitchFamily="34" charset="0"/>
                <a:ea typeface="Times New Roman" panose="02020603050405020304" pitchFamily="18" charset="0"/>
                <a:cs typeface="Times New Roman" panose="02020603050405020304" pitchFamily="18" charset="0"/>
              </a:rPr>
              <a:t>RK</a:t>
            </a:r>
            <a:br>
              <a:rPr lang="en-US" sz="1600" dirty="0">
                <a:latin typeface="Century Gothic" panose="020B0502020202020204" pitchFamily="34" charset="0"/>
                <a:ea typeface="Times New Roman" panose="02020603050405020304" pitchFamily="18" charset="0"/>
                <a:cs typeface="Times New Roman" panose="02020603050405020304" pitchFamily="18" charset="0"/>
              </a:rPr>
            </a:br>
            <a:r>
              <a:rPr lang="en-US" sz="1600" dirty="0">
                <a:latin typeface="Century Gothic" panose="020B0502020202020204" pitchFamily="34" charset="0"/>
                <a:ea typeface="Times New Roman" panose="02020603050405020304" pitchFamily="18" charset="0"/>
                <a:cs typeface="Times New Roman" panose="02020603050405020304" pitchFamily="18" charset="0"/>
              </a:rPr>
              <a:t>Business succeed when they have a diverse team of individuals who can         add specific viewpoints.  Problems are easier solved when people work together.</a:t>
            </a:r>
            <a:endParaRPr lang="en-ZA" sz="1600" dirty="0"/>
          </a:p>
        </p:txBody>
      </p:sp>
      <p:sp>
        <p:nvSpPr>
          <p:cNvPr id="15" name="TextBox 14">
            <a:extLst>
              <a:ext uri="{FF2B5EF4-FFF2-40B4-BE49-F238E27FC236}">
                <a16:creationId xmlns:a16="http://schemas.microsoft.com/office/drawing/2014/main" id="{1DCD4B4C-4323-51B0-B197-DC08AD711469}"/>
              </a:ext>
            </a:extLst>
          </p:cNvPr>
          <p:cNvSpPr txBox="1"/>
          <p:nvPr/>
        </p:nvSpPr>
        <p:spPr>
          <a:xfrm>
            <a:off x="10086535" y="3179298"/>
            <a:ext cx="184731" cy="369332"/>
          </a:xfrm>
          <a:prstGeom prst="rect">
            <a:avLst/>
          </a:prstGeom>
          <a:noFill/>
        </p:spPr>
        <p:txBody>
          <a:bodyPr wrap="none" rtlCol="0">
            <a:spAutoFit/>
          </a:bodyPr>
          <a:lstStyle/>
          <a:p>
            <a:endParaRPr lang="en-ZA" dirty="0"/>
          </a:p>
        </p:txBody>
      </p:sp>
      <p:sp>
        <p:nvSpPr>
          <p:cNvPr id="16" name="TextBox 15">
            <a:extLst>
              <a:ext uri="{FF2B5EF4-FFF2-40B4-BE49-F238E27FC236}">
                <a16:creationId xmlns:a16="http://schemas.microsoft.com/office/drawing/2014/main" id="{8AAA4B6F-FCED-1A8B-0DAF-C9B3DAE4A8C2}"/>
              </a:ext>
            </a:extLst>
          </p:cNvPr>
          <p:cNvSpPr txBox="1"/>
          <p:nvPr/>
        </p:nvSpPr>
        <p:spPr>
          <a:xfrm>
            <a:off x="7644313" y="3028071"/>
            <a:ext cx="4240925" cy="1077218"/>
          </a:xfrm>
          <a:prstGeom prst="rect">
            <a:avLst/>
          </a:prstGeom>
          <a:noFill/>
        </p:spPr>
        <p:txBody>
          <a:bodyPr wrap="square" rtlCol="0">
            <a:spAutoFit/>
          </a:bodyPr>
          <a:lstStyle/>
          <a:p>
            <a:r>
              <a:rPr lang="en-US" sz="1600" b="1" dirty="0">
                <a:latin typeface="Century Gothic" panose="020B0502020202020204" pitchFamily="34" charset="0"/>
                <a:ea typeface="Times New Roman" panose="02020603050405020304" pitchFamily="18" charset="0"/>
                <a:cs typeface="Times New Roman" panose="02020603050405020304" pitchFamily="18" charset="0"/>
              </a:rPr>
              <a:t>RESPECT </a:t>
            </a:r>
            <a:br>
              <a:rPr lang="en-US" sz="1600" dirty="0">
                <a:latin typeface="Century Gothic" panose="020B0502020202020204" pitchFamily="34" charset="0"/>
                <a:ea typeface="Times New Roman" panose="02020603050405020304" pitchFamily="18" charset="0"/>
                <a:cs typeface="Times New Roman" panose="02020603050405020304" pitchFamily="18" charset="0"/>
              </a:rPr>
            </a:br>
            <a:r>
              <a:rPr lang="en-US" sz="1600" dirty="0">
                <a:latin typeface="Century Gothic" panose="020B0502020202020204" pitchFamily="34" charset="0"/>
                <a:ea typeface="Times New Roman" panose="02020603050405020304" pitchFamily="18" charset="0"/>
                <a:cs typeface="Times New Roman" panose="02020603050405020304" pitchFamily="18" charset="0"/>
              </a:rPr>
              <a:t>Reducing organizational tension can conflict can be accomplished by promoting mutual respect.</a:t>
            </a:r>
            <a:endParaRPr lang="en-ZA" sz="1600" dirty="0"/>
          </a:p>
        </p:txBody>
      </p:sp>
      <p:sp>
        <p:nvSpPr>
          <p:cNvPr id="17" name="TextBox 16">
            <a:extLst>
              <a:ext uri="{FF2B5EF4-FFF2-40B4-BE49-F238E27FC236}">
                <a16:creationId xmlns:a16="http://schemas.microsoft.com/office/drawing/2014/main" id="{4211A467-A5C1-8598-6267-3B53A83038C7}"/>
              </a:ext>
            </a:extLst>
          </p:cNvPr>
          <p:cNvSpPr txBox="1"/>
          <p:nvPr/>
        </p:nvSpPr>
        <p:spPr>
          <a:xfrm>
            <a:off x="7644313" y="1183052"/>
            <a:ext cx="4360499" cy="1569660"/>
          </a:xfrm>
          <a:prstGeom prst="rect">
            <a:avLst/>
          </a:prstGeom>
          <a:noFill/>
        </p:spPr>
        <p:txBody>
          <a:bodyPr wrap="square" rtlCol="0">
            <a:spAutoFit/>
          </a:bodyPr>
          <a:lstStyle/>
          <a:p>
            <a:r>
              <a:rPr lang="en-ZA" sz="1600" b="1" dirty="0">
                <a:effectLst/>
                <a:latin typeface="Century Gothic" panose="020B0502020202020204" pitchFamily="34" charset="0"/>
                <a:ea typeface="Times New Roman" panose="02020603050405020304" pitchFamily="18" charset="0"/>
                <a:cs typeface="Times New Roman" panose="02020603050405020304" pitchFamily="18" charset="0"/>
              </a:rPr>
              <a:t>PLANNING </a:t>
            </a:r>
            <a:br>
              <a:rPr lang="en-ZA" sz="1600" dirty="0">
                <a:effectLst/>
                <a:latin typeface="Century Gothic" panose="020B0502020202020204" pitchFamily="34" charset="0"/>
                <a:ea typeface="Times New Roman" panose="02020603050405020304" pitchFamily="18" charset="0"/>
                <a:cs typeface="Times New Roman" panose="02020603050405020304" pitchFamily="18" charset="0"/>
              </a:rPr>
            </a:br>
            <a:r>
              <a:rPr lang="en-ZA" sz="1600" dirty="0">
                <a:effectLst/>
                <a:latin typeface="Century Gothic" panose="020B0502020202020204" pitchFamily="34" charset="0"/>
                <a:ea typeface="Times New Roman" panose="02020603050405020304" pitchFamily="18" charset="0"/>
                <a:cs typeface="Times New Roman" panose="02020603050405020304" pitchFamily="18" charset="0"/>
              </a:rPr>
              <a:t>Getting a straightforward strategic plan from the outset keeps you focussed on the most critical priorities and provides guidance for day-to-day activities and decisions.</a:t>
            </a:r>
            <a:endParaRPr lang="en-ZA" sz="1600" dirty="0"/>
          </a:p>
        </p:txBody>
      </p:sp>
      <p:sp>
        <p:nvSpPr>
          <p:cNvPr id="18" name="TextBox 17">
            <a:extLst>
              <a:ext uri="{FF2B5EF4-FFF2-40B4-BE49-F238E27FC236}">
                <a16:creationId xmlns:a16="http://schemas.microsoft.com/office/drawing/2014/main" id="{1907358F-4034-8A99-1D12-87BBA1DDC0E8}"/>
              </a:ext>
            </a:extLst>
          </p:cNvPr>
          <p:cNvSpPr txBox="1"/>
          <p:nvPr/>
        </p:nvSpPr>
        <p:spPr>
          <a:xfrm>
            <a:off x="7644312" y="4351509"/>
            <a:ext cx="4240925" cy="1323439"/>
          </a:xfrm>
          <a:prstGeom prst="rect">
            <a:avLst/>
          </a:prstGeom>
          <a:noFill/>
        </p:spPr>
        <p:txBody>
          <a:bodyPr wrap="square" rtlCol="0">
            <a:spAutoFit/>
          </a:bodyPr>
          <a:lstStyle/>
          <a:p>
            <a:r>
              <a:rPr lang="en-US" sz="1600" b="1" dirty="0">
                <a:latin typeface="Century Gothic" panose="020B0502020202020204" pitchFamily="34" charset="0"/>
                <a:ea typeface="Times New Roman" panose="02020603050405020304" pitchFamily="18" charset="0"/>
                <a:cs typeface="Times New Roman" panose="02020603050405020304" pitchFamily="18" charset="0"/>
              </a:rPr>
              <a:t>INTEGRITY</a:t>
            </a:r>
            <a:br>
              <a:rPr lang="en-ZA" sz="1600" dirty="0">
                <a:effectLst/>
                <a:latin typeface="Century Gothic" panose="020B0502020202020204" pitchFamily="34" charset="0"/>
                <a:ea typeface="Times New Roman" panose="02020603050405020304" pitchFamily="18" charset="0"/>
                <a:cs typeface="Times New Roman" panose="02020603050405020304" pitchFamily="18" charset="0"/>
              </a:rPr>
            </a:br>
            <a:r>
              <a:rPr lang="en-US" sz="1600" dirty="0">
                <a:effectLst/>
                <a:latin typeface="Century Gothic" panose="020B0502020202020204" pitchFamily="34" charset="0"/>
                <a:ea typeface="Times New Roman" panose="02020603050405020304" pitchFamily="18" charset="0"/>
                <a:cs typeface="Times New Roman" panose="02020603050405020304" pitchFamily="18" charset="0"/>
              </a:rPr>
              <a:t>A successful company’s key attribute is honesty.  For us, having integrity means being honest and truthful in all facets of our business.</a:t>
            </a:r>
            <a:endParaRPr lang="en-ZA" sz="1600" dirty="0"/>
          </a:p>
        </p:txBody>
      </p:sp>
      <p:sp>
        <p:nvSpPr>
          <p:cNvPr id="19" name="TextBox 18">
            <a:extLst>
              <a:ext uri="{FF2B5EF4-FFF2-40B4-BE49-F238E27FC236}">
                <a16:creationId xmlns:a16="http://schemas.microsoft.com/office/drawing/2014/main" id="{286F93E6-FC17-0D1E-3C7F-C3E04ED9EAE0}"/>
              </a:ext>
            </a:extLst>
          </p:cNvPr>
          <p:cNvSpPr txBox="1"/>
          <p:nvPr/>
        </p:nvSpPr>
        <p:spPr>
          <a:xfrm>
            <a:off x="3063747" y="3025709"/>
            <a:ext cx="3843490" cy="2062103"/>
          </a:xfrm>
          <a:prstGeom prst="rect">
            <a:avLst/>
          </a:prstGeom>
          <a:noFill/>
        </p:spPr>
        <p:txBody>
          <a:bodyPr wrap="square" rtlCol="0">
            <a:spAutoFit/>
          </a:bodyPr>
          <a:lstStyle/>
          <a:p>
            <a:r>
              <a:rPr lang="en-ZA" sz="1600" b="1" dirty="0">
                <a:effectLst/>
                <a:latin typeface="Century Gothic" panose="020B0502020202020204" pitchFamily="34" charset="0"/>
                <a:ea typeface="Times New Roman" panose="02020603050405020304" pitchFamily="18" charset="0"/>
                <a:cs typeface="Times New Roman" panose="02020603050405020304" pitchFamily="18" charset="0"/>
              </a:rPr>
              <a:t>EXCELLENCE &amp; SERVICE</a:t>
            </a:r>
            <a:br>
              <a:rPr lang="en-ZA" sz="1600" dirty="0">
                <a:effectLst/>
                <a:latin typeface="Calibri" panose="020F0502020204030204" pitchFamily="34" charset="0"/>
                <a:ea typeface="Times New Roman" panose="02020603050405020304" pitchFamily="18" charset="0"/>
                <a:cs typeface="Times New Roman" panose="02020603050405020304" pitchFamily="18" charset="0"/>
              </a:rPr>
            </a:br>
            <a:r>
              <a:rPr lang="en-ZA" sz="1600" dirty="0">
                <a:effectLst/>
                <a:latin typeface="Century Gothic" panose="020B0502020202020204" pitchFamily="34" charset="0"/>
                <a:ea typeface="Times New Roman" panose="02020603050405020304" pitchFamily="18" charset="0"/>
                <a:cs typeface="Times New Roman" panose="02020603050405020304" pitchFamily="18" charset="0"/>
              </a:rPr>
              <a:t>Integrity in the workplace is critical because these attributes encourage a healthy workplace culture.  One in which there is open communication, rational decision-making and a clear moral compass guiding all decisions and acts.</a:t>
            </a:r>
            <a:endParaRPr lang="en-ZA" sz="1600" dirty="0"/>
          </a:p>
        </p:txBody>
      </p:sp>
    </p:spTree>
    <p:extLst>
      <p:ext uri="{BB962C8B-B14F-4D97-AF65-F5344CB8AC3E}">
        <p14:creationId xmlns:p14="http://schemas.microsoft.com/office/powerpoint/2010/main" val="18834273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DCD06FC-A88A-134B-F56D-D41B06F42A36}"/>
              </a:ext>
            </a:extLst>
          </p:cNvPr>
          <p:cNvSpPr>
            <a:spLocks noGrp="1"/>
          </p:cNvSpPr>
          <p:nvPr>
            <p:ph type="subTitle" idx="1"/>
          </p:nvPr>
        </p:nvSpPr>
        <p:spPr>
          <a:xfrm>
            <a:off x="4214468" y="141274"/>
            <a:ext cx="7977532" cy="819049"/>
          </a:xfrm>
        </p:spPr>
        <p:txBody>
          <a:bodyPr anchor="b">
            <a:noAutofit/>
          </a:bodyPr>
          <a:lstStyle/>
          <a:p>
            <a:pPr algn="l"/>
            <a:r>
              <a:rPr lang="en-US" sz="5400" b="1" dirty="0"/>
              <a:t>OUR MISSION &amp; VISSION</a:t>
            </a:r>
            <a:endParaRPr lang="en-ZA" sz="5400" b="1" dirty="0"/>
          </a:p>
        </p:txBody>
      </p:sp>
      <p:pic>
        <p:nvPicPr>
          <p:cNvPr id="3074" name="Picture 2" descr="Aspirations, dartboard, target icon">
            <a:extLst>
              <a:ext uri="{FF2B5EF4-FFF2-40B4-BE49-F238E27FC236}">
                <a16:creationId xmlns:a16="http://schemas.microsoft.com/office/drawing/2014/main" id="{3A1DD1F9-448B-67DB-AE53-3D98811936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420" y="1520804"/>
            <a:ext cx="2081048" cy="208104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Logo&#10;&#10;Description automatically generated">
            <a:extLst>
              <a:ext uri="{FF2B5EF4-FFF2-40B4-BE49-F238E27FC236}">
                <a16:creationId xmlns:a16="http://schemas.microsoft.com/office/drawing/2014/main" id="{C313C29F-5D05-3836-B036-F86945C8AD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339896"/>
            <a:ext cx="1975945" cy="1518104"/>
          </a:xfrm>
          <a:prstGeom prst="rect">
            <a:avLst/>
          </a:prstGeom>
          <a:effectLst>
            <a:softEdge rad="127000"/>
          </a:effectLst>
        </p:spPr>
      </p:pic>
      <p:sp>
        <p:nvSpPr>
          <p:cNvPr id="11" name="TextBox 10">
            <a:extLst>
              <a:ext uri="{FF2B5EF4-FFF2-40B4-BE49-F238E27FC236}">
                <a16:creationId xmlns:a16="http://schemas.microsoft.com/office/drawing/2014/main" id="{C77935E0-4C88-8468-84CF-596EF3B3A5FE}"/>
              </a:ext>
            </a:extLst>
          </p:cNvPr>
          <p:cNvSpPr txBox="1"/>
          <p:nvPr/>
        </p:nvSpPr>
        <p:spPr>
          <a:xfrm>
            <a:off x="4214468" y="3977100"/>
            <a:ext cx="7841544" cy="1569660"/>
          </a:xfrm>
          <a:prstGeom prst="rect">
            <a:avLst/>
          </a:prstGeom>
          <a:noFill/>
        </p:spPr>
        <p:txBody>
          <a:bodyPr wrap="square" rtlCol="0">
            <a:spAutoFit/>
          </a:bodyPr>
          <a:lstStyle/>
          <a:p>
            <a:r>
              <a:rPr lang="en-ZA" sz="1600" b="1" dirty="0">
                <a:effectLst/>
                <a:latin typeface="Century Gothic" panose="020B0502020202020204" pitchFamily="34" charset="0"/>
                <a:ea typeface="Times New Roman" panose="02020603050405020304" pitchFamily="18" charset="0"/>
                <a:cs typeface="Times New Roman" panose="02020603050405020304" pitchFamily="18" charset="0"/>
              </a:rPr>
              <a:t>OUR VISION</a:t>
            </a:r>
            <a:br>
              <a:rPr lang="en-ZA" sz="1600" dirty="0">
                <a:effectLst/>
                <a:latin typeface="Century Gothic" panose="020B0502020202020204" pitchFamily="34" charset="0"/>
                <a:ea typeface="Times New Roman" panose="02020603050405020304" pitchFamily="18" charset="0"/>
                <a:cs typeface="Times New Roman" panose="02020603050405020304" pitchFamily="18" charset="0"/>
              </a:rPr>
            </a:br>
            <a:r>
              <a:rPr lang="en-ZA" sz="1600" dirty="0">
                <a:effectLst/>
                <a:latin typeface="Century Gothic" panose="020B0502020202020204" pitchFamily="34" charset="0"/>
                <a:ea typeface="Times New Roman" panose="02020603050405020304" pitchFamily="18" charset="0"/>
                <a:cs typeface="Times New Roman" panose="02020603050405020304" pitchFamily="18" charset="0"/>
              </a:rPr>
              <a:t>Our goal is to provide our clients with skilled legal advice and services in a timely and efficient manner. We strive to handle each matter with accountability and responsiveness. </a:t>
            </a:r>
            <a:br>
              <a:rPr lang="en-ZA" sz="1600" dirty="0">
                <a:effectLst/>
                <a:latin typeface="Century Gothic" panose="020B0502020202020204" pitchFamily="34" charset="0"/>
                <a:ea typeface="Times New Roman" panose="02020603050405020304" pitchFamily="18" charset="0"/>
                <a:cs typeface="Times New Roman" panose="02020603050405020304" pitchFamily="18" charset="0"/>
              </a:rPr>
            </a:br>
            <a:r>
              <a:rPr lang="en-ZA" sz="1600" dirty="0">
                <a:effectLst/>
                <a:latin typeface="Century Gothic" panose="020B0502020202020204" pitchFamily="34" charset="0"/>
                <a:ea typeface="Times New Roman" panose="02020603050405020304" pitchFamily="18" charset="0"/>
                <a:cs typeface="Times New Roman" panose="02020603050405020304" pitchFamily="18" charset="0"/>
              </a:rPr>
              <a:t>	</a:t>
            </a:r>
            <a:br>
              <a:rPr lang="en-ZA" sz="1600" dirty="0">
                <a:effectLst/>
                <a:latin typeface="Century Gothic" panose="020B0502020202020204" pitchFamily="34" charset="0"/>
                <a:ea typeface="Times New Roman" panose="02020603050405020304" pitchFamily="18" charset="0"/>
                <a:cs typeface="Times New Roman" panose="02020603050405020304" pitchFamily="18" charset="0"/>
              </a:rPr>
            </a:br>
            <a:endParaRPr lang="en-ZA" sz="1600" dirty="0"/>
          </a:p>
        </p:txBody>
      </p:sp>
      <p:sp>
        <p:nvSpPr>
          <p:cNvPr id="17" name="TextBox 16">
            <a:extLst>
              <a:ext uri="{FF2B5EF4-FFF2-40B4-BE49-F238E27FC236}">
                <a16:creationId xmlns:a16="http://schemas.microsoft.com/office/drawing/2014/main" id="{806A372F-66F4-9073-6EAC-FB46906DC095}"/>
              </a:ext>
            </a:extLst>
          </p:cNvPr>
          <p:cNvSpPr txBox="1"/>
          <p:nvPr/>
        </p:nvSpPr>
        <p:spPr>
          <a:xfrm>
            <a:off x="4214468" y="1145556"/>
            <a:ext cx="7841544" cy="2831544"/>
          </a:xfrm>
          <a:prstGeom prst="rect">
            <a:avLst/>
          </a:prstGeom>
          <a:noFill/>
        </p:spPr>
        <p:txBody>
          <a:bodyPr wrap="square" rtlCol="0">
            <a:spAutoFit/>
          </a:bodyPr>
          <a:lstStyle/>
          <a:p>
            <a:r>
              <a:rPr lang="en-US" sz="1600" b="1" dirty="0">
                <a:latin typeface="Century Gothic" panose="020B0502020202020204" pitchFamily="34" charset="0"/>
                <a:ea typeface="Times New Roman" panose="02020603050405020304" pitchFamily="18" charset="0"/>
                <a:cs typeface="Times New Roman" panose="02020603050405020304" pitchFamily="18" charset="0"/>
              </a:rPr>
              <a:t>OUR MISSION</a:t>
            </a:r>
            <a:br>
              <a:rPr lang="en-US" sz="1600" dirty="0">
                <a:latin typeface="Century Gothic" panose="020B0502020202020204" pitchFamily="34" charset="0"/>
                <a:ea typeface="Times New Roman" panose="02020603050405020304" pitchFamily="18" charset="0"/>
                <a:cs typeface="Times New Roman" panose="02020603050405020304" pitchFamily="18" charset="0"/>
              </a:rPr>
            </a:br>
            <a:r>
              <a:rPr lang="en-US" sz="1600" dirty="0">
                <a:latin typeface="Century Gothic" panose="020B0502020202020204" pitchFamily="34" charset="0"/>
                <a:ea typeface="Times New Roman" panose="02020603050405020304" pitchFamily="18" charset="0"/>
                <a:cs typeface="Times New Roman" panose="02020603050405020304" pitchFamily="18" charset="0"/>
              </a:rPr>
              <a:t>We believe in communication. Without communication, no matter can be resolved amicably and cost-effective. We render profession services of high quality and pride ourselves on successful results and excellent turnaround times.</a:t>
            </a:r>
            <a:br>
              <a:rPr lang="en-US" sz="1600" dirty="0">
                <a:latin typeface="Century Gothic" panose="020B0502020202020204" pitchFamily="34" charset="0"/>
                <a:ea typeface="Times New Roman" panose="02020603050405020304" pitchFamily="18" charset="0"/>
                <a:cs typeface="Times New Roman" panose="02020603050405020304" pitchFamily="18" charset="0"/>
              </a:rPr>
            </a:br>
            <a:br>
              <a:rPr lang="en-US" sz="1600" dirty="0">
                <a:latin typeface="Century Gothic" panose="020B0502020202020204" pitchFamily="34" charset="0"/>
                <a:ea typeface="Times New Roman" panose="02020603050405020304" pitchFamily="18" charset="0"/>
                <a:cs typeface="Times New Roman" panose="02020603050405020304" pitchFamily="18" charset="0"/>
              </a:rPr>
            </a:br>
            <a:r>
              <a:rPr lang="en-US" sz="1600" dirty="0">
                <a:latin typeface="Century Gothic" panose="020B0502020202020204" pitchFamily="34" charset="0"/>
                <a:ea typeface="Times New Roman" panose="02020603050405020304" pitchFamily="18" charset="0"/>
                <a:cs typeface="Times New Roman" panose="02020603050405020304" pitchFamily="18" charset="0"/>
              </a:rPr>
              <a:t>Ceronio Attorneys will continue to aspire for excellence in their professional practice, client relations and growth. By developing and implementing efficient methods of cost-effective, high-quality representation and services for our clients, our firm will remain competitive in the ever-changing market.</a:t>
            </a:r>
            <a:br>
              <a:rPr lang="en-ZA" sz="1800" dirty="0">
                <a:effectLst/>
                <a:latin typeface="Century Gothic" panose="020B0502020202020204" pitchFamily="34" charset="0"/>
                <a:ea typeface="Times New Roman" panose="02020603050405020304" pitchFamily="18" charset="0"/>
                <a:cs typeface="Times New Roman" panose="02020603050405020304" pitchFamily="18" charset="0"/>
              </a:rPr>
            </a:br>
            <a:r>
              <a:rPr lang="en-ZA" sz="1800" dirty="0">
                <a:effectLst/>
                <a:latin typeface="Century Gothic" panose="020B0502020202020204" pitchFamily="34" charset="0"/>
                <a:ea typeface="Times New Roman" panose="02020603050405020304" pitchFamily="18" charset="0"/>
                <a:cs typeface="Times New Roman" panose="02020603050405020304" pitchFamily="18" charset="0"/>
              </a:rPr>
              <a:t>	</a:t>
            </a:r>
            <a:endParaRPr lang="en-ZA" dirty="0"/>
          </a:p>
        </p:txBody>
      </p:sp>
      <p:sp>
        <p:nvSpPr>
          <p:cNvPr id="18" name="TextBox 17">
            <a:extLst>
              <a:ext uri="{FF2B5EF4-FFF2-40B4-BE49-F238E27FC236}">
                <a16:creationId xmlns:a16="http://schemas.microsoft.com/office/drawing/2014/main" id="{B42C1A04-B74F-5DB4-4EF1-D5AE40C554C8}"/>
              </a:ext>
            </a:extLst>
          </p:cNvPr>
          <p:cNvSpPr txBox="1"/>
          <p:nvPr/>
        </p:nvSpPr>
        <p:spPr>
          <a:xfrm>
            <a:off x="5261317" y="5637283"/>
            <a:ext cx="6260123" cy="1015663"/>
          </a:xfrm>
          <a:prstGeom prst="rect">
            <a:avLst/>
          </a:prstGeom>
          <a:noFill/>
        </p:spPr>
        <p:txBody>
          <a:bodyPr wrap="square" rtlCol="0">
            <a:spAutoFit/>
          </a:bodyPr>
          <a:lstStyle/>
          <a:p>
            <a:pPr algn="ctr"/>
            <a:r>
              <a:rPr lang="en-ZA" dirty="0">
                <a:effectLst/>
                <a:latin typeface="Century Gothic" panose="020B0502020202020204" pitchFamily="34" charset="0"/>
                <a:ea typeface="Times New Roman" panose="02020603050405020304" pitchFamily="18" charset="0"/>
                <a:cs typeface="Times New Roman" panose="02020603050405020304" pitchFamily="18" charset="0"/>
              </a:rPr>
              <a:t>Our mission and vision reflects our firm’s values:</a:t>
            </a:r>
            <a:r>
              <a:rPr lang="en-ZA" b="1" i="1" dirty="0">
                <a:effectLst/>
                <a:latin typeface="Century Gothic" panose="020B0502020202020204" pitchFamily="34" charset="0"/>
                <a:ea typeface="Times New Roman" panose="02020603050405020304" pitchFamily="18" charset="0"/>
                <a:cs typeface="Times New Roman" panose="02020603050405020304" pitchFamily="18" charset="0"/>
              </a:rPr>
              <a:t> </a:t>
            </a:r>
          </a:p>
          <a:p>
            <a:pPr algn="ctr"/>
            <a:r>
              <a:rPr lang="en-ZA" sz="2000" b="1" i="1" dirty="0">
                <a:effectLst/>
                <a:latin typeface="Century Gothic" panose="020B0502020202020204" pitchFamily="34" charset="0"/>
                <a:ea typeface="Times New Roman" panose="02020603050405020304" pitchFamily="18" charset="0"/>
                <a:cs typeface="Times New Roman" panose="02020603050405020304" pitchFamily="18" charset="0"/>
              </a:rPr>
              <a:t>Teamwork, Integrity, Respect, Planning, and Excellence and Service</a:t>
            </a:r>
            <a:endParaRPr lang="en-ZA" sz="2000" b="1" i="1" dirty="0"/>
          </a:p>
        </p:txBody>
      </p:sp>
    </p:spTree>
    <p:extLst>
      <p:ext uri="{BB962C8B-B14F-4D97-AF65-F5344CB8AC3E}">
        <p14:creationId xmlns:p14="http://schemas.microsoft.com/office/powerpoint/2010/main" val="12121706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59813-283D-FC2A-A575-65C237A7D77E}"/>
              </a:ext>
            </a:extLst>
          </p:cNvPr>
          <p:cNvSpPr>
            <a:spLocks noGrp="1"/>
          </p:cNvSpPr>
          <p:nvPr>
            <p:ph type="ctrTitle"/>
          </p:nvPr>
        </p:nvSpPr>
        <p:spPr>
          <a:xfrm>
            <a:off x="3842082" y="1110771"/>
            <a:ext cx="8349918" cy="3798853"/>
          </a:xfrm>
        </p:spPr>
        <p:txBody>
          <a:bodyPr numCol="1" anchor="t">
            <a:noAutofit/>
          </a:bodyPr>
          <a:lstStyle/>
          <a:p>
            <a:pPr algn="l" defTabSz="540000">
              <a:lnSpc>
                <a:spcPct val="110000"/>
              </a:lnSpc>
              <a:spcAft>
                <a:spcPts val="600"/>
              </a:spcAft>
            </a:pPr>
            <a:br>
              <a:rPr lang="en-ZA" sz="1600" dirty="0">
                <a:effectLst/>
                <a:latin typeface="Century Gothic" panose="020B0502020202020204" pitchFamily="34" charset="0"/>
                <a:ea typeface="Times New Roman" panose="02020603050405020304" pitchFamily="18" charset="0"/>
                <a:cs typeface="Times New Roman" panose="02020603050405020304" pitchFamily="18" charset="0"/>
              </a:rPr>
            </a:br>
            <a:r>
              <a:rPr lang="en-ZA" sz="1600" dirty="0">
                <a:effectLst/>
                <a:latin typeface="Century Gothic" panose="020B0502020202020204" pitchFamily="34" charset="0"/>
                <a:ea typeface="Times New Roman" panose="02020603050405020304" pitchFamily="18" charset="0"/>
                <a:cs typeface="Times New Roman" panose="02020603050405020304" pitchFamily="18" charset="0"/>
              </a:rPr>
              <a:t>We are speci</a:t>
            </a:r>
            <a:r>
              <a:rPr lang="en-ZA" sz="1600" dirty="0">
                <a:latin typeface="Century Gothic" panose="020B0502020202020204" pitchFamily="34" charset="0"/>
                <a:ea typeface="Times New Roman" panose="02020603050405020304" pitchFamily="18" charset="0"/>
                <a:cs typeface="Times New Roman" panose="02020603050405020304" pitchFamily="18" charset="0"/>
              </a:rPr>
              <a:t>alists in Sectional Title Law and assist large Managing Agents with any action or application aimed at the collection of arrear levies or any other contributions due to the client. </a:t>
            </a:r>
            <a:br>
              <a:rPr lang="en-ZA" sz="1600" dirty="0">
                <a:latin typeface="Century Gothic" panose="020B0502020202020204" pitchFamily="34" charset="0"/>
                <a:ea typeface="Times New Roman" panose="02020603050405020304" pitchFamily="18" charset="0"/>
                <a:cs typeface="Times New Roman" panose="02020603050405020304" pitchFamily="18" charset="0"/>
              </a:rPr>
            </a:br>
            <a:br>
              <a:rPr lang="en-ZA" sz="1600" dirty="0">
                <a:latin typeface="Century Gothic" panose="020B0502020202020204" pitchFamily="34" charset="0"/>
                <a:ea typeface="Times New Roman" panose="02020603050405020304" pitchFamily="18" charset="0"/>
                <a:cs typeface="Times New Roman" panose="02020603050405020304" pitchFamily="18" charset="0"/>
              </a:rPr>
            </a:br>
            <a:r>
              <a:rPr lang="en-ZA" sz="1600" dirty="0">
                <a:latin typeface="Century Gothic" panose="020B0502020202020204" pitchFamily="34" charset="0"/>
                <a:ea typeface="Times New Roman" panose="02020603050405020304" pitchFamily="18" charset="0"/>
                <a:cs typeface="Times New Roman" panose="02020603050405020304" pitchFamily="18" charset="0"/>
              </a:rPr>
              <a:t>In achieving the above, we have gained experience in the following: </a:t>
            </a:r>
            <a:br>
              <a:rPr lang="en-ZA" sz="1600" dirty="0">
                <a:latin typeface="Century Gothic" panose="020B0502020202020204" pitchFamily="34" charset="0"/>
                <a:ea typeface="Times New Roman" panose="02020603050405020304" pitchFamily="18" charset="0"/>
                <a:cs typeface="Times New Roman" panose="02020603050405020304" pitchFamily="18" charset="0"/>
              </a:rPr>
            </a:br>
            <a:br>
              <a:rPr lang="en-ZA" sz="1600" dirty="0">
                <a:latin typeface="Century Gothic" panose="020B0502020202020204" pitchFamily="34" charset="0"/>
                <a:ea typeface="Times New Roman" panose="02020603050405020304" pitchFamily="18" charset="0"/>
                <a:cs typeface="Times New Roman" panose="02020603050405020304" pitchFamily="18" charset="0"/>
              </a:rPr>
            </a:br>
            <a:r>
              <a:rPr lang="en-ZA" sz="1600" b="1" dirty="0">
                <a:latin typeface="Century Gothic" panose="020B0502020202020204" pitchFamily="34" charset="0"/>
                <a:ea typeface="Times New Roman" panose="02020603050405020304" pitchFamily="18" charset="0"/>
                <a:cs typeface="Times New Roman" panose="02020603050405020304" pitchFamily="18" charset="0"/>
              </a:rPr>
              <a:t>- High Court Litigations</a:t>
            </a:r>
            <a:br>
              <a:rPr lang="en-ZA" sz="1600" b="1" dirty="0">
                <a:latin typeface="Century Gothic" panose="020B0502020202020204" pitchFamily="34" charset="0"/>
                <a:ea typeface="Times New Roman" panose="02020603050405020304" pitchFamily="18" charset="0"/>
                <a:cs typeface="Times New Roman" panose="02020603050405020304" pitchFamily="18" charset="0"/>
              </a:rPr>
            </a:br>
            <a:r>
              <a:rPr lang="en-ZA" sz="1600" b="1" dirty="0">
                <a:latin typeface="Century Gothic" panose="020B0502020202020204" pitchFamily="34" charset="0"/>
                <a:ea typeface="Times New Roman" panose="02020603050405020304" pitchFamily="18" charset="0"/>
                <a:cs typeface="Times New Roman" panose="02020603050405020304" pitchFamily="18" charset="0"/>
              </a:rPr>
              <a:t>- Magistrate Court Litigation </a:t>
            </a:r>
            <a:br>
              <a:rPr lang="en-ZA" sz="1600" b="1" dirty="0">
                <a:latin typeface="Century Gothic" panose="020B0502020202020204" pitchFamily="34" charset="0"/>
                <a:ea typeface="Times New Roman" panose="02020603050405020304" pitchFamily="18" charset="0"/>
                <a:cs typeface="Times New Roman" panose="02020603050405020304" pitchFamily="18" charset="0"/>
              </a:rPr>
            </a:br>
            <a:r>
              <a:rPr lang="en-ZA" sz="1600" b="1" dirty="0">
                <a:latin typeface="Century Gothic" panose="020B0502020202020204" pitchFamily="34" charset="0"/>
                <a:ea typeface="Times New Roman" panose="02020603050405020304" pitchFamily="18" charset="0"/>
                <a:cs typeface="Times New Roman" panose="02020603050405020304" pitchFamily="18" charset="0"/>
              </a:rPr>
              <a:t>- Sectional Title Law</a:t>
            </a:r>
            <a:br>
              <a:rPr lang="en-ZA" sz="1600" b="1" dirty="0">
                <a:latin typeface="Century Gothic" panose="020B0502020202020204" pitchFamily="34" charset="0"/>
                <a:ea typeface="Times New Roman" panose="02020603050405020304" pitchFamily="18" charset="0"/>
                <a:cs typeface="Times New Roman" panose="02020603050405020304" pitchFamily="18" charset="0"/>
              </a:rPr>
            </a:br>
            <a:r>
              <a:rPr lang="en-ZA" sz="1600" b="1" dirty="0">
                <a:latin typeface="Century Gothic" panose="020B0502020202020204" pitchFamily="34" charset="0"/>
                <a:ea typeface="Times New Roman" panose="02020603050405020304" pitchFamily="18" charset="0"/>
                <a:cs typeface="Times New Roman" panose="02020603050405020304" pitchFamily="18" charset="0"/>
              </a:rPr>
              <a:t>- Company Law </a:t>
            </a:r>
            <a:br>
              <a:rPr lang="en-ZA" sz="1600" b="1" dirty="0">
                <a:latin typeface="Century Gothic" panose="020B0502020202020204" pitchFamily="34" charset="0"/>
                <a:ea typeface="Times New Roman" panose="02020603050405020304" pitchFamily="18" charset="0"/>
                <a:cs typeface="Times New Roman" panose="02020603050405020304" pitchFamily="18" charset="0"/>
              </a:rPr>
            </a:br>
            <a:r>
              <a:rPr lang="en-ZA" sz="1600" b="1" dirty="0">
                <a:latin typeface="Century Gothic" panose="020B0502020202020204" pitchFamily="34" charset="0"/>
                <a:ea typeface="Times New Roman" panose="02020603050405020304" pitchFamily="18" charset="0"/>
                <a:cs typeface="Times New Roman" panose="02020603050405020304" pitchFamily="18" charset="0"/>
              </a:rPr>
              <a:t>- Insolvency law </a:t>
            </a:r>
            <a:br>
              <a:rPr lang="en-ZA" sz="1600" dirty="0">
                <a:latin typeface="Century Gothic" panose="020B0502020202020204" pitchFamily="34" charset="0"/>
                <a:ea typeface="Times New Roman" panose="02020603050405020304" pitchFamily="18" charset="0"/>
                <a:cs typeface="Times New Roman" panose="02020603050405020304" pitchFamily="18" charset="0"/>
              </a:rPr>
            </a:br>
            <a:br>
              <a:rPr lang="en-ZA" sz="1600" dirty="0">
                <a:latin typeface="Century Gothic" panose="020B0502020202020204" pitchFamily="34" charset="0"/>
                <a:ea typeface="Times New Roman" panose="02020603050405020304" pitchFamily="18" charset="0"/>
                <a:cs typeface="Times New Roman" panose="02020603050405020304" pitchFamily="18" charset="0"/>
              </a:rPr>
            </a:br>
            <a:endParaRPr lang="en-ZA" sz="1600" dirty="0"/>
          </a:p>
        </p:txBody>
      </p:sp>
      <p:sp>
        <p:nvSpPr>
          <p:cNvPr id="3" name="Subtitle 2">
            <a:extLst>
              <a:ext uri="{FF2B5EF4-FFF2-40B4-BE49-F238E27FC236}">
                <a16:creationId xmlns:a16="http://schemas.microsoft.com/office/drawing/2014/main" id="{3DCD06FC-A88A-134B-F56D-D41B06F42A36}"/>
              </a:ext>
            </a:extLst>
          </p:cNvPr>
          <p:cNvSpPr>
            <a:spLocks noGrp="1"/>
          </p:cNvSpPr>
          <p:nvPr>
            <p:ph type="subTitle" idx="1"/>
          </p:nvPr>
        </p:nvSpPr>
        <p:spPr>
          <a:xfrm>
            <a:off x="4245485" y="134563"/>
            <a:ext cx="7946515" cy="798867"/>
          </a:xfrm>
        </p:spPr>
        <p:txBody>
          <a:bodyPr anchor="b">
            <a:normAutofit fontScale="85000" lnSpcReduction="10000"/>
          </a:bodyPr>
          <a:lstStyle/>
          <a:p>
            <a:pPr algn="l"/>
            <a:r>
              <a:rPr lang="en-US" sz="5400" b="1" dirty="0"/>
              <a:t> AREAS OF LEGAL EXPERTISE </a:t>
            </a:r>
            <a:endParaRPr lang="en-ZA" sz="5400" b="1" dirty="0"/>
          </a:p>
        </p:txBody>
      </p:sp>
      <p:pic>
        <p:nvPicPr>
          <p:cNvPr id="6" name="Picture 5" descr="Logo&#10;&#10;Description automatically generated">
            <a:extLst>
              <a:ext uri="{FF2B5EF4-FFF2-40B4-BE49-F238E27FC236}">
                <a16:creationId xmlns:a16="http://schemas.microsoft.com/office/drawing/2014/main" id="{6FCCE493-C567-851E-FFDA-D324C59656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339896"/>
            <a:ext cx="1975945" cy="1518104"/>
          </a:xfrm>
          <a:prstGeom prst="rect">
            <a:avLst/>
          </a:prstGeom>
          <a:effectLst>
            <a:softEdge rad="127000"/>
          </a:effectLst>
        </p:spPr>
      </p:pic>
      <p:sp>
        <p:nvSpPr>
          <p:cNvPr id="7" name="TextBox 6">
            <a:extLst>
              <a:ext uri="{FF2B5EF4-FFF2-40B4-BE49-F238E27FC236}">
                <a16:creationId xmlns:a16="http://schemas.microsoft.com/office/drawing/2014/main" id="{FD1EF5D3-86CF-2328-5F45-72786B84481F}"/>
              </a:ext>
            </a:extLst>
          </p:cNvPr>
          <p:cNvSpPr txBox="1"/>
          <p:nvPr/>
        </p:nvSpPr>
        <p:spPr>
          <a:xfrm>
            <a:off x="3842082" y="5021730"/>
            <a:ext cx="8171728" cy="1077218"/>
          </a:xfrm>
          <a:prstGeom prst="rect">
            <a:avLst/>
          </a:prstGeom>
          <a:noFill/>
        </p:spPr>
        <p:txBody>
          <a:bodyPr wrap="square" rtlCol="0">
            <a:spAutoFit/>
          </a:bodyPr>
          <a:lstStyle/>
          <a:p>
            <a:r>
              <a:rPr lang="en-ZA" sz="1600" dirty="0">
                <a:latin typeface="Century Gothic" panose="020B0502020202020204" pitchFamily="34" charset="0"/>
                <a:ea typeface="Times New Roman" panose="02020603050405020304" pitchFamily="18" charset="0"/>
                <a:cs typeface="Times New Roman" panose="02020603050405020304" pitchFamily="18" charset="0"/>
              </a:rPr>
              <a:t>Our expertise is however not limited to the above and we also provide services in the following fields of legal practice: </a:t>
            </a:r>
          </a:p>
          <a:p>
            <a:br>
              <a:rPr lang="en-ZA" sz="1600" b="1" dirty="0">
                <a:latin typeface="Century Gothic" panose="020B0502020202020204" pitchFamily="34" charset="0"/>
                <a:ea typeface="Times New Roman" panose="02020603050405020304" pitchFamily="18" charset="0"/>
                <a:cs typeface="Times New Roman" panose="02020603050405020304" pitchFamily="18" charset="0"/>
              </a:rPr>
            </a:br>
            <a:r>
              <a:rPr lang="en-ZA" sz="1600" b="1" dirty="0">
                <a:latin typeface="Century Gothic" panose="020B0502020202020204" pitchFamily="34" charset="0"/>
                <a:ea typeface="Times New Roman" panose="02020603050405020304" pitchFamily="18" charset="0"/>
                <a:cs typeface="Times New Roman" panose="02020603050405020304" pitchFamily="18" charset="0"/>
              </a:rPr>
              <a:t>	- Estate Planning; Administration of Estates; Trust Law; and Contract Law</a:t>
            </a:r>
            <a:endParaRPr lang="en-ZA" sz="1600" b="1" dirty="0"/>
          </a:p>
        </p:txBody>
      </p:sp>
      <p:pic>
        <p:nvPicPr>
          <p:cNvPr id="18" name="Graphic 17" descr="Blockchain outline">
            <a:extLst>
              <a:ext uri="{FF2B5EF4-FFF2-40B4-BE49-F238E27FC236}">
                <a16:creationId xmlns:a16="http://schemas.microsoft.com/office/drawing/2014/main" id="{00AF5337-392A-0B3C-4580-19AC0977687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972842" y="2754923"/>
            <a:ext cx="2154701" cy="2154701"/>
          </a:xfrm>
          <a:prstGeom prst="rect">
            <a:avLst/>
          </a:prstGeom>
        </p:spPr>
      </p:pic>
    </p:spTree>
    <p:extLst>
      <p:ext uri="{BB962C8B-B14F-4D97-AF65-F5344CB8AC3E}">
        <p14:creationId xmlns:p14="http://schemas.microsoft.com/office/powerpoint/2010/main" val="14072369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59813-283D-FC2A-A575-65C237A7D77E}"/>
              </a:ext>
            </a:extLst>
          </p:cNvPr>
          <p:cNvSpPr>
            <a:spLocks noGrp="1"/>
          </p:cNvSpPr>
          <p:nvPr>
            <p:ph type="ctrTitle"/>
          </p:nvPr>
        </p:nvSpPr>
        <p:spPr>
          <a:xfrm>
            <a:off x="3189890" y="892997"/>
            <a:ext cx="9002110" cy="4228217"/>
          </a:xfrm>
        </p:spPr>
        <p:txBody>
          <a:bodyPr numCol="1" anchor="t">
            <a:noAutofit/>
          </a:bodyPr>
          <a:lstStyle/>
          <a:p>
            <a:pPr algn="l" defTabSz="540000">
              <a:lnSpc>
                <a:spcPct val="110000"/>
              </a:lnSpc>
              <a:spcAft>
                <a:spcPts val="600"/>
              </a:spcAft>
            </a:pPr>
            <a:br>
              <a:rPr lang="en-ZA" sz="1400" dirty="0">
                <a:effectLst/>
                <a:latin typeface="Century Gothic" panose="020B0502020202020204" pitchFamily="34" charset="0"/>
                <a:ea typeface="Times New Roman" panose="02020603050405020304" pitchFamily="18" charset="0"/>
                <a:cs typeface="Times New Roman" panose="02020603050405020304" pitchFamily="18" charset="0"/>
              </a:rPr>
            </a:br>
            <a:r>
              <a:rPr lang="en-ZA" sz="1600" b="1" dirty="0">
                <a:latin typeface="Century Gothic" panose="020B0502020202020204" pitchFamily="34" charset="0"/>
                <a:ea typeface="Times New Roman" panose="02020603050405020304" pitchFamily="18" charset="0"/>
                <a:cs typeface="Times New Roman" panose="02020603050405020304" pitchFamily="18" charset="0"/>
              </a:rPr>
              <a:t>FICA </a:t>
            </a:r>
            <a:br>
              <a:rPr lang="en-ZA" sz="1600" dirty="0">
                <a:latin typeface="Century Gothic" panose="020B0502020202020204" pitchFamily="34" charset="0"/>
                <a:ea typeface="Times New Roman" panose="02020603050405020304" pitchFamily="18" charset="0"/>
                <a:cs typeface="Times New Roman" panose="02020603050405020304" pitchFamily="18" charset="0"/>
              </a:rPr>
            </a:br>
            <a:r>
              <a:rPr lang="en-ZA" sz="1600" dirty="0">
                <a:latin typeface="Century Gothic" panose="020B0502020202020204" pitchFamily="34" charset="0"/>
                <a:ea typeface="Times New Roman" panose="02020603050405020304" pitchFamily="18" charset="0"/>
                <a:cs typeface="Times New Roman" panose="02020603050405020304" pitchFamily="18" charset="0"/>
              </a:rPr>
              <a:t>In order to combat money laundering activities and other financial crimes, the South African Government has introduced money laundering control legislation by means of the Financial Intelligence Centre Act, 2001 (FICA).</a:t>
            </a:r>
            <a:br>
              <a:rPr lang="en-ZA" sz="1600" dirty="0">
                <a:latin typeface="Century Gothic" panose="020B0502020202020204" pitchFamily="34" charset="0"/>
                <a:ea typeface="Times New Roman" panose="02020603050405020304" pitchFamily="18" charset="0"/>
                <a:cs typeface="Times New Roman" panose="02020603050405020304" pitchFamily="18" charset="0"/>
              </a:rPr>
            </a:br>
            <a:br>
              <a:rPr lang="en-ZA" sz="1600" dirty="0">
                <a:latin typeface="Century Gothic" panose="020B0502020202020204" pitchFamily="34" charset="0"/>
                <a:ea typeface="Times New Roman" panose="02020603050405020304" pitchFamily="18" charset="0"/>
                <a:cs typeface="Times New Roman" panose="02020603050405020304" pitchFamily="18" charset="0"/>
              </a:rPr>
            </a:br>
            <a:r>
              <a:rPr lang="en-ZA" sz="1600" dirty="0">
                <a:latin typeface="Century Gothic" panose="020B0502020202020204" pitchFamily="34" charset="0"/>
                <a:ea typeface="Times New Roman" panose="02020603050405020304" pitchFamily="18" charset="0"/>
                <a:cs typeface="Times New Roman" panose="02020603050405020304" pitchFamily="18" charset="0"/>
              </a:rPr>
              <a:t>As an accountable institution, </a:t>
            </a:r>
            <a:r>
              <a:rPr lang="en-ZA" sz="1600" dirty="0" err="1">
                <a:latin typeface="Century Gothic" panose="020B0502020202020204" pitchFamily="34" charset="0"/>
                <a:ea typeface="Times New Roman" panose="02020603050405020304" pitchFamily="18" charset="0"/>
                <a:cs typeface="Times New Roman" panose="02020603050405020304" pitchFamily="18" charset="0"/>
              </a:rPr>
              <a:t>Ceronio</a:t>
            </a:r>
            <a:r>
              <a:rPr lang="en-ZA" sz="1600" dirty="0">
                <a:latin typeface="Century Gothic" panose="020B0502020202020204" pitchFamily="34" charset="0"/>
                <a:ea typeface="Times New Roman" panose="02020603050405020304" pitchFamily="18" charset="0"/>
                <a:cs typeface="Times New Roman" panose="02020603050405020304" pitchFamily="18" charset="0"/>
              </a:rPr>
              <a:t> Attorneys is subject to the legislation and must comply with the obligations, which include the duty to identify clients and the duty to keep records of all dealings with clients for at least 5 years after termination of the business relationship or conclusion of the transaction.</a:t>
            </a:r>
            <a:br>
              <a:rPr lang="en-ZA" sz="1600" dirty="0">
                <a:latin typeface="Century Gothic" panose="020B0502020202020204" pitchFamily="34" charset="0"/>
                <a:ea typeface="Times New Roman" panose="02020603050405020304" pitchFamily="18" charset="0"/>
                <a:cs typeface="Times New Roman" panose="02020603050405020304" pitchFamily="18" charset="0"/>
              </a:rPr>
            </a:br>
            <a:br>
              <a:rPr lang="en-ZA" sz="1600" dirty="0">
                <a:latin typeface="Century Gothic" panose="020B0502020202020204" pitchFamily="34" charset="0"/>
                <a:ea typeface="Times New Roman" panose="02020603050405020304" pitchFamily="18" charset="0"/>
                <a:cs typeface="Times New Roman" panose="02020603050405020304" pitchFamily="18" charset="0"/>
              </a:rPr>
            </a:br>
            <a:r>
              <a:rPr lang="en-ZA" sz="1600" dirty="0">
                <a:latin typeface="Century Gothic" panose="020B0502020202020204" pitchFamily="34" charset="0"/>
                <a:ea typeface="Times New Roman" panose="02020603050405020304" pitchFamily="18" charset="0"/>
                <a:cs typeface="Times New Roman" panose="02020603050405020304" pitchFamily="18" charset="0"/>
              </a:rPr>
              <a:t>According to the Act, a business relationship may be established with a client, only when the prescribed steps have been taken to establish and verify the identity of that client or another person acting on behalf of the client and </a:t>
            </a:r>
            <a:r>
              <a:rPr lang="en-ZA" sz="1600" i="1" dirty="0">
                <a:latin typeface="Century Gothic" panose="020B0502020202020204" pitchFamily="34" charset="0"/>
                <a:ea typeface="Times New Roman" panose="02020603050405020304" pitchFamily="18" charset="0"/>
                <a:cs typeface="Times New Roman" panose="02020603050405020304" pitchFamily="18" charset="0"/>
              </a:rPr>
              <a:t>vice versa, </a:t>
            </a:r>
            <a:r>
              <a:rPr lang="en-ZA" sz="1600" dirty="0">
                <a:latin typeface="Century Gothic" panose="020B0502020202020204" pitchFamily="34" charset="0"/>
                <a:ea typeface="Times New Roman" panose="02020603050405020304" pitchFamily="18" charset="0"/>
                <a:cs typeface="Times New Roman" panose="02020603050405020304" pitchFamily="18" charset="0"/>
              </a:rPr>
              <a:t>as well as their authority to do so.</a:t>
            </a:r>
            <a:br>
              <a:rPr lang="en-ZA" sz="1600" dirty="0">
                <a:latin typeface="Century Gothic" panose="020B0502020202020204" pitchFamily="34" charset="0"/>
                <a:ea typeface="Times New Roman" panose="02020603050405020304" pitchFamily="18" charset="0"/>
                <a:cs typeface="Times New Roman" panose="02020603050405020304" pitchFamily="18" charset="0"/>
              </a:rPr>
            </a:br>
            <a:endParaRPr lang="en-ZA" sz="1600" i="1" dirty="0"/>
          </a:p>
        </p:txBody>
      </p:sp>
      <p:sp>
        <p:nvSpPr>
          <p:cNvPr id="3" name="Subtitle 2">
            <a:extLst>
              <a:ext uri="{FF2B5EF4-FFF2-40B4-BE49-F238E27FC236}">
                <a16:creationId xmlns:a16="http://schemas.microsoft.com/office/drawing/2014/main" id="{3DCD06FC-A88A-134B-F56D-D41B06F42A36}"/>
              </a:ext>
            </a:extLst>
          </p:cNvPr>
          <p:cNvSpPr>
            <a:spLocks noGrp="1"/>
          </p:cNvSpPr>
          <p:nvPr>
            <p:ph type="subTitle" idx="1"/>
          </p:nvPr>
        </p:nvSpPr>
        <p:spPr>
          <a:xfrm>
            <a:off x="8010938" y="269126"/>
            <a:ext cx="3988804" cy="925476"/>
          </a:xfrm>
        </p:spPr>
        <p:txBody>
          <a:bodyPr anchor="b">
            <a:normAutofit/>
          </a:bodyPr>
          <a:lstStyle/>
          <a:p>
            <a:pPr algn="l"/>
            <a:r>
              <a:rPr lang="en-US" sz="5400" b="1" dirty="0"/>
              <a:t>FINANCIALS</a:t>
            </a:r>
            <a:r>
              <a:rPr lang="en-US" sz="5400" dirty="0"/>
              <a:t> </a:t>
            </a:r>
            <a:endParaRPr lang="en-ZA" sz="5400" dirty="0"/>
          </a:p>
        </p:txBody>
      </p:sp>
      <p:pic>
        <p:nvPicPr>
          <p:cNvPr id="6" name="Picture 5" descr="Logo&#10;&#10;Description automatically generated">
            <a:extLst>
              <a:ext uri="{FF2B5EF4-FFF2-40B4-BE49-F238E27FC236}">
                <a16:creationId xmlns:a16="http://schemas.microsoft.com/office/drawing/2014/main" id="{838F8234-1890-5404-7A8B-F30D293273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339896"/>
            <a:ext cx="1975945" cy="1518104"/>
          </a:xfrm>
          <a:prstGeom prst="rect">
            <a:avLst/>
          </a:prstGeom>
          <a:effectLst>
            <a:softEdge rad="127000"/>
          </a:effectLst>
        </p:spPr>
      </p:pic>
      <p:sp>
        <p:nvSpPr>
          <p:cNvPr id="7" name="TextBox 6">
            <a:extLst>
              <a:ext uri="{FF2B5EF4-FFF2-40B4-BE49-F238E27FC236}">
                <a16:creationId xmlns:a16="http://schemas.microsoft.com/office/drawing/2014/main" id="{C432E6E3-D596-1A50-039B-A896E09358A3}"/>
              </a:ext>
            </a:extLst>
          </p:cNvPr>
          <p:cNvSpPr txBox="1"/>
          <p:nvPr/>
        </p:nvSpPr>
        <p:spPr>
          <a:xfrm>
            <a:off x="5050302" y="5121214"/>
            <a:ext cx="6949439" cy="1200329"/>
          </a:xfrm>
          <a:prstGeom prst="rect">
            <a:avLst/>
          </a:prstGeom>
          <a:noFill/>
        </p:spPr>
        <p:txBody>
          <a:bodyPr wrap="square" rtlCol="0">
            <a:spAutoFit/>
          </a:bodyPr>
          <a:lstStyle/>
          <a:p>
            <a:pPr algn="ctr"/>
            <a:r>
              <a:rPr lang="en-ZA" i="1" dirty="0">
                <a:latin typeface="Century Gothic" panose="020B0502020202020204" pitchFamily="34" charset="0"/>
                <a:ea typeface="Times New Roman" panose="02020603050405020304" pitchFamily="18" charset="0"/>
                <a:cs typeface="Times New Roman" panose="02020603050405020304" pitchFamily="18" charset="0"/>
              </a:rPr>
              <a:t>We will provide you, as a new client, with FICA requirements, setting out the necessity for FICA. We will also provide you with our Letter of Engagement explaining the terms and conditions as well as our fee structure.</a:t>
            </a:r>
            <a:endParaRPr lang="en-ZA" i="1" dirty="0"/>
          </a:p>
        </p:txBody>
      </p:sp>
      <p:pic>
        <p:nvPicPr>
          <p:cNvPr id="11" name="Graphic 10" descr="Coins with solid fill">
            <a:extLst>
              <a:ext uri="{FF2B5EF4-FFF2-40B4-BE49-F238E27FC236}">
                <a16:creationId xmlns:a16="http://schemas.microsoft.com/office/drawing/2014/main" id="{37B7E395-8BCE-530A-65E6-60B097ADBF8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743048" y="106781"/>
            <a:ext cx="1075632" cy="1075632"/>
          </a:xfrm>
          <a:prstGeom prst="rect">
            <a:avLst/>
          </a:prstGeom>
        </p:spPr>
      </p:pic>
    </p:spTree>
    <p:extLst>
      <p:ext uri="{BB962C8B-B14F-4D97-AF65-F5344CB8AC3E}">
        <p14:creationId xmlns:p14="http://schemas.microsoft.com/office/powerpoint/2010/main" val="2409788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59813-283D-FC2A-A575-65C237A7D77E}"/>
              </a:ext>
            </a:extLst>
          </p:cNvPr>
          <p:cNvSpPr>
            <a:spLocks noGrp="1"/>
          </p:cNvSpPr>
          <p:nvPr>
            <p:ph type="ctrTitle"/>
          </p:nvPr>
        </p:nvSpPr>
        <p:spPr>
          <a:xfrm>
            <a:off x="2949934" y="981747"/>
            <a:ext cx="9242065" cy="4293637"/>
          </a:xfrm>
        </p:spPr>
        <p:txBody>
          <a:bodyPr numCol="1" anchor="t">
            <a:noAutofit/>
          </a:bodyPr>
          <a:lstStyle/>
          <a:p>
            <a:pPr algn="l" defTabSz="540000">
              <a:lnSpc>
                <a:spcPct val="150000"/>
              </a:lnSpc>
              <a:spcAft>
                <a:spcPts val="600"/>
              </a:spcAft>
            </a:pPr>
            <a:br>
              <a:rPr lang="en-ZA" sz="1400" dirty="0">
                <a:effectLst/>
                <a:latin typeface="Century Gothic" panose="020B0502020202020204" pitchFamily="34" charset="0"/>
                <a:ea typeface="Times New Roman" panose="02020603050405020304" pitchFamily="18" charset="0"/>
                <a:cs typeface="Times New Roman" panose="02020603050405020304" pitchFamily="18" charset="0"/>
              </a:rPr>
            </a:br>
            <a:r>
              <a:rPr lang="en-ZA" sz="1400" b="1" dirty="0">
                <a:latin typeface="Century Gothic" panose="020B0502020202020204" pitchFamily="34" charset="0"/>
                <a:ea typeface="Times New Roman" panose="02020603050405020304" pitchFamily="18" charset="0"/>
                <a:cs typeface="Times New Roman" panose="02020603050405020304" pitchFamily="18" charset="0"/>
              </a:rPr>
              <a:t>FEE SCHEDULES</a:t>
            </a:r>
            <a:br>
              <a:rPr lang="en-ZA" sz="1400" dirty="0">
                <a:latin typeface="Century Gothic" panose="020B0502020202020204" pitchFamily="34" charset="0"/>
                <a:ea typeface="Times New Roman" panose="02020603050405020304" pitchFamily="18" charset="0"/>
                <a:cs typeface="Times New Roman" panose="02020603050405020304" pitchFamily="18" charset="0"/>
              </a:rPr>
            </a:br>
            <a:r>
              <a:rPr lang="en-ZA" sz="1400" dirty="0">
                <a:latin typeface="Century Gothic" panose="020B0502020202020204" pitchFamily="34" charset="0"/>
                <a:ea typeface="Times New Roman" panose="02020603050405020304" pitchFamily="18" charset="0"/>
                <a:cs typeface="Times New Roman" panose="02020603050405020304" pitchFamily="18" charset="0"/>
              </a:rPr>
              <a:t>Our fees are tariff based and not time-based, which means that we offer affordable service.  We are amicable to enter into a set fee agreement with our clients on the basis that we, for instance, manage the entire book debt of a certain Body Corporate of department.</a:t>
            </a:r>
            <a:br>
              <a:rPr lang="en-ZA" sz="1400" dirty="0">
                <a:latin typeface="Century Gothic" panose="020B0502020202020204" pitchFamily="34" charset="0"/>
                <a:ea typeface="Times New Roman" panose="02020603050405020304" pitchFamily="18" charset="0"/>
                <a:cs typeface="Times New Roman" panose="02020603050405020304" pitchFamily="18" charset="0"/>
              </a:rPr>
            </a:br>
            <a:br>
              <a:rPr lang="en-ZA" sz="1400" b="1" dirty="0">
                <a:latin typeface="Century Gothic" panose="020B0502020202020204" pitchFamily="34" charset="0"/>
                <a:ea typeface="Times New Roman" panose="02020603050405020304" pitchFamily="18" charset="0"/>
                <a:cs typeface="Times New Roman" panose="02020603050405020304" pitchFamily="18" charset="0"/>
              </a:rPr>
            </a:br>
            <a:r>
              <a:rPr lang="en-ZA" sz="1400" b="1" dirty="0">
                <a:latin typeface="Century Gothic" panose="020B0502020202020204" pitchFamily="34" charset="0"/>
                <a:ea typeface="Times New Roman" panose="02020603050405020304" pitchFamily="18" charset="0"/>
                <a:cs typeface="Times New Roman" panose="02020603050405020304" pitchFamily="18" charset="0"/>
              </a:rPr>
              <a:t>FEE TARGETS </a:t>
            </a:r>
            <a:br>
              <a:rPr lang="en-ZA" sz="1400" dirty="0">
                <a:latin typeface="Century Gothic" panose="020B0502020202020204" pitchFamily="34" charset="0"/>
                <a:ea typeface="Times New Roman" panose="02020603050405020304" pitchFamily="18" charset="0"/>
                <a:cs typeface="Times New Roman" panose="02020603050405020304" pitchFamily="18" charset="0"/>
              </a:rPr>
            </a:br>
            <a:r>
              <a:rPr lang="en-ZA" sz="1400" dirty="0">
                <a:latin typeface="Century Gothic" panose="020B0502020202020204" pitchFamily="34" charset="0"/>
                <a:ea typeface="Times New Roman" panose="02020603050405020304" pitchFamily="18" charset="0"/>
                <a:cs typeface="Times New Roman" panose="02020603050405020304" pitchFamily="18" charset="0"/>
              </a:rPr>
              <a:t>We do not set a specific “Fee target” that our team must reach each month as our priority is service-based and not fee based.  In accordance with the fee agreements in place, our agreement with clients is that accounts should be settled within 30 days of rendering same to the client.</a:t>
            </a:r>
            <a:endParaRPr lang="en-ZA" sz="1000" i="1" dirty="0"/>
          </a:p>
        </p:txBody>
      </p:sp>
      <p:sp>
        <p:nvSpPr>
          <p:cNvPr id="3" name="Subtitle 2">
            <a:extLst>
              <a:ext uri="{FF2B5EF4-FFF2-40B4-BE49-F238E27FC236}">
                <a16:creationId xmlns:a16="http://schemas.microsoft.com/office/drawing/2014/main" id="{3DCD06FC-A88A-134B-F56D-D41B06F42A36}"/>
              </a:ext>
            </a:extLst>
          </p:cNvPr>
          <p:cNvSpPr>
            <a:spLocks noGrp="1"/>
          </p:cNvSpPr>
          <p:nvPr>
            <p:ph type="subTitle" idx="1"/>
          </p:nvPr>
        </p:nvSpPr>
        <p:spPr>
          <a:xfrm>
            <a:off x="4006334" y="0"/>
            <a:ext cx="8185666" cy="981747"/>
          </a:xfrm>
        </p:spPr>
        <p:txBody>
          <a:bodyPr anchor="b">
            <a:normAutofit fontScale="92500"/>
          </a:bodyPr>
          <a:lstStyle/>
          <a:p>
            <a:pPr algn="l"/>
            <a:r>
              <a:rPr lang="en-US" sz="5400" dirty="0"/>
              <a:t> </a:t>
            </a:r>
            <a:r>
              <a:rPr lang="en-US" sz="5400" b="1" dirty="0"/>
              <a:t>FEE SCHEDULE &amp; TARGETS</a:t>
            </a:r>
            <a:endParaRPr lang="en-ZA" sz="5400" b="1" dirty="0"/>
          </a:p>
        </p:txBody>
      </p:sp>
      <p:pic>
        <p:nvPicPr>
          <p:cNvPr id="6" name="Picture 5" descr="Logo&#10;&#10;Description automatically generated">
            <a:extLst>
              <a:ext uri="{FF2B5EF4-FFF2-40B4-BE49-F238E27FC236}">
                <a16:creationId xmlns:a16="http://schemas.microsoft.com/office/drawing/2014/main" id="{08FE7CAF-4744-CC47-261D-464F2F03F6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339896"/>
            <a:ext cx="1975945" cy="1518104"/>
          </a:xfrm>
          <a:prstGeom prst="rect">
            <a:avLst/>
          </a:prstGeom>
          <a:effectLst>
            <a:softEdge rad="127000"/>
          </a:effectLst>
        </p:spPr>
      </p:pic>
      <p:pic>
        <p:nvPicPr>
          <p:cNvPr id="15" name="Graphic 14" descr="Abacus outline">
            <a:extLst>
              <a:ext uri="{FF2B5EF4-FFF2-40B4-BE49-F238E27FC236}">
                <a16:creationId xmlns:a16="http://schemas.microsoft.com/office/drawing/2014/main" id="{C0E0C379-2291-475D-E4E1-EC8488B32CD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040235" y="4785684"/>
            <a:ext cx="1471447" cy="1471447"/>
          </a:xfrm>
          <a:prstGeom prst="rect">
            <a:avLst/>
          </a:prstGeom>
        </p:spPr>
      </p:pic>
    </p:spTree>
    <p:extLst>
      <p:ext uri="{BB962C8B-B14F-4D97-AF65-F5344CB8AC3E}">
        <p14:creationId xmlns:p14="http://schemas.microsoft.com/office/powerpoint/2010/main" val="33551302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59813-283D-FC2A-A575-65C237A7D77E}"/>
              </a:ext>
            </a:extLst>
          </p:cNvPr>
          <p:cNvSpPr>
            <a:spLocks noGrp="1"/>
          </p:cNvSpPr>
          <p:nvPr>
            <p:ph type="ctrTitle"/>
          </p:nvPr>
        </p:nvSpPr>
        <p:spPr>
          <a:xfrm>
            <a:off x="1219608" y="1952418"/>
            <a:ext cx="7104586" cy="4636456"/>
          </a:xfrm>
        </p:spPr>
        <p:txBody>
          <a:bodyPr numCol="1" anchor="t">
            <a:noAutofit/>
          </a:bodyPr>
          <a:lstStyle/>
          <a:p>
            <a:pPr algn="l" defTabSz="540000">
              <a:lnSpc>
                <a:spcPct val="100000"/>
              </a:lnSpc>
              <a:spcAft>
                <a:spcPts val="600"/>
              </a:spcAft>
            </a:pPr>
            <a:br>
              <a:rPr lang="en-ZA" sz="1400" dirty="0">
                <a:effectLst/>
                <a:latin typeface="Century Gothic" panose="020B0502020202020204" pitchFamily="34" charset="0"/>
                <a:ea typeface="Times New Roman" panose="02020603050405020304" pitchFamily="18" charset="0"/>
                <a:cs typeface="Times New Roman" panose="02020603050405020304" pitchFamily="18" charset="0"/>
              </a:rPr>
            </a:br>
            <a:br>
              <a:rPr lang="en-ZA" sz="1400" b="1" dirty="0">
                <a:latin typeface="Century Gothic" panose="020B0502020202020204" pitchFamily="34" charset="0"/>
                <a:ea typeface="Times New Roman" panose="02020603050405020304" pitchFamily="18" charset="0"/>
                <a:cs typeface="Times New Roman" panose="02020603050405020304" pitchFamily="18" charset="0"/>
              </a:rPr>
            </a:br>
            <a:br>
              <a:rPr lang="en-ZA" sz="1400" b="1" dirty="0">
                <a:latin typeface="Century Gothic" panose="020B0502020202020204" pitchFamily="34" charset="0"/>
                <a:ea typeface="Times New Roman" panose="02020603050405020304" pitchFamily="18" charset="0"/>
                <a:cs typeface="Times New Roman" panose="02020603050405020304" pitchFamily="18" charset="0"/>
              </a:rPr>
            </a:br>
            <a:br>
              <a:rPr lang="en-ZA" sz="1400" b="1" dirty="0">
                <a:latin typeface="Century Gothic" panose="020B0502020202020204" pitchFamily="34" charset="0"/>
                <a:ea typeface="Times New Roman" panose="02020603050405020304" pitchFamily="18" charset="0"/>
                <a:cs typeface="Times New Roman" panose="02020603050405020304" pitchFamily="18" charset="0"/>
              </a:rPr>
            </a:br>
            <a:br>
              <a:rPr lang="en-ZA" sz="1400" b="1" dirty="0">
                <a:latin typeface="Century Gothic" panose="020B0502020202020204" pitchFamily="34" charset="0"/>
                <a:ea typeface="Times New Roman" panose="02020603050405020304" pitchFamily="18" charset="0"/>
                <a:cs typeface="Times New Roman" panose="02020603050405020304" pitchFamily="18" charset="0"/>
              </a:rPr>
            </a:br>
            <a:br>
              <a:rPr lang="en-ZA" sz="1400" b="1" dirty="0">
                <a:latin typeface="Century Gothic" panose="020B0502020202020204" pitchFamily="34" charset="0"/>
                <a:ea typeface="Times New Roman" panose="02020603050405020304" pitchFamily="18" charset="0"/>
                <a:cs typeface="Times New Roman" panose="02020603050405020304" pitchFamily="18" charset="0"/>
              </a:rPr>
            </a:br>
            <a:br>
              <a:rPr lang="en-ZA" sz="1400" b="1" dirty="0">
                <a:latin typeface="Century Gothic" panose="020B0502020202020204" pitchFamily="34" charset="0"/>
                <a:ea typeface="Times New Roman" panose="02020603050405020304" pitchFamily="18" charset="0"/>
                <a:cs typeface="Times New Roman" panose="02020603050405020304" pitchFamily="18" charset="0"/>
              </a:rPr>
            </a:br>
            <a:br>
              <a:rPr lang="en-ZA" sz="1400" b="1" dirty="0">
                <a:latin typeface="Century Gothic" panose="020B0502020202020204" pitchFamily="34" charset="0"/>
                <a:ea typeface="Times New Roman" panose="02020603050405020304" pitchFamily="18" charset="0"/>
                <a:cs typeface="Times New Roman" panose="02020603050405020304" pitchFamily="18" charset="0"/>
              </a:rPr>
            </a:br>
            <a:br>
              <a:rPr lang="en-ZA" sz="1400" b="1" dirty="0">
                <a:latin typeface="Century Gothic" panose="020B0502020202020204" pitchFamily="34" charset="0"/>
                <a:ea typeface="Times New Roman" panose="02020603050405020304" pitchFamily="18" charset="0"/>
                <a:cs typeface="Times New Roman" panose="02020603050405020304" pitchFamily="18" charset="0"/>
              </a:rPr>
            </a:br>
            <a:br>
              <a:rPr lang="en-ZA" sz="1400" b="1" dirty="0">
                <a:latin typeface="Century Gothic" panose="020B0502020202020204" pitchFamily="34" charset="0"/>
                <a:ea typeface="Times New Roman" panose="02020603050405020304" pitchFamily="18" charset="0"/>
                <a:cs typeface="Times New Roman" panose="02020603050405020304" pitchFamily="18" charset="0"/>
              </a:rPr>
            </a:br>
            <a:br>
              <a:rPr lang="en-ZA" sz="1400" b="1" dirty="0">
                <a:latin typeface="Century Gothic" panose="020B0502020202020204" pitchFamily="34" charset="0"/>
                <a:ea typeface="Times New Roman" panose="02020603050405020304" pitchFamily="18" charset="0"/>
                <a:cs typeface="Times New Roman" panose="02020603050405020304" pitchFamily="18" charset="0"/>
              </a:rPr>
            </a:br>
            <a:br>
              <a:rPr lang="en-ZA" sz="1400" b="1" dirty="0">
                <a:latin typeface="Century Gothic" panose="020B0502020202020204" pitchFamily="34" charset="0"/>
                <a:ea typeface="Times New Roman" panose="02020603050405020304" pitchFamily="18" charset="0"/>
                <a:cs typeface="Times New Roman" panose="02020603050405020304" pitchFamily="18" charset="0"/>
              </a:rPr>
            </a:br>
            <a:br>
              <a:rPr lang="en-ZA" sz="1800" dirty="0">
                <a:latin typeface="Calibri" panose="020F0502020204030204" pitchFamily="34" charset="0"/>
                <a:ea typeface="Calibri" panose="020F0502020204030204" pitchFamily="34" charset="0"/>
              </a:rPr>
            </a:br>
            <a:br>
              <a:rPr lang="en-ZA" sz="1800" dirty="0">
                <a:latin typeface="Calibri" panose="020F0502020204030204" pitchFamily="34" charset="0"/>
                <a:ea typeface="Calibri" panose="020F0502020204030204" pitchFamily="34" charset="0"/>
              </a:rPr>
            </a:br>
            <a:br>
              <a:rPr lang="en-ZA" sz="1800" dirty="0">
                <a:latin typeface="Calibri" panose="020F0502020204030204" pitchFamily="34" charset="0"/>
                <a:ea typeface="Calibri" panose="020F0502020204030204" pitchFamily="34" charset="0"/>
              </a:rPr>
            </a:br>
            <a:endParaRPr lang="en-ZA" sz="1000" i="1" dirty="0"/>
          </a:p>
        </p:txBody>
      </p:sp>
      <p:sp>
        <p:nvSpPr>
          <p:cNvPr id="9" name="TextBox 8">
            <a:extLst>
              <a:ext uri="{FF2B5EF4-FFF2-40B4-BE49-F238E27FC236}">
                <a16:creationId xmlns:a16="http://schemas.microsoft.com/office/drawing/2014/main" id="{508FA38F-4540-D2D7-A32F-D476046F7E30}"/>
              </a:ext>
            </a:extLst>
          </p:cNvPr>
          <p:cNvSpPr txBox="1"/>
          <p:nvPr/>
        </p:nvSpPr>
        <p:spPr>
          <a:xfrm>
            <a:off x="6096000" y="156120"/>
            <a:ext cx="6096000" cy="923330"/>
          </a:xfrm>
          <a:prstGeom prst="rect">
            <a:avLst/>
          </a:prstGeom>
          <a:noFill/>
        </p:spPr>
        <p:txBody>
          <a:bodyPr wrap="square">
            <a:spAutoFit/>
          </a:bodyPr>
          <a:lstStyle/>
          <a:p>
            <a:r>
              <a:rPr lang="en-US" sz="5400" b="1" dirty="0"/>
              <a:t>CONTACT DETAILS</a:t>
            </a:r>
            <a:endParaRPr lang="en-ZA" sz="5400" b="1" dirty="0"/>
          </a:p>
        </p:txBody>
      </p:sp>
      <p:sp>
        <p:nvSpPr>
          <p:cNvPr id="3" name="Text Box 2">
            <a:extLst>
              <a:ext uri="{FF2B5EF4-FFF2-40B4-BE49-F238E27FC236}">
                <a16:creationId xmlns:a16="http://schemas.microsoft.com/office/drawing/2014/main" id="{F2829493-E0CD-BD1F-73AD-6B18C2AADB72}"/>
              </a:ext>
            </a:extLst>
          </p:cNvPr>
          <p:cNvSpPr txBox="1">
            <a:spLocks noChangeArrowheads="1"/>
          </p:cNvSpPr>
          <p:nvPr/>
        </p:nvSpPr>
        <p:spPr bwMode="auto">
          <a:xfrm>
            <a:off x="3895788" y="1700939"/>
            <a:ext cx="3633165" cy="3472032"/>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a:lnSpc>
                <a:spcPct val="115000"/>
              </a:lnSpc>
              <a:spcBef>
                <a:spcPts val="0"/>
              </a:spcBef>
              <a:spcAft>
                <a:spcPts val="0"/>
              </a:spcAft>
            </a:pPr>
            <a:r>
              <a:rPr lang="en-ZA" sz="2000" b="1" u="sng" dirty="0">
                <a:effectLst/>
                <a:latin typeface="Calibri" panose="020F0502020204030204" pitchFamily="34" charset="0"/>
                <a:ea typeface="Calibri" panose="020F0502020204030204" pitchFamily="34" charset="0"/>
                <a:cs typeface="Calibri" panose="020F0502020204030204" pitchFamily="34" charset="0"/>
              </a:rPr>
              <a:t>HEAD OFFICE:</a:t>
            </a:r>
            <a:endParaRPr lang="en-ZA" sz="2000" b="1" u="sng" dirty="0">
              <a:latin typeface="Calibri" panose="020F0502020204030204" pitchFamily="34" charset="0"/>
              <a:ea typeface="Calibri" panose="020F0502020204030204" pitchFamily="34" charset="0"/>
              <a:cs typeface="Calibri" panose="020F0502020204030204" pitchFamily="34" charset="0"/>
            </a:endParaRPr>
          </a:p>
          <a:p>
            <a:pPr marL="0" marR="0">
              <a:lnSpc>
                <a:spcPct val="115000"/>
              </a:lnSpc>
              <a:spcBef>
                <a:spcPts val="0"/>
              </a:spcBef>
              <a:spcAft>
                <a:spcPts val="0"/>
              </a:spcAft>
            </a:pPr>
            <a:r>
              <a:rPr lang="en-ZA" sz="2000" dirty="0">
                <a:effectLst/>
                <a:latin typeface="Calibri" panose="020F0502020204030204" pitchFamily="34" charset="0"/>
                <a:ea typeface="Calibri" panose="020F0502020204030204" pitchFamily="34" charset="0"/>
                <a:cs typeface="Calibri" panose="020F0502020204030204" pitchFamily="34" charset="0"/>
              </a:rPr>
              <a:t>Suite A</a:t>
            </a:r>
            <a:r>
              <a:rPr lang="en-US" sz="2000" dirty="0">
                <a:latin typeface="Calibri" panose="020F0502020204030204" pitchFamily="34" charset="0"/>
                <a:ea typeface="Calibri" panose="020F0502020204030204" pitchFamily="34" charset="0"/>
                <a:cs typeface="Times New Roman" panose="02020603050405020304" pitchFamily="18" charset="0"/>
              </a:rPr>
              <a:t>, </a:t>
            </a:r>
            <a:r>
              <a:rPr lang="en-ZA" sz="2000" dirty="0">
                <a:effectLst/>
                <a:latin typeface="Calibri" panose="020F0502020204030204" pitchFamily="34" charset="0"/>
                <a:ea typeface="Calibri" panose="020F0502020204030204" pitchFamily="34" charset="0"/>
                <a:cs typeface="Calibri" panose="020F0502020204030204" pitchFamily="34" charset="0"/>
              </a:rPr>
              <a:t>181 Allcock Street</a:t>
            </a:r>
            <a:r>
              <a:rPr lang="en-US" sz="2000" dirty="0">
                <a:latin typeface="Calibri" panose="020F0502020204030204" pitchFamily="34" charset="0"/>
                <a:ea typeface="Calibri" panose="020F0502020204030204" pitchFamily="34" charset="0"/>
                <a:cs typeface="Times New Roman" panose="02020603050405020304" pitchFamily="18" charset="0"/>
              </a:rPr>
              <a:t>, </a:t>
            </a:r>
            <a:r>
              <a:rPr lang="en-ZA" sz="2000" dirty="0">
                <a:effectLst/>
                <a:latin typeface="Calibri" panose="020F0502020204030204" pitchFamily="34" charset="0"/>
                <a:ea typeface="Calibri" panose="020F0502020204030204" pitchFamily="34" charset="0"/>
                <a:cs typeface="Calibri" panose="020F0502020204030204" pitchFamily="34" charset="0"/>
              </a:rPr>
              <a:t>Colbyn</a:t>
            </a:r>
            <a:r>
              <a:rPr lang="en-US" sz="2000" dirty="0">
                <a:latin typeface="Calibri" panose="020F0502020204030204" pitchFamily="34" charset="0"/>
                <a:ea typeface="Calibri" panose="020F0502020204030204" pitchFamily="34" charset="0"/>
                <a:cs typeface="Times New Roman" panose="02020603050405020304" pitchFamily="18" charset="0"/>
              </a:rPr>
              <a:t>, </a:t>
            </a:r>
            <a:r>
              <a:rPr lang="en-ZA" sz="2000" dirty="0">
                <a:effectLst/>
                <a:latin typeface="Calibri" panose="020F0502020204030204" pitchFamily="34" charset="0"/>
                <a:ea typeface="Calibri" panose="020F0502020204030204" pitchFamily="34" charset="0"/>
                <a:cs typeface="Calibri" panose="020F0502020204030204" pitchFamily="34" charset="0"/>
              </a:rPr>
              <a:t>Pretoria</a:t>
            </a:r>
            <a:r>
              <a:rPr lang="en-US" sz="2000" dirty="0">
                <a:latin typeface="Calibri" panose="020F0502020204030204" pitchFamily="34" charset="0"/>
                <a:ea typeface="Calibri" panose="020F0502020204030204" pitchFamily="34" charset="0"/>
                <a:cs typeface="Times New Roman" panose="02020603050405020304" pitchFamily="18" charset="0"/>
              </a:rPr>
              <a:t>, </a:t>
            </a:r>
            <a:r>
              <a:rPr lang="en-ZA" sz="2000" dirty="0">
                <a:effectLst/>
                <a:latin typeface="Calibri" panose="020F0502020204030204" pitchFamily="34" charset="0"/>
                <a:ea typeface="Calibri" panose="020F0502020204030204" pitchFamily="34" charset="0"/>
                <a:cs typeface="Calibri" panose="020F0502020204030204" pitchFamily="34" charset="0"/>
              </a:rPr>
              <a:t>Gauteng</a:t>
            </a:r>
          </a:p>
          <a:p>
            <a:pPr marL="0" marR="0">
              <a:lnSpc>
                <a:spcPct val="115000"/>
              </a:lnSpc>
              <a:spcBef>
                <a:spcPts val="0"/>
              </a:spcBef>
              <a:spcAft>
                <a:spcPts val="0"/>
              </a:spcAft>
            </a:pPr>
            <a:endParaRPr lang="en-ZA" sz="2000" b="1" dirty="0">
              <a:latin typeface="Calibri" panose="020F0502020204030204" pitchFamily="34" charset="0"/>
              <a:ea typeface="Calibri" panose="020F0502020204030204" pitchFamily="34" charset="0"/>
              <a:cs typeface="Calibri" panose="020F0502020204030204" pitchFamily="34" charset="0"/>
            </a:endParaRPr>
          </a:p>
          <a:p>
            <a:pPr marL="0" marR="0">
              <a:lnSpc>
                <a:spcPct val="115000"/>
              </a:lnSpc>
              <a:spcBef>
                <a:spcPts val="0"/>
              </a:spcBef>
              <a:spcAft>
                <a:spcPts val="0"/>
              </a:spcAft>
            </a:pPr>
            <a:r>
              <a:rPr lang="en-ZA" sz="2000" b="1" u="sng" dirty="0">
                <a:effectLst/>
                <a:latin typeface="Calibri" panose="020F0502020204030204" pitchFamily="34" charset="0"/>
                <a:ea typeface="Calibri" panose="020F0502020204030204" pitchFamily="34" charset="0"/>
                <a:cs typeface="Calibri" panose="020F0502020204030204" pitchFamily="34" charset="0"/>
              </a:rPr>
              <a:t>BRANCH OFFICE:</a:t>
            </a:r>
            <a:endParaRPr lang="en-US" sz="2000" u="sng"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ZA" sz="2000" dirty="0">
                <a:effectLst/>
                <a:latin typeface="Calibri" panose="020F0502020204030204" pitchFamily="34" charset="0"/>
                <a:ea typeface="Calibri" panose="020F0502020204030204" pitchFamily="34" charset="0"/>
                <a:cs typeface="Calibri" panose="020F0502020204030204" pitchFamily="34" charset="0"/>
              </a:rPr>
              <a:t>The Law Quarter</a:t>
            </a:r>
            <a:r>
              <a:rPr lang="en-US" sz="2000" dirty="0">
                <a:latin typeface="Calibri" panose="020F0502020204030204" pitchFamily="34" charset="0"/>
                <a:ea typeface="Calibri" panose="020F0502020204030204" pitchFamily="34" charset="0"/>
                <a:cs typeface="Times New Roman" panose="02020603050405020304" pitchFamily="18" charset="0"/>
              </a:rPr>
              <a:t>, </a:t>
            </a:r>
            <a:r>
              <a:rPr lang="en-ZA" sz="2000" dirty="0">
                <a:effectLst/>
                <a:latin typeface="Calibri" panose="020F0502020204030204" pitchFamily="34" charset="0"/>
                <a:ea typeface="Calibri" panose="020F0502020204030204" pitchFamily="34" charset="0"/>
                <a:cs typeface="Calibri" panose="020F0502020204030204" pitchFamily="34" charset="0"/>
              </a:rPr>
              <a:t>Office 3</a:t>
            </a:r>
            <a:r>
              <a:rPr lang="en-US" sz="2000" dirty="0">
                <a:latin typeface="Calibri" panose="020F0502020204030204" pitchFamily="34" charset="0"/>
                <a:ea typeface="Calibri" panose="020F0502020204030204" pitchFamily="34" charset="0"/>
                <a:cs typeface="Times New Roman" panose="02020603050405020304" pitchFamily="18" charset="0"/>
              </a:rPr>
              <a:t>, </a:t>
            </a:r>
          </a:p>
          <a:p>
            <a:pPr marL="0" marR="0">
              <a:lnSpc>
                <a:spcPct val="115000"/>
              </a:lnSpc>
              <a:spcBef>
                <a:spcPts val="0"/>
              </a:spcBef>
              <a:spcAft>
                <a:spcPts val="0"/>
              </a:spcAft>
            </a:pPr>
            <a:r>
              <a:rPr lang="en-ZA" sz="2000" dirty="0">
                <a:effectLst/>
                <a:latin typeface="Calibri" panose="020F0502020204030204" pitchFamily="34" charset="0"/>
                <a:ea typeface="Calibri" panose="020F0502020204030204" pitchFamily="34" charset="0"/>
                <a:cs typeface="Calibri" panose="020F0502020204030204" pitchFamily="34" charset="0"/>
              </a:rPr>
              <a:t>9 Church Place</a:t>
            </a:r>
            <a:r>
              <a:rPr lang="en-US" sz="2000" dirty="0">
                <a:latin typeface="Calibri" panose="020F0502020204030204" pitchFamily="34" charset="0"/>
                <a:ea typeface="Calibri" panose="020F0502020204030204" pitchFamily="34" charset="0"/>
                <a:cs typeface="Times New Roman" panose="02020603050405020304" pitchFamily="18" charset="0"/>
              </a:rPr>
              <a:t>, </a:t>
            </a:r>
            <a:r>
              <a:rPr lang="en-ZA" sz="2000" dirty="0">
                <a:effectLst/>
                <a:latin typeface="Calibri" panose="020F0502020204030204" pitchFamily="34" charset="0"/>
                <a:ea typeface="Calibri" panose="020F0502020204030204" pitchFamily="34" charset="0"/>
                <a:cs typeface="Calibri" panose="020F0502020204030204" pitchFamily="34" charset="0"/>
              </a:rPr>
              <a:t>Westville</a:t>
            </a:r>
            <a:r>
              <a:rPr lang="en-US" sz="2000" dirty="0">
                <a:latin typeface="Calibri" panose="020F0502020204030204" pitchFamily="34" charset="0"/>
                <a:ea typeface="Calibri" panose="020F0502020204030204" pitchFamily="34" charset="0"/>
                <a:cs typeface="Times New Roman" panose="02020603050405020304" pitchFamily="18" charset="0"/>
              </a:rPr>
              <a:t>, </a:t>
            </a:r>
            <a:r>
              <a:rPr lang="en-ZA" sz="2000" dirty="0">
                <a:effectLst/>
                <a:latin typeface="Calibri" panose="020F0502020204030204" pitchFamily="34" charset="0"/>
                <a:ea typeface="Calibri" panose="020F0502020204030204" pitchFamily="34" charset="0"/>
                <a:cs typeface="Calibri" panose="020F0502020204030204" pitchFamily="34" charset="0"/>
              </a:rPr>
              <a:t>KwaZulu-Natal</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endParaRPr lang="en-ZA" sz="2000" b="1" dirty="0">
              <a:effectLst/>
              <a:latin typeface="Calibri" panose="020F0502020204030204" pitchFamily="34" charset="0"/>
              <a:ea typeface="Calibri" panose="020F0502020204030204" pitchFamily="34" charset="0"/>
              <a:cs typeface="Calibri" panose="020F0502020204030204" pitchFamily="34" charset="0"/>
            </a:endParaRPr>
          </a:p>
          <a:p>
            <a:pPr marL="0" marR="0">
              <a:lnSpc>
                <a:spcPct val="115000"/>
              </a:lnSpc>
              <a:spcBef>
                <a:spcPts val="0"/>
              </a:spcBef>
              <a:spcAft>
                <a:spcPts val="0"/>
              </a:spcAft>
            </a:pPr>
            <a:r>
              <a:rPr lang="en-ZA" sz="2000" b="1" dirty="0">
                <a:effectLst/>
                <a:latin typeface="Calibri" panose="020F0502020204030204" pitchFamily="34" charset="0"/>
                <a:ea typeface="Calibri" panose="020F0502020204030204" pitchFamily="34" charset="0"/>
                <a:cs typeface="Calibri" panose="020F0502020204030204" pitchFamily="34" charset="0"/>
              </a:rPr>
              <a:t>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ZA" sz="2000" b="1" dirty="0">
                <a:effectLst/>
                <a:latin typeface="Calibri" panose="020F0502020204030204" pitchFamily="34" charset="0"/>
                <a:ea typeface="Calibri" panose="020F0502020204030204" pitchFamily="34" charset="0"/>
                <a:cs typeface="Calibri" panose="020F0502020204030204" pitchFamily="34" charset="0"/>
              </a:rPr>
              <a:t>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ZA" sz="2000" b="1" dirty="0">
                <a:effectLst/>
                <a:latin typeface="Calibri" panose="020F0502020204030204" pitchFamily="34" charset="0"/>
                <a:ea typeface="Calibri" panose="020F0502020204030204" pitchFamily="34" charset="0"/>
                <a:cs typeface="Calibri" panose="020F0502020204030204" pitchFamily="34" charset="0"/>
              </a:rPr>
              <a:t>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ZA" sz="2000" b="1" dirty="0">
                <a:effectLst/>
                <a:latin typeface="Calibri" panose="020F0502020204030204" pitchFamily="34" charset="0"/>
                <a:ea typeface="Calibri" panose="020F0502020204030204" pitchFamily="34" charset="0"/>
                <a:cs typeface="Calibri" panose="020F0502020204030204" pitchFamily="34" charset="0"/>
              </a:rPr>
              <a:t>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Text Box 2">
            <a:extLst>
              <a:ext uri="{FF2B5EF4-FFF2-40B4-BE49-F238E27FC236}">
                <a16:creationId xmlns:a16="http://schemas.microsoft.com/office/drawing/2014/main" id="{28AE854F-2199-8B91-6243-FA6D5CC03CC2}"/>
              </a:ext>
            </a:extLst>
          </p:cNvPr>
          <p:cNvSpPr txBox="1">
            <a:spLocks noChangeArrowheads="1"/>
          </p:cNvSpPr>
          <p:nvPr/>
        </p:nvSpPr>
        <p:spPr bwMode="auto">
          <a:xfrm>
            <a:off x="8056180" y="1560179"/>
            <a:ext cx="3777340" cy="92333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a:lnSpc>
                <a:spcPct val="115000"/>
              </a:lnSpc>
              <a:spcBef>
                <a:spcPts val="0"/>
              </a:spcBef>
              <a:spcAft>
                <a:spcPts val="0"/>
              </a:spcAft>
            </a:pPr>
            <a:endParaRPr lang="en-ZA" sz="2000" dirty="0">
              <a:effectLst/>
              <a:latin typeface="Calibri" panose="020F0502020204030204" pitchFamily="34" charset="0"/>
              <a:ea typeface="Calibri" panose="020F0502020204030204" pitchFamily="34" charset="0"/>
              <a:cs typeface="Calibri" panose="020F0502020204030204" pitchFamily="34" charset="0"/>
            </a:endParaRPr>
          </a:p>
          <a:p>
            <a:pPr marL="0" marR="0">
              <a:lnSpc>
                <a:spcPct val="115000"/>
              </a:lnSpc>
              <a:spcBef>
                <a:spcPts val="0"/>
              </a:spcBef>
              <a:spcAft>
                <a:spcPts val="0"/>
              </a:spcAft>
            </a:pPr>
            <a:r>
              <a:rPr lang="en-ZA" sz="2000" dirty="0">
                <a:effectLst/>
                <a:latin typeface="Calibri" panose="020F0502020204030204" pitchFamily="34" charset="0"/>
                <a:ea typeface="Calibri" panose="020F0502020204030204" pitchFamily="34" charset="0"/>
                <a:cs typeface="Calibri" panose="020F0502020204030204" pitchFamily="34" charset="0"/>
              </a:rPr>
              <a:t>Tel: 010 786 0491</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ZA" sz="2000" dirty="0">
                <a:latin typeface="Calibri" panose="020F0502020204030204" pitchFamily="34" charset="0"/>
                <a:ea typeface="Calibri" panose="020F0502020204030204" pitchFamily="34" charset="0"/>
                <a:cs typeface="Calibri" panose="020F0502020204030204" pitchFamily="34" charset="0"/>
              </a:rPr>
              <a:t>Email: natasha@ceroniolaw.co.za</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r">
              <a:lnSpc>
                <a:spcPct val="115000"/>
              </a:lnSpc>
              <a:spcBef>
                <a:spcPts val="0"/>
              </a:spcBef>
              <a:spcAft>
                <a:spcPts val="0"/>
              </a:spcAft>
            </a:pPr>
            <a:r>
              <a:rPr lang="en-ZA" sz="2000" dirty="0">
                <a:effectLst/>
                <a:latin typeface="Calibri" panose="020F0502020204030204" pitchFamily="34" charset="0"/>
                <a:ea typeface="Calibri" panose="020F0502020204030204" pitchFamily="34" charset="0"/>
                <a:cs typeface="Calibri" panose="020F0502020204030204" pitchFamily="34" charset="0"/>
              </a:rPr>
              <a:t>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ZA" sz="2000" dirty="0">
                <a:effectLst/>
                <a:latin typeface="Calibri" panose="020F0502020204030204" pitchFamily="34" charset="0"/>
                <a:ea typeface="Calibri" panose="020F0502020204030204" pitchFamily="34" charset="0"/>
                <a:cs typeface="Calibri" panose="020F0502020204030204" pitchFamily="34" charset="0"/>
              </a:rPr>
              <a:t> </a:t>
            </a:r>
            <a:endParaRPr lang="en-ZA" sz="2000" dirty="0">
              <a:latin typeface="Calibri" panose="020F0502020204030204" pitchFamily="34" charset="0"/>
              <a:ea typeface="Calibri" panose="020F0502020204030204" pitchFamily="34" charset="0"/>
              <a:cs typeface="Calibri" panose="020F0502020204030204" pitchFamily="34" charset="0"/>
            </a:endParaRPr>
          </a:p>
          <a:p>
            <a:pPr marL="0" marR="0">
              <a:lnSpc>
                <a:spcPct val="115000"/>
              </a:lnSpc>
              <a:spcBef>
                <a:spcPts val="0"/>
              </a:spcBef>
              <a:spcAft>
                <a:spcPts val="0"/>
              </a:spcAft>
            </a:pPr>
            <a:endParaRPr lang="en-ZA" sz="2000" dirty="0">
              <a:latin typeface="Calibri" panose="020F0502020204030204" pitchFamily="34" charset="0"/>
              <a:ea typeface="Calibri" panose="020F0502020204030204" pitchFamily="34" charset="0"/>
              <a:cs typeface="Calibri" panose="020F0502020204030204" pitchFamily="34" charset="0"/>
            </a:endParaRPr>
          </a:p>
          <a:p>
            <a:pPr marL="0" marR="0">
              <a:lnSpc>
                <a:spcPct val="115000"/>
              </a:lnSpc>
              <a:spcBef>
                <a:spcPts val="0"/>
              </a:spcBef>
              <a:spcAft>
                <a:spcPts val="0"/>
              </a:spcAft>
            </a:pPr>
            <a:r>
              <a:rPr lang="en-ZA" sz="2000" dirty="0">
                <a:effectLst/>
                <a:latin typeface="Calibri" panose="020F0502020204030204" pitchFamily="34" charset="0"/>
                <a:ea typeface="Calibri" panose="020F0502020204030204" pitchFamily="34" charset="0"/>
                <a:cs typeface="Calibri" panose="020F0502020204030204" pitchFamily="34" charset="0"/>
              </a:rPr>
              <a:t>Tel: 031 350 4340</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r">
              <a:lnSpc>
                <a:spcPct val="115000"/>
              </a:lnSpc>
              <a:spcBef>
                <a:spcPts val="0"/>
              </a:spcBef>
              <a:spcAft>
                <a:spcPts val="0"/>
              </a:spcAft>
            </a:pPr>
            <a:r>
              <a:rPr lang="en-ZA" sz="2000" b="1" dirty="0">
                <a:effectLst/>
                <a:latin typeface="Calibri" panose="020F0502020204030204" pitchFamily="34" charset="0"/>
                <a:ea typeface="Calibri" panose="020F0502020204030204" pitchFamily="34" charset="0"/>
                <a:cs typeface="Calibri" panose="020F0502020204030204" pitchFamily="34" charset="0"/>
              </a:rPr>
              <a:t>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6" name="Graphic 15" descr="Telephone with solid fill">
            <a:extLst>
              <a:ext uri="{FF2B5EF4-FFF2-40B4-BE49-F238E27FC236}">
                <a16:creationId xmlns:a16="http://schemas.microsoft.com/office/drawing/2014/main" id="{EC8F7E6D-13C3-8493-D54A-B85CCDA922C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496051" y="-156893"/>
            <a:ext cx="1518242" cy="1518242"/>
          </a:xfrm>
          <a:prstGeom prst="rect">
            <a:avLst/>
          </a:prstGeom>
        </p:spPr>
      </p:pic>
      <p:pic>
        <p:nvPicPr>
          <p:cNvPr id="17" name="Picture 16" descr="Logo&#10;&#10;Description automatically generated">
            <a:extLst>
              <a:ext uri="{FF2B5EF4-FFF2-40B4-BE49-F238E27FC236}">
                <a16:creationId xmlns:a16="http://schemas.microsoft.com/office/drawing/2014/main" id="{DAD0A8A9-E49B-4C47-7E3E-A8F7942DE5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5339896"/>
            <a:ext cx="1975945" cy="1518104"/>
          </a:xfrm>
          <a:prstGeom prst="rect">
            <a:avLst/>
          </a:prstGeom>
          <a:effectLst>
            <a:softEdge rad="127000"/>
          </a:effectLst>
        </p:spPr>
      </p:pic>
      <p:sp>
        <p:nvSpPr>
          <p:cNvPr id="18" name="TextBox 17">
            <a:extLst>
              <a:ext uri="{FF2B5EF4-FFF2-40B4-BE49-F238E27FC236}">
                <a16:creationId xmlns:a16="http://schemas.microsoft.com/office/drawing/2014/main" id="{5F8DFC5B-89E9-DB86-2287-662E34F3856E}"/>
              </a:ext>
            </a:extLst>
          </p:cNvPr>
          <p:cNvSpPr txBox="1"/>
          <p:nvPr/>
        </p:nvSpPr>
        <p:spPr>
          <a:xfrm>
            <a:off x="5255172" y="5424450"/>
            <a:ext cx="6148552" cy="830997"/>
          </a:xfrm>
          <a:prstGeom prst="rect">
            <a:avLst/>
          </a:prstGeom>
          <a:noFill/>
        </p:spPr>
        <p:txBody>
          <a:bodyPr wrap="square" rtlCol="0">
            <a:spAutoFit/>
          </a:bodyPr>
          <a:lstStyle/>
          <a:p>
            <a:pPr algn="ctr"/>
            <a:r>
              <a:rPr lang="en-ZA" sz="2400" b="1" i="1" dirty="0">
                <a:solidFill>
                  <a:schemeClr val="accent1"/>
                </a:solidFill>
                <a:latin typeface="Calibri" panose="020F0502020204030204" pitchFamily="34" charset="0"/>
                <a:ea typeface="Calibri" panose="020F0502020204030204" pitchFamily="34" charset="0"/>
              </a:rPr>
              <a:t>***</a:t>
            </a:r>
          </a:p>
          <a:p>
            <a:pPr algn="ctr"/>
            <a:r>
              <a:rPr lang="en-ZA" sz="2400" b="1" i="1" dirty="0">
                <a:solidFill>
                  <a:schemeClr val="accent1"/>
                </a:solidFill>
                <a:latin typeface="Calibri" panose="020F0502020204030204" pitchFamily="34" charset="0"/>
                <a:ea typeface="Calibri" panose="020F0502020204030204" pitchFamily="34" charset="0"/>
              </a:rPr>
              <a:t>“Make the right decision to reach your goal”</a:t>
            </a:r>
            <a:endParaRPr lang="en-ZA" sz="2400" b="1" i="1" dirty="0"/>
          </a:p>
        </p:txBody>
      </p:sp>
    </p:spTree>
    <p:extLst>
      <p:ext uri="{BB962C8B-B14F-4D97-AF65-F5344CB8AC3E}">
        <p14:creationId xmlns:p14="http://schemas.microsoft.com/office/powerpoint/2010/main" val="426615938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2.xml><?xml version="1.0" encoding="utf-8"?>
<a:theme xmlns:a="http://schemas.openxmlformats.org/drawingml/2006/main" name="1_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docProps/app.xml><?xml version="1.0" encoding="utf-8"?>
<Properties xmlns="http://schemas.openxmlformats.org/officeDocument/2006/extended-properties" xmlns:vt="http://schemas.openxmlformats.org/officeDocument/2006/docPropsVTypes">
  <Template>Wisp</Template>
  <TotalTime>224</TotalTime>
  <Words>1075</Words>
  <Application>Microsoft Office PowerPoint</Application>
  <PresentationFormat>Widescreen</PresentationFormat>
  <Paragraphs>48</Paragraphs>
  <Slides>9</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9</vt:i4>
      </vt:variant>
    </vt:vector>
  </HeadingPairs>
  <TitlesOfParts>
    <vt:vector size="16" baseType="lpstr">
      <vt:lpstr>Arial</vt:lpstr>
      <vt:lpstr>Calibri</vt:lpstr>
      <vt:lpstr>Century Gothic</vt:lpstr>
      <vt:lpstr>Corbel</vt:lpstr>
      <vt:lpstr>Lato</vt:lpstr>
      <vt:lpstr>Parallax</vt:lpstr>
      <vt:lpstr>1_Parallax</vt:lpstr>
      <vt:lpstr>COMPANY PROFILE 2025</vt:lpstr>
      <vt:lpstr>The firm was established in March 2019 by Natasha Ceronio. Natasha Ceronio and her associates have more than 10 years combined experience in High Court Litigation, Magistrates Court Litigation, Estate Planning, Sectional Title Law, Administration of Estates, Trust Law, Company Law, Insolvency law and Contract Law.    As one of Pretoria’s leading law firms, we are known for our hands-on approach. We focus on people first and the business later. As such, honesty, integrity, openness, and sincerity is a must.   Our head office is situated in Pretoria, rendering services to a large portion of Gauteng, however due to the rapid growth of the firm, a branch office has been opened in Westville, Kwazulu-Natal on the 5th of June 2023, rendering services to a large portion of Kwazulu-Natal.  </vt:lpstr>
      <vt:lpstr>Our unique team of professionals have ensured consistent client satisfaction, justifying our proud motto:                             “Legal Excellence Through Specialized Expertise”  Our broad range of services ensures that we can cater for all our clients’ needs throughout South Africa. These include  all types of civil litigation.  A combination of hard work, devotion and our specialized expertise has created a legacy of legal excellence, which we have been building on since 2019, and which we believe will carry us successfully into the future.  </vt:lpstr>
      <vt:lpstr>PowerPoint Presentation</vt:lpstr>
      <vt:lpstr>PowerPoint Presentation</vt:lpstr>
      <vt:lpstr> We are specialists in Sectional Title Law and assist large Managing Agents with any action or application aimed at the collection of arrear levies or any other contributions due to the client.   In achieving the above, we have gained experience in the following:   - High Court Litigations - Magistrate Court Litigation  - Sectional Title Law - Company Law  - Insolvency law   </vt:lpstr>
      <vt:lpstr> FICA  In order to combat money laundering activities and other financial crimes, the South African Government has introduced money laundering control legislation by means of the Financial Intelligence Centre Act, 2001 (FICA).  As an accountable institution, Ceronio Attorneys is subject to the legislation and must comply with the obligations, which include the duty to identify clients and the duty to keep records of all dealings with clients for at least 5 years after termination of the business relationship or conclusion of the transaction.  According to the Act, a business relationship may be established with a client, only when the prescribed steps have been taken to establish and verify the identity of that client or another person acting on behalf of the client and vice versa, as well as their authority to do so. </vt:lpstr>
      <vt:lpstr> FEE SCHEDULES Our fees are tariff based and not time-based, which means that we offer affordable service.  We are amicable to enter into a set fee agreement with our clients on the basis that we, for instance, manage the entire book debt of a certain Body Corporate of department.  FEE TARGETS  We do not set a specific “Fee target” that our team must reach each month as our priority is service-based and not fee based.  In accordance with the fee agreements in place, our agreement with clients is that accounts should be settled within 30 days of rendering same to the client.</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COMPANY PROFILE 2023</dc:title>
  <dc:creator>Collections 2 | Ceroniolaw</dc:creator>
  <cp:lastModifiedBy>Natasha Ceronio</cp:lastModifiedBy>
  <cp:revision>4</cp:revision>
  <dcterms:created xsi:type="dcterms:W3CDTF">2023-01-30T07:12:36Z</dcterms:created>
  <dcterms:modified xsi:type="dcterms:W3CDTF">2025-06-02T09:55:08Z</dcterms:modified>
</cp:coreProperties>
</file>