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13"/>
  </p:notesMasterIdLst>
  <p:handoutMasterIdLst>
    <p:handoutMasterId r:id="rId14"/>
  </p:handoutMasterIdLst>
  <p:sldIdLst>
    <p:sldId id="256" r:id="rId5"/>
    <p:sldId id="264" r:id="rId6"/>
    <p:sldId id="259" r:id="rId7"/>
    <p:sldId id="392" r:id="rId8"/>
    <p:sldId id="357" r:id="rId9"/>
    <p:sldId id="375" r:id="rId10"/>
    <p:sldId id="371" r:id="rId11"/>
    <p:sldId id="3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B00"/>
    <a:srgbClr val="FF9900"/>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34" autoAdjust="0"/>
  </p:normalViewPr>
  <p:slideViewPr>
    <p:cSldViewPr snapToGrid="0">
      <p:cViewPr varScale="1">
        <p:scale>
          <a:sx n="114" d="100"/>
          <a:sy n="114" d="100"/>
        </p:scale>
        <p:origin x="512" y="176"/>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14E62-F08B-4EDB-A1FD-48366742842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7EE182-1008-49C9-AB79-437F1D877114}">
      <dgm:prSet custT="1"/>
      <dgm:spPr/>
      <dgm:t>
        <a:bodyPr/>
        <a:lstStyle/>
        <a:p>
          <a:r>
            <a:rPr lang="en-US" sz="2800" dirty="0"/>
            <a:t>Professional Learning</a:t>
          </a:r>
        </a:p>
      </dgm:t>
    </dgm:pt>
    <dgm:pt modelId="{A02EF744-919E-4A3E-895A-372E5BB8044F}" type="parTrans" cxnId="{0D40458E-AF3E-4E00-8BD0-84BF842BE509}">
      <dgm:prSet/>
      <dgm:spPr/>
      <dgm:t>
        <a:bodyPr/>
        <a:lstStyle/>
        <a:p>
          <a:endParaRPr lang="en-US"/>
        </a:p>
      </dgm:t>
    </dgm:pt>
    <dgm:pt modelId="{2B39F26E-C587-4B9A-863D-DBFCB6762873}" type="sibTrans" cxnId="{0D40458E-AF3E-4E00-8BD0-84BF842BE509}">
      <dgm:prSet/>
      <dgm:spPr/>
      <dgm:t>
        <a:bodyPr/>
        <a:lstStyle/>
        <a:p>
          <a:endParaRPr lang="en-US"/>
        </a:p>
      </dgm:t>
    </dgm:pt>
    <dgm:pt modelId="{0A2B69C4-E786-4ABF-ADA0-AE22B62A00C8}">
      <dgm:prSet custT="1"/>
      <dgm:spPr/>
      <dgm:t>
        <a:bodyPr/>
        <a:lstStyle/>
        <a:p>
          <a:r>
            <a:rPr lang="en-US" sz="2800" dirty="0"/>
            <a:t>Effective Relationships</a:t>
          </a:r>
        </a:p>
      </dgm:t>
    </dgm:pt>
    <dgm:pt modelId="{3FCEF2F2-FDD7-404E-82EE-B34EEACB1BD8}" type="parTrans" cxnId="{D0C8FF72-DC44-499D-A55A-3B81D75D6562}">
      <dgm:prSet/>
      <dgm:spPr/>
      <dgm:t>
        <a:bodyPr/>
        <a:lstStyle/>
        <a:p>
          <a:endParaRPr lang="en-US"/>
        </a:p>
      </dgm:t>
    </dgm:pt>
    <dgm:pt modelId="{50726905-CC17-4624-9F5D-A39AABC9EAE6}" type="sibTrans" cxnId="{D0C8FF72-DC44-499D-A55A-3B81D75D6562}">
      <dgm:prSet/>
      <dgm:spPr/>
      <dgm:t>
        <a:bodyPr/>
        <a:lstStyle/>
        <a:p>
          <a:endParaRPr lang="en-US"/>
        </a:p>
      </dgm:t>
    </dgm:pt>
    <dgm:pt modelId="{736583C2-51A7-40B4-99C4-EB63E091AACB}">
      <dgm:prSet custT="1"/>
      <dgm:spPr/>
      <dgm:t>
        <a:bodyPr/>
        <a:lstStyle/>
        <a:p>
          <a:r>
            <a:rPr lang="en-US" sz="2800" dirty="0"/>
            <a:t>Shared Responsibility</a:t>
          </a:r>
        </a:p>
      </dgm:t>
    </dgm:pt>
    <dgm:pt modelId="{7A207156-8D56-4DE1-A473-CDF689C0CE5C}" type="parTrans" cxnId="{01D6BB5E-807B-4B72-8991-C6D49D5A58F4}">
      <dgm:prSet/>
      <dgm:spPr/>
      <dgm:t>
        <a:bodyPr/>
        <a:lstStyle/>
        <a:p>
          <a:endParaRPr lang="en-US"/>
        </a:p>
      </dgm:t>
    </dgm:pt>
    <dgm:pt modelId="{1A7AC339-6883-4FAE-BB60-FA7EEC3E1ADD}" type="sibTrans" cxnId="{01D6BB5E-807B-4B72-8991-C6D49D5A58F4}">
      <dgm:prSet/>
      <dgm:spPr/>
      <dgm:t>
        <a:bodyPr/>
        <a:lstStyle/>
        <a:p>
          <a:endParaRPr lang="en-US"/>
        </a:p>
      </dgm:t>
    </dgm:pt>
    <dgm:pt modelId="{8B92E8FB-5034-42B7-B5AE-14816B12E9B6}">
      <dgm:prSet custT="1"/>
      <dgm:spPr/>
      <dgm:t>
        <a:bodyPr/>
        <a:lstStyle/>
        <a:p>
          <a:r>
            <a:rPr lang="en-US" sz="2800" dirty="0"/>
            <a:t>Data Use</a:t>
          </a:r>
        </a:p>
      </dgm:t>
    </dgm:pt>
    <dgm:pt modelId="{BAF4AB80-CB5D-40DA-9E76-34F1877F3973}" type="parTrans" cxnId="{504B743D-E002-468B-B6DD-CE8043E3E7A0}">
      <dgm:prSet/>
      <dgm:spPr/>
      <dgm:t>
        <a:bodyPr/>
        <a:lstStyle/>
        <a:p>
          <a:endParaRPr lang="en-US"/>
        </a:p>
      </dgm:t>
    </dgm:pt>
    <dgm:pt modelId="{FB1C6047-8623-4B68-B741-64302DF8A066}" type="sibTrans" cxnId="{504B743D-E002-468B-B6DD-CE8043E3E7A0}">
      <dgm:prSet/>
      <dgm:spPr/>
      <dgm:t>
        <a:bodyPr/>
        <a:lstStyle/>
        <a:p>
          <a:endParaRPr lang="en-US"/>
        </a:p>
      </dgm:t>
    </dgm:pt>
    <dgm:pt modelId="{03F255A2-C810-4DD0-BF76-EB3348148579}">
      <dgm:prSet custT="1"/>
      <dgm:spPr/>
      <dgm:t>
        <a:bodyPr/>
        <a:lstStyle/>
        <a:p>
          <a:r>
            <a:rPr lang="en-US" sz="2800" dirty="0"/>
            <a:t>Effective Communication</a:t>
          </a:r>
        </a:p>
      </dgm:t>
    </dgm:pt>
    <dgm:pt modelId="{9863B4CB-0606-4240-AEF8-5E9311B47F0C}" type="parTrans" cxnId="{2CA6406E-EE51-4288-9D3C-1DFF590384C5}">
      <dgm:prSet/>
      <dgm:spPr/>
      <dgm:t>
        <a:bodyPr/>
        <a:lstStyle/>
        <a:p>
          <a:endParaRPr lang="en-US"/>
        </a:p>
      </dgm:t>
    </dgm:pt>
    <dgm:pt modelId="{E5BB2D30-EEF5-43FB-BBBE-DD884CE9BEC5}" type="sibTrans" cxnId="{2CA6406E-EE51-4288-9D3C-1DFF590384C5}">
      <dgm:prSet/>
      <dgm:spPr/>
      <dgm:t>
        <a:bodyPr/>
        <a:lstStyle/>
        <a:p>
          <a:endParaRPr lang="en-US"/>
        </a:p>
      </dgm:t>
    </dgm:pt>
    <dgm:pt modelId="{6F0A8F84-AB17-45C9-96A1-D99C2F258A0F}" type="pres">
      <dgm:prSet presAssocID="{8E514E62-F08B-4EDB-A1FD-483667428422}" presName="root" presStyleCnt="0">
        <dgm:presLayoutVars>
          <dgm:dir/>
          <dgm:resizeHandles val="exact"/>
        </dgm:presLayoutVars>
      </dgm:prSet>
      <dgm:spPr/>
    </dgm:pt>
    <dgm:pt modelId="{A90CF584-3170-4495-86ED-24C408E0444E}" type="pres">
      <dgm:prSet presAssocID="{3E7EE182-1008-49C9-AB79-437F1D877114}" presName="compNode" presStyleCnt="0"/>
      <dgm:spPr/>
    </dgm:pt>
    <dgm:pt modelId="{45BAD510-3D71-4ACF-B50B-624FC9F5D8D7}" type="pres">
      <dgm:prSet presAssocID="{3E7EE182-1008-49C9-AB79-437F1D877114}" presName="bgRect" presStyleLbl="bgShp" presStyleIdx="0" presStyleCnt="5" custLinFactNeighborY="-4872"/>
      <dgm:spPr/>
    </dgm:pt>
    <dgm:pt modelId="{86669F79-BAE4-4ABE-AC8E-2B8E729E126F}" type="pres">
      <dgm:prSet presAssocID="{3E7EE182-1008-49C9-AB79-437F1D87711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C80A2A4-DD40-44A1-951B-AC3CB389CBFE}" type="pres">
      <dgm:prSet presAssocID="{3E7EE182-1008-49C9-AB79-437F1D877114}" presName="spaceRect" presStyleCnt="0"/>
      <dgm:spPr/>
    </dgm:pt>
    <dgm:pt modelId="{B77817A0-8B78-4054-A76D-3A5CF442004F}" type="pres">
      <dgm:prSet presAssocID="{3E7EE182-1008-49C9-AB79-437F1D877114}" presName="parTx" presStyleLbl="revTx" presStyleIdx="0" presStyleCnt="5">
        <dgm:presLayoutVars>
          <dgm:chMax val="0"/>
          <dgm:chPref val="0"/>
        </dgm:presLayoutVars>
      </dgm:prSet>
      <dgm:spPr/>
    </dgm:pt>
    <dgm:pt modelId="{A39E22A5-CF31-4521-BD5F-5990F59CD83E}" type="pres">
      <dgm:prSet presAssocID="{2B39F26E-C587-4B9A-863D-DBFCB6762873}" presName="sibTrans" presStyleCnt="0"/>
      <dgm:spPr/>
    </dgm:pt>
    <dgm:pt modelId="{51159939-0C0B-4FF5-918F-A8EF324811F9}" type="pres">
      <dgm:prSet presAssocID="{0A2B69C4-E786-4ABF-ADA0-AE22B62A00C8}" presName="compNode" presStyleCnt="0"/>
      <dgm:spPr/>
    </dgm:pt>
    <dgm:pt modelId="{CD502182-947F-4955-AD98-496D1FC703CD}" type="pres">
      <dgm:prSet presAssocID="{0A2B69C4-E786-4ABF-ADA0-AE22B62A00C8}" presName="bgRect" presStyleLbl="bgShp" presStyleIdx="1" presStyleCnt="5"/>
      <dgm:spPr/>
    </dgm:pt>
    <dgm:pt modelId="{30DFAECA-84BB-4678-BB52-032BC6E43956}" type="pres">
      <dgm:prSet presAssocID="{0A2B69C4-E786-4ABF-ADA0-AE22B62A00C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9ABF58EF-60F6-45E7-B250-2F2DB2413C36}" type="pres">
      <dgm:prSet presAssocID="{0A2B69C4-E786-4ABF-ADA0-AE22B62A00C8}" presName="spaceRect" presStyleCnt="0"/>
      <dgm:spPr/>
    </dgm:pt>
    <dgm:pt modelId="{F810A460-BB67-40A2-B297-AB91AEBAF8E8}" type="pres">
      <dgm:prSet presAssocID="{0A2B69C4-E786-4ABF-ADA0-AE22B62A00C8}" presName="parTx" presStyleLbl="revTx" presStyleIdx="1" presStyleCnt="5">
        <dgm:presLayoutVars>
          <dgm:chMax val="0"/>
          <dgm:chPref val="0"/>
        </dgm:presLayoutVars>
      </dgm:prSet>
      <dgm:spPr/>
    </dgm:pt>
    <dgm:pt modelId="{A909264B-4101-4897-9429-5AFAE340D54D}" type="pres">
      <dgm:prSet presAssocID="{50726905-CC17-4624-9F5D-A39AABC9EAE6}" presName="sibTrans" presStyleCnt="0"/>
      <dgm:spPr/>
    </dgm:pt>
    <dgm:pt modelId="{1C98B866-2ABC-49FD-AF49-54ADB1A9A775}" type="pres">
      <dgm:prSet presAssocID="{736583C2-51A7-40B4-99C4-EB63E091AACB}" presName="compNode" presStyleCnt="0"/>
      <dgm:spPr/>
    </dgm:pt>
    <dgm:pt modelId="{8A6F8E78-16A6-4E15-AAC5-BE4DDF9CBE1D}" type="pres">
      <dgm:prSet presAssocID="{736583C2-51A7-40B4-99C4-EB63E091AACB}" presName="bgRect" presStyleLbl="bgShp" presStyleIdx="2" presStyleCnt="5"/>
      <dgm:spPr/>
    </dgm:pt>
    <dgm:pt modelId="{3FCB9716-9DDC-4EF5-960F-79A70CE1B652}" type="pres">
      <dgm:prSet presAssocID="{736583C2-51A7-40B4-99C4-EB63E091AAC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E1428C6E-EA5D-400E-9C7F-6ED3CE587E4F}" type="pres">
      <dgm:prSet presAssocID="{736583C2-51A7-40B4-99C4-EB63E091AACB}" presName="spaceRect" presStyleCnt="0"/>
      <dgm:spPr/>
    </dgm:pt>
    <dgm:pt modelId="{6D7978F1-AE68-40F2-9453-4329E37F2F32}" type="pres">
      <dgm:prSet presAssocID="{736583C2-51A7-40B4-99C4-EB63E091AACB}" presName="parTx" presStyleLbl="revTx" presStyleIdx="2" presStyleCnt="5">
        <dgm:presLayoutVars>
          <dgm:chMax val="0"/>
          <dgm:chPref val="0"/>
        </dgm:presLayoutVars>
      </dgm:prSet>
      <dgm:spPr/>
    </dgm:pt>
    <dgm:pt modelId="{35A99FE6-22FA-44C0-8134-4D30F2F705BA}" type="pres">
      <dgm:prSet presAssocID="{1A7AC339-6883-4FAE-BB60-FA7EEC3E1ADD}" presName="sibTrans" presStyleCnt="0"/>
      <dgm:spPr/>
    </dgm:pt>
    <dgm:pt modelId="{927C913F-6446-434E-8435-C410DFCF9419}" type="pres">
      <dgm:prSet presAssocID="{8B92E8FB-5034-42B7-B5AE-14816B12E9B6}" presName="compNode" presStyleCnt="0"/>
      <dgm:spPr/>
    </dgm:pt>
    <dgm:pt modelId="{00C7A338-ED29-44BE-B65D-99444FCBB067}" type="pres">
      <dgm:prSet presAssocID="{8B92E8FB-5034-42B7-B5AE-14816B12E9B6}" presName="bgRect" presStyleLbl="bgShp" presStyleIdx="3" presStyleCnt="5"/>
      <dgm:spPr/>
    </dgm:pt>
    <dgm:pt modelId="{756CC3C8-8CAC-4C9E-9B46-8C704E6F904F}" type="pres">
      <dgm:prSet presAssocID="{8B92E8FB-5034-42B7-B5AE-14816B12E9B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81B08494-8042-434E-A5F4-19579A2F29FC}" type="pres">
      <dgm:prSet presAssocID="{8B92E8FB-5034-42B7-B5AE-14816B12E9B6}" presName="spaceRect" presStyleCnt="0"/>
      <dgm:spPr/>
    </dgm:pt>
    <dgm:pt modelId="{B38BAF1F-EE26-4312-AA2E-B25B3DE70913}" type="pres">
      <dgm:prSet presAssocID="{8B92E8FB-5034-42B7-B5AE-14816B12E9B6}" presName="parTx" presStyleLbl="revTx" presStyleIdx="3" presStyleCnt="5">
        <dgm:presLayoutVars>
          <dgm:chMax val="0"/>
          <dgm:chPref val="0"/>
        </dgm:presLayoutVars>
      </dgm:prSet>
      <dgm:spPr/>
    </dgm:pt>
    <dgm:pt modelId="{E3A0D351-6B5D-4DB5-96E8-6CE585FBEE70}" type="pres">
      <dgm:prSet presAssocID="{FB1C6047-8623-4B68-B741-64302DF8A066}" presName="sibTrans" presStyleCnt="0"/>
      <dgm:spPr/>
    </dgm:pt>
    <dgm:pt modelId="{92A4EEB0-D301-4915-B14D-A2D857EECBC2}" type="pres">
      <dgm:prSet presAssocID="{03F255A2-C810-4DD0-BF76-EB3348148579}" presName="compNode" presStyleCnt="0"/>
      <dgm:spPr/>
    </dgm:pt>
    <dgm:pt modelId="{0898CB20-32EE-4D9D-B664-AE7FF2909D2F}" type="pres">
      <dgm:prSet presAssocID="{03F255A2-C810-4DD0-BF76-EB3348148579}" presName="bgRect" presStyleLbl="bgShp" presStyleIdx="4" presStyleCnt="5"/>
      <dgm:spPr/>
    </dgm:pt>
    <dgm:pt modelId="{B829B956-17E5-4E3D-8BB9-3B147E0B4F06}" type="pres">
      <dgm:prSet presAssocID="{03F255A2-C810-4DD0-BF76-EB334814857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F2ECD343-29F0-4A8F-B5BE-3D99E756349B}" type="pres">
      <dgm:prSet presAssocID="{03F255A2-C810-4DD0-BF76-EB3348148579}" presName="spaceRect" presStyleCnt="0"/>
      <dgm:spPr/>
    </dgm:pt>
    <dgm:pt modelId="{97EA494A-AE17-44A2-8E02-FEA56EB8615A}" type="pres">
      <dgm:prSet presAssocID="{03F255A2-C810-4DD0-BF76-EB3348148579}" presName="parTx" presStyleLbl="revTx" presStyleIdx="4" presStyleCnt="5">
        <dgm:presLayoutVars>
          <dgm:chMax val="0"/>
          <dgm:chPref val="0"/>
        </dgm:presLayoutVars>
      </dgm:prSet>
      <dgm:spPr/>
    </dgm:pt>
  </dgm:ptLst>
  <dgm:cxnLst>
    <dgm:cxn modelId="{504B743D-E002-468B-B6DD-CE8043E3E7A0}" srcId="{8E514E62-F08B-4EDB-A1FD-483667428422}" destId="{8B92E8FB-5034-42B7-B5AE-14816B12E9B6}" srcOrd="3" destOrd="0" parTransId="{BAF4AB80-CB5D-40DA-9E76-34F1877F3973}" sibTransId="{FB1C6047-8623-4B68-B741-64302DF8A066}"/>
    <dgm:cxn modelId="{01D6BB5E-807B-4B72-8991-C6D49D5A58F4}" srcId="{8E514E62-F08B-4EDB-A1FD-483667428422}" destId="{736583C2-51A7-40B4-99C4-EB63E091AACB}" srcOrd="2" destOrd="0" parTransId="{7A207156-8D56-4DE1-A473-CDF689C0CE5C}" sibTransId="{1A7AC339-6883-4FAE-BB60-FA7EEC3E1ADD}"/>
    <dgm:cxn modelId="{2CA6406E-EE51-4288-9D3C-1DFF590384C5}" srcId="{8E514E62-F08B-4EDB-A1FD-483667428422}" destId="{03F255A2-C810-4DD0-BF76-EB3348148579}" srcOrd="4" destOrd="0" parTransId="{9863B4CB-0606-4240-AEF8-5E9311B47F0C}" sibTransId="{E5BB2D30-EEF5-43FB-BBBE-DD884CE9BEC5}"/>
    <dgm:cxn modelId="{D0C8FF72-DC44-499D-A55A-3B81D75D6562}" srcId="{8E514E62-F08B-4EDB-A1FD-483667428422}" destId="{0A2B69C4-E786-4ABF-ADA0-AE22B62A00C8}" srcOrd="1" destOrd="0" parTransId="{3FCEF2F2-FDD7-404E-82EE-B34EEACB1BD8}" sibTransId="{50726905-CC17-4624-9F5D-A39AABC9EAE6}"/>
    <dgm:cxn modelId="{1273EB80-D657-43B0-9FB9-4CF1D57B6A4B}" type="presOf" srcId="{0A2B69C4-E786-4ABF-ADA0-AE22B62A00C8}" destId="{F810A460-BB67-40A2-B297-AB91AEBAF8E8}" srcOrd="0" destOrd="0" presId="urn:microsoft.com/office/officeart/2018/2/layout/IconVerticalSolidList"/>
    <dgm:cxn modelId="{09C6E282-8737-4CC8-993A-EB61E1CFC067}" type="presOf" srcId="{736583C2-51A7-40B4-99C4-EB63E091AACB}" destId="{6D7978F1-AE68-40F2-9453-4329E37F2F32}" srcOrd="0" destOrd="0" presId="urn:microsoft.com/office/officeart/2018/2/layout/IconVerticalSolidList"/>
    <dgm:cxn modelId="{48410283-F5C0-41D3-AF03-416AAF61D184}" type="presOf" srcId="{8B92E8FB-5034-42B7-B5AE-14816B12E9B6}" destId="{B38BAF1F-EE26-4312-AA2E-B25B3DE70913}" srcOrd="0" destOrd="0" presId="urn:microsoft.com/office/officeart/2018/2/layout/IconVerticalSolidList"/>
    <dgm:cxn modelId="{0D40458E-AF3E-4E00-8BD0-84BF842BE509}" srcId="{8E514E62-F08B-4EDB-A1FD-483667428422}" destId="{3E7EE182-1008-49C9-AB79-437F1D877114}" srcOrd="0" destOrd="0" parTransId="{A02EF744-919E-4A3E-895A-372E5BB8044F}" sibTransId="{2B39F26E-C587-4B9A-863D-DBFCB6762873}"/>
    <dgm:cxn modelId="{0F1CD9EA-C7F3-4560-A9D6-9CBEEFA7EA4C}" type="presOf" srcId="{03F255A2-C810-4DD0-BF76-EB3348148579}" destId="{97EA494A-AE17-44A2-8E02-FEA56EB8615A}" srcOrd="0" destOrd="0" presId="urn:microsoft.com/office/officeart/2018/2/layout/IconVerticalSolidList"/>
    <dgm:cxn modelId="{B81B80EF-72FC-4227-8532-84A68510AA13}" type="presOf" srcId="{3E7EE182-1008-49C9-AB79-437F1D877114}" destId="{B77817A0-8B78-4054-A76D-3A5CF442004F}" srcOrd="0" destOrd="0" presId="urn:microsoft.com/office/officeart/2018/2/layout/IconVerticalSolidList"/>
    <dgm:cxn modelId="{984E00F2-F9FF-4860-8137-1EAF583E1237}" type="presOf" srcId="{8E514E62-F08B-4EDB-A1FD-483667428422}" destId="{6F0A8F84-AB17-45C9-96A1-D99C2F258A0F}" srcOrd="0" destOrd="0" presId="urn:microsoft.com/office/officeart/2018/2/layout/IconVerticalSolidList"/>
    <dgm:cxn modelId="{7ACCF032-0F1C-4E49-92EC-DF3A39E3C23B}" type="presParOf" srcId="{6F0A8F84-AB17-45C9-96A1-D99C2F258A0F}" destId="{A90CF584-3170-4495-86ED-24C408E0444E}" srcOrd="0" destOrd="0" presId="urn:microsoft.com/office/officeart/2018/2/layout/IconVerticalSolidList"/>
    <dgm:cxn modelId="{6280FF73-0257-4B02-A55A-B8C1336811BF}" type="presParOf" srcId="{A90CF584-3170-4495-86ED-24C408E0444E}" destId="{45BAD510-3D71-4ACF-B50B-624FC9F5D8D7}" srcOrd="0" destOrd="0" presId="urn:microsoft.com/office/officeart/2018/2/layout/IconVerticalSolidList"/>
    <dgm:cxn modelId="{B2B5A19C-B343-4048-BAFB-F7B7FC78CEA6}" type="presParOf" srcId="{A90CF584-3170-4495-86ED-24C408E0444E}" destId="{86669F79-BAE4-4ABE-AC8E-2B8E729E126F}" srcOrd="1" destOrd="0" presId="urn:microsoft.com/office/officeart/2018/2/layout/IconVerticalSolidList"/>
    <dgm:cxn modelId="{13A2096A-7211-4BBB-A682-0EBF6CD547F2}" type="presParOf" srcId="{A90CF584-3170-4495-86ED-24C408E0444E}" destId="{0C80A2A4-DD40-44A1-951B-AC3CB389CBFE}" srcOrd="2" destOrd="0" presId="urn:microsoft.com/office/officeart/2018/2/layout/IconVerticalSolidList"/>
    <dgm:cxn modelId="{E72B66F9-E84D-401E-A764-10B8FA846567}" type="presParOf" srcId="{A90CF584-3170-4495-86ED-24C408E0444E}" destId="{B77817A0-8B78-4054-A76D-3A5CF442004F}" srcOrd="3" destOrd="0" presId="urn:microsoft.com/office/officeart/2018/2/layout/IconVerticalSolidList"/>
    <dgm:cxn modelId="{105B6FA4-EB12-4E87-B440-1F17598EFF21}" type="presParOf" srcId="{6F0A8F84-AB17-45C9-96A1-D99C2F258A0F}" destId="{A39E22A5-CF31-4521-BD5F-5990F59CD83E}" srcOrd="1" destOrd="0" presId="urn:microsoft.com/office/officeart/2018/2/layout/IconVerticalSolidList"/>
    <dgm:cxn modelId="{44ADCB7F-2513-480D-8515-8520DD5F3D8F}" type="presParOf" srcId="{6F0A8F84-AB17-45C9-96A1-D99C2F258A0F}" destId="{51159939-0C0B-4FF5-918F-A8EF324811F9}" srcOrd="2" destOrd="0" presId="urn:microsoft.com/office/officeart/2018/2/layout/IconVerticalSolidList"/>
    <dgm:cxn modelId="{301498F2-8265-4AB7-BF5E-00C209FDA2C0}" type="presParOf" srcId="{51159939-0C0B-4FF5-918F-A8EF324811F9}" destId="{CD502182-947F-4955-AD98-496D1FC703CD}" srcOrd="0" destOrd="0" presId="urn:microsoft.com/office/officeart/2018/2/layout/IconVerticalSolidList"/>
    <dgm:cxn modelId="{E0B0FAC4-9F83-4141-89BC-84F1A5A6CBC0}" type="presParOf" srcId="{51159939-0C0B-4FF5-918F-A8EF324811F9}" destId="{30DFAECA-84BB-4678-BB52-032BC6E43956}" srcOrd="1" destOrd="0" presId="urn:microsoft.com/office/officeart/2018/2/layout/IconVerticalSolidList"/>
    <dgm:cxn modelId="{5BF81AE3-92F8-4786-AC0B-A1586E72ECF1}" type="presParOf" srcId="{51159939-0C0B-4FF5-918F-A8EF324811F9}" destId="{9ABF58EF-60F6-45E7-B250-2F2DB2413C36}" srcOrd="2" destOrd="0" presId="urn:microsoft.com/office/officeart/2018/2/layout/IconVerticalSolidList"/>
    <dgm:cxn modelId="{41C1D1A7-65F8-4499-B5AA-A3AC3BFB786B}" type="presParOf" srcId="{51159939-0C0B-4FF5-918F-A8EF324811F9}" destId="{F810A460-BB67-40A2-B297-AB91AEBAF8E8}" srcOrd="3" destOrd="0" presId="urn:microsoft.com/office/officeart/2018/2/layout/IconVerticalSolidList"/>
    <dgm:cxn modelId="{69271229-4F55-474A-82B5-6D6A50727896}" type="presParOf" srcId="{6F0A8F84-AB17-45C9-96A1-D99C2F258A0F}" destId="{A909264B-4101-4897-9429-5AFAE340D54D}" srcOrd="3" destOrd="0" presId="urn:microsoft.com/office/officeart/2018/2/layout/IconVerticalSolidList"/>
    <dgm:cxn modelId="{1098C50C-0058-448E-B06F-90DA8EE54687}" type="presParOf" srcId="{6F0A8F84-AB17-45C9-96A1-D99C2F258A0F}" destId="{1C98B866-2ABC-49FD-AF49-54ADB1A9A775}" srcOrd="4" destOrd="0" presId="urn:microsoft.com/office/officeart/2018/2/layout/IconVerticalSolidList"/>
    <dgm:cxn modelId="{EFE0ED9F-4672-415C-B5CE-75561B20876E}" type="presParOf" srcId="{1C98B866-2ABC-49FD-AF49-54ADB1A9A775}" destId="{8A6F8E78-16A6-4E15-AAC5-BE4DDF9CBE1D}" srcOrd="0" destOrd="0" presId="urn:microsoft.com/office/officeart/2018/2/layout/IconVerticalSolidList"/>
    <dgm:cxn modelId="{F0E69117-B3E0-44C3-9568-4BA9F0DAF02D}" type="presParOf" srcId="{1C98B866-2ABC-49FD-AF49-54ADB1A9A775}" destId="{3FCB9716-9DDC-4EF5-960F-79A70CE1B652}" srcOrd="1" destOrd="0" presId="urn:microsoft.com/office/officeart/2018/2/layout/IconVerticalSolidList"/>
    <dgm:cxn modelId="{3DD9C9C1-A7CB-4BFF-82AB-0C3A06B73445}" type="presParOf" srcId="{1C98B866-2ABC-49FD-AF49-54ADB1A9A775}" destId="{E1428C6E-EA5D-400E-9C7F-6ED3CE587E4F}" srcOrd="2" destOrd="0" presId="urn:microsoft.com/office/officeart/2018/2/layout/IconVerticalSolidList"/>
    <dgm:cxn modelId="{98994CB6-6218-44CF-879B-6B911757608E}" type="presParOf" srcId="{1C98B866-2ABC-49FD-AF49-54ADB1A9A775}" destId="{6D7978F1-AE68-40F2-9453-4329E37F2F32}" srcOrd="3" destOrd="0" presId="urn:microsoft.com/office/officeart/2018/2/layout/IconVerticalSolidList"/>
    <dgm:cxn modelId="{04A57D02-0E10-4E01-8A5C-7E83CCE9F048}" type="presParOf" srcId="{6F0A8F84-AB17-45C9-96A1-D99C2F258A0F}" destId="{35A99FE6-22FA-44C0-8134-4D30F2F705BA}" srcOrd="5" destOrd="0" presId="urn:microsoft.com/office/officeart/2018/2/layout/IconVerticalSolidList"/>
    <dgm:cxn modelId="{CB3BDBB7-0FF5-4D2B-9BC3-A53827FE4830}" type="presParOf" srcId="{6F0A8F84-AB17-45C9-96A1-D99C2F258A0F}" destId="{927C913F-6446-434E-8435-C410DFCF9419}" srcOrd="6" destOrd="0" presId="urn:microsoft.com/office/officeart/2018/2/layout/IconVerticalSolidList"/>
    <dgm:cxn modelId="{60853106-BE63-400E-9D34-3138B4210FD5}" type="presParOf" srcId="{927C913F-6446-434E-8435-C410DFCF9419}" destId="{00C7A338-ED29-44BE-B65D-99444FCBB067}" srcOrd="0" destOrd="0" presId="urn:microsoft.com/office/officeart/2018/2/layout/IconVerticalSolidList"/>
    <dgm:cxn modelId="{FC6521EE-F952-4FC6-BF87-2D3CBB8A6341}" type="presParOf" srcId="{927C913F-6446-434E-8435-C410DFCF9419}" destId="{756CC3C8-8CAC-4C9E-9B46-8C704E6F904F}" srcOrd="1" destOrd="0" presId="urn:microsoft.com/office/officeart/2018/2/layout/IconVerticalSolidList"/>
    <dgm:cxn modelId="{41ADD1B8-BF7E-45B4-9795-98E6E4BA22D4}" type="presParOf" srcId="{927C913F-6446-434E-8435-C410DFCF9419}" destId="{81B08494-8042-434E-A5F4-19579A2F29FC}" srcOrd="2" destOrd="0" presId="urn:microsoft.com/office/officeart/2018/2/layout/IconVerticalSolidList"/>
    <dgm:cxn modelId="{2233C40C-1640-4E54-AC36-C3E2E8B4930E}" type="presParOf" srcId="{927C913F-6446-434E-8435-C410DFCF9419}" destId="{B38BAF1F-EE26-4312-AA2E-B25B3DE70913}" srcOrd="3" destOrd="0" presId="urn:microsoft.com/office/officeart/2018/2/layout/IconVerticalSolidList"/>
    <dgm:cxn modelId="{06E98BEF-2582-4332-A748-24F69FF015E3}" type="presParOf" srcId="{6F0A8F84-AB17-45C9-96A1-D99C2F258A0F}" destId="{E3A0D351-6B5D-4DB5-96E8-6CE585FBEE70}" srcOrd="7" destOrd="0" presId="urn:microsoft.com/office/officeart/2018/2/layout/IconVerticalSolidList"/>
    <dgm:cxn modelId="{786F92D1-5DCB-4BD7-AF17-375B6D959122}" type="presParOf" srcId="{6F0A8F84-AB17-45C9-96A1-D99C2F258A0F}" destId="{92A4EEB0-D301-4915-B14D-A2D857EECBC2}" srcOrd="8" destOrd="0" presId="urn:microsoft.com/office/officeart/2018/2/layout/IconVerticalSolidList"/>
    <dgm:cxn modelId="{CF645FBB-5F2A-4349-A14F-BACDB39B81B4}" type="presParOf" srcId="{92A4EEB0-D301-4915-B14D-A2D857EECBC2}" destId="{0898CB20-32EE-4D9D-B664-AE7FF2909D2F}" srcOrd="0" destOrd="0" presId="urn:microsoft.com/office/officeart/2018/2/layout/IconVerticalSolidList"/>
    <dgm:cxn modelId="{F2026900-EBA1-46FF-A71E-1EAEF41574A6}" type="presParOf" srcId="{92A4EEB0-D301-4915-B14D-A2D857EECBC2}" destId="{B829B956-17E5-4E3D-8BB9-3B147E0B4F06}" srcOrd="1" destOrd="0" presId="urn:microsoft.com/office/officeart/2018/2/layout/IconVerticalSolidList"/>
    <dgm:cxn modelId="{BD550204-5FA5-4E7B-B5B9-50033A76D4FB}" type="presParOf" srcId="{92A4EEB0-D301-4915-B14D-A2D857EECBC2}" destId="{F2ECD343-29F0-4A8F-B5BE-3D99E756349B}" srcOrd="2" destOrd="0" presId="urn:microsoft.com/office/officeart/2018/2/layout/IconVerticalSolidList"/>
    <dgm:cxn modelId="{2DAD798F-8DFA-49AF-8A9D-CC0E5FAACE86}" type="presParOf" srcId="{92A4EEB0-D301-4915-B14D-A2D857EECBC2}" destId="{97EA494A-AE17-44A2-8E02-FEA56EB861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D510-3D71-4ACF-B50B-624FC9F5D8D7}">
      <dsp:nvSpPr>
        <dsp:cNvPr id="0" name=""/>
        <dsp:cNvSpPr/>
      </dsp:nvSpPr>
      <dsp:spPr>
        <a:xfrm>
          <a:off x="0" y="0"/>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69F79-BAE4-4ABE-AC8E-2B8E729E126F}">
      <dsp:nvSpPr>
        <dsp:cNvPr id="0" name=""/>
        <dsp:cNvSpPr/>
      </dsp:nvSpPr>
      <dsp:spPr>
        <a:xfrm>
          <a:off x="286760" y="217743"/>
          <a:ext cx="521382" cy="52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7817A0-8B78-4054-A76D-3A5CF442004F}">
      <dsp:nvSpPr>
        <dsp:cNvPr id="0" name=""/>
        <dsp:cNvSpPr/>
      </dsp:nvSpPr>
      <dsp:spPr>
        <a:xfrm>
          <a:off x="1094903" y="4450"/>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1244600">
            <a:lnSpc>
              <a:spcPct val="90000"/>
            </a:lnSpc>
            <a:spcBef>
              <a:spcPct val="0"/>
            </a:spcBef>
            <a:spcAft>
              <a:spcPct val="35000"/>
            </a:spcAft>
            <a:buNone/>
          </a:pPr>
          <a:r>
            <a:rPr lang="en-US" sz="2800" kern="1200" dirty="0"/>
            <a:t>Professional Learning</a:t>
          </a:r>
        </a:p>
      </dsp:txBody>
      <dsp:txXfrm>
        <a:off x="1094903" y="4450"/>
        <a:ext cx="5022432" cy="947968"/>
      </dsp:txXfrm>
    </dsp:sp>
    <dsp:sp modelId="{CD502182-947F-4955-AD98-496D1FC703CD}">
      <dsp:nvSpPr>
        <dsp:cNvPr id="0" name=""/>
        <dsp:cNvSpPr/>
      </dsp:nvSpPr>
      <dsp:spPr>
        <a:xfrm>
          <a:off x="0" y="1189411"/>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DFAECA-84BB-4678-BB52-032BC6E43956}">
      <dsp:nvSpPr>
        <dsp:cNvPr id="0" name=""/>
        <dsp:cNvSpPr/>
      </dsp:nvSpPr>
      <dsp:spPr>
        <a:xfrm>
          <a:off x="286760" y="1402704"/>
          <a:ext cx="521382" cy="52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10A460-BB67-40A2-B297-AB91AEBAF8E8}">
      <dsp:nvSpPr>
        <dsp:cNvPr id="0" name=""/>
        <dsp:cNvSpPr/>
      </dsp:nvSpPr>
      <dsp:spPr>
        <a:xfrm>
          <a:off x="1094903" y="118941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1244600">
            <a:lnSpc>
              <a:spcPct val="90000"/>
            </a:lnSpc>
            <a:spcBef>
              <a:spcPct val="0"/>
            </a:spcBef>
            <a:spcAft>
              <a:spcPct val="35000"/>
            </a:spcAft>
            <a:buNone/>
          </a:pPr>
          <a:r>
            <a:rPr lang="en-US" sz="2800" kern="1200" dirty="0"/>
            <a:t>Effective Relationships</a:t>
          </a:r>
        </a:p>
      </dsp:txBody>
      <dsp:txXfrm>
        <a:off x="1094903" y="1189411"/>
        <a:ext cx="5022432" cy="947968"/>
      </dsp:txXfrm>
    </dsp:sp>
    <dsp:sp modelId="{8A6F8E78-16A6-4E15-AAC5-BE4DDF9CBE1D}">
      <dsp:nvSpPr>
        <dsp:cNvPr id="0" name=""/>
        <dsp:cNvSpPr/>
      </dsp:nvSpPr>
      <dsp:spPr>
        <a:xfrm>
          <a:off x="0" y="2374371"/>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CB9716-9DDC-4EF5-960F-79A70CE1B652}">
      <dsp:nvSpPr>
        <dsp:cNvPr id="0" name=""/>
        <dsp:cNvSpPr/>
      </dsp:nvSpPr>
      <dsp:spPr>
        <a:xfrm>
          <a:off x="286760" y="2587664"/>
          <a:ext cx="521382" cy="52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7978F1-AE68-40F2-9453-4329E37F2F32}">
      <dsp:nvSpPr>
        <dsp:cNvPr id="0" name=""/>
        <dsp:cNvSpPr/>
      </dsp:nvSpPr>
      <dsp:spPr>
        <a:xfrm>
          <a:off x="1094903" y="2374371"/>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1244600">
            <a:lnSpc>
              <a:spcPct val="90000"/>
            </a:lnSpc>
            <a:spcBef>
              <a:spcPct val="0"/>
            </a:spcBef>
            <a:spcAft>
              <a:spcPct val="35000"/>
            </a:spcAft>
            <a:buNone/>
          </a:pPr>
          <a:r>
            <a:rPr lang="en-US" sz="2800" kern="1200" dirty="0"/>
            <a:t>Shared Responsibility</a:t>
          </a:r>
        </a:p>
      </dsp:txBody>
      <dsp:txXfrm>
        <a:off x="1094903" y="2374371"/>
        <a:ext cx="5022432" cy="947968"/>
      </dsp:txXfrm>
    </dsp:sp>
    <dsp:sp modelId="{00C7A338-ED29-44BE-B65D-99444FCBB067}">
      <dsp:nvSpPr>
        <dsp:cNvPr id="0" name=""/>
        <dsp:cNvSpPr/>
      </dsp:nvSpPr>
      <dsp:spPr>
        <a:xfrm>
          <a:off x="0" y="3559332"/>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CC3C8-8CAC-4C9E-9B46-8C704E6F904F}">
      <dsp:nvSpPr>
        <dsp:cNvPr id="0" name=""/>
        <dsp:cNvSpPr/>
      </dsp:nvSpPr>
      <dsp:spPr>
        <a:xfrm>
          <a:off x="286760" y="3772625"/>
          <a:ext cx="521382" cy="521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8BAF1F-EE26-4312-AA2E-B25B3DE70913}">
      <dsp:nvSpPr>
        <dsp:cNvPr id="0" name=""/>
        <dsp:cNvSpPr/>
      </dsp:nvSpPr>
      <dsp:spPr>
        <a:xfrm>
          <a:off x="1094903" y="355933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1244600">
            <a:lnSpc>
              <a:spcPct val="90000"/>
            </a:lnSpc>
            <a:spcBef>
              <a:spcPct val="0"/>
            </a:spcBef>
            <a:spcAft>
              <a:spcPct val="35000"/>
            </a:spcAft>
            <a:buNone/>
          </a:pPr>
          <a:r>
            <a:rPr lang="en-US" sz="2800" kern="1200" dirty="0"/>
            <a:t>Data Use</a:t>
          </a:r>
        </a:p>
      </dsp:txBody>
      <dsp:txXfrm>
        <a:off x="1094903" y="3559332"/>
        <a:ext cx="5022432" cy="947968"/>
      </dsp:txXfrm>
    </dsp:sp>
    <dsp:sp modelId="{0898CB20-32EE-4D9D-B664-AE7FF2909D2F}">
      <dsp:nvSpPr>
        <dsp:cNvPr id="0" name=""/>
        <dsp:cNvSpPr/>
      </dsp:nvSpPr>
      <dsp:spPr>
        <a:xfrm>
          <a:off x="0" y="4744292"/>
          <a:ext cx="6117335"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29B956-17E5-4E3D-8BB9-3B147E0B4F06}">
      <dsp:nvSpPr>
        <dsp:cNvPr id="0" name=""/>
        <dsp:cNvSpPr/>
      </dsp:nvSpPr>
      <dsp:spPr>
        <a:xfrm>
          <a:off x="286760" y="4957585"/>
          <a:ext cx="521382" cy="5213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EA494A-AE17-44A2-8E02-FEA56EB8615A}">
      <dsp:nvSpPr>
        <dsp:cNvPr id="0" name=""/>
        <dsp:cNvSpPr/>
      </dsp:nvSpPr>
      <dsp:spPr>
        <a:xfrm>
          <a:off x="1094903" y="474429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1244600">
            <a:lnSpc>
              <a:spcPct val="90000"/>
            </a:lnSpc>
            <a:spcBef>
              <a:spcPct val="0"/>
            </a:spcBef>
            <a:spcAft>
              <a:spcPct val="35000"/>
            </a:spcAft>
            <a:buNone/>
          </a:pPr>
          <a:r>
            <a:rPr lang="en-US" sz="2800" kern="1200" dirty="0"/>
            <a:t>Effective Communication</a:t>
          </a:r>
        </a:p>
      </dsp:txBody>
      <dsp:txXfrm>
        <a:off x="1094903" y="4744292"/>
        <a:ext cx="5022432" cy="9479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3/31/23</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3/31/23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F829D-D7AA-400D-BE7E-02A3B6CF74CF}" type="slidenum">
              <a:rPr lang="en-US" smtClean="0"/>
              <a:t>2</a:t>
            </a:fld>
            <a:endParaRPr lang="en-US"/>
          </a:p>
        </p:txBody>
      </p:sp>
    </p:spTree>
    <p:extLst>
      <p:ext uri="{BB962C8B-B14F-4D97-AF65-F5344CB8AC3E}">
        <p14:creationId xmlns:p14="http://schemas.microsoft.com/office/powerpoint/2010/main" val="388573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adult learning is a process, so is leadership…</a:t>
            </a:r>
          </a:p>
        </p:txBody>
      </p:sp>
      <p:sp>
        <p:nvSpPr>
          <p:cNvPr id="4" name="Slide Number Placeholder 3"/>
          <p:cNvSpPr>
            <a:spLocks noGrp="1"/>
          </p:cNvSpPr>
          <p:nvPr>
            <p:ph type="sldNum" sz="quarter" idx="5"/>
          </p:nvPr>
        </p:nvSpPr>
        <p:spPr/>
        <p:txBody>
          <a:bodyPr/>
          <a:lstStyle/>
          <a:p>
            <a:fld id="{F85F829D-D7AA-400D-BE7E-02A3B6CF74CF}" type="slidenum">
              <a:rPr lang="en-US" smtClean="0"/>
              <a:t>3</a:t>
            </a:fld>
            <a:endParaRPr lang="en-US"/>
          </a:p>
        </p:txBody>
      </p:sp>
    </p:spTree>
    <p:extLst>
      <p:ext uri="{BB962C8B-B14F-4D97-AF65-F5344CB8AC3E}">
        <p14:creationId xmlns:p14="http://schemas.microsoft.com/office/powerpoint/2010/main" val="304719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Web 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Materials: 	Large ball of yarn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Scenario(s) with roles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Instructions: Have participants stand in a large circle. Read a scenario and ask participants to raise their hands to volunteer to fill a role from the scenario. When a volunteer takes the first role, give that person the end of the ball of yarn. When the next volunteer takes a role, ask the first volunteer to hold on to the end of the yarn then toss the yarn ball to the 2nd volunteer. Continue like this until all roles are filled. After roles are filled, ask the last volunteer to toss the yarn ball to anyone in the circle. Continue to toss the yarn until all participants are holding on to part of the yarn (to create a giant web).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Roles: 		Alice (program manager)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 EI professionals on Alice’s staff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 newly referred families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Everyone else -  currently enrolled families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the scenario is read aloud, volunteers should PULL the yarn if they think an event is stressful and ease up on the yarn if they think the event is helpful/lowers stress.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(I’ve inserted PULL and EASE UP to the first paragraph below so you can see how this could work. The group will decide when the pull and when to ease up but these are examples of when this might happen)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Scenario: (one facilitator reads this aloud)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Alice is an EI program manager, overseeing a small staff of 5 early childhood interventionists. They serve a large rural area so the numbers of families served per interventionist is often high. (PULL) Alice regularly checks in with her staff about their workloads and does her best to keep things manageable. (EASE UP) Recently, two of her staff resigned (PULL), one wanting to stay home with her new son and the other leaving because she was feeling burned out. Alice needs to fill these openings as soon as possible or newly referred families will have to be on a waitlist for services (PULL). She has a good relationship with her agency’s Human Resources department and the recruiter assigned to her (EASE UP). They work closely together to prepare the advertisement for the two open positions (EASE UP) but unfortunately, this process takes several weeks longer than she’d expected (PULL). Once the ad launches, Alice forwards the position announcements to her network, including faculty at two Universities that prepare future ECIs, other EI program leaders, and community partners. Alice asks two of her staff to attend a job fair to try to recruit there too (PULL), which takes them away from providing home visits for a few hours (PULL or EASE UP). Program staff are juggling higher numbers of families than usual (PULL) but are also willing to help when they can to support the hiring process.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Meanwhile, Alice is also trying to address the low morale in her program to prevent others from feeling burned out. She caters staff meetings, providing lunch out of her own pocket so her staff feel taken care of (EASE UP_. She celebrates her team’s successes, communicates with each person regularly, and offers reflective supervision whenever she can. Her staff have asked for training in working with families of children who are substance-exposed since they seem to be getting more referrals lately (PULL FOR ALICE). Alice schedules a local substance abuse counselor to speak to the group during a staff meeting, which the staff enjoy (EASE UP). When staff ask for additional mentoring from the counselor, Alice is not sure the program can afford to pay for this so she begins to look for additional funding (PULL).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week later, a professor from one of the universities emails Alice to inform her of a student who will graduate in two months and who is interested in a career in EI. The student applies for the position, interviews, and is offered a job (EASE UP). One of Alice’s staff agrees to mentor the new employee (PULL for that EMPLOYEE), so Alice plans to make sure that staff person will be recognized for their mentoring efforts. While the one position is still open, at least Alice and her staff see a light at the end of the tunnel (EASE).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Debrief: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mj-lt"/>
              <a:buAutoNum type="arabicPeriod"/>
              <a:tabLst>
                <a:tab pos="457200" algn="l"/>
              </a:tabLs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did you notice? What insights came to you that relate to the work you do?</a:t>
            </a:r>
          </a:p>
          <a:p>
            <a:pPr marL="342900" marR="0" lvl="0" indent="-342900" fontAlgn="base">
              <a:lnSpc>
                <a:spcPct val="107000"/>
              </a:lnSpc>
              <a:spcBef>
                <a:spcPts val="0"/>
              </a:spcBef>
              <a:spcAft>
                <a:spcPts val="0"/>
              </a:spcAft>
              <a:buFont typeface="+mj-lt"/>
              <a:buAutoNum type="arabicPeriod"/>
              <a:tabLst>
                <a:tab pos="457200" algn="l"/>
              </a:tabLs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did Alice’s decisions and activities influence/impact others? </a:t>
            </a:r>
          </a:p>
          <a:p>
            <a:pPr marL="342900" marR="0" lvl="0" indent="-342900" fontAlgn="base">
              <a:lnSpc>
                <a:spcPct val="107000"/>
              </a:lnSpc>
              <a:spcBef>
                <a:spcPts val="0"/>
              </a:spcBef>
              <a:spcAft>
                <a:spcPts val="0"/>
              </a:spcAft>
              <a:buFont typeface="+mj-lt"/>
              <a:buAutoNum type="arabicPeriod"/>
              <a:tabLst>
                <a:tab pos="457200" algn="l"/>
              </a:tabLs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was Alice affected by these events throughout the scenario? What about the current staff? Newly referred families? Current families? </a:t>
            </a:r>
          </a:p>
          <a:p>
            <a:pPr marL="342900" marR="0" lvl="0" indent="-342900" algn="l" defTabSz="914400" rtl="0" eaLnBrk="1" fontAlgn="base" latinLnBrk="0" hangingPunct="1">
              <a:lnSpc>
                <a:spcPct val="107000"/>
              </a:lnSpc>
              <a:spcBef>
                <a:spcPts val="0"/>
              </a:spcBef>
              <a:spcAft>
                <a:spcPts val="0"/>
              </a:spcAft>
              <a:buClrTx/>
              <a:buSzTx/>
              <a:buFont typeface="+mj-lt"/>
              <a:buAutoNum type="arabicPeriod"/>
              <a:tabLst>
                <a:tab pos="457200" algn="l"/>
              </a:tabLst>
              <a:defRPr/>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happened to your part of the web when you found out that two staff left the program? (ask Alice, staff, families) </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0"/>
              </a:spcAft>
              <a:buClrTx/>
              <a:buSzTx/>
              <a:buFont typeface="+mj-lt"/>
              <a:buAutoNum type="arabicPeriod"/>
              <a:tabLst>
                <a:tab pos="457200" algn="l"/>
              </a:tabLst>
              <a:defRPr/>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happened to your part of the web when collaborations occurred? (between community partners/universities, with staff, as mentor, etc.)</a:t>
            </a:r>
          </a:p>
          <a:p>
            <a:pPr marL="342900" marR="0" lvl="0" indent="-342900" fontAlgn="base">
              <a:lnSpc>
                <a:spcPct val="107000"/>
              </a:lnSpc>
              <a:spcBef>
                <a:spcPts val="0"/>
              </a:spcBef>
              <a:spcAft>
                <a:spcPts val="0"/>
              </a:spcAft>
              <a:buFont typeface="+mj-lt"/>
              <a:buAutoNum type="arabicPeriod"/>
              <a:tabLst>
                <a:tab pos="457200" algn="l"/>
              </a:tabLs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could having the following have eased up the stress in these situations: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LcPeriod"/>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Established roles for mentoring and support? – maybe less likely to burn out; maybe more engagement with university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LcPeriod"/>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Self-care routines for Alice and her staff? - less burnout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LcPeriod"/>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Ongoing professional development opportunities? - resources in place could help Alice fill needs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fontAlgn="base">
              <a:lnSpc>
                <a:spcPct val="107000"/>
              </a:lnSpc>
              <a:spcBef>
                <a:spcPts val="0"/>
              </a:spcBef>
              <a:spcAft>
                <a:spcPts val="0"/>
              </a:spcAft>
              <a:buFont typeface="+mj-lt"/>
              <a:buAutoNum type="alphaLcPeriod"/>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University connections and an established pipeline? - faster hiring to fill positions, maybe a source for PD and mentoring</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5F829D-D7AA-400D-BE7E-02A3B6CF74CF}" type="slidenum">
              <a:rPr lang="en-US" smtClean="0"/>
              <a:t>4</a:t>
            </a:fld>
            <a:endParaRPr lang="en-US"/>
          </a:p>
        </p:txBody>
      </p:sp>
    </p:spTree>
    <p:extLst>
      <p:ext uri="{BB962C8B-B14F-4D97-AF65-F5344CB8AC3E}">
        <p14:creationId xmlns:p14="http://schemas.microsoft.com/office/powerpoint/2010/main" val="105949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 </a:t>
            </a:r>
            <a:r>
              <a:rPr lang="en-US" sz="1200" b="1" dirty="0">
                <a:latin typeface="+mj-lt"/>
                <a:ea typeface="+mj-ea"/>
                <a:cs typeface="+mj-cs"/>
              </a:rPr>
              <a:t>How do these competency sets relate to collaboration with university and community partners? Staff morale/support? Mentoring? PD? </a:t>
            </a:r>
          </a:p>
          <a:p>
            <a:endParaRPr lang="en-US" dirty="0"/>
          </a:p>
          <a:p>
            <a:r>
              <a:rPr lang="en-US" dirty="0"/>
              <a:t>In 2017, Bruns and her colleagues gathered information from a diverse sample of experts in 7 states who shared their perspectives on EI leadership. Information from these leaders was used to develop a questionnaire that examined leadership knowledge and competencies. This questionnaire was completed by 820 participants. Interestingly, more than half of respondents were direct service providers (55%). Other respondents included local administrators (21%) and  state administrators (8%). The rest included PD specialists, TA providers, higher ed faculty, family members. They identified 5 competency sets for effective leadership in EI and ECSE (onscreen). </a:t>
            </a:r>
          </a:p>
          <a:p>
            <a:endParaRPr lang="en-US" dirty="0"/>
          </a:p>
          <a:p>
            <a:pPr marL="171450" indent="-171450">
              <a:buFont typeface="Arial" panose="020B0604020202020204" pitchFamily="34" charset="0"/>
              <a:buChar char="•"/>
            </a:pPr>
            <a:r>
              <a:rPr lang="en-US" dirty="0"/>
              <a:t>Prof Learning – Being and encouraging lifelong learning; being open to new ideas and perspectives, and coaching and being a mentor/model for others</a:t>
            </a:r>
          </a:p>
          <a:p>
            <a:pPr marL="171450" indent="-171450">
              <a:buFont typeface="Arial" panose="020B0604020202020204" pitchFamily="34" charset="0"/>
              <a:buChar char="•"/>
            </a:pPr>
            <a:r>
              <a:rPr lang="en-US" dirty="0"/>
              <a:t>Eff Relationships – having high standards, acting ethically, being adaptable and responsive, </a:t>
            </a:r>
            <a:r>
              <a:rPr lang="en-US" b="1" dirty="0"/>
              <a:t>understanding day to day practice realities, modeling reflective practice</a:t>
            </a:r>
            <a:r>
              <a:rPr lang="en-US" dirty="0"/>
              <a:t>, build/sustain relationships with others</a:t>
            </a:r>
          </a:p>
          <a:p>
            <a:pPr marL="171450" indent="-171450">
              <a:buFont typeface="Arial" panose="020B0604020202020204" pitchFamily="34" charset="0"/>
              <a:buChar char="•"/>
            </a:pPr>
            <a:r>
              <a:rPr lang="en-US" dirty="0"/>
              <a:t>Shared Resp – engaging with others to make decisions and build consensus</a:t>
            </a:r>
          </a:p>
          <a:p>
            <a:pPr marL="171450" indent="-171450">
              <a:buFont typeface="Arial" panose="020B0604020202020204" pitchFamily="34" charset="0"/>
              <a:buChar char="•"/>
            </a:pPr>
            <a:r>
              <a:rPr lang="en-US" dirty="0"/>
              <a:t>Data use – analyze/synthesize info, gather info/data, share and use it</a:t>
            </a:r>
          </a:p>
          <a:p>
            <a:pPr marL="171450" indent="-171450">
              <a:buFont typeface="Arial" panose="020B0604020202020204" pitchFamily="34" charset="0"/>
              <a:buChar char="•"/>
            </a:pPr>
            <a:r>
              <a:rPr lang="en-US" dirty="0"/>
              <a:t>Eff Comm – writes and speaks well, active listener, communicates openly</a:t>
            </a:r>
          </a:p>
          <a:p>
            <a:endParaRPr lang="en-US" dirty="0"/>
          </a:p>
          <a:p>
            <a:r>
              <a:rPr lang="en-US" b="1" dirty="0"/>
              <a:t>ASK: Which of these competencies do you feel most comfortable with? </a:t>
            </a:r>
          </a:p>
          <a:p>
            <a:endParaRPr lang="en-US" b="0" dirty="0"/>
          </a:p>
          <a:p>
            <a:r>
              <a:rPr lang="en-US" b="0" dirty="0"/>
              <a:t>A leader’s competencies in each area affect how their program works and ultimately, how their staff delivery services to children and families. </a:t>
            </a:r>
          </a:p>
          <a:p>
            <a:endParaRPr lang="en-US" b="0" dirty="0"/>
          </a:p>
          <a:p>
            <a:endParaRPr lang="en-US" b="1" dirty="0"/>
          </a:p>
        </p:txBody>
      </p:sp>
      <p:sp>
        <p:nvSpPr>
          <p:cNvPr id="4" name="Slide Number Placeholder 3"/>
          <p:cNvSpPr>
            <a:spLocks noGrp="1"/>
          </p:cNvSpPr>
          <p:nvPr>
            <p:ph type="sldNum" sz="quarter" idx="5"/>
          </p:nvPr>
        </p:nvSpPr>
        <p:spPr/>
        <p:txBody>
          <a:bodyPr/>
          <a:lstStyle/>
          <a:p>
            <a:fld id="{F85F829D-D7AA-400D-BE7E-02A3B6CF74CF}" type="slidenum">
              <a:rPr lang="en-US" smtClean="0"/>
              <a:t>5</a:t>
            </a:fld>
            <a:endParaRPr lang="en-US"/>
          </a:p>
        </p:txBody>
      </p:sp>
    </p:spTree>
    <p:extLst>
      <p:ext uri="{BB962C8B-B14F-4D97-AF65-F5344CB8AC3E}">
        <p14:creationId xmlns:p14="http://schemas.microsoft.com/office/powerpoint/2010/main" val="427663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competency set focuses on relationships. As a leader, it is essential that you have a deep understanding of the realities of day to day life for your staff. CONNECTION TO AL: You need to know what is most relevant to them, what they need, what they do, why and how they do it. You need to understand their practices so you can facilitate reflection and offer feedback. </a:t>
            </a:r>
          </a:p>
          <a:p>
            <a:endParaRPr lang="en-US" dirty="0"/>
          </a:p>
          <a:p>
            <a:r>
              <a:rPr lang="en-US" dirty="0"/>
              <a:t>How do you find out about the realities of working with families, providing SC, etc.? How do you KNOW? </a:t>
            </a:r>
          </a:p>
          <a:p>
            <a:r>
              <a:rPr lang="en-US" dirty="0"/>
              <a:t>What is the parallel between the relationships you have with your staff and the relationships they have with families? </a:t>
            </a:r>
          </a:p>
        </p:txBody>
      </p:sp>
      <p:sp>
        <p:nvSpPr>
          <p:cNvPr id="4" name="Slide Number Placeholder 3"/>
          <p:cNvSpPr>
            <a:spLocks noGrp="1"/>
          </p:cNvSpPr>
          <p:nvPr>
            <p:ph type="sldNum" sz="quarter" idx="5"/>
          </p:nvPr>
        </p:nvSpPr>
        <p:spPr/>
        <p:txBody>
          <a:bodyPr/>
          <a:lstStyle/>
          <a:p>
            <a:fld id="{F85F829D-D7AA-400D-BE7E-02A3B6CF74CF}" type="slidenum">
              <a:rPr lang="en-US" smtClean="0"/>
              <a:t>6</a:t>
            </a:fld>
            <a:endParaRPr lang="en-US"/>
          </a:p>
        </p:txBody>
      </p:sp>
    </p:spTree>
    <p:extLst>
      <p:ext uri="{BB962C8B-B14F-4D97-AF65-F5344CB8AC3E}">
        <p14:creationId xmlns:p14="http://schemas.microsoft.com/office/powerpoint/2010/main" val="238432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a:t>
            </a:r>
            <a:r>
              <a:rPr lang="en-US"/>
              <a:t>Sheryl’s discussion…</a:t>
            </a:r>
            <a:endParaRPr lang="en-US" dirty="0"/>
          </a:p>
        </p:txBody>
      </p:sp>
      <p:sp>
        <p:nvSpPr>
          <p:cNvPr id="4" name="Slide Number Placeholder 3"/>
          <p:cNvSpPr>
            <a:spLocks noGrp="1"/>
          </p:cNvSpPr>
          <p:nvPr>
            <p:ph type="sldNum" sz="quarter" idx="5"/>
          </p:nvPr>
        </p:nvSpPr>
        <p:spPr/>
        <p:txBody>
          <a:bodyPr/>
          <a:lstStyle/>
          <a:p>
            <a:fld id="{F85F829D-D7AA-400D-BE7E-02A3B6CF74CF}" type="slidenum">
              <a:rPr lang="en-US" smtClean="0"/>
              <a:t>8</a:t>
            </a:fld>
            <a:endParaRPr lang="en-US"/>
          </a:p>
        </p:txBody>
      </p:sp>
    </p:spTree>
    <p:extLst>
      <p:ext uri="{BB962C8B-B14F-4D97-AF65-F5344CB8AC3E}">
        <p14:creationId xmlns:p14="http://schemas.microsoft.com/office/powerpoint/2010/main" val="323980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FC1ED7BD-145F-4932-A6AE-BD8979624F73}" type="datetime1">
              <a:rPr lang="en-US" smtClean="0"/>
              <a:t>3/31/23</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E1356617-CEA8-493C-98B2-8D03075747F1}" type="datetime1">
              <a:rPr lang="en-US" noProof="0" smtClean="0"/>
              <a:t>3/31/23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DF1918EB-F1C6-494E-8036-8C239071161B}" type="datetime1">
              <a:rPr lang="en-US" smtClean="0"/>
              <a:t>3/31/23</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C43F9FB0-EAE9-4A30-98F6-98B9A89709BB}" type="datetime1">
              <a:rPr lang="en-US" noProof="0" smtClean="0"/>
              <a:t>3/31/23</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6F4C-9AD7-A169-A93B-33494254D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E0B99-C2F2-B374-34FF-D2A6B00D9E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4C624-A391-BFE1-E017-C5D0B6D1D7DA}"/>
              </a:ext>
            </a:extLst>
          </p:cNvPr>
          <p:cNvSpPr>
            <a:spLocks noGrp="1"/>
          </p:cNvSpPr>
          <p:nvPr>
            <p:ph type="dt" sz="half" idx="10"/>
          </p:nvPr>
        </p:nvSpPr>
        <p:spPr/>
        <p:txBody>
          <a:bodyPr/>
          <a:lstStyle/>
          <a:p>
            <a:fld id="{DC2AD410-1953-461E-BE6E-603D508F9584}" type="datetimeFigureOut">
              <a:rPr lang="en-US" smtClean="0"/>
              <a:t>3/31/23</a:t>
            </a:fld>
            <a:endParaRPr lang="en-US"/>
          </a:p>
        </p:txBody>
      </p:sp>
      <p:sp>
        <p:nvSpPr>
          <p:cNvPr id="5" name="Footer Placeholder 4">
            <a:extLst>
              <a:ext uri="{FF2B5EF4-FFF2-40B4-BE49-F238E27FC236}">
                <a16:creationId xmlns:a16="http://schemas.microsoft.com/office/drawing/2014/main" id="{81109D81-CB82-65A7-7F0A-EE0338817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B2AFD-8845-4B7A-7E39-1BF913058F34}"/>
              </a:ext>
            </a:extLst>
          </p:cNvPr>
          <p:cNvSpPr>
            <a:spLocks noGrp="1"/>
          </p:cNvSpPr>
          <p:nvPr>
            <p:ph type="sldNum" sz="quarter" idx="12"/>
          </p:nvPr>
        </p:nvSpPr>
        <p:spPr/>
        <p:txBody>
          <a:bodyPr/>
          <a:lstStyle/>
          <a:p>
            <a:fld id="{FF3281AD-B701-41AC-A936-72C3133FCF30}" type="slidenum">
              <a:rPr lang="en-US" smtClean="0"/>
              <a:t>‹#›</a:t>
            </a:fld>
            <a:endParaRPr lang="en-US"/>
          </a:p>
        </p:txBody>
      </p:sp>
    </p:spTree>
    <p:extLst>
      <p:ext uri="{BB962C8B-B14F-4D97-AF65-F5344CB8AC3E}">
        <p14:creationId xmlns:p14="http://schemas.microsoft.com/office/powerpoint/2010/main" val="310934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6AB35CE-72EF-473E-804D-6493656CBD32}" type="datetime1">
              <a:rPr lang="en-US" noProof="0" smtClean="0"/>
              <a:t>3/31/23</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noProof="0"/>
              <a:t>Teach a Course</a:t>
            </a:r>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FB7B67BF-7C92-4354-9C0F-BD70F20C3D54}" type="datetime1">
              <a:rPr lang="en-US" noProof="0" smtClean="0"/>
              <a:t>3/31/23</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44387013-E71D-4AA9-BACD-A33DE3237CD4}" type="datetime1">
              <a:rPr lang="en-US" noProof="0" smtClean="0"/>
              <a:t>3/31/23</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CEB324A2-9A9F-4D4E-B227-D9E1D5A90AC2}" type="datetime1">
              <a:rPr lang="en-US" noProof="0" smtClean="0"/>
              <a:t>3/31/23</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113ACB0C-86E4-458A-B384-51B006CCCB1F}" type="datetime1">
              <a:rPr lang="en-US" noProof="0" smtClean="0"/>
              <a:t>3/31/23</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FE8AA6A3-FD0D-4AA8-9C63-9CA7EEB8E63C}" type="datetime1">
              <a:rPr lang="en-US" noProof="0" smtClean="0"/>
              <a:t>3/31/23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B459E4F4-56C4-4DBA-A43A-523E9B190CE8}" type="datetime1">
              <a:rPr lang="en-US" noProof="0" smtClean="0"/>
              <a:t>3/31/23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D81B7A44-2098-4C20-AEBC-9C0080A694C8}" type="datetime1">
              <a:rPr lang="en-US" noProof="0" smtClean="0"/>
              <a:t>3/31/23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1A3D9D75-AF77-466D-B905-46843F53B0B7}" type="datetime1">
              <a:rPr lang="en-US" smtClean="0"/>
              <a:t>3/31/23</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3" r:id="rId2"/>
    <p:sldLayoutId id="2147483734" r:id="rId3"/>
    <p:sldLayoutId id="2147483735" r:id="rId4"/>
    <p:sldLayoutId id="2147483736" r:id="rId5"/>
    <p:sldLayoutId id="2147483737" r:id="rId6"/>
    <p:sldLayoutId id="2147483738" r:id="rId7"/>
    <p:sldLayoutId id="2147483740" r:id="rId8"/>
    <p:sldLayoutId id="2147483741" r:id="rId9"/>
    <p:sldLayoutId id="2147483742" r:id="rId10"/>
    <p:sldLayoutId id="2147483739" r:id="rId11"/>
    <p:sldLayoutId id="2147483744" r:id="rId12"/>
    <p:sldLayoutId id="2147483745" r:id="rId13"/>
  </p:sldLayoutIdLst>
  <p:hf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091796" y="457199"/>
            <a:ext cx="3646901" cy="4747841"/>
          </a:xfrm>
        </p:spPr>
        <p:txBody>
          <a:bodyPr anchor="ctr">
            <a:normAutofit fontScale="90000"/>
          </a:bodyPr>
          <a:lstStyle/>
          <a:p>
            <a:pPr algn="ctr"/>
            <a:br>
              <a:rPr lang="en-US" dirty="0">
                <a:solidFill>
                  <a:srgbClr val="FFFFFF"/>
                </a:solidFill>
              </a:rPr>
            </a:br>
            <a:br>
              <a:rPr lang="en-US" dirty="0">
                <a:solidFill>
                  <a:srgbClr val="FFFFFF"/>
                </a:solidFill>
              </a:rPr>
            </a:br>
            <a:br>
              <a:rPr lang="en-US" dirty="0">
                <a:solidFill>
                  <a:srgbClr val="FFFFFF"/>
                </a:solidFill>
              </a:rPr>
            </a:br>
            <a:r>
              <a:rPr lang="en-US">
                <a:solidFill>
                  <a:srgbClr val="FFFFFF"/>
                </a:solidFill>
              </a:rPr>
              <a:t>Welcome </a:t>
            </a:r>
            <a:br>
              <a:rPr lang="en-US">
                <a:solidFill>
                  <a:srgbClr val="FFFFFF"/>
                </a:solidFill>
              </a:rPr>
            </a:br>
            <a:r>
              <a:rPr lang="en-US">
                <a:solidFill>
                  <a:srgbClr val="FFFFFF"/>
                </a:solidFill>
              </a:rPr>
              <a:t>to </a:t>
            </a:r>
            <a:br>
              <a:rPr lang="en-US">
                <a:solidFill>
                  <a:srgbClr val="FFFFFF"/>
                </a:solidFill>
              </a:rPr>
            </a:br>
            <a:r>
              <a:rPr lang="en-US">
                <a:solidFill>
                  <a:srgbClr val="FFFFFF"/>
                </a:solidFill>
              </a:rPr>
              <a:t>Day </a:t>
            </a:r>
            <a:r>
              <a:rPr lang="en-US" dirty="0">
                <a:solidFill>
                  <a:srgbClr val="FFFFFF"/>
                </a:solidFill>
              </a:rPr>
              <a:t>2 of </a:t>
            </a:r>
            <a:r>
              <a:rPr lang="en-US">
                <a:solidFill>
                  <a:srgbClr val="FFFFFF"/>
                </a:solidFill>
              </a:rPr>
              <a:t>the </a:t>
            </a:r>
            <a:br>
              <a:rPr lang="en-US">
                <a:solidFill>
                  <a:srgbClr val="FFFFFF"/>
                </a:solidFill>
              </a:rPr>
            </a:br>
            <a:r>
              <a:rPr lang="en-US">
                <a:solidFill>
                  <a:srgbClr val="FFFFFF"/>
                </a:solidFill>
              </a:rPr>
              <a:t>ECI Summit</a:t>
            </a:r>
            <a:br>
              <a:rPr lang="en-US" sz="3200" dirty="0">
                <a:solidFill>
                  <a:srgbClr val="FFFFFF"/>
                </a:solidFill>
              </a:rPr>
            </a:br>
            <a:br>
              <a:rPr lang="en-US" dirty="0">
                <a:solidFill>
                  <a:srgbClr val="FFFFFF"/>
                </a:solidFill>
              </a:rPr>
            </a:br>
            <a:br>
              <a:rPr lang="en-US" sz="1800" dirty="0">
                <a:solidFill>
                  <a:srgbClr val="FFFFFF"/>
                </a:solidFill>
              </a:rPr>
            </a:br>
            <a:br>
              <a:rPr lang="en-US" dirty="0">
                <a:solidFill>
                  <a:srgbClr val="FFFFFF"/>
                </a:solidFill>
              </a:rPr>
            </a:br>
            <a:br>
              <a:rPr lang="en-US" sz="1600" b="1" dirty="0"/>
            </a:br>
            <a:endParaRPr lang="en-US" sz="1300" b="1" dirty="0">
              <a:solidFill>
                <a:srgbClr val="FFFFFF"/>
              </a:solidFill>
            </a:endParaRPr>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TextBox 9"/>
          <p:cNvSpPr txBox="1"/>
          <p:nvPr/>
        </p:nvSpPr>
        <p:spPr>
          <a:xfrm>
            <a:off x="741332" y="5798593"/>
            <a:ext cx="7033301" cy="400110"/>
          </a:xfrm>
          <a:prstGeom prst="rect">
            <a:avLst/>
          </a:prstGeom>
          <a:solidFill>
            <a:schemeClr val="accent1"/>
          </a:solidFill>
          <a:ln w="19050">
            <a:noFill/>
          </a:ln>
        </p:spPr>
        <p:txBody>
          <a:bodyPr wrap="square" rtlCol="0">
            <a:spAutoFit/>
          </a:bodyPr>
          <a:lstStyle/>
          <a:p>
            <a:pPr algn="ctr"/>
            <a:r>
              <a:rPr lang="en-US" sz="2000" dirty="0">
                <a:solidFill>
                  <a:schemeClr val="bg1"/>
                </a:solidFill>
                <a:latin typeface="+mj-lt"/>
                <a:cs typeface="Calibri" panose="020F0502020204030204" pitchFamily="34" charset="0"/>
              </a:rPr>
              <a:t>March 31, 2023  </a:t>
            </a:r>
          </a:p>
        </p:txBody>
      </p:sp>
      <p:pic>
        <p:nvPicPr>
          <p:cNvPr id="6" name="Picture 5"/>
          <p:cNvPicPr>
            <a:picLocks noChangeAspect="1"/>
          </p:cNvPicPr>
          <p:nvPr/>
        </p:nvPicPr>
        <p:blipFill>
          <a:blip r:embed="rId3"/>
          <a:stretch>
            <a:fillRect/>
          </a:stretch>
        </p:blipFill>
        <p:spPr>
          <a:xfrm>
            <a:off x="8374641" y="5475907"/>
            <a:ext cx="886688" cy="754346"/>
          </a:xfrm>
          <a:prstGeom prst="rect">
            <a:avLst/>
          </a:prstGeom>
        </p:spPr>
      </p:pic>
      <p:pic>
        <p:nvPicPr>
          <p:cNvPr id="7" name="Picture 6"/>
          <p:cNvPicPr>
            <a:picLocks noChangeAspect="1"/>
          </p:cNvPicPr>
          <p:nvPr/>
        </p:nvPicPr>
        <p:blipFill>
          <a:blip r:embed="rId4"/>
          <a:stretch>
            <a:fillRect/>
          </a:stretch>
        </p:blipFill>
        <p:spPr>
          <a:xfrm>
            <a:off x="9516099" y="5475907"/>
            <a:ext cx="2077608" cy="754346"/>
          </a:xfrm>
          <a:prstGeom prst="rect">
            <a:avLst/>
          </a:prstGeom>
        </p:spPr>
      </p:pic>
      <p:sp>
        <p:nvSpPr>
          <p:cNvPr id="4" name="TextBox 3"/>
          <p:cNvSpPr txBox="1"/>
          <p:nvPr/>
        </p:nvSpPr>
        <p:spPr>
          <a:xfrm>
            <a:off x="84182" y="6378911"/>
            <a:ext cx="8180677" cy="646331"/>
          </a:xfrm>
          <a:prstGeom prst="rect">
            <a:avLst/>
          </a:prstGeom>
          <a:noFill/>
        </p:spPr>
        <p:txBody>
          <a:bodyPr wrap="square" rtlCol="0">
            <a:spAutoFit/>
          </a:bodyPr>
          <a:lstStyle/>
          <a:p>
            <a:r>
              <a:rPr lang="en-US" dirty="0"/>
              <a:t> </a:t>
            </a:r>
          </a:p>
          <a:p>
            <a:endParaRPr lang="en-US" dirty="0"/>
          </a:p>
        </p:txBody>
      </p:sp>
      <p:pic>
        <p:nvPicPr>
          <p:cNvPr id="3" name="Picture 2"/>
          <p:cNvPicPr>
            <a:picLocks noChangeAspect="1"/>
          </p:cNvPicPr>
          <p:nvPr/>
        </p:nvPicPr>
        <p:blipFill>
          <a:blip r:embed="rId5"/>
          <a:stretch>
            <a:fillRect/>
          </a:stretch>
        </p:blipFill>
        <p:spPr>
          <a:xfrm>
            <a:off x="1899598" y="457198"/>
            <a:ext cx="4933888" cy="4318002"/>
          </a:xfrm>
          <a:prstGeom prst="rect">
            <a:avLst/>
          </a:prstGeom>
        </p:spPr>
      </p:pic>
      <p:sp>
        <p:nvSpPr>
          <p:cNvPr id="8" name="TextBox 7"/>
          <p:cNvSpPr txBox="1"/>
          <p:nvPr/>
        </p:nvSpPr>
        <p:spPr>
          <a:xfrm>
            <a:off x="382385" y="4245756"/>
            <a:ext cx="722376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0971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FF11-BEC7-05D4-9EA7-7AA4871FEDA1}"/>
              </a:ext>
            </a:extLst>
          </p:cNvPr>
          <p:cNvSpPr>
            <a:spLocks noGrp="1"/>
          </p:cNvSpPr>
          <p:nvPr>
            <p:ph type="title"/>
          </p:nvPr>
        </p:nvSpPr>
        <p:spPr>
          <a:xfrm>
            <a:off x="1059226" y="4262316"/>
            <a:ext cx="9391524" cy="988332"/>
          </a:xfrm>
        </p:spPr>
        <p:txBody>
          <a:bodyPr anchor="b">
            <a:normAutofit/>
          </a:bodyPr>
          <a:lstStyle/>
          <a:p>
            <a:pPr>
              <a:lnSpc>
                <a:spcPct val="90000"/>
              </a:lnSpc>
            </a:pPr>
            <a:r>
              <a:rPr lang="en-US" sz="3100"/>
              <a:t>Early Intervention Leadership: </a:t>
            </a:r>
            <a:br>
              <a:rPr lang="en-US" sz="3100"/>
            </a:br>
            <a:r>
              <a:rPr lang="en-US" sz="3100"/>
              <a:t>A Web of Influence and Collaboration</a:t>
            </a:r>
          </a:p>
        </p:txBody>
      </p:sp>
      <p:pic>
        <p:nvPicPr>
          <p:cNvPr id="5" name="Picture 4" descr="Graphical user interface, text, website&#10;&#10;Description automatically generated">
            <a:extLst>
              <a:ext uri="{FF2B5EF4-FFF2-40B4-BE49-F238E27FC236}">
                <a16:creationId xmlns:a16="http://schemas.microsoft.com/office/drawing/2014/main" id="{71E48BB1-6749-25CF-3266-8ED02D8291D3}"/>
              </a:ext>
            </a:extLst>
          </p:cNvPr>
          <p:cNvPicPr>
            <a:picLocks noChangeAspect="1"/>
          </p:cNvPicPr>
          <p:nvPr/>
        </p:nvPicPr>
        <p:blipFill rotWithShape="1">
          <a:blip r:embed="rId3">
            <a:extLst>
              <a:ext uri="{28A0092B-C50C-407E-A947-70E740481C1C}">
                <a14:useLocalDpi xmlns:a14="http://schemas.microsoft.com/office/drawing/2010/main" val="0"/>
              </a:ext>
            </a:extLst>
          </a:blip>
          <a:srcRect t="26222" r="-2" b="1015"/>
          <a:stretch/>
        </p:blipFill>
        <p:spPr>
          <a:xfrm>
            <a:off x="441325" y="606425"/>
            <a:ext cx="11304588" cy="3536950"/>
          </a:xfrm>
          <a:prstGeom prst="rect">
            <a:avLst/>
          </a:prstGeom>
          <a:noFill/>
        </p:spPr>
      </p:pic>
      <p:sp>
        <p:nvSpPr>
          <p:cNvPr id="10" name="Slide Number Placeholder 3">
            <a:extLst>
              <a:ext uri="{FF2B5EF4-FFF2-40B4-BE49-F238E27FC236}">
                <a16:creationId xmlns:a16="http://schemas.microsoft.com/office/drawing/2014/main" id="{B11B870C-9612-D8E1-9D13-A53741DF8A5E}"/>
              </a:ext>
            </a:extLst>
          </p:cNvPr>
          <p:cNvSpPr>
            <a:spLocks noGrp="1"/>
          </p:cNvSpPr>
          <p:nvPr>
            <p:ph type="sldNum" sz="quarter" idx="12"/>
          </p:nvPr>
        </p:nvSpPr>
        <p:spPr>
          <a:xfrm>
            <a:off x="10795363" y="6423914"/>
            <a:ext cx="1052510" cy="365125"/>
          </a:xfrm>
        </p:spPr>
        <p:txBody>
          <a:bodyPr/>
          <a:lstStyle/>
          <a:p>
            <a:pPr>
              <a:spcAft>
                <a:spcPts val="600"/>
              </a:spcAft>
            </a:pPr>
            <a:fld id="{F603CDE5-C1D8-4EDD-870F-A498BAFA520F}" type="slidenum">
              <a:rPr lang="en-US" noProof="0" smtClean="0"/>
              <a:pPr>
                <a:spcAft>
                  <a:spcPts val="600"/>
                </a:spcAft>
              </a:pPr>
              <a:t>2</a:t>
            </a:fld>
            <a:endParaRPr lang="en-US" noProof="0"/>
          </a:p>
        </p:txBody>
      </p:sp>
      <p:sp>
        <p:nvSpPr>
          <p:cNvPr id="3" name="Subtitle 2">
            <a:extLst>
              <a:ext uri="{FF2B5EF4-FFF2-40B4-BE49-F238E27FC236}">
                <a16:creationId xmlns:a16="http://schemas.microsoft.com/office/drawing/2014/main" id="{7647EA01-8D9E-D9F2-8D6E-66156D8629AB}"/>
              </a:ext>
            </a:extLst>
          </p:cNvPr>
          <p:cNvSpPr>
            <a:spLocks noGrp="1"/>
          </p:cNvSpPr>
          <p:nvPr>
            <p:ph type="body" sz="quarter" idx="14"/>
          </p:nvPr>
        </p:nvSpPr>
        <p:spPr>
          <a:xfrm>
            <a:off x="1058863" y="5303610"/>
            <a:ext cx="9391888" cy="614363"/>
          </a:xfrm>
        </p:spPr>
        <p:txBody>
          <a:bodyPr anchor="ctr">
            <a:normAutofit fontScale="92500" lnSpcReduction="20000"/>
          </a:bodyPr>
          <a:lstStyle/>
          <a:p>
            <a:r>
              <a:rPr lang="en-US" dirty="0"/>
              <a:t>Dana Childress, PhD</a:t>
            </a:r>
          </a:p>
          <a:p>
            <a:r>
              <a:rPr lang="en-US" dirty="0"/>
              <a:t>Old Dominion University</a:t>
            </a:r>
          </a:p>
        </p:txBody>
      </p:sp>
    </p:spTree>
    <p:extLst>
      <p:ext uri="{BB962C8B-B14F-4D97-AF65-F5344CB8AC3E}">
        <p14:creationId xmlns:p14="http://schemas.microsoft.com/office/powerpoint/2010/main" val="232919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5890-587B-38AD-6970-A6B84A83BC46}"/>
              </a:ext>
            </a:extLst>
          </p:cNvPr>
          <p:cNvSpPr>
            <a:spLocks noGrp="1"/>
          </p:cNvSpPr>
          <p:nvPr>
            <p:ph type="title"/>
          </p:nvPr>
        </p:nvSpPr>
        <p:spPr>
          <a:xfrm>
            <a:off x="838199" y="518451"/>
            <a:ext cx="2792105" cy="2785952"/>
          </a:xfrm>
        </p:spPr>
        <p:txBody>
          <a:bodyPr anchor="ctr">
            <a:normAutofit/>
          </a:bodyPr>
          <a:lstStyle/>
          <a:p>
            <a:r>
              <a:rPr lang="en-US" b="1" dirty="0">
                <a:latin typeface="+mn-lt"/>
              </a:rPr>
              <a:t>Leadership</a:t>
            </a:r>
          </a:p>
        </p:txBody>
      </p:sp>
      <p:sp>
        <p:nvSpPr>
          <p:cNvPr id="3" name="Content Placeholder 2">
            <a:extLst>
              <a:ext uri="{FF2B5EF4-FFF2-40B4-BE49-F238E27FC236}">
                <a16:creationId xmlns:a16="http://schemas.microsoft.com/office/drawing/2014/main" id="{A1B5799D-E976-743E-7690-A6EFA398CF85}"/>
              </a:ext>
            </a:extLst>
          </p:cNvPr>
          <p:cNvSpPr>
            <a:spLocks noGrp="1"/>
          </p:cNvSpPr>
          <p:nvPr>
            <p:ph idx="1"/>
          </p:nvPr>
        </p:nvSpPr>
        <p:spPr>
          <a:xfrm>
            <a:off x="3916907" y="545747"/>
            <a:ext cx="7266909" cy="2785953"/>
          </a:xfrm>
        </p:spPr>
        <p:txBody>
          <a:bodyPr anchor="ctr">
            <a:normAutofit/>
          </a:bodyPr>
          <a:lstStyle/>
          <a:p>
            <a:pPr marL="0" indent="0">
              <a:buNone/>
            </a:pPr>
            <a:r>
              <a:rPr lang="en-US" dirty="0"/>
              <a:t>…the proactive </a:t>
            </a:r>
            <a:r>
              <a:rPr lang="en-US" b="1" dirty="0"/>
              <a:t>process</a:t>
            </a:r>
            <a:r>
              <a:rPr lang="en-US" dirty="0"/>
              <a:t> of influencing others “to act for certain goals that represent the values and motivations – the wants, needs, aspirations, and expectations – of both leaders and followers.” </a:t>
            </a:r>
          </a:p>
          <a:p>
            <a:pPr marL="0" indent="0" algn="r">
              <a:buNone/>
            </a:pPr>
            <a:r>
              <a:rPr lang="en-US" sz="2000" dirty="0"/>
              <a:t>Division for Early Childhood, 2015; Burns, 1978, p. 19 </a:t>
            </a:r>
          </a:p>
        </p:txBody>
      </p:sp>
      <p:pic>
        <p:nvPicPr>
          <p:cNvPr id="5" name="Picture 4" descr="Background pattern&#10;&#10;Description automatically generated">
            <a:extLst>
              <a:ext uri="{FF2B5EF4-FFF2-40B4-BE49-F238E27FC236}">
                <a16:creationId xmlns:a16="http://schemas.microsoft.com/office/drawing/2014/main" id="{FF1F3ADA-DD62-45E1-B5CE-6B03187BBCB7}"/>
              </a:ext>
            </a:extLst>
          </p:cNvPr>
          <p:cNvPicPr>
            <a:picLocks noChangeAspect="1"/>
          </p:cNvPicPr>
          <p:nvPr/>
        </p:nvPicPr>
        <p:blipFill rotWithShape="1">
          <a:blip r:embed="rId3">
            <a:extLst>
              <a:ext uri="{28A0092B-C50C-407E-A947-70E740481C1C}">
                <a14:useLocalDpi xmlns:a14="http://schemas.microsoft.com/office/drawing/2010/main" val="0"/>
              </a:ext>
            </a:extLst>
          </a:blip>
          <a:srcRect t="33230" r="-1" b="26796"/>
          <a:stretch/>
        </p:blipFill>
        <p:spPr>
          <a:xfrm>
            <a:off x="182881" y="3526300"/>
            <a:ext cx="11834494" cy="3157668"/>
          </a:xfrm>
          <a:prstGeom prst="rect">
            <a:avLst/>
          </a:prstGeom>
        </p:spPr>
      </p:pic>
    </p:spTree>
    <p:extLst>
      <p:ext uri="{BB962C8B-B14F-4D97-AF65-F5344CB8AC3E}">
        <p14:creationId xmlns:p14="http://schemas.microsoft.com/office/powerpoint/2010/main" val="21837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ire links with nails">
            <a:extLst>
              <a:ext uri="{FF2B5EF4-FFF2-40B4-BE49-F238E27FC236}">
                <a16:creationId xmlns:a16="http://schemas.microsoft.com/office/drawing/2014/main" id="{64DAEBE4-8726-5E67-3BF1-3A2B7DF3931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89" b="14706"/>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0F3C925-BAD7-5F41-9BF1-DF7EF9D67139}"/>
              </a:ext>
            </a:extLst>
          </p:cNvPr>
          <p:cNvSpPr txBox="1"/>
          <p:nvPr/>
        </p:nvSpPr>
        <p:spPr>
          <a:xfrm>
            <a:off x="518616" y="5162265"/>
            <a:ext cx="5254388" cy="1446550"/>
          </a:xfrm>
          <a:prstGeom prst="rect">
            <a:avLst/>
          </a:prstGeom>
          <a:noFill/>
        </p:spPr>
        <p:txBody>
          <a:bodyPr wrap="square" rtlCol="0">
            <a:spAutoFit/>
          </a:bodyPr>
          <a:lstStyle/>
          <a:p>
            <a:r>
              <a:rPr lang="en-US" sz="4400" dirty="0"/>
              <a:t>An Early Intervention Web of Influence</a:t>
            </a:r>
          </a:p>
        </p:txBody>
      </p:sp>
    </p:spTree>
    <p:extLst>
      <p:ext uri="{BB962C8B-B14F-4D97-AF65-F5344CB8AC3E}">
        <p14:creationId xmlns:p14="http://schemas.microsoft.com/office/powerpoint/2010/main" val="366660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EF89-8876-2577-A9A3-7E7CE9A3C85E}"/>
              </a:ext>
            </a:extLst>
          </p:cNvPr>
          <p:cNvSpPr>
            <a:spLocks noGrp="1"/>
          </p:cNvSpPr>
          <p:nvPr>
            <p:ph type="title"/>
          </p:nvPr>
        </p:nvSpPr>
        <p:spPr>
          <a:xfrm>
            <a:off x="594360" y="1209086"/>
            <a:ext cx="3876848" cy="4064925"/>
          </a:xfrm>
        </p:spPr>
        <p:txBody>
          <a:bodyPr anchor="ctr">
            <a:normAutofit fontScale="90000"/>
          </a:bodyPr>
          <a:lstStyle/>
          <a:p>
            <a:r>
              <a:rPr lang="en-US" sz="4000" dirty="0"/>
              <a:t>5 Competency Sets for Effective EI/ECSE Leadership</a:t>
            </a:r>
            <a:br>
              <a:rPr lang="en-US" sz="5000" dirty="0"/>
            </a:br>
            <a:r>
              <a:rPr lang="en-US" sz="2200" dirty="0"/>
              <a:t>(Bruns et al., 2017)</a:t>
            </a:r>
            <a:endParaRPr lang="en-US" sz="5000" dirty="0"/>
          </a:p>
        </p:txBody>
      </p:sp>
      <p:graphicFrame>
        <p:nvGraphicFramePr>
          <p:cNvPr id="34" name="Content Placeholder 2">
            <a:extLst>
              <a:ext uri="{FF2B5EF4-FFF2-40B4-BE49-F238E27FC236}">
                <a16:creationId xmlns:a16="http://schemas.microsoft.com/office/drawing/2014/main" id="{4C7B5A20-CAC2-EE30-4DA4-BCCB942253CC}"/>
              </a:ext>
            </a:extLst>
          </p:cNvPr>
          <p:cNvGraphicFramePr>
            <a:graphicFrameLocks noGrp="1"/>
          </p:cNvGraphicFramePr>
          <p:nvPr>
            <p:ph idx="1"/>
            <p:extLst>
              <p:ext uri="{D42A27DB-BD31-4B8C-83A1-F6EECF244321}">
                <p14:modId xmlns:p14="http://schemas.microsoft.com/office/powerpoint/2010/main" val="796914067"/>
              </p:ext>
            </p:extLst>
          </p:nvPr>
        </p:nvGraphicFramePr>
        <p:xfrm>
          <a:off x="5631194" y="393192"/>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20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22688F-45F8-20C1-F52B-666C46A85111}"/>
              </a:ext>
            </a:extLst>
          </p:cNvPr>
          <p:cNvSpPr txBox="1"/>
          <p:nvPr/>
        </p:nvSpPr>
        <p:spPr>
          <a:xfrm>
            <a:off x="7464614" y="1783959"/>
            <a:ext cx="4087306" cy="288911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3400" dirty="0">
                <a:latin typeface="+mj-lt"/>
                <a:ea typeface="+mj-ea"/>
                <a:cs typeface="+mj-cs"/>
              </a:rPr>
              <a:t>How do these competency sets relate to collaboration with university and community partners? </a:t>
            </a:r>
          </a:p>
        </p:txBody>
      </p:sp>
      <p:pic>
        <p:nvPicPr>
          <p:cNvPr id="7" name="Picture 6" descr="A person with the arms crossed&#10;&#10;Description automatically generated with low confidence">
            <a:extLst>
              <a:ext uri="{FF2B5EF4-FFF2-40B4-BE49-F238E27FC236}">
                <a16:creationId xmlns:a16="http://schemas.microsoft.com/office/drawing/2014/main" id="{F4F7936E-F06E-F241-666C-67CA884BFE71}"/>
              </a:ext>
            </a:extLst>
          </p:cNvPr>
          <p:cNvPicPr>
            <a:picLocks noChangeAspect="1"/>
          </p:cNvPicPr>
          <p:nvPr/>
        </p:nvPicPr>
        <p:blipFill rotWithShape="1">
          <a:blip r:embed="rId3">
            <a:extLst>
              <a:ext uri="{28A0092B-C50C-407E-A947-70E740481C1C}">
                <a14:useLocalDpi xmlns:a14="http://schemas.microsoft.com/office/drawing/2010/main" val="0"/>
              </a:ext>
            </a:extLst>
          </a:blip>
          <a:srcRect l="2170" r="2941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71537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621C1AF7-47FD-C460-B684-22ACD5C96165}"/>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0602" b="23148"/>
          <a:stretch/>
        </p:blipFill>
        <p:spPr>
          <a:xfrm>
            <a:off x="411061" y="278594"/>
            <a:ext cx="11367082" cy="6300811"/>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8D88210C-3CC9-0EC2-FEF8-61D6511BA473}"/>
              </a:ext>
            </a:extLst>
          </p:cNvPr>
          <p:cNvSpPr>
            <a:spLocks noGrp="1"/>
          </p:cNvSpPr>
          <p:nvPr>
            <p:ph type="title"/>
          </p:nvPr>
        </p:nvSpPr>
        <p:spPr>
          <a:xfrm>
            <a:off x="836675" y="2486336"/>
            <a:ext cx="10515600" cy="2317676"/>
          </a:xfrm>
        </p:spPr>
        <p:txBody>
          <a:bodyPr vert="horz" lIns="91440" tIns="45720" rIns="91440" bIns="45720" rtlCol="0" anchor="ctr">
            <a:normAutofit/>
          </a:bodyPr>
          <a:lstStyle/>
          <a:p>
            <a:pPr algn="ctr"/>
            <a:r>
              <a:rPr lang="en-US" kern="1200" dirty="0">
                <a:solidFill>
                  <a:schemeClr val="tx1"/>
                </a:solidFill>
                <a:latin typeface="+mj-lt"/>
                <a:ea typeface="+mj-ea"/>
                <a:cs typeface="+mj-cs"/>
              </a:rPr>
              <a:t>EI Leadership and </a:t>
            </a:r>
            <a:br>
              <a:rPr lang="en-US" kern="1200" dirty="0">
                <a:solidFill>
                  <a:schemeClr val="tx1"/>
                </a:solidFill>
                <a:latin typeface="+mj-lt"/>
                <a:ea typeface="+mj-ea"/>
                <a:cs typeface="+mj-cs"/>
              </a:rPr>
            </a:br>
            <a:r>
              <a:rPr lang="en-US" kern="1200" dirty="0">
                <a:solidFill>
                  <a:schemeClr val="tx1"/>
                </a:solidFill>
                <a:latin typeface="+mj-lt"/>
                <a:ea typeface="+mj-ea"/>
                <a:cs typeface="+mj-cs"/>
              </a:rPr>
              <a:t>EI Practice</a:t>
            </a:r>
          </a:p>
        </p:txBody>
      </p:sp>
    </p:spTree>
    <p:extLst>
      <p:ext uri="{BB962C8B-B14F-4D97-AF65-F5344CB8AC3E}">
        <p14:creationId xmlns:p14="http://schemas.microsoft.com/office/powerpoint/2010/main" val="296759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Graphical user interface, application&#10;&#10;Description automatically generated">
            <a:extLst>
              <a:ext uri="{FF2B5EF4-FFF2-40B4-BE49-F238E27FC236}">
                <a16:creationId xmlns:a16="http://schemas.microsoft.com/office/drawing/2014/main" id="{D5FCD7F8-2900-5391-C68D-DBB5295437E9}"/>
              </a:ext>
            </a:extLst>
          </p:cNvPr>
          <p:cNvPicPr>
            <a:picLocks noChangeAspect="1"/>
          </p:cNvPicPr>
          <p:nvPr/>
        </p:nvPicPr>
        <p:blipFill rotWithShape="1">
          <a:blip r:embed="rId3"/>
          <a:srcRect l="23525" t="17658" r="28297" b="6134"/>
          <a:stretch/>
        </p:blipFill>
        <p:spPr bwMode="auto">
          <a:xfrm>
            <a:off x="3923352" y="295563"/>
            <a:ext cx="4345296" cy="3866284"/>
          </a:xfrm>
          <a:prstGeom prst="rect">
            <a:avLst/>
          </a:prstGeom>
          <a:noFill/>
          <a:ln w="38100" cap="sq">
            <a:solidFill>
              <a:schemeClr val="accent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7" name="Slide Number Placeholder 3">
            <a:extLst>
              <a:ext uri="{FF2B5EF4-FFF2-40B4-BE49-F238E27FC236}">
                <a16:creationId xmlns:a16="http://schemas.microsoft.com/office/drawing/2014/main" id="{40D285FD-7C5D-ACA2-442F-88033DD97F36}"/>
              </a:ext>
            </a:extLst>
          </p:cNvPr>
          <p:cNvSpPr>
            <a:spLocks noGrp="1"/>
          </p:cNvSpPr>
          <p:nvPr>
            <p:ph type="sldNum" sz="quarter" idx="12"/>
          </p:nvPr>
        </p:nvSpPr>
        <p:spPr>
          <a:xfrm>
            <a:off x="10795363" y="6423914"/>
            <a:ext cx="1052510" cy="365125"/>
          </a:xfrm>
        </p:spPr>
        <p:txBody>
          <a:bodyPr/>
          <a:lstStyle/>
          <a:p>
            <a:pPr>
              <a:spcAft>
                <a:spcPts val="600"/>
              </a:spcAft>
            </a:pPr>
            <a:fld id="{F603CDE5-C1D8-4EDD-870F-A498BAFA520F}" type="slidenum">
              <a:rPr lang="en-US" noProof="0" smtClean="0"/>
              <a:pPr>
                <a:spcAft>
                  <a:spcPts val="600"/>
                </a:spcAft>
              </a:pPr>
              <a:t>8</a:t>
            </a:fld>
            <a:endParaRPr lang="en-US" noProof="0"/>
          </a:p>
        </p:txBody>
      </p:sp>
      <p:sp>
        <p:nvSpPr>
          <p:cNvPr id="3" name="Content Placeholder 2">
            <a:extLst>
              <a:ext uri="{FF2B5EF4-FFF2-40B4-BE49-F238E27FC236}">
                <a16:creationId xmlns:a16="http://schemas.microsoft.com/office/drawing/2014/main" id="{8DCF0853-88A0-3339-0250-5A272702499E}"/>
              </a:ext>
            </a:extLst>
          </p:cNvPr>
          <p:cNvSpPr>
            <a:spLocks noGrp="1"/>
          </p:cNvSpPr>
          <p:nvPr>
            <p:ph type="body" sz="quarter" idx="14"/>
          </p:nvPr>
        </p:nvSpPr>
        <p:spPr>
          <a:xfrm>
            <a:off x="1937424" y="4553528"/>
            <a:ext cx="8317151" cy="1373682"/>
          </a:xfrm>
        </p:spPr>
        <p:txBody>
          <a:bodyPr anchor="ctr">
            <a:normAutofit/>
          </a:bodyPr>
          <a:lstStyle/>
          <a:p>
            <a:pPr marL="0" indent="0">
              <a:buNone/>
            </a:pPr>
            <a:r>
              <a:rPr lang="en-US" sz="2000" dirty="0">
                <a:solidFill>
                  <a:schemeClr val="bg2"/>
                </a:solidFill>
              </a:rPr>
              <a:t>L1. Leaders create a culture and a climate in which practitioners feel </a:t>
            </a:r>
            <a:r>
              <a:rPr lang="en-US" sz="2000" b="1" dirty="0">
                <a:solidFill>
                  <a:srgbClr val="EA8B00"/>
                </a:solidFill>
              </a:rPr>
              <a:t>a sense of belonging </a:t>
            </a:r>
            <a:r>
              <a:rPr lang="en-US" sz="2000" dirty="0">
                <a:solidFill>
                  <a:schemeClr val="bg2"/>
                </a:solidFill>
              </a:rPr>
              <a:t>and want to support the organization’s mission and goals.</a:t>
            </a:r>
          </a:p>
        </p:txBody>
      </p:sp>
    </p:spTree>
    <p:extLst>
      <p:ext uri="{BB962C8B-B14F-4D97-AF65-F5344CB8AC3E}">
        <p14:creationId xmlns:p14="http://schemas.microsoft.com/office/powerpoint/2010/main" val="4005090108"/>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225D5A-3A69-457C-B7D4-425712F5D40F}">
  <ds:schemaRefs>
    <ds:schemaRef ds:uri="http://schemas.microsoft.com/sharepoint/v3/contenttype/forms"/>
  </ds:schemaRefs>
</ds:datastoreItem>
</file>

<file path=customXml/itemProps3.xml><?xml version="1.0" encoding="utf-8"?>
<ds:datastoreItem xmlns:ds="http://schemas.openxmlformats.org/officeDocument/2006/customXml" ds:itemID="{30AD4E0F-D5B9-4E85-A9F9-55FB534FCA93}">
  <ds:schemaRefs>
    <ds:schemaRef ds:uri="71af3243-3dd4-4a8d-8c0d-dd76da1f02a5"/>
    <ds:schemaRef ds:uri="16c05727-aa75-4e4a-9b5f-8a80a1165891"/>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Classic corporate teach a course</Template>
  <TotalTime>0</TotalTime>
  <Words>1590</Words>
  <Application>Microsoft Macintosh PowerPoint</Application>
  <PresentationFormat>Widescreen</PresentationFormat>
  <Paragraphs>80</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Gill Sans MT</vt:lpstr>
      <vt:lpstr>Times New Roman</vt:lpstr>
      <vt:lpstr>Wingdings</vt:lpstr>
      <vt:lpstr>Wingdings 2</vt:lpstr>
      <vt:lpstr>DividendVTI</vt:lpstr>
      <vt:lpstr>   Welcome  to  Day 2 of the  ECI Summit     </vt:lpstr>
      <vt:lpstr>Early Intervention Leadership:  A Web of Influence and Collaboration</vt:lpstr>
      <vt:lpstr>Leadership</vt:lpstr>
      <vt:lpstr>PowerPoint Presentation</vt:lpstr>
      <vt:lpstr>5 Competency Sets for Effective EI/ECSE Leadership (Bruns et al., 2017)</vt:lpstr>
      <vt:lpstr>PowerPoint Presentation</vt:lpstr>
      <vt:lpstr>EI Leadership and  EI Practice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2022-02-01T16:13:49Z</dcterms:created>
  <dcterms:modified xsi:type="dcterms:W3CDTF">2023-03-31T13:01:14Z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b73649dc-6fee-4eb8-a128-734c3c842ea8_Enabled">
    <vt:lpwstr>true</vt:lpwstr>
  </property>
  <property fmtid="{D5CDD505-2E9C-101B-9397-08002B2CF9AE}" pid="4" name="MSIP_Label_b73649dc-6fee-4eb8-a128-734c3c842ea8_SetDate">
    <vt:lpwstr>2023-03-30T00:56:28Z</vt:lpwstr>
  </property>
  <property fmtid="{D5CDD505-2E9C-101B-9397-08002B2CF9AE}" pid="5" name="MSIP_Label_b73649dc-6fee-4eb8-a128-734c3c842ea8_Method">
    <vt:lpwstr>Standard</vt:lpwstr>
  </property>
  <property fmtid="{D5CDD505-2E9C-101B-9397-08002B2CF9AE}" pid="6" name="MSIP_Label_b73649dc-6fee-4eb8-a128-734c3c842ea8_Name">
    <vt:lpwstr>defa4170-0d19-0005-0004-bc88714345d2</vt:lpwstr>
  </property>
  <property fmtid="{D5CDD505-2E9C-101B-9397-08002B2CF9AE}" pid="7" name="MSIP_Label_b73649dc-6fee-4eb8-a128-734c3c842ea8_SiteId">
    <vt:lpwstr>857c21d2-1a16-43a4-90cf-d57f3fab9d2f</vt:lpwstr>
  </property>
  <property fmtid="{D5CDD505-2E9C-101B-9397-08002B2CF9AE}" pid="8" name="MSIP_Label_b73649dc-6fee-4eb8-a128-734c3c842ea8_ActionId">
    <vt:lpwstr>4d72ed26-7539-4fae-ad59-b2498ddd1b74</vt:lpwstr>
  </property>
  <property fmtid="{D5CDD505-2E9C-101B-9397-08002B2CF9AE}" pid="9" name="MSIP_Label_b73649dc-6fee-4eb8-a128-734c3c842ea8_ContentBits">
    <vt:lpwstr>0</vt:lpwstr>
  </property>
</Properties>
</file>