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webextensions/webextension1.xml" ContentType="application/vnd.ms-office.webextension+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webextensions/webextension2.xml" ContentType="application/vnd.ms-office.webextension+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webextensions/webextension3.xml" ContentType="application/vnd.ms-office.webextension+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 id="2147483745" r:id="rId5"/>
    <p:sldMasterId id="2147483757" r:id="rId6"/>
  </p:sldMasterIdLst>
  <p:notesMasterIdLst>
    <p:notesMasterId r:id="rId49"/>
  </p:notesMasterIdLst>
  <p:handoutMasterIdLst>
    <p:handoutMasterId r:id="rId50"/>
  </p:handoutMasterIdLst>
  <p:sldIdLst>
    <p:sldId id="331" r:id="rId7"/>
    <p:sldId id="371" r:id="rId8"/>
    <p:sldId id="373" r:id="rId9"/>
    <p:sldId id="426" r:id="rId10"/>
    <p:sldId id="434" r:id="rId11"/>
    <p:sldId id="443" r:id="rId12"/>
    <p:sldId id="454" r:id="rId13"/>
    <p:sldId id="375" r:id="rId14"/>
    <p:sldId id="257" r:id="rId15"/>
    <p:sldId id="259" r:id="rId16"/>
    <p:sldId id="258" r:id="rId17"/>
    <p:sldId id="453" r:id="rId18"/>
    <p:sldId id="427" r:id="rId19"/>
    <p:sldId id="445" r:id="rId20"/>
    <p:sldId id="452" r:id="rId21"/>
    <p:sldId id="363" r:id="rId22"/>
    <p:sldId id="456" r:id="rId23"/>
    <p:sldId id="455" r:id="rId24"/>
    <p:sldId id="457" r:id="rId25"/>
    <p:sldId id="374" r:id="rId26"/>
    <p:sldId id="459" r:id="rId27"/>
    <p:sldId id="469" r:id="rId28"/>
    <p:sldId id="470" r:id="rId29"/>
    <p:sldId id="471" r:id="rId30"/>
    <p:sldId id="336" r:id="rId31"/>
    <p:sldId id="472" r:id="rId32"/>
    <p:sldId id="458" r:id="rId33"/>
    <p:sldId id="474" r:id="rId34"/>
    <p:sldId id="461" r:id="rId35"/>
    <p:sldId id="464" r:id="rId36"/>
    <p:sldId id="462" r:id="rId37"/>
    <p:sldId id="473" r:id="rId38"/>
    <p:sldId id="463" r:id="rId39"/>
    <p:sldId id="475" r:id="rId40"/>
    <p:sldId id="460" r:id="rId41"/>
    <p:sldId id="466" r:id="rId42"/>
    <p:sldId id="468" r:id="rId43"/>
    <p:sldId id="467" r:id="rId44"/>
    <p:sldId id="310" r:id="rId45"/>
    <p:sldId id="292" r:id="rId46"/>
    <p:sldId id="351" r:id="rId47"/>
    <p:sldId id="37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9A7C6B-4B19-E8BB-6178-DC62B931AAFD}" v="1781" dt="2024-04-24T18:04:54.427"/>
    <p1510:client id="{511E7097-573E-9BF6-12E0-62B1610B91FA}" v="1736" dt="2024-04-24T03:01:29.818"/>
    <p1510:client id="{5DB745C8-D8E5-0925-3A10-91C5650597A2}" v="53" dt="2024-04-24T17:14:06.413"/>
    <p1510:client id="{A1667D2B-69D6-1AE1-7BD5-3AC320B6308F}" v="213" dt="2024-04-24T02:23:33.619"/>
    <p1510:client id="{AFC6780F-DD4D-4478-ECE4-D9A6355DC034}" v="24" dt="2024-04-24T18:07:13.278"/>
    <p1510:client id="{D0E47CEA-3033-FD0A-A11A-A27CC65F6A72}" v="74" dt="2024-04-23T18:34:42.6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81" autoAdjust="0"/>
    <p:restoredTop sz="88073" autoAdjust="0"/>
  </p:normalViewPr>
  <p:slideViewPr>
    <p:cSldViewPr snapToGrid="0">
      <p:cViewPr varScale="1">
        <p:scale>
          <a:sx n="92" d="100"/>
          <a:sy n="92" d="100"/>
        </p:scale>
        <p:origin x="972" y="66"/>
      </p:cViewPr>
      <p:guideLst>
        <p:guide orient="horz" pos="2160"/>
        <p:guide pos="3840"/>
      </p:guideLst>
    </p:cSldViewPr>
  </p:slideViewPr>
  <p:notesTextViewPr>
    <p:cViewPr>
      <p:scale>
        <a:sx n="1" d="1"/>
        <a:sy n="1" d="1"/>
      </p:scale>
      <p:origin x="0" y="0"/>
    </p:cViewPr>
  </p:notesTextViewPr>
  <p:notesViewPr>
    <p:cSldViewPr snapToGrid="0">
      <p:cViewPr varScale="1">
        <p:scale>
          <a:sx n="60" d="100"/>
          <a:sy n="60" d="100"/>
        </p:scale>
        <p:origin x="3187"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31B4B3-9FBA-47E5-ACB9-1CA4F9EB732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3D8EFB0-B5E5-498B-ACC3-160874A192AA}">
      <dgm:prSet/>
      <dgm:spPr/>
      <dgm:t>
        <a:bodyPr/>
        <a:lstStyle/>
        <a:p>
          <a:pPr>
            <a:lnSpc>
              <a:spcPct val="100000"/>
            </a:lnSpc>
          </a:pPr>
          <a:r>
            <a:rPr lang="en-US" b="0" i="0"/>
            <a:t>Leaders will move to their generation groups according to the images they relate with the most. </a:t>
          </a:r>
          <a:endParaRPr lang="en-US"/>
        </a:p>
      </dgm:t>
    </dgm:pt>
    <dgm:pt modelId="{933AA0C6-CFBC-4069-922E-D6B0C301477E}" type="parTrans" cxnId="{22CAFD62-EA35-4BBD-9CE5-09C649CDE0FB}">
      <dgm:prSet/>
      <dgm:spPr/>
      <dgm:t>
        <a:bodyPr/>
        <a:lstStyle/>
        <a:p>
          <a:endParaRPr lang="en-US"/>
        </a:p>
      </dgm:t>
    </dgm:pt>
    <dgm:pt modelId="{6389D96E-DB9F-4D4B-AD74-161DEC798E60}" type="sibTrans" cxnId="{22CAFD62-EA35-4BBD-9CE5-09C649CDE0FB}">
      <dgm:prSet/>
      <dgm:spPr/>
      <dgm:t>
        <a:bodyPr/>
        <a:lstStyle/>
        <a:p>
          <a:endParaRPr lang="en-US"/>
        </a:p>
      </dgm:t>
    </dgm:pt>
    <dgm:pt modelId="{18D4F2D7-AB0E-46E2-9F35-871BDBBAB65B}">
      <dgm:prSet/>
      <dgm:spPr/>
      <dgm:t>
        <a:bodyPr/>
        <a:lstStyle/>
        <a:p>
          <a:pPr>
            <a:lnSpc>
              <a:spcPct val="100000"/>
            </a:lnSpc>
          </a:pPr>
          <a:r>
            <a:rPr lang="en-US"/>
            <a:t>Once in your groups, you will</a:t>
          </a:r>
          <a:r>
            <a:rPr lang="en-US" b="0" i="0"/>
            <a:t> </a:t>
          </a:r>
          <a:r>
            <a:rPr lang="en-US" b="1" i="0"/>
            <a:t>draw</a:t>
          </a:r>
          <a:r>
            <a:rPr lang="en-US" b="0" i="0"/>
            <a:t> an ideal job description for an early interventionist based on your generationa on the flip chart/markers paper provided. </a:t>
          </a:r>
          <a:endParaRPr lang="en-US"/>
        </a:p>
      </dgm:t>
    </dgm:pt>
    <dgm:pt modelId="{C57ED5B4-20F7-4766-A94A-68EDBB091150}" type="parTrans" cxnId="{7BD6E4C1-FC4A-4B26-8601-5379EA3A74BB}">
      <dgm:prSet/>
      <dgm:spPr/>
      <dgm:t>
        <a:bodyPr/>
        <a:lstStyle/>
        <a:p>
          <a:endParaRPr lang="en-US"/>
        </a:p>
      </dgm:t>
    </dgm:pt>
    <dgm:pt modelId="{8EDD9F04-C0AA-43D4-A9A5-036C0157567C}" type="sibTrans" cxnId="{7BD6E4C1-FC4A-4B26-8601-5379EA3A74BB}">
      <dgm:prSet/>
      <dgm:spPr/>
      <dgm:t>
        <a:bodyPr/>
        <a:lstStyle/>
        <a:p>
          <a:endParaRPr lang="en-US"/>
        </a:p>
      </dgm:t>
    </dgm:pt>
    <dgm:pt modelId="{314CB98A-9CE0-480E-AFEA-7ABDDAC86042}">
      <dgm:prSet/>
      <dgm:spPr/>
      <dgm:t>
        <a:bodyPr/>
        <a:lstStyle/>
        <a:p>
          <a:pPr>
            <a:lnSpc>
              <a:spcPct val="100000"/>
            </a:lnSpc>
          </a:pPr>
          <a:r>
            <a:rPr lang="en-US" b="0" i="0"/>
            <a:t>After 10 minutes, each generation group will share your illustration with the large group. </a:t>
          </a:r>
          <a:br>
            <a:rPr lang="en-US"/>
          </a:br>
          <a:endParaRPr lang="en-US"/>
        </a:p>
      </dgm:t>
    </dgm:pt>
    <dgm:pt modelId="{8C797346-8CA0-4777-8157-11AAB52236FC}" type="parTrans" cxnId="{108E93DE-87EE-49FD-AE3B-41058D2DA30C}">
      <dgm:prSet/>
      <dgm:spPr/>
      <dgm:t>
        <a:bodyPr/>
        <a:lstStyle/>
        <a:p>
          <a:endParaRPr lang="en-US"/>
        </a:p>
      </dgm:t>
    </dgm:pt>
    <dgm:pt modelId="{A0D7B74E-C653-4F91-AD16-5E7E6A21DE1D}" type="sibTrans" cxnId="{108E93DE-87EE-49FD-AE3B-41058D2DA30C}">
      <dgm:prSet/>
      <dgm:spPr/>
      <dgm:t>
        <a:bodyPr/>
        <a:lstStyle/>
        <a:p>
          <a:endParaRPr lang="en-US"/>
        </a:p>
      </dgm:t>
    </dgm:pt>
    <dgm:pt modelId="{745BE9F0-0B7A-4D39-8305-8F0577252879}" type="pres">
      <dgm:prSet presAssocID="{D931B4B3-9FBA-47E5-ACB9-1CA4F9EB732F}" presName="root" presStyleCnt="0">
        <dgm:presLayoutVars>
          <dgm:dir/>
          <dgm:resizeHandles val="exact"/>
        </dgm:presLayoutVars>
      </dgm:prSet>
      <dgm:spPr/>
    </dgm:pt>
    <dgm:pt modelId="{462A4AFF-E35E-41A3-9AA0-2135A4B91A62}" type="pres">
      <dgm:prSet presAssocID="{A3D8EFB0-B5E5-498B-ACC3-160874A192AA}" presName="compNode" presStyleCnt="0"/>
      <dgm:spPr/>
    </dgm:pt>
    <dgm:pt modelId="{50FF95DB-E346-42E4-85EB-DB579933455D}" type="pres">
      <dgm:prSet presAssocID="{A3D8EFB0-B5E5-498B-ACC3-160874A192AA}" presName="bgRect" presStyleLbl="bgShp" presStyleIdx="0" presStyleCnt="3"/>
      <dgm:spPr/>
    </dgm:pt>
    <dgm:pt modelId="{42F8D6D1-4681-40A9-8682-282426411C27}" type="pres">
      <dgm:prSet presAssocID="{A3D8EFB0-B5E5-498B-ACC3-160874A192A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ycle with People"/>
        </a:ext>
      </dgm:extLst>
    </dgm:pt>
    <dgm:pt modelId="{65E8290F-6DFB-49CE-899A-636F15BFE5C9}" type="pres">
      <dgm:prSet presAssocID="{A3D8EFB0-B5E5-498B-ACC3-160874A192AA}" presName="spaceRect" presStyleCnt="0"/>
      <dgm:spPr/>
    </dgm:pt>
    <dgm:pt modelId="{DCB9421C-B727-4E52-8152-BCEA8924F6DB}" type="pres">
      <dgm:prSet presAssocID="{A3D8EFB0-B5E5-498B-ACC3-160874A192AA}" presName="parTx" presStyleLbl="revTx" presStyleIdx="0" presStyleCnt="3">
        <dgm:presLayoutVars>
          <dgm:chMax val="0"/>
          <dgm:chPref val="0"/>
        </dgm:presLayoutVars>
      </dgm:prSet>
      <dgm:spPr/>
    </dgm:pt>
    <dgm:pt modelId="{6D3544FC-C0FD-45C4-80A1-DA80D19999D0}" type="pres">
      <dgm:prSet presAssocID="{6389D96E-DB9F-4D4B-AD74-161DEC798E60}" presName="sibTrans" presStyleCnt="0"/>
      <dgm:spPr/>
    </dgm:pt>
    <dgm:pt modelId="{7F3A5C11-E86A-4FA2-B11E-F3B662FA9287}" type="pres">
      <dgm:prSet presAssocID="{18D4F2D7-AB0E-46E2-9F35-871BDBBAB65B}" presName="compNode" presStyleCnt="0"/>
      <dgm:spPr/>
    </dgm:pt>
    <dgm:pt modelId="{C9455620-3ADD-4AF1-9D6C-FD0C43695761}" type="pres">
      <dgm:prSet presAssocID="{18D4F2D7-AB0E-46E2-9F35-871BDBBAB65B}" presName="bgRect" presStyleLbl="bgShp" presStyleIdx="1" presStyleCnt="3"/>
      <dgm:spPr/>
    </dgm:pt>
    <dgm:pt modelId="{9EFE691E-BC7D-4713-A791-97F8FB1D64DE}" type="pres">
      <dgm:prSet presAssocID="{18D4F2D7-AB0E-46E2-9F35-871BDBBAB65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chart"/>
        </a:ext>
      </dgm:extLst>
    </dgm:pt>
    <dgm:pt modelId="{2369F0D5-4B73-4A4C-8F39-F1FEA61F8322}" type="pres">
      <dgm:prSet presAssocID="{18D4F2D7-AB0E-46E2-9F35-871BDBBAB65B}" presName="spaceRect" presStyleCnt="0"/>
      <dgm:spPr/>
    </dgm:pt>
    <dgm:pt modelId="{E7874BD4-E780-4727-BD44-9ADA0A81FF02}" type="pres">
      <dgm:prSet presAssocID="{18D4F2D7-AB0E-46E2-9F35-871BDBBAB65B}" presName="parTx" presStyleLbl="revTx" presStyleIdx="1" presStyleCnt="3">
        <dgm:presLayoutVars>
          <dgm:chMax val="0"/>
          <dgm:chPref val="0"/>
        </dgm:presLayoutVars>
      </dgm:prSet>
      <dgm:spPr/>
    </dgm:pt>
    <dgm:pt modelId="{11CA8247-2AEE-4634-96DC-27DA5DE54BDD}" type="pres">
      <dgm:prSet presAssocID="{8EDD9F04-C0AA-43D4-A9A5-036C0157567C}" presName="sibTrans" presStyleCnt="0"/>
      <dgm:spPr/>
    </dgm:pt>
    <dgm:pt modelId="{2BA2E785-49BD-4BED-ADC7-2B2768C585DA}" type="pres">
      <dgm:prSet presAssocID="{314CB98A-9CE0-480E-AFEA-7ABDDAC86042}" presName="compNode" presStyleCnt="0"/>
      <dgm:spPr/>
    </dgm:pt>
    <dgm:pt modelId="{BE8F6823-474D-4947-9B59-1FF5569D4ED1}" type="pres">
      <dgm:prSet presAssocID="{314CB98A-9CE0-480E-AFEA-7ABDDAC86042}" presName="bgRect" presStyleLbl="bgShp" presStyleIdx="2" presStyleCnt="3"/>
      <dgm:spPr/>
    </dgm:pt>
    <dgm:pt modelId="{4669C764-0C58-4677-BA32-4C4551A4C981}" type="pres">
      <dgm:prSet presAssocID="{314CB98A-9CE0-480E-AFEA-7ABDDAC8604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hare With Person"/>
        </a:ext>
      </dgm:extLst>
    </dgm:pt>
    <dgm:pt modelId="{8FF1B3EC-5E97-4906-BDBA-94DF41A7D8CA}" type="pres">
      <dgm:prSet presAssocID="{314CB98A-9CE0-480E-AFEA-7ABDDAC86042}" presName="spaceRect" presStyleCnt="0"/>
      <dgm:spPr/>
    </dgm:pt>
    <dgm:pt modelId="{993587F7-38CE-4A5D-A2A0-9E89DF6D0B3D}" type="pres">
      <dgm:prSet presAssocID="{314CB98A-9CE0-480E-AFEA-7ABDDAC86042}" presName="parTx" presStyleLbl="revTx" presStyleIdx="2" presStyleCnt="3">
        <dgm:presLayoutVars>
          <dgm:chMax val="0"/>
          <dgm:chPref val="0"/>
        </dgm:presLayoutVars>
      </dgm:prSet>
      <dgm:spPr/>
    </dgm:pt>
  </dgm:ptLst>
  <dgm:cxnLst>
    <dgm:cxn modelId="{2EB1AA22-39E8-40F3-8389-937DDE9A21F5}" type="presOf" srcId="{D931B4B3-9FBA-47E5-ACB9-1CA4F9EB732F}" destId="{745BE9F0-0B7A-4D39-8305-8F0577252879}" srcOrd="0" destOrd="0" presId="urn:microsoft.com/office/officeart/2018/2/layout/IconVerticalSolidList"/>
    <dgm:cxn modelId="{22CAFD62-EA35-4BBD-9CE5-09C649CDE0FB}" srcId="{D931B4B3-9FBA-47E5-ACB9-1CA4F9EB732F}" destId="{A3D8EFB0-B5E5-498B-ACC3-160874A192AA}" srcOrd="0" destOrd="0" parTransId="{933AA0C6-CFBC-4069-922E-D6B0C301477E}" sibTransId="{6389D96E-DB9F-4D4B-AD74-161DEC798E60}"/>
    <dgm:cxn modelId="{12C8E863-652A-4D36-A55F-1580621ABD2F}" type="presOf" srcId="{314CB98A-9CE0-480E-AFEA-7ABDDAC86042}" destId="{993587F7-38CE-4A5D-A2A0-9E89DF6D0B3D}" srcOrd="0" destOrd="0" presId="urn:microsoft.com/office/officeart/2018/2/layout/IconVerticalSolidList"/>
    <dgm:cxn modelId="{3AA3AB6F-2EBC-43F1-BB42-8E0B5E0678B7}" type="presOf" srcId="{18D4F2D7-AB0E-46E2-9F35-871BDBBAB65B}" destId="{E7874BD4-E780-4727-BD44-9ADA0A81FF02}" srcOrd="0" destOrd="0" presId="urn:microsoft.com/office/officeart/2018/2/layout/IconVerticalSolidList"/>
    <dgm:cxn modelId="{9B2E2EB4-A8F6-483C-A78A-55AB75B7A757}" type="presOf" srcId="{A3D8EFB0-B5E5-498B-ACC3-160874A192AA}" destId="{DCB9421C-B727-4E52-8152-BCEA8924F6DB}" srcOrd="0" destOrd="0" presId="urn:microsoft.com/office/officeart/2018/2/layout/IconVerticalSolidList"/>
    <dgm:cxn modelId="{7BD6E4C1-FC4A-4B26-8601-5379EA3A74BB}" srcId="{D931B4B3-9FBA-47E5-ACB9-1CA4F9EB732F}" destId="{18D4F2D7-AB0E-46E2-9F35-871BDBBAB65B}" srcOrd="1" destOrd="0" parTransId="{C57ED5B4-20F7-4766-A94A-68EDBB091150}" sibTransId="{8EDD9F04-C0AA-43D4-A9A5-036C0157567C}"/>
    <dgm:cxn modelId="{108E93DE-87EE-49FD-AE3B-41058D2DA30C}" srcId="{D931B4B3-9FBA-47E5-ACB9-1CA4F9EB732F}" destId="{314CB98A-9CE0-480E-AFEA-7ABDDAC86042}" srcOrd="2" destOrd="0" parTransId="{8C797346-8CA0-4777-8157-11AAB52236FC}" sibTransId="{A0D7B74E-C653-4F91-AD16-5E7E6A21DE1D}"/>
    <dgm:cxn modelId="{ABCFC519-0BC1-4A6E-83CD-C06ACB836EA5}" type="presParOf" srcId="{745BE9F0-0B7A-4D39-8305-8F0577252879}" destId="{462A4AFF-E35E-41A3-9AA0-2135A4B91A62}" srcOrd="0" destOrd="0" presId="urn:microsoft.com/office/officeart/2018/2/layout/IconVerticalSolidList"/>
    <dgm:cxn modelId="{68378E71-2C4E-48C7-AD7B-558D99C662F8}" type="presParOf" srcId="{462A4AFF-E35E-41A3-9AA0-2135A4B91A62}" destId="{50FF95DB-E346-42E4-85EB-DB579933455D}" srcOrd="0" destOrd="0" presId="urn:microsoft.com/office/officeart/2018/2/layout/IconVerticalSolidList"/>
    <dgm:cxn modelId="{8D5FE3D1-68D2-4709-BE9F-95B54FB59ADA}" type="presParOf" srcId="{462A4AFF-E35E-41A3-9AA0-2135A4B91A62}" destId="{42F8D6D1-4681-40A9-8682-282426411C27}" srcOrd="1" destOrd="0" presId="urn:microsoft.com/office/officeart/2018/2/layout/IconVerticalSolidList"/>
    <dgm:cxn modelId="{507FB8C6-F483-4BDF-8F82-2767A53785CB}" type="presParOf" srcId="{462A4AFF-E35E-41A3-9AA0-2135A4B91A62}" destId="{65E8290F-6DFB-49CE-899A-636F15BFE5C9}" srcOrd="2" destOrd="0" presId="urn:microsoft.com/office/officeart/2018/2/layout/IconVerticalSolidList"/>
    <dgm:cxn modelId="{29DE2F77-057A-40D8-9DFB-C76C75CD0AEE}" type="presParOf" srcId="{462A4AFF-E35E-41A3-9AA0-2135A4B91A62}" destId="{DCB9421C-B727-4E52-8152-BCEA8924F6DB}" srcOrd="3" destOrd="0" presId="urn:microsoft.com/office/officeart/2018/2/layout/IconVerticalSolidList"/>
    <dgm:cxn modelId="{71C7F88C-3089-460F-8C74-A94336984AF7}" type="presParOf" srcId="{745BE9F0-0B7A-4D39-8305-8F0577252879}" destId="{6D3544FC-C0FD-45C4-80A1-DA80D19999D0}" srcOrd="1" destOrd="0" presId="urn:microsoft.com/office/officeart/2018/2/layout/IconVerticalSolidList"/>
    <dgm:cxn modelId="{2B907410-5D4B-48F9-B8B3-A542D8DEC335}" type="presParOf" srcId="{745BE9F0-0B7A-4D39-8305-8F0577252879}" destId="{7F3A5C11-E86A-4FA2-B11E-F3B662FA9287}" srcOrd="2" destOrd="0" presId="urn:microsoft.com/office/officeart/2018/2/layout/IconVerticalSolidList"/>
    <dgm:cxn modelId="{7F775A7F-C254-4777-AB94-E4D42BA7862F}" type="presParOf" srcId="{7F3A5C11-E86A-4FA2-B11E-F3B662FA9287}" destId="{C9455620-3ADD-4AF1-9D6C-FD0C43695761}" srcOrd="0" destOrd="0" presId="urn:microsoft.com/office/officeart/2018/2/layout/IconVerticalSolidList"/>
    <dgm:cxn modelId="{2D65E5F3-9A80-4F63-9942-832238048186}" type="presParOf" srcId="{7F3A5C11-E86A-4FA2-B11E-F3B662FA9287}" destId="{9EFE691E-BC7D-4713-A791-97F8FB1D64DE}" srcOrd="1" destOrd="0" presId="urn:microsoft.com/office/officeart/2018/2/layout/IconVerticalSolidList"/>
    <dgm:cxn modelId="{F40F5240-86FA-49C6-B0B0-88EDABA03867}" type="presParOf" srcId="{7F3A5C11-E86A-4FA2-B11E-F3B662FA9287}" destId="{2369F0D5-4B73-4A4C-8F39-F1FEA61F8322}" srcOrd="2" destOrd="0" presId="urn:microsoft.com/office/officeart/2018/2/layout/IconVerticalSolidList"/>
    <dgm:cxn modelId="{06D656C5-63BF-4896-A39C-EF39F1717318}" type="presParOf" srcId="{7F3A5C11-E86A-4FA2-B11E-F3B662FA9287}" destId="{E7874BD4-E780-4727-BD44-9ADA0A81FF02}" srcOrd="3" destOrd="0" presId="urn:microsoft.com/office/officeart/2018/2/layout/IconVerticalSolidList"/>
    <dgm:cxn modelId="{598155C8-35EA-4739-8F11-E110A53C505E}" type="presParOf" srcId="{745BE9F0-0B7A-4D39-8305-8F0577252879}" destId="{11CA8247-2AEE-4634-96DC-27DA5DE54BDD}" srcOrd="3" destOrd="0" presId="urn:microsoft.com/office/officeart/2018/2/layout/IconVerticalSolidList"/>
    <dgm:cxn modelId="{0C35D246-25BB-43D7-B99D-BBF90A308921}" type="presParOf" srcId="{745BE9F0-0B7A-4D39-8305-8F0577252879}" destId="{2BA2E785-49BD-4BED-ADC7-2B2768C585DA}" srcOrd="4" destOrd="0" presId="urn:microsoft.com/office/officeart/2018/2/layout/IconVerticalSolidList"/>
    <dgm:cxn modelId="{F0D9CF1C-1D1E-4965-B7EE-9B9E88C40B23}" type="presParOf" srcId="{2BA2E785-49BD-4BED-ADC7-2B2768C585DA}" destId="{BE8F6823-474D-4947-9B59-1FF5569D4ED1}" srcOrd="0" destOrd="0" presId="urn:microsoft.com/office/officeart/2018/2/layout/IconVerticalSolidList"/>
    <dgm:cxn modelId="{3587B15E-D48F-48FC-BA85-CFB07E8A8F81}" type="presParOf" srcId="{2BA2E785-49BD-4BED-ADC7-2B2768C585DA}" destId="{4669C764-0C58-4677-BA32-4C4551A4C981}" srcOrd="1" destOrd="0" presId="urn:microsoft.com/office/officeart/2018/2/layout/IconVerticalSolidList"/>
    <dgm:cxn modelId="{AABCB464-86C6-4531-A57B-7412FBFD838E}" type="presParOf" srcId="{2BA2E785-49BD-4BED-ADC7-2B2768C585DA}" destId="{8FF1B3EC-5E97-4906-BDBA-94DF41A7D8CA}" srcOrd="2" destOrd="0" presId="urn:microsoft.com/office/officeart/2018/2/layout/IconVerticalSolidList"/>
    <dgm:cxn modelId="{4FAACC5D-304F-4D94-8D05-920EB8C4460C}" type="presParOf" srcId="{2BA2E785-49BD-4BED-ADC7-2B2768C585DA}" destId="{993587F7-38CE-4A5D-A2A0-9E89DF6D0B3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DCB316-2250-4A3C-93E7-575A734C0B20}" type="doc">
      <dgm:prSet loTypeId="urn:microsoft.com/office/officeart/2005/8/layout/hierarchy1" loCatId="hierarchy" qsTypeId="urn:microsoft.com/office/officeart/2005/8/quickstyle/simple2" qsCatId="simple" csTypeId="urn:microsoft.com/office/officeart/2005/8/colors/accent3_2" csCatId="accent3"/>
      <dgm:spPr/>
      <dgm:t>
        <a:bodyPr/>
        <a:lstStyle/>
        <a:p>
          <a:endParaRPr lang="en-US"/>
        </a:p>
      </dgm:t>
    </dgm:pt>
    <dgm:pt modelId="{F83E8425-9C50-4398-AE0C-EEBF07AE5546}">
      <dgm:prSet/>
      <dgm:spPr/>
      <dgm:t>
        <a:bodyPr/>
        <a:lstStyle/>
        <a:p>
          <a:r>
            <a:rPr lang="en-US"/>
            <a:t>Dana Dodgen (Warren Center)</a:t>
          </a:r>
        </a:p>
      </dgm:t>
    </dgm:pt>
    <dgm:pt modelId="{00EACEDA-EF9C-4646-9825-5FA219C5B828}" type="parTrans" cxnId="{B63AF97F-37FB-4889-A365-1DFDD1AA9BFA}">
      <dgm:prSet/>
      <dgm:spPr/>
      <dgm:t>
        <a:bodyPr/>
        <a:lstStyle/>
        <a:p>
          <a:endParaRPr lang="en-US"/>
        </a:p>
      </dgm:t>
    </dgm:pt>
    <dgm:pt modelId="{5F04D949-2A19-4F15-808E-878AFBE251D0}" type="sibTrans" cxnId="{B63AF97F-37FB-4889-A365-1DFDD1AA9BFA}">
      <dgm:prSet/>
      <dgm:spPr/>
      <dgm:t>
        <a:bodyPr/>
        <a:lstStyle/>
        <a:p>
          <a:endParaRPr lang="en-US"/>
        </a:p>
      </dgm:t>
    </dgm:pt>
    <dgm:pt modelId="{B733EE5A-79EB-4B26-B31A-0535A8B56C0A}">
      <dgm:prSet/>
      <dgm:spPr/>
      <dgm:t>
        <a:bodyPr/>
        <a:lstStyle/>
        <a:p>
          <a:r>
            <a:rPr lang="en-US"/>
            <a:t>Stella Moreno (Region 19)</a:t>
          </a:r>
        </a:p>
      </dgm:t>
    </dgm:pt>
    <dgm:pt modelId="{C7D9F933-80FA-470C-80FB-DAB213E42E7A}" type="parTrans" cxnId="{0069ED24-3EE9-4675-8C1F-0886FBC712E2}">
      <dgm:prSet/>
      <dgm:spPr/>
      <dgm:t>
        <a:bodyPr/>
        <a:lstStyle/>
        <a:p>
          <a:endParaRPr lang="en-US"/>
        </a:p>
      </dgm:t>
    </dgm:pt>
    <dgm:pt modelId="{61BC0C77-259D-4536-AE7D-2A2BA5DBB977}" type="sibTrans" cxnId="{0069ED24-3EE9-4675-8C1F-0886FBC712E2}">
      <dgm:prSet/>
      <dgm:spPr/>
      <dgm:t>
        <a:bodyPr/>
        <a:lstStyle/>
        <a:p>
          <a:endParaRPr lang="en-US"/>
        </a:p>
      </dgm:t>
    </dgm:pt>
    <dgm:pt modelId="{2889FA62-7616-49CB-ABB0-200466C690CC}">
      <dgm:prSet/>
      <dgm:spPr/>
      <dgm:t>
        <a:bodyPr/>
        <a:lstStyle/>
        <a:p>
          <a:r>
            <a:rPr lang="en-US"/>
            <a:t>Hector Rios (CACOST)</a:t>
          </a:r>
        </a:p>
      </dgm:t>
    </dgm:pt>
    <dgm:pt modelId="{8744D057-55A8-443F-9493-B079EFA2F1D0}" type="parTrans" cxnId="{E30CDF80-B9CF-4836-BC98-C059306B9092}">
      <dgm:prSet/>
      <dgm:spPr/>
      <dgm:t>
        <a:bodyPr/>
        <a:lstStyle/>
        <a:p>
          <a:endParaRPr lang="en-US"/>
        </a:p>
      </dgm:t>
    </dgm:pt>
    <dgm:pt modelId="{846A687C-6839-4012-8A1F-D5118591D0B1}" type="sibTrans" cxnId="{E30CDF80-B9CF-4836-BC98-C059306B9092}">
      <dgm:prSet/>
      <dgm:spPr/>
      <dgm:t>
        <a:bodyPr/>
        <a:lstStyle/>
        <a:p>
          <a:endParaRPr lang="en-US"/>
        </a:p>
      </dgm:t>
    </dgm:pt>
    <dgm:pt modelId="{8DA6F127-1FBD-463A-A9A1-C184F5A07090}">
      <dgm:prSet/>
      <dgm:spPr/>
      <dgm:t>
        <a:bodyPr/>
        <a:lstStyle/>
        <a:p>
          <a:r>
            <a:rPr lang="en-US"/>
            <a:t>Julie Yocham (Brighton)</a:t>
          </a:r>
        </a:p>
      </dgm:t>
    </dgm:pt>
    <dgm:pt modelId="{84AE70DE-02BA-45C3-B7AB-E7C8E55A790E}" type="parTrans" cxnId="{16DC0440-CF76-47F4-BBB6-A7606671818D}">
      <dgm:prSet/>
      <dgm:spPr/>
      <dgm:t>
        <a:bodyPr/>
        <a:lstStyle/>
        <a:p>
          <a:endParaRPr lang="en-US"/>
        </a:p>
      </dgm:t>
    </dgm:pt>
    <dgm:pt modelId="{7207CD75-DB24-4922-A80F-1D11946F2C19}" type="sibTrans" cxnId="{16DC0440-CF76-47F4-BBB6-A7606671818D}">
      <dgm:prSet/>
      <dgm:spPr/>
      <dgm:t>
        <a:bodyPr/>
        <a:lstStyle/>
        <a:p>
          <a:endParaRPr lang="en-US"/>
        </a:p>
      </dgm:t>
    </dgm:pt>
    <dgm:pt modelId="{FD10B9F5-E4BA-4CDE-8DA4-49A136171521}" type="pres">
      <dgm:prSet presAssocID="{D1DCB316-2250-4A3C-93E7-575A734C0B20}" presName="hierChild1" presStyleCnt="0">
        <dgm:presLayoutVars>
          <dgm:chPref val="1"/>
          <dgm:dir/>
          <dgm:animOne val="branch"/>
          <dgm:animLvl val="lvl"/>
          <dgm:resizeHandles/>
        </dgm:presLayoutVars>
      </dgm:prSet>
      <dgm:spPr/>
    </dgm:pt>
    <dgm:pt modelId="{54187DD5-CA0B-4E17-861D-615D3D74CBCD}" type="pres">
      <dgm:prSet presAssocID="{F83E8425-9C50-4398-AE0C-EEBF07AE5546}" presName="hierRoot1" presStyleCnt="0"/>
      <dgm:spPr/>
    </dgm:pt>
    <dgm:pt modelId="{79CBF037-2DD4-4E0C-B095-8357C589AE27}" type="pres">
      <dgm:prSet presAssocID="{F83E8425-9C50-4398-AE0C-EEBF07AE5546}" presName="composite" presStyleCnt="0"/>
      <dgm:spPr/>
    </dgm:pt>
    <dgm:pt modelId="{43676C90-A43B-4005-9D65-06B3B0823A9B}" type="pres">
      <dgm:prSet presAssocID="{F83E8425-9C50-4398-AE0C-EEBF07AE5546}" presName="background" presStyleLbl="node0" presStyleIdx="0" presStyleCnt="4"/>
      <dgm:spPr/>
    </dgm:pt>
    <dgm:pt modelId="{952C8731-2C4A-49E9-B8A5-FC8A40DDC220}" type="pres">
      <dgm:prSet presAssocID="{F83E8425-9C50-4398-AE0C-EEBF07AE5546}" presName="text" presStyleLbl="fgAcc0" presStyleIdx="0" presStyleCnt="4">
        <dgm:presLayoutVars>
          <dgm:chPref val="3"/>
        </dgm:presLayoutVars>
      </dgm:prSet>
      <dgm:spPr/>
    </dgm:pt>
    <dgm:pt modelId="{C6BEB53D-FAA4-4543-BBAA-445B1384540C}" type="pres">
      <dgm:prSet presAssocID="{F83E8425-9C50-4398-AE0C-EEBF07AE5546}" presName="hierChild2" presStyleCnt="0"/>
      <dgm:spPr/>
    </dgm:pt>
    <dgm:pt modelId="{E5DA624D-E54E-4B8A-A298-188B625023BD}" type="pres">
      <dgm:prSet presAssocID="{B733EE5A-79EB-4B26-B31A-0535A8B56C0A}" presName="hierRoot1" presStyleCnt="0"/>
      <dgm:spPr/>
    </dgm:pt>
    <dgm:pt modelId="{2C75A16C-C890-4E55-A669-F481DA0E97E7}" type="pres">
      <dgm:prSet presAssocID="{B733EE5A-79EB-4B26-B31A-0535A8B56C0A}" presName="composite" presStyleCnt="0"/>
      <dgm:spPr/>
    </dgm:pt>
    <dgm:pt modelId="{CC31901C-7837-440E-B612-DB4667E0B43E}" type="pres">
      <dgm:prSet presAssocID="{B733EE5A-79EB-4B26-B31A-0535A8B56C0A}" presName="background" presStyleLbl="node0" presStyleIdx="1" presStyleCnt="4"/>
      <dgm:spPr/>
    </dgm:pt>
    <dgm:pt modelId="{73DEFB28-3230-4A19-975D-E384926BA8D6}" type="pres">
      <dgm:prSet presAssocID="{B733EE5A-79EB-4B26-B31A-0535A8B56C0A}" presName="text" presStyleLbl="fgAcc0" presStyleIdx="1" presStyleCnt="4">
        <dgm:presLayoutVars>
          <dgm:chPref val="3"/>
        </dgm:presLayoutVars>
      </dgm:prSet>
      <dgm:spPr/>
    </dgm:pt>
    <dgm:pt modelId="{EC8C2DEA-EBD1-4EEF-8B17-128B554CD6EE}" type="pres">
      <dgm:prSet presAssocID="{B733EE5A-79EB-4B26-B31A-0535A8B56C0A}" presName="hierChild2" presStyleCnt="0"/>
      <dgm:spPr/>
    </dgm:pt>
    <dgm:pt modelId="{E532FD74-42DD-4887-8870-D88178B41B67}" type="pres">
      <dgm:prSet presAssocID="{2889FA62-7616-49CB-ABB0-200466C690CC}" presName="hierRoot1" presStyleCnt="0"/>
      <dgm:spPr/>
    </dgm:pt>
    <dgm:pt modelId="{C316EB97-072B-443F-96E3-65778D55854C}" type="pres">
      <dgm:prSet presAssocID="{2889FA62-7616-49CB-ABB0-200466C690CC}" presName="composite" presStyleCnt="0"/>
      <dgm:spPr/>
    </dgm:pt>
    <dgm:pt modelId="{1901789D-1778-422C-AE42-2D940A62C879}" type="pres">
      <dgm:prSet presAssocID="{2889FA62-7616-49CB-ABB0-200466C690CC}" presName="background" presStyleLbl="node0" presStyleIdx="2" presStyleCnt="4"/>
      <dgm:spPr/>
    </dgm:pt>
    <dgm:pt modelId="{26FDC808-4EFB-41AF-ACE6-6BD3D9B60E00}" type="pres">
      <dgm:prSet presAssocID="{2889FA62-7616-49CB-ABB0-200466C690CC}" presName="text" presStyleLbl="fgAcc0" presStyleIdx="2" presStyleCnt="4">
        <dgm:presLayoutVars>
          <dgm:chPref val="3"/>
        </dgm:presLayoutVars>
      </dgm:prSet>
      <dgm:spPr/>
    </dgm:pt>
    <dgm:pt modelId="{A494F86A-564D-4BFD-979A-203A1D841990}" type="pres">
      <dgm:prSet presAssocID="{2889FA62-7616-49CB-ABB0-200466C690CC}" presName="hierChild2" presStyleCnt="0"/>
      <dgm:spPr/>
    </dgm:pt>
    <dgm:pt modelId="{FFE408F9-045A-4652-96EC-2DB1041DB85E}" type="pres">
      <dgm:prSet presAssocID="{8DA6F127-1FBD-463A-A9A1-C184F5A07090}" presName="hierRoot1" presStyleCnt="0"/>
      <dgm:spPr/>
    </dgm:pt>
    <dgm:pt modelId="{B993235E-1978-400E-81D9-382B7827EC59}" type="pres">
      <dgm:prSet presAssocID="{8DA6F127-1FBD-463A-A9A1-C184F5A07090}" presName="composite" presStyleCnt="0"/>
      <dgm:spPr/>
    </dgm:pt>
    <dgm:pt modelId="{141182D8-B266-4DC0-AF94-D9302BFAEF9C}" type="pres">
      <dgm:prSet presAssocID="{8DA6F127-1FBD-463A-A9A1-C184F5A07090}" presName="background" presStyleLbl="node0" presStyleIdx="3" presStyleCnt="4"/>
      <dgm:spPr>
        <a:ln>
          <a:solidFill>
            <a:schemeClr val="accent1"/>
          </a:solidFill>
        </a:ln>
      </dgm:spPr>
    </dgm:pt>
    <dgm:pt modelId="{8EB75EC5-77F0-4F36-8829-EB5270A58D41}" type="pres">
      <dgm:prSet presAssocID="{8DA6F127-1FBD-463A-A9A1-C184F5A07090}" presName="text" presStyleLbl="fgAcc0" presStyleIdx="3" presStyleCnt="4" custLinFactNeighborX="1863" custLinFactNeighborY="-3617">
        <dgm:presLayoutVars>
          <dgm:chPref val="3"/>
        </dgm:presLayoutVars>
      </dgm:prSet>
      <dgm:spPr/>
    </dgm:pt>
    <dgm:pt modelId="{B253A7C5-4E00-4F66-B0A5-4055E515C382}" type="pres">
      <dgm:prSet presAssocID="{8DA6F127-1FBD-463A-A9A1-C184F5A07090}" presName="hierChild2" presStyleCnt="0"/>
      <dgm:spPr/>
    </dgm:pt>
  </dgm:ptLst>
  <dgm:cxnLst>
    <dgm:cxn modelId="{0069ED24-3EE9-4675-8C1F-0886FBC712E2}" srcId="{D1DCB316-2250-4A3C-93E7-575A734C0B20}" destId="{B733EE5A-79EB-4B26-B31A-0535A8B56C0A}" srcOrd="1" destOrd="0" parTransId="{C7D9F933-80FA-470C-80FB-DAB213E42E7A}" sibTransId="{61BC0C77-259D-4536-AE7D-2A2BA5DBB977}"/>
    <dgm:cxn modelId="{16DC0440-CF76-47F4-BBB6-A7606671818D}" srcId="{D1DCB316-2250-4A3C-93E7-575A734C0B20}" destId="{8DA6F127-1FBD-463A-A9A1-C184F5A07090}" srcOrd="3" destOrd="0" parTransId="{84AE70DE-02BA-45C3-B7AB-E7C8E55A790E}" sibTransId="{7207CD75-DB24-4922-A80F-1D11946F2C19}"/>
    <dgm:cxn modelId="{AE0EB54A-1753-4AFC-AEBC-823BE15A4A48}" type="presOf" srcId="{2889FA62-7616-49CB-ABB0-200466C690CC}" destId="{26FDC808-4EFB-41AF-ACE6-6BD3D9B60E00}" srcOrd="0" destOrd="0" presId="urn:microsoft.com/office/officeart/2005/8/layout/hierarchy1"/>
    <dgm:cxn modelId="{06783F4F-7B01-4163-8AB9-0D965D91DF78}" type="presOf" srcId="{8DA6F127-1FBD-463A-A9A1-C184F5A07090}" destId="{8EB75EC5-77F0-4F36-8829-EB5270A58D41}" srcOrd="0" destOrd="0" presId="urn:microsoft.com/office/officeart/2005/8/layout/hierarchy1"/>
    <dgm:cxn modelId="{FDE1937F-4C9D-4046-85B2-DE289E64EB70}" type="presOf" srcId="{B733EE5A-79EB-4B26-B31A-0535A8B56C0A}" destId="{73DEFB28-3230-4A19-975D-E384926BA8D6}" srcOrd="0" destOrd="0" presId="urn:microsoft.com/office/officeart/2005/8/layout/hierarchy1"/>
    <dgm:cxn modelId="{B63AF97F-37FB-4889-A365-1DFDD1AA9BFA}" srcId="{D1DCB316-2250-4A3C-93E7-575A734C0B20}" destId="{F83E8425-9C50-4398-AE0C-EEBF07AE5546}" srcOrd="0" destOrd="0" parTransId="{00EACEDA-EF9C-4646-9825-5FA219C5B828}" sibTransId="{5F04D949-2A19-4F15-808E-878AFBE251D0}"/>
    <dgm:cxn modelId="{E30CDF80-B9CF-4836-BC98-C059306B9092}" srcId="{D1DCB316-2250-4A3C-93E7-575A734C0B20}" destId="{2889FA62-7616-49CB-ABB0-200466C690CC}" srcOrd="2" destOrd="0" parTransId="{8744D057-55A8-443F-9493-B079EFA2F1D0}" sibTransId="{846A687C-6839-4012-8A1F-D5118591D0B1}"/>
    <dgm:cxn modelId="{DD3A6294-3240-4A97-B280-07159ADDBF6E}" type="presOf" srcId="{F83E8425-9C50-4398-AE0C-EEBF07AE5546}" destId="{952C8731-2C4A-49E9-B8A5-FC8A40DDC220}" srcOrd="0" destOrd="0" presId="urn:microsoft.com/office/officeart/2005/8/layout/hierarchy1"/>
    <dgm:cxn modelId="{FFF95AAF-8051-4BE1-819B-EFB0D2CEA3FF}" type="presOf" srcId="{D1DCB316-2250-4A3C-93E7-575A734C0B20}" destId="{FD10B9F5-E4BA-4CDE-8DA4-49A136171521}" srcOrd="0" destOrd="0" presId="urn:microsoft.com/office/officeart/2005/8/layout/hierarchy1"/>
    <dgm:cxn modelId="{F8E51AED-18B1-49DE-A1D5-DCB619AA0FCF}" type="presParOf" srcId="{FD10B9F5-E4BA-4CDE-8DA4-49A136171521}" destId="{54187DD5-CA0B-4E17-861D-615D3D74CBCD}" srcOrd="0" destOrd="0" presId="urn:microsoft.com/office/officeart/2005/8/layout/hierarchy1"/>
    <dgm:cxn modelId="{5FB029BA-80CA-4202-832B-F46AB514D1C9}" type="presParOf" srcId="{54187DD5-CA0B-4E17-861D-615D3D74CBCD}" destId="{79CBF037-2DD4-4E0C-B095-8357C589AE27}" srcOrd="0" destOrd="0" presId="urn:microsoft.com/office/officeart/2005/8/layout/hierarchy1"/>
    <dgm:cxn modelId="{C0D602F8-B3AD-4F4C-B42C-B3348D31B9B8}" type="presParOf" srcId="{79CBF037-2DD4-4E0C-B095-8357C589AE27}" destId="{43676C90-A43B-4005-9D65-06B3B0823A9B}" srcOrd="0" destOrd="0" presId="urn:microsoft.com/office/officeart/2005/8/layout/hierarchy1"/>
    <dgm:cxn modelId="{CEF66265-6C79-4E38-9EB5-756DE2B4D0C2}" type="presParOf" srcId="{79CBF037-2DD4-4E0C-B095-8357C589AE27}" destId="{952C8731-2C4A-49E9-B8A5-FC8A40DDC220}" srcOrd="1" destOrd="0" presId="urn:microsoft.com/office/officeart/2005/8/layout/hierarchy1"/>
    <dgm:cxn modelId="{4F6D6631-FE6A-4F30-9220-E18888E9F206}" type="presParOf" srcId="{54187DD5-CA0B-4E17-861D-615D3D74CBCD}" destId="{C6BEB53D-FAA4-4543-BBAA-445B1384540C}" srcOrd="1" destOrd="0" presId="urn:microsoft.com/office/officeart/2005/8/layout/hierarchy1"/>
    <dgm:cxn modelId="{16CA386F-AAAD-41C7-A812-1A43DD0E6B34}" type="presParOf" srcId="{FD10B9F5-E4BA-4CDE-8DA4-49A136171521}" destId="{E5DA624D-E54E-4B8A-A298-188B625023BD}" srcOrd="1" destOrd="0" presId="urn:microsoft.com/office/officeart/2005/8/layout/hierarchy1"/>
    <dgm:cxn modelId="{9BBA6341-5407-487A-A0B6-62CB154D9834}" type="presParOf" srcId="{E5DA624D-E54E-4B8A-A298-188B625023BD}" destId="{2C75A16C-C890-4E55-A669-F481DA0E97E7}" srcOrd="0" destOrd="0" presId="urn:microsoft.com/office/officeart/2005/8/layout/hierarchy1"/>
    <dgm:cxn modelId="{BD133FC9-1054-4753-B50C-19E26491A497}" type="presParOf" srcId="{2C75A16C-C890-4E55-A669-F481DA0E97E7}" destId="{CC31901C-7837-440E-B612-DB4667E0B43E}" srcOrd="0" destOrd="0" presId="urn:microsoft.com/office/officeart/2005/8/layout/hierarchy1"/>
    <dgm:cxn modelId="{6C57CA68-234A-433D-8D47-E13DFA7AE031}" type="presParOf" srcId="{2C75A16C-C890-4E55-A669-F481DA0E97E7}" destId="{73DEFB28-3230-4A19-975D-E384926BA8D6}" srcOrd="1" destOrd="0" presId="urn:microsoft.com/office/officeart/2005/8/layout/hierarchy1"/>
    <dgm:cxn modelId="{FBAEE8C3-DCBB-4C63-9C48-6F7A95D8543C}" type="presParOf" srcId="{E5DA624D-E54E-4B8A-A298-188B625023BD}" destId="{EC8C2DEA-EBD1-4EEF-8B17-128B554CD6EE}" srcOrd="1" destOrd="0" presId="urn:microsoft.com/office/officeart/2005/8/layout/hierarchy1"/>
    <dgm:cxn modelId="{819FB32B-4343-4D78-AF39-AB1BABD1122F}" type="presParOf" srcId="{FD10B9F5-E4BA-4CDE-8DA4-49A136171521}" destId="{E532FD74-42DD-4887-8870-D88178B41B67}" srcOrd="2" destOrd="0" presId="urn:microsoft.com/office/officeart/2005/8/layout/hierarchy1"/>
    <dgm:cxn modelId="{F5239852-A4BD-4044-BA22-E2CE3C191E88}" type="presParOf" srcId="{E532FD74-42DD-4887-8870-D88178B41B67}" destId="{C316EB97-072B-443F-96E3-65778D55854C}" srcOrd="0" destOrd="0" presId="urn:microsoft.com/office/officeart/2005/8/layout/hierarchy1"/>
    <dgm:cxn modelId="{2234C73E-3BBA-41FE-A7E7-34DBF707C5F5}" type="presParOf" srcId="{C316EB97-072B-443F-96E3-65778D55854C}" destId="{1901789D-1778-422C-AE42-2D940A62C879}" srcOrd="0" destOrd="0" presId="urn:microsoft.com/office/officeart/2005/8/layout/hierarchy1"/>
    <dgm:cxn modelId="{DA1895E9-5F2E-4C6B-8177-7E85C1A5CC52}" type="presParOf" srcId="{C316EB97-072B-443F-96E3-65778D55854C}" destId="{26FDC808-4EFB-41AF-ACE6-6BD3D9B60E00}" srcOrd="1" destOrd="0" presId="urn:microsoft.com/office/officeart/2005/8/layout/hierarchy1"/>
    <dgm:cxn modelId="{3CDF7CDD-26F6-4632-A831-10D9ABD73CCA}" type="presParOf" srcId="{E532FD74-42DD-4887-8870-D88178B41B67}" destId="{A494F86A-564D-4BFD-979A-203A1D841990}" srcOrd="1" destOrd="0" presId="urn:microsoft.com/office/officeart/2005/8/layout/hierarchy1"/>
    <dgm:cxn modelId="{2AD1CC5F-FF79-472F-8B26-0F320B8EE3F1}" type="presParOf" srcId="{FD10B9F5-E4BA-4CDE-8DA4-49A136171521}" destId="{FFE408F9-045A-4652-96EC-2DB1041DB85E}" srcOrd="3" destOrd="0" presId="urn:microsoft.com/office/officeart/2005/8/layout/hierarchy1"/>
    <dgm:cxn modelId="{0836D492-D3C9-47D6-97EA-6560A33B3221}" type="presParOf" srcId="{FFE408F9-045A-4652-96EC-2DB1041DB85E}" destId="{B993235E-1978-400E-81D9-382B7827EC59}" srcOrd="0" destOrd="0" presId="urn:microsoft.com/office/officeart/2005/8/layout/hierarchy1"/>
    <dgm:cxn modelId="{78F2B4F5-C303-40B0-B29B-84EE559F97F6}" type="presParOf" srcId="{B993235E-1978-400E-81D9-382B7827EC59}" destId="{141182D8-B266-4DC0-AF94-D9302BFAEF9C}" srcOrd="0" destOrd="0" presId="urn:microsoft.com/office/officeart/2005/8/layout/hierarchy1"/>
    <dgm:cxn modelId="{36F55BB0-3CC0-40A5-A528-F765765694BC}" type="presParOf" srcId="{B993235E-1978-400E-81D9-382B7827EC59}" destId="{8EB75EC5-77F0-4F36-8829-EB5270A58D41}" srcOrd="1" destOrd="0" presId="urn:microsoft.com/office/officeart/2005/8/layout/hierarchy1"/>
    <dgm:cxn modelId="{67A9DFF0-1457-4DFE-88CB-D13088486341}" type="presParOf" srcId="{FFE408F9-045A-4652-96EC-2DB1041DB85E}" destId="{B253A7C5-4E00-4F66-B0A5-4055E515C38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3A40E0-9FC7-4784-B87C-B9A618B1F391}"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CFCAD79-7B31-415D-BA87-4BE6D6311C68}">
      <dgm:prSet custT="1"/>
      <dgm:spPr/>
      <dgm:t>
        <a:bodyPr/>
        <a:lstStyle/>
        <a:p>
          <a:pPr>
            <a:lnSpc>
              <a:spcPct val="100000"/>
            </a:lnSpc>
            <a:defRPr cap="all"/>
          </a:pPr>
          <a:r>
            <a:rPr lang="en-US" sz="1600" b="0" i="0" dirty="0"/>
            <a:t>Review the individual job descriptions you brought and compare them with what you have learned today.</a:t>
          </a:r>
          <a:endParaRPr lang="en-US" sz="1600" dirty="0"/>
        </a:p>
      </dgm:t>
    </dgm:pt>
    <dgm:pt modelId="{69163F12-B202-4957-9258-0E5103AABCC6}" type="parTrans" cxnId="{8342C1EF-2E63-4127-AB8A-9E3C2E57A2B8}">
      <dgm:prSet/>
      <dgm:spPr/>
      <dgm:t>
        <a:bodyPr/>
        <a:lstStyle/>
        <a:p>
          <a:endParaRPr lang="en-US"/>
        </a:p>
      </dgm:t>
    </dgm:pt>
    <dgm:pt modelId="{5D51D668-610A-4327-A26D-1B955C5777A1}" type="sibTrans" cxnId="{8342C1EF-2E63-4127-AB8A-9E3C2E57A2B8}">
      <dgm:prSet/>
      <dgm:spPr/>
      <dgm:t>
        <a:bodyPr/>
        <a:lstStyle/>
        <a:p>
          <a:endParaRPr lang="en-US"/>
        </a:p>
      </dgm:t>
    </dgm:pt>
    <dgm:pt modelId="{E709EBA3-D8AA-462C-9EA0-22C20421C3DA}">
      <dgm:prSet custT="1"/>
      <dgm:spPr/>
      <dgm:t>
        <a:bodyPr/>
        <a:lstStyle/>
        <a:p>
          <a:pPr>
            <a:lnSpc>
              <a:spcPct val="100000"/>
            </a:lnSpc>
            <a:defRPr cap="all"/>
          </a:pPr>
          <a:endParaRPr lang="en-US" sz="1600" b="0" i="0" dirty="0"/>
        </a:p>
        <a:p>
          <a:pPr>
            <a:lnSpc>
              <a:spcPct val="100000"/>
            </a:lnSpc>
            <a:defRPr cap="all"/>
          </a:pPr>
          <a:r>
            <a:rPr lang="en-US" sz="1600" b="0" i="0" dirty="0"/>
            <a:t>Review the Generations in the Workplace handout you have been provided and use it to revise your programs job description. </a:t>
          </a:r>
          <a:endParaRPr lang="en-US" sz="1600" dirty="0"/>
        </a:p>
      </dgm:t>
    </dgm:pt>
    <dgm:pt modelId="{271E3D32-3F5A-4FF6-8046-F57E8B1CFDCF}" type="parTrans" cxnId="{93D78BB1-9CEA-40D6-82FB-49E3493F08E3}">
      <dgm:prSet/>
      <dgm:spPr/>
      <dgm:t>
        <a:bodyPr/>
        <a:lstStyle/>
        <a:p>
          <a:endParaRPr lang="en-US"/>
        </a:p>
      </dgm:t>
    </dgm:pt>
    <dgm:pt modelId="{41C3F4C8-6374-457E-9DC3-605481F0A125}" type="sibTrans" cxnId="{93D78BB1-9CEA-40D6-82FB-49E3493F08E3}">
      <dgm:prSet/>
      <dgm:spPr/>
      <dgm:t>
        <a:bodyPr/>
        <a:lstStyle/>
        <a:p>
          <a:endParaRPr lang="en-US"/>
        </a:p>
      </dgm:t>
    </dgm:pt>
    <dgm:pt modelId="{F9A81315-5B15-4078-AC01-DA7A1F5BCC21}">
      <dgm:prSet custT="1"/>
      <dgm:spPr/>
      <dgm:t>
        <a:bodyPr/>
        <a:lstStyle/>
        <a:p>
          <a:pPr>
            <a:lnSpc>
              <a:spcPct val="100000"/>
            </a:lnSpc>
            <a:defRPr cap="all"/>
          </a:pPr>
          <a:r>
            <a:rPr lang="en-US" sz="1600" b="0" i="0" dirty="0"/>
            <a:t>Discuss at </a:t>
          </a:r>
          <a:r>
            <a:rPr lang="en-US" sz="1600" dirty="0"/>
            <a:t>your </a:t>
          </a:r>
          <a:r>
            <a:rPr lang="en-US" sz="1600" b="0" i="0" dirty="0"/>
            <a:t>tables what matches with what you have learned and what you would change</a:t>
          </a:r>
          <a:r>
            <a:rPr lang="en-US" sz="1300" b="0" i="0" dirty="0"/>
            <a:t>. </a:t>
          </a:r>
          <a:endParaRPr lang="en-US" sz="1300" dirty="0"/>
        </a:p>
      </dgm:t>
    </dgm:pt>
    <dgm:pt modelId="{23934AFB-C59F-4F6B-896B-4FAA7818DBDD}" type="parTrans" cxnId="{C2290575-B3DB-4A7B-9BA1-181451BC9AA9}">
      <dgm:prSet/>
      <dgm:spPr/>
      <dgm:t>
        <a:bodyPr/>
        <a:lstStyle/>
        <a:p>
          <a:endParaRPr lang="en-US"/>
        </a:p>
      </dgm:t>
    </dgm:pt>
    <dgm:pt modelId="{4C7BB078-E98B-4D31-A95B-9B7AF85B9047}" type="sibTrans" cxnId="{C2290575-B3DB-4A7B-9BA1-181451BC9AA9}">
      <dgm:prSet/>
      <dgm:spPr/>
      <dgm:t>
        <a:bodyPr/>
        <a:lstStyle/>
        <a:p>
          <a:endParaRPr lang="en-US"/>
        </a:p>
      </dgm:t>
    </dgm:pt>
    <dgm:pt modelId="{0EBEE3C9-6FB7-4009-86D7-10A6D2A1ED7C}" type="pres">
      <dgm:prSet presAssocID="{A13A40E0-9FC7-4784-B87C-B9A618B1F391}" presName="root" presStyleCnt="0">
        <dgm:presLayoutVars>
          <dgm:dir/>
          <dgm:resizeHandles val="exact"/>
        </dgm:presLayoutVars>
      </dgm:prSet>
      <dgm:spPr/>
    </dgm:pt>
    <dgm:pt modelId="{3DAD501F-9438-489A-A4E4-3F0168FAEEAE}" type="pres">
      <dgm:prSet presAssocID="{CCFCAD79-7B31-415D-BA87-4BE6D6311C68}" presName="compNode" presStyleCnt="0"/>
      <dgm:spPr/>
    </dgm:pt>
    <dgm:pt modelId="{230C6E82-B792-4723-98C9-3C494E1B5304}" type="pres">
      <dgm:prSet presAssocID="{CCFCAD79-7B31-415D-BA87-4BE6D6311C68}" presName="iconBgRect" presStyleLbl="bgShp" presStyleIdx="0" presStyleCnt="3"/>
      <dgm:spPr/>
    </dgm:pt>
    <dgm:pt modelId="{801EF5EB-714D-484C-8DFA-0CC1C723119D}" type="pres">
      <dgm:prSet presAssocID="{CCFCAD79-7B31-415D-BA87-4BE6D6311C6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215355BB-61E4-4F44-A953-601F047076A2}" type="pres">
      <dgm:prSet presAssocID="{CCFCAD79-7B31-415D-BA87-4BE6D6311C68}" presName="spaceRect" presStyleCnt="0"/>
      <dgm:spPr/>
    </dgm:pt>
    <dgm:pt modelId="{CA0D0170-576F-4812-9B49-3FB8542D7511}" type="pres">
      <dgm:prSet presAssocID="{CCFCAD79-7B31-415D-BA87-4BE6D6311C68}" presName="textRect" presStyleLbl="revTx" presStyleIdx="0" presStyleCnt="3" custScaleX="132445" custScaleY="239761" custLinFactNeighborX="-67" custLinFactNeighborY="73238">
        <dgm:presLayoutVars>
          <dgm:chMax val="1"/>
          <dgm:chPref val="1"/>
        </dgm:presLayoutVars>
      </dgm:prSet>
      <dgm:spPr/>
    </dgm:pt>
    <dgm:pt modelId="{A27CE077-C467-4463-9910-243A5F50C318}" type="pres">
      <dgm:prSet presAssocID="{5D51D668-610A-4327-A26D-1B955C5777A1}" presName="sibTrans" presStyleCnt="0"/>
      <dgm:spPr/>
    </dgm:pt>
    <dgm:pt modelId="{A1ECAD88-F1CE-4A01-B8CC-E3758387DFBA}" type="pres">
      <dgm:prSet presAssocID="{E709EBA3-D8AA-462C-9EA0-22C20421C3DA}" presName="compNode" presStyleCnt="0"/>
      <dgm:spPr/>
    </dgm:pt>
    <dgm:pt modelId="{6A2EBF25-D0B9-4907-95BD-39CD17BE257A}" type="pres">
      <dgm:prSet presAssocID="{E709EBA3-D8AA-462C-9EA0-22C20421C3DA}" presName="iconBgRect" presStyleLbl="bgShp" presStyleIdx="1" presStyleCnt="3" custLinFactNeighborX="8017" custLinFactNeighborY="58907"/>
      <dgm:spPr/>
    </dgm:pt>
    <dgm:pt modelId="{679ADB2C-AA2F-467C-B1F2-238B24928CD7}" type="pres">
      <dgm:prSet presAssocID="{E709EBA3-D8AA-462C-9EA0-22C20421C3DA}" presName="iconRect" presStyleLbl="node1" presStyleIdx="1" presStyleCnt="3" custLinFactY="8070" custLinFactNeighborX="14409" custLinFactNeighborY="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per"/>
        </a:ext>
      </dgm:extLst>
    </dgm:pt>
    <dgm:pt modelId="{C22C105C-BB38-47B0-9105-BBB5C2F27B6D}" type="pres">
      <dgm:prSet presAssocID="{E709EBA3-D8AA-462C-9EA0-22C20421C3DA}" presName="spaceRect" presStyleCnt="0"/>
      <dgm:spPr/>
    </dgm:pt>
    <dgm:pt modelId="{7CF28674-5171-49F9-979E-E9D508610ABD}" type="pres">
      <dgm:prSet presAssocID="{E709EBA3-D8AA-462C-9EA0-22C20421C3DA}" presName="textRect" presStyleLbl="revTx" presStyleIdx="1" presStyleCnt="3" custScaleX="99746" custScaleY="259949" custLinFactNeighborX="6307" custLinFactNeighborY="72661">
        <dgm:presLayoutVars>
          <dgm:chMax val="1"/>
          <dgm:chPref val="1"/>
        </dgm:presLayoutVars>
      </dgm:prSet>
      <dgm:spPr/>
    </dgm:pt>
    <dgm:pt modelId="{829A6F49-3939-45BF-A4D2-1A8C625C648C}" type="pres">
      <dgm:prSet presAssocID="{41C3F4C8-6374-457E-9DC3-605481F0A125}" presName="sibTrans" presStyleCnt="0"/>
      <dgm:spPr/>
    </dgm:pt>
    <dgm:pt modelId="{FF6E7E46-A1AB-4A4F-8EAA-4484225748C6}" type="pres">
      <dgm:prSet presAssocID="{F9A81315-5B15-4078-AC01-DA7A1F5BCC21}" presName="compNode" presStyleCnt="0"/>
      <dgm:spPr/>
    </dgm:pt>
    <dgm:pt modelId="{048B3470-618F-4133-839D-A66BE5ABC388}" type="pres">
      <dgm:prSet presAssocID="{F9A81315-5B15-4078-AC01-DA7A1F5BCC21}" presName="iconBgRect" presStyleLbl="bgShp" presStyleIdx="2" presStyleCnt="3" custLinFactNeighborX="2067" custLinFactNeighborY="53879"/>
      <dgm:spPr/>
    </dgm:pt>
    <dgm:pt modelId="{175EE2E8-AB63-4E77-9A60-16445C43D284}" type="pres">
      <dgm:prSet presAssocID="{F9A81315-5B15-4078-AC01-DA7A1F5BCC21}" presName="iconRect" presStyleLbl="node1" presStyleIdx="2" presStyleCnt="3" custLinFactY="24674" custLinFactNeighborX="1801"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DD53470A-2AD9-4139-9CA0-E550E660F3A5}" type="pres">
      <dgm:prSet presAssocID="{F9A81315-5B15-4078-AC01-DA7A1F5BCC21}" presName="spaceRect" presStyleCnt="0"/>
      <dgm:spPr/>
    </dgm:pt>
    <dgm:pt modelId="{27DA347C-DE32-4357-A8E6-CEB4B3B87ABC}" type="pres">
      <dgm:prSet presAssocID="{F9A81315-5B15-4078-AC01-DA7A1F5BCC21}" presName="textRect" presStyleLbl="revTx" presStyleIdx="2" presStyleCnt="3" custScaleY="176892" custLinFactNeighborX="4133" custLinFactNeighborY="56152">
        <dgm:presLayoutVars>
          <dgm:chMax val="1"/>
          <dgm:chPref val="1"/>
        </dgm:presLayoutVars>
      </dgm:prSet>
      <dgm:spPr/>
    </dgm:pt>
  </dgm:ptLst>
  <dgm:cxnLst>
    <dgm:cxn modelId="{C2290575-B3DB-4A7B-9BA1-181451BC9AA9}" srcId="{A13A40E0-9FC7-4784-B87C-B9A618B1F391}" destId="{F9A81315-5B15-4078-AC01-DA7A1F5BCC21}" srcOrd="2" destOrd="0" parTransId="{23934AFB-C59F-4F6B-896B-4FAA7818DBDD}" sibTransId="{4C7BB078-E98B-4D31-A95B-9B7AF85B9047}"/>
    <dgm:cxn modelId="{369B7895-E496-4579-9B98-5096DBD3617D}" type="presOf" srcId="{CCFCAD79-7B31-415D-BA87-4BE6D6311C68}" destId="{CA0D0170-576F-4812-9B49-3FB8542D7511}" srcOrd="0" destOrd="0" presId="urn:microsoft.com/office/officeart/2018/5/layout/IconCircleLabelList"/>
    <dgm:cxn modelId="{885F6AAA-ACC8-4004-A191-34069922E94B}" type="presOf" srcId="{A13A40E0-9FC7-4784-B87C-B9A618B1F391}" destId="{0EBEE3C9-6FB7-4009-86D7-10A6D2A1ED7C}" srcOrd="0" destOrd="0" presId="urn:microsoft.com/office/officeart/2018/5/layout/IconCircleLabelList"/>
    <dgm:cxn modelId="{93D78BB1-9CEA-40D6-82FB-49E3493F08E3}" srcId="{A13A40E0-9FC7-4784-B87C-B9A618B1F391}" destId="{E709EBA3-D8AA-462C-9EA0-22C20421C3DA}" srcOrd="1" destOrd="0" parTransId="{271E3D32-3F5A-4FF6-8046-F57E8B1CFDCF}" sibTransId="{41C3F4C8-6374-457E-9DC3-605481F0A125}"/>
    <dgm:cxn modelId="{9CD06ECA-BB1F-4597-9371-BBAF3ED00842}" type="presOf" srcId="{F9A81315-5B15-4078-AC01-DA7A1F5BCC21}" destId="{27DA347C-DE32-4357-A8E6-CEB4B3B87ABC}" srcOrd="0" destOrd="0" presId="urn:microsoft.com/office/officeart/2018/5/layout/IconCircleLabelList"/>
    <dgm:cxn modelId="{E733AFED-47AA-45BC-AE38-7E5BDD7B5B84}" type="presOf" srcId="{E709EBA3-D8AA-462C-9EA0-22C20421C3DA}" destId="{7CF28674-5171-49F9-979E-E9D508610ABD}" srcOrd="0" destOrd="0" presId="urn:microsoft.com/office/officeart/2018/5/layout/IconCircleLabelList"/>
    <dgm:cxn modelId="{8342C1EF-2E63-4127-AB8A-9E3C2E57A2B8}" srcId="{A13A40E0-9FC7-4784-B87C-B9A618B1F391}" destId="{CCFCAD79-7B31-415D-BA87-4BE6D6311C68}" srcOrd="0" destOrd="0" parTransId="{69163F12-B202-4957-9258-0E5103AABCC6}" sibTransId="{5D51D668-610A-4327-A26D-1B955C5777A1}"/>
    <dgm:cxn modelId="{D670BA2F-87A8-43A3-BA74-87F377293A85}" type="presParOf" srcId="{0EBEE3C9-6FB7-4009-86D7-10A6D2A1ED7C}" destId="{3DAD501F-9438-489A-A4E4-3F0168FAEEAE}" srcOrd="0" destOrd="0" presId="urn:microsoft.com/office/officeart/2018/5/layout/IconCircleLabelList"/>
    <dgm:cxn modelId="{7837FD1E-888D-4913-9E9F-4FCCF9846DDF}" type="presParOf" srcId="{3DAD501F-9438-489A-A4E4-3F0168FAEEAE}" destId="{230C6E82-B792-4723-98C9-3C494E1B5304}" srcOrd="0" destOrd="0" presId="urn:microsoft.com/office/officeart/2018/5/layout/IconCircleLabelList"/>
    <dgm:cxn modelId="{0F293815-6DCA-49F8-9B75-991AE7229E2B}" type="presParOf" srcId="{3DAD501F-9438-489A-A4E4-3F0168FAEEAE}" destId="{801EF5EB-714D-484C-8DFA-0CC1C723119D}" srcOrd="1" destOrd="0" presId="urn:microsoft.com/office/officeart/2018/5/layout/IconCircleLabelList"/>
    <dgm:cxn modelId="{4E88C660-09A7-4B02-B99D-92449B74DC84}" type="presParOf" srcId="{3DAD501F-9438-489A-A4E4-3F0168FAEEAE}" destId="{215355BB-61E4-4F44-A953-601F047076A2}" srcOrd="2" destOrd="0" presId="urn:microsoft.com/office/officeart/2018/5/layout/IconCircleLabelList"/>
    <dgm:cxn modelId="{BF59883C-D844-44F6-B809-887B256B6773}" type="presParOf" srcId="{3DAD501F-9438-489A-A4E4-3F0168FAEEAE}" destId="{CA0D0170-576F-4812-9B49-3FB8542D7511}" srcOrd="3" destOrd="0" presId="urn:microsoft.com/office/officeart/2018/5/layout/IconCircleLabelList"/>
    <dgm:cxn modelId="{EC319DBA-8425-455D-BDFF-4CFCA8F29F5E}" type="presParOf" srcId="{0EBEE3C9-6FB7-4009-86D7-10A6D2A1ED7C}" destId="{A27CE077-C467-4463-9910-243A5F50C318}" srcOrd="1" destOrd="0" presId="urn:microsoft.com/office/officeart/2018/5/layout/IconCircleLabelList"/>
    <dgm:cxn modelId="{6AE0C169-2189-454B-AD90-08A374126073}" type="presParOf" srcId="{0EBEE3C9-6FB7-4009-86D7-10A6D2A1ED7C}" destId="{A1ECAD88-F1CE-4A01-B8CC-E3758387DFBA}" srcOrd="2" destOrd="0" presId="urn:microsoft.com/office/officeart/2018/5/layout/IconCircleLabelList"/>
    <dgm:cxn modelId="{11039938-A180-40ED-ACE9-43EFAD904190}" type="presParOf" srcId="{A1ECAD88-F1CE-4A01-B8CC-E3758387DFBA}" destId="{6A2EBF25-D0B9-4907-95BD-39CD17BE257A}" srcOrd="0" destOrd="0" presId="urn:microsoft.com/office/officeart/2018/5/layout/IconCircleLabelList"/>
    <dgm:cxn modelId="{2DF36F88-A009-4C10-ABE9-F9DA9DF5F49C}" type="presParOf" srcId="{A1ECAD88-F1CE-4A01-B8CC-E3758387DFBA}" destId="{679ADB2C-AA2F-467C-B1F2-238B24928CD7}" srcOrd="1" destOrd="0" presId="urn:microsoft.com/office/officeart/2018/5/layout/IconCircleLabelList"/>
    <dgm:cxn modelId="{D6DE3770-5AEA-4330-B730-D4FB4D445CC6}" type="presParOf" srcId="{A1ECAD88-F1CE-4A01-B8CC-E3758387DFBA}" destId="{C22C105C-BB38-47B0-9105-BBB5C2F27B6D}" srcOrd="2" destOrd="0" presId="urn:microsoft.com/office/officeart/2018/5/layout/IconCircleLabelList"/>
    <dgm:cxn modelId="{0034308C-25EF-4561-B09F-5CA14BBC9674}" type="presParOf" srcId="{A1ECAD88-F1CE-4A01-B8CC-E3758387DFBA}" destId="{7CF28674-5171-49F9-979E-E9D508610ABD}" srcOrd="3" destOrd="0" presId="urn:microsoft.com/office/officeart/2018/5/layout/IconCircleLabelList"/>
    <dgm:cxn modelId="{6E671532-CEF4-4B09-A0CD-F44132CEDD29}" type="presParOf" srcId="{0EBEE3C9-6FB7-4009-86D7-10A6D2A1ED7C}" destId="{829A6F49-3939-45BF-A4D2-1A8C625C648C}" srcOrd="3" destOrd="0" presId="urn:microsoft.com/office/officeart/2018/5/layout/IconCircleLabelList"/>
    <dgm:cxn modelId="{7AFA1964-4924-4666-BDD3-A654D59109CA}" type="presParOf" srcId="{0EBEE3C9-6FB7-4009-86D7-10A6D2A1ED7C}" destId="{FF6E7E46-A1AB-4A4F-8EAA-4484225748C6}" srcOrd="4" destOrd="0" presId="urn:microsoft.com/office/officeart/2018/5/layout/IconCircleLabelList"/>
    <dgm:cxn modelId="{D72278D7-5A07-4402-9B4A-7D1110DFC653}" type="presParOf" srcId="{FF6E7E46-A1AB-4A4F-8EAA-4484225748C6}" destId="{048B3470-618F-4133-839D-A66BE5ABC388}" srcOrd="0" destOrd="0" presId="urn:microsoft.com/office/officeart/2018/5/layout/IconCircleLabelList"/>
    <dgm:cxn modelId="{7823ACE7-427E-43E6-BFE3-FDAABCAEE9A7}" type="presParOf" srcId="{FF6E7E46-A1AB-4A4F-8EAA-4484225748C6}" destId="{175EE2E8-AB63-4E77-9A60-16445C43D284}" srcOrd="1" destOrd="0" presId="urn:microsoft.com/office/officeart/2018/5/layout/IconCircleLabelList"/>
    <dgm:cxn modelId="{986F99C9-14A1-465E-AB19-2C8AA2D0C697}" type="presParOf" srcId="{FF6E7E46-A1AB-4A4F-8EAA-4484225748C6}" destId="{DD53470A-2AD9-4139-9CA0-E550E660F3A5}" srcOrd="2" destOrd="0" presId="urn:microsoft.com/office/officeart/2018/5/layout/IconCircleLabelList"/>
    <dgm:cxn modelId="{89B98598-B22D-4E4B-93F8-69CF96F23627}" type="presParOf" srcId="{FF6E7E46-A1AB-4A4F-8EAA-4484225748C6}" destId="{27DA347C-DE32-4357-A8E6-CEB4B3B87AB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36E85B-534E-43E1-8DD0-7B7AB88CCC3E}" type="doc">
      <dgm:prSet loTypeId="urn:microsoft.com/office/officeart/2005/8/layout/vList5" loCatId="list" qsTypeId="urn:microsoft.com/office/officeart/2005/8/quickstyle/simple2" qsCatId="simple" csTypeId="urn:microsoft.com/office/officeart/2005/8/colors/accent1_2" csCatId="accent1"/>
      <dgm:spPr/>
      <dgm:t>
        <a:bodyPr/>
        <a:lstStyle/>
        <a:p>
          <a:endParaRPr lang="en-US"/>
        </a:p>
      </dgm:t>
    </dgm:pt>
    <dgm:pt modelId="{8FF12CC4-5AB4-4F00-B7B4-E00D992FA54C}">
      <dgm:prSet/>
      <dgm:spPr/>
      <dgm:t>
        <a:bodyPr/>
        <a:lstStyle/>
        <a:p>
          <a:r>
            <a:rPr lang="en-US" b="1"/>
            <a:t>Group 1 (30 mins): Attract (Recruit, Hire, Induct, Coordinate with Higher Ed.)</a:t>
          </a:r>
          <a:endParaRPr lang="en-US"/>
        </a:p>
      </dgm:t>
    </dgm:pt>
    <dgm:pt modelId="{B1D576BB-D01E-4070-9194-0E6A3960F8FD}" type="parTrans" cxnId="{477CB70D-F4E7-4499-B280-28D4132C14F1}">
      <dgm:prSet/>
      <dgm:spPr/>
      <dgm:t>
        <a:bodyPr/>
        <a:lstStyle/>
        <a:p>
          <a:endParaRPr lang="en-US"/>
        </a:p>
      </dgm:t>
    </dgm:pt>
    <dgm:pt modelId="{B157973C-119C-4F26-97A8-42DC2A7ACDD0}" type="sibTrans" cxnId="{477CB70D-F4E7-4499-B280-28D4132C14F1}">
      <dgm:prSet/>
      <dgm:spPr/>
      <dgm:t>
        <a:bodyPr/>
        <a:lstStyle/>
        <a:p>
          <a:endParaRPr lang="en-US"/>
        </a:p>
      </dgm:t>
    </dgm:pt>
    <dgm:pt modelId="{A310EDFE-E2EA-4815-BF2D-466CEC5D4AA4}">
      <dgm:prSet/>
      <dgm:spPr/>
      <dgm:t>
        <a:bodyPr/>
        <a:lstStyle/>
        <a:p>
          <a:r>
            <a:rPr lang="en-US"/>
            <a:t>Dana, Sharon (HHSC), and Nikki (Spindletop)</a:t>
          </a:r>
        </a:p>
      </dgm:t>
    </dgm:pt>
    <dgm:pt modelId="{CDDB5F7A-205A-458E-8BB7-371E4AD4E3F4}" type="parTrans" cxnId="{E035BE63-555E-40F8-9E9E-7A8F57357CC9}">
      <dgm:prSet/>
      <dgm:spPr/>
      <dgm:t>
        <a:bodyPr/>
        <a:lstStyle/>
        <a:p>
          <a:endParaRPr lang="en-US"/>
        </a:p>
      </dgm:t>
    </dgm:pt>
    <dgm:pt modelId="{AEAEC087-019B-4328-8CF9-3FB2B46BF9EC}" type="sibTrans" cxnId="{E035BE63-555E-40F8-9E9E-7A8F57357CC9}">
      <dgm:prSet/>
      <dgm:spPr/>
      <dgm:t>
        <a:bodyPr/>
        <a:lstStyle/>
        <a:p>
          <a:endParaRPr lang="en-US"/>
        </a:p>
      </dgm:t>
    </dgm:pt>
    <dgm:pt modelId="{67305788-2C6E-4646-A3EA-3B8FA166961C}">
      <dgm:prSet/>
      <dgm:spPr/>
      <dgm:t>
        <a:bodyPr/>
        <a:lstStyle/>
        <a:p>
          <a:r>
            <a:rPr lang="en-US" b="1"/>
            <a:t>Group 2 (30 mins): Prepare (Mentoring, Onboarding, Training)</a:t>
          </a:r>
          <a:endParaRPr lang="en-US"/>
        </a:p>
      </dgm:t>
    </dgm:pt>
    <dgm:pt modelId="{218DB243-CF49-47AD-A5EE-FA774B987B75}" type="parTrans" cxnId="{0FA5BA2F-A6AC-4D9B-A741-4FC77B803272}">
      <dgm:prSet/>
      <dgm:spPr/>
      <dgm:t>
        <a:bodyPr/>
        <a:lstStyle/>
        <a:p>
          <a:endParaRPr lang="en-US"/>
        </a:p>
      </dgm:t>
    </dgm:pt>
    <dgm:pt modelId="{C19EAEB0-A218-4163-A39D-E41B38D45292}" type="sibTrans" cxnId="{0FA5BA2F-A6AC-4D9B-A741-4FC77B803272}">
      <dgm:prSet/>
      <dgm:spPr/>
      <dgm:t>
        <a:bodyPr/>
        <a:lstStyle/>
        <a:p>
          <a:endParaRPr lang="en-US"/>
        </a:p>
      </dgm:t>
    </dgm:pt>
    <dgm:pt modelId="{96059CFD-7685-4EAD-8F5A-FC1C47CC7D7D}">
      <dgm:prSet/>
      <dgm:spPr/>
      <dgm:t>
        <a:bodyPr/>
        <a:lstStyle/>
        <a:p>
          <a:r>
            <a:rPr lang="en-US"/>
            <a:t>Elizabeth, Rachel (HHSC), and Julie (Brighton)</a:t>
          </a:r>
        </a:p>
      </dgm:t>
    </dgm:pt>
    <dgm:pt modelId="{524848D6-1587-4959-8F37-FC769EA97F4E}" type="parTrans" cxnId="{D1E7422E-354A-4FE1-97A9-A62A86B1C4A5}">
      <dgm:prSet/>
      <dgm:spPr/>
      <dgm:t>
        <a:bodyPr/>
        <a:lstStyle/>
        <a:p>
          <a:endParaRPr lang="en-US"/>
        </a:p>
      </dgm:t>
    </dgm:pt>
    <dgm:pt modelId="{3AF50BF6-1133-4BFC-89B4-75B2519BD319}" type="sibTrans" cxnId="{D1E7422E-354A-4FE1-97A9-A62A86B1C4A5}">
      <dgm:prSet/>
      <dgm:spPr/>
      <dgm:t>
        <a:bodyPr/>
        <a:lstStyle/>
        <a:p>
          <a:endParaRPr lang="en-US"/>
        </a:p>
      </dgm:t>
    </dgm:pt>
    <dgm:pt modelId="{27EDA859-57E4-416E-ADF5-7A4894685427}">
      <dgm:prSet/>
      <dgm:spPr/>
      <dgm:t>
        <a:bodyPr/>
        <a:lstStyle/>
        <a:p>
          <a:r>
            <a:rPr lang="en-US" b="1"/>
            <a:t>Group 3 (30 mins): Retain (Leadership, Management, Positive Climate and Culture)</a:t>
          </a:r>
          <a:endParaRPr lang="en-US"/>
        </a:p>
      </dgm:t>
    </dgm:pt>
    <dgm:pt modelId="{E4B93BCF-0660-47FF-9CDF-FD4951C51125}" type="parTrans" cxnId="{99C4D5ED-EF66-42F4-B823-5FFBFABFA2BD}">
      <dgm:prSet/>
      <dgm:spPr/>
      <dgm:t>
        <a:bodyPr/>
        <a:lstStyle/>
        <a:p>
          <a:endParaRPr lang="en-US"/>
        </a:p>
      </dgm:t>
    </dgm:pt>
    <dgm:pt modelId="{75EFBACE-2108-4505-B85D-69488EC69544}" type="sibTrans" cxnId="{99C4D5ED-EF66-42F4-B823-5FFBFABFA2BD}">
      <dgm:prSet/>
      <dgm:spPr/>
      <dgm:t>
        <a:bodyPr/>
        <a:lstStyle/>
        <a:p>
          <a:endParaRPr lang="en-US"/>
        </a:p>
      </dgm:t>
    </dgm:pt>
    <dgm:pt modelId="{2D449F3D-AD20-4DA7-AB6B-15C30092D853}">
      <dgm:prSet/>
      <dgm:spPr/>
      <dgm:t>
        <a:bodyPr/>
        <a:lstStyle/>
        <a:p>
          <a:r>
            <a:rPr lang="en-US"/>
            <a:t>Beverley, Takoya (HHSC), and Beatrice Watson, Noreen White (HHSC)</a:t>
          </a:r>
        </a:p>
      </dgm:t>
    </dgm:pt>
    <dgm:pt modelId="{48E3B426-FFEA-49D6-8CAC-BCD0B60173CB}" type="parTrans" cxnId="{48FCFCE7-C9DC-489E-B167-35818E441598}">
      <dgm:prSet/>
      <dgm:spPr/>
      <dgm:t>
        <a:bodyPr/>
        <a:lstStyle/>
        <a:p>
          <a:endParaRPr lang="en-US"/>
        </a:p>
      </dgm:t>
    </dgm:pt>
    <dgm:pt modelId="{0F3C0326-3D12-4F55-9F78-CF3B90A6E288}" type="sibTrans" cxnId="{48FCFCE7-C9DC-489E-B167-35818E441598}">
      <dgm:prSet/>
      <dgm:spPr/>
      <dgm:t>
        <a:bodyPr/>
        <a:lstStyle/>
        <a:p>
          <a:endParaRPr lang="en-US"/>
        </a:p>
      </dgm:t>
    </dgm:pt>
    <dgm:pt modelId="{794DAE9F-4A1A-4BB5-9B35-64FFF45FE338}" type="pres">
      <dgm:prSet presAssocID="{F136E85B-534E-43E1-8DD0-7B7AB88CCC3E}" presName="Name0" presStyleCnt="0">
        <dgm:presLayoutVars>
          <dgm:dir/>
          <dgm:animLvl val="lvl"/>
          <dgm:resizeHandles val="exact"/>
        </dgm:presLayoutVars>
      </dgm:prSet>
      <dgm:spPr/>
    </dgm:pt>
    <dgm:pt modelId="{82AACAA7-5F92-452D-9D34-7BD42035D686}" type="pres">
      <dgm:prSet presAssocID="{8FF12CC4-5AB4-4F00-B7B4-E00D992FA54C}" presName="linNode" presStyleCnt="0"/>
      <dgm:spPr/>
    </dgm:pt>
    <dgm:pt modelId="{6907C65C-01DB-449C-A520-9545925C8AA6}" type="pres">
      <dgm:prSet presAssocID="{8FF12CC4-5AB4-4F00-B7B4-E00D992FA54C}" presName="parentText" presStyleLbl="node1" presStyleIdx="0" presStyleCnt="3">
        <dgm:presLayoutVars>
          <dgm:chMax val="1"/>
          <dgm:bulletEnabled val="1"/>
        </dgm:presLayoutVars>
      </dgm:prSet>
      <dgm:spPr/>
    </dgm:pt>
    <dgm:pt modelId="{C1EFED3C-8493-42D5-9A8E-C1FA3C2B1D76}" type="pres">
      <dgm:prSet presAssocID="{8FF12CC4-5AB4-4F00-B7B4-E00D992FA54C}" presName="descendantText" presStyleLbl="alignAccFollowNode1" presStyleIdx="0" presStyleCnt="3">
        <dgm:presLayoutVars>
          <dgm:bulletEnabled val="1"/>
        </dgm:presLayoutVars>
      </dgm:prSet>
      <dgm:spPr/>
    </dgm:pt>
    <dgm:pt modelId="{A0F59E61-5C38-4210-A3B4-AEB040FDE296}" type="pres">
      <dgm:prSet presAssocID="{B157973C-119C-4F26-97A8-42DC2A7ACDD0}" presName="sp" presStyleCnt="0"/>
      <dgm:spPr/>
    </dgm:pt>
    <dgm:pt modelId="{59BB7A8C-DFF3-454A-8E24-218BADBB6888}" type="pres">
      <dgm:prSet presAssocID="{67305788-2C6E-4646-A3EA-3B8FA166961C}" presName="linNode" presStyleCnt="0"/>
      <dgm:spPr/>
    </dgm:pt>
    <dgm:pt modelId="{C668C9A5-AEE3-4AFF-B18F-BA88F09D0B73}" type="pres">
      <dgm:prSet presAssocID="{67305788-2C6E-4646-A3EA-3B8FA166961C}" presName="parentText" presStyleLbl="node1" presStyleIdx="1" presStyleCnt="3">
        <dgm:presLayoutVars>
          <dgm:chMax val="1"/>
          <dgm:bulletEnabled val="1"/>
        </dgm:presLayoutVars>
      </dgm:prSet>
      <dgm:spPr/>
    </dgm:pt>
    <dgm:pt modelId="{609876A8-1442-4B9F-A493-A2448FB583ED}" type="pres">
      <dgm:prSet presAssocID="{67305788-2C6E-4646-A3EA-3B8FA166961C}" presName="descendantText" presStyleLbl="alignAccFollowNode1" presStyleIdx="1" presStyleCnt="3">
        <dgm:presLayoutVars>
          <dgm:bulletEnabled val="1"/>
        </dgm:presLayoutVars>
      </dgm:prSet>
      <dgm:spPr/>
    </dgm:pt>
    <dgm:pt modelId="{E4709B74-C2CC-4259-9A6C-F167D428D8F1}" type="pres">
      <dgm:prSet presAssocID="{C19EAEB0-A218-4163-A39D-E41B38D45292}" presName="sp" presStyleCnt="0"/>
      <dgm:spPr/>
    </dgm:pt>
    <dgm:pt modelId="{5AEB4B4C-0B95-4E89-B0AA-C076B535F9A7}" type="pres">
      <dgm:prSet presAssocID="{27EDA859-57E4-416E-ADF5-7A4894685427}" presName="linNode" presStyleCnt="0"/>
      <dgm:spPr/>
    </dgm:pt>
    <dgm:pt modelId="{56FB9AE4-51E6-471C-84B2-87CF2FC7A543}" type="pres">
      <dgm:prSet presAssocID="{27EDA859-57E4-416E-ADF5-7A4894685427}" presName="parentText" presStyleLbl="node1" presStyleIdx="2" presStyleCnt="3">
        <dgm:presLayoutVars>
          <dgm:chMax val="1"/>
          <dgm:bulletEnabled val="1"/>
        </dgm:presLayoutVars>
      </dgm:prSet>
      <dgm:spPr/>
    </dgm:pt>
    <dgm:pt modelId="{C2C93C4F-B348-4DE1-AABD-04CE4EA9552D}" type="pres">
      <dgm:prSet presAssocID="{27EDA859-57E4-416E-ADF5-7A4894685427}" presName="descendantText" presStyleLbl="alignAccFollowNode1" presStyleIdx="2" presStyleCnt="3">
        <dgm:presLayoutVars>
          <dgm:bulletEnabled val="1"/>
        </dgm:presLayoutVars>
      </dgm:prSet>
      <dgm:spPr/>
    </dgm:pt>
  </dgm:ptLst>
  <dgm:cxnLst>
    <dgm:cxn modelId="{477CB70D-F4E7-4499-B280-28D4132C14F1}" srcId="{F136E85B-534E-43E1-8DD0-7B7AB88CCC3E}" destId="{8FF12CC4-5AB4-4F00-B7B4-E00D992FA54C}" srcOrd="0" destOrd="0" parTransId="{B1D576BB-D01E-4070-9194-0E6A3960F8FD}" sibTransId="{B157973C-119C-4F26-97A8-42DC2A7ACDD0}"/>
    <dgm:cxn modelId="{7517CB23-4AF3-47BF-8DE5-7F0E81A6D038}" type="presOf" srcId="{96059CFD-7685-4EAD-8F5A-FC1C47CC7D7D}" destId="{609876A8-1442-4B9F-A493-A2448FB583ED}" srcOrd="0" destOrd="0" presId="urn:microsoft.com/office/officeart/2005/8/layout/vList5"/>
    <dgm:cxn modelId="{6CA2CF2A-BBD2-4951-BA80-55006DE65AF9}" type="presOf" srcId="{2D449F3D-AD20-4DA7-AB6B-15C30092D853}" destId="{C2C93C4F-B348-4DE1-AABD-04CE4EA9552D}" srcOrd="0" destOrd="0" presId="urn:microsoft.com/office/officeart/2005/8/layout/vList5"/>
    <dgm:cxn modelId="{D1E7422E-354A-4FE1-97A9-A62A86B1C4A5}" srcId="{67305788-2C6E-4646-A3EA-3B8FA166961C}" destId="{96059CFD-7685-4EAD-8F5A-FC1C47CC7D7D}" srcOrd="0" destOrd="0" parTransId="{524848D6-1587-4959-8F37-FC769EA97F4E}" sibTransId="{3AF50BF6-1133-4BFC-89B4-75B2519BD319}"/>
    <dgm:cxn modelId="{0FA5BA2F-A6AC-4D9B-A741-4FC77B803272}" srcId="{F136E85B-534E-43E1-8DD0-7B7AB88CCC3E}" destId="{67305788-2C6E-4646-A3EA-3B8FA166961C}" srcOrd="1" destOrd="0" parTransId="{218DB243-CF49-47AD-A5EE-FA774B987B75}" sibTransId="{C19EAEB0-A218-4163-A39D-E41B38D45292}"/>
    <dgm:cxn modelId="{DD6CCF31-9CE2-49AD-BFB4-48517F9DBC59}" type="presOf" srcId="{F136E85B-534E-43E1-8DD0-7B7AB88CCC3E}" destId="{794DAE9F-4A1A-4BB5-9B35-64FFF45FE338}" srcOrd="0" destOrd="0" presId="urn:microsoft.com/office/officeart/2005/8/layout/vList5"/>
    <dgm:cxn modelId="{E035BE63-555E-40F8-9E9E-7A8F57357CC9}" srcId="{8FF12CC4-5AB4-4F00-B7B4-E00D992FA54C}" destId="{A310EDFE-E2EA-4815-BF2D-466CEC5D4AA4}" srcOrd="0" destOrd="0" parTransId="{CDDB5F7A-205A-458E-8BB7-371E4AD4E3F4}" sibTransId="{AEAEC087-019B-4328-8CF9-3FB2B46BF9EC}"/>
    <dgm:cxn modelId="{87341E9C-992F-4F4E-A988-6DBA1D9B43CB}" type="presOf" srcId="{A310EDFE-E2EA-4815-BF2D-466CEC5D4AA4}" destId="{C1EFED3C-8493-42D5-9A8E-C1FA3C2B1D76}" srcOrd="0" destOrd="0" presId="urn:microsoft.com/office/officeart/2005/8/layout/vList5"/>
    <dgm:cxn modelId="{E4AC31BE-4963-432B-8CC5-D34141F9C91C}" type="presOf" srcId="{8FF12CC4-5AB4-4F00-B7B4-E00D992FA54C}" destId="{6907C65C-01DB-449C-A520-9545925C8AA6}" srcOrd="0" destOrd="0" presId="urn:microsoft.com/office/officeart/2005/8/layout/vList5"/>
    <dgm:cxn modelId="{FE8A6ED1-EFA3-48A9-AD9A-9928E78DE868}" type="presOf" srcId="{67305788-2C6E-4646-A3EA-3B8FA166961C}" destId="{C668C9A5-AEE3-4AFF-B18F-BA88F09D0B73}" srcOrd="0" destOrd="0" presId="urn:microsoft.com/office/officeart/2005/8/layout/vList5"/>
    <dgm:cxn modelId="{1D7B56E2-F983-45CA-A100-39EE84F3C6C7}" type="presOf" srcId="{27EDA859-57E4-416E-ADF5-7A4894685427}" destId="{56FB9AE4-51E6-471C-84B2-87CF2FC7A543}" srcOrd="0" destOrd="0" presId="urn:microsoft.com/office/officeart/2005/8/layout/vList5"/>
    <dgm:cxn modelId="{48FCFCE7-C9DC-489E-B167-35818E441598}" srcId="{27EDA859-57E4-416E-ADF5-7A4894685427}" destId="{2D449F3D-AD20-4DA7-AB6B-15C30092D853}" srcOrd="0" destOrd="0" parTransId="{48E3B426-FFEA-49D6-8CAC-BCD0B60173CB}" sibTransId="{0F3C0326-3D12-4F55-9F78-CF3B90A6E288}"/>
    <dgm:cxn modelId="{99C4D5ED-EF66-42F4-B823-5FFBFABFA2BD}" srcId="{F136E85B-534E-43E1-8DD0-7B7AB88CCC3E}" destId="{27EDA859-57E4-416E-ADF5-7A4894685427}" srcOrd="2" destOrd="0" parTransId="{E4B93BCF-0660-47FF-9CDF-FD4951C51125}" sibTransId="{75EFBACE-2108-4505-B85D-69488EC69544}"/>
    <dgm:cxn modelId="{2E57B43E-56DB-40E8-8659-C0B45EEE9A7F}" type="presParOf" srcId="{794DAE9F-4A1A-4BB5-9B35-64FFF45FE338}" destId="{82AACAA7-5F92-452D-9D34-7BD42035D686}" srcOrd="0" destOrd="0" presId="urn:microsoft.com/office/officeart/2005/8/layout/vList5"/>
    <dgm:cxn modelId="{D820E01E-A00C-43EC-8F95-146BFFD7AF49}" type="presParOf" srcId="{82AACAA7-5F92-452D-9D34-7BD42035D686}" destId="{6907C65C-01DB-449C-A520-9545925C8AA6}" srcOrd="0" destOrd="0" presId="urn:microsoft.com/office/officeart/2005/8/layout/vList5"/>
    <dgm:cxn modelId="{1D51F5BC-0967-4E46-A63B-58444F2CEEE3}" type="presParOf" srcId="{82AACAA7-5F92-452D-9D34-7BD42035D686}" destId="{C1EFED3C-8493-42D5-9A8E-C1FA3C2B1D76}" srcOrd="1" destOrd="0" presId="urn:microsoft.com/office/officeart/2005/8/layout/vList5"/>
    <dgm:cxn modelId="{D19E6B8D-9273-4A98-BEBE-CA6670607C9E}" type="presParOf" srcId="{794DAE9F-4A1A-4BB5-9B35-64FFF45FE338}" destId="{A0F59E61-5C38-4210-A3B4-AEB040FDE296}" srcOrd="1" destOrd="0" presId="urn:microsoft.com/office/officeart/2005/8/layout/vList5"/>
    <dgm:cxn modelId="{76BF4896-F978-4269-BAF3-9D0E54F37097}" type="presParOf" srcId="{794DAE9F-4A1A-4BB5-9B35-64FFF45FE338}" destId="{59BB7A8C-DFF3-454A-8E24-218BADBB6888}" srcOrd="2" destOrd="0" presId="urn:microsoft.com/office/officeart/2005/8/layout/vList5"/>
    <dgm:cxn modelId="{F6E3C2D0-FEAF-4669-ABEF-56661D6D4C54}" type="presParOf" srcId="{59BB7A8C-DFF3-454A-8E24-218BADBB6888}" destId="{C668C9A5-AEE3-4AFF-B18F-BA88F09D0B73}" srcOrd="0" destOrd="0" presId="urn:microsoft.com/office/officeart/2005/8/layout/vList5"/>
    <dgm:cxn modelId="{1422006E-30FD-42F0-9ECE-EBB43E0054C6}" type="presParOf" srcId="{59BB7A8C-DFF3-454A-8E24-218BADBB6888}" destId="{609876A8-1442-4B9F-A493-A2448FB583ED}" srcOrd="1" destOrd="0" presId="urn:microsoft.com/office/officeart/2005/8/layout/vList5"/>
    <dgm:cxn modelId="{7330A53F-664E-4B44-B441-65B0CA09147B}" type="presParOf" srcId="{794DAE9F-4A1A-4BB5-9B35-64FFF45FE338}" destId="{E4709B74-C2CC-4259-9A6C-F167D428D8F1}" srcOrd="3" destOrd="0" presId="urn:microsoft.com/office/officeart/2005/8/layout/vList5"/>
    <dgm:cxn modelId="{8342A83E-950D-4BA2-8094-E6917E148D7E}" type="presParOf" srcId="{794DAE9F-4A1A-4BB5-9B35-64FFF45FE338}" destId="{5AEB4B4C-0B95-4E89-B0AA-C076B535F9A7}" srcOrd="4" destOrd="0" presId="urn:microsoft.com/office/officeart/2005/8/layout/vList5"/>
    <dgm:cxn modelId="{86F70D22-E13A-41D1-AFF0-34CB2B17649C}" type="presParOf" srcId="{5AEB4B4C-0B95-4E89-B0AA-C076B535F9A7}" destId="{56FB9AE4-51E6-471C-84B2-87CF2FC7A543}" srcOrd="0" destOrd="0" presId="urn:microsoft.com/office/officeart/2005/8/layout/vList5"/>
    <dgm:cxn modelId="{0657874C-67AA-4277-B52D-8DE39B6592A1}" type="presParOf" srcId="{5AEB4B4C-0B95-4E89-B0AA-C076B535F9A7}" destId="{C2C93C4F-B348-4DE1-AABD-04CE4EA9552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FF95DB-E346-42E4-85EB-DB579933455D}">
      <dsp:nvSpPr>
        <dsp:cNvPr id="0" name=""/>
        <dsp:cNvSpPr/>
      </dsp:nvSpPr>
      <dsp:spPr>
        <a:xfrm>
          <a:off x="0" y="445"/>
          <a:ext cx="11029616" cy="10431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F8D6D1-4681-40A9-8682-282426411C27}">
      <dsp:nvSpPr>
        <dsp:cNvPr id="0" name=""/>
        <dsp:cNvSpPr/>
      </dsp:nvSpPr>
      <dsp:spPr>
        <a:xfrm>
          <a:off x="315564" y="235162"/>
          <a:ext cx="573752" cy="5737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CB9421C-B727-4E52-8152-BCEA8924F6DB}">
      <dsp:nvSpPr>
        <dsp:cNvPr id="0" name=""/>
        <dsp:cNvSpPr/>
      </dsp:nvSpPr>
      <dsp:spPr>
        <a:xfrm>
          <a:off x="1204881" y="445"/>
          <a:ext cx="9824734" cy="1043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04" tIns="110404" rIns="110404" bIns="110404" numCol="1" spcCol="1270" anchor="ctr" anchorCtr="0">
          <a:noAutofit/>
        </a:bodyPr>
        <a:lstStyle/>
        <a:p>
          <a:pPr marL="0" lvl="0" indent="0" algn="l" defTabSz="933450">
            <a:lnSpc>
              <a:spcPct val="100000"/>
            </a:lnSpc>
            <a:spcBef>
              <a:spcPct val="0"/>
            </a:spcBef>
            <a:spcAft>
              <a:spcPct val="35000"/>
            </a:spcAft>
            <a:buNone/>
          </a:pPr>
          <a:r>
            <a:rPr lang="en-US" sz="2100" b="0" i="0" kern="1200"/>
            <a:t>Leaders will move to their generation groups according to the images they relate with the most. </a:t>
          </a:r>
          <a:endParaRPr lang="en-US" sz="2100" kern="1200"/>
        </a:p>
      </dsp:txBody>
      <dsp:txXfrm>
        <a:off x="1204881" y="445"/>
        <a:ext cx="9824734" cy="1043187"/>
      </dsp:txXfrm>
    </dsp:sp>
    <dsp:sp modelId="{C9455620-3ADD-4AF1-9D6C-FD0C43695761}">
      <dsp:nvSpPr>
        <dsp:cNvPr id="0" name=""/>
        <dsp:cNvSpPr/>
      </dsp:nvSpPr>
      <dsp:spPr>
        <a:xfrm>
          <a:off x="0" y="1304429"/>
          <a:ext cx="11029616" cy="10431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FE691E-BC7D-4713-A791-97F8FB1D64DE}">
      <dsp:nvSpPr>
        <dsp:cNvPr id="0" name=""/>
        <dsp:cNvSpPr/>
      </dsp:nvSpPr>
      <dsp:spPr>
        <a:xfrm>
          <a:off x="315564" y="1539147"/>
          <a:ext cx="573752" cy="5737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7874BD4-E780-4727-BD44-9ADA0A81FF02}">
      <dsp:nvSpPr>
        <dsp:cNvPr id="0" name=""/>
        <dsp:cNvSpPr/>
      </dsp:nvSpPr>
      <dsp:spPr>
        <a:xfrm>
          <a:off x="1204881" y="1304429"/>
          <a:ext cx="9824734" cy="1043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04" tIns="110404" rIns="110404" bIns="110404" numCol="1" spcCol="1270" anchor="ctr" anchorCtr="0">
          <a:noAutofit/>
        </a:bodyPr>
        <a:lstStyle/>
        <a:p>
          <a:pPr marL="0" lvl="0" indent="0" algn="l" defTabSz="933450">
            <a:lnSpc>
              <a:spcPct val="100000"/>
            </a:lnSpc>
            <a:spcBef>
              <a:spcPct val="0"/>
            </a:spcBef>
            <a:spcAft>
              <a:spcPct val="35000"/>
            </a:spcAft>
            <a:buNone/>
          </a:pPr>
          <a:r>
            <a:rPr lang="en-US" sz="2100" kern="1200"/>
            <a:t>Once in your groups, you will</a:t>
          </a:r>
          <a:r>
            <a:rPr lang="en-US" sz="2100" b="0" i="0" kern="1200"/>
            <a:t> </a:t>
          </a:r>
          <a:r>
            <a:rPr lang="en-US" sz="2100" b="1" i="0" kern="1200"/>
            <a:t>draw</a:t>
          </a:r>
          <a:r>
            <a:rPr lang="en-US" sz="2100" b="0" i="0" kern="1200"/>
            <a:t> an ideal job description for an early interventionist based on your generationa on the flip chart/markers paper provided. </a:t>
          </a:r>
          <a:endParaRPr lang="en-US" sz="2100" kern="1200"/>
        </a:p>
      </dsp:txBody>
      <dsp:txXfrm>
        <a:off x="1204881" y="1304429"/>
        <a:ext cx="9824734" cy="1043187"/>
      </dsp:txXfrm>
    </dsp:sp>
    <dsp:sp modelId="{BE8F6823-474D-4947-9B59-1FF5569D4ED1}">
      <dsp:nvSpPr>
        <dsp:cNvPr id="0" name=""/>
        <dsp:cNvSpPr/>
      </dsp:nvSpPr>
      <dsp:spPr>
        <a:xfrm>
          <a:off x="0" y="2608413"/>
          <a:ext cx="11029616" cy="10431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69C764-0C58-4677-BA32-4C4551A4C981}">
      <dsp:nvSpPr>
        <dsp:cNvPr id="0" name=""/>
        <dsp:cNvSpPr/>
      </dsp:nvSpPr>
      <dsp:spPr>
        <a:xfrm>
          <a:off x="315564" y="2843131"/>
          <a:ext cx="573752" cy="5737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93587F7-38CE-4A5D-A2A0-9E89DF6D0B3D}">
      <dsp:nvSpPr>
        <dsp:cNvPr id="0" name=""/>
        <dsp:cNvSpPr/>
      </dsp:nvSpPr>
      <dsp:spPr>
        <a:xfrm>
          <a:off x="1204881" y="2608413"/>
          <a:ext cx="9824734" cy="1043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04" tIns="110404" rIns="110404" bIns="110404" numCol="1" spcCol="1270" anchor="ctr" anchorCtr="0">
          <a:noAutofit/>
        </a:bodyPr>
        <a:lstStyle/>
        <a:p>
          <a:pPr marL="0" lvl="0" indent="0" algn="l" defTabSz="933450">
            <a:lnSpc>
              <a:spcPct val="100000"/>
            </a:lnSpc>
            <a:spcBef>
              <a:spcPct val="0"/>
            </a:spcBef>
            <a:spcAft>
              <a:spcPct val="35000"/>
            </a:spcAft>
            <a:buNone/>
          </a:pPr>
          <a:r>
            <a:rPr lang="en-US" sz="2100" b="0" i="0" kern="1200"/>
            <a:t>After 10 minutes, each generation group will share your illustration with the large group. </a:t>
          </a:r>
          <a:br>
            <a:rPr lang="en-US" sz="2100" kern="1200"/>
          </a:br>
          <a:endParaRPr lang="en-US" sz="2100" kern="1200"/>
        </a:p>
      </dsp:txBody>
      <dsp:txXfrm>
        <a:off x="1204881" y="2608413"/>
        <a:ext cx="9824734" cy="10431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676C90-A43B-4005-9D65-06B3B0823A9B}">
      <dsp:nvSpPr>
        <dsp:cNvPr id="0" name=""/>
        <dsp:cNvSpPr/>
      </dsp:nvSpPr>
      <dsp:spPr>
        <a:xfrm>
          <a:off x="3231" y="971729"/>
          <a:ext cx="2307171" cy="1465053"/>
        </a:xfrm>
        <a:prstGeom prst="roundRect">
          <a:avLst>
            <a:gd name="adj" fmla="val 10000"/>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52C8731-2C4A-49E9-B8A5-FC8A40DDC220}">
      <dsp:nvSpPr>
        <dsp:cNvPr id="0" name=""/>
        <dsp:cNvSpPr/>
      </dsp:nvSpPr>
      <dsp:spPr>
        <a:xfrm>
          <a:off x="259583" y="1215263"/>
          <a:ext cx="2307171" cy="1465053"/>
        </a:xfrm>
        <a:prstGeom prst="roundRect">
          <a:avLst>
            <a:gd name="adj" fmla="val 10000"/>
          </a:avLst>
        </a:prstGeom>
        <a:solidFill>
          <a:schemeClr val="lt1">
            <a:alpha val="90000"/>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Dana Dodgen (Warren Center)</a:t>
          </a:r>
        </a:p>
      </dsp:txBody>
      <dsp:txXfrm>
        <a:off x="302493" y="1258173"/>
        <a:ext cx="2221351" cy="1379233"/>
      </dsp:txXfrm>
    </dsp:sp>
    <dsp:sp modelId="{CC31901C-7837-440E-B612-DB4667E0B43E}">
      <dsp:nvSpPr>
        <dsp:cNvPr id="0" name=""/>
        <dsp:cNvSpPr/>
      </dsp:nvSpPr>
      <dsp:spPr>
        <a:xfrm>
          <a:off x="2823107" y="971729"/>
          <a:ext cx="2307171" cy="1465053"/>
        </a:xfrm>
        <a:prstGeom prst="roundRect">
          <a:avLst>
            <a:gd name="adj" fmla="val 10000"/>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73DEFB28-3230-4A19-975D-E384926BA8D6}">
      <dsp:nvSpPr>
        <dsp:cNvPr id="0" name=""/>
        <dsp:cNvSpPr/>
      </dsp:nvSpPr>
      <dsp:spPr>
        <a:xfrm>
          <a:off x="3079460" y="1215263"/>
          <a:ext cx="2307171" cy="1465053"/>
        </a:xfrm>
        <a:prstGeom prst="roundRect">
          <a:avLst>
            <a:gd name="adj" fmla="val 10000"/>
          </a:avLst>
        </a:prstGeom>
        <a:solidFill>
          <a:schemeClr val="lt1">
            <a:alpha val="90000"/>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Stella Moreno (Region 19)</a:t>
          </a:r>
        </a:p>
      </dsp:txBody>
      <dsp:txXfrm>
        <a:off x="3122370" y="1258173"/>
        <a:ext cx="2221351" cy="1379233"/>
      </dsp:txXfrm>
    </dsp:sp>
    <dsp:sp modelId="{1901789D-1778-422C-AE42-2D940A62C879}">
      <dsp:nvSpPr>
        <dsp:cNvPr id="0" name=""/>
        <dsp:cNvSpPr/>
      </dsp:nvSpPr>
      <dsp:spPr>
        <a:xfrm>
          <a:off x="5642984" y="971729"/>
          <a:ext cx="2307171" cy="1465053"/>
        </a:xfrm>
        <a:prstGeom prst="roundRect">
          <a:avLst>
            <a:gd name="adj" fmla="val 10000"/>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6FDC808-4EFB-41AF-ACE6-6BD3D9B60E00}">
      <dsp:nvSpPr>
        <dsp:cNvPr id="0" name=""/>
        <dsp:cNvSpPr/>
      </dsp:nvSpPr>
      <dsp:spPr>
        <a:xfrm>
          <a:off x="5899336" y="1215263"/>
          <a:ext cx="2307171" cy="1465053"/>
        </a:xfrm>
        <a:prstGeom prst="roundRect">
          <a:avLst>
            <a:gd name="adj" fmla="val 10000"/>
          </a:avLst>
        </a:prstGeom>
        <a:solidFill>
          <a:schemeClr val="lt1">
            <a:alpha val="90000"/>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Hector Rios (CACOST)</a:t>
          </a:r>
        </a:p>
      </dsp:txBody>
      <dsp:txXfrm>
        <a:off x="5942246" y="1258173"/>
        <a:ext cx="2221351" cy="1379233"/>
      </dsp:txXfrm>
    </dsp:sp>
    <dsp:sp modelId="{141182D8-B266-4DC0-AF94-D9302BFAEF9C}">
      <dsp:nvSpPr>
        <dsp:cNvPr id="0" name=""/>
        <dsp:cNvSpPr/>
      </dsp:nvSpPr>
      <dsp:spPr>
        <a:xfrm>
          <a:off x="8466091" y="918738"/>
          <a:ext cx="2307171" cy="1465053"/>
        </a:xfrm>
        <a:prstGeom prst="roundRect">
          <a:avLst>
            <a:gd name="adj" fmla="val 10000"/>
          </a:avLst>
        </a:prstGeom>
        <a:solidFill>
          <a:schemeClr val="accent3">
            <a:hueOff val="0"/>
            <a:satOff val="0"/>
            <a:lumOff val="0"/>
            <a:alphaOff val="0"/>
          </a:schemeClr>
        </a:solidFill>
        <a:ln w="25400" cap="rnd" cmpd="sng" algn="ctr">
          <a:solidFill>
            <a:schemeClr val="accent1"/>
          </a:solidFill>
          <a:prstDash val="solid"/>
        </a:ln>
        <a:effectLst/>
      </dsp:spPr>
      <dsp:style>
        <a:lnRef idx="3">
          <a:scrgbClr r="0" g="0" b="0"/>
        </a:lnRef>
        <a:fillRef idx="1">
          <a:scrgbClr r="0" g="0" b="0"/>
        </a:fillRef>
        <a:effectRef idx="1">
          <a:scrgbClr r="0" g="0" b="0"/>
        </a:effectRef>
        <a:fontRef idx="minor">
          <a:schemeClr val="lt1"/>
        </a:fontRef>
      </dsp:style>
    </dsp:sp>
    <dsp:sp modelId="{8EB75EC5-77F0-4F36-8829-EB5270A58D41}">
      <dsp:nvSpPr>
        <dsp:cNvPr id="0" name=""/>
        <dsp:cNvSpPr/>
      </dsp:nvSpPr>
      <dsp:spPr>
        <a:xfrm>
          <a:off x="8722444" y="1162272"/>
          <a:ext cx="2307171" cy="1465053"/>
        </a:xfrm>
        <a:prstGeom prst="roundRect">
          <a:avLst>
            <a:gd name="adj" fmla="val 10000"/>
          </a:avLst>
        </a:prstGeom>
        <a:solidFill>
          <a:schemeClr val="lt1">
            <a:alpha val="90000"/>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Julie Yocham (Brighton)</a:t>
          </a:r>
        </a:p>
      </dsp:txBody>
      <dsp:txXfrm>
        <a:off x="8765354" y="1205182"/>
        <a:ext cx="2221351" cy="13792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C6E82-B792-4723-98C9-3C494E1B5304}">
      <dsp:nvSpPr>
        <dsp:cNvPr id="0" name=""/>
        <dsp:cNvSpPr/>
      </dsp:nvSpPr>
      <dsp:spPr>
        <a:xfrm>
          <a:off x="1144609" y="1276125"/>
          <a:ext cx="827314" cy="82731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1EF5EB-714D-484C-8DFA-0CC1C723119D}">
      <dsp:nvSpPr>
        <dsp:cNvPr id="0" name=""/>
        <dsp:cNvSpPr/>
      </dsp:nvSpPr>
      <dsp:spPr>
        <a:xfrm>
          <a:off x="1320922" y="1452438"/>
          <a:ext cx="474688" cy="4746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0D0170-576F-4812-9B49-3FB8542D7511}">
      <dsp:nvSpPr>
        <dsp:cNvPr id="0" name=""/>
        <dsp:cNvSpPr/>
      </dsp:nvSpPr>
      <dsp:spPr>
        <a:xfrm>
          <a:off x="659212" y="2399145"/>
          <a:ext cx="1796290" cy="2714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i="0" kern="1200" dirty="0"/>
            <a:t>Review the individual job descriptions you brought and compare them with what you have learned today.</a:t>
          </a:r>
          <a:endParaRPr lang="en-US" sz="1600" kern="1200" dirty="0"/>
        </a:p>
      </dsp:txBody>
      <dsp:txXfrm>
        <a:off x="659212" y="2399145"/>
        <a:ext cx="1796290" cy="2714854"/>
      </dsp:txXfrm>
    </dsp:sp>
    <dsp:sp modelId="{6A2EBF25-D0B9-4907-95BD-39CD17BE257A}">
      <dsp:nvSpPr>
        <dsp:cNvPr id="0" name=""/>
        <dsp:cNvSpPr/>
      </dsp:nvSpPr>
      <dsp:spPr>
        <a:xfrm>
          <a:off x="3024551" y="825335"/>
          <a:ext cx="827314" cy="82731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9ADB2C-AA2F-467C-B1F2-238B24928CD7}">
      <dsp:nvSpPr>
        <dsp:cNvPr id="0" name=""/>
        <dsp:cNvSpPr/>
      </dsp:nvSpPr>
      <dsp:spPr>
        <a:xfrm>
          <a:off x="3202936" y="1027298"/>
          <a:ext cx="474688" cy="4746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F28674-5171-49F9-979E-E9D508610ABD}">
      <dsp:nvSpPr>
        <dsp:cNvPr id="0" name=""/>
        <dsp:cNvSpPr/>
      </dsp:nvSpPr>
      <dsp:spPr>
        <a:xfrm>
          <a:off x="2780134" y="-748198"/>
          <a:ext cx="1339116" cy="705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endParaRPr lang="en-US" sz="1600" b="0" i="0" kern="1200" dirty="0"/>
        </a:p>
        <a:p>
          <a:pPr marL="0" lvl="0" indent="0" algn="ctr" defTabSz="711200">
            <a:lnSpc>
              <a:spcPct val="100000"/>
            </a:lnSpc>
            <a:spcBef>
              <a:spcPct val="0"/>
            </a:spcBef>
            <a:spcAft>
              <a:spcPct val="35000"/>
            </a:spcAft>
            <a:buNone/>
            <a:defRPr cap="all"/>
          </a:pPr>
          <a:r>
            <a:rPr lang="en-US" sz="1600" b="0" i="0" kern="1200" dirty="0"/>
            <a:t>Review the Generations in the Workplace handout you have been provided and use it to revise your programs job description. </a:t>
          </a:r>
          <a:endParaRPr lang="en-US" sz="1600" kern="1200" dirty="0"/>
        </a:p>
      </dsp:txBody>
      <dsp:txXfrm>
        <a:off x="2780134" y="-748198"/>
        <a:ext cx="1339116" cy="7057236"/>
      </dsp:txXfrm>
    </dsp:sp>
    <dsp:sp modelId="{048B3470-618F-4133-839D-A66BE5ABC388}">
      <dsp:nvSpPr>
        <dsp:cNvPr id="0" name=""/>
        <dsp:cNvSpPr/>
      </dsp:nvSpPr>
      <dsp:spPr>
        <a:xfrm>
          <a:off x="4568923" y="1136229"/>
          <a:ext cx="827314" cy="82731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5EE2E8-AB63-4E77-9A60-16445C43D284}">
      <dsp:nvSpPr>
        <dsp:cNvPr id="0" name=""/>
        <dsp:cNvSpPr/>
      </dsp:nvSpPr>
      <dsp:spPr>
        <a:xfrm>
          <a:off x="4736685" y="1458607"/>
          <a:ext cx="474688" cy="4746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DA347C-DE32-4357-A8E6-CEB4B3B87ABC}">
      <dsp:nvSpPr>
        <dsp:cNvPr id="0" name=""/>
        <dsp:cNvSpPr/>
      </dsp:nvSpPr>
      <dsp:spPr>
        <a:xfrm>
          <a:off x="4343407" y="1606528"/>
          <a:ext cx="1356253" cy="395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i="0" kern="1200" dirty="0"/>
            <a:t>Discuss at </a:t>
          </a:r>
          <a:r>
            <a:rPr lang="en-US" sz="1600" kern="1200" dirty="0"/>
            <a:t>your </a:t>
          </a:r>
          <a:r>
            <a:rPr lang="en-US" sz="1600" b="0" i="0" kern="1200" dirty="0"/>
            <a:t>tables what matches with what you have learned and what you would change</a:t>
          </a:r>
          <a:r>
            <a:rPr lang="en-US" sz="1300" b="0" i="0" kern="1200" dirty="0"/>
            <a:t>. </a:t>
          </a:r>
          <a:endParaRPr lang="en-US" sz="1300" kern="1200" dirty="0"/>
        </a:p>
      </dsp:txBody>
      <dsp:txXfrm>
        <a:off x="4343407" y="1606528"/>
        <a:ext cx="1356253" cy="3954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FED3C-8493-42D5-9A8E-C1FA3C2B1D76}">
      <dsp:nvSpPr>
        <dsp:cNvPr id="0" name=""/>
        <dsp:cNvSpPr/>
      </dsp:nvSpPr>
      <dsp:spPr>
        <a:xfrm rot="5400000">
          <a:off x="7029367" y="-2939229"/>
          <a:ext cx="941543" cy="7058954"/>
        </a:xfrm>
        <a:prstGeom prst="round2Same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a:t>Dana, Sharon (HHSC), and Nikki (Spindletop)</a:t>
          </a:r>
        </a:p>
      </dsp:txBody>
      <dsp:txXfrm rot="-5400000">
        <a:off x="3970662" y="165438"/>
        <a:ext cx="7012992" cy="849619"/>
      </dsp:txXfrm>
    </dsp:sp>
    <dsp:sp modelId="{6907C65C-01DB-449C-A520-9545925C8AA6}">
      <dsp:nvSpPr>
        <dsp:cNvPr id="0" name=""/>
        <dsp:cNvSpPr/>
      </dsp:nvSpPr>
      <dsp:spPr>
        <a:xfrm>
          <a:off x="0" y="1783"/>
          <a:ext cx="3970661" cy="1176929"/>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a:t>Group 1 (30 mins): Attract (Recruit, Hire, Induct, Coordinate with Higher Ed.)</a:t>
          </a:r>
          <a:endParaRPr lang="en-US" sz="2000" kern="1200"/>
        </a:p>
      </dsp:txBody>
      <dsp:txXfrm>
        <a:off x="57453" y="59236"/>
        <a:ext cx="3855755" cy="1062023"/>
      </dsp:txXfrm>
    </dsp:sp>
    <dsp:sp modelId="{609876A8-1442-4B9F-A493-A2448FB583ED}">
      <dsp:nvSpPr>
        <dsp:cNvPr id="0" name=""/>
        <dsp:cNvSpPr/>
      </dsp:nvSpPr>
      <dsp:spPr>
        <a:xfrm rot="5400000">
          <a:off x="7029367" y="-1703453"/>
          <a:ext cx="941543" cy="7058954"/>
        </a:xfrm>
        <a:prstGeom prst="round2Same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a:t>Elizabeth, Rachel (HHSC), and Julie (Brighton)</a:t>
          </a:r>
        </a:p>
      </dsp:txBody>
      <dsp:txXfrm rot="-5400000">
        <a:off x="3970662" y="1401214"/>
        <a:ext cx="7012992" cy="849619"/>
      </dsp:txXfrm>
    </dsp:sp>
    <dsp:sp modelId="{C668C9A5-AEE3-4AFF-B18F-BA88F09D0B73}">
      <dsp:nvSpPr>
        <dsp:cNvPr id="0" name=""/>
        <dsp:cNvSpPr/>
      </dsp:nvSpPr>
      <dsp:spPr>
        <a:xfrm>
          <a:off x="0" y="1237558"/>
          <a:ext cx="3970661" cy="1176929"/>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a:t>Group 2 (30 mins): Prepare (Mentoring, Onboarding, Training)</a:t>
          </a:r>
          <a:endParaRPr lang="en-US" sz="2000" kern="1200"/>
        </a:p>
      </dsp:txBody>
      <dsp:txXfrm>
        <a:off x="57453" y="1295011"/>
        <a:ext cx="3855755" cy="1062023"/>
      </dsp:txXfrm>
    </dsp:sp>
    <dsp:sp modelId="{C2C93C4F-B348-4DE1-AABD-04CE4EA9552D}">
      <dsp:nvSpPr>
        <dsp:cNvPr id="0" name=""/>
        <dsp:cNvSpPr/>
      </dsp:nvSpPr>
      <dsp:spPr>
        <a:xfrm rot="5400000">
          <a:off x="7029367" y="-467677"/>
          <a:ext cx="941543" cy="7058954"/>
        </a:xfrm>
        <a:prstGeom prst="round2Same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a:t>Beverley, Takoya (HHSC), and Beatrice Watson, Noreen White (HHSC)</a:t>
          </a:r>
        </a:p>
      </dsp:txBody>
      <dsp:txXfrm rot="-5400000">
        <a:off x="3970662" y="2636990"/>
        <a:ext cx="7012992" cy="849619"/>
      </dsp:txXfrm>
    </dsp:sp>
    <dsp:sp modelId="{56FB9AE4-51E6-471C-84B2-87CF2FC7A543}">
      <dsp:nvSpPr>
        <dsp:cNvPr id="0" name=""/>
        <dsp:cNvSpPr/>
      </dsp:nvSpPr>
      <dsp:spPr>
        <a:xfrm>
          <a:off x="0" y="2473334"/>
          <a:ext cx="3970661" cy="1176929"/>
        </a:xfrm>
        <a:prstGeom prst="roundRect">
          <a:avLst/>
        </a:prstGeom>
        <a:solidFill>
          <a:schemeClr val="accent1">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a:t>Group 3 (30 mins): Retain (Leadership, Management, Positive Climate and Culture)</a:t>
          </a:r>
          <a:endParaRPr lang="en-US" sz="2000" kern="1200"/>
        </a:p>
      </dsp:txBody>
      <dsp:txXfrm>
        <a:off x="57453" y="2530787"/>
        <a:ext cx="3855755" cy="106202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D37A0-F398-4276-AAF6-E62AA90BC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96B402-FD6E-4995-8160-C6DD76DAAC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A37F7A-782D-430C-B7DE-046B665BEF14}" type="datetimeFigureOut">
              <a:rPr lang="en-US" smtClean="0"/>
              <a:t>5/2/2024</a:t>
            </a:fld>
            <a:endParaRPr lang="en-US" dirty="0"/>
          </a:p>
        </p:txBody>
      </p:sp>
      <p:sp>
        <p:nvSpPr>
          <p:cNvPr id="4" name="Footer Placeholder 3">
            <a:extLst>
              <a:ext uri="{FF2B5EF4-FFF2-40B4-BE49-F238E27FC236}">
                <a16:creationId xmlns:a16="http://schemas.microsoft.com/office/drawing/2014/main" id="{67BA7967-B488-405D-84A2-64F6D9128F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65115A-3EB4-4B47-8F4B-4F42519BF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885D5-D443-4228-8B2C-B9DF9A30D578}" type="slidenum">
              <a:rPr lang="en-US" smtClean="0"/>
              <a:t>‹#›</a:t>
            </a:fld>
            <a:endParaRPr lang="en-US" dirty="0"/>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CEED-E5F4-4698-B012-83262916D7BD}" type="datetimeFigureOut">
              <a:rPr lang="en-US" noProof="0" smtClean="0"/>
              <a:t>5/2/2024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F9AB-3C90-481E-8C34-4F549BF455D7}" type="slidenum">
              <a:rPr lang="en-US" noProof="0" smtClean="0"/>
              <a:t>‹#›</a:t>
            </a:fld>
            <a:endParaRPr lang="en-US" noProof="0" dirty="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1</a:t>
            </a:fld>
            <a:endParaRPr lang="en-US" dirty="0"/>
          </a:p>
        </p:txBody>
      </p:sp>
    </p:spTree>
    <p:extLst>
      <p:ext uri="{BB962C8B-B14F-4D97-AF65-F5344CB8AC3E}">
        <p14:creationId xmlns:p14="http://schemas.microsoft.com/office/powerpoint/2010/main" val="409488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include revised slide with Gen Z</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20</a:t>
            </a:fld>
            <a:endParaRPr lang="en-US" noProof="0" dirty="0"/>
          </a:p>
        </p:txBody>
      </p:sp>
    </p:spTree>
    <p:extLst>
      <p:ext uri="{BB962C8B-B14F-4D97-AF65-F5344CB8AC3E}">
        <p14:creationId xmlns:p14="http://schemas.microsoft.com/office/powerpoint/2010/main" val="315247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a:t>
            </a:r>
            <a:r>
              <a:rPr lang="en-US" baseline="0" dirty="0"/>
              <a:t> plans start with partnerships: We need to know where to start and what to expect’</a:t>
            </a:r>
          </a:p>
          <a:p>
            <a:r>
              <a:rPr lang="en-US" baseline="0" dirty="0"/>
              <a:t>Partnerships represent a commitment to a long-term, mutually beneficial relationships that allow for joint work</a:t>
            </a:r>
          </a:p>
          <a:p>
            <a:r>
              <a:rPr lang="en-US" baseline="0" dirty="0"/>
              <a:t>Usually this can be in the form of an MOU-operating principles that provide structure and clarity </a:t>
            </a:r>
            <a:endParaRPr lang="es-MX" dirty="0"/>
          </a:p>
        </p:txBody>
      </p:sp>
      <p:sp>
        <p:nvSpPr>
          <p:cNvPr id="4" name="Slide Number Placeholder 3"/>
          <p:cNvSpPr>
            <a:spLocks noGrp="1"/>
          </p:cNvSpPr>
          <p:nvPr>
            <p:ph type="sldNum" sz="quarter" idx="10"/>
          </p:nvPr>
        </p:nvSpPr>
        <p:spPr/>
        <p:txBody>
          <a:bodyPr/>
          <a:lstStyle/>
          <a:p>
            <a:fld id="{69D2F9AB-3C90-481E-8C34-4F549BF455D7}" type="slidenum">
              <a:rPr lang="en-US" noProof="0" smtClean="0"/>
              <a:t>25</a:t>
            </a:fld>
            <a:endParaRPr lang="en-US" noProof="0" dirty="0"/>
          </a:p>
        </p:txBody>
      </p:sp>
    </p:spTree>
    <p:extLst>
      <p:ext uri="{BB962C8B-B14F-4D97-AF65-F5344CB8AC3E}">
        <p14:creationId xmlns:p14="http://schemas.microsoft.com/office/powerpoint/2010/main" val="1028313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1" i="0" u="none" strike="noStrike" dirty="0">
                <a:solidFill>
                  <a:srgbClr val="000000"/>
                </a:solidFill>
                <a:effectLst/>
                <a:latin typeface="Lustria"/>
              </a:rPr>
              <a:t>Individual Reflection/Goal Setting (1-1:30pm)</a:t>
            </a:r>
            <a:endParaRPr lang="en-US" b="0" dirty="0">
              <a:effectLst/>
            </a:endParaRPr>
          </a:p>
          <a:p>
            <a:pPr rtl="0">
              <a:spcBef>
                <a:spcPts val="0"/>
              </a:spcBef>
              <a:spcAft>
                <a:spcPts val="0"/>
              </a:spcAft>
            </a:pPr>
            <a:r>
              <a:rPr lang="en-US" sz="1800" b="1" i="0" u="none" strike="noStrike" dirty="0">
                <a:solidFill>
                  <a:srgbClr val="000000"/>
                </a:solidFill>
                <a:effectLst/>
                <a:latin typeface="Lustria"/>
              </a:rPr>
              <a:t>Prompts:</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Lustria"/>
              </a:rPr>
              <a:t>As a leader, I will…to improve my program’s climate and culture.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Lustria"/>
              </a:rPr>
              <a:t>As an organization, we will…to improve our systems for recruiting and retaining personnel.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Lustria"/>
              </a:rPr>
              <a:t>As leaders across the state, we will…to improve our systems for communicating and collaborating across programs. </a:t>
            </a:r>
          </a:p>
          <a:p>
            <a:br>
              <a:rPr lang="en-US" dirty="0"/>
            </a:b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27</a:t>
            </a:fld>
            <a:endParaRPr lang="en-US" noProof="0" dirty="0"/>
          </a:p>
        </p:txBody>
      </p:sp>
    </p:spTree>
    <p:extLst>
      <p:ext uri="{BB962C8B-B14F-4D97-AF65-F5344CB8AC3E}">
        <p14:creationId xmlns:p14="http://schemas.microsoft.com/office/powerpoint/2010/main" val="861294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800" b="1" i="0" u="none" strike="noStrike" dirty="0">
                <a:solidFill>
                  <a:srgbClr val="000000"/>
                </a:solidFill>
                <a:effectLst/>
                <a:latin typeface="Lustria"/>
              </a:rPr>
              <a:t>Over the past year, what have you done to attract, prepare, and retain personnel? What’s worked, what’s not worked, what have you learned, what questions do you have?</a:t>
            </a:r>
          </a:p>
          <a:p>
            <a:endParaRPr lang="en-US" b="0" dirty="0">
              <a:effectLst/>
            </a:endParaRPr>
          </a:p>
          <a:p>
            <a:r>
              <a:rPr lang="en-US" b="0" dirty="0">
                <a:effectLst/>
              </a:rPr>
              <a:t>ANGIE: Can you find the logos of all the programs that will be attending? Thanks</a:t>
            </a:r>
            <a:br>
              <a:rPr lang="en-US" b="0" dirty="0">
                <a:effectLst/>
              </a:rPr>
            </a:b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35</a:t>
            </a:fld>
            <a:endParaRPr lang="en-US" noProof="0" dirty="0"/>
          </a:p>
        </p:txBody>
      </p:sp>
    </p:spTree>
    <p:extLst>
      <p:ext uri="{BB962C8B-B14F-4D97-AF65-F5344CB8AC3E}">
        <p14:creationId xmlns:p14="http://schemas.microsoft.com/office/powerpoint/2010/main" val="859352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https://ecisummit2022.questionpro.com</a:t>
            </a:r>
          </a:p>
        </p:txBody>
      </p:sp>
      <p:sp>
        <p:nvSpPr>
          <p:cNvPr id="4" name="Slide Number Placeholder 3"/>
          <p:cNvSpPr>
            <a:spLocks noGrp="1"/>
          </p:cNvSpPr>
          <p:nvPr>
            <p:ph type="sldNum" sz="quarter" idx="5"/>
          </p:nvPr>
        </p:nvSpPr>
        <p:spPr/>
        <p:txBody>
          <a:bodyPr/>
          <a:lstStyle/>
          <a:p>
            <a:fld id="{69D2F9AB-3C90-481E-8C34-4F549BF455D7}" type="slidenum">
              <a:rPr lang="en-US" smtClean="0"/>
              <a:t>39</a:t>
            </a:fld>
            <a:endParaRPr lang="en-US" dirty="0"/>
          </a:p>
        </p:txBody>
      </p:sp>
    </p:spTree>
    <p:extLst>
      <p:ext uri="{BB962C8B-B14F-4D97-AF65-F5344CB8AC3E}">
        <p14:creationId xmlns:p14="http://schemas.microsoft.com/office/powerpoint/2010/main" val="1456144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sure where to insert –only if needed</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42</a:t>
            </a:fld>
            <a:endParaRPr lang="en-US" noProof="0" dirty="0"/>
          </a:p>
        </p:txBody>
      </p:sp>
    </p:spTree>
    <p:extLst>
      <p:ext uri="{BB962C8B-B14F-4D97-AF65-F5344CB8AC3E}">
        <p14:creationId xmlns:p14="http://schemas.microsoft.com/office/powerpoint/2010/main" val="1892019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51E0-12B3-9E42-897D-B4823B3A0289}" type="slidenum">
              <a:rPr lang="en-US" smtClean="0"/>
              <a:t>5</a:t>
            </a:fld>
            <a:endParaRPr lang="en-US" dirty="0"/>
          </a:p>
        </p:txBody>
      </p:sp>
    </p:spTree>
    <p:extLst>
      <p:ext uri="{BB962C8B-B14F-4D97-AF65-F5344CB8AC3E}">
        <p14:creationId xmlns:p14="http://schemas.microsoft.com/office/powerpoint/2010/main" val="813011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based on Washington State Department of Social and Health Services- used with permission</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6</a:t>
            </a:fld>
            <a:endParaRPr lang="en-US" noProof="0" dirty="0"/>
          </a:p>
        </p:txBody>
      </p:sp>
    </p:spTree>
    <p:extLst>
      <p:ext uri="{BB962C8B-B14F-4D97-AF65-F5344CB8AC3E}">
        <p14:creationId xmlns:p14="http://schemas.microsoft.com/office/powerpoint/2010/main" val="2813274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Lustria"/>
              </a:rPr>
              <a:t>Debrief by discussing similarities and differences across generational groups.</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7</a:t>
            </a:fld>
            <a:endParaRPr lang="en-US" noProof="0" dirty="0"/>
          </a:p>
        </p:txBody>
      </p:sp>
    </p:spTree>
    <p:extLst>
      <p:ext uri="{BB962C8B-B14F-4D97-AF65-F5344CB8AC3E}">
        <p14:creationId xmlns:p14="http://schemas.microsoft.com/office/powerpoint/2010/main" val="2864296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Early, Core, Late Boomers</a:t>
            </a:r>
          </a:p>
          <a:p>
            <a:r>
              <a:rPr lang="en-US" dirty="0">
                <a:ea typeface="Calibri"/>
                <a:cs typeface="Calibri"/>
              </a:rPr>
              <a:t>1953-1957</a:t>
            </a:r>
          </a:p>
          <a:p>
            <a:r>
              <a:rPr lang="en-US" dirty="0">
                <a:ea typeface="Calibri"/>
                <a:cs typeface="Calibri"/>
              </a:rPr>
              <a:t>1957-1963</a:t>
            </a:r>
          </a:p>
          <a:p>
            <a:r>
              <a:rPr lang="en-US" dirty="0">
                <a:ea typeface="Calibri"/>
                <a:cs typeface="Calibri"/>
              </a:rPr>
              <a:t>1963-1969</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8CC5-75E7-433E-B946-37746F38A5C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559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Early Gen X. Core Gen X, Late Gent X</a:t>
            </a:r>
          </a:p>
          <a:p>
            <a:r>
              <a:rPr lang="en-US" dirty="0">
                <a:ea typeface="Calibri"/>
                <a:cs typeface="Calibri"/>
              </a:rPr>
              <a:t>1969-1977</a:t>
            </a:r>
          </a:p>
          <a:p>
            <a:r>
              <a:rPr lang="en-US" dirty="0">
                <a:ea typeface="Calibri"/>
                <a:cs typeface="Calibri"/>
              </a:rPr>
              <a:t>1977-1983</a:t>
            </a:r>
          </a:p>
          <a:p>
            <a:r>
              <a:rPr lang="en-US" dirty="0">
                <a:ea typeface="Calibri"/>
                <a:cs typeface="Calibri"/>
              </a:rPr>
              <a:t>1983-1990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8CC5-75E7-433E-B946-37746F38A5C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610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Early Millennial – 1989-1996</a:t>
            </a:r>
          </a:p>
          <a:p>
            <a:r>
              <a:rPr lang="en-US" dirty="0">
                <a:ea typeface="Calibri"/>
                <a:cs typeface="Calibri"/>
              </a:rPr>
              <a:t>Core Millennial 1996-2001</a:t>
            </a:r>
          </a:p>
          <a:p>
            <a:r>
              <a:rPr lang="en-US" dirty="0">
                <a:ea typeface="Calibri"/>
                <a:cs typeface="Calibri"/>
              </a:rPr>
              <a:t>Late Millennial 2001-2005 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8CC5-75E7-433E-B946-37746F38A5C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806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Early Gen Z 2006-2010</a:t>
            </a:r>
          </a:p>
          <a:p>
            <a:r>
              <a:rPr lang="en-US" dirty="0">
                <a:ea typeface="Calibri"/>
                <a:cs typeface="Calibri"/>
              </a:rPr>
              <a:t>Core Gen Z 2010-2016</a:t>
            </a:r>
          </a:p>
          <a:p>
            <a:r>
              <a:rPr lang="en-US" dirty="0">
                <a:ea typeface="Calibri"/>
                <a:cs typeface="Calibri"/>
              </a:rPr>
              <a:t>Late Gen Z 2016- 2020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8CC5-75E7-433E-B946-37746F38A5C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306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rtl="0">
              <a:spcBef>
                <a:spcPts val="0"/>
              </a:spcBef>
              <a:spcAft>
                <a:spcPts val="0"/>
              </a:spcAft>
            </a:pPr>
            <a:r>
              <a:rPr lang="en-US" sz="1800" b="0" i="0" u="none" strike="noStrike" dirty="0">
                <a:solidFill>
                  <a:srgbClr val="000000"/>
                </a:solidFill>
                <a:effectLst/>
                <a:latin typeface="Lustria"/>
              </a:rPr>
              <a:t>Ask each topic’s questions to the panelists first then invite the audience to respond and share their thoughts.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17</a:t>
            </a:fld>
            <a:endParaRPr lang="en-US" noProof="0" dirty="0"/>
          </a:p>
        </p:txBody>
      </p:sp>
    </p:spTree>
    <p:extLst>
      <p:ext uri="{BB962C8B-B14F-4D97-AF65-F5344CB8AC3E}">
        <p14:creationId xmlns:p14="http://schemas.microsoft.com/office/powerpoint/2010/main" val="646024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a:xfrm>
            <a:off x="7605951" y="6423914"/>
            <a:ext cx="2844799" cy="365125"/>
          </a:xfrm>
        </p:spPr>
        <p:txBody>
          <a:bodyPr/>
          <a:lstStyle/>
          <a:p>
            <a:fld id="{FC1ED7BD-145F-4932-A6AE-BD8979624F73}" type="datetime1">
              <a:rPr lang="en-US" smtClean="0"/>
              <a:t>5/2/2024</a:t>
            </a:fld>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355101" y="6423914"/>
            <a:ext cx="6818262" cy="365125"/>
          </a:xfrm>
        </p:spPr>
        <p:txBody>
          <a:bodyPr/>
          <a:lstStyle/>
          <a:p>
            <a:pPr algn="l"/>
            <a:r>
              <a:rPr lang="en-US" dirty="0"/>
              <a:t>Teach a Course</a:t>
            </a:r>
          </a:p>
        </p:txBody>
      </p:sp>
    </p:spTree>
    <p:extLst>
      <p:ext uri="{BB962C8B-B14F-4D97-AF65-F5344CB8AC3E}">
        <p14:creationId xmlns:p14="http://schemas.microsoft.com/office/powerpoint/2010/main" val="380092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4244562"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8355530" y="457200"/>
            <a:ext cx="357739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E1356617-CEA8-493C-98B2-8D03075747F1}" type="datetime1">
              <a:rPr lang="en-US" noProof="0" smtClean="0"/>
              <a:t>5/2/2024</a:t>
            </a:fld>
            <a:endParaRPr lang="en-US" noProof="0" dirty="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8355530" y="2057400"/>
            <a:ext cx="3577934" cy="3862388"/>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Tree>
    <p:extLst>
      <p:ext uri="{BB962C8B-B14F-4D97-AF65-F5344CB8AC3E}">
        <p14:creationId xmlns:p14="http://schemas.microsoft.com/office/powerpoint/2010/main" val="91795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_1">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119868" y="5356067"/>
            <a:ext cx="3625595" cy="1000782"/>
          </a:xfrm>
          <a:solidFill>
            <a:srgbClr val="465359"/>
          </a:solidFill>
        </p:spPr>
        <p:txBody>
          <a:bodyPr lIns="91440" tIns="0" rIns="91440" bIns="0">
            <a:normAutofit/>
          </a:bodyPr>
          <a:lstStyle>
            <a:lvl1pPr marL="0" indent="0" algn="ctr">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Title 1"/>
          <p:cNvSpPr>
            <a:spLocks noGrp="1"/>
          </p:cNvSpPr>
          <p:nvPr>
            <p:ph type="title"/>
          </p:nvPr>
        </p:nvSpPr>
        <p:spPr>
          <a:xfrm>
            <a:off x="8119869" y="453642"/>
            <a:ext cx="3625595" cy="4826023"/>
          </a:xfrm>
          <a:solidFill>
            <a:schemeClr val="accent1"/>
          </a:solidFill>
        </p:spPr>
        <p:txBody>
          <a:bodyPr tIns="0" bIns="0" anchor="ctr" anchorCtr="0">
            <a:noAutofit/>
          </a:bodyPr>
          <a:lstStyle>
            <a:lvl1pPr algn="ct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39766" y="453642"/>
            <a:ext cx="7602421" cy="5903207"/>
          </a:xfrm>
          <a:solidFill>
            <a:schemeClr val="bg1">
              <a:lumMod val="85000"/>
            </a:schemeClr>
          </a:solidFill>
        </p:spPr>
        <p:txBody>
          <a:bodyPr lIns="457200" tIns="457200"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7605951" y="6423914"/>
            <a:ext cx="2844799" cy="365125"/>
          </a:xfrm>
        </p:spPr>
        <p:txBody>
          <a:bodyPr/>
          <a:lstStyle>
            <a:lvl1pPr>
              <a:defRPr/>
            </a:lvl1pPr>
          </a:lstStyle>
          <a:p>
            <a:fld id="{DF1918EB-F1C6-494E-8036-8C239071161B}" type="datetime1">
              <a:rPr lang="en-US" smtClean="0"/>
              <a:t>5/2/2024</a:t>
            </a:fld>
            <a:endParaRPr lang="en-US" dirty="0"/>
          </a:p>
        </p:txBody>
      </p:sp>
      <p:sp>
        <p:nvSpPr>
          <p:cNvPr id="6" name="Footer Placeholder 5"/>
          <p:cNvSpPr>
            <a:spLocks noGrp="1"/>
          </p:cNvSpPr>
          <p:nvPr>
            <p:ph type="ftr" sz="quarter" idx="11"/>
          </p:nvPr>
        </p:nvSpPr>
        <p:spPr>
          <a:xfrm>
            <a:off x="355101" y="6423914"/>
            <a:ext cx="6818262" cy="365125"/>
          </a:xfrm>
        </p:spPr>
        <p:txBody>
          <a:bodyPr/>
          <a:lstStyle/>
          <a:p>
            <a:pPr algn="l"/>
            <a:r>
              <a:rPr lang="en-US" dirty="0"/>
              <a:t>Teach a Course</a:t>
            </a:r>
          </a:p>
        </p:txBody>
      </p:sp>
      <p:sp>
        <p:nvSpPr>
          <p:cNvPr id="7" name="Slide Number Placeholder 6"/>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1790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441325" y="606425"/>
            <a:ext cx="11304588" cy="3536950"/>
          </a:xfrm>
        </p:spPr>
        <p:txBody>
          <a:bodyPr/>
          <a:lstStyle>
            <a:lvl1pPr marL="0" indent="0" algn="ctr">
              <a:buNone/>
              <a:defRPr/>
            </a:lvl1pPr>
          </a:lstStyle>
          <a:p>
            <a:r>
              <a:rPr lang="en-US" noProof="0"/>
              <a:t>Click icon to add picture</a:t>
            </a:r>
            <a:endParaRPr lang="en-US" noProof="0" dirty="0"/>
          </a:p>
        </p:txBody>
      </p:sp>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7605951" y="6423914"/>
            <a:ext cx="2844799" cy="365125"/>
          </a:xfrm>
        </p:spPr>
        <p:txBody>
          <a:bodyPr/>
          <a:lstStyle/>
          <a:p>
            <a:fld id="{C43F9FB0-EAE9-4A30-98F6-98B9A89709BB}" type="datetime1">
              <a:rPr lang="en-US" noProof="0" smtClean="0"/>
              <a:t>5/2/2024</a:t>
            </a:fld>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p:spPr>
        <p:txBody>
          <a:bodyPr>
            <a:normAutofit/>
          </a:bodyPr>
          <a:lstStyle>
            <a:lvl1pPr marL="0" indent="0">
              <a:buNone/>
              <a:defRPr sz="1600">
                <a:solidFill>
                  <a:schemeClr val="bg2">
                    <a:lumMod val="75000"/>
                  </a:schemeClr>
                </a:solidFill>
              </a:defRPr>
            </a:lvl1pPr>
            <a:lvl2pPr marL="324000" indent="0">
              <a:buNone/>
              <a:defRPr/>
            </a:lvl2pPr>
          </a:lstStyle>
          <a:p>
            <a:pPr lvl="0"/>
            <a:r>
              <a:rPr lang="en-US" noProof="0"/>
              <a:t>Edit Master text styles</a:t>
            </a:r>
          </a:p>
        </p:txBody>
      </p:sp>
    </p:spTree>
    <p:extLst>
      <p:ext uri="{BB962C8B-B14F-4D97-AF65-F5344CB8AC3E}">
        <p14:creationId xmlns:p14="http://schemas.microsoft.com/office/powerpoint/2010/main" val="2130529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2953B-5C54-8E44-A5F3-53CF2CAA24A4}" type="datetimeFigureOut">
              <a:rPr lang="en-US" smtClean="0"/>
              <a:t>5/2/2024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183989-D380-BB4B-8033-B2C050FE378C}" type="slidenum">
              <a:rPr lang="en-US" smtClean="0"/>
              <a:t>‹#›</a:t>
            </a:fld>
            <a:endParaRPr lang="en-US" dirty="0"/>
          </a:p>
        </p:txBody>
      </p:sp>
    </p:spTree>
    <p:extLst>
      <p:ext uri="{BB962C8B-B14F-4D97-AF65-F5344CB8AC3E}">
        <p14:creationId xmlns:p14="http://schemas.microsoft.com/office/powerpoint/2010/main" val="3377001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6E5DB9-EBE3-47AB-B458-9873C858A65D}" type="datetimeFigureOut">
              <a:rPr lang="en-US" smtClean="0"/>
              <a:t>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84D079-33B1-4006-8CF2-32D3BF2608EF}" type="slidenum">
              <a:rPr lang="en-US" smtClean="0"/>
              <a:t>‹#›</a:t>
            </a:fld>
            <a:endParaRPr lang="en-US"/>
          </a:p>
        </p:txBody>
      </p:sp>
    </p:spTree>
    <p:extLst>
      <p:ext uri="{BB962C8B-B14F-4D97-AF65-F5344CB8AC3E}">
        <p14:creationId xmlns:p14="http://schemas.microsoft.com/office/powerpoint/2010/main" val="4022433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6E5DB9-EBE3-47AB-B458-9873C858A65D}" type="datetimeFigureOut">
              <a:rPr lang="en-US" smtClean="0"/>
              <a:t>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84D079-33B1-4006-8CF2-32D3BF2608EF}" type="slidenum">
              <a:rPr lang="en-US" smtClean="0"/>
              <a:t>‹#›</a:t>
            </a:fld>
            <a:endParaRPr lang="en-US"/>
          </a:p>
        </p:txBody>
      </p:sp>
    </p:spTree>
    <p:extLst>
      <p:ext uri="{BB962C8B-B14F-4D97-AF65-F5344CB8AC3E}">
        <p14:creationId xmlns:p14="http://schemas.microsoft.com/office/powerpoint/2010/main" val="3865494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6E5DB9-EBE3-47AB-B458-9873C858A65D}" type="datetimeFigureOut">
              <a:rPr lang="en-US" smtClean="0"/>
              <a:t>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84D079-33B1-4006-8CF2-32D3BF2608EF}" type="slidenum">
              <a:rPr lang="en-US" smtClean="0"/>
              <a:t>‹#›</a:t>
            </a:fld>
            <a:endParaRPr lang="en-US"/>
          </a:p>
        </p:txBody>
      </p:sp>
    </p:spTree>
    <p:extLst>
      <p:ext uri="{BB962C8B-B14F-4D97-AF65-F5344CB8AC3E}">
        <p14:creationId xmlns:p14="http://schemas.microsoft.com/office/powerpoint/2010/main" val="1263225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6E5DB9-EBE3-47AB-B458-9873C858A65D}" type="datetimeFigureOut">
              <a:rPr lang="en-US" smtClean="0"/>
              <a:t>5/2/2024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84D079-33B1-4006-8CF2-32D3BF2608EF}" type="slidenum">
              <a:rPr lang="en-US" smtClean="0"/>
              <a:t>‹#›</a:t>
            </a:fld>
            <a:endParaRPr lang="en-US"/>
          </a:p>
        </p:txBody>
      </p:sp>
    </p:spTree>
    <p:extLst>
      <p:ext uri="{BB962C8B-B14F-4D97-AF65-F5344CB8AC3E}">
        <p14:creationId xmlns:p14="http://schemas.microsoft.com/office/powerpoint/2010/main" val="4060232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6E5DB9-EBE3-47AB-B458-9873C858A65D}" type="datetimeFigureOut">
              <a:rPr lang="en-US" smtClean="0"/>
              <a:t>5/2/2024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84D079-33B1-4006-8CF2-32D3BF2608EF}" type="slidenum">
              <a:rPr lang="en-US" smtClean="0"/>
              <a:t>‹#›</a:t>
            </a:fld>
            <a:endParaRPr lang="en-US"/>
          </a:p>
        </p:txBody>
      </p:sp>
    </p:spTree>
    <p:extLst>
      <p:ext uri="{BB962C8B-B14F-4D97-AF65-F5344CB8AC3E}">
        <p14:creationId xmlns:p14="http://schemas.microsoft.com/office/powerpoint/2010/main" val="902513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6E5DB9-EBE3-47AB-B458-9873C858A65D}" type="datetimeFigureOut">
              <a:rPr lang="en-US" smtClean="0"/>
              <a:t>5/2/2024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84D079-33B1-4006-8CF2-32D3BF2608EF}" type="slidenum">
              <a:rPr lang="en-US" smtClean="0"/>
              <a:t>‹#›</a:t>
            </a:fld>
            <a:endParaRPr lang="en-US"/>
          </a:p>
        </p:txBody>
      </p:sp>
    </p:spTree>
    <p:extLst>
      <p:ext uri="{BB962C8B-B14F-4D97-AF65-F5344CB8AC3E}">
        <p14:creationId xmlns:p14="http://schemas.microsoft.com/office/powerpoint/2010/main" val="1920154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6AB35CE-72EF-473E-804D-6493656CBD32}" type="datetime1">
              <a:rPr lang="en-US" noProof="0" smtClean="0"/>
              <a:t>5/2/2024</a:t>
            </a:fld>
            <a:endParaRPr lang="en-US" noProof="0"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noProof="0"/>
              <a:t>Teach a Course</a:t>
            </a:r>
            <a:endParaRPr lang="en-US" noProof="0"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noProof="0" smtClean="0"/>
              <a:t>‹#›</a:t>
            </a:fld>
            <a:endParaRPr lang="en-US" noProof="0" dirty="0"/>
          </a:p>
        </p:txBody>
      </p:sp>
    </p:spTree>
    <p:extLst>
      <p:ext uri="{BB962C8B-B14F-4D97-AF65-F5344CB8AC3E}">
        <p14:creationId xmlns:p14="http://schemas.microsoft.com/office/powerpoint/2010/main" val="3707033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6E5DB9-EBE3-47AB-B458-9873C858A65D}" type="datetimeFigureOut">
              <a:rPr lang="en-US" smtClean="0"/>
              <a:t>5/2/2024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84D079-33B1-4006-8CF2-32D3BF2608EF}" type="slidenum">
              <a:rPr lang="en-US" smtClean="0"/>
              <a:t>‹#›</a:t>
            </a:fld>
            <a:endParaRPr lang="en-US"/>
          </a:p>
        </p:txBody>
      </p:sp>
    </p:spTree>
    <p:extLst>
      <p:ext uri="{BB962C8B-B14F-4D97-AF65-F5344CB8AC3E}">
        <p14:creationId xmlns:p14="http://schemas.microsoft.com/office/powerpoint/2010/main" val="2300326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6E5DB9-EBE3-47AB-B458-9873C858A65D}" type="datetimeFigureOut">
              <a:rPr lang="en-US" smtClean="0"/>
              <a:t>5/2/2024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84D079-33B1-4006-8CF2-32D3BF2608EF}" type="slidenum">
              <a:rPr lang="en-US" smtClean="0"/>
              <a:t>‹#›</a:t>
            </a:fld>
            <a:endParaRPr lang="en-US"/>
          </a:p>
        </p:txBody>
      </p:sp>
    </p:spTree>
    <p:extLst>
      <p:ext uri="{BB962C8B-B14F-4D97-AF65-F5344CB8AC3E}">
        <p14:creationId xmlns:p14="http://schemas.microsoft.com/office/powerpoint/2010/main" val="2568172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6E5DB9-EBE3-47AB-B458-9873C858A65D}" type="datetimeFigureOut">
              <a:rPr lang="en-US" smtClean="0"/>
              <a:t>5/2/2024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84D079-33B1-4006-8CF2-32D3BF2608EF}" type="slidenum">
              <a:rPr lang="en-US" smtClean="0"/>
              <a:t>‹#›</a:t>
            </a:fld>
            <a:endParaRPr lang="en-US"/>
          </a:p>
        </p:txBody>
      </p:sp>
    </p:spTree>
    <p:extLst>
      <p:ext uri="{BB962C8B-B14F-4D97-AF65-F5344CB8AC3E}">
        <p14:creationId xmlns:p14="http://schemas.microsoft.com/office/powerpoint/2010/main" val="2406420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6E5DB9-EBE3-47AB-B458-9873C858A65D}" type="datetimeFigureOut">
              <a:rPr lang="en-US" smtClean="0"/>
              <a:t>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84D079-33B1-4006-8CF2-32D3BF2608EF}" type="slidenum">
              <a:rPr lang="en-US" smtClean="0"/>
              <a:t>‹#›</a:t>
            </a:fld>
            <a:endParaRPr lang="en-US"/>
          </a:p>
        </p:txBody>
      </p:sp>
    </p:spTree>
    <p:extLst>
      <p:ext uri="{BB962C8B-B14F-4D97-AF65-F5344CB8AC3E}">
        <p14:creationId xmlns:p14="http://schemas.microsoft.com/office/powerpoint/2010/main" val="2838688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6E5DB9-EBE3-47AB-B458-9873C858A65D}" type="datetimeFigureOut">
              <a:rPr lang="en-US" smtClean="0"/>
              <a:t>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84D079-33B1-4006-8CF2-32D3BF2608EF}" type="slidenum">
              <a:rPr lang="en-US" smtClean="0"/>
              <a:t>‹#›</a:t>
            </a:fld>
            <a:endParaRPr lang="en-US"/>
          </a:p>
        </p:txBody>
      </p:sp>
    </p:spTree>
    <p:extLst>
      <p:ext uri="{BB962C8B-B14F-4D97-AF65-F5344CB8AC3E}">
        <p14:creationId xmlns:p14="http://schemas.microsoft.com/office/powerpoint/2010/main" val="547289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92953B-5C54-8E44-A5F3-53CF2CAA24A4}" type="datetimeFigureOut">
              <a:rPr lang="en-US" smtClean="0"/>
              <a:t>5/2/2024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183989-D380-BB4B-8033-B2C050FE378C}" type="slidenum">
              <a:rPr lang="en-US" smtClean="0"/>
              <a:t>‹#›</a:t>
            </a:fld>
            <a:endParaRPr lang="en-US" dirty="0"/>
          </a:p>
        </p:txBody>
      </p:sp>
    </p:spTree>
    <p:extLst>
      <p:ext uri="{BB962C8B-B14F-4D97-AF65-F5344CB8AC3E}">
        <p14:creationId xmlns:p14="http://schemas.microsoft.com/office/powerpoint/2010/main" val="29442176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2953B-5C54-8E44-A5F3-53CF2CAA24A4}" type="datetimeFigureOut">
              <a:rPr lang="en-US" smtClean="0"/>
              <a:t>5/2/2024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183989-D380-BB4B-8033-B2C050FE378C}" type="slidenum">
              <a:rPr lang="en-US" smtClean="0"/>
              <a:t>‹#›</a:t>
            </a:fld>
            <a:endParaRPr lang="en-US" dirty="0"/>
          </a:p>
        </p:txBody>
      </p:sp>
    </p:spTree>
    <p:extLst>
      <p:ext uri="{BB962C8B-B14F-4D97-AF65-F5344CB8AC3E}">
        <p14:creationId xmlns:p14="http://schemas.microsoft.com/office/powerpoint/2010/main" val="1283492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92953B-5C54-8E44-A5F3-53CF2CAA24A4}" type="datetimeFigureOut">
              <a:rPr lang="en-US" smtClean="0"/>
              <a:t>5/2/2024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183989-D380-BB4B-8033-B2C050FE378C}" type="slidenum">
              <a:rPr lang="en-US" smtClean="0"/>
              <a:t>‹#›</a:t>
            </a:fld>
            <a:endParaRPr lang="en-US" dirty="0"/>
          </a:p>
        </p:txBody>
      </p:sp>
    </p:spTree>
    <p:extLst>
      <p:ext uri="{BB962C8B-B14F-4D97-AF65-F5344CB8AC3E}">
        <p14:creationId xmlns:p14="http://schemas.microsoft.com/office/powerpoint/2010/main" val="2830697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92953B-5C54-8E44-A5F3-53CF2CAA24A4}" type="datetimeFigureOut">
              <a:rPr lang="en-US" smtClean="0"/>
              <a:t>5/2/2024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C183989-D380-BB4B-8033-B2C050FE378C}" type="slidenum">
              <a:rPr lang="en-US" smtClean="0"/>
              <a:t>‹#›</a:t>
            </a:fld>
            <a:endParaRPr lang="en-US" dirty="0"/>
          </a:p>
        </p:txBody>
      </p:sp>
    </p:spTree>
    <p:extLst>
      <p:ext uri="{BB962C8B-B14F-4D97-AF65-F5344CB8AC3E}">
        <p14:creationId xmlns:p14="http://schemas.microsoft.com/office/powerpoint/2010/main" val="27176138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92953B-5C54-8E44-A5F3-53CF2CAA24A4}" type="datetimeFigureOut">
              <a:rPr lang="en-US" smtClean="0"/>
              <a:t>5/2/2024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C183989-D380-BB4B-8033-B2C050FE378C}" type="slidenum">
              <a:rPr lang="en-US" smtClean="0"/>
              <a:t>‹#›</a:t>
            </a:fld>
            <a:endParaRPr lang="en-US" dirty="0"/>
          </a:p>
        </p:txBody>
      </p:sp>
    </p:spTree>
    <p:extLst>
      <p:ext uri="{BB962C8B-B14F-4D97-AF65-F5344CB8AC3E}">
        <p14:creationId xmlns:p14="http://schemas.microsoft.com/office/powerpoint/2010/main" val="1202030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50CE4CA-34EA-472D-A23C-1DE165FCAA2F}"/>
              </a:ext>
            </a:extLst>
          </p:cNvPr>
          <p:cNvSpPr>
            <a:spLocks noGrp="1"/>
          </p:cNvSpPr>
          <p:nvPr>
            <p:ph type="dt" sz="half" idx="10"/>
          </p:nvPr>
        </p:nvSpPr>
        <p:spPr>
          <a:xfrm>
            <a:off x="7605951" y="6423914"/>
            <a:ext cx="2844799" cy="365125"/>
          </a:xfrm>
        </p:spPr>
        <p:txBody>
          <a:bodyPr/>
          <a:lstStyle/>
          <a:p>
            <a:fld id="{FB7B67BF-7C92-4354-9C0F-BD70F20C3D54}" type="datetime1">
              <a:rPr lang="en-US" noProof="0" smtClean="0"/>
              <a:t>5/2/2024</a:t>
            </a:fld>
            <a:endParaRPr lang="en-US" noProof="0" dirty="0"/>
          </a:p>
        </p:txBody>
      </p:sp>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581194" y="2926052"/>
            <a:ext cx="5393100" cy="2934999"/>
          </a:xfrm>
        </p:spPr>
        <p:txBody>
          <a:bodyPr anchor="t">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6217709" y="2926052"/>
            <a:ext cx="5393100" cy="2934999"/>
          </a:xfrm>
        </p:spPr>
        <p:txBody>
          <a:bodyPr anchor="t">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3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92953B-5C54-8E44-A5F3-53CF2CAA24A4}" type="datetimeFigureOut">
              <a:rPr lang="en-US" smtClean="0"/>
              <a:t>5/2/2024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C183989-D380-BB4B-8033-B2C050FE378C}" type="slidenum">
              <a:rPr lang="en-US" smtClean="0"/>
              <a:t>‹#›</a:t>
            </a:fld>
            <a:endParaRPr lang="en-US" dirty="0"/>
          </a:p>
        </p:txBody>
      </p:sp>
    </p:spTree>
    <p:extLst>
      <p:ext uri="{BB962C8B-B14F-4D97-AF65-F5344CB8AC3E}">
        <p14:creationId xmlns:p14="http://schemas.microsoft.com/office/powerpoint/2010/main" val="2651655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92953B-5C54-8E44-A5F3-53CF2CAA24A4}" type="datetimeFigureOut">
              <a:rPr lang="en-US" smtClean="0"/>
              <a:t>5/2/2024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C183989-D380-BB4B-8033-B2C050FE378C}" type="slidenum">
              <a:rPr lang="en-US" smtClean="0"/>
              <a:t>‹#›</a:t>
            </a:fld>
            <a:endParaRPr lang="en-US" dirty="0"/>
          </a:p>
        </p:txBody>
      </p:sp>
    </p:spTree>
    <p:extLst>
      <p:ext uri="{BB962C8B-B14F-4D97-AF65-F5344CB8AC3E}">
        <p14:creationId xmlns:p14="http://schemas.microsoft.com/office/powerpoint/2010/main" val="1432210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92953B-5C54-8E44-A5F3-53CF2CAA24A4}" type="datetimeFigureOut">
              <a:rPr lang="en-US" smtClean="0"/>
              <a:t>5/2/2024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C183989-D380-BB4B-8033-B2C050FE378C}" type="slidenum">
              <a:rPr lang="en-US" smtClean="0"/>
              <a:t>‹#›</a:t>
            </a:fld>
            <a:endParaRPr lang="en-US" dirty="0"/>
          </a:p>
        </p:txBody>
      </p:sp>
    </p:spTree>
    <p:extLst>
      <p:ext uri="{BB962C8B-B14F-4D97-AF65-F5344CB8AC3E}">
        <p14:creationId xmlns:p14="http://schemas.microsoft.com/office/powerpoint/2010/main" val="3416369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92953B-5C54-8E44-A5F3-53CF2CAA24A4}" type="datetimeFigureOut">
              <a:rPr lang="en-US" smtClean="0"/>
              <a:t>5/2/2024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C183989-D380-BB4B-8033-B2C050FE378C}" type="slidenum">
              <a:rPr lang="en-US" smtClean="0"/>
              <a:t>‹#›</a:t>
            </a:fld>
            <a:endParaRPr lang="en-US" dirty="0"/>
          </a:p>
        </p:txBody>
      </p:sp>
    </p:spTree>
    <p:extLst>
      <p:ext uri="{BB962C8B-B14F-4D97-AF65-F5344CB8AC3E}">
        <p14:creationId xmlns:p14="http://schemas.microsoft.com/office/powerpoint/2010/main" val="1177630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2953B-5C54-8E44-A5F3-53CF2CAA24A4}" type="datetimeFigureOut">
              <a:rPr lang="en-US" smtClean="0"/>
              <a:t>5/2/2024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183989-D380-BB4B-8033-B2C050FE378C}" type="slidenum">
              <a:rPr lang="en-US" smtClean="0"/>
              <a:t>‹#›</a:t>
            </a:fld>
            <a:endParaRPr lang="en-US" dirty="0"/>
          </a:p>
        </p:txBody>
      </p:sp>
    </p:spTree>
    <p:extLst>
      <p:ext uri="{BB962C8B-B14F-4D97-AF65-F5344CB8AC3E}">
        <p14:creationId xmlns:p14="http://schemas.microsoft.com/office/powerpoint/2010/main" val="41881168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2953B-5C54-8E44-A5F3-53CF2CAA24A4}" type="datetimeFigureOut">
              <a:rPr lang="en-US" smtClean="0"/>
              <a:t>5/2/2024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183989-D380-BB4B-8033-B2C050FE378C}" type="slidenum">
              <a:rPr lang="en-US" smtClean="0"/>
              <a:t>‹#›</a:t>
            </a:fld>
            <a:endParaRPr lang="en-US" dirty="0"/>
          </a:p>
        </p:txBody>
      </p:sp>
    </p:spTree>
    <p:extLst>
      <p:ext uri="{BB962C8B-B14F-4D97-AF65-F5344CB8AC3E}">
        <p14:creationId xmlns:p14="http://schemas.microsoft.com/office/powerpoint/2010/main" val="318272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7605951" y="6423914"/>
            <a:ext cx="2844799" cy="365125"/>
          </a:xfrm>
        </p:spPr>
        <p:txBody>
          <a:bodyPr/>
          <a:lstStyle/>
          <a:p>
            <a:fld id="{44387013-E71D-4AA9-BACD-A33DE3237CD4}" type="datetime1">
              <a:rPr lang="en-US" noProof="0" smtClean="0"/>
              <a:t>5/2/2024</a:t>
            </a:fld>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300412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A4B42F-2C80-4037-BF8E-C209D59D9300}"/>
              </a:ext>
            </a:extLst>
          </p:cNvPr>
          <p:cNvSpPr>
            <a:spLocks noGrp="1"/>
          </p:cNvSpPr>
          <p:nvPr>
            <p:ph type="dt" sz="half" idx="10"/>
          </p:nvPr>
        </p:nvSpPr>
        <p:spPr>
          <a:xfrm>
            <a:off x="7605951" y="6435376"/>
            <a:ext cx="2844799" cy="365125"/>
          </a:xfrm>
        </p:spPr>
        <p:txBody>
          <a:bodyPr/>
          <a:lstStyle/>
          <a:p>
            <a:fld id="{CEB324A2-9A9F-4D4E-B227-D9E1D5A90AC2}" type="datetime1">
              <a:rPr lang="en-US" noProof="0" smtClean="0"/>
              <a:t>5/2/2024</a:t>
            </a:fld>
            <a:endParaRPr lang="en-US" noProof="0" dirty="0"/>
          </a:p>
        </p:txBody>
      </p:sp>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noProof="0" dirty="0"/>
              <a:t>Teach a Course</a:t>
            </a:r>
          </a:p>
        </p:txBody>
      </p:sp>
    </p:spTree>
    <p:extLst>
      <p:ext uri="{BB962C8B-B14F-4D97-AF65-F5344CB8AC3E}">
        <p14:creationId xmlns:p14="http://schemas.microsoft.com/office/powerpoint/2010/main" val="290211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11BF3AA-AA64-40B2-94AA-20312968771D}"/>
              </a:ext>
            </a:extLst>
          </p:cNvPr>
          <p:cNvSpPr>
            <a:spLocks noGrp="1"/>
          </p:cNvSpPr>
          <p:nvPr>
            <p:ph type="dt" sz="half" idx="10"/>
          </p:nvPr>
        </p:nvSpPr>
        <p:spPr>
          <a:xfrm>
            <a:off x="7605951" y="6423914"/>
            <a:ext cx="2844799" cy="365125"/>
          </a:xfrm>
        </p:spPr>
        <p:txBody>
          <a:bodyPr/>
          <a:lstStyle/>
          <a:p>
            <a:fld id="{113ACB0C-86E4-458A-B384-51B006CCCB1F}" type="datetime1">
              <a:rPr lang="en-US" noProof="0" smtClean="0"/>
              <a:t>5/2/2024</a:t>
            </a:fld>
            <a:endParaRPr lang="en-US" noProof="0" dirty="0"/>
          </a:p>
        </p:txBody>
      </p:sp>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accent1">
                    <a:lumMod val="50000"/>
                  </a:schemeClr>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Tree>
    <p:extLst>
      <p:ext uri="{BB962C8B-B14F-4D97-AF65-F5344CB8AC3E}">
        <p14:creationId xmlns:p14="http://schemas.microsoft.com/office/powerpoint/2010/main" val="1402279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FE8AA6A3-FD0D-4AA8-9C63-9CA7EEB8E63C}" type="datetime1">
              <a:rPr lang="en-US" noProof="0" smtClean="0"/>
              <a:t>5/2/2024</a:t>
            </a:fld>
            <a:endParaRPr lang="en-US" noProof="0" dirty="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Tree>
    <p:extLst>
      <p:ext uri="{BB962C8B-B14F-4D97-AF65-F5344CB8AC3E}">
        <p14:creationId xmlns:p14="http://schemas.microsoft.com/office/powerpoint/2010/main" val="300810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242275"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358529"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358529" y="2057400"/>
            <a:ext cx="3790884" cy="3811588"/>
          </a:xfrm>
        </p:spPr>
        <p:txBody>
          <a:bodyPr/>
          <a:lstStyle>
            <a:lvl1pPr marL="216000" indent="-216000">
              <a:lnSpc>
                <a:spcPct val="90000"/>
              </a:lnSpc>
              <a:buFont typeface="Wingdings" panose="05000000000000000000" pitchFamily="2" charset="2"/>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B459E4F4-56C4-4DBA-A43A-523E9B190CE8}" type="datetime1">
              <a:rPr lang="en-US" noProof="0" smtClean="0"/>
              <a:t>5/2/2024</a:t>
            </a:fld>
            <a:endParaRPr lang="en-US" noProof="0" dirty="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Tree>
    <p:extLst>
      <p:ext uri="{BB962C8B-B14F-4D97-AF65-F5344CB8AC3E}">
        <p14:creationId xmlns:p14="http://schemas.microsoft.com/office/powerpoint/2010/main" val="2686224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D81B7A44-2098-4C20-AEBC-9C0080A694C8}" type="datetime1">
              <a:rPr lang="en-US" noProof="0" smtClean="0"/>
              <a:t>5/2/2024</a:t>
            </a:fld>
            <a:endParaRPr lang="en-US" noProof="0" dirty="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Tree>
    <p:extLst>
      <p:ext uri="{BB962C8B-B14F-4D97-AF65-F5344CB8AC3E}">
        <p14:creationId xmlns:p14="http://schemas.microsoft.com/office/powerpoint/2010/main" val="1445521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accent1"/>
                </a:solidFill>
              </a:defRPr>
            </a:lvl1pPr>
          </a:lstStyle>
          <a:p>
            <a:fld id="{1A3D9D75-AF77-466D-B905-46843F53B0B7}" type="datetime1">
              <a:rPr lang="en-US" smtClean="0"/>
              <a:t>5/2/2024</a:t>
            </a:fld>
            <a:endParaRPr lang="en-US" dirty="0"/>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t>Teach a Course</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pPr/>
              <a:t>‹#›</a:t>
            </a:fld>
            <a:endParaRPr lang="en-US" dirty="0"/>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14" r:id="rId1"/>
    <p:sldLayoutId id="2147483743" r:id="rId2"/>
    <p:sldLayoutId id="2147483734" r:id="rId3"/>
    <p:sldLayoutId id="2147483735" r:id="rId4"/>
    <p:sldLayoutId id="2147483736" r:id="rId5"/>
    <p:sldLayoutId id="2147483737" r:id="rId6"/>
    <p:sldLayoutId id="2147483738" r:id="rId7"/>
    <p:sldLayoutId id="2147483740" r:id="rId8"/>
    <p:sldLayoutId id="2147483741" r:id="rId9"/>
    <p:sldLayoutId id="2147483742" r:id="rId10"/>
    <p:sldLayoutId id="2147483739" r:id="rId11"/>
    <p:sldLayoutId id="2147483744" r:id="rId12"/>
    <p:sldLayoutId id="2147483769" r:id="rId13"/>
  </p:sldLayoutIdLst>
  <p:hf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E5DB9-EBE3-47AB-B458-9873C858A65D}" type="datetimeFigureOut">
              <a:rPr lang="en-US" smtClean="0"/>
              <a:t>5/2/2024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84D079-33B1-4006-8CF2-32D3BF2608EF}" type="slidenum">
              <a:rPr lang="en-US" smtClean="0"/>
              <a:t>‹#›</a:t>
            </a:fld>
            <a:endParaRPr lang="en-US"/>
          </a:p>
        </p:txBody>
      </p:sp>
    </p:spTree>
    <p:extLst>
      <p:ext uri="{BB962C8B-B14F-4D97-AF65-F5344CB8AC3E}">
        <p14:creationId xmlns:p14="http://schemas.microsoft.com/office/powerpoint/2010/main" val="251192637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2953B-5C54-8E44-A5F3-53CF2CAA24A4}" type="datetimeFigureOut">
              <a:rPr lang="en-US" smtClean="0"/>
              <a:t>5/2/2024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83989-D380-BB4B-8033-B2C050FE378C}" type="slidenum">
              <a:rPr lang="en-US" smtClean="0"/>
              <a:t>‹#›</a:t>
            </a:fld>
            <a:endParaRPr lang="en-US" dirty="0"/>
          </a:p>
        </p:txBody>
      </p:sp>
    </p:spTree>
    <p:extLst>
      <p:ext uri="{BB962C8B-B14F-4D97-AF65-F5344CB8AC3E}">
        <p14:creationId xmlns:p14="http://schemas.microsoft.com/office/powerpoint/2010/main" val="289016357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3.xml"/><Relationship Id="rId1" Type="http://schemas.openxmlformats.org/officeDocument/2006/relationships/video" Target="https://www.youtube.com/embed/kzfAOc4L6vQ?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0.png"/><Relationship Id="rId2" Type="http://schemas.microsoft.com/office/2011/relationships/webextension" Target="../webextensions/webextension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00.png"/><Relationship Id="rId2" Type="http://schemas.microsoft.com/office/2011/relationships/webextension" Target="../webextensions/webextension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0.png"/><Relationship Id="rId2" Type="http://schemas.microsoft.com/office/2011/relationships/webextension" Target="../webextensions/webextension3.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ecileaders.com/" TargetMode="External"/><Relationship Id="rId2" Type="http://schemas.openxmlformats.org/officeDocument/2006/relationships/hyperlink" Target="https://csuci.zoom.us/my/kristopher.yeager"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heelofnames.com/ede-prz" TargetMode="Externa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notesSlide" Target="../notesSlides/notesSlide13.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11.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hyperlink" Target="https://ecileaders.com/" TargetMode="External"/><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nam10.safelinks.protection.outlook.com/?url=https%3A%2F%2Futep.questionpro.com%2FECI2024&amp;data=05%7C02%7Ckristopher.yeager%40csuci.edu%7Cb35e3f4f1b5f4420c6ea08dc631c651a%7Ce30f5bdb7f18435b84369d84aa7b96dd%7C1%7C0%7C638494221348021355%7CUnknown%7CTWFpbGZsb3d8eyJWIjoiMC4wLjAwMDAiLCJQIjoiV2luMzIiLCJBTiI6Ik1haWwiLCJXVCI6Mn0%3D%7C0%7C%7C%7C&amp;sdata=sl8DnQ%2F%2BDJnNfwduyRGGk4zfjn8uuai1KpLqTbef8WA%3D&amp;reserved=0" TargetMode="External"/><Relationship Id="rId5" Type="http://schemas.openxmlformats.org/officeDocument/2006/relationships/image" Target="../media/image3.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e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4822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3AA242D-B507-4381-A8CB-EFA346570379}"/>
              </a:ext>
            </a:extLst>
          </p:cNvPr>
          <p:cNvSpPr>
            <a:spLocks noGrp="1"/>
          </p:cNvSpPr>
          <p:nvPr>
            <p:ph type="ctrTitle"/>
          </p:nvPr>
        </p:nvSpPr>
        <p:spPr>
          <a:xfrm>
            <a:off x="8091796" y="457199"/>
            <a:ext cx="3646901" cy="4747841"/>
          </a:xfrm>
        </p:spPr>
        <p:txBody>
          <a:bodyPr anchor="ctr">
            <a:normAutofit fontScale="90000"/>
          </a:bodyPr>
          <a:lstStyle/>
          <a:p>
            <a:pPr algn="ctr"/>
            <a:br>
              <a:rPr lang="en-US" dirty="0">
                <a:solidFill>
                  <a:srgbClr val="FFFFFF"/>
                </a:solidFill>
              </a:rPr>
            </a:br>
            <a:br>
              <a:rPr lang="en-US" dirty="0">
                <a:solidFill>
                  <a:srgbClr val="FFFFFF"/>
                </a:solidFill>
              </a:rPr>
            </a:br>
            <a:br>
              <a:rPr lang="en-US" dirty="0">
                <a:solidFill>
                  <a:srgbClr val="FFFFFF"/>
                </a:solidFill>
              </a:rPr>
            </a:br>
            <a:br>
              <a:rPr lang="en-US" dirty="0">
                <a:solidFill>
                  <a:srgbClr val="FFFFFF"/>
                </a:solidFill>
              </a:rPr>
            </a:br>
            <a:br>
              <a:rPr lang="en-US" dirty="0">
                <a:solidFill>
                  <a:srgbClr val="FFFFFF"/>
                </a:solidFill>
              </a:rPr>
            </a:br>
            <a:br>
              <a:rPr lang="en-US" dirty="0">
                <a:solidFill>
                  <a:srgbClr val="FFFFFF"/>
                </a:solidFill>
              </a:rPr>
            </a:br>
            <a:br>
              <a:rPr lang="en-US" dirty="0">
                <a:solidFill>
                  <a:srgbClr val="FFFFFF"/>
                </a:solidFill>
              </a:rPr>
            </a:br>
            <a:br>
              <a:rPr lang="en-US" dirty="0"/>
            </a:br>
            <a:r>
              <a:rPr lang="en-US" sz="4900" dirty="0">
                <a:solidFill>
                  <a:srgbClr val="FFFFFF"/>
                </a:solidFill>
              </a:rPr>
              <a:t>Welcome to the Third ECI Summit!</a:t>
            </a:r>
            <a:br>
              <a:rPr lang="en-US" sz="4900" dirty="0">
                <a:solidFill>
                  <a:srgbClr val="FFFFFF"/>
                </a:solidFill>
              </a:rPr>
            </a:br>
            <a:br>
              <a:rPr lang="en-US" sz="4900" dirty="0">
                <a:solidFill>
                  <a:srgbClr val="FFFFFF"/>
                </a:solidFill>
              </a:rPr>
            </a:br>
            <a:r>
              <a:rPr lang="en-US" sz="3800" dirty="0">
                <a:solidFill>
                  <a:srgbClr val="FFFFFF"/>
                </a:solidFill>
              </a:rPr>
              <a:t>#ecisummit2024</a:t>
            </a:r>
            <a:br>
              <a:rPr lang="en-US" dirty="0">
                <a:solidFill>
                  <a:srgbClr val="FFFFFF"/>
                </a:solidFill>
              </a:rPr>
            </a:br>
            <a:br>
              <a:rPr lang="en-US" dirty="0">
                <a:solidFill>
                  <a:srgbClr val="FFFFFF"/>
                </a:solidFill>
              </a:rPr>
            </a:br>
            <a:br>
              <a:rPr lang="en-US" dirty="0">
                <a:solidFill>
                  <a:srgbClr val="FFFFFF"/>
                </a:solidFill>
              </a:rPr>
            </a:br>
            <a:br>
              <a:rPr lang="en-US" dirty="0">
                <a:solidFill>
                  <a:srgbClr val="FFFFFF"/>
                </a:solidFill>
              </a:rPr>
            </a:br>
            <a:br>
              <a:rPr lang="en-US" dirty="0">
                <a:solidFill>
                  <a:srgbClr val="FFFFFF"/>
                </a:solidFill>
              </a:rPr>
            </a:br>
            <a:br>
              <a:rPr lang="en-US" sz="3200" dirty="0">
                <a:solidFill>
                  <a:srgbClr val="FFFFFF"/>
                </a:solidFill>
              </a:rPr>
            </a:br>
            <a:br>
              <a:rPr lang="en-US" sz="3200" dirty="0">
                <a:solidFill>
                  <a:srgbClr val="FFFFFF"/>
                </a:solidFill>
              </a:rPr>
            </a:br>
            <a:br>
              <a:rPr lang="en-US" dirty="0">
                <a:solidFill>
                  <a:srgbClr val="FFFFFF"/>
                </a:solidFill>
              </a:rPr>
            </a:br>
            <a:br>
              <a:rPr lang="en-US" sz="1800" dirty="0">
                <a:solidFill>
                  <a:srgbClr val="FFFFFF"/>
                </a:solidFill>
              </a:rPr>
            </a:br>
            <a:br>
              <a:rPr lang="en-US" dirty="0">
                <a:solidFill>
                  <a:srgbClr val="FFFFFF"/>
                </a:solidFill>
              </a:rPr>
            </a:br>
            <a:br>
              <a:rPr lang="en-US" sz="1600" b="1" dirty="0"/>
            </a:br>
            <a:endParaRPr lang="en-US" sz="1300" b="1" dirty="0">
              <a:solidFill>
                <a:srgbClr val="FFFFFF"/>
              </a:solidFill>
            </a:endParaRPr>
          </a:p>
        </p:txBody>
      </p:sp>
      <p:sp>
        <p:nvSpPr>
          <p:cNvPr id="22" name="Rectangle 21">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367338"/>
            <a:ext cx="3618828" cy="98951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TextBox 9"/>
          <p:cNvSpPr txBox="1"/>
          <p:nvPr/>
        </p:nvSpPr>
        <p:spPr>
          <a:xfrm>
            <a:off x="831799" y="5367338"/>
            <a:ext cx="7033301" cy="523220"/>
          </a:xfrm>
          <a:prstGeom prst="rect">
            <a:avLst/>
          </a:prstGeom>
          <a:solidFill>
            <a:schemeClr val="accent1"/>
          </a:solidFill>
          <a:ln w="19050">
            <a:noFill/>
          </a:ln>
        </p:spPr>
        <p:txBody>
          <a:bodyPr wrap="square" rtlCol="0">
            <a:spAutoFit/>
          </a:bodyPr>
          <a:lstStyle/>
          <a:p>
            <a:pPr algn="ctr"/>
            <a:r>
              <a:rPr lang="en-US" sz="2800" dirty="0">
                <a:solidFill>
                  <a:schemeClr val="bg1"/>
                </a:solidFill>
                <a:latin typeface="+mj-lt"/>
                <a:cs typeface="Calibri" panose="020F0502020204030204" pitchFamily="34" charset="0"/>
              </a:rPr>
              <a:t>April 24</a:t>
            </a:r>
            <a:r>
              <a:rPr lang="en-US" sz="2800" baseline="30000" dirty="0">
                <a:solidFill>
                  <a:schemeClr val="bg1"/>
                </a:solidFill>
                <a:latin typeface="+mj-lt"/>
                <a:cs typeface="Calibri" panose="020F0502020204030204" pitchFamily="34" charset="0"/>
              </a:rPr>
              <a:t>th</a:t>
            </a:r>
            <a:r>
              <a:rPr lang="en-US" sz="2800" dirty="0">
                <a:solidFill>
                  <a:schemeClr val="bg1"/>
                </a:solidFill>
                <a:latin typeface="+mj-lt"/>
                <a:cs typeface="Calibri" panose="020F0502020204030204" pitchFamily="34" charset="0"/>
              </a:rPr>
              <a:t>,  2024</a:t>
            </a:r>
          </a:p>
        </p:txBody>
      </p:sp>
      <p:pic>
        <p:nvPicPr>
          <p:cNvPr id="6" name="Picture 5"/>
          <p:cNvPicPr>
            <a:picLocks noChangeAspect="1"/>
          </p:cNvPicPr>
          <p:nvPr/>
        </p:nvPicPr>
        <p:blipFill>
          <a:blip r:embed="rId3"/>
          <a:stretch>
            <a:fillRect/>
          </a:stretch>
        </p:blipFill>
        <p:spPr>
          <a:xfrm>
            <a:off x="8374641" y="5475907"/>
            <a:ext cx="886688" cy="754346"/>
          </a:xfrm>
          <a:prstGeom prst="rect">
            <a:avLst/>
          </a:prstGeom>
        </p:spPr>
      </p:pic>
      <p:pic>
        <p:nvPicPr>
          <p:cNvPr id="7" name="Picture 6"/>
          <p:cNvPicPr>
            <a:picLocks noChangeAspect="1"/>
          </p:cNvPicPr>
          <p:nvPr/>
        </p:nvPicPr>
        <p:blipFill>
          <a:blip r:embed="rId4"/>
          <a:stretch>
            <a:fillRect/>
          </a:stretch>
        </p:blipFill>
        <p:spPr>
          <a:xfrm>
            <a:off x="9516099" y="5475907"/>
            <a:ext cx="2077608" cy="754346"/>
          </a:xfrm>
          <a:prstGeom prst="rect">
            <a:avLst/>
          </a:prstGeom>
        </p:spPr>
      </p:pic>
      <p:sp>
        <p:nvSpPr>
          <p:cNvPr id="4" name="TextBox 3"/>
          <p:cNvSpPr txBox="1"/>
          <p:nvPr/>
        </p:nvSpPr>
        <p:spPr>
          <a:xfrm>
            <a:off x="84182" y="6378911"/>
            <a:ext cx="8180677" cy="646331"/>
          </a:xfrm>
          <a:prstGeom prst="rect">
            <a:avLst/>
          </a:prstGeom>
          <a:noFill/>
        </p:spPr>
        <p:txBody>
          <a:bodyPr wrap="square" rtlCol="0">
            <a:spAutoFit/>
          </a:bodyPr>
          <a:lstStyle/>
          <a:p>
            <a:r>
              <a:rPr lang="en-US" dirty="0"/>
              <a:t> </a:t>
            </a:r>
          </a:p>
          <a:p>
            <a:endParaRPr lang="en-US" dirty="0"/>
          </a:p>
        </p:txBody>
      </p:sp>
      <p:pic>
        <p:nvPicPr>
          <p:cNvPr id="12" name="Picture 11" descr="Diagram&#10;&#10;Description automatically generated with low confidence">
            <a:extLst>
              <a:ext uri="{FF2B5EF4-FFF2-40B4-BE49-F238E27FC236}">
                <a16:creationId xmlns:a16="http://schemas.microsoft.com/office/drawing/2014/main" id="{59219168-E596-2C4E-8E2B-D61CDCC3E8E9}"/>
              </a:ext>
            </a:extLst>
          </p:cNvPr>
          <p:cNvPicPr>
            <a:picLocks noChangeAspect="1"/>
          </p:cNvPicPr>
          <p:nvPr/>
        </p:nvPicPr>
        <p:blipFill>
          <a:blip r:embed="rId5"/>
          <a:stretch>
            <a:fillRect/>
          </a:stretch>
        </p:blipFill>
        <p:spPr>
          <a:xfrm>
            <a:off x="1701180" y="569289"/>
            <a:ext cx="4798049" cy="4798049"/>
          </a:xfrm>
          <a:prstGeom prst="rect">
            <a:avLst/>
          </a:prstGeom>
        </p:spPr>
      </p:pic>
    </p:spTree>
    <p:extLst>
      <p:ext uri="{BB962C8B-B14F-4D97-AF65-F5344CB8AC3E}">
        <p14:creationId xmlns:p14="http://schemas.microsoft.com/office/powerpoint/2010/main" val="1435447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414" y="75413"/>
            <a:ext cx="11985142" cy="6589337"/>
          </a:xfrm>
          <a:prstGeom prst="rect">
            <a:avLst/>
          </a:prstGeom>
        </p:spPr>
      </p:pic>
      <p:sp>
        <p:nvSpPr>
          <p:cNvPr id="3" name="Flowchart: Process 2">
            <a:extLst>
              <a:ext uri="{FF2B5EF4-FFF2-40B4-BE49-F238E27FC236}">
                <a16:creationId xmlns:a16="http://schemas.microsoft.com/office/drawing/2014/main" id="{79529B58-917A-E2FB-0FAE-45BE42B66FD3}"/>
              </a:ext>
            </a:extLst>
          </p:cNvPr>
          <p:cNvSpPr/>
          <p:nvPr/>
        </p:nvSpPr>
        <p:spPr>
          <a:xfrm>
            <a:off x="400467" y="139051"/>
            <a:ext cx="3314978" cy="723065"/>
          </a:xfrm>
          <a:prstGeom prst="flowChartProcess">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lowchart: Process 4">
            <a:extLst>
              <a:ext uri="{FF2B5EF4-FFF2-40B4-BE49-F238E27FC236}">
                <a16:creationId xmlns:a16="http://schemas.microsoft.com/office/drawing/2014/main" id="{466DC80D-4D06-5B3E-8BDF-2E4F08BB7349}"/>
              </a:ext>
            </a:extLst>
          </p:cNvPr>
          <p:cNvSpPr/>
          <p:nvPr/>
        </p:nvSpPr>
        <p:spPr>
          <a:xfrm>
            <a:off x="4410700" y="139051"/>
            <a:ext cx="3314978" cy="723065"/>
          </a:xfrm>
          <a:prstGeom prst="flowChartProcess">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Process 5">
            <a:extLst>
              <a:ext uri="{FF2B5EF4-FFF2-40B4-BE49-F238E27FC236}">
                <a16:creationId xmlns:a16="http://schemas.microsoft.com/office/drawing/2014/main" id="{A5FC4815-2312-F001-46C2-E8089EEFB8DE}"/>
              </a:ext>
            </a:extLst>
          </p:cNvPr>
          <p:cNvSpPr/>
          <p:nvPr/>
        </p:nvSpPr>
        <p:spPr>
          <a:xfrm>
            <a:off x="8387561" y="139051"/>
            <a:ext cx="3314978" cy="723065"/>
          </a:xfrm>
          <a:prstGeom prst="flowChartProcess">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961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243"/>
            <a:ext cx="12170377" cy="6542202"/>
          </a:xfrm>
          <a:prstGeom prst="rect">
            <a:avLst/>
          </a:prstGeom>
        </p:spPr>
      </p:pic>
      <p:sp>
        <p:nvSpPr>
          <p:cNvPr id="4" name="Flowchart: Process 3">
            <a:extLst>
              <a:ext uri="{FF2B5EF4-FFF2-40B4-BE49-F238E27FC236}">
                <a16:creationId xmlns:a16="http://schemas.microsoft.com/office/drawing/2014/main" id="{83CCFC6A-7813-1C44-C626-C9FA688ACC18}"/>
              </a:ext>
            </a:extLst>
          </p:cNvPr>
          <p:cNvSpPr/>
          <p:nvPr/>
        </p:nvSpPr>
        <p:spPr>
          <a:xfrm>
            <a:off x="394905" y="289226"/>
            <a:ext cx="3481838" cy="934422"/>
          </a:xfrm>
          <a:prstGeom prst="flowChartProcess">
            <a:avLst/>
          </a:prstGeom>
          <a:solidFill>
            <a:srgbClr val="92D05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lowchart: Process 4">
            <a:extLst>
              <a:ext uri="{FF2B5EF4-FFF2-40B4-BE49-F238E27FC236}">
                <a16:creationId xmlns:a16="http://schemas.microsoft.com/office/drawing/2014/main" id="{1DB41570-DF82-10CD-FA1A-A69A08BDFEAB}"/>
              </a:ext>
            </a:extLst>
          </p:cNvPr>
          <p:cNvSpPr/>
          <p:nvPr/>
        </p:nvSpPr>
        <p:spPr>
          <a:xfrm>
            <a:off x="4343956" y="228043"/>
            <a:ext cx="3481838" cy="934422"/>
          </a:xfrm>
          <a:prstGeom prst="flowChartProcess">
            <a:avLst/>
          </a:prstGeom>
          <a:solidFill>
            <a:srgbClr val="92D05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Process 5">
            <a:extLst>
              <a:ext uri="{FF2B5EF4-FFF2-40B4-BE49-F238E27FC236}">
                <a16:creationId xmlns:a16="http://schemas.microsoft.com/office/drawing/2014/main" id="{E70F93EC-CAEB-87BD-4DA0-4EFB1222C182}"/>
              </a:ext>
            </a:extLst>
          </p:cNvPr>
          <p:cNvSpPr/>
          <p:nvPr/>
        </p:nvSpPr>
        <p:spPr>
          <a:xfrm>
            <a:off x="8409810" y="228043"/>
            <a:ext cx="3481838" cy="934422"/>
          </a:xfrm>
          <a:prstGeom prst="flowChartProcess">
            <a:avLst/>
          </a:prstGeom>
          <a:solidFill>
            <a:srgbClr val="92D05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804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2788" y="350475"/>
            <a:ext cx="8229600" cy="1143000"/>
          </a:xfrm>
        </p:spPr>
        <p:txBody>
          <a:bodyPr>
            <a:normAutofit fontScale="90000"/>
          </a:bodyPr>
          <a:lstStyle/>
          <a:p>
            <a:r>
              <a:rPr lang="en-US" dirty="0"/>
              <a:t>Multi-Generational Work Environment</a:t>
            </a:r>
          </a:p>
        </p:txBody>
      </p:sp>
      <p:sp>
        <p:nvSpPr>
          <p:cNvPr id="3" name="Content Placeholder 2"/>
          <p:cNvSpPr>
            <a:spLocks noGrp="1"/>
          </p:cNvSpPr>
          <p:nvPr>
            <p:ph idx="1"/>
          </p:nvPr>
        </p:nvSpPr>
        <p:spPr>
          <a:xfrm>
            <a:off x="164719" y="2268187"/>
            <a:ext cx="11342471" cy="4581875"/>
          </a:xfrm>
        </p:spPr>
        <p:txBody>
          <a:bodyPr>
            <a:normAutofit fontScale="25000" lnSpcReduction="20000"/>
          </a:bodyPr>
          <a:lstStyle/>
          <a:p>
            <a:r>
              <a:rPr lang="en-US" sz="12800" b="1" dirty="0">
                <a:solidFill>
                  <a:schemeClr val="accent2"/>
                </a:solidFill>
              </a:rPr>
              <a:t>Foster a work environment that respects and values differences—</a:t>
            </a:r>
            <a:r>
              <a:rPr lang="en-US" sz="12800" b="1" dirty="0">
                <a:solidFill>
                  <a:srgbClr val="0070C0"/>
                </a:solidFill>
              </a:rPr>
              <a:t> </a:t>
            </a:r>
            <a:r>
              <a:rPr lang="en-US" sz="12800" dirty="0"/>
              <a:t>rather</a:t>
            </a:r>
            <a:r>
              <a:rPr lang="en-US" sz="12800" dirty="0">
                <a:solidFill>
                  <a:schemeClr val="accent6">
                    <a:lumMod val="75000"/>
                  </a:schemeClr>
                </a:solidFill>
              </a:rPr>
              <a:t> </a:t>
            </a:r>
            <a:r>
              <a:rPr lang="en-US" sz="12800" dirty="0"/>
              <a:t>than downplaying or punishing them. </a:t>
            </a:r>
          </a:p>
          <a:p>
            <a:r>
              <a:rPr lang="en-US" sz="12800" dirty="0"/>
              <a:t>Remember the research is still showing that </a:t>
            </a:r>
            <a:r>
              <a:rPr lang="en-US" sz="12800" b="1" dirty="0">
                <a:solidFill>
                  <a:schemeClr val="accent2"/>
                </a:solidFill>
              </a:rPr>
              <a:t>individual differences outweigh generational differences</a:t>
            </a:r>
            <a:r>
              <a:rPr lang="en-US" sz="12800" dirty="0">
                <a:solidFill>
                  <a:schemeClr val="accent2"/>
                </a:solidFill>
              </a:rPr>
              <a:t>.  </a:t>
            </a:r>
            <a:r>
              <a:rPr lang="en-US" sz="12800" dirty="0"/>
              <a:t>We need to take generational cohort experiences into consideration, but policy should not be developed SOLELY on these generalized differences</a:t>
            </a:r>
          </a:p>
          <a:p>
            <a:pPr marL="0" indent="0">
              <a:buNone/>
            </a:pPr>
            <a:endParaRPr lang="en-US" sz="6400" dirty="0"/>
          </a:p>
          <a:p>
            <a:pPr marL="0" indent="0">
              <a:buNone/>
            </a:pPr>
            <a:endParaRPr lang="en-US" sz="6400" dirty="0"/>
          </a:p>
          <a:p>
            <a:pPr marL="0" indent="0">
              <a:buNone/>
            </a:pPr>
            <a:endParaRPr lang="en-US" sz="6400" dirty="0"/>
          </a:p>
          <a:p>
            <a:pPr marL="0" indent="0">
              <a:buNone/>
            </a:pPr>
            <a:r>
              <a:rPr lang="en-US" sz="6400" dirty="0"/>
              <a:t>Becton, J. B., Walker, H. J., Jones-Farmer, A.  (2014). Generational differences in workplace behavior. Journal of Applied Social Psychology</a:t>
            </a:r>
            <a:r>
              <a:rPr lang="en-US" sz="6400" i="1" dirty="0"/>
              <a:t>, 44</a:t>
            </a:r>
            <a:r>
              <a:rPr lang="en-US" sz="6400" dirty="0"/>
              <a:t>, 175-189.</a:t>
            </a:r>
          </a:p>
          <a:p>
            <a:pPr marL="0" indent="0">
              <a:buNone/>
            </a:pPr>
            <a:endParaRPr lang="en-US" sz="11200" b="1" dirty="0">
              <a:solidFill>
                <a:srgbClr val="00B050"/>
              </a:solidFill>
            </a:endParaRPr>
          </a:p>
          <a:p>
            <a:pPr marL="0" indent="0">
              <a:buNone/>
            </a:pPr>
            <a:endParaRPr lang="en-US" sz="6000" dirty="0">
              <a:solidFill>
                <a:schemeClr val="accent5">
                  <a:lumMod val="75000"/>
                </a:schemeClr>
              </a:solidFill>
            </a:endParaRPr>
          </a:p>
          <a:p>
            <a:pPr marL="0" indent="0">
              <a:buNone/>
            </a:pPr>
            <a:endParaRPr lang="en-US" dirty="0"/>
          </a:p>
        </p:txBody>
      </p:sp>
      <p:sp>
        <p:nvSpPr>
          <p:cNvPr id="5" name="AutoShape 2" descr="Image result for multigenerational workplace clipar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multigenerational workplace clipart"/>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1510" name="Picture 6" descr="Image result for multigenerational workplace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19" y="7937"/>
            <a:ext cx="1819656" cy="181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708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r>
              <a:rPr lang="en-US" b="1"/>
              <a:t>Employers Should Consider</a:t>
            </a:r>
          </a:p>
        </p:txBody>
      </p:sp>
      <p:sp>
        <p:nvSpPr>
          <p:cNvPr id="3" name="Content Placeholder 2"/>
          <p:cNvSpPr>
            <a:spLocks noGrp="1"/>
          </p:cNvSpPr>
          <p:nvPr>
            <p:ph sz="half" idx="1"/>
          </p:nvPr>
        </p:nvSpPr>
        <p:spPr>
          <a:xfrm>
            <a:off x="609600" y="1600201"/>
            <a:ext cx="5384800" cy="4525963"/>
          </a:xfrm>
        </p:spPr>
        <p:txBody>
          <a:bodyPr>
            <a:normAutofit/>
          </a:bodyPr>
          <a:lstStyle/>
          <a:p>
            <a:r>
              <a:rPr lang="en-US" dirty="0"/>
              <a:t>Formal or informal organization-wide </a:t>
            </a:r>
            <a:r>
              <a:rPr lang="en-US" b="1"/>
              <a:t>mentoring program</a:t>
            </a:r>
            <a:r>
              <a:rPr lang="en-US" dirty="0"/>
              <a:t>.  Nurture, nurture, nurture!</a:t>
            </a:r>
          </a:p>
          <a:p>
            <a:r>
              <a:rPr lang="en-US" b="1"/>
              <a:t>Team-building activities </a:t>
            </a:r>
            <a:r>
              <a:rPr lang="en-US" dirty="0"/>
              <a:t>whenever a new person is hired into the team</a:t>
            </a:r>
          </a:p>
          <a:p>
            <a:r>
              <a:rPr lang="en-US" b="1"/>
              <a:t>MINIMIZE criticism </a:t>
            </a:r>
            <a:r>
              <a:rPr lang="en-US" dirty="0"/>
              <a:t>of other generations</a:t>
            </a:r>
          </a:p>
        </p:txBody>
      </p:sp>
      <p:pic>
        <p:nvPicPr>
          <p:cNvPr id="22530" name="Picture 2" descr="Image result for multigenerational workplace clipar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97600" y="2066005"/>
            <a:ext cx="5384800" cy="3594354"/>
          </a:xfrm>
          <a:prstGeom prst="rect">
            <a:avLst/>
          </a:prstGeom>
          <a:solidFill>
            <a:srgbClr val="FFFFFF"/>
          </a:solidFill>
        </p:spPr>
      </p:pic>
    </p:spTree>
    <p:extLst>
      <p:ext uri="{BB962C8B-B14F-4D97-AF65-F5344CB8AC3E}">
        <p14:creationId xmlns:p14="http://schemas.microsoft.com/office/powerpoint/2010/main" val="2388792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25CD4D9-C708-F631-7AD7-FAB98DBA50AB}"/>
              </a:ext>
            </a:extLst>
          </p:cNvPr>
          <p:cNvPicPr>
            <a:picLocks noGrp="1" noChangeAspect="1"/>
          </p:cNvPicPr>
          <p:nvPr>
            <p:ph type="pic" idx="1"/>
          </p:nvPr>
        </p:nvPicPr>
        <p:blipFill rotWithShape="1">
          <a:blip r:embed="rId2"/>
          <a:srcRect t="17021" r="1" b="14135"/>
          <a:stretch/>
        </p:blipFill>
        <p:spPr>
          <a:xfrm>
            <a:off x="120650" y="619125"/>
            <a:ext cx="11950700" cy="6170613"/>
          </a:xfrm>
          <a:prstGeom prst="rect">
            <a:avLst/>
          </a:prstGeom>
          <a:noFill/>
        </p:spPr>
      </p:pic>
      <p:sp>
        <p:nvSpPr>
          <p:cNvPr id="2" name="Slide Number Placeholder 1" hidden="1">
            <a:extLst>
              <a:ext uri="{FF2B5EF4-FFF2-40B4-BE49-F238E27FC236}">
                <a16:creationId xmlns:a16="http://schemas.microsoft.com/office/drawing/2014/main" id="{C96ACC96-B7DD-38B7-83AF-4334AB3AFC8C}"/>
              </a:ext>
            </a:extLst>
          </p:cNvPr>
          <p:cNvSpPr>
            <a:spLocks noGrp="1"/>
          </p:cNvSpPr>
          <p:nvPr>
            <p:ph type="sldNum" sz="quarter" idx="12"/>
          </p:nvPr>
        </p:nvSpPr>
        <p:spPr/>
        <p:txBody>
          <a:bodyPr/>
          <a:lstStyle/>
          <a:p>
            <a:pPr>
              <a:spcAft>
                <a:spcPts val="600"/>
              </a:spcAft>
            </a:pPr>
            <a:fld id="{F603CDE5-C1D8-4EDD-870F-A498BAFA520F}" type="slidenum">
              <a:rPr lang="en-US" noProof="0" smtClean="0"/>
              <a:pPr>
                <a:spcAft>
                  <a:spcPts val="600"/>
                </a:spcAft>
              </a:pPr>
              <a:t>14</a:t>
            </a:fld>
            <a:endParaRPr lang="en-US" noProof="0"/>
          </a:p>
        </p:txBody>
      </p:sp>
    </p:spTree>
    <p:extLst>
      <p:ext uri="{BB962C8B-B14F-4D97-AF65-F5344CB8AC3E}">
        <p14:creationId xmlns:p14="http://schemas.microsoft.com/office/powerpoint/2010/main" val="1890114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ED50D70-A5FC-C94A-8641-C95463CDAD6C}"/>
              </a:ext>
            </a:extLst>
          </p:cNvPr>
          <p:cNvSpPr txBox="1"/>
          <p:nvPr/>
        </p:nvSpPr>
        <p:spPr>
          <a:xfrm>
            <a:off x="581192" y="705124"/>
            <a:ext cx="11029616" cy="1189554"/>
          </a:xfrm>
          <a:prstGeom prst="rect">
            <a:avLst/>
          </a:prstGeom>
        </p:spPr>
        <p:txBody>
          <a:bodyPr vert="horz" lIns="91440" tIns="45720" rIns="91440" bIns="45720" rtlCol="0" anchor="b">
            <a:normAutofit/>
          </a:bodyPr>
          <a:lstStyle/>
          <a:p>
            <a:pPr defTabSz="457200">
              <a:lnSpc>
                <a:spcPct val="90000"/>
              </a:lnSpc>
              <a:spcBef>
                <a:spcPct val="0"/>
              </a:spcBef>
              <a:spcAft>
                <a:spcPts val="600"/>
              </a:spcAft>
            </a:pPr>
            <a:r>
              <a:rPr lang="en-US" sz="2200" b="0" kern="1200" cap="all">
                <a:solidFill>
                  <a:schemeClr val="tx1">
                    <a:lumMod val="75000"/>
                    <a:lumOff val="25000"/>
                  </a:schemeClr>
                </a:solidFill>
                <a:latin typeface="+mj-lt"/>
                <a:ea typeface="+mj-ea"/>
                <a:cs typeface="+mj-cs"/>
              </a:rPr>
              <a:t>Dr. </a:t>
            </a:r>
            <a:r>
              <a:rPr lang="en-US" sz="2200" cap="all" dirty="0" err="1">
                <a:solidFill>
                  <a:schemeClr val="tx1">
                    <a:lumMod val="75000"/>
                    <a:lumOff val="25000"/>
                  </a:schemeClr>
                </a:solidFill>
                <a:latin typeface="+mj-lt"/>
                <a:ea typeface="+mj-ea"/>
                <a:cs typeface="+mj-cs"/>
              </a:rPr>
              <a:t>LeaH</a:t>
            </a:r>
            <a:r>
              <a:rPr lang="en-US" sz="2200" b="0" kern="1200" cap="all">
                <a:solidFill>
                  <a:schemeClr val="tx1">
                    <a:lumMod val="75000"/>
                    <a:lumOff val="25000"/>
                  </a:schemeClr>
                </a:solidFill>
                <a:latin typeface="+mj-lt"/>
                <a:ea typeface="+mj-ea"/>
                <a:cs typeface="+mj-cs"/>
              </a:rPr>
              <a:t> C. Georges</a:t>
            </a:r>
          </a:p>
          <a:p>
            <a:pPr defTabSz="457200">
              <a:lnSpc>
                <a:spcPct val="90000"/>
              </a:lnSpc>
              <a:spcBef>
                <a:spcPct val="0"/>
              </a:spcBef>
              <a:spcAft>
                <a:spcPts val="600"/>
              </a:spcAft>
            </a:pPr>
            <a:r>
              <a:rPr lang="en-US" sz="2200" b="0" kern="1200" cap="all">
                <a:solidFill>
                  <a:schemeClr val="tx1">
                    <a:lumMod val="75000"/>
                    <a:lumOff val="25000"/>
                  </a:schemeClr>
                </a:solidFill>
                <a:latin typeface="+mj-lt"/>
                <a:ea typeface="+mj-ea"/>
                <a:cs typeface="+mj-cs"/>
              </a:rPr>
              <a:t>Associate Professor</a:t>
            </a:r>
          </a:p>
          <a:p>
            <a:pPr defTabSz="457200">
              <a:lnSpc>
                <a:spcPct val="90000"/>
              </a:lnSpc>
              <a:spcBef>
                <a:spcPct val="0"/>
              </a:spcBef>
              <a:spcAft>
                <a:spcPts val="600"/>
              </a:spcAft>
            </a:pPr>
            <a:r>
              <a:rPr lang="en-US" sz="2200" b="0" kern="1200" cap="all">
                <a:solidFill>
                  <a:schemeClr val="tx1">
                    <a:lumMod val="75000"/>
                    <a:lumOff val="25000"/>
                  </a:schemeClr>
                </a:solidFill>
                <a:latin typeface="+mj-lt"/>
                <a:ea typeface="+mj-ea"/>
                <a:cs typeface="+mj-cs"/>
              </a:rPr>
              <a:t>Creighton University</a:t>
            </a:r>
          </a:p>
        </p:txBody>
      </p:sp>
      <p:pic>
        <p:nvPicPr>
          <p:cNvPr id="9" name="Online Media 8" title="Navigating the Multigenerational Workplace | Leah Georges | TEDxCreightonU">
            <a:hlinkClick r:id="" action="ppaction://media"/>
            <a:extLst>
              <a:ext uri="{FF2B5EF4-FFF2-40B4-BE49-F238E27FC236}">
                <a16:creationId xmlns:a16="http://schemas.microsoft.com/office/drawing/2014/main" id="{1DA9C922-78A9-EB45-9060-07D7AADFE325}"/>
              </a:ext>
            </a:extLst>
          </p:cNvPr>
          <p:cNvPicPr>
            <a:picLocks noGrp="1" noRot="1" noChangeAspect="1"/>
          </p:cNvPicPr>
          <p:nvPr>
            <p:ph idx="1"/>
            <a:videoFile r:link="rId1"/>
          </p:nvPr>
        </p:nvPicPr>
        <p:blipFill>
          <a:blip r:embed="rId3"/>
          <a:stretch>
            <a:fillRect/>
          </a:stretch>
        </p:blipFill>
        <p:spPr>
          <a:xfrm>
            <a:off x="2864100" y="2336002"/>
            <a:ext cx="6463800" cy="3652047"/>
          </a:xfrm>
          <a:prstGeom prst="rect">
            <a:avLst/>
          </a:prstGeom>
          <a:noFill/>
        </p:spPr>
      </p:pic>
      <p:sp>
        <p:nvSpPr>
          <p:cNvPr id="2" name="Slide Number Placeholder 1">
            <a:extLst>
              <a:ext uri="{FF2B5EF4-FFF2-40B4-BE49-F238E27FC236}">
                <a16:creationId xmlns:a16="http://schemas.microsoft.com/office/drawing/2014/main" id="{B2337A92-3193-2F75-4D10-99D4409DDFA7}"/>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15</a:t>
            </a:fld>
            <a:endParaRPr lang="en-US" noProof="0"/>
          </a:p>
        </p:txBody>
      </p:sp>
    </p:spTree>
    <p:extLst>
      <p:ext uri="{BB962C8B-B14F-4D97-AF65-F5344CB8AC3E}">
        <p14:creationId xmlns:p14="http://schemas.microsoft.com/office/powerpoint/2010/main" val="67316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8AA20F-D19A-CD45-84E6-E95F96AE2ABE}"/>
              </a:ext>
            </a:extLst>
          </p:cNvPr>
          <p:cNvSpPr>
            <a:spLocks noGrp="1"/>
          </p:cNvSpPr>
          <p:nvPr>
            <p:ph type="sldNum" sz="quarter" idx="12"/>
          </p:nvPr>
        </p:nvSpPr>
        <p:spPr/>
        <p:txBody>
          <a:bodyPr/>
          <a:lstStyle/>
          <a:p>
            <a:fld id="{F603CDE5-C1D8-4EDD-870F-A498BAFA520F}" type="slidenum">
              <a:rPr lang="en-US" noProof="0" smtClean="0"/>
              <a:t>16</a:t>
            </a:fld>
            <a:endParaRPr lang="en-US" noProof="0" dirty="0"/>
          </a:p>
        </p:txBody>
      </p:sp>
      <p:sp>
        <p:nvSpPr>
          <p:cNvPr id="3" name="Title 2">
            <a:extLst>
              <a:ext uri="{FF2B5EF4-FFF2-40B4-BE49-F238E27FC236}">
                <a16:creationId xmlns:a16="http://schemas.microsoft.com/office/drawing/2014/main" id="{AB18E1EF-4D1F-CF46-B34D-6A07905291E4}"/>
              </a:ext>
            </a:extLst>
          </p:cNvPr>
          <p:cNvSpPr>
            <a:spLocks noGrp="1"/>
          </p:cNvSpPr>
          <p:nvPr>
            <p:ph type="title"/>
          </p:nvPr>
        </p:nvSpPr>
        <p:spPr/>
        <p:txBody>
          <a:bodyPr/>
          <a:lstStyle/>
          <a:p>
            <a:r>
              <a:rPr lang="en-US" dirty="0"/>
              <a:t>Break/Reconnect (Start Back up at 10:45 am)</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title="Breaktime">
                <a:extLst>
                  <a:ext uri="{FF2B5EF4-FFF2-40B4-BE49-F238E27FC236}">
                    <a16:creationId xmlns:a16="http://schemas.microsoft.com/office/drawing/2014/main" id="{BACE511B-0E4D-804D-960A-B212E94388A6}"/>
                  </a:ext>
                </a:extLst>
              </p:cNvPr>
              <p:cNvGraphicFramePr>
                <a:graphicFrameLocks noGrp="1"/>
              </p:cNvGraphicFramePr>
              <p:nvPr>
                <p:extLst>
                  <p:ext uri="{D42A27DB-BD31-4B8C-83A1-F6EECF244321}">
                    <p14:modId xmlns:p14="http://schemas.microsoft.com/office/powerpoint/2010/main" val="432575790"/>
                  </p:ext>
                </p:extLst>
              </p:nvPr>
            </p:nvGraphicFramePr>
            <p:xfrm>
              <a:off x="670254" y="1946862"/>
              <a:ext cx="8300995" cy="3737489"/>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Add-in 3" title="Breaktime">
                <a:extLst>
                  <a:ext uri="{FF2B5EF4-FFF2-40B4-BE49-F238E27FC236}">
                    <a16:creationId xmlns:a16="http://schemas.microsoft.com/office/drawing/2014/main" id="{BACE511B-0E4D-804D-960A-B212E94388A6}"/>
                  </a:ext>
                </a:extLst>
              </p:cNvPr>
              <p:cNvPicPr>
                <a:picLocks noGrp="1" noRot="1" noChangeAspect="1" noMove="1" noResize="1" noEditPoints="1" noAdjustHandles="1" noChangeArrowheads="1" noChangeShapeType="1"/>
              </p:cNvPicPr>
              <p:nvPr/>
            </p:nvPicPr>
            <p:blipFill>
              <a:blip r:embed="rId3"/>
              <a:stretch>
                <a:fillRect/>
              </a:stretch>
            </p:blipFill>
            <p:spPr>
              <a:xfrm>
                <a:off x="670254" y="1946862"/>
                <a:ext cx="8300995" cy="3737489"/>
              </a:xfrm>
              <a:prstGeom prst="rect">
                <a:avLst/>
              </a:prstGeom>
            </p:spPr>
          </p:pic>
        </mc:Fallback>
      </mc:AlternateContent>
      <p:pic>
        <p:nvPicPr>
          <p:cNvPr id="5" name="Picture 4">
            <a:extLst>
              <a:ext uri="{FF2B5EF4-FFF2-40B4-BE49-F238E27FC236}">
                <a16:creationId xmlns:a16="http://schemas.microsoft.com/office/drawing/2014/main" id="{413D41AB-C4A5-0E93-8AA6-474C6D0EAC22}"/>
              </a:ext>
            </a:extLst>
          </p:cNvPr>
          <p:cNvPicPr>
            <a:picLocks noChangeAspect="1"/>
          </p:cNvPicPr>
          <p:nvPr/>
        </p:nvPicPr>
        <p:blipFill>
          <a:blip r:embed="rId4"/>
          <a:stretch>
            <a:fillRect/>
          </a:stretch>
        </p:blipFill>
        <p:spPr>
          <a:xfrm>
            <a:off x="8576880" y="1871726"/>
            <a:ext cx="2755631" cy="2749534"/>
          </a:xfrm>
          <a:prstGeom prst="rect">
            <a:avLst/>
          </a:prstGeom>
        </p:spPr>
      </p:pic>
    </p:spTree>
    <p:extLst>
      <p:ext uri="{BB962C8B-B14F-4D97-AF65-F5344CB8AC3E}">
        <p14:creationId xmlns:p14="http://schemas.microsoft.com/office/powerpoint/2010/main" val="1360273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012411-500F-DFC0-26B3-0AE9DC6D7D6D}"/>
              </a:ext>
            </a:extLst>
          </p:cNvPr>
          <p:cNvSpPr>
            <a:spLocks noGrp="1"/>
          </p:cNvSpPr>
          <p:nvPr>
            <p:ph type="title"/>
          </p:nvPr>
        </p:nvSpPr>
        <p:spPr>
          <a:xfrm>
            <a:off x="581192" y="705124"/>
            <a:ext cx="11029616" cy="1189554"/>
          </a:xfrm>
        </p:spPr>
        <p:txBody>
          <a:bodyPr anchor="b">
            <a:normAutofit/>
          </a:bodyPr>
          <a:lstStyle/>
          <a:p>
            <a:r>
              <a:rPr lang="en-US" dirty="0"/>
              <a:t>Panel Participants</a:t>
            </a:r>
          </a:p>
        </p:txBody>
      </p:sp>
      <p:sp>
        <p:nvSpPr>
          <p:cNvPr id="2" name="Slide Number Placeholder 1">
            <a:extLst>
              <a:ext uri="{FF2B5EF4-FFF2-40B4-BE49-F238E27FC236}">
                <a16:creationId xmlns:a16="http://schemas.microsoft.com/office/drawing/2014/main" id="{8266FB03-5802-BC60-C88F-5F7C2FF166D1}"/>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F603CDE5-C1D8-4EDD-870F-A498BAFA520F}" type="slidenum">
              <a:rPr lang="en-US" noProof="0" smtClean="0"/>
              <a:pPr>
                <a:spcAft>
                  <a:spcPts val="600"/>
                </a:spcAft>
              </a:pPr>
              <a:t>17</a:t>
            </a:fld>
            <a:endParaRPr lang="en-US" noProof="0"/>
          </a:p>
        </p:txBody>
      </p:sp>
      <p:graphicFrame>
        <p:nvGraphicFramePr>
          <p:cNvPr id="8" name="Content Placeholder 4">
            <a:extLst>
              <a:ext uri="{FF2B5EF4-FFF2-40B4-BE49-F238E27FC236}">
                <a16:creationId xmlns:a16="http://schemas.microsoft.com/office/drawing/2014/main" id="{1E5D3899-E2C1-E221-9823-F258C73D08D8}"/>
              </a:ext>
            </a:extLst>
          </p:cNvPr>
          <p:cNvGraphicFramePr>
            <a:graphicFrameLocks noGrp="1"/>
          </p:cNvGraphicFramePr>
          <p:nvPr>
            <p:ph idx="1"/>
            <p:extLst>
              <p:ext uri="{D42A27DB-BD31-4B8C-83A1-F6EECF244321}">
                <p14:modId xmlns:p14="http://schemas.microsoft.com/office/powerpoint/2010/main" val="1288364906"/>
              </p:ext>
            </p:extLst>
          </p:nvPr>
        </p:nvGraphicFramePr>
        <p:xfrm>
          <a:off x="581192" y="2336002"/>
          <a:ext cx="11029616" cy="3652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581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5061485-DDEB-A753-5C92-F73410F9ED0A}"/>
              </a:ext>
            </a:extLst>
          </p:cNvPr>
          <p:cNvSpPr>
            <a:spLocks noGrp="1"/>
          </p:cNvSpPr>
          <p:nvPr>
            <p:ph type="title"/>
          </p:nvPr>
        </p:nvSpPr>
        <p:spPr>
          <a:xfrm>
            <a:off x="5297762" y="329184"/>
            <a:ext cx="6251110" cy="1783080"/>
          </a:xfrm>
        </p:spPr>
        <p:txBody>
          <a:bodyPr anchor="b">
            <a:normAutofit/>
          </a:bodyPr>
          <a:lstStyle/>
          <a:p>
            <a:r>
              <a:rPr lang="en-US" sz="5400" dirty="0"/>
              <a:t>Generations in the ECI workplace Panel </a:t>
            </a:r>
          </a:p>
        </p:txBody>
      </p:sp>
      <p:pic>
        <p:nvPicPr>
          <p:cNvPr id="10" name="Picture 9" descr="One in a crowd">
            <a:extLst>
              <a:ext uri="{FF2B5EF4-FFF2-40B4-BE49-F238E27FC236}">
                <a16:creationId xmlns:a16="http://schemas.microsoft.com/office/drawing/2014/main" id="{1DBF8CE0-5564-D6C4-24D3-8ADF68B79704}"/>
              </a:ext>
            </a:extLst>
          </p:cNvPr>
          <p:cNvPicPr>
            <a:picLocks noChangeAspect="1"/>
          </p:cNvPicPr>
          <p:nvPr/>
        </p:nvPicPr>
        <p:blipFill rotWithShape="1">
          <a:blip r:embed="rId2"/>
          <a:srcRect l="28628" r="2043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8D6ED87C-291F-D6AD-CAE3-05F8E2867CF0}"/>
              </a:ext>
            </a:extLst>
          </p:cNvPr>
          <p:cNvSpPr>
            <a:spLocks noGrp="1"/>
          </p:cNvSpPr>
          <p:nvPr>
            <p:ph idx="1"/>
          </p:nvPr>
        </p:nvSpPr>
        <p:spPr>
          <a:xfrm>
            <a:off x="5297762" y="2706624"/>
            <a:ext cx="6251110" cy="3483864"/>
          </a:xfrm>
        </p:spPr>
        <p:txBody>
          <a:bodyPr>
            <a:normAutofit/>
          </a:bodyPr>
          <a:lstStyle/>
          <a:p>
            <a:pPr marL="457200" rtl="0" fontAlgn="base">
              <a:spcBef>
                <a:spcPts val="0"/>
              </a:spcBef>
              <a:spcAft>
                <a:spcPts val="0"/>
              </a:spcAft>
              <a:buFont typeface="Arial" panose="020B0604020202020204" pitchFamily="34" charset="0"/>
              <a:buChar char="•"/>
            </a:pPr>
            <a:r>
              <a:rPr lang="en-US" sz="1500" b="1" i="0" u="none" strike="noStrike" dirty="0">
                <a:effectLst/>
                <a:latin typeface="Lustria"/>
              </a:rPr>
              <a:t>Recruitment: </a:t>
            </a:r>
            <a:r>
              <a:rPr lang="en-US" sz="1500" b="0" i="1" u="none" strike="noStrike" dirty="0">
                <a:effectLst/>
                <a:latin typeface="Lustria"/>
              </a:rPr>
              <a:t>What aspects of your agency’s recruitment process might attract future employees from different generations? What about this process might deter future employees? What could you do to make your recruitment process better match what different generations want?</a:t>
            </a:r>
            <a:r>
              <a:rPr lang="en-US" sz="1500" b="0" i="0" u="none" strike="noStrike" dirty="0">
                <a:effectLst/>
                <a:latin typeface="Lustria"/>
              </a:rPr>
              <a:t> </a:t>
            </a:r>
          </a:p>
          <a:p>
            <a:pPr marL="457200" rtl="0" fontAlgn="base">
              <a:spcBef>
                <a:spcPts val="0"/>
              </a:spcBef>
              <a:spcAft>
                <a:spcPts val="0"/>
              </a:spcAft>
              <a:buFont typeface="Arial" panose="020B0604020202020204" pitchFamily="34" charset="0"/>
              <a:buChar char="•"/>
            </a:pPr>
            <a:endParaRPr lang="en-US" sz="1500" b="0" i="0" u="none" strike="noStrike" dirty="0">
              <a:effectLst/>
              <a:latin typeface="Lustria"/>
            </a:endParaRPr>
          </a:p>
          <a:p>
            <a:pPr marL="457200" rtl="0" fontAlgn="base">
              <a:spcBef>
                <a:spcPts val="0"/>
              </a:spcBef>
              <a:spcAft>
                <a:spcPts val="0"/>
              </a:spcAft>
              <a:buFont typeface="Arial" panose="020B0604020202020204" pitchFamily="34" charset="0"/>
              <a:buChar char="•"/>
            </a:pPr>
            <a:r>
              <a:rPr lang="en-US" sz="1500" b="1" i="0" u="none" strike="noStrike" dirty="0">
                <a:effectLst/>
                <a:latin typeface="Lustria"/>
              </a:rPr>
              <a:t>Retention</a:t>
            </a:r>
            <a:r>
              <a:rPr lang="en-US" sz="1500" b="0" i="0" u="none" strike="noStrike" dirty="0">
                <a:effectLst/>
                <a:latin typeface="Lustria"/>
              </a:rPr>
              <a:t>: </a:t>
            </a:r>
            <a:r>
              <a:rPr lang="en-US" sz="1500" b="0" i="1" u="none" strike="noStrike" dirty="0">
                <a:effectLst/>
                <a:latin typeface="Lustria"/>
              </a:rPr>
              <a:t>How do you think you could adapt your supervision style to support and retain staff from different generations?</a:t>
            </a:r>
          </a:p>
          <a:p>
            <a:pPr indent="0" rtl="0" fontAlgn="base">
              <a:spcBef>
                <a:spcPts val="0"/>
              </a:spcBef>
              <a:spcAft>
                <a:spcPts val="0"/>
              </a:spcAft>
              <a:buNone/>
            </a:pPr>
            <a:endParaRPr lang="en-US" sz="1500" b="0" i="0" u="none" strike="noStrike" dirty="0">
              <a:effectLst/>
              <a:latin typeface="Lustria"/>
            </a:endParaRPr>
          </a:p>
          <a:p>
            <a:pPr marL="457200" rtl="0" fontAlgn="base">
              <a:spcBef>
                <a:spcPts val="0"/>
              </a:spcBef>
              <a:spcAft>
                <a:spcPts val="0"/>
              </a:spcAft>
              <a:buFont typeface="Arial" panose="020B0604020202020204" pitchFamily="34" charset="0"/>
              <a:buChar char="•"/>
            </a:pPr>
            <a:r>
              <a:rPr lang="en-US" sz="1500" b="1" i="0" u="none" strike="noStrike" dirty="0">
                <a:effectLst/>
                <a:latin typeface="Lustria"/>
              </a:rPr>
              <a:t>Goals</a:t>
            </a:r>
            <a:r>
              <a:rPr lang="en-US" sz="1500" b="0" i="0" u="none" strike="noStrike" dirty="0">
                <a:effectLst/>
                <a:latin typeface="Lustria"/>
              </a:rPr>
              <a:t>: </a:t>
            </a:r>
            <a:r>
              <a:rPr lang="en-US" sz="1500" b="0" i="1" u="none" strike="noStrike" dirty="0">
                <a:effectLst/>
                <a:latin typeface="Lustria"/>
              </a:rPr>
              <a:t>How do your goals as an organization and as a leader match or not match with what Boomers, Gen X, Millennials, and Gen Z want in the work environment? (refer to handout) What would you like to change? Why?</a:t>
            </a:r>
            <a:r>
              <a:rPr lang="en-US" sz="1500" b="0" i="0" u="none" strike="noStrike" dirty="0">
                <a:effectLst/>
                <a:latin typeface="Lustria"/>
              </a:rPr>
              <a:t> </a:t>
            </a:r>
          </a:p>
          <a:p>
            <a:pPr marL="457200" rtl="0" fontAlgn="base">
              <a:spcBef>
                <a:spcPts val="0"/>
              </a:spcBef>
              <a:spcAft>
                <a:spcPts val="0"/>
              </a:spcAft>
              <a:buFont typeface="Arial" panose="020B0604020202020204" pitchFamily="34" charset="0"/>
              <a:buChar char="•"/>
            </a:pPr>
            <a:endParaRPr lang="en-US" sz="1500" b="0" i="0" u="none" strike="noStrike" dirty="0">
              <a:effectLst/>
              <a:latin typeface="Lustria"/>
            </a:endParaRPr>
          </a:p>
          <a:p>
            <a:pPr marL="457200" rtl="0" fontAlgn="base">
              <a:spcBef>
                <a:spcPts val="0"/>
              </a:spcBef>
              <a:spcAft>
                <a:spcPts val="0"/>
              </a:spcAft>
              <a:buFont typeface="Arial" panose="020B0604020202020204" pitchFamily="34" charset="0"/>
              <a:buChar char="•"/>
            </a:pPr>
            <a:r>
              <a:rPr lang="en-US" sz="1500" b="1" i="0" u="none" strike="noStrike" dirty="0">
                <a:effectLst/>
                <a:latin typeface="Lustria"/>
              </a:rPr>
              <a:t>Positive Culture</a:t>
            </a:r>
            <a:r>
              <a:rPr lang="en-US" sz="1500" b="0" i="0" u="none" strike="noStrike" dirty="0">
                <a:effectLst/>
                <a:latin typeface="Lustria"/>
              </a:rPr>
              <a:t>: </a:t>
            </a:r>
            <a:r>
              <a:rPr lang="en-US" sz="1500" b="0" i="1" u="none" strike="noStrike" dirty="0">
                <a:effectLst/>
                <a:latin typeface="Lustria"/>
              </a:rPr>
              <a:t>Based on the handout, what strategies would you use to cultivate a positive culture and morale among your employees? What would this look like?</a:t>
            </a:r>
            <a:r>
              <a:rPr lang="en-US" sz="1500" b="0" i="0" u="none" strike="noStrike" dirty="0">
                <a:effectLst/>
                <a:latin typeface="Lustria"/>
              </a:rPr>
              <a:t> </a:t>
            </a:r>
          </a:p>
          <a:p>
            <a:endParaRPr lang="en-US" sz="1500" dirty="0"/>
          </a:p>
        </p:txBody>
      </p:sp>
      <p:sp>
        <p:nvSpPr>
          <p:cNvPr id="2" name="Slide Number Placeholder 1">
            <a:extLst>
              <a:ext uri="{FF2B5EF4-FFF2-40B4-BE49-F238E27FC236}">
                <a16:creationId xmlns:a16="http://schemas.microsoft.com/office/drawing/2014/main" id="{B9D5ACC3-284C-8FEA-2362-B3BDF9F781EA}"/>
              </a:ext>
            </a:extLst>
          </p:cNvPr>
          <p:cNvSpPr>
            <a:spLocks noGrp="1"/>
          </p:cNvSpPr>
          <p:nvPr>
            <p:ph type="sldNum" sz="quarter" idx="12"/>
          </p:nvPr>
        </p:nvSpPr>
        <p:spPr>
          <a:xfrm>
            <a:off x="10052978" y="6356350"/>
            <a:ext cx="1300821" cy="365125"/>
          </a:xfrm>
        </p:spPr>
        <p:txBody>
          <a:bodyPr>
            <a:normAutofit/>
          </a:bodyPr>
          <a:lstStyle/>
          <a:p>
            <a:pPr>
              <a:spcAft>
                <a:spcPts val="600"/>
              </a:spcAft>
            </a:pPr>
            <a:fld id="{F603CDE5-C1D8-4EDD-870F-A498BAFA520F}" type="slidenum">
              <a:rPr lang="en-US" noProof="0" smtClean="0"/>
              <a:pPr>
                <a:spcAft>
                  <a:spcPts val="600"/>
                </a:spcAft>
              </a:pPr>
              <a:t>18</a:t>
            </a:fld>
            <a:endParaRPr lang="en-US" noProof="0"/>
          </a:p>
        </p:txBody>
      </p:sp>
    </p:spTree>
    <p:extLst>
      <p:ext uri="{BB962C8B-B14F-4D97-AF65-F5344CB8AC3E}">
        <p14:creationId xmlns:p14="http://schemas.microsoft.com/office/powerpoint/2010/main" val="3911688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225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2906963" y="1348064"/>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385A8D-E957-EECE-DDB6-13F9CF826D4E}"/>
              </a:ext>
            </a:extLst>
          </p:cNvPr>
          <p:cNvSpPr>
            <a:spLocks noGrp="1"/>
          </p:cNvSpPr>
          <p:nvPr>
            <p:ph type="title"/>
          </p:nvPr>
        </p:nvSpPr>
        <p:spPr>
          <a:xfrm>
            <a:off x="838200" y="643467"/>
            <a:ext cx="2951205" cy="5571066"/>
          </a:xfrm>
        </p:spPr>
        <p:txBody>
          <a:bodyPr>
            <a:normAutofit/>
          </a:bodyPr>
          <a:lstStyle/>
          <a:p>
            <a:pPr algn="ctr"/>
            <a:r>
              <a:rPr lang="en-US" sz="4100" dirty="0">
                <a:solidFill>
                  <a:srgbClr val="FFFFFF"/>
                </a:solidFill>
              </a:rPr>
              <a:t>Wrap-Up Activity </a:t>
            </a:r>
            <a:r>
              <a:rPr lang="en-US" sz="4100" i="1" dirty="0">
                <a:solidFill>
                  <a:srgbClr val="FFFFFF"/>
                </a:solidFill>
              </a:rPr>
              <a:t>Revise Job Descriptions</a:t>
            </a:r>
            <a:br>
              <a:rPr lang="en-US" sz="4100" dirty="0">
                <a:solidFill>
                  <a:srgbClr val="FFFFFF"/>
                </a:solidFill>
              </a:rPr>
            </a:br>
            <a:endParaRPr lang="en-US" sz="4100" dirty="0">
              <a:solidFill>
                <a:srgbClr val="FFFFFF"/>
              </a:solidFill>
            </a:endParaRPr>
          </a:p>
        </p:txBody>
      </p:sp>
      <p:graphicFrame>
        <p:nvGraphicFramePr>
          <p:cNvPr id="5" name="Content Placeholder 2">
            <a:extLst>
              <a:ext uri="{FF2B5EF4-FFF2-40B4-BE49-F238E27FC236}">
                <a16:creationId xmlns:a16="http://schemas.microsoft.com/office/drawing/2014/main" id="{878C7BF8-087F-3349-6A17-8E7AAEE355CD}"/>
              </a:ext>
            </a:extLst>
          </p:cNvPr>
          <p:cNvGraphicFramePr>
            <a:graphicFrameLocks noGrp="1"/>
          </p:cNvGraphicFramePr>
          <p:nvPr>
            <p:ph idx="1"/>
            <p:extLst>
              <p:ext uri="{D42A27DB-BD31-4B8C-83A1-F6EECF244321}">
                <p14:modId xmlns:p14="http://schemas.microsoft.com/office/powerpoint/2010/main" val="1038860943"/>
              </p:ext>
            </p:extLst>
          </p:nvPr>
        </p:nvGraphicFramePr>
        <p:xfrm>
          <a:off x="5237018" y="653693"/>
          <a:ext cx="6303729" cy="5560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902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8B1C98-0955-397A-C205-A3B069CEB658}"/>
              </a:ext>
            </a:extLst>
          </p:cNvPr>
          <p:cNvSpPr>
            <a:spLocks noGrp="1"/>
          </p:cNvSpPr>
          <p:nvPr>
            <p:ph type="sldNum" sz="quarter" idx="12"/>
          </p:nvPr>
        </p:nvSpPr>
        <p:spPr/>
        <p:txBody>
          <a:bodyPr/>
          <a:lstStyle/>
          <a:p>
            <a:fld id="{159F479D-7533-4EEF-A06F-7CD2FE3DB90D}" type="slidenum">
              <a:rPr lang="en-US" noProof="0" smtClean="0"/>
              <a:t>2</a:t>
            </a:fld>
            <a:endParaRPr lang="en-US" noProof="0" dirty="0"/>
          </a:p>
        </p:txBody>
      </p:sp>
      <p:sp>
        <p:nvSpPr>
          <p:cNvPr id="5" name="Title 4">
            <a:extLst>
              <a:ext uri="{FF2B5EF4-FFF2-40B4-BE49-F238E27FC236}">
                <a16:creationId xmlns:a16="http://schemas.microsoft.com/office/drawing/2014/main" id="{28F3A935-0157-77FD-1407-03F43181DDBF}"/>
              </a:ext>
            </a:extLst>
          </p:cNvPr>
          <p:cNvSpPr>
            <a:spLocks noGrp="1"/>
          </p:cNvSpPr>
          <p:nvPr>
            <p:ph type="title"/>
          </p:nvPr>
        </p:nvSpPr>
        <p:spPr/>
        <p:txBody>
          <a:bodyPr/>
          <a:lstStyle/>
          <a:p>
            <a:pPr algn="ctr"/>
            <a:r>
              <a:rPr lang="en-US" dirty="0"/>
              <a:t>Morning AGENDA</a:t>
            </a:r>
          </a:p>
        </p:txBody>
      </p:sp>
      <p:sp>
        <p:nvSpPr>
          <p:cNvPr id="3" name="TextBox 2">
            <a:extLst>
              <a:ext uri="{FF2B5EF4-FFF2-40B4-BE49-F238E27FC236}">
                <a16:creationId xmlns:a16="http://schemas.microsoft.com/office/drawing/2014/main" id="{71C1734A-1202-56C6-6D63-B8E735DFF699}"/>
              </a:ext>
            </a:extLst>
          </p:cNvPr>
          <p:cNvSpPr txBox="1"/>
          <p:nvPr/>
        </p:nvSpPr>
        <p:spPr>
          <a:xfrm>
            <a:off x="451262" y="1935678"/>
            <a:ext cx="11466724" cy="4308872"/>
          </a:xfrm>
          <a:prstGeom prst="rect">
            <a:avLst/>
          </a:prstGeom>
          <a:noFill/>
        </p:spPr>
        <p:txBody>
          <a:bodyPr wrap="square" lIns="91440" tIns="45720" rIns="91440" bIns="45720" anchor="t">
            <a:spAutoFit/>
          </a:bodyPr>
          <a:lstStyle/>
          <a:p>
            <a:endParaRPr lang="en-US" sz="1600" b="1" dirty="0"/>
          </a:p>
          <a:p>
            <a:r>
              <a:rPr lang="en-US" sz="1600" b="1" dirty="0"/>
              <a:t>Welcome</a:t>
            </a:r>
            <a:r>
              <a:rPr lang="en-US" sz="1600" dirty="0"/>
              <a:t>    </a:t>
            </a:r>
            <a:r>
              <a:rPr lang="en-US" sz="1600" b="1" dirty="0"/>
              <a:t>(8:30 am – 8:45 am)</a:t>
            </a:r>
            <a:endParaRPr lang="en-US" b="1" dirty="0"/>
          </a:p>
          <a:p>
            <a:r>
              <a:rPr lang="en-US" sz="1600" dirty="0"/>
              <a:t>•	Beverley Calvo &amp; Sharon Stone</a:t>
            </a:r>
          </a:p>
          <a:p>
            <a:endParaRPr lang="en-US" sz="1600" dirty="0"/>
          </a:p>
          <a:p>
            <a:r>
              <a:rPr lang="en-US" sz="1600" b="1" dirty="0"/>
              <a:t>Recruiting and Retaining ECI Providers from Different Generations</a:t>
            </a:r>
            <a:r>
              <a:rPr lang="en-US" sz="1600" dirty="0"/>
              <a:t> </a:t>
            </a:r>
            <a:r>
              <a:rPr lang="en-US" sz="1600" b="1" dirty="0"/>
              <a:t>(8:45 am - 10:00 am)</a:t>
            </a:r>
          </a:p>
          <a:p>
            <a:r>
              <a:rPr lang="en-US" sz="1600" dirty="0"/>
              <a:t>•	Dana Childress &amp; Beverley Calvo</a:t>
            </a:r>
          </a:p>
          <a:p>
            <a:r>
              <a:rPr lang="en-US" sz="1600" dirty="0"/>
              <a:t>		</a:t>
            </a:r>
          </a:p>
          <a:p>
            <a:r>
              <a:rPr lang="en-US" sz="1600" b="1" dirty="0"/>
              <a:t>Break/Connect (10:00 am - 10:15 am)</a:t>
            </a:r>
          </a:p>
          <a:p>
            <a:endParaRPr lang="en-US" sz="1600" dirty="0"/>
          </a:p>
          <a:p>
            <a:r>
              <a:rPr lang="en-US" sz="1600" b="1" dirty="0"/>
              <a:t>Generations in the EI workplace Panel &amp; Q&amp;A</a:t>
            </a:r>
            <a:r>
              <a:rPr lang="en-US" sz="1600" dirty="0"/>
              <a:t> </a:t>
            </a:r>
            <a:r>
              <a:rPr lang="en-US" sz="1600" b="1" dirty="0"/>
              <a:t>(10:15 am - 10:35 am)</a:t>
            </a:r>
          </a:p>
          <a:p>
            <a:r>
              <a:rPr lang="en-US" sz="1600" dirty="0"/>
              <a:t>•	Panelists: Dana Dodgen (Warren Center), Stella Moreno (Region 19), Hector Rios (CACOST), Julie Yocham (Brighton)</a:t>
            </a:r>
          </a:p>
          <a:p>
            <a:endParaRPr lang="en-US" sz="1600" dirty="0"/>
          </a:p>
          <a:p>
            <a:r>
              <a:rPr lang="en-US" sz="1600" b="1" dirty="0"/>
              <a:t>Wrap-Up Activity (10:35 am - 11:45 am) </a:t>
            </a:r>
          </a:p>
          <a:p>
            <a:r>
              <a:rPr lang="en-US" sz="1600" dirty="0"/>
              <a:t>•	Recruiting a new generation. The values of Job Announcements</a:t>
            </a:r>
          </a:p>
          <a:p>
            <a:endParaRPr lang="en-US" sz="1600" dirty="0"/>
          </a:p>
          <a:p>
            <a:r>
              <a:rPr lang="en-US" sz="1600" b="1" dirty="0"/>
              <a:t>Buffet Working Lunch (12:00 pm - 1:00 pm)</a:t>
            </a:r>
          </a:p>
          <a:p>
            <a:endParaRPr lang="en-US" dirty="0"/>
          </a:p>
        </p:txBody>
      </p:sp>
    </p:spTree>
    <p:extLst>
      <p:ext uri="{BB962C8B-B14F-4D97-AF65-F5344CB8AC3E}">
        <p14:creationId xmlns:p14="http://schemas.microsoft.com/office/powerpoint/2010/main" val="2801235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82625545"/>
              </p:ext>
            </p:extLst>
          </p:nvPr>
        </p:nvGraphicFramePr>
        <p:xfrm>
          <a:off x="0" y="0"/>
          <a:ext cx="12192000" cy="6960438"/>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776972901"/>
                    </a:ext>
                  </a:extLst>
                </a:gridCol>
                <a:gridCol w="3928533">
                  <a:extLst>
                    <a:ext uri="{9D8B030D-6E8A-4147-A177-3AD203B41FA5}">
                      <a16:colId xmlns:a16="http://schemas.microsoft.com/office/drawing/2014/main" val="639981833"/>
                    </a:ext>
                  </a:extLst>
                </a:gridCol>
                <a:gridCol w="3115734">
                  <a:extLst>
                    <a:ext uri="{9D8B030D-6E8A-4147-A177-3AD203B41FA5}">
                      <a16:colId xmlns:a16="http://schemas.microsoft.com/office/drawing/2014/main" val="354012419"/>
                    </a:ext>
                  </a:extLst>
                </a:gridCol>
                <a:gridCol w="2658533">
                  <a:extLst>
                    <a:ext uri="{9D8B030D-6E8A-4147-A177-3AD203B41FA5}">
                      <a16:colId xmlns:a16="http://schemas.microsoft.com/office/drawing/2014/main" val="3097823833"/>
                    </a:ext>
                  </a:extLst>
                </a:gridCol>
              </a:tblGrid>
              <a:tr h="621396">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Work Values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Boomers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a:effectLst/>
                          <a:latin typeface="Arial" panose="020B0604020202020204" pitchFamily="34" charset="0"/>
                          <a:cs typeface="Arial" panose="020B0604020202020204" pitchFamily="34" charset="0"/>
                        </a:rPr>
                        <a:t>Gen X</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Millennials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extLst>
                  <a:ext uri="{0D108BD9-81ED-4DB2-BD59-A6C34878D82A}">
                    <a16:rowId xmlns:a16="http://schemas.microsoft.com/office/drawing/2014/main" val="4254170175"/>
                  </a:ext>
                </a:extLst>
              </a:tr>
              <a:tr h="553471">
                <a:tc>
                  <a:txBody>
                    <a:bodyPr/>
                    <a:lstStyle/>
                    <a:p>
                      <a:pPr marL="0" marR="0">
                        <a:lnSpc>
                          <a:spcPct val="107000"/>
                        </a:lnSpc>
                        <a:spcBef>
                          <a:spcPts val="0"/>
                        </a:spcBef>
                        <a:spcAft>
                          <a:spcPts val="800"/>
                        </a:spcAft>
                      </a:pPr>
                      <a:r>
                        <a:rPr lang="en-US" sz="1600">
                          <a:effectLst/>
                          <a:latin typeface="Arial" panose="020B0604020202020204" pitchFamily="34" charset="0"/>
                          <a:cs typeface="Arial" panose="020B0604020202020204" pitchFamily="34" charset="0"/>
                        </a:rPr>
                        <a:t>Communication</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Face-to-Face or Phone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a:effectLst/>
                          <a:latin typeface="Arial" panose="020B0604020202020204" pitchFamily="34" charset="0"/>
                          <a:cs typeface="Arial" panose="020B0604020202020204" pitchFamily="34" charset="0"/>
                        </a:rPr>
                        <a:t>Voicemail or email</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IM or Text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extLst>
                  <a:ext uri="{0D108BD9-81ED-4DB2-BD59-A6C34878D82A}">
                    <a16:rowId xmlns:a16="http://schemas.microsoft.com/office/drawing/2014/main" val="3270890103"/>
                  </a:ext>
                </a:extLst>
              </a:tr>
              <a:tr h="632298">
                <a:tc>
                  <a:txBody>
                    <a:bodyPr/>
                    <a:lstStyle/>
                    <a:p>
                      <a:pPr marL="0" marR="0">
                        <a:lnSpc>
                          <a:spcPct val="107000"/>
                        </a:lnSpc>
                        <a:spcBef>
                          <a:spcPts val="0"/>
                        </a:spcBef>
                        <a:spcAft>
                          <a:spcPts val="800"/>
                        </a:spcAft>
                      </a:pPr>
                      <a:r>
                        <a:rPr lang="en-US" sz="1600">
                          <a:effectLst/>
                          <a:latin typeface="Arial" panose="020B0604020202020204" pitchFamily="34" charset="0"/>
                          <a:cs typeface="Arial" panose="020B0604020202020204" pitchFamily="34" charset="0"/>
                        </a:rPr>
                        <a:t>Acknowledgment</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Show personal appreciation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Reward with free time or opportunities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Awards and Certificates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extLst>
                  <a:ext uri="{0D108BD9-81ED-4DB2-BD59-A6C34878D82A}">
                    <a16:rowId xmlns:a16="http://schemas.microsoft.com/office/drawing/2014/main" val="3382413780"/>
                  </a:ext>
                </a:extLst>
              </a:tr>
              <a:tr h="534182">
                <a:tc>
                  <a:txBody>
                    <a:bodyPr/>
                    <a:lstStyle/>
                    <a:p>
                      <a:pPr marL="0" marR="0">
                        <a:lnSpc>
                          <a:spcPct val="107000"/>
                        </a:lnSpc>
                        <a:spcBef>
                          <a:spcPts val="0"/>
                        </a:spcBef>
                        <a:spcAft>
                          <a:spcPts val="800"/>
                        </a:spcAft>
                      </a:pPr>
                      <a:r>
                        <a:rPr lang="en-US" sz="1600">
                          <a:effectLst/>
                          <a:latin typeface="Arial" panose="020B0604020202020204" pitchFamily="34" charset="0"/>
                          <a:cs typeface="Arial" panose="020B0604020202020204" pitchFamily="34" charset="0"/>
                        </a:rPr>
                        <a:t>How to Show Respect</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a:effectLst/>
                          <a:latin typeface="Arial" panose="020B0604020202020204" pitchFamily="34" charset="0"/>
                          <a:cs typeface="Arial" panose="020B0604020202020204" pitchFamily="34" charset="0"/>
                        </a:rPr>
                        <a:t>Treat them as equals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Support training &amp; growth</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Value civic duty</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extLst>
                  <a:ext uri="{0D108BD9-81ED-4DB2-BD59-A6C34878D82A}">
                    <a16:rowId xmlns:a16="http://schemas.microsoft.com/office/drawing/2014/main" val="4277584173"/>
                  </a:ext>
                </a:extLst>
              </a:tr>
              <a:tr h="617204">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Supervision Style That Works Best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a:effectLst/>
                          <a:latin typeface="Arial" panose="020B0604020202020204" pitchFamily="34" charset="0"/>
                          <a:cs typeface="Arial" panose="020B0604020202020204" pitchFamily="34" charset="0"/>
                        </a:rPr>
                        <a:t>Democratic not hierarchical</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Give them freedom</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Be collaborative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extLst>
                  <a:ext uri="{0D108BD9-81ED-4DB2-BD59-A6C34878D82A}">
                    <a16:rowId xmlns:a16="http://schemas.microsoft.com/office/drawing/2014/main" val="1654346352"/>
                  </a:ext>
                </a:extLst>
              </a:tr>
              <a:tr h="730412">
                <a:tc>
                  <a:txBody>
                    <a:bodyPr/>
                    <a:lstStyle/>
                    <a:p>
                      <a:pPr marL="0" marR="0">
                        <a:lnSpc>
                          <a:spcPct val="107000"/>
                        </a:lnSpc>
                        <a:spcBef>
                          <a:spcPts val="0"/>
                        </a:spcBef>
                        <a:spcAft>
                          <a:spcPts val="800"/>
                        </a:spcAft>
                      </a:pPr>
                      <a:r>
                        <a:rPr lang="en-US" sz="1600">
                          <a:effectLst/>
                          <a:latin typeface="Arial" panose="020B0604020202020204" pitchFamily="34" charset="0"/>
                          <a:cs typeface="Arial" panose="020B0604020202020204" pitchFamily="34" charset="0"/>
                        </a:rPr>
                        <a:t>How to Motivate</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a:effectLst/>
                          <a:latin typeface="Arial" panose="020B0604020202020204" pitchFamily="34" charset="0"/>
                          <a:cs typeface="Arial" panose="020B0604020202020204" pitchFamily="34" charset="0"/>
                        </a:rPr>
                        <a:t>Tell them “we need you” because</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Think globally</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Offer coaching &amp; support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extLst>
                  <a:ext uri="{0D108BD9-81ED-4DB2-BD59-A6C34878D82A}">
                    <a16:rowId xmlns:a16="http://schemas.microsoft.com/office/drawing/2014/main" val="2539040710"/>
                  </a:ext>
                </a:extLst>
              </a:tr>
              <a:tr h="737961">
                <a:tc>
                  <a:txBody>
                    <a:bodyPr/>
                    <a:lstStyle/>
                    <a:p>
                      <a:pPr marL="0" marR="0">
                        <a:lnSpc>
                          <a:spcPct val="107000"/>
                        </a:lnSpc>
                        <a:spcBef>
                          <a:spcPts val="0"/>
                        </a:spcBef>
                        <a:spcAft>
                          <a:spcPts val="800"/>
                        </a:spcAft>
                      </a:pPr>
                      <a:r>
                        <a:rPr lang="en-US" sz="1600">
                          <a:effectLst/>
                          <a:latin typeface="Arial" panose="020B0604020202020204" pitchFamily="34" charset="0"/>
                          <a:cs typeface="Arial" panose="020B0604020202020204" pitchFamily="34" charset="0"/>
                        </a:rPr>
                        <a:t>How they work best with teams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a:effectLst/>
                          <a:latin typeface="Arial" panose="020B0604020202020204" pitchFamily="34" charset="0"/>
                          <a:cs typeface="Arial" panose="020B0604020202020204" pitchFamily="34" charset="0"/>
                        </a:rPr>
                        <a:t>They are motivated to collaborate but need to know how this fits the mission of the agency</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Give them individual assignments and don’t micromanage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Provide flexibility in assignments and participation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extLst>
                  <a:ext uri="{0D108BD9-81ED-4DB2-BD59-A6C34878D82A}">
                    <a16:rowId xmlns:a16="http://schemas.microsoft.com/office/drawing/2014/main" val="1381824819"/>
                  </a:ext>
                </a:extLst>
              </a:tr>
              <a:tr h="594561">
                <a:tc>
                  <a:txBody>
                    <a:bodyPr/>
                    <a:lstStyle/>
                    <a:p>
                      <a:pPr marL="0" marR="0">
                        <a:lnSpc>
                          <a:spcPct val="107000"/>
                        </a:lnSpc>
                        <a:spcBef>
                          <a:spcPts val="0"/>
                        </a:spcBef>
                        <a:spcAft>
                          <a:spcPts val="800"/>
                        </a:spcAft>
                      </a:pPr>
                      <a:r>
                        <a:rPr lang="en-US" sz="1600">
                          <a:effectLst/>
                          <a:latin typeface="Arial" panose="020B0604020202020204" pitchFamily="34" charset="0"/>
                          <a:cs typeface="Arial" panose="020B0604020202020204" pitchFamily="34" charset="0"/>
                        </a:rPr>
                        <a:t>Feedback</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a:effectLst/>
                          <a:latin typeface="Arial" panose="020B0604020202020204" pitchFamily="34" charset="0"/>
                          <a:cs typeface="Arial" panose="020B0604020202020204" pitchFamily="34" charset="0"/>
                        </a:rPr>
                        <a:t>Ask for and hear their input</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Give timely and specific feedback</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Tell them how they make a difference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extLst>
                  <a:ext uri="{0D108BD9-81ED-4DB2-BD59-A6C34878D82A}">
                    <a16:rowId xmlns:a16="http://schemas.microsoft.com/office/drawing/2014/main" val="1948729976"/>
                  </a:ext>
                </a:extLst>
              </a:tr>
              <a:tr h="685129">
                <a:tc>
                  <a:txBody>
                    <a:bodyPr/>
                    <a:lstStyle/>
                    <a:p>
                      <a:pPr marL="0" marR="0">
                        <a:lnSpc>
                          <a:spcPct val="107000"/>
                        </a:lnSpc>
                        <a:spcBef>
                          <a:spcPts val="0"/>
                        </a:spcBef>
                        <a:spcAft>
                          <a:spcPts val="800"/>
                        </a:spcAft>
                      </a:pPr>
                      <a:r>
                        <a:rPr lang="en-US" sz="1600">
                          <a:effectLst/>
                          <a:latin typeface="Arial" panose="020B0604020202020204" pitchFamily="34" charset="0"/>
                          <a:cs typeface="Arial" panose="020B0604020202020204" pitchFamily="34" charset="0"/>
                        </a:rPr>
                        <a:t>Professional Developmental Needs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a:effectLst/>
                          <a:latin typeface="Arial" panose="020B0604020202020204" pitchFamily="34" charset="0"/>
                          <a:cs typeface="Arial" panose="020B0604020202020204" pitchFamily="34" charset="0"/>
                        </a:rPr>
                        <a:t>Offer flexible schedules or phased retirement</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Care about their personal goals </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Provide the latest technology</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extLst>
                  <a:ext uri="{0D108BD9-81ED-4DB2-BD59-A6C34878D82A}">
                    <a16:rowId xmlns:a16="http://schemas.microsoft.com/office/drawing/2014/main" val="2989181851"/>
                  </a:ext>
                </a:extLst>
              </a:tr>
              <a:tr h="692677">
                <a:tc>
                  <a:txBody>
                    <a:bodyPr/>
                    <a:lstStyle/>
                    <a:p>
                      <a:pPr marL="0" marR="0">
                        <a:lnSpc>
                          <a:spcPct val="107000"/>
                        </a:lnSpc>
                        <a:spcBef>
                          <a:spcPts val="0"/>
                        </a:spcBef>
                        <a:spcAft>
                          <a:spcPts val="800"/>
                        </a:spcAft>
                      </a:pPr>
                      <a:r>
                        <a:rPr lang="en-US" sz="1600">
                          <a:effectLst/>
                          <a:latin typeface="Arial" panose="020B0604020202020204" pitchFamily="34" charset="0"/>
                          <a:cs typeface="Arial" panose="020B0604020202020204" pitchFamily="34" charset="0"/>
                        </a:rPr>
                        <a:t>What they want from the Organization</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a:effectLst/>
                          <a:latin typeface="Arial" panose="020B0604020202020204" pitchFamily="34" charset="0"/>
                          <a:cs typeface="Arial" panose="020B0604020202020204" pitchFamily="34" charset="0"/>
                        </a:rPr>
                        <a:t>Leverage their knowledge</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Make it fun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Promote volunteerism</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extLst>
                  <a:ext uri="{0D108BD9-81ED-4DB2-BD59-A6C34878D82A}">
                    <a16:rowId xmlns:a16="http://schemas.microsoft.com/office/drawing/2014/main" val="2436811127"/>
                  </a:ext>
                </a:extLst>
              </a:tr>
              <a:tr h="458710">
                <a:tc>
                  <a:txBody>
                    <a:bodyPr/>
                    <a:lstStyle/>
                    <a:p>
                      <a:pPr marL="0" marR="0">
                        <a:lnSpc>
                          <a:spcPct val="107000"/>
                        </a:lnSpc>
                        <a:spcBef>
                          <a:spcPts val="0"/>
                        </a:spcBef>
                        <a:spcAft>
                          <a:spcPts val="800"/>
                        </a:spcAft>
                      </a:pPr>
                      <a:r>
                        <a:rPr lang="en-US" sz="1600">
                          <a:effectLst/>
                          <a:latin typeface="Arial" panose="020B0604020202020204" pitchFamily="34" charset="0"/>
                          <a:cs typeface="Arial" panose="020B0604020202020204" pitchFamily="34" charset="0"/>
                        </a:rPr>
                        <a:t>They value</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a:effectLst/>
                          <a:latin typeface="Arial" panose="020B0604020202020204" pitchFamily="34" charset="0"/>
                          <a:cs typeface="Arial" panose="020B0604020202020204" pitchFamily="34" charset="0"/>
                        </a:rPr>
                        <a:t>Teamwork</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a:effectLst/>
                          <a:latin typeface="Arial" panose="020B0604020202020204" pitchFamily="34" charset="0"/>
                          <a:cs typeface="Arial" panose="020B0604020202020204" pitchFamily="34" charset="0"/>
                        </a:rPr>
                        <a:t>Diversity</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tc>
                  <a:txBody>
                    <a:bodyPr/>
                    <a:lstStyle/>
                    <a:p>
                      <a:pPr marL="0" marR="0">
                        <a:lnSpc>
                          <a:spcPct val="107000"/>
                        </a:lnSpc>
                        <a:spcBef>
                          <a:spcPts val="0"/>
                        </a:spcBef>
                        <a:spcAft>
                          <a:spcPts val="800"/>
                        </a:spcAft>
                      </a:pPr>
                      <a:r>
                        <a:rPr lang="en-US" sz="1600" dirty="0">
                          <a:effectLst/>
                          <a:latin typeface="Arial" panose="020B0604020202020204" pitchFamily="34" charset="0"/>
                          <a:cs typeface="Arial" panose="020B0604020202020204" pitchFamily="34" charset="0"/>
                        </a:rPr>
                        <a:t>Technical advancements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76619" marR="76619" marT="38310" marB="38310"/>
                </a:tc>
                <a:extLst>
                  <a:ext uri="{0D108BD9-81ED-4DB2-BD59-A6C34878D82A}">
                    <a16:rowId xmlns:a16="http://schemas.microsoft.com/office/drawing/2014/main" val="748889134"/>
                  </a:ext>
                </a:extLst>
              </a:tr>
            </a:tbl>
          </a:graphicData>
        </a:graphic>
      </p:graphicFrame>
    </p:spTree>
    <p:extLst>
      <p:ext uri="{BB962C8B-B14F-4D97-AF65-F5344CB8AC3E}">
        <p14:creationId xmlns:p14="http://schemas.microsoft.com/office/powerpoint/2010/main" val="312650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8AA20F-D19A-CD45-84E6-E95F96AE2A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03CDE5-C1D8-4EDD-870F-A498BAFA520F}" type="slidenum">
              <a:rPr kumimoji="0" lang="en-US" sz="900" b="0" i="0" u="none" strike="noStrike" kern="1200" cap="none" spc="0" normalizeH="0" baseline="0" noProof="0" smtClean="0">
                <a:ln>
                  <a:noFill/>
                </a:ln>
                <a:solidFill>
                  <a:srgbClr val="CE7242"/>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dirty="0">
              <a:ln>
                <a:noFill/>
              </a:ln>
              <a:solidFill>
                <a:srgbClr val="CE7242"/>
              </a:solidFill>
              <a:effectLst/>
              <a:uLnTx/>
              <a:uFillTx/>
              <a:latin typeface="Gill Sans MT" panose="020B0502020104020203"/>
              <a:ea typeface="+mn-ea"/>
              <a:cs typeface="+mn-cs"/>
            </a:endParaRPr>
          </a:p>
        </p:txBody>
      </p:sp>
      <p:sp>
        <p:nvSpPr>
          <p:cNvPr id="3" name="Title 2">
            <a:extLst>
              <a:ext uri="{FF2B5EF4-FFF2-40B4-BE49-F238E27FC236}">
                <a16:creationId xmlns:a16="http://schemas.microsoft.com/office/drawing/2014/main" id="{AB18E1EF-4D1F-CF46-B34D-6A07905291E4}"/>
              </a:ext>
            </a:extLst>
          </p:cNvPr>
          <p:cNvSpPr>
            <a:spLocks noGrp="1"/>
          </p:cNvSpPr>
          <p:nvPr>
            <p:ph type="title"/>
          </p:nvPr>
        </p:nvSpPr>
        <p:spPr/>
        <p:txBody>
          <a:bodyPr/>
          <a:lstStyle/>
          <a:p>
            <a:r>
              <a:rPr lang="en-US" dirty="0"/>
              <a:t>Working Lunch (12:00-1:00) </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title="Breaktime">
                <a:extLst>
                  <a:ext uri="{FF2B5EF4-FFF2-40B4-BE49-F238E27FC236}">
                    <a16:creationId xmlns:a16="http://schemas.microsoft.com/office/drawing/2014/main" id="{BACE511B-0E4D-804D-960A-B212E94388A6}"/>
                  </a:ext>
                </a:extLst>
              </p:cNvPr>
              <p:cNvGraphicFramePr>
                <a:graphicFrameLocks noGrp="1"/>
              </p:cNvGraphicFramePr>
              <p:nvPr>
                <p:extLst>
                  <p:ext uri="{D42A27DB-BD31-4B8C-83A1-F6EECF244321}">
                    <p14:modId xmlns:p14="http://schemas.microsoft.com/office/powerpoint/2010/main" val="2210937029"/>
                  </p:ext>
                </p:extLst>
              </p:nvPr>
            </p:nvGraphicFramePr>
            <p:xfrm>
              <a:off x="786794" y="2009614"/>
              <a:ext cx="8300995" cy="3737489"/>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Add-in 3" title="Breaktime">
                <a:extLst>
                  <a:ext uri="{FF2B5EF4-FFF2-40B4-BE49-F238E27FC236}">
                    <a16:creationId xmlns:a16="http://schemas.microsoft.com/office/drawing/2014/main" id="{BACE511B-0E4D-804D-960A-B212E94388A6}"/>
                  </a:ext>
                </a:extLst>
              </p:cNvPr>
              <p:cNvPicPr>
                <a:picLocks noGrp="1" noRot="1" noChangeAspect="1" noMove="1" noResize="1" noEditPoints="1" noAdjustHandles="1" noChangeArrowheads="1" noChangeShapeType="1"/>
              </p:cNvPicPr>
              <p:nvPr/>
            </p:nvPicPr>
            <p:blipFill>
              <a:blip r:embed="rId3"/>
              <a:stretch>
                <a:fillRect/>
              </a:stretch>
            </p:blipFill>
            <p:spPr>
              <a:xfrm>
                <a:off x="786794" y="2009614"/>
                <a:ext cx="8300995" cy="3737489"/>
              </a:xfrm>
              <a:prstGeom prst="rect">
                <a:avLst/>
              </a:prstGeom>
            </p:spPr>
          </p:pic>
        </mc:Fallback>
      </mc:AlternateContent>
      <p:pic>
        <p:nvPicPr>
          <p:cNvPr id="5" name="Picture 4">
            <a:extLst>
              <a:ext uri="{FF2B5EF4-FFF2-40B4-BE49-F238E27FC236}">
                <a16:creationId xmlns:a16="http://schemas.microsoft.com/office/drawing/2014/main" id="{06B798BB-B998-C9FB-3B28-222435A0B746}"/>
              </a:ext>
            </a:extLst>
          </p:cNvPr>
          <p:cNvPicPr>
            <a:picLocks noChangeAspect="1"/>
          </p:cNvPicPr>
          <p:nvPr/>
        </p:nvPicPr>
        <p:blipFill>
          <a:blip r:embed="rId4"/>
          <a:stretch>
            <a:fillRect/>
          </a:stretch>
        </p:blipFill>
        <p:spPr>
          <a:xfrm>
            <a:off x="8306210" y="2183442"/>
            <a:ext cx="2755631" cy="2749534"/>
          </a:xfrm>
          <a:prstGeom prst="rect">
            <a:avLst/>
          </a:prstGeom>
        </p:spPr>
      </p:pic>
    </p:spTree>
    <p:extLst>
      <p:ext uri="{BB962C8B-B14F-4D97-AF65-F5344CB8AC3E}">
        <p14:creationId xmlns:p14="http://schemas.microsoft.com/office/powerpoint/2010/main" val="3555743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0EF77F-386D-F64C-E0F9-4B7B5C4BEDF2}"/>
              </a:ext>
            </a:extLst>
          </p:cNvPr>
          <p:cNvSpPr>
            <a:spLocks noGrp="1"/>
          </p:cNvSpPr>
          <p:nvPr>
            <p:ph type="sldNum" sz="quarter" idx="12"/>
          </p:nvPr>
        </p:nvSpPr>
        <p:spPr/>
        <p:txBody>
          <a:bodyPr/>
          <a:lstStyle/>
          <a:p>
            <a:fld id="{F603CDE5-C1D8-4EDD-870F-A498BAFA520F}" type="slidenum">
              <a:rPr lang="en-US" noProof="0" smtClean="0"/>
              <a:t>22</a:t>
            </a:fld>
            <a:endParaRPr lang="en-US" noProof="0" dirty="0"/>
          </a:p>
        </p:txBody>
      </p:sp>
      <p:sp>
        <p:nvSpPr>
          <p:cNvPr id="3" name="Title 2">
            <a:extLst>
              <a:ext uri="{FF2B5EF4-FFF2-40B4-BE49-F238E27FC236}">
                <a16:creationId xmlns:a16="http://schemas.microsoft.com/office/drawing/2014/main" id="{99DA9A65-8E99-F6FA-A422-9FCCE27A2934}"/>
              </a:ext>
            </a:extLst>
          </p:cNvPr>
          <p:cNvSpPr>
            <a:spLocks noGrp="1"/>
          </p:cNvSpPr>
          <p:nvPr>
            <p:ph type="title"/>
          </p:nvPr>
        </p:nvSpPr>
        <p:spPr/>
        <p:txBody>
          <a:bodyPr/>
          <a:lstStyle/>
          <a:p>
            <a:r>
              <a:rPr lang="en-US" dirty="0"/>
              <a:t>Individual Reflection</a:t>
            </a:r>
            <a:endParaRPr lang="en-US"/>
          </a:p>
        </p:txBody>
      </p:sp>
      <p:sp>
        <p:nvSpPr>
          <p:cNvPr id="4" name="TextBox 3">
            <a:extLst>
              <a:ext uri="{FF2B5EF4-FFF2-40B4-BE49-F238E27FC236}">
                <a16:creationId xmlns:a16="http://schemas.microsoft.com/office/drawing/2014/main" id="{628F4634-F4E8-4339-F394-DE9486A42416}"/>
              </a:ext>
            </a:extLst>
          </p:cNvPr>
          <p:cNvSpPr txBox="1"/>
          <p:nvPr/>
        </p:nvSpPr>
        <p:spPr>
          <a:xfrm>
            <a:off x="1287720" y="2026092"/>
            <a:ext cx="9512594"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t>After contemplating the content, experiences, and ideas shared this morning, what are three things that resonate (i.e.: big ideas) with you the most?</a:t>
            </a:r>
          </a:p>
          <a:p>
            <a:pPr marL="285750" indent="-285750">
              <a:buFont typeface="Arial"/>
              <a:buChar char="•"/>
            </a:pPr>
            <a:endParaRPr lang="en-US" sz="2800" dirty="0"/>
          </a:p>
          <a:p>
            <a:pPr marL="285750" indent="-285750">
              <a:buFont typeface="Arial"/>
              <a:buChar char="•"/>
            </a:pPr>
            <a:r>
              <a:rPr lang="en-US" sz="2800" dirty="0"/>
              <a:t>How do you create mindfulness of your own generational biases?</a:t>
            </a:r>
          </a:p>
          <a:p>
            <a:pPr marL="285750" indent="-285750">
              <a:buFont typeface="Arial"/>
              <a:buChar char="•"/>
            </a:pPr>
            <a:endParaRPr lang="en-US" sz="2800" dirty="0"/>
          </a:p>
          <a:p>
            <a:pPr marL="285750" indent="-285750">
              <a:buFont typeface="Arial"/>
              <a:buChar char="•"/>
            </a:pPr>
            <a:r>
              <a:rPr lang="en-US" sz="2800" dirty="0"/>
              <a:t>The video this morning stressed meeting people in their "only-ness". How do you advocate for your own needs and perspectives as leaders? How are you striving to respect the "only-ness of others"?</a:t>
            </a:r>
          </a:p>
        </p:txBody>
      </p:sp>
    </p:spTree>
    <p:extLst>
      <p:ext uri="{BB962C8B-B14F-4D97-AF65-F5344CB8AC3E}">
        <p14:creationId xmlns:p14="http://schemas.microsoft.com/office/powerpoint/2010/main" val="802301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616EAA-EC84-94A3-F544-5CC480A943EC}"/>
              </a:ext>
            </a:extLst>
          </p:cNvPr>
          <p:cNvSpPr>
            <a:spLocks noGrp="1"/>
          </p:cNvSpPr>
          <p:nvPr>
            <p:ph type="sldNum" sz="quarter" idx="12"/>
          </p:nvPr>
        </p:nvSpPr>
        <p:spPr/>
        <p:txBody>
          <a:bodyPr/>
          <a:lstStyle/>
          <a:p>
            <a:fld id="{F603CDE5-C1D8-4EDD-870F-A498BAFA520F}" type="slidenum">
              <a:rPr lang="en-US" noProof="0" smtClean="0"/>
              <a:t>23</a:t>
            </a:fld>
            <a:endParaRPr lang="en-US" noProof="0" dirty="0"/>
          </a:p>
        </p:txBody>
      </p:sp>
      <p:sp>
        <p:nvSpPr>
          <p:cNvPr id="3" name="Title 2">
            <a:extLst>
              <a:ext uri="{FF2B5EF4-FFF2-40B4-BE49-F238E27FC236}">
                <a16:creationId xmlns:a16="http://schemas.microsoft.com/office/drawing/2014/main" id="{53B5D0C4-3EC0-CB95-209A-DA27DCB2DF69}"/>
              </a:ext>
            </a:extLst>
          </p:cNvPr>
          <p:cNvSpPr>
            <a:spLocks noGrp="1"/>
          </p:cNvSpPr>
          <p:nvPr>
            <p:ph type="title"/>
          </p:nvPr>
        </p:nvSpPr>
        <p:spPr/>
        <p:txBody>
          <a:bodyPr/>
          <a:lstStyle/>
          <a:p>
            <a:pPr algn="ctr"/>
            <a:r>
              <a:rPr lang="en-US" dirty="0"/>
              <a:t>Leadership Ecology: Taking care of you</a:t>
            </a:r>
          </a:p>
        </p:txBody>
      </p:sp>
      <p:pic>
        <p:nvPicPr>
          <p:cNvPr id="4" name="Picture 3">
            <a:extLst>
              <a:ext uri="{FF2B5EF4-FFF2-40B4-BE49-F238E27FC236}">
                <a16:creationId xmlns:a16="http://schemas.microsoft.com/office/drawing/2014/main" id="{2BEE3551-C972-0139-8FF6-893AEE043BB3}"/>
              </a:ext>
            </a:extLst>
          </p:cNvPr>
          <p:cNvPicPr>
            <a:picLocks noChangeAspect="1"/>
          </p:cNvPicPr>
          <p:nvPr/>
        </p:nvPicPr>
        <p:blipFill>
          <a:blip r:embed="rId2"/>
          <a:stretch>
            <a:fillRect/>
          </a:stretch>
        </p:blipFill>
        <p:spPr>
          <a:xfrm>
            <a:off x="3536224" y="2130483"/>
            <a:ext cx="5090345" cy="4114800"/>
          </a:xfrm>
          <a:prstGeom prst="rect">
            <a:avLst/>
          </a:prstGeom>
        </p:spPr>
      </p:pic>
      <p:sp>
        <p:nvSpPr>
          <p:cNvPr id="5" name="TextBox 4">
            <a:extLst>
              <a:ext uri="{FF2B5EF4-FFF2-40B4-BE49-F238E27FC236}">
                <a16:creationId xmlns:a16="http://schemas.microsoft.com/office/drawing/2014/main" id="{83E5BBE0-D1DF-FB4B-905E-76969897FFD6}"/>
              </a:ext>
            </a:extLst>
          </p:cNvPr>
          <p:cNvSpPr txBox="1"/>
          <p:nvPr/>
        </p:nvSpPr>
        <p:spPr>
          <a:xfrm>
            <a:off x="572976" y="3662325"/>
            <a:ext cx="27431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How do you prioritize what matters and what you let go of?</a:t>
            </a:r>
          </a:p>
        </p:txBody>
      </p:sp>
    </p:spTree>
    <p:extLst>
      <p:ext uri="{BB962C8B-B14F-4D97-AF65-F5344CB8AC3E}">
        <p14:creationId xmlns:p14="http://schemas.microsoft.com/office/powerpoint/2010/main" val="271924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6C0385-339E-4975-55C1-393F030FCF1A}"/>
              </a:ext>
            </a:extLst>
          </p:cNvPr>
          <p:cNvSpPr>
            <a:spLocks noGrp="1"/>
          </p:cNvSpPr>
          <p:nvPr>
            <p:ph type="sldNum" sz="quarter" idx="12"/>
          </p:nvPr>
        </p:nvSpPr>
        <p:spPr/>
        <p:txBody>
          <a:bodyPr/>
          <a:lstStyle/>
          <a:p>
            <a:fld id="{F603CDE5-C1D8-4EDD-870F-A498BAFA520F}" type="slidenum">
              <a:rPr lang="en-US" noProof="0" smtClean="0"/>
              <a:t>24</a:t>
            </a:fld>
            <a:endParaRPr lang="en-US" noProof="0" dirty="0"/>
          </a:p>
        </p:txBody>
      </p:sp>
      <p:sp>
        <p:nvSpPr>
          <p:cNvPr id="3" name="Title 2">
            <a:extLst>
              <a:ext uri="{FF2B5EF4-FFF2-40B4-BE49-F238E27FC236}">
                <a16:creationId xmlns:a16="http://schemas.microsoft.com/office/drawing/2014/main" id="{E5C2A19C-A1C8-4C76-9CCE-CE902344AC59}"/>
              </a:ext>
            </a:extLst>
          </p:cNvPr>
          <p:cNvSpPr>
            <a:spLocks noGrp="1"/>
          </p:cNvSpPr>
          <p:nvPr>
            <p:ph type="title"/>
          </p:nvPr>
        </p:nvSpPr>
        <p:spPr/>
        <p:txBody>
          <a:bodyPr/>
          <a:lstStyle/>
          <a:p>
            <a:r>
              <a:rPr lang="en-US" dirty="0"/>
              <a:t>Goal Setting Prompts:</a:t>
            </a:r>
            <a:br>
              <a:rPr lang="en-US" dirty="0"/>
            </a:br>
            <a:endParaRPr lang="en-US" dirty="0"/>
          </a:p>
        </p:txBody>
      </p:sp>
      <p:sp>
        <p:nvSpPr>
          <p:cNvPr id="4" name="TextBox 3">
            <a:extLst>
              <a:ext uri="{FF2B5EF4-FFF2-40B4-BE49-F238E27FC236}">
                <a16:creationId xmlns:a16="http://schemas.microsoft.com/office/drawing/2014/main" id="{8535F13F-C74D-221E-E465-68D1B2ED0A5C}"/>
              </a:ext>
            </a:extLst>
          </p:cNvPr>
          <p:cNvSpPr txBox="1"/>
          <p:nvPr/>
        </p:nvSpPr>
        <p:spPr>
          <a:xfrm>
            <a:off x="976784" y="2177705"/>
            <a:ext cx="10342031" cy="3877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i="1" dirty="0">
                <a:ea typeface="+mn-lt"/>
                <a:cs typeface="+mn-lt"/>
              </a:rPr>
              <a:t>As a leader, I will…</a:t>
            </a:r>
          </a:p>
          <a:p>
            <a:pPr marL="742950" lvl="1" indent="-285750">
              <a:buFont typeface="Courier New"/>
              <a:buChar char="o"/>
            </a:pPr>
            <a:r>
              <a:rPr lang="en-US" sz="2400" dirty="0">
                <a:ea typeface="+mn-lt"/>
                <a:cs typeface="+mn-lt"/>
              </a:rPr>
              <a:t>What will you do as a leader over the next year to attract, prepare, and retain ECI providers in your program?</a:t>
            </a:r>
            <a:endParaRPr lang="en-US" sz="2400" dirty="0"/>
          </a:p>
          <a:p>
            <a:pPr marL="285750" indent="-285750">
              <a:buFont typeface="Arial"/>
              <a:buChar char="•"/>
            </a:pPr>
            <a:r>
              <a:rPr lang="en-US" sz="2800" i="1" dirty="0">
                <a:ea typeface="+mn-lt"/>
                <a:cs typeface="+mn-lt"/>
              </a:rPr>
              <a:t>As an organization, we will…</a:t>
            </a:r>
          </a:p>
          <a:p>
            <a:pPr marL="742950" lvl="1" indent="-285750">
              <a:buFont typeface="Courier New"/>
              <a:buChar char="o"/>
            </a:pPr>
            <a:r>
              <a:rPr lang="en-US" sz="2400" dirty="0">
                <a:ea typeface="+mn-lt"/>
                <a:cs typeface="+mn-lt"/>
              </a:rPr>
              <a:t>What will you do as an organization over the next year, to attract, prepare, and retain ECI providers? </a:t>
            </a:r>
            <a:endParaRPr lang="en-US" sz="2400" dirty="0"/>
          </a:p>
          <a:p>
            <a:pPr marL="285750" indent="-285750">
              <a:buFont typeface="Arial"/>
              <a:buChar char="•"/>
            </a:pPr>
            <a:r>
              <a:rPr lang="en-US" sz="2800" i="1" dirty="0">
                <a:ea typeface="+mn-lt"/>
                <a:cs typeface="+mn-lt"/>
              </a:rPr>
              <a:t>As leaders across the state, we will…</a:t>
            </a:r>
          </a:p>
          <a:p>
            <a:pPr marL="742950" lvl="1" indent="-285750">
              <a:buFont typeface="Courier New"/>
              <a:buChar char="o"/>
            </a:pPr>
            <a:r>
              <a:rPr lang="en-US" sz="2400" dirty="0"/>
              <a:t>What will you do in collaborating as leaders across the state over the next year to attract, prepare , and retain providers in Texas?</a:t>
            </a:r>
          </a:p>
          <a:p>
            <a:pPr algn="l"/>
            <a:endParaRPr lang="en-US" dirty="0"/>
          </a:p>
        </p:txBody>
      </p:sp>
    </p:spTree>
    <p:extLst>
      <p:ext uri="{BB962C8B-B14F-4D97-AF65-F5344CB8AC3E}">
        <p14:creationId xmlns:p14="http://schemas.microsoft.com/office/powerpoint/2010/main" val="2465420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016606" y="1902542"/>
            <a:ext cx="3858081" cy="1770494"/>
          </a:xfrm>
          <a:prstGeom prst="rect">
            <a:avLst/>
          </a:prstGeom>
        </p:spPr>
      </p:pic>
      <p:sp>
        <p:nvSpPr>
          <p:cNvPr id="2" name="Slide Number Placeholder 1">
            <a:extLst>
              <a:ext uri="{FF2B5EF4-FFF2-40B4-BE49-F238E27FC236}">
                <a16:creationId xmlns:a16="http://schemas.microsoft.com/office/drawing/2014/main" id="{7891D0F0-ADA2-2348-8F9D-BABF4D0914D4}"/>
              </a:ext>
            </a:extLst>
          </p:cNvPr>
          <p:cNvSpPr>
            <a:spLocks noGrp="1"/>
          </p:cNvSpPr>
          <p:nvPr>
            <p:ph type="sldNum" sz="quarter" idx="12"/>
          </p:nvPr>
        </p:nvSpPr>
        <p:spPr/>
        <p:txBody>
          <a:bodyPr/>
          <a:lstStyle/>
          <a:p>
            <a:fld id="{F603CDE5-C1D8-4EDD-870F-A498BAFA520F}" type="slidenum">
              <a:rPr lang="en-US" noProof="0" dirty="0" smtClean="0"/>
              <a:t>25</a:t>
            </a:fld>
            <a:endParaRPr lang="en-US" noProof="0" dirty="0"/>
          </a:p>
        </p:txBody>
      </p:sp>
      <p:sp>
        <p:nvSpPr>
          <p:cNvPr id="3" name="Title 2">
            <a:extLst>
              <a:ext uri="{FF2B5EF4-FFF2-40B4-BE49-F238E27FC236}">
                <a16:creationId xmlns:a16="http://schemas.microsoft.com/office/drawing/2014/main" id="{346F0907-0F68-374E-9760-414E6450CE4A}"/>
              </a:ext>
            </a:extLst>
          </p:cNvPr>
          <p:cNvSpPr>
            <a:spLocks noGrp="1"/>
          </p:cNvSpPr>
          <p:nvPr>
            <p:ph type="title"/>
          </p:nvPr>
        </p:nvSpPr>
        <p:spPr/>
        <p:txBody>
          <a:bodyPr/>
          <a:lstStyle/>
          <a:p>
            <a:r>
              <a:rPr lang="en-US" dirty="0"/>
              <a:t>Action Planning to Implement Retention Strategies</a:t>
            </a:r>
          </a:p>
        </p:txBody>
      </p:sp>
      <p:sp>
        <p:nvSpPr>
          <p:cNvPr id="5" name="TextBox 4"/>
          <p:cNvSpPr txBox="1"/>
          <p:nvPr/>
        </p:nvSpPr>
        <p:spPr>
          <a:xfrm>
            <a:off x="344127" y="2380092"/>
            <a:ext cx="9615948" cy="4832092"/>
          </a:xfrm>
          <a:prstGeom prst="rect">
            <a:avLst/>
          </a:prstGeom>
          <a:noFill/>
        </p:spPr>
        <p:txBody>
          <a:bodyPr wrap="square" rtlCol="0">
            <a:spAutoFit/>
          </a:bodyPr>
          <a:lstStyle/>
          <a:p>
            <a:r>
              <a:rPr lang="en-US" sz="2800" dirty="0"/>
              <a:t>Why are action plans important:</a:t>
            </a:r>
          </a:p>
          <a:p>
            <a:endParaRPr lang="en-US" sz="2800" dirty="0"/>
          </a:p>
          <a:p>
            <a:pPr marL="457200" indent="-457200">
              <a:buFont typeface="Wingdings" panose="05000000000000000000" pitchFamily="2" charset="2"/>
              <a:buChar char="ü"/>
            </a:pPr>
            <a:r>
              <a:rPr lang="en-US" sz="2800" dirty="0"/>
              <a:t>Provides an opportunity for reflection</a:t>
            </a:r>
          </a:p>
          <a:p>
            <a:pPr marL="457200" indent="-457200">
              <a:buFont typeface="Wingdings" panose="05000000000000000000" pitchFamily="2" charset="2"/>
              <a:buChar char="ü"/>
            </a:pPr>
            <a:r>
              <a:rPr lang="en-US" sz="2800" dirty="0"/>
              <a:t>Brings people together to address problems to benefit change</a:t>
            </a:r>
          </a:p>
          <a:p>
            <a:pPr marL="457200" indent="-457200">
              <a:buFont typeface="Wingdings" panose="05000000000000000000" pitchFamily="2" charset="2"/>
              <a:buChar char="ü"/>
            </a:pPr>
            <a:r>
              <a:rPr lang="en-US" sz="2800" dirty="0"/>
              <a:t>Clarifies our focus – what is the change we are after?</a:t>
            </a:r>
          </a:p>
          <a:p>
            <a:pPr marL="457200" indent="-457200">
              <a:buFont typeface="Wingdings" panose="05000000000000000000" pitchFamily="2" charset="2"/>
              <a:buChar char="ü"/>
            </a:pPr>
            <a:r>
              <a:rPr lang="en-US" sz="2800" dirty="0"/>
              <a:t>Builds consensus</a:t>
            </a:r>
          </a:p>
          <a:p>
            <a:pPr marL="457200" indent="-457200">
              <a:buFont typeface="Wingdings" panose="05000000000000000000" pitchFamily="2" charset="2"/>
              <a:buChar char="ü"/>
            </a:pPr>
            <a:r>
              <a:rPr lang="en-US" sz="2800" dirty="0"/>
              <a:t>Builds ownership and accountability</a:t>
            </a:r>
          </a:p>
          <a:p>
            <a:pPr marL="457200" indent="-457200">
              <a:buFont typeface="Wingdings" panose="05000000000000000000" pitchFamily="2" charset="2"/>
              <a:buChar char="ü"/>
            </a:pPr>
            <a:r>
              <a:rPr lang="en-US" sz="2800" dirty="0"/>
              <a:t>Provides a timeframe</a:t>
            </a:r>
          </a:p>
          <a:p>
            <a:pPr marL="457200" indent="-457200">
              <a:buFont typeface="Wingdings" panose="05000000000000000000" pitchFamily="2" charset="2"/>
              <a:buChar char="ü"/>
            </a:pPr>
            <a:r>
              <a:rPr lang="en-US" sz="2800" dirty="0"/>
              <a:t>Provides measures of success or  an opportunity to redirect based on evidence</a:t>
            </a:r>
          </a:p>
          <a:p>
            <a:endParaRPr lang="en-US" sz="2800" dirty="0"/>
          </a:p>
        </p:txBody>
      </p:sp>
    </p:spTree>
    <p:extLst>
      <p:ext uri="{BB962C8B-B14F-4D97-AF65-F5344CB8AC3E}">
        <p14:creationId xmlns:p14="http://schemas.microsoft.com/office/powerpoint/2010/main" val="2005155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1EE7-8CDC-9DD0-952D-0D318B81A5E6}"/>
              </a:ext>
            </a:extLst>
          </p:cNvPr>
          <p:cNvSpPr>
            <a:spLocks noGrp="1"/>
          </p:cNvSpPr>
          <p:nvPr>
            <p:ph type="title"/>
          </p:nvPr>
        </p:nvSpPr>
        <p:spPr/>
        <p:txBody>
          <a:bodyPr/>
          <a:lstStyle/>
          <a:p>
            <a:pPr algn="ctr"/>
            <a:r>
              <a:rPr lang="en-US" dirty="0"/>
              <a:t>Narrowing your focus </a:t>
            </a:r>
          </a:p>
        </p:txBody>
      </p:sp>
      <p:sp>
        <p:nvSpPr>
          <p:cNvPr id="3" name="Text Placeholder 2">
            <a:extLst>
              <a:ext uri="{FF2B5EF4-FFF2-40B4-BE49-F238E27FC236}">
                <a16:creationId xmlns:a16="http://schemas.microsoft.com/office/drawing/2014/main" id="{2E0CA8B4-A136-1E62-7106-90AF717CC4C5}"/>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53D96946-3375-972D-C9B9-750B848B8937}"/>
              </a:ext>
            </a:extLst>
          </p:cNvPr>
          <p:cNvSpPr>
            <a:spLocks noGrp="1"/>
          </p:cNvSpPr>
          <p:nvPr>
            <p:ph type="sldNum" sz="quarter" idx="12"/>
          </p:nvPr>
        </p:nvSpPr>
        <p:spPr/>
        <p:txBody>
          <a:bodyPr/>
          <a:lstStyle/>
          <a:p>
            <a:fld id="{159F479D-7533-4EEF-A06F-7CD2FE3DB90D}" type="slidenum">
              <a:rPr lang="en-US" noProof="0" smtClean="0"/>
              <a:t>26</a:t>
            </a:fld>
            <a:endParaRPr lang="en-US" noProof="0" dirty="0"/>
          </a:p>
        </p:txBody>
      </p:sp>
      <p:pic>
        <p:nvPicPr>
          <p:cNvPr id="5" name="Picture 4" descr="A diagram of a light bulb in a funnel&#10;&#10;Description automatically generated">
            <a:extLst>
              <a:ext uri="{FF2B5EF4-FFF2-40B4-BE49-F238E27FC236}">
                <a16:creationId xmlns:a16="http://schemas.microsoft.com/office/drawing/2014/main" id="{9343C9F5-CB77-EDB6-0F41-8C56E82185E0}"/>
              </a:ext>
            </a:extLst>
          </p:cNvPr>
          <p:cNvPicPr>
            <a:picLocks noChangeAspect="1"/>
          </p:cNvPicPr>
          <p:nvPr/>
        </p:nvPicPr>
        <p:blipFill>
          <a:blip r:embed="rId2"/>
          <a:stretch>
            <a:fillRect/>
          </a:stretch>
        </p:blipFill>
        <p:spPr>
          <a:xfrm>
            <a:off x="4024114" y="745132"/>
            <a:ext cx="3901587" cy="3183467"/>
          </a:xfrm>
          <a:prstGeom prst="rect">
            <a:avLst/>
          </a:prstGeom>
        </p:spPr>
      </p:pic>
    </p:spTree>
    <p:extLst>
      <p:ext uri="{BB962C8B-B14F-4D97-AF65-F5344CB8AC3E}">
        <p14:creationId xmlns:p14="http://schemas.microsoft.com/office/powerpoint/2010/main" val="1685310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Text Placeholder 1">
            <a:extLst>
              <a:ext uri="{FF2B5EF4-FFF2-40B4-BE49-F238E27FC236}">
                <a16:creationId xmlns:a16="http://schemas.microsoft.com/office/drawing/2014/main" id="{A73712F5-DDD0-C582-E710-275208ACC76C}"/>
              </a:ext>
            </a:extLst>
          </p:cNvPr>
          <p:cNvSpPr>
            <a:spLocks noGrp="1"/>
          </p:cNvSpPr>
          <p:nvPr>
            <p:ph type="body" sz="half" idx="2"/>
          </p:nvPr>
        </p:nvSpPr>
        <p:spPr>
          <a:xfrm>
            <a:off x="8119868" y="5356067"/>
            <a:ext cx="3625595" cy="1000782"/>
          </a:xfrm>
        </p:spPr>
        <p:txBody>
          <a:bodyPr/>
          <a:lstStyle/>
          <a:p>
            <a:endParaRPr lang="en-US"/>
          </a:p>
        </p:txBody>
      </p:sp>
      <p:sp>
        <p:nvSpPr>
          <p:cNvPr id="3083" name="Title 2">
            <a:extLst>
              <a:ext uri="{FF2B5EF4-FFF2-40B4-BE49-F238E27FC236}">
                <a16:creationId xmlns:a16="http://schemas.microsoft.com/office/drawing/2014/main" id="{80A2986B-ED12-8735-F1BD-0DA74B02BE64}"/>
              </a:ext>
            </a:extLst>
          </p:cNvPr>
          <p:cNvSpPr>
            <a:spLocks noGrp="1"/>
          </p:cNvSpPr>
          <p:nvPr>
            <p:ph type="title"/>
          </p:nvPr>
        </p:nvSpPr>
        <p:spPr>
          <a:xfrm>
            <a:off x="8119869" y="453642"/>
            <a:ext cx="3625595" cy="4826023"/>
          </a:xfrm>
        </p:spPr>
        <p:txBody>
          <a:bodyPr/>
          <a:lstStyle/>
          <a:p>
            <a:r>
              <a:rPr lang="en-US" dirty="0"/>
              <a:t>Padlet individual Reflections</a:t>
            </a:r>
            <a:br>
              <a:rPr lang="en-US" dirty="0"/>
            </a:br>
            <a:r>
              <a:rPr lang="en-US" dirty="0"/>
              <a:t>Goal Setting</a:t>
            </a:r>
          </a:p>
        </p:txBody>
      </p:sp>
      <p:pic>
        <p:nvPicPr>
          <p:cNvPr id="3076" name="Picture 4">
            <a:extLst>
              <a:ext uri="{FF2B5EF4-FFF2-40B4-BE49-F238E27FC236}">
                <a16:creationId xmlns:a16="http://schemas.microsoft.com/office/drawing/2014/main" id="{382DCEFD-AB83-9EB5-1A9A-D93638A435E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14064" y="703024"/>
            <a:ext cx="5903207" cy="5903207"/>
          </a:xfrm>
          <a:prstGeom prst="rect">
            <a:avLst/>
          </a:prstGeom>
          <a:solidFill>
            <a:srgbClr val="FFFFFF"/>
          </a:solidFill>
        </p:spPr>
      </p:pic>
      <p:sp>
        <p:nvSpPr>
          <p:cNvPr id="2" name="Slide Number Placeholder 1">
            <a:extLst>
              <a:ext uri="{FF2B5EF4-FFF2-40B4-BE49-F238E27FC236}">
                <a16:creationId xmlns:a16="http://schemas.microsoft.com/office/drawing/2014/main" id="{1A70A997-ECD5-DE86-1BA2-96C877ED4837}"/>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F603CDE5-C1D8-4EDD-870F-A498BAFA520F}" type="slidenum">
              <a:rPr lang="en-US" noProof="0" smtClean="0"/>
              <a:pPr>
                <a:spcAft>
                  <a:spcPts val="600"/>
                </a:spcAft>
              </a:pPr>
              <a:t>27</a:t>
            </a:fld>
            <a:endParaRPr lang="en-US" noProof="0"/>
          </a:p>
        </p:txBody>
      </p:sp>
    </p:spTree>
    <p:extLst>
      <p:ext uri="{BB962C8B-B14F-4D97-AF65-F5344CB8AC3E}">
        <p14:creationId xmlns:p14="http://schemas.microsoft.com/office/powerpoint/2010/main" val="632581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EC0DFF-DA3B-A989-28A1-E4496FB6A1D9}"/>
              </a:ext>
            </a:extLst>
          </p:cNvPr>
          <p:cNvSpPr>
            <a:spLocks noGrp="1"/>
          </p:cNvSpPr>
          <p:nvPr>
            <p:ph type="ctrTitle"/>
          </p:nvPr>
        </p:nvSpPr>
        <p:spPr/>
        <p:txBody>
          <a:bodyPr/>
          <a:lstStyle/>
          <a:p>
            <a:r>
              <a:rPr lang="en-US"/>
              <a:t>Small Group Show/TELL</a:t>
            </a:r>
          </a:p>
        </p:txBody>
      </p:sp>
      <p:sp>
        <p:nvSpPr>
          <p:cNvPr id="2" name="Text Placeholder 1">
            <a:extLst>
              <a:ext uri="{FF2B5EF4-FFF2-40B4-BE49-F238E27FC236}">
                <a16:creationId xmlns:a16="http://schemas.microsoft.com/office/drawing/2014/main" id="{C201E6DA-ED31-CBDF-AA47-7698A87441CC}"/>
              </a:ext>
            </a:extLst>
          </p:cNvPr>
          <p:cNvSpPr>
            <a:spLocks noGrp="1"/>
          </p:cNvSpPr>
          <p:nvPr>
            <p:ph type="subTitle" idx="1"/>
          </p:nvPr>
        </p:nvSpPr>
        <p:spPr/>
        <p:txBody>
          <a:bodyPr/>
          <a:lstStyle/>
          <a:p>
            <a:endParaRPr lang="en-US"/>
          </a:p>
        </p:txBody>
      </p:sp>
      <p:sp>
        <p:nvSpPr>
          <p:cNvPr id="5" name="Slide Number Placeholder 4">
            <a:extLst>
              <a:ext uri="{FF2B5EF4-FFF2-40B4-BE49-F238E27FC236}">
                <a16:creationId xmlns:a16="http://schemas.microsoft.com/office/drawing/2014/main" id="{368BA665-27EB-E706-39BA-3C7BDEDEDC01}"/>
              </a:ext>
            </a:extLst>
          </p:cNvPr>
          <p:cNvSpPr>
            <a:spLocks noGrp="1"/>
          </p:cNvSpPr>
          <p:nvPr>
            <p:ph type="sldNum" sz="quarter" idx="12"/>
          </p:nvPr>
        </p:nvSpPr>
        <p:spPr/>
        <p:txBody>
          <a:bodyPr/>
          <a:lstStyle/>
          <a:p>
            <a:fld id="{3A98EE3D-8CD1-4C3F-BD1C-C98C9596463C}" type="slidenum">
              <a:rPr lang="en-US" smtClean="0"/>
              <a:t>28</a:t>
            </a:fld>
            <a:endParaRPr lang="en-US" dirty="0"/>
          </a:p>
        </p:txBody>
      </p:sp>
    </p:spTree>
    <p:extLst>
      <p:ext uri="{BB962C8B-B14F-4D97-AF65-F5344CB8AC3E}">
        <p14:creationId xmlns:p14="http://schemas.microsoft.com/office/powerpoint/2010/main" val="3757692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8AA20F-D19A-CD45-84E6-E95F96AE2ABE}"/>
              </a:ext>
            </a:extLst>
          </p:cNvPr>
          <p:cNvSpPr>
            <a:spLocks noGrp="1"/>
          </p:cNvSpPr>
          <p:nvPr>
            <p:ph type="sldNum" sz="quarter" idx="12"/>
          </p:nvPr>
        </p:nvSpPr>
        <p:spPr/>
        <p:txBody>
          <a:bodyPr/>
          <a:lstStyle/>
          <a:p>
            <a:fld id="{F603CDE5-C1D8-4EDD-870F-A498BAFA520F}" type="slidenum">
              <a:rPr lang="en-US" noProof="0" smtClean="0"/>
              <a:t>29</a:t>
            </a:fld>
            <a:endParaRPr lang="en-US" noProof="0" dirty="0"/>
          </a:p>
        </p:txBody>
      </p:sp>
      <p:sp>
        <p:nvSpPr>
          <p:cNvPr id="3" name="Title 2">
            <a:extLst>
              <a:ext uri="{FF2B5EF4-FFF2-40B4-BE49-F238E27FC236}">
                <a16:creationId xmlns:a16="http://schemas.microsoft.com/office/drawing/2014/main" id="{AB18E1EF-4D1F-CF46-B34D-6A07905291E4}"/>
              </a:ext>
            </a:extLst>
          </p:cNvPr>
          <p:cNvSpPr>
            <a:spLocks noGrp="1"/>
          </p:cNvSpPr>
          <p:nvPr>
            <p:ph type="title"/>
          </p:nvPr>
        </p:nvSpPr>
        <p:spPr/>
        <p:txBody>
          <a:bodyPr/>
          <a:lstStyle/>
          <a:p>
            <a:r>
              <a:rPr lang="en-US" dirty="0"/>
              <a:t>Break/Reconnect (2:00 Start Back up at 2:15)</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title="Breaktime">
                <a:extLst>
                  <a:ext uri="{FF2B5EF4-FFF2-40B4-BE49-F238E27FC236}">
                    <a16:creationId xmlns:a16="http://schemas.microsoft.com/office/drawing/2014/main" id="{BACE511B-0E4D-804D-960A-B212E94388A6}"/>
                  </a:ext>
                </a:extLst>
              </p:cNvPr>
              <p:cNvGraphicFramePr>
                <a:graphicFrameLocks noGrp="1"/>
              </p:cNvGraphicFramePr>
              <p:nvPr>
                <p:extLst>
                  <p:ext uri="{D42A27DB-BD31-4B8C-83A1-F6EECF244321}">
                    <p14:modId xmlns:p14="http://schemas.microsoft.com/office/powerpoint/2010/main" val="3398253616"/>
                  </p:ext>
                </p:extLst>
              </p:nvPr>
            </p:nvGraphicFramePr>
            <p:xfrm>
              <a:off x="894371" y="1964781"/>
              <a:ext cx="8300995" cy="3737489"/>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Add-in 3" title="Breaktime">
                <a:extLst>
                  <a:ext uri="{FF2B5EF4-FFF2-40B4-BE49-F238E27FC236}">
                    <a16:creationId xmlns:a16="http://schemas.microsoft.com/office/drawing/2014/main" id="{BACE511B-0E4D-804D-960A-B212E94388A6}"/>
                  </a:ext>
                </a:extLst>
              </p:cNvPr>
              <p:cNvPicPr>
                <a:picLocks noGrp="1" noRot="1" noChangeAspect="1" noMove="1" noResize="1" noEditPoints="1" noAdjustHandles="1" noChangeArrowheads="1" noChangeShapeType="1"/>
              </p:cNvPicPr>
              <p:nvPr/>
            </p:nvPicPr>
            <p:blipFill>
              <a:blip r:embed="rId3"/>
              <a:stretch>
                <a:fillRect/>
              </a:stretch>
            </p:blipFill>
            <p:spPr>
              <a:xfrm>
                <a:off x="894371" y="1964781"/>
                <a:ext cx="8300995" cy="3737489"/>
              </a:xfrm>
              <a:prstGeom prst="rect">
                <a:avLst/>
              </a:prstGeom>
            </p:spPr>
          </p:pic>
        </mc:Fallback>
      </mc:AlternateContent>
      <p:pic>
        <p:nvPicPr>
          <p:cNvPr id="6" name="Picture 5">
            <a:extLst>
              <a:ext uri="{FF2B5EF4-FFF2-40B4-BE49-F238E27FC236}">
                <a16:creationId xmlns:a16="http://schemas.microsoft.com/office/drawing/2014/main" id="{EDC73BE7-E76F-F0FF-4253-6A57D3470C0C}"/>
              </a:ext>
            </a:extLst>
          </p:cNvPr>
          <p:cNvPicPr>
            <a:picLocks noChangeAspect="1"/>
          </p:cNvPicPr>
          <p:nvPr/>
        </p:nvPicPr>
        <p:blipFill>
          <a:blip r:embed="rId4"/>
          <a:stretch>
            <a:fillRect/>
          </a:stretch>
        </p:blipFill>
        <p:spPr>
          <a:xfrm>
            <a:off x="8541998" y="2179934"/>
            <a:ext cx="2755631" cy="2749534"/>
          </a:xfrm>
          <a:prstGeom prst="rect">
            <a:avLst/>
          </a:prstGeom>
        </p:spPr>
      </p:pic>
    </p:spTree>
    <p:extLst>
      <p:ext uri="{BB962C8B-B14F-4D97-AF65-F5344CB8AC3E}">
        <p14:creationId xmlns:p14="http://schemas.microsoft.com/office/powerpoint/2010/main" val="2033863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6F666C-35A5-88E6-479F-59E2F8377E22}"/>
              </a:ext>
            </a:extLst>
          </p:cNvPr>
          <p:cNvSpPr>
            <a:spLocks noGrp="1"/>
          </p:cNvSpPr>
          <p:nvPr>
            <p:ph type="sldNum" sz="quarter" idx="12"/>
          </p:nvPr>
        </p:nvSpPr>
        <p:spPr/>
        <p:txBody>
          <a:bodyPr/>
          <a:lstStyle/>
          <a:p>
            <a:fld id="{F603CDE5-C1D8-4EDD-870F-A498BAFA520F}" type="slidenum">
              <a:rPr lang="en-US" noProof="0" smtClean="0"/>
              <a:t>3</a:t>
            </a:fld>
            <a:endParaRPr lang="en-US" noProof="0" dirty="0"/>
          </a:p>
        </p:txBody>
      </p:sp>
      <p:sp>
        <p:nvSpPr>
          <p:cNvPr id="3" name="Title 2">
            <a:extLst>
              <a:ext uri="{FF2B5EF4-FFF2-40B4-BE49-F238E27FC236}">
                <a16:creationId xmlns:a16="http://schemas.microsoft.com/office/drawing/2014/main" id="{03637C17-5107-1F0F-6FD4-832EE27EE264}"/>
              </a:ext>
            </a:extLst>
          </p:cNvPr>
          <p:cNvSpPr>
            <a:spLocks noGrp="1"/>
          </p:cNvSpPr>
          <p:nvPr>
            <p:ph type="title"/>
          </p:nvPr>
        </p:nvSpPr>
        <p:spPr>
          <a:xfrm>
            <a:off x="575894" y="729658"/>
            <a:ext cx="11020361" cy="1034822"/>
          </a:xfrm>
        </p:spPr>
        <p:txBody>
          <a:bodyPr/>
          <a:lstStyle/>
          <a:p>
            <a:pPr algn="ctr"/>
            <a:r>
              <a:rPr lang="en-US" dirty="0"/>
              <a:t>Afternoon Agenda</a:t>
            </a:r>
          </a:p>
        </p:txBody>
      </p:sp>
      <p:sp>
        <p:nvSpPr>
          <p:cNvPr id="5" name="TextBox 4">
            <a:extLst>
              <a:ext uri="{FF2B5EF4-FFF2-40B4-BE49-F238E27FC236}">
                <a16:creationId xmlns:a16="http://schemas.microsoft.com/office/drawing/2014/main" id="{97C56DDF-3EBB-DCDB-0505-022530BBAC88}"/>
              </a:ext>
            </a:extLst>
          </p:cNvPr>
          <p:cNvSpPr txBox="1"/>
          <p:nvPr/>
        </p:nvSpPr>
        <p:spPr>
          <a:xfrm>
            <a:off x="312717" y="1938480"/>
            <a:ext cx="11535156" cy="4850559"/>
          </a:xfrm>
          <a:prstGeom prst="rect">
            <a:avLst/>
          </a:prstGeom>
          <a:noFill/>
        </p:spPr>
        <p:txBody>
          <a:bodyPr wrap="square" lIns="91440" tIns="45720" rIns="91440" bIns="45720" anchor="t">
            <a:spAutoFit/>
          </a:bodyPr>
          <a:lstStyle/>
          <a:p>
            <a:pPr marL="0" marR="0">
              <a:lnSpc>
                <a:spcPct val="107000"/>
              </a:lnSpc>
              <a:spcBef>
                <a:spcPts val="0"/>
              </a:spcBef>
              <a:spcAft>
                <a:spcPts val="0"/>
              </a:spcAft>
            </a:pPr>
            <a:r>
              <a:rPr lang="en-US" sz="1600" b="1" dirty="0"/>
              <a:t>Individual Reflection/Goal Setting (1:00 pm - 1:30 pm)</a:t>
            </a:r>
          </a:p>
          <a:p>
            <a:pPr marL="342900" marR="0" lvl="0" indent="-342900">
              <a:lnSpc>
                <a:spcPct val="107000"/>
              </a:lnSpc>
              <a:spcBef>
                <a:spcPts val="0"/>
              </a:spcBef>
              <a:spcAft>
                <a:spcPts val="0"/>
              </a:spcAft>
              <a:buFont typeface="Arial" panose="05050102010706020507" pitchFamily="18" charset="2"/>
              <a:buChar char="•"/>
            </a:pPr>
            <a:r>
              <a:rPr lang="en-US" sz="1600" dirty="0"/>
              <a:t>Elizabeth Beavers</a:t>
            </a:r>
          </a:p>
          <a:p>
            <a:pPr marR="0">
              <a:spcBef>
                <a:spcPts val="0"/>
              </a:spcBef>
              <a:spcAft>
                <a:spcPts val="0"/>
              </a:spcAft>
            </a:pPr>
            <a:r>
              <a:rPr lang="en-US" sz="1600" b="1" dirty="0"/>
              <a:t>Discussion/Show and Tell (1:30 pm - 2:00 pm)</a:t>
            </a:r>
            <a:endParaRPr lang="en-US" sz="1600" dirty="0"/>
          </a:p>
          <a:p>
            <a:endParaRPr lang="en-US" sz="1600" b="1" dirty="0"/>
          </a:p>
          <a:p>
            <a:r>
              <a:rPr lang="en-US" sz="1600" b="1" dirty="0"/>
              <a:t>Break/Connect (2:00 pm - 2:15 pm)</a:t>
            </a:r>
          </a:p>
          <a:p>
            <a:endParaRPr lang="en-US" sz="1600" b="1" dirty="0"/>
          </a:p>
          <a:p>
            <a:r>
              <a:rPr lang="en-US" sz="1600" b="1" dirty="0"/>
              <a:t>Action Planning Group Rotations (2:15 pm - 3:45 pm)</a:t>
            </a:r>
            <a:endParaRPr lang="en-US" dirty="0"/>
          </a:p>
          <a:p>
            <a:pPr marL="628650" lvl="1" indent="-171450">
              <a:buFont typeface="Wingdings"/>
              <a:buChar char="v"/>
            </a:pPr>
            <a:r>
              <a:rPr lang="en-US" sz="1200" dirty="0"/>
              <a:t>Group 1 (30 mins): Attract (Recruit, Hire, Induct, Coordinate with Higher Ed.)</a:t>
            </a:r>
            <a:endParaRPr lang="en-US" dirty="0"/>
          </a:p>
          <a:p>
            <a:pPr marL="1085850" marR="0" lvl="2" indent="-171450" fontAlgn="base">
              <a:lnSpc>
                <a:spcPct val="107000"/>
              </a:lnSpc>
              <a:spcBef>
                <a:spcPts val="0"/>
              </a:spcBef>
              <a:spcAft>
                <a:spcPts val="0"/>
              </a:spcAft>
              <a:buSzPts val="1000"/>
              <a:buFont typeface="Courier New"/>
              <a:buChar char="o"/>
              <a:tabLst>
                <a:tab pos="914400" algn="l"/>
              </a:tabLst>
            </a:pPr>
            <a:r>
              <a:rPr lang="en-US" sz="1200" dirty="0"/>
              <a:t>Dana, Sharon (HHSC), and Nikki (Spindletop)</a:t>
            </a:r>
          </a:p>
          <a:p>
            <a:pPr marL="628650" marR="0" lvl="1" indent="-171450" fontAlgn="base">
              <a:lnSpc>
                <a:spcPct val="107000"/>
              </a:lnSpc>
              <a:spcBef>
                <a:spcPts val="0"/>
              </a:spcBef>
              <a:spcAft>
                <a:spcPts val="0"/>
              </a:spcAft>
              <a:buSzPts val="1000"/>
              <a:buFont typeface="Wingdings"/>
              <a:buChar char="v"/>
              <a:tabLst>
                <a:tab pos="457200" algn="l"/>
              </a:tabLst>
            </a:pPr>
            <a:r>
              <a:rPr lang="en-US" sz="1200" dirty="0"/>
              <a:t>Group 2 (30 mins): Prepare (Mentoring, Onboarding, Training)</a:t>
            </a:r>
          </a:p>
          <a:p>
            <a:pPr marL="1085850" marR="0" lvl="2" indent="-171450" fontAlgn="base">
              <a:lnSpc>
                <a:spcPct val="107000"/>
              </a:lnSpc>
              <a:spcBef>
                <a:spcPts val="0"/>
              </a:spcBef>
              <a:spcAft>
                <a:spcPts val="0"/>
              </a:spcAft>
              <a:buSzPts val="1000"/>
              <a:buFont typeface="Courier New"/>
              <a:buChar char="o"/>
              <a:tabLst>
                <a:tab pos="914400" algn="l"/>
              </a:tabLst>
            </a:pPr>
            <a:r>
              <a:rPr lang="en-US" sz="1200" dirty="0"/>
              <a:t>Elizabeth, Rachel (HHSC), and Julie (Brighton)</a:t>
            </a:r>
          </a:p>
          <a:p>
            <a:pPr marL="628650" marR="0" lvl="1" indent="-171450" fontAlgn="base">
              <a:lnSpc>
                <a:spcPct val="107000"/>
              </a:lnSpc>
              <a:spcBef>
                <a:spcPts val="0"/>
              </a:spcBef>
              <a:spcAft>
                <a:spcPts val="0"/>
              </a:spcAft>
              <a:buSzPts val="1000"/>
              <a:buFont typeface="Wingdings"/>
              <a:buChar char="v"/>
              <a:tabLst>
                <a:tab pos="457200" algn="l"/>
              </a:tabLst>
            </a:pPr>
            <a:r>
              <a:rPr lang="en-US" sz="1200" dirty="0"/>
              <a:t>Group 3 (30 mins): Retain (Leadership, Management, Positive Climate and Culture)</a:t>
            </a:r>
          </a:p>
          <a:p>
            <a:pPr marL="1085850" marR="0" lvl="2" indent="-171450" fontAlgn="base">
              <a:lnSpc>
                <a:spcPct val="107000"/>
              </a:lnSpc>
              <a:spcBef>
                <a:spcPts val="0"/>
              </a:spcBef>
              <a:spcAft>
                <a:spcPts val="0"/>
              </a:spcAft>
              <a:buSzPts val="1000"/>
              <a:buFont typeface="Courier New"/>
              <a:buChar char="o"/>
              <a:tabLst>
                <a:tab pos="914400" algn="l"/>
              </a:tabLst>
            </a:pPr>
            <a:r>
              <a:rPr lang="en-US" sz="1200" dirty="0"/>
              <a:t>Beverley, Takoya Tillery (HHSC), and Beatrice Watson (HHSC), Noreen White (Betty Hardwick)</a:t>
            </a:r>
          </a:p>
          <a:p>
            <a:pPr>
              <a:lnSpc>
                <a:spcPct val="107000"/>
              </a:lnSpc>
            </a:pPr>
            <a:r>
              <a:rPr lang="en-US" sz="1600" b="1" dirty="0"/>
              <a:t>Group Reflection</a:t>
            </a:r>
            <a:r>
              <a:rPr lang="en-US" sz="1600" dirty="0"/>
              <a:t> </a:t>
            </a:r>
            <a:r>
              <a:rPr lang="en-US" sz="1600" b="1" dirty="0"/>
              <a:t>and Individual Program Work</a:t>
            </a:r>
            <a:r>
              <a:rPr lang="en-US" sz="1600" dirty="0"/>
              <a:t> </a:t>
            </a:r>
            <a:r>
              <a:rPr lang="en-US" sz="1600" b="1" dirty="0"/>
              <a:t>(3:45 pm – 4:30 pm)</a:t>
            </a:r>
          </a:p>
          <a:p>
            <a:pPr>
              <a:lnSpc>
                <a:spcPct val="107000"/>
              </a:lnSpc>
            </a:pPr>
            <a:endParaRPr lang="en-US" sz="1600" dirty="0"/>
          </a:p>
          <a:p>
            <a:pPr>
              <a:lnSpc>
                <a:spcPct val="107000"/>
              </a:lnSpc>
            </a:pPr>
            <a:r>
              <a:rPr lang="en-US" sz="1600" b="1" dirty="0"/>
              <a:t>Job Satisfaction Survey Update (4:30 pm – 4:45 pm)</a:t>
            </a:r>
          </a:p>
          <a:p>
            <a:pPr>
              <a:lnSpc>
                <a:spcPct val="107000"/>
              </a:lnSpc>
            </a:pPr>
            <a:r>
              <a:rPr lang="en-US" sz="1600" dirty="0"/>
              <a:t> Kris Yeager – Virtual Presentation</a:t>
            </a:r>
          </a:p>
          <a:p>
            <a:pPr marL="0" marR="0">
              <a:lnSpc>
                <a:spcPct val="107000"/>
              </a:lnSpc>
              <a:spcBef>
                <a:spcPts val="0"/>
              </a:spcBef>
              <a:spcAft>
                <a:spcPts val="0"/>
              </a:spcAft>
            </a:pPr>
            <a:r>
              <a:rPr lang="en-US" sz="1600" b="1" dirty="0"/>
              <a:t> Closing Remarks</a:t>
            </a:r>
            <a:r>
              <a:rPr lang="en-US" sz="1600" dirty="0"/>
              <a:t> </a:t>
            </a:r>
            <a:r>
              <a:rPr lang="en-US" sz="1600" b="1" dirty="0"/>
              <a:t>(4:45 pm – 5:00 pm)</a:t>
            </a:r>
          </a:p>
          <a:p>
            <a:pPr marL="0" marR="0" fontAlgn="base">
              <a:lnSpc>
                <a:spcPct val="107000"/>
              </a:lnSpc>
              <a:spcBef>
                <a:spcPts val="0"/>
              </a:spcBef>
              <a:spcAft>
                <a:spcPts val="0"/>
              </a:spcAft>
            </a:pPr>
            <a:r>
              <a:rPr lang="en-US" sz="1600" dirty="0"/>
              <a:t>	Beverley Calvo &amp; Sharon Stone</a:t>
            </a:r>
          </a:p>
          <a:p>
            <a:pPr fontAlgn="base">
              <a:lnSpc>
                <a:spcPct val="107000"/>
              </a:lnSpc>
            </a:pPr>
            <a:r>
              <a:rPr lang="en-US" sz="1600" dirty="0"/>
              <a:t>	Exit Survey</a:t>
            </a:r>
          </a:p>
        </p:txBody>
      </p:sp>
    </p:spTree>
    <p:extLst>
      <p:ext uri="{BB962C8B-B14F-4D97-AF65-F5344CB8AC3E}">
        <p14:creationId xmlns:p14="http://schemas.microsoft.com/office/powerpoint/2010/main" val="447297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1DE993-2F7C-3EC2-A4C6-FD789AA14C89}"/>
              </a:ext>
            </a:extLst>
          </p:cNvPr>
          <p:cNvSpPr>
            <a:spLocks noGrp="1"/>
          </p:cNvSpPr>
          <p:nvPr>
            <p:ph idx="1"/>
          </p:nvPr>
        </p:nvSpPr>
        <p:spPr>
          <a:xfrm>
            <a:off x="373374" y="636411"/>
            <a:ext cx="11237434" cy="6228991"/>
          </a:xfrm>
        </p:spPr>
        <p:txBody>
          <a:bodyPr>
            <a:normAutofit fontScale="92500" lnSpcReduction="20000"/>
          </a:bodyPr>
          <a:lstStyle/>
          <a:p>
            <a:pPr marL="0" indent="0">
              <a:lnSpc>
                <a:spcPct val="107000"/>
              </a:lnSpc>
              <a:spcBef>
                <a:spcPts val="0"/>
              </a:spcBef>
              <a:spcAft>
                <a:spcPts val="0"/>
              </a:spcAft>
              <a:buNone/>
            </a:pPr>
            <a:endParaRPr lang="en-US" sz="3600" b="1" i="1" kern="0" dirty="0">
              <a:solidFill>
                <a:srgbClr val="153D63"/>
              </a:solidFill>
              <a:latin typeface="Times New Roman"/>
              <a:ea typeface="Times New Roman" panose="02020603050405020304" pitchFamily="18" charset="0"/>
              <a:cs typeface="Times New Roman"/>
            </a:endParaRPr>
          </a:p>
          <a:p>
            <a:pPr marL="0" indent="0">
              <a:lnSpc>
                <a:spcPct val="107000"/>
              </a:lnSpc>
              <a:spcBef>
                <a:spcPts val="0"/>
              </a:spcBef>
              <a:spcAft>
                <a:spcPts val="0"/>
              </a:spcAft>
              <a:buNone/>
            </a:pPr>
            <a:endParaRPr lang="en-US" sz="3600" b="1" i="1" kern="0" dirty="0">
              <a:solidFill>
                <a:srgbClr val="153D63"/>
              </a:solidFill>
              <a:latin typeface="Times New Roman"/>
              <a:ea typeface="Times New Roman" panose="02020603050405020304" pitchFamily="18" charset="0"/>
              <a:cs typeface="Times New Roman"/>
            </a:endParaRPr>
          </a:p>
          <a:p>
            <a:pPr marL="0" indent="0">
              <a:lnSpc>
                <a:spcPct val="107000"/>
              </a:lnSpc>
              <a:spcBef>
                <a:spcPts val="0"/>
              </a:spcBef>
              <a:spcAft>
                <a:spcPts val="0"/>
              </a:spcAft>
              <a:buNone/>
            </a:pPr>
            <a:r>
              <a:rPr lang="en-US" sz="3600" b="1" i="1" kern="0">
                <a:solidFill>
                  <a:srgbClr val="153D63"/>
                </a:solidFill>
                <a:latin typeface="Times New Roman"/>
                <a:ea typeface="Times New Roman" panose="02020603050405020304" pitchFamily="18" charset="0"/>
                <a:cs typeface="Times New Roman"/>
              </a:rPr>
              <a:t>Dr. Kris Yeager</a:t>
            </a:r>
            <a:endParaRPr lang="en-US" sz="3600" b="1" i="1" kern="0" dirty="0">
              <a:solidFill>
                <a:srgbClr val="153D63"/>
              </a:solidFill>
              <a:latin typeface="Times New Roman"/>
              <a:ea typeface="Times New Roman" panose="02020603050405020304" pitchFamily="18" charset="0"/>
              <a:cs typeface="Times New Roman"/>
            </a:endParaRPr>
          </a:p>
          <a:p>
            <a:pPr marL="0" indent="0">
              <a:lnSpc>
                <a:spcPct val="107000"/>
              </a:lnSpc>
              <a:spcBef>
                <a:spcPts val="0"/>
              </a:spcBef>
              <a:spcAft>
                <a:spcPts val="0"/>
              </a:spcAft>
              <a:buNone/>
            </a:pPr>
            <a:r>
              <a:rPr lang="en-US" sz="3600" b="1" kern="0">
                <a:solidFill>
                  <a:srgbClr val="153D63"/>
                </a:solidFill>
                <a:latin typeface="Times New Roman"/>
                <a:ea typeface="+mn-lt"/>
                <a:cs typeface="Times New Roman"/>
              </a:rPr>
              <a:t>ECI Research</a:t>
            </a:r>
            <a:endParaRPr lang="en-US" sz="3600" b="1" i="1" kern="0" dirty="0">
              <a:solidFill>
                <a:srgbClr val="153D63"/>
              </a:solidFill>
              <a:latin typeface="Times New Roman"/>
              <a:ea typeface="+mn-lt"/>
              <a:cs typeface="Times New Roman"/>
            </a:endParaRPr>
          </a:p>
          <a:p>
            <a:pPr marL="305435" indent="-305435">
              <a:buNone/>
            </a:pPr>
            <a:r>
              <a:rPr lang="en-US" sz="3600" kern="0" dirty="0">
                <a:solidFill>
                  <a:srgbClr val="000000"/>
                </a:solidFill>
                <a:ea typeface="+mn-lt"/>
                <a:cs typeface="+mn-lt"/>
                <a:hlinkClick r:id="rId2">
                  <a:extLst>
                    <a:ext uri="{A12FA001-AC4F-418D-AE19-62706E023703}">
                      <ahyp:hlinkClr xmlns:ahyp="http://schemas.microsoft.com/office/drawing/2018/hyperlinkcolor" val="tx"/>
                    </a:ext>
                  </a:extLst>
                </a:hlinkClick>
              </a:rPr>
              <a:t>https://csuci.zoom.us/my/kristopher.yeager</a:t>
            </a:r>
            <a:endParaRPr lang="en-US"/>
          </a:p>
          <a:p>
            <a:pPr marL="0" indent="0">
              <a:lnSpc>
                <a:spcPct val="107000"/>
              </a:lnSpc>
              <a:spcBef>
                <a:spcPts val="0"/>
              </a:spcBef>
              <a:spcAft>
                <a:spcPts val="0"/>
              </a:spcAft>
              <a:buNone/>
            </a:pPr>
            <a:endParaRPr lang="en-US" sz="3600" b="1" i="1" kern="0" dirty="0">
              <a:solidFill>
                <a:srgbClr val="153D63"/>
              </a:solidFill>
              <a:latin typeface="Times New Roman"/>
              <a:ea typeface="Times New Roman" panose="02020603050405020304" pitchFamily="18" charset="0"/>
              <a:cs typeface="Times New Roman"/>
            </a:endParaRPr>
          </a:p>
          <a:p>
            <a:pPr marL="0" indent="0">
              <a:lnSpc>
                <a:spcPct val="107000"/>
              </a:lnSpc>
              <a:spcBef>
                <a:spcPts val="0"/>
              </a:spcBef>
              <a:spcAft>
                <a:spcPts val="0"/>
              </a:spcAft>
              <a:buNone/>
            </a:pPr>
            <a:endParaRPr lang="en-US" sz="3600" b="1" i="1" kern="0" dirty="0">
              <a:solidFill>
                <a:srgbClr val="153D63"/>
              </a:solidFill>
              <a:latin typeface="Times New Roman"/>
              <a:ea typeface="Times New Roman" panose="02020603050405020304" pitchFamily="18" charset="0"/>
              <a:cs typeface="Times New Roman"/>
            </a:endParaRPr>
          </a:p>
          <a:p>
            <a:pPr marL="0" indent="0">
              <a:lnSpc>
                <a:spcPct val="107000"/>
              </a:lnSpc>
              <a:spcBef>
                <a:spcPts val="0"/>
              </a:spcBef>
              <a:spcAft>
                <a:spcPts val="0"/>
              </a:spcAft>
              <a:buNone/>
            </a:pPr>
            <a:endParaRPr lang="en-US" sz="3600" b="1" i="1" kern="0" dirty="0">
              <a:solidFill>
                <a:srgbClr val="153D63"/>
              </a:solidFill>
              <a:latin typeface="Times New Roman"/>
              <a:ea typeface="Times New Roman" panose="02020603050405020304" pitchFamily="18" charset="0"/>
              <a:cs typeface="Times New Roman"/>
            </a:endParaRPr>
          </a:p>
          <a:p>
            <a:pPr marL="0" indent="0">
              <a:lnSpc>
                <a:spcPct val="107000"/>
              </a:lnSpc>
              <a:spcBef>
                <a:spcPts val="0"/>
              </a:spcBef>
              <a:spcAft>
                <a:spcPts val="0"/>
              </a:spcAft>
              <a:buNone/>
            </a:pPr>
            <a:r>
              <a:rPr lang="en-US" sz="3600" b="1" i="1" kern="0">
                <a:solidFill>
                  <a:srgbClr val="153D63"/>
                </a:solidFill>
                <a:effectLst/>
                <a:latin typeface="Times New Roman"/>
                <a:ea typeface="Times New Roman" panose="02020603050405020304" pitchFamily="18" charset="0"/>
                <a:cs typeface="Times New Roman"/>
              </a:rPr>
              <a:t>Closing Remarks</a:t>
            </a:r>
            <a:r>
              <a:rPr lang="en-US" sz="3600" b="1" i="1" kern="0">
                <a:solidFill>
                  <a:srgbClr val="153D63"/>
                </a:solidFill>
                <a:latin typeface="Times New Roman"/>
                <a:ea typeface="Times New Roman" panose="02020603050405020304" pitchFamily="18" charset="0"/>
                <a:cs typeface="Times New Roman"/>
              </a:rPr>
              <a:t> </a:t>
            </a:r>
            <a:endParaRPr lang="en-US"/>
          </a:p>
          <a:p>
            <a:pPr marL="305435" indent="-305435">
              <a:lnSpc>
                <a:spcPct val="107000"/>
              </a:lnSpc>
              <a:spcBef>
                <a:spcPts val="0"/>
              </a:spcBef>
              <a:spcAft>
                <a:spcPts val="0"/>
              </a:spcAft>
            </a:pPr>
            <a:r>
              <a:rPr lang="en-US" sz="3600" b="1" i="1" kern="0" dirty="0">
                <a:solidFill>
                  <a:srgbClr val="153D6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a:solidFill>
                  <a:srgbClr val="153D63"/>
                </a:solidFill>
                <a:effectLst/>
                <a:latin typeface="Times New Roman" panose="02020603050405020304" pitchFamily="18" charset="0"/>
                <a:ea typeface="Times New Roman" panose="02020603050405020304" pitchFamily="18" charset="0"/>
                <a:cs typeface="Times New Roman" panose="02020603050405020304" pitchFamily="18" charset="0"/>
              </a:rPr>
              <a:t>Beverley Calvo &amp; Sharon Stone</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305435" fontAlgn="base">
              <a:lnSpc>
                <a:spcPct val="107000"/>
              </a:lnSpc>
              <a:spcBef>
                <a:spcPts val="0"/>
              </a:spcBef>
              <a:spcAft>
                <a:spcPts val="0"/>
              </a:spcAft>
            </a:pPr>
            <a:r>
              <a:rPr lang="en-US" sz="3600" kern="0" dirty="0">
                <a:solidFill>
                  <a:srgbClr val="153D63"/>
                </a:solidFill>
                <a:effectLst/>
                <a:latin typeface="Times New Roman"/>
                <a:ea typeface="Times New Roman" panose="02020603050405020304" pitchFamily="18" charset="0"/>
                <a:cs typeface="Times New Roman"/>
              </a:rPr>
              <a:t>	</a:t>
            </a:r>
            <a:r>
              <a:rPr lang="en-US" sz="3600" kern="0">
                <a:solidFill>
                  <a:srgbClr val="153D63"/>
                </a:solidFill>
                <a:latin typeface="Times New Roman"/>
                <a:ea typeface="Times New Roman" panose="02020603050405020304" pitchFamily="18" charset="0"/>
                <a:cs typeface="Times New Roman"/>
              </a:rPr>
              <a:t>Exit Survey</a:t>
            </a:r>
            <a:endParaRPr lang="en-US" sz="3000" kern="0">
              <a:solidFill>
                <a:srgbClr val="153D63"/>
              </a:solidFill>
              <a:effectLst/>
              <a:latin typeface="Times New Roman"/>
              <a:ea typeface="Times New Roman" panose="02020603050405020304" pitchFamily="18" charset="0"/>
              <a:cs typeface="Times New Roman"/>
            </a:endParaRPr>
          </a:p>
          <a:p>
            <a:pPr marL="935990" lvl="3" indent="-233680">
              <a:lnSpc>
                <a:spcPct val="107000"/>
              </a:lnSpc>
              <a:spcBef>
                <a:spcPts val="0"/>
              </a:spcBef>
              <a:spcAft>
                <a:spcPts val="0"/>
              </a:spcAft>
            </a:pPr>
            <a:endParaRPr lang="en-US" sz="3000" kern="0" dirty="0">
              <a:solidFill>
                <a:srgbClr val="153D63"/>
              </a:solidFill>
              <a:latin typeface="Times New Roman"/>
              <a:ea typeface="Times New Roman" panose="02020603050405020304" pitchFamily="18" charset="0"/>
              <a:cs typeface="Times New Roman"/>
            </a:endParaRPr>
          </a:p>
          <a:p>
            <a:pPr marL="702310" lvl="3" indent="0">
              <a:lnSpc>
                <a:spcPct val="107000"/>
              </a:lnSpc>
              <a:spcBef>
                <a:spcPts val="0"/>
              </a:spcBef>
              <a:spcAft>
                <a:spcPts val="0"/>
              </a:spcAft>
              <a:buNone/>
            </a:pPr>
            <a:endParaRPr lang="en-US" sz="3000" kern="0" dirty="0">
              <a:solidFill>
                <a:srgbClr val="153D63"/>
              </a:solidFill>
              <a:latin typeface="Gill Sans MT" panose="020B0502020104020203"/>
              <a:ea typeface="Times New Roman" panose="02020603050405020304" pitchFamily="18" charset="0"/>
              <a:cs typeface="Times New Roman"/>
            </a:endParaRPr>
          </a:p>
          <a:p>
            <a:pPr marL="702310" lvl="3" indent="0" algn="ctr">
              <a:lnSpc>
                <a:spcPct val="107000"/>
              </a:lnSpc>
              <a:spcBef>
                <a:spcPts val="0"/>
              </a:spcBef>
              <a:spcAft>
                <a:spcPts val="0"/>
              </a:spcAft>
              <a:buNone/>
            </a:pPr>
            <a:r>
              <a:rPr lang="en-US" sz="3000" kern="0" dirty="0">
                <a:solidFill>
                  <a:srgbClr val="153D63"/>
                </a:solidFill>
                <a:ea typeface="+mn-lt"/>
                <a:cs typeface="+mn-lt"/>
              </a:rPr>
              <a:t>ECI website: </a:t>
            </a:r>
            <a:r>
              <a:rPr lang="en-US" sz="3000" kern="0" dirty="0">
                <a:solidFill>
                  <a:srgbClr val="153D63"/>
                </a:solidFill>
                <a:ea typeface="+mn-lt"/>
                <a:cs typeface="+mn-lt"/>
                <a:hlinkClick r:id="rId3"/>
              </a:rPr>
              <a:t>https://ecileaders.com/</a:t>
            </a:r>
            <a:endParaRPr lang="en-US">
              <a:solidFill>
                <a:srgbClr val="404040"/>
              </a:solidFill>
              <a:ea typeface="+mn-lt"/>
              <a:cs typeface="+mn-lt"/>
            </a:endParaRPr>
          </a:p>
          <a:p>
            <a:pPr marL="702310" lvl="3" indent="0" algn="ctr">
              <a:lnSpc>
                <a:spcPct val="107000"/>
              </a:lnSpc>
              <a:spcBef>
                <a:spcPts val="0"/>
              </a:spcBef>
              <a:spcAft>
                <a:spcPts val="0"/>
              </a:spcAft>
              <a:buNone/>
            </a:pPr>
            <a:endParaRPr lang="en-US" sz="3000" kern="0" dirty="0">
              <a:solidFill>
                <a:srgbClr val="153D63"/>
              </a:solidFill>
            </a:endParaRPr>
          </a:p>
        </p:txBody>
      </p:sp>
      <p:sp>
        <p:nvSpPr>
          <p:cNvPr id="4" name="Slide Number Placeholder 3">
            <a:extLst>
              <a:ext uri="{FF2B5EF4-FFF2-40B4-BE49-F238E27FC236}">
                <a16:creationId xmlns:a16="http://schemas.microsoft.com/office/drawing/2014/main" id="{88484D47-9F5A-9313-A6E4-CA5991189DC3}"/>
              </a:ext>
            </a:extLst>
          </p:cNvPr>
          <p:cNvSpPr>
            <a:spLocks noGrp="1"/>
          </p:cNvSpPr>
          <p:nvPr>
            <p:ph type="sldNum" sz="quarter" idx="12"/>
          </p:nvPr>
        </p:nvSpPr>
        <p:spPr/>
        <p:txBody>
          <a:bodyPr/>
          <a:lstStyle/>
          <a:p>
            <a:fld id="{0C183989-D380-BB4B-8033-B2C050FE378C}" type="slidenum">
              <a:rPr lang="en-US" smtClean="0"/>
              <a:t>30</a:t>
            </a:fld>
            <a:endParaRPr lang="en-US" dirty="0"/>
          </a:p>
        </p:txBody>
      </p:sp>
    </p:spTree>
    <p:extLst>
      <p:ext uri="{BB962C8B-B14F-4D97-AF65-F5344CB8AC3E}">
        <p14:creationId xmlns:p14="http://schemas.microsoft.com/office/powerpoint/2010/main" val="1263926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35B0F8-D64D-551D-4105-05A09B254DCD}"/>
              </a:ext>
            </a:extLst>
          </p:cNvPr>
          <p:cNvSpPr>
            <a:spLocks noGrp="1"/>
          </p:cNvSpPr>
          <p:nvPr>
            <p:ph type="title"/>
          </p:nvPr>
        </p:nvSpPr>
        <p:spPr>
          <a:xfrm>
            <a:off x="581192" y="705124"/>
            <a:ext cx="11029616" cy="1189554"/>
          </a:xfrm>
        </p:spPr>
        <p:txBody>
          <a:bodyPr vert="horz" lIns="91440" tIns="45720" rIns="91440" bIns="45720" rtlCol="0" anchor="b">
            <a:normAutofit fontScale="90000"/>
          </a:bodyPr>
          <a:lstStyle/>
          <a:p>
            <a:pPr>
              <a:lnSpc>
                <a:spcPct val="90000"/>
              </a:lnSpc>
            </a:pPr>
            <a:br>
              <a:rPr lang="en-US" sz="2000" b="0" kern="1200" cap="all" dirty="0">
                <a:effectLst/>
                <a:latin typeface="+mj-lt"/>
                <a:ea typeface="+mj-ea"/>
                <a:cs typeface="+mj-cs"/>
              </a:rPr>
            </a:br>
            <a:br>
              <a:rPr lang="en-US" sz="2000" b="0" kern="1200" cap="all" dirty="0">
                <a:effectLst/>
                <a:latin typeface="+mj-lt"/>
                <a:ea typeface="+mj-ea"/>
                <a:cs typeface="+mj-cs"/>
              </a:rPr>
            </a:br>
            <a:r>
              <a:rPr lang="en-US" b="0" kern="1200" cap="all" dirty="0">
                <a:effectLst/>
                <a:latin typeface="+mj-lt"/>
                <a:ea typeface="+mj-ea"/>
                <a:cs typeface="+mj-cs"/>
              </a:rPr>
              <a:t>Action Planning Group Rotations (2:15 pm - 3:45 pm)</a:t>
            </a:r>
            <a:br>
              <a:rPr lang="en-US" b="0" kern="1200" cap="all" dirty="0">
                <a:effectLst/>
                <a:latin typeface="+mj-lt"/>
                <a:ea typeface="+mj-ea"/>
                <a:cs typeface="+mj-cs"/>
              </a:rPr>
            </a:br>
            <a:endParaRPr lang="en-US" b="0" kern="1200" cap="all" dirty="0">
              <a:latin typeface="+mj-lt"/>
              <a:ea typeface="+mj-ea"/>
              <a:cs typeface="+mj-cs"/>
            </a:endParaRPr>
          </a:p>
        </p:txBody>
      </p:sp>
      <p:sp>
        <p:nvSpPr>
          <p:cNvPr id="2" name="Slide Number Placeholder 1">
            <a:extLst>
              <a:ext uri="{FF2B5EF4-FFF2-40B4-BE49-F238E27FC236}">
                <a16:creationId xmlns:a16="http://schemas.microsoft.com/office/drawing/2014/main" id="{390F23C4-BB99-65CC-9F5C-20224BEF7869}"/>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31</a:t>
            </a:fld>
            <a:endParaRPr lang="en-US" noProof="0"/>
          </a:p>
        </p:txBody>
      </p:sp>
      <p:graphicFrame>
        <p:nvGraphicFramePr>
          <p:cNvPr id="7" name="TextBox 4">
            <a:extLst>
              <a:ext uri="{FF2B5EF4-FFF2-40B4-BE49-F238E27FC236}">
                <a16:creationId xmlns:a16="http://schemas.microsoft.com/office/drawing/2014/main" id="{391063DE-2288-6FCE-9DA5-AF04734D9B59}"/>
              </a:ext>
            </a:extLst>
          </p:cNvPr>
          <p:cNvGraphicFramePr/>
          <p:nvPr>
            <p:extLst>
              <p:ext uri="{D42A27DB-BD31-4B8C-83A1-F6EECF244321}">
                <p14:modId xmlns:p14="http://schemas.microsoft.com/office/powerpoint/2010/main" val="3299308905"/>
              </p:ext>
            </p:extLst>
          </p:nvPr>
        </p:nvGraphicFramePr>
        <p:xfrm>
          <a:off x="581192" y="2336002"/>
          <a:ext cx="11029616" cy="3652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2144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F12DE-B36F-2639-E981-5740F1DC782C}"/>
              </a:ext>
            </a:extLst>
          </p:cNvPr>
          <p:cNvSpPr>
            <a:spLocks noGrp="1"/>
          </p:cNvSpPr>
          <p:nvPr>
            <p:ph type="title"/>
          </p:nvPr>
        </p:nvSpPr>
        <p:spPr/>
        <p:txBody>
          <a:bodyPr/>
          <a:lstStyle/>
          <a:p>
            <a:r>
              <a:rPr lang="en-US" dirty="0"/>
              <a:t>Please be thinking about:</a:t>
            </a:r>
          </a:p>
        </p:txBody>
      </p:sp>
      <p:sp>
        <p:nvSpPr>
          <p:cNvPr id="3" name="Content Placeholder 2">
            <a:extLst>
              <a:ext uri="{FF2B5EF4-FFF2-40B4-BE49-F238E27FC236}">
                <a16:creationId xmlns:a16="http://schemas.microsoft.com/office/drawing/2014/main" id="{EFE83A3E-F6CA-A7DE-9E45-D595BBACB035}"/>
              </a:ext>
            </a:extLst>
          </p:cNvPr>
          <p:cNvSpPr>
            <a:spLocks noGrp="1"/>
          </p:cNvSpPr>
          <p:nvPr>
            <p:ph idx="1"/>
          </p:nvPr>
        </p:nvSpPr>
        <p:spPr/>
        <p:txBody>
          <a:bodyPr/>
          <a:lstStyle/>
          <a:p>
            <a:pPr marL="305435" indent="-305435"/>
            <a:r>
              <a:rPr lang="en-US" sz="2800" dirty="0"/>
              <a:t>What is one strategy you are implementing or would like to implement related to ATTRACTING providers?</a:t>
            </a:r>
          </a:p>
          <a:p>
            <a:pPr marL="305435" indent="-305435"/>
            <a:r>
              <a:rPr lang="en-US" sz="2800" dirty="0"/>
              <a:t>What is one strategy you are implementing or would like to implement related to PREPARING providers?</a:t>
            </a:r>
          </a:p>
          <a:p>
            <a:pPr marL="305435" indent="-305435"/>
            <a:r>
              <a:rPr lang="en-US" sz="2800" dirty="0"/>
              <a:t>What is one strategy you are implementing or would like to implement related to RETAINING providers?</a:t>
            </a:r>
          </a:p>
        </p:txBody>
      </p:sp>
      <p:sp>
        <p:nvSpPr>
          <p:cNvPr id="4" name="Slide Number Placeholder 3">
            <a:extLst>
              <a:ext uri="{FF2B5EF4-FFF2-40B4-BE49-F238E27FC236}">
                <a16:creationId xmlns:a16="http://schemas.microsoft.com/office/drawing/2014/main" id="{F11C8AAB-CF17-0A56-A229-3F1626A42F6A}"/>
              </a:ext>
            </a:extLst>
          </p:cNvPr>
          <p:cNvSpPr>
            <a:spLocks noGrp="1"/>
          </p:cNvSpPr>
          <p:nvPr>
            <p:ph type="sldNum" sz="quarter" idx="12"/>
          </p:nvPr>
        </p:nvSpPr>
        <p:spPr/>
        <p:txBody>
          <a:bodyPr/>
          <a:lstStyle/>
          <a:p>
            <a:fld id="{0C183989-D380-BB4B-8033-B2C050FE378C}" type="slidenum">
              <a:rPr lang="en-US" smtClean="0"/>
              <a:t>32</a:t>
            </a:fld>
            <a:endParaRPr lang="en-US" dirty="0"/>
          </a:p>
        </p:txBody>
      </p:sp>
    </p:spTree>
    <p:extLst>
      <p:ext uri="{BB962C8B-B14F-4D97-AF65-F5344CB8AC3E}">
        <p14:creationId xmlns:p14="http://schemas.microsoft.com/office/powerpoint/2010/main" val="3272238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77C79-5F95-3BA7-A094-335624EFE773}"/>
              </a:ext>
            </a:extLst>
          </p:cNvPr>
          <p:cNvSpPr>
            <a:spLocks noGrp="1"/>
          </p:cNvSpPr>
          <p:nvPr>
            <p:ph type="title"/>
          </p:nvPr>
        </p:nvSpPr>
        <p:spPr/>
        <p:txBody>
          <a:bodyPr/>
          <a:lstStyle/>
          <a:p>
            <a:r>
              <a:rPr lang="en-US" dirty="0"/>
              <a:t>Post-Breakout Group Reflection</a:t>
            </a:r>
            <a:br>
              <a:rPr lang="en-US" dirty="0"/>
            </a:br>
            <a:endParaRPr lang="en-US" dirty="0"/>
          </a:p>
        </p:txBody>
      </p:sp>
      <p:sp>
        <p:nvSpPr>
          <p:cNvPr id="4" name="Slide Number Placeholder 3">
            <a:extLst>
              <a:ext uri="{FF2B5EF4-FFF2-40B4-BE49-F238E27FC236}">
                <a16:creationId xmlns:a16="http://schemas.microsoft.com/office/drawing/2014/main" id="{78EEF676-54DC-898A-59ED-3C5CC14F6554}"/>
              </a:ext>
            </a:extLst>
          </p:cNvPr>
          <p:cNvSpPr>
            <a:spLocks noGrp="1"/>
          </p:cNvSpPr>
          <p:nvPr>
            <p:ph type="sldNum" sz="quarter" idx="12"/>
          </p:nvPr>
        </p:nvSpPr>
        <p:spPr/>
        <p:txBody>
          <a:bodyPr/>
          <a:lstStyle/>
          <a:p>
            <a:fld id="{0C183989-D380-BB4B-8033-B2C050FE378C}" type="slidenum">
              <a:rPr lang="en-US" smtClean="0"/>
              <a:t>33</a:t>
            </a:fld>
            <a:endParaRPr lang="en-US" dirty="0"/>
          </a:p>
        </p:txBody>
      </p:sp>
      <p:pic>
        <p:nvPicPr>
          <p:cNvPr id="4098" name="Picture 2">
            <a:extLst>
              <a:ext uri="{FF2B5EF4-FFF2-40B4-BE49-F238E27FC236}">
                <a16:creationId xmlns:a16="http://schemas.microsoft.com/office/drawing/2014/main" id="{085FB164-783C-4F3F-EA70-ACA79ECB76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93383" y="1515567"/>
            <a:ext cx="4730189" cy="4624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785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AAD-9370-3500-6FC2-916BC6B761A6}"/>
              </a:ext>
            </a:extLst>
          </p:cNvPr>
          <p:cNvSpPr>
            <a:spLocks noGrp="1"/>
          </p:cNvSpPr>
          <p:nvPr>
            <p:ph type="title"/>
          </p:nvPr>
        </p:nvSpPr>
        <p:spPr/>
        <p:txBody>
          <a:bodyPr/>
          <a:lstStyle/>
          <a:p>
            <a:r>
              <a:rPr lang="en-US" dirty="0"/>
              <a:t>Prizes!!!</a:t>
            </a:r>
          </a:p>
        </p:txBody>
      </p:sp>
      <p:sp>
        <p:nvSpPr>
          <p:cNvPr id="3" name="Content Placeholder 2">
            <a:extLst>
              <a:ext uri="{FF2B5EF4-FFF2-40B4-BE49-F238E27FC236}">
                <a16:creationId xmlns:a16="http://schemas.microsoft.com/office/drawing/2014/main" id="{DF2FD477-53D9-2334-0297-91CEC3952738}"/>
              </a:ext>
            </a:extLst>
          </p:cNvPr>
          <p:cNvSpPr>
            <a:spLocks noGrp="1"/>
          </p:cNvSpPr>
          <p:nvPr>
            <p:ph idx="1"/>
          </p:nvPr>
        </p:nvSpPr>
        <p:spPr/>
        <p:txBody>
          <a:bodyPr>
            <a:normAutofit/>
          </a:bodyPr>
          <a:lstStyle/>
          <a:p>
            <a:pPr marL="305435" indent="-305435"/>
            <a:r>
              <a:rPr lang="en-US" sz="2800" dirty="0">
                <a:ea typeface="+mn-lt"/>
                <a:cs typeface="+mn-lt"/>
                <a:hlinkClick r:id="rId2"/>
              </a:rPr>
              <a:t>https://wheelofnames.com/ede-prz</a:t>
            </a:r>
            <a:endParaRPr lang="en-US" sz="2800">
              <a:ea typeface="+mn-lt"/>
              <a:cs typeface="+mn-lt"/>
            </a:endParaRPr>
          </a:p>
          <a:p>
            <a:pPr marL="305435" indent="-305435"/>
            <a:endParaRPr lang="en-US" sz="2800" dirty="0"/>
          </a:p>
        </p:txBody>
      </p:sp>
      <p:sp>
        <p:nvSpPr>
          <p:cNvPr id="4" name="Slide Number Placeholder 3">
            <a:extLst>
              <a:ext uri="{FF2B5EF4-FFF2-40B4-BE49-F238E27FC236}">
                <a16:creationId xmlns:a16="http://schemas.microsoft.com/office/drawing/2014/main" id="{00ABCBAB-80BD-D195-E457-9CE01E2B65BB}"/>
              </a:ext>
            </a:extLst>
          </p:cNvPr>
          <p:cNvSpPr>
            <a:spLocks noGrp="1"/>
          </p:cNvSpPr>
          <p:nvPr>
            <p:ph type="sldNum" sz="quarter" idx="12"/>
          </p:nvPr>
        </p:nvSpPr>
        <p:spPr/>
        <p:txBody>
          <a:bodyPr/>
          <a:lstStyle/>
          <a:p>
            <a:fld id="{0C183989-D380-BB4B-8033-B2C050FE378C}" type="slidenum">
              <a:rPr lang="en-US" smtClean="0"/>
              <a:t>34</a:t>
            </a:fld>
            <a:endParaRPr lang="en-US" dirty="0"/>
          </a:p>
        </p:txBody>
      </p:sp>
      <p:pic>
        <p:nvPicPr>
          <p:cNvPr id="5" name="Picture 4" descr="Paper shopping bag">
            <a:extLst>
              <a:ext uri="{FF2B5EF4-FFF2-40B4-BE49-F238E27FC236}">
                <a16:creationId xmlns:a16="http://schemas.microsoft.com/office/drawing/2014/main" id="{57AD269F-A968-53DD-4C0D-D1EDFE882DC0}"/>
              </a:ext>
            </a:extLst>
          </p:cNvPr>
          <p:cNvPicPr>
            <a:picLocks noChangeAspect="1"/>
          </p:cNvPicPr>
          <p:nvPr/>
        </p:nvPicPr>
        <p:blipFill>
          <a:blip r:embed="rId3"/>
          <a:stretch>
            <a:fillRect/>
          </a:stretch>
        </p:blipFill>
        <p:spPr>
          <a:xfrm>
            <a:off x="6319595" y="1117815"/>
            <a:ext cx="4990132" cy="3950777"/>
          </a:xfrm>
          <a:prstGeom prst="rect">
            <a:avLst/>
          </a:prstGeom>
        </p:spPr>
      </p:pic>
    </p:spTree>
    <p:extLst>
      <p:ext uri="{BB962C8B-B14F-4D97-AF65-F5344CB8AC3E}">
        <p14:creationId xmlns:p14="http://schemas.microsoft.com/office/powerpoint/2010/main" val="3338276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7631EE-E098-9888-199F-BDAC331A2980}"/>
              </a:ext>
            </a:extLst>
          </p:cNvPr>
          <p:cNvSpPr>
            <a:spLocks noGrp="1"/>
          </p:cNvSpPr>
          <p:nvPr>
            <p:ph type="title"/>
          </p:nvPr>
        </p:nvSpPr>
        <p:spPr/>
        <p:txBody>
          <a:bodyPr/>
          <a:lstStyle/>
          <a:p>
            <a:r>
              <a:rPr lang="en-US" dirty="0"/>
              <a:t>Individual Programs</a:t>
            </a:r>
            <a:br>
              <a:rPr lang="en-US" dirty="0"/>
            </a:br>
            <a:r>
              <a:rPr lang="en-US" dirty="0"/>
              <a:t>Meet to work on action plans</a:t>
            </a:r>
            <a:br>
              <a:rPr lang="en-US" dirty="0"/>
            </a:br>
            <a:br>
              <a:rPr lang="en-US" dirty="0"/>
            </a:br>
            <a:r>
              <a:rPr lang="en-US" sz="2800" dirty="0"/>
              <a:t>3:45 PM – 4:30 PM</a:t>
            </a:r>
          </a:p>
        </p:txBody>
      </p:sp>
      <p:sp>
        <p:nvSpPr>
          <p:cNvPr id="5" name="Slide Number Placeholder 4">
            <a:extLst>
              <a:ext uri="{FF2B5EF4-FFF2-40B4-BE49-F238E27FC236}">
                <a16:creationId xmlns:a16="http://schemas.microsoft.com/office/drawing/2014/main" id="{26A635BB-A839-14A5-DC5C-599EC1930284}"/>
              </a:ext>
            </a:extLst>
          </p:cNvPr>
          <p:cNvSpPr>
            <a:spLocks noGrp="1"/>
          </p:cNvSpPr>
          <p:nvPr>
            <p:ph type="sldNum" sz="quarter" idx="12"/>
          </p:nvPr>
        </p:nvSpPr>
        <p:spPr/>
        <p:txBody>
          <a:bodyPr/>
          <a:lstStyle/>
          <a:p>
            <a:fld id="{3A98EE3D-8CD1-4C3F-BD1C-C98C9596463C}" type="slidenum">
              <a:rPr lang="en-US" smtClean="0"/>
              <a:t>35</a:t>
            </a:fld>
            <a:endParaRPr lang="en-US" dirty="0"/>
          </a:p>
        </p:txBody>
      </p:sp>
      <p:pic>
        <p:nvPicPr>
          <p:cNvPr id="11" name="Picture 10">
            <a:extLst>
              <a:ext uri="{FF2B5EF4-FFF2-40B4-BE49-F238E27FC236}">
                <a16:creationId xmlns:a16="http://schemas.microsoft.com/office/drawing/2014/main" id="{6A68E60B-1EE4-523C-8443-80F24E863237}"/>
              </a:ext>
            </a:extLst>
          </p:cNvPr>
          <p:cNvPicPr>
            <a:picLocks noChangeAspect="1"/>
          </p:cNvPicPr>
          <p:nvPr/>
        </p:nvPicPr>
        <p:blipFill>
          <a:blip r:embed="rId3"/>
          <a:stretch>
            <a:fillRect/>
          </a:stretch>
        </p:blipFill>
        <p:spPr>
          <a:xfrm>
            <a:off x="751462" y="3643343"/>
            <a:ext cx="2718608" cy="833596"/>
          </a:xfrm>
          <a:prstGeom prst="rect">
            <a:avLst/>
          </a:prstGeom>
        </p:spPr>
      </p:pic>
      <p:pic>
        <p:nvPicPr>
          <p:cNvPr id="15" name="Picture 14">
            <a:extLst>
              <a:ext uri="{FF2B5EF4-FFF2-40B4-BE49-F238E27FC236}">
                <a16:creationId xmlns:a16="http://schemas.microsoft.com/office/drawing/2014/main" id="{27853F42-7E70-46B3-88E0-5CECD0BE51E7}"/>
              </a:ext>
            </a:extLst>
          </p:cNvPr>
          <p:cNvPicPr>
            <a:picLocks noChangeAspect="1"/>
          </p:cNvPicPr>
          <p:nvPr/>
        </p:nvPicPr>
        <p:blipFill rotWithShape="1">
          <a:blip r:embed="rId4"/>
          <a:srcRect l="266" t="14610" r="-4304" b="33085"/>
          <a:stretch/>
        </p:blipFill>
        <p:spPr>
          <a:xfrm>
            <a:off x="5651286" y="4679929"/>
            <a:ext cx="1748394" cy="879010"/>
          </a:xfrm>
          <a:prstGeom prst="rect">
            <a:avLst/>
          </a:prstGeom>
        </p:spPr>
      </p:pic>
      <p:pic>
        <p:nvPicPr>
          <p:cNvPr id="22" name="Picture 21">
            <a:extLst>
              <a:ext uri="{FF2B5EF4-FFF2-40B4-BE49-F238E27FC236}">
                <a16:creationId xmlns:a16="http://schemas.microsoft.com/office/drawing/2014/main" id="{79528816-8517-4F37-5193-F6A743289B17}"/>
              </a:ext>
            </a:extLst>
          </p:cNvPr>
          <p:cNvPicPr>
            <a:picLocks noChangeAspect="1"/>
          </p:cNvPicPr>
          <p:nvPr/>
        </p:nvPicPr>
        <p:blipFill>
          <a:blip r:embed="rId5"/>
          <a:stretch>
            <a:fillRect/>
          </a:stretch>
        </p:blipFill>
        <p:spPr>
          <a:xfrm>
            <a:off x="2362" y="4588597"/>
            <a:ext cx="1905000" cy="828675"/>
          </a:xfrm>
          <a:prstGeom prst="rect">
            <a:avLst/>
          </a:prstGeom>
        </p:spPr>
      </p:pic>
      <p:pic>
        <p:nvPicPr>
          <p:cNvPr id="23" name="Picture 22">
            <a:extLst>
              <a:ext uri="{FF2B5EF4-FFF2-40B4-BE49-F238E27FC236}">
                <a16:creationId xmlns:a16="http://schemas.microsoft.com/office/drawing/2014/main" id="{EBD0DB5D-03CA-58C4-E714-F9D364A880D1}"/>
              </a:ext>
            </a:extLst>
          </p:cNvPr>
          <p:cNvPicPr>
            <a:picLocks noChangeAspect="1"/>
          </p:cNvPicPr>
          <p:nvPr/>
        </p:nvPicPr>
        <p:blipFill>
          <a:blip r:embed="rId6"/>
          <a:stretch>
            <a:fillRect/>
          </a:stretch>
        </p:blipFill>
        <p:spPr>
          <a:xfrm>
            <a:off x="7111" y="-1992"/>
            <a:ext cx="1905000" cy="828675"/>
          </a:xfrm>
          <a:prstGeom prst="rect">
            <a:avLst/>
          </a:prstGeom>
        </p:spPr>
      </p:pic>
      <p:pic>
        <p:nvPicPr>
          <p:cNvPr id="24" name="Picture 23">
            <a:extLst>
              <a:ext uri="{FF2B5EF4-FFF2-40B4-BE49-F238E27FC236}">
                <a16:creationId xmlns:a16="http://schemas.microsoft.com/office/drawing/2014/main" id="{E2C50668-704B-A714-03FE-43BED1214AC4}"/>
              </a:ext>
            </a:extLst>
          </p:cNvPr>
          <p:cNvPicPr>
            <a:picLocks noChangeAspect="1"/>
          </p:cNvPicPr>
          <p:nvPr/>
        </p:nvPicPr>
        <p:blipFill>
          <a:blip r:embed="rId7"/>
          <a:stretch>
            <a:fillRect/>
          </a:stretch>
        </p:blipFill>
        <p:spPr>
          <a:xfrm>
            <a:off x="7253405" y="5793403"/>
            <a:ext cx="2090182" cy="816797"/>
          </a:xfrm>
          <a:prstGeom prst="rect">
            <a:avLst/>
          </a:prstGeom>
        </p:spPr>
      </p:pic>
      <p:pic>
        <p:nvPicPr>
          <p:cNvPr id="25" name="Picture 24">
            <a:extLst>
              <a:ext uri="{FF2B5EF4-FFF2-40B4-BE49-F238E27FC236}">
                <a16:creationId xmlns:a16="http://schemas.microsoft.com/office/drawing/2014/main" id="{D850FCA0-EDFC-5FB4-BABD-E956A9FBC19C}"/>
              </a:ext>
            </a:extLst>
          </p:cNvPr>
          <p:cNvPicPr>
            <a:picLocks noChangeAspect="1"/>
          </p:cNvPicPr>
          <p:nvPr/>
        </p:nvPicPr>
        <p:blipFill>
          <a:blip r:embed="rId8"/>
          <a:stretch>
            <a:fillRect/>
          </a:stretch>
        </p:blipFill>
        <p:spPr>
          <a:xfrm>
            <a:off x="168689" y="5775352"/>
            <a:ext cx="2442616" cy="839047"/>
          </a:xfrm>
          <a:prstGeom prst="rect">
            <a:avLst/>
          </a:prstGeom>
        </p:spPr>
      </p:pic>
      <p:pic>
        <p:nvPicPr>
          <p:cNvPr id="26" name="Picture 25">
            <a:extLst>
              <a:ext uri="{FF2B5EF4-FFF2-40B4-BE49-F238E27FC236}">
                <a16:creationId xmlns:a16="http://schemas.microsoft.com/office/drawing/2014/main" id="{BD7CD750-397C-9E45-3CA1-71AC3A756DD9}"/>
              </a:ext>
            </a:extLst>
          </p:cNvPr>
          <p:cNvPicPr>
            <a:picLocks noChangeAspect="1"/>
          </p:cNvPicPr>
          <p:nvPr/>
        </p:nvPicPr>
        <p:blipFill>
          <a:blip r:embed="rId9"/>
          <a:stretch>
            <a:fillRect/>
          </a:stretch>
        </p:blipFill>
        <p:spPr>
          <a:xfrm>
            <a:off x="9739739" y="5511836"/>
            <a:ext cx="2082551" cy="1093272"/>
          </a:xfrm>
          <a:prstGeom prst="rect">
            <a:avLst/>
          </a:prstGeom>
        </p:spPr>
      </p:pic>
      <p:pic>
        <p:nvPicPr>
          <p:cNvPr id="27" name="Picture 26">
            <a:extLst>
              <a:ext uri="{FF2B5EF4-FFF2-40B4-BE49-F238E27FC236}">
                <a16:creationId xmlns:a16="http://schemas.microsoft.com/office/drawing/2014/main" id="{C63F6615-3C63-0AD7-8511-C9F701B7E8D0}"/>
              </a:ext>
            </a:extLst>
          </p:cNvPr>
          <p:cNvPicPr>
            <a:picLocks noChangeAspect="1"/>
          </p:cNvPicPr>
          <p:nvPr/>
        </p:nvPicPr>
        <p:blipFill>
          <a:blip r:embed="rId10"/>
          <a:stretch>
            <a:fillRect/>
          </a:stretch>
        </p:blipFill>
        <p:spPr>
          <a:xfrm>
            <a:off x="5826725" y="4060863"/>
            <a:ext cx="2336352" cy="552779"/>
          </a:xfrm>
          <a:prstGeom prst="rect">
            <a:avLst/>
          </a:prstGeom>
        </p:spPr>
      </p:pic>
      <p:pic>
        <p:nvPicPr>
          <p:cNvPr id="4" name="Picture 3" descr="A blue text with a smile&#10;&#10;Description automatically generated">
            <a:extLst>
              <a:ext uri="{FF2B5EF4-FFF2-40B4-BE49-F238E27FC236}">
                <a16:creationId xmlns:a16="http://schemas.microsoft.com/office/drawing/2014/main" id="{E35610CD-D5DA-A605-2873-2229C3C3877C}"/>
              </a:ext>
            </a:extLst>
          </p:cNvPr>
          <p:cNvPicPr>
            <a:picLocks noChangeAspect="1"/>
          </p:cNvPicPr>
          <p:nvPr/>
        </p:nvPicPr>
        <p:blipFill>
          <a:blip r:embed="rId11"/>
          <a:stretch>
            <a:fillRect/>
          </a:stretch>
        </p:blipFill>
        <p:spPr>
          <a:xfrm>
            <a:off x="4272826" y="1873393"/>
            <a:ext cx="1914526" cy="534265"/>
          </a:xfrm>
          <a:prstGeom prst="rect">
            <a:avLst/>
          </a:prstGeom>
        </p:spPr>
      </p:pic>
      <p:pic>
        <p:nvPicPr>
          <p:cNvPr id="6" name="Picture 5" descr="A logo for a child&amp;#39;s association&#10;&#10;Description automatically generated">
            <a:extLst>
              <a:ext uri="{FF2B5EF4-FFF2-40B4-BE49-F238E27FC236}">
                <a16:creationId xmlns:a16="http://schemas.microsoft.com/office/drawing/2014/main" id="{5359C974-6A0D-FAC9-F42C-009CF9CCB91F}"/>
              </a:ext>
            </a:extLst>
          </p:cNvPr>
          <p:cNvPicPr>
            <a:picLocks noChangeAspect="1"/>
          </p:cNvPicPr>
          <p:nvPr/>
        </p:nvPicPr>
        <p:blipFill>
          <a:blip r:embed="rId12"/>
          <a:stretch>
            <a:fillRect/>
          </a:stretch>
        </p:blipFill>
        <p:spPr>
          <a:xfrm>
            <a:off x="6524624" y="1111826"/>
            <a:ext cx="1456460" cy="1198418"/>
          </a:xfrm>
          <a:prstGeom prst="rect">
            <a:avLst/>
          </a:prstGeom>
        </p:spPr>
      </p:pic>
      <p:pic>
        <p:nvPicPr>
          <p:cNvPr id="7" name="Picture 6" descr="A grey letter on a white background&#10;&#10;Description automatically generated">
            <a:extLst>
              <a:ext uri="{FF2B5EF4-FFF2-40B4-BE49-F238E27FC236}">
                <a16:creationId xmlns:a16="http://schemas.microsoft.com/office/drawing/2014/main" id="{DC1B75AB-963E-E77E-0A90-49F9D7AE5475}"/>
              </a:ext>
            </a:extLst>
          </p:cNvPr>
          <p:cNvPicPr>
            <a:picLocks noChangeAspect="1"/>
          </p:cNvPicPr>
          <p:nvPr/>
        </p:nvPicPr>
        <p:blipFill>
          <a:blip r:embed="rId13"/>
          <a:stretch>
            <a:fillRect/>
          </a:stretch>
        </p:blipFill>
        <p:spPr>
          <a:xfrm>
            <a:off x="172747" y="1114857"/>
            <a:ext cx="1926648" cy="665885"/>
          </a:xfrm>
          <a:prstGeom prst="rect">
            <a:avLst/>
          </a:prstGeom>
        </p:spPr>
      </p:pic>
      <p:pic>
        <p:nvPicPr>
          <p:cNvPr id="8" name="Picture 7" descr="A logo for a health company&#10;&#10;Description automatically generated">
            <a:extLst>
              <a:ext uri="{FF2B5EF4-FFF2-40B4-BE49-F238E27FC236}">
                <a16:creationId xmlns:a16="http://schemas.microsoft.com/office/drawing/2014/main" id="{AF15848C-2D2D-8915-52FB-179391C9CC74}"/>
              </a:ext>
            </a:extLst>
          </p:cNvPr>
          <p:cNvPicPr>
            <a:picLocks noChangeAspect="1"/>
          </p:cNvPicPr>
          <p:nvPr/>
        </p:nvPicPr>
        <p:blipFill>
          <a:blip r:embed="rId14"/>
          <a:stretch>
            <a:fillRect/>
          </a:stretch>
        </p:blipFill>
        <p:spPr>
          <a:xfrm>
            <a:off x="3174855" y="5596371"/>
            <a:ext cx="1685926" cy="1193223"/>
          </a:xfrm>
          <a:prstGeom prst="rect">
            <a:avLst/>
          </a:prstGeom>
        </p:spPr>
      </p:pic>
      <p:pic>
        <p:nvPicPr>
          <p:cNvPr id="12" name="Picture 11" descr="A close-up of a logo&#10;&#10;Description automatically generated">
            <a:extLst>
              <a:ext uri="{FF2B5EF4-FFF2-40B4-BE49-F238E27FC236}">
                <a16:creationId xmlns:a16="http://schemas.microsoft.com/office/drawing/2014/main" id="{187D21BD-F99A-969D-6235-F80C0093D227}"/>
              </a:ext>
            </a:extLst>
          </p:cNvPr>
          <p:cNvPicPr>
            <a:picLocks noChangeAspect="1"/>
          </p:cNvPicPr>
          <p:nvPr/>
        </p:nvPicPr>
        <p:blipFill>
          <a:blip r:embed="rId15"/>
          <a:stretch>
            <a:fillRect/>
          </a:stretch>
        </p:blipFill>
        <p:spPr>
          <a:xfrm>
            <a:off x="6069156" y="22947"/>
            <a:ext cx="2658341" cy="868507"/>
          </a:xfrm>
          <a:prstGeom prst="rect">
            <a:avLst/>
          </a:prstGeom>
        </p:spPr>
      </p:pic>
      <p:pic>
        <p:nvPicPr>
          <p:cNvPr id="13" name="Picture 12" descr="A close-up of a logo&#10;&#10;Description automatically generated">
            <a:extLst>
              <a:ext uri="{FF2B5EF4-FFF2-40B4-BE49-F238E27FC236}">
                <a16:creationId xmlns:a16="http://schemas.microsoft.com/office/drawing/2014/main" id="{2D8BE1BE-A5DA-2037-2D7A-B060CB741D85}"/>
              </a:ext>
            </a:extLst>
          </p:cNvPr>
          <p:cNvPicPr>
            <a:picLocks noChangeAspect="1"/>
          </p:cNvPicPr>
          <p:nvPr/>
        </p:nvPicPr>
        <p:blipFill>
          <a:blip r:embed="rId16"/>
          <a:stretch>
            <a:fillRect/>
          </a:stretch>
        </p:blipFill>
        <p:spPr>
          <a:xfrm>
            <a:off x="2530617" y="4679371"/>
            <a:ext cx="2337090" cy="824347"/>
          </a:xfrm>
          <a:prstGeom prst="rect">
            <a:avLst/>
          </a:prstGeom>
        </p:spPr>
      </p:pic>
      <p:pic>
        <p:nvPicPr>
          <p:cNvPr id="14" name="Picture 13" descr="A logo with text and a person in the air&#10;&#10;Description automatically generated">
            <a:extLst>
              <a:ext uri="{FF2B5EF4-FFF2-40B4-BE49-F238E27FC236}">
                <a16:creationId xmlns:a16="http://schemas.microsoft.com/office/drawing/2014/main" id="{D754F04D-5EDD-C9E0-51FE-5923E71E131E}"/>
              </a:ext>
            </a:extLst>
          </p:cNvPr>
          <p:cNvPicPr>
            <a:picLocks noChangeAspect="1"/>
          </p:cNvPicPr>
          <p:nvPr/>
        </p:nvPicPr>
        <p:blipFill>
          <a:blip r:embed="rId17"/>
          <a:stretch>
            <a:fillRect/>
          </a:stretch>
        </p:blipFill>
        <p:spPr>
          <a:xfrm>
            <a:off x="2363065" y="-27277"/>
            <a:ext cx="2381250" cy="885826"/>
          </a:xfrm>
          <a:prstGeom prst="rect">
            <a:avLst/>
          </a:prstGeom>
        </p:spPr>
      </p:pic>
      <p:pic>
        <p:nvPicPr>
          <p:cNvPr id="16" name="Picture 15" descr="A logo for a company&#10;&#10;Description automatically generated">
            <a:extLst>
              <a:ext uri="{FF2B5EF4-FFF2-40B4-BE49-F238E27FC236}">
                <a16:creationId xmlns:a16="http://schemas.microsoft.com/office/drawing/2014/main" id="{10D5EB85-C6AE-3108-F7A0-2E48A82DA2DE}"/>
              </a:ext>
            </a:extLst>
          </p:cNvPr>
          <p:cNvPicPr>
            <a:picLocks noChangeAspect="1"/>
          </p:cNvPicPr>
          <p:nvPr/>
        </p:nvPicPr>
        <p:blipFill>
          <a:blip r:embed="rId18"/>
          <a:stretch>
            <a:fillRect/>
          </a:stretch>
        </p:blipFill>
        <p:spPr>
          <a:xfrm>
            <a:off x="4734356" y="460229"/>
            <a:ext cx="1434813" cy="1130012"/>
          </a:xfrm>
          <a:prstGeom prst="rect">
            <a:avLst/>
          </a:prstGeom>
        </p:spPr>
      </p:pic>
      <p:pic>
        <p:nvPicPr>
          <p:cNvPr id="17" name="Picture 16" descr="A close-up of a logo&#10;&#10;Description automatically generated">
            <a:extLst>
              <a:ext uri="{FF2B5EF4-FFF2-40B4-BE49-F238E27FC236}">
                <a16:creationId xmlns:a16="http://schemas.microsoft.com/office/drawing/2014/main" id="{0BEDDD14-BBF9-441B-6232-78C1204209CA}"/>
              </a:ext>
            </a:extLst>
          </p:cNvPr>
          <p:cNvPicPr>
            <a:picLocks noChangeAspect="1"/>
          </p:cNvPicPr>
          <p:nvPr/>
        </p:nvPicPr>
        <p:blipFill>
          <a:blip r:embed="rId19"/>
          <a:stretch>
            <a:fillRect/>
          </a:stretch>
        </p:blipFill>
        <p:spPr>
          <a:xfrm>
            <a:off x="2820266" y="1117023"/>
            <a:ext cx="1466851" cy="855519"/>
          </a:xfrm>
          <a:prstGeom prst="rect">
            <a:avLst/>
          </a:prstGeom>
        </p:spPr>
      </p:pic>
      <p:pic>
        <p:nvPicPr>
          <p:cNvPr id="18" name="Picture 17" descr="A red and white logo&#10;&#10;Description automatically generated">
            <a:extLst>
              <a:ext uri="{FF2B5EF4-FFF2-40B4-BE49-F238E27FC236}">
                <a16:creationId xmlns:a16="http://schemas.microsoft.com/office/drawing/2014/main" id="{8FC6D291-7CA0-4FEC-037E-3F829A8349AD}"/>
              </a:ext>
            </a:extLst>
          </p:cNvPr>
          <p:cNvPicPr>
            <a:picLocks noChangeAspect="1"/>
          </p:cNvPicPr>
          <p:nvPr/>
        </p:nvPicPr>
        <p:blipFill>
          <a:blip r:embed="rId20"/>
          <a:stretch>
            <a:fillRect/>
          </a:stretch>
        </p:blipFill>
        <p:spPr>
          <a:xfrm>
            <a:off x="5386820" y="5780375"/>
            <a:ext cx="1446069" cy="1102303"/>
          </a:xfrm>
          <a:prstGeom prst="rect">
            <a:avLst/>
          </a:prstGeom>
        </p:spPr>
      </p:pic>
      <p:pic>
        <p:nvPicPr>
          <p:cNvPr id="19" name="Picture 18" descr="A logo with orange and blue circles&#10;&#10;Description automatically generated">
            <a:extLst>
              <a:ext uri="{FF2B5EF4-FFF2-40B4-BE49-F238E27FC236}">
                <a16:creationId xmlns:a16="http://schemas.microsoft.com/office/drawing/2014/main" id="{07BC885A-84FF-3084-183A-BA22D94DA7DC}"/>
              </a:ext>
            </a:extLst>
          </p:cNvPr>
          <p:cNvPicPr>
            <a:picLocks noChangeAspect="1"/>
          </p:cNvPicPr>
          <p:nvPr/>
        </p:nvPicPr>
        <p:blipFill>
          <a:blip r:embed="rId21"/>
          <a:stretch>
            <a:fillRect/>
          </a:stretch>
        </p:blipFill>
        <p:spPr>
          <a:xfrm>
            <a:off x="579291" y="1963448"/>
            <a:ext cx="2027961" cy="548121"/>
          </a:xfrm>
          <a:prstGeom prst="rect">
            <a:avLst/>
          </a:prstGeom>
        </p:spPr>
      </p:pic>
      <p:pic>
        <p:nvPicPr>
          <p:cNvPr id="20" name="Picture 19" descr="A close-up of a number&#10;&#10;Description automatically generated">
            <a:extLst>
              <a:ext uri="{FF2B5EF4-FFF2-40B4-BE49-F238E27FC236}">
                <a16:creationId xmlns:a16="http://schemas.microsoft.com/office/drawing/2014/main" id="{518653F9-4493-6950-164F-E8F9E69B61AD}"/>
              </a:ext>
            </a:extLst>
          </p:cNvPr>
          <p:cNvPicPr>
            <a:picLocks noChangeAspect="1"/>
          </p:cNvPicPr>
          <p:nvPr/>
        </p:nvPicPr>
        <p:blipFill>
          <a:blip r:embed="rId22"/>
          <a:stretch>
            <a:fillRect/>
          </a:stretch>
        </p:blipFill>
        <p:spPr>
          <a:xfrm>
            <a:off x="6168736" y="3234603"/>
            <a:ext cx="2459182" cy="568903"/>
          </a:xfrm>
          <a:prstGeom prst="rect">
            <a:avLst/>
          </a:prstGeom>
        </p:spPr>
      </p:pic>
      <p:pic>
        <p:nvPicPr>
          <p:cNvPr id="21" name="Picture 20" descr="A blue and green logo&#10;&#10;Description automatically generated">
            <a:extLst>
              <a:ext uri="{FF2B5EF4-FFF2-40B4-BE49-F238E27FC236}">
                <a16:creationId xmlns:a16="http://schemas.microsoft.com/office/drawing/2014/main" id="{86707477-1394-CF3A-B86C-490D16DD9DC5}"/>
              </a:ext>
            </a:extLst>
          </p:cNvPr>
          <p:cNvPicPr>
            <a:picLocks noChangeAspect="1"/>
          </p:cNvPicPr>
          <p:nvPr/>
        </p:nvPicPr>
        <p:blipFill>
          <a:blip r:embed="rId23"/>
          <a:stretch>
            <a:fillRect/>
          </a:stretch>
        </p:blipFill>
        <p:spPr>
          <a:xfrm>
            <a:off x="3054494" y="2634528"/>
            <a:ext cx="2314575" cy="591416"/>
          </a:xfrm>
          <a:prstGeom prst="rect">
            <a:avLst/>
          </a:prstGeom>
        </p:spPr>
      </p:pic>
      <p:pic>
        <p:nvPicPr>
          <p:cNvPr id="28" name="Picture 27" descr="A logo of a state&#10;&#10;Description automatically generated">
            <a:extLst>
              <a:ext uri="{FF2B5EF4-FFF2-40B4-BE49-F238E27FC236}">
                <a16:creationId xmlns:a16="http://schemas.microsoft.com/office/drawing/2014/main" id="{0E2123CC-3444-CCC4-629D-8723AD6B0A34}"/>
              </a:ext>
            </a:extLst>
          </p:cNvPr>
          <p:cNvPicPr>
            <a:picLocks noChangeAspect="1"/>
          </p:cNvPicPr>
          <p:nvPr/>
        </p:nvPicPr>
        <p:blipFill>
          <a:blip r:embed="rId24"/>
          <a:stretch>
            <a:fillRect/>
          </a:stretch>
        </p:blipFill>
        <p:spPr>
          <a:xfrm>
            <a:off x="3856327" y="3405188"/>
            <a:ext cx="1514475" cy="1183697"/>
          </a:xfrm>
          <a:prstGeom prst="rect">
            <a:avLst/>
          </a:prstGeom>
        </p:spPr>
      </p:pic>
      <p:pic>
        <p:nvPicPr>
          <p:cNvPr id="29" name="Picture 28" descr="A blue text on a white background&#10;&#10;Description automatically generated">
            <a:extLst>
              <a:ext uri="{FF2B5EF4-FFF2-40B4-BE49-F238E27FC236}">
                <a16:creationId xmlns:a16="http://schemas.microsoft.com/office/drawing/2014/main" id="{E45CDFE9-788D-E4A6-0098-94ED49FA95EC}"/>
              </a:ext>
            </a:extLst>
          </p:cNvPr>
          <p:cNvPicPr>
            <a:picLocks noChangeAspect="1"/>
          </p:cNvPicPr>
          <p:nvPr/>
        </p:nvPicPr>
        <p:blipFill>
          <a:blip r:embed="rId25"/>
          <a:stretch>
            <a:fillRect/>
          </a:stretch>
        </p:blipFill>
        <p:spPr>
          <a:xfrm>
            <a:off x="6071321" y="2415886"/>
            <a:ext cx="2002848" cy="571500"/>
          </a:xfrm>
          <a:prstGeom prst="rect">
            <a:avLst/>
          </a:prstGeom>
        </p:spPr>
      </p:pic>
      <p:pic>
        <p:nvPicPr>
          <p:cNvPr id="30" name="Picture 29" descr="A close-up of a logo&#10;&#10;Description automatically generated">
            <a:extLst>
              <a:ext uri="{FF2B5EF4-FFF2-40B4-BE49-F238E27FC236}">
                <a16:creationId xmlns:a16="http://schemas.microsoft.com/office/drawing/2014/main" id="{C4341473-3C5A-BC4F-FBC0-225C8D5E8379}"/>
              </a:ext>
            </a:extLst>
          </p:cNvPr>
          <p:cNvPicPr>
            <a:picLocks noChangeAspect="1"/>
          </p:cNvPicPr>
          <p:nvPr/>
        </p:nvPicPr>
        <p:blipFill>
          <a:blip r:embed="rId26"/>
          <a:stretch>
            <a:fillRect/>
          </a:stretch>
        </p:blipFill>
        <p:spPr>
          <a:xfrm>
            <a:off x="866" y="2859231"/>
            <a:ext cx="1979469" cy="807028"/>
          </a:xfrm>
          <a:prstGeom prst="rect">
            <a:avLst/>
          </a:prstGeom>
        </p:spPr>
      </p:pic>
    </p:spTree>
    <p:extLst>
      <p:ext uri="{BB962C8B-B14F-4D97-AF65-F5344CB8AC3E}">
        <p14:creationId xmlns:p14="http://schemas.microsoft.com/office/powerpoint/2010/main" val="2691049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8B1C98-0955-397A-C205-A3B069CEB658}"/>
              </a:ext>
            </a:extLst>
          </p:cNvPr>
          <p:cNvSpPr>
            <a:spLocks noGrp="1"/>
          </p:cNvSpPr>
          <p:nvPr>
            <p:ph type="sldNum" sz="quarter" idx="12"/>
          </p:nvPr>
        </p:nvSpPr>
        <p:spPr/>
        <p:txBody>
          <a:bodyPr/>
          <a:lstStyle/>
          <a:p>
            <a:fld id="{159F479D-7533-4EEF-A06F-7CD2FE3DB90D}" type="slidenum">
              <a:rPr lang="en-US" noProof="0" smtClean="0"/>
              <a:t>36</a:t>
            </a:fld>
            <a:endParaRPr lang="en-US" noProof="0" dirty="0"/>
          </a:p>
        </p:txBody>
      </p:sp>
      <p:sp>
        <p:nvSpPr>
          <p:cNvPr id="5" name="Title 4">
            <a:extLst>
              <a:ext uri="{FF2B5EF4-FFF2-40B4-BE49-F238E27FC236}">
                <a16:creationId xmlns:a16="http://schemas.microsoft.com/office/drawing/2014/main" id="{28F3A935-0157-77FD-1407-03F43181DDBF}"/>
              </a:ext>
            </a:extLst>
          </p:cNvPr>
          <p:cNvSpPr>
            <a:spLocks noGrp="1"/>
          </p:cNvSpPr>
          <p:nvPr>
            <p:ph type="title"/>
          </p:nvPr>
        </p:nvSpPr>
        <p:spPr/>
        <p:txBody>
          <a:bodyPr>
            <a:normAutofit fontScale="90000"/>
          </a:bodyPr>
          <a:lstStyle/>
          <a:p>
            <a:pPr algn="ctr"/>
            <a:r>
              <a:rPr lang="en-US" sz="3200" b="1" dirty="0">
                <a:solidFill>
                  <a:srgbClr val="153D63"/>
                </a:solidFill>
                <a:latin typeface="Times New Roman"/>
                <a:cs typeface="Times New Roman"/>
              </a:rPr>
              <a:t>Initial Research Project: </a:t>
            </a:r>
            <a:br>
              <a:rPr lang="en-US" sz="3200" b="1" dirty="0">
                <a:solidFill>
                  <a:srgbClr val="153D63"/>
                </a:solidFill>
                <a:latin typeface="Times New Roman"/>
                <a:cs typeface="Times New Roman"/>
              </a:rPr>
            </a:br>
            <a:r>
              <a:rPr lang="en-US" sz="3200" b="1" dirty="0">
                <a:solidFill>
                  <a:srgbClr val="153D63"/>
                </a:solidFill>
                <a:latin typeface="Times New Roman"/>
                <a:cs typeface="Times New Roman"/>
              </a:rPr>
              <a:t>Interviews with Program Directors</a:t>
            </a:r>
            <a:endParaRPr lang="en-US" dirty="0"/>
          </a:p>
        </p:txBody>
      </p:sp>
      <p:pic>
        <p:nvPicPr>
          <p:cNvPr id="3" name="Picture 2" descr="A screenshot of a white and black text&#10;&#10;Description automatically generated">
            <a:extLst>
              <a:ext uri="{FF2B5EF4-FFF2-40B4-BE49-F238E27FC236}">
                <a16:creationId xmlns:a16="http://schemas.microsoft.com/office/drawing/2014/main" id="{8DEC2A59-FFE6-4577-C50E-C54EDA6DD264}"/>
              </a:ext>
            </a:extLst>
          </p:cNvPr>
          <p:cNvPicPr>
            <a:picLocks noChangeAspect="1"/>
          </p:cNvPicPr>
          <p:nvPr/>
        </p:nvPicPr>
        <p:blipFill>
          <a:blip r:embed="rId2"/>
          <a:stretch>
            <a:fillRect/>
          </a:stretch>
        </p:blipFill>
        <p:spPr>
          <a:xfrm>
            <a:off x="2852257" y="1861952"/>
            <a:ext cx="7962549" cy="4888792"/>
          </a:xfrm>
          <a:prstGeom prst="rect">
            <a:avLst/>
          </a:prstGeom>
        </p:spPr>
      </p:pic>
      <p:sp>
        <p:nvSpPr>
          <p:cNvPr id="6" name="TextBox 5">
            <a:extLst>
              <a:ext uri="{FF2B5EF4-FFF2-40B4-BE49-F238E27FC236}">
                <a16:creationId xmlns:a16="http://schemas.microsoft.com/office/drawing/2014/main" id="{F978FC9E-8351-6806-3622-BD2D936AAFCA}"/>
              </a:ext>
            </a:extLst>
          </p:cNvPr>
          <p:cNvSpPr txBox="1"/>
          <p:nvPr/>
        </p:nvSpPr>
        <p:spPr>
          <a:xfrm>
            <a:off x="447414" y="3481431"/>
            <a:ext cx="1943448" cy="1512282"/>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Link to full text available on the project website </a:t>
            </a:r>
            <a:r>
              <a:rPr lang="en-US"/>
              <a:t>(</a:t>
            </a:r>
            <a:r>
              <a:rPr lang="en-US" dirty="0">
                <a:hlinkClick r:id="rId3"/>
              </a:rPr>
              <a:t>https://ecileaders.com/</a:t>
            </a:r>
            <a:r>
              <a:rPr lang="en-US"/>
              <a:t>) </a:t>
            </a:r>
          </a:p>
        </p:txBody>
      </p:sp>
    </p:spTree>
    <p:extLst>
      <p:ext uri="{BB962C8B-B14F-4D97-AF65-F5344CB8AC3E}">
        <p14:creationId xmlns:p14="http://schemas.microsoft.com/office/powerpoint/2010/main" val="1616265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8B1C98-0955-397A-C205-A3B069CEB658}"/>
              </a:ext>
            </a:extLst>
          </p:cNvPr>
          <p:cNvSpPr>
            <a:spLocks noGrp="1"/>
          </p:cNvSpPr>
          <p:nvPr>
            <p:ph type="sldNum" sz="quarter" idx="12"/>
          </p:nvPr>
        </p:nvSpPr>
        <p:spPr/>
        <p:txBody>
          <a:bodyPr/>
          <a:lstStyle/>
          <a:p>
            <a:fld id="{159F479D-7533-4EEF-A06F-7CD2FE3DB90D}" type="slidenum">
              <a:rPr lang="en-US" noProof="0" smtClean="0"/>
              <a:t>37</a:t>
            </a:fld>
            <a:endParaRPr lang="en-US" noProof="0" dirty="0"/>
          </a:p>
        </p:txBody>
      </p:sp>
      <p:sp>
        <p:nvSpPr>
          <p:cNvPr id="5" name="Title 4">
            <a:extLst>
              <a:ext uri="{FF2B5EF4-FFF2-40B4-BE49-F238E27FC236}">
                <a16:creationId xmlns:a16="http://schemas.microsoft.com/office/drawing/2014/main" id="{28F3A935-0157-77FD-1407-03F43181DDBF}"/>
              </a:ext>
            </a:extLst>
          </p:cNvPr>
          <p:cNvSpPr>
            <a:spLocks noGrp="1"/>
          </p:cNvSpPr>
          <p:nvPr>
            <p:ph type="title"/>
          </p:nvPr>
        </p:nvSpPr>
        <p:spPr/>
        <p:txBody>
          <a:bodyPr>
            <a:normAutofit fontScale="90000"/>
          </a:bodyPr>
          <a:lstStyle/>
          <a:p>
            <a:pPr algn="ctr"/>
            <a:r>
              <a:rPr lang="en-US" sz="3200" b="1" dirty="0">
                <a:solidFill>
                  <a:srgbClr val="153D63"/>
                </a:solidFill>
                <a:latin typeface="Times New Roman"/>
                <a:cs typeface="Times New Roman"/>
              </a:rPr>
              <a:t>Second Research Project: </a:t>
            </a:r>
            <a:br>
              <a:rPr lang="en-US" sz="3200" b="1" dirty="0">
                <a:solidFill>
                  <a:srgbClr val="153D63"/>
                </a:solidFill>
                <a:latin typeface="Times New Roman"/>
                <a:cs typeface="Times New Roman"/>
              </a:rPr>
            </a:br>
            <a:r>
              <a:rPr lang="en-US" sz="3200" b="1" dirty="0">
                <a:solidFill>
                  <a:srgbClr val="153D63"/>
                </a:solidFill>
                <a:latin typeface="Times New Roman"/>
                <a:cs typeface="Times New Roman"/>
              </a:rPr>
              <a:t>Survey with ECI Providers</a:t>
            </a:r>
          </a:p>
        </p:txBody>
      </p:sp>
      <p:sp>
        <p:nvSpPr>
          <p:cNvPr id="6" name="TextBox 5">
            <a:extLst>
              <a:ext uri="{FF2B5EF4-FFF2-40B4-BE49-F238E27FC236}">
                <a16:creationId xmlns:a16="http://schemas.microsoft.com/office/drawing/2014/main" id="{520573E0-EFD3-A949-BC77-125618834B79}"/>
              </a:ext>
            </a:extLst>
          </p:cNvPr>
          <p:cNvSpPr txBox="1"/>
          <p:nvPr/>
        </p:nvSpPr>
        <p:spPr>
          <a:xfrm>
            <a:off x="1053696" y="1986902"/>
            <a:ext cx="10080770"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t>Data analysis completed. Manuscript in final stages. </a:t>
            </a:r>
          </a:p>
          <a:p>
            <a:pPr marL="285750" indent="-285750">
              <a:buFont typeface="Arial"/>
              <a:buChar char="•"/>
            </a:pPr>
            <a:r>
              <a:rPr lang="en-US" sz="2400" dirty="0"/>
              <a:t>Working Title: "Factors Influencing Job Satisfaction and Intent to Stay for Early Intervention Professionals"</a:t>
            </a:r>
          </a:p>
          <a:p>
            <a:pPr marL="285750" indent="-285750">
              <a:buFont typeface="Arial"/>
              <a:buChar char="•"/>
            </a:pPr>
            <a:r>
              <a:rPr lang="en-US" sz="2400" dirty="0"/>
              <a:t>Working Abstract:  </a:t>
            </a:r>
            <a:endParaRPr lang="en-US" sz="1200" b="1" dirty="0">
              <a:latin typeface="Times New Roman"/>
              <a:cs typeface="Times New Roman"/>
            </a:endParaRPr>
          </a:p>
          <a:p>
            <a:endParaRPr lang="en-US" dirty="0"/>
          </a:p>
          <a:p>
            <a:r>
              <a:rPr lang="en-US" dirty="0"/>
              <a:t>Little research has examined factors that contribute to nationwide shortages of early   </a:t>
            </a:r>
          </a:p>
          <a:p>
            <a:r>
              <a:rPr lang="en-US" dirty="0"/>
              <a:t>intervention (EI) professionals. To inform recruitment and retention efforts, we surveyed 437 EI professionals to examine the relationship between job satisfaction (e.g., compensation, the work, supervisors, co-workers, culture, training/mentoring), work-related variables (e.g., role, years experience, turnover/shortage levels, intent to leave), and socio-demographic variables (e.g., age, race/ethnicity, level of education). Our findings suggest that dissatisfaction with compensation (e.g., fairness of salary, benefits, </a:t>
            </a:r>
            <a:endParaRPr lang="en-US" sz="1200" b="1" dirty="0">
              <a:latin typeface="Times New Roman"/>
              <a:cs typeface="Times New Roman"/>
            </a:endParaRPr>
          </a:p>
          <a:p>
            <a:r>
              <a:rPr lang="en-US" dirty="0"/>
              <a:t>opportunities for advancement) and the work (e.g., job duties, schedule, paperwork) were most </a:t>
            </a:r>
            <a:endParaRPr lang="en-US" sz="1200" b="1" dirty="0">
              <a:latin typeface="Times New Roman"/>
              <a:cs typeface="Times New Roman"/>
            </a:endParaRPr>
          </a:p>
          <a:p>
            <a:r>
              <a:rPr lang="en-US" dirty="0"/>
              <a:t>closely associated with intent to leave. In addition, we found a relationship between programs with  </a:t>
            </a:r>
            <a:endParaRPr lang="en-US" sz="1200" b="1" dirty="0">
              <a:latin typeface="Times New Roman"/>
              <a:cs typeface="Times New Roman"/>
            </a:endParaRPr>
          </a:p>
          <a:p>
            <a:r>
              <a:rPr lang="en-US" dirty="0"/>
              <a:t>shortages and dissatisfaction with the work. We discuss implications at the federal-, state-, and </a:t>
            </a:r>
            <a:endParaRPr lang="en-US" sz="1200" b="1" dirty="0">
              <a:latin typeface="Times New Roman"/>
              <a:cs typeface="Times New Roman"/>
            </a:endParaRPr>
          </a:p>
          <a:p>
            <a:r>
              <a:rPr lang="en-US" dirty="0"/>
              <a:t>program-levels to improve efforts to recruit and retain EI professionals.</a:t>
            </a:r>
            <a:endParaRPr lang="en-US" sz="1200" b="1" dirty="0">
              <a:latin typeface="Times New Roman"/>
              <a:cs typeface="Times New Roman"/>
            </a:endParaRPr>
          </a:p>
          <a:p>
            <a:pPr marL="285750" indent="-285750">
              <a:buFont typeface="Arial"/>
              <a:buChar char="•"/>
            </a:pPr>
            <a:endParaRPr lang="en-US" dirty="0"/>
          </a:p>
        </p:txBody>
      </p:sp>
    </p:spTree>
    <p:extLst>
      <p:ext uri="{BB962C8B-B14F-4D97-AF65-F5344CB8AC3E}">
        <p14:creationId xmlns:p14="http://schemas.microsoft.com/office/powerpoint/2010/main" val="2334355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8B1C98-0955-397A-C205-A3B069CEB658}"/>
              </a:ext>
            </a:extLst>
          </p:cNvPr>
          <p:cNvSpPr>
            <a:spLocks noGrp="1"/>
          </p:cNvSpPr>
          <p:nvPr>
            <p:ph type="sldNum" sz="quarter" idx="12"/>
          </p:nvPr>
        </p:nvSpPr>
        <p:spPr/>
        <p:txBody>
          <a:bodyPr/>
          <a:lstStyle/>
          <a:p>
            <a:fld id="{159F479D-7533-4EEF-A06F-7CD2FE3DB90D}" type="slidenum">
              <a:rPr lang="en-US" noProof="0" smtClean="0"/>
              <a:t>38</a:t>
            </a:fld>
            <a:endParaRPr lang="en-US" noProof="0" dirty="0"/>
          </a:p>
        </p:txBody>
      </p:sp>
      <p:sp>
        <p:nvSpPr>
          <p:cNvPr id="5" name="Title 4">
            <a:extLst>
              <a:ext uri="{FF2B5EF4-FFF2-40B4-BE49-F238E27FC236}">
                <a16:creationId xmlns:a16="http://schemas.microsoft.com/office/drawing/2014/main" id="{28F3A935-0157-77FD-1407-03F43181DDBF}"/>
              </a:ext>
            </a:extLst>
          </p:cNvPr>
          <p:cNvSpPr>
            <a:spLocks noGrp="1"/>
          </p:cNvSpPr>
          <p:nvPr>
            <p:ph type="title"/>
          </p:nvPr>
        </p:nvSpPr>
        <p:spPr/>
        <p:txBody>
          <a:bodyPr>
            <a:normAutofit/>
          </a:bodyPr>
          <a:lstStyle/>
          <a:p>
            <a:pPr algn="ctr"/>
            <a:r>
              <a:rPr lang="en-US" sz="3200" b="1" dirty="0">
                <a:solidFill>
                  <a:srgbClr val="153D63"/>
                </a:solidFill>
                <a:latin typeface="Times New Roman"/>
                <a:cs typeface="Times New Roman"/>
              </a:rPr>
              <a:t>New (THIRD) Research Opportunity</a:t>
            </a:r>
            <a:endParaRPr lang="en-US" dirty="0"/>
          </a:p>
        </p:txBody>
      </p:sp>
      <p:sp>
        <p:nvSpPr>
          <p:cNvPr id="2" name="TextBox 1">
            <a:extLst>
              <a:ext uri="{FF2B5EF4-FFF2-40B4-BE49-F238E27FC236}">
                <a16:creationId xmlns:a16="http://schemas.microsoft.com/office/drawing/2014/main" id="{FE149D7E-F455-7509-2248-FD0239BDDAB0}"/>
              </a:ext>
            </a:extLst>
          </p:cNvPr>
          <p:cNvSpPr txBox="1"/>
          <p:nvPr/>
        </p:nvSpPr>
        <p:spPr>
          <a:xfrm>
            <a:off x="1060687" y="2224590"/>
            <a:ext cx="10080770"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t>We are seeking 40 ECI Service Coordinators (from a variety of regions across the state) to participate in a 1-hour Zoom interview on workplace wellbeing/burnout</a:t>
            </a:r>
          </a:p>
          <a:p>
            <a:pPr marL="742950" lvl="1" indent="-285750">
              <a:buFont typeface="Courier New"/>
              <a:buChar char="o"/>
            </a:pPr>
            <a:r>
              <a:rPr lang="en-US" sz="2400" dirty="0"/>
              <a:t>What makes you feel energized/exhausted during work?</a:t>
            </a:r>
          </a:p>
          <a:p>
            <a:pPr marL="742950" lvl="1" indent="-285750">
              <a:buFont typeface="Courier New"/>
              <a:buChar char="o"/>
            </a:pPr>
            <a:r>
              <a:rPr lang="en-US" sz="2400" dirty="0"/>
              <a:t>What makes you feel optimistic/pessimistic during work?</a:t>
            </a:r>
          </a:p>
          <a:p>
            <a:pPr marL="742950" lvl="1" indent="-285750">
              <a:buFont typeface="Courier New"/>
              <a:buChar char="o"/>
            </a:pPr>
            <a:r>
              <a:rPr lang="en-US" sz="2400" dirty="0"/>
              <a:t>What makes you feel accomplishment/disappointment during work?</a:t>
            </a:r>
          </a:p>
          <a:p>
            <a:pPr marL="742950" lvl="1" indent="-285750">
              <a:buFont typeface="Courier New"/>
              <a:buChar char="o"/>
            </a:pPr>
            <a:r>
              <a:rPr lang="en-US" sz="2400" dirty="0"/>
              <a:t>How do staff shortages/turnover contribute to your feelings of wellbeing/burnout?</a:t>
            </a:r>
          </a:p>
          <a:p>
            <a:pPr marL="285750" indent="-285750">
              <a:buFont typeface="Arial"/>
              <a:buChar char="•"/>
            </a:pPr>
            <a:r>
              <a:rPr lang="en-US" sz="2400" dirty="0"/>
              <a:t>We will be emailing a flyer/recruitment letter in the coming weeks with a registration link. Please distribute to service coordinators at your program. All participants will receive a $50 gift card. </a:t>
            </a:r>
          </a:p>
          <a:p>
            <a:pPr marL="285750" indent="-285750">
              <a:buFont typeface="Arial"/>
              <a:buChar char="•"/>
            </a:pPr>
            <a:endParaRPr lang="en-US" dirty="0"/>
          </a:p>
        </p:txBody>
      </p:sp>
    </p:spTree>
    <p:extLst>
      <p:ext uri="{BB962C8B-B14F-4D97-AF65-F5344CB8AC3E}">
        <p14:creationId xmlns:p14="http://schemas.microsoft.com/office/powerpoint/2010/main" val="630687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4822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3AA242D-B507-4381-A8CB-EFA346570379}"/>
              </a:ext>
            </a:extLst>
          </p:cNvPr>
          <p:cNvSpPr>
            <a:spLocks noGrp="1"/>
          </p:cNvSpPr>
          <p:nvPr>
            <p:ph type="ctrTitle"/>
          </p:nvPr>
        </p:nvSpPr>
        <p:spPr>
          <a:xfrm>
            <a:off x="8105831" y="611318"/>
            <a:ext cx="3646901" cy="4747841"/>
          </a:xfrm>
        </p:spPr>
        <p:txBody>
          <a:bodyPr anchor="ctr">
            <a:normAutofit fontScale="90000"/>
          </a:bodyPr>
          <a:lstStyle/>
          <a:p>
            <a:pPr algn="ctr"/>
            <a:br>
              <a:rPr lang="en-US" dirty="0">
                <a:solidFill>
                  <a:srgbClr val="FFFFFF"/>
                </a:solidFill>
              </a:rPr>
            </a:br>
            <a:br>
              <a:rPr lang="en-US" dirty="0">
                <a:solidFill>
                  <a:srgbClr val="FFFFFF"/>
                </a:solidFill>
              </a:rPr>
            </a:br>
            <a:br>
              <a:rPr lang="en-US" dirty="0">
                <a:solidFill>
                  <a:srgbClr val="FFFFFF"/>
                </a:solidFill>
              </a:rPr>
            </a:br>
            <a:r>
              <a:rPr lang="en-US" dirty="0">
                <a:solidFill>
                  <a:srgbClr val="FFFFFF"/>
                </a:solidFill>
              </a:rPr>
              <a:t>ECI Summit </a:t>
            </a:r>
            <a:br>
              <a:rPr lang="en-US" dirty="0">
                <a:solidFill>
                  <a:srgbClr val="FFFFFF"/>
                </a:solidFill>
              </a:rPr>
            </a:br>
            <a:r>
              <a:rPr lang="en-US" dirty="0">
                <a:solidFill>
                  <a:srgbClr val="FFFFFF"/>
                </a:solidFill>
              </a:rPr>
              <a:t>Exit Survey</a:t>
            </a:r>
            <a:br>
              <a:rPr lang="en-US" sz="3200" dirty="0">
                <a:solidFill>
                  <a:srgbClr val="FFFFFF"/>
                </a:solidFill>
              </a:rPr>
            </a:br>
            <a:br>
              <a:rPr lang="en-US" sz="3200" dirty="0">
                <a:solidFill>
                  <a:srgbClr val="FFFFFF"/>
                </a:solidFill>
              </a:rPr>
            </a:br>
            <a:br>
              <a:rPr lang="en-US" sz="3200" dirty="0">
                <a:solidFill>
                  <a:srgbClr val="FFFFFF"/>
                </a:solidFill>
              </a:rPr>
            </a:br>
            <a:br>
              <a:rPr lang="en-US" sz="3200" dirty="0">
                <a:solidFill>
                  <a:srgbClr val="FFFFFF"/>
                </a:solidFill>
              </a:rPr>
            </a:br>
            <a:br>
              <a:rPr lang="en-US" sz="3200" dirty="0">
                <a:solidFill>
                  <a:srgbClr val="FFFFFF"/>
                </a:solidFill>
              </a:rPr>
            </a:br>
            <a:br>
              <a:rPr lang="en-US" sz="3200" dirty="0">
                <a:solidFill>
                  <a:srgbClr val="FFFFFF"/>
                </a:solidFill>
              </a:rPr>
            </a:br>
            <a:br>
              <a:rPr lang="en-US" dirty="0"/>
            </a:br>
            <a:br>
              <a:rPr lang="en-US" dirty="0">
                <a:solidFill>
                  <a:srgbClr val="FFFFFF"/>
                </a:solidFill>
              </a:rPr>
            </a:br>
            <a:br>
              <a:rPr lang="en-US" sz="1800" dirty="0">
                <a:solidFill>
                  <a:srgbClr val="FFFFFF"/>
                </a:solidFill>
              </a:rPr>
            </a:br>
            <a:br>
              <a:rPr lang="en-US" dirty="0">
                <a:solidFill>
                  <a:srgbClr val="FFFFFF"/>
                </a:solidFill>
              </a:rPr>
            </a:br>
            <a:br>
              <a:rPr lang="en-US" sz="1600" b="1" dirty="0"/>
            </a:br>
            <a:endParaRPr lang="en-US" sz="1300" b="1" dirty="0">
              <a:solidFill>
                <a:srgbClr val="FFFFFF"/>
              </a:solidFill>
            </a:endParaRPr>
          </a:p>
        </p:txBody>
      </p:sp>
      <p:sp>
        <p:nvSpPr>
          <p:cNvPr id="22" name="Rectangle 21">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367338"/>
            <a:ext cx="3618828" cy="98951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p:cNvPicPr>
            <a:picLocks noChangeAspect="1"/>
          </p:cNvPicPr>
          <p:nvPr/>
        </p:nvPicPr>
        <p:blipFill>
          <a:blip r:embed="rId3"/>
          <a:stretch>
            <a:fillRect/>
          </a:stretch>
        </p:blipFill>
        <p:spPr>
          <a:xfrm>
            <a:off x="8374641" y="5475907"/>
            <a:ext cx="886688" cy="754346"/>
          </a:xfrm>
          <a:prstGeom prst="rect">
            <a:avLst/>
          </a:prstGeom>
        </p:spPr>
      </p:pic>
      <p:pic>
        <p:nvPicPr>
          <p:cNvPr id="7" name="Picture 6"/>
          <p:cNvPicPr>
            <a:picLocks noChangeAspect="1"/>
          </p:cNvPicPr>
          <p:nvPr/>
        </p:nvPicPr>
        <p:blipFill>
          <a:blip r:embed="rId4"/>
          <a:stretch>
            <a:fillRect/>
          </a:stretch>
        </p:blipFill>
        <p:spPr>
          <a:xfrm>
            <a:off x="9516099" y="5475907"/>
            <a:ext cx="2077608" cy="754346"/>
          </a:xfrm>
          <a:prstGeom prst="rect">
            <a:avLst/>
          </a:prstGeom>
        </p:spPr>
      </p:pic>
      <p:pic>
        <p:nvPicPr>
          <p:cNvPr id="12" name="Picture 11" descr="Diagram&#10;&#10;Description automatically generated with low confidence">
            <a:extLst>
              <a:ext uri="{FF2B5EF4-FFF2-40B4-BE49-F238E27FC236}">
                <a16:creationId xmlns:a16="http://schemas.microsoft.com/office/drawing/2014/main" id="{59219168-E596-2C4E-8E2B-D61CDCC3E8E9}"/>
              </a:ext>
            </a:extLst>
          </p:cNvPr>
          <p:cNvPicPr>
            <a:picLocks noChangeAspect="1"/>
          </p:cNvPicPr>
          <p:nvPr/>
        </p:nvPicPr>
        <p:blipFill>
          <a:blip r:embed="rId5"/>
          <a:stretch>
            <a:fillRect/>
          </a:stretch>
        </p:blipFill>
        <p:spPr>
          <a:xfrm>
            <a:off x="2690648" y="221843"/>
            <a:ext cx="2819113" cy="2819113"/>
          </a:xfrm>
          <a:prstGeom prst="rect">
            <a:avLst/>
          </a:prstGeom>
        </p:spPr>
      </p:pic>
      <p:sp>
        <p:nvSpPr>
          <p:cNvPr id="13" name="TextBox 12">
            <a:extLst>
              <a:ext uri="{FF2B5EF4-FFF2-40B4-BE49-F238E27FC236}">
                <a16:creationId xmlns:a16="http://schemas.microsoft.com/office/drawing/2014/main" id="{21B3852D-2983-9544-8BD0-86F65F5D9752}"/>
              </a:ext>
            </a:extLst>
          </p:cNvPr>
          <p:cNvSpPr txBox="1"/>
          <p:nvPr/>
        </p:nvSpPr>
        <p:spPr>
          <a:xfrm>
            <a:off x="442807" y="3221164"/>
            <a:ext cx="7223760" cy="304698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dirty="0"/>
              <a:t>The purpose of the survey is to (a) evaluate the effectiveness of the ECI Summit and (b) gather feedback to inform future support/events. </a:t>
            </a:r>
          </a:p>
          <a:p>
            <a:pPr marL="342900" indent="-342900">
              <a:buFont typeface="Arial" panose="020B0604020202020204" pitchFamily="34" charset="0"/>
              <a:buChar char="•"/>
            </a:pPr>
            <a:r>
              <a:rPr lang="en-US" sz="2400" dirty="0"/>
              <a:t>The survey takes approximately 5-10 minutes</a:t>
            </a:r>
          </a:p>
          <a:p>
            <a:pPr marL="342900" indent="-342900">
              <a:buFont typeface="Arial" panose="020B0604020202020204" pitchFamily="34" charset="0"/>
              <a:buChar char="•"/>
            </a:pPr>
            <a:r>
              <a:rPr lang="en-US" sz="2400" dirty="0"/>
              <a:t>Participation is confidential and voluntary (take a picture of the QR code or click the link below to begin).</a:t>
            </a:r>
          </a:p>
          <a:p>
            <a:pPr marL="342900" indent="-342900">
              <a:buFont typeface="Arial" panose="020B0604020202020204" pitchFamily="34" charset="0"/>
              <a:buChar char="•"/>
            </a:pPr>
            <a:r>
              <a:rPr lang="en-US" sz="2400" dirty="0">
                <a:hlinkClick r:id="rId6"/>
              </a:rPr>
              <a:t>https://utep.questionpro.com/ECI2024</a:t>
            </a:r>
            <a:endParaRPr lang="en-US" sz="2400" dirty="0"/>
          </a:p>
        </p:txBody>
      </p:sp>
      <p:pic>
        <p:nvPicPr>
          <p:cNvPr id="3" name="Picture 2" descr="A qr code with black squares&#10;&#10;Description automatically generated">
            <a:extLst>
              <a:ext uri="{FF2B5EF4-FFF2-40B4-BE49-F238E27FC236}">
                <a16:creationId xmlns:a16="http://schemas.microsoft.com/office/drawing/2014/main" id="{54EC425C-C13F-14C9-C780-7194754D12E7}"/>
              </a:ext>
            </a:extLst>
          </p:cNvPr>
          <p:cNvPicPr>
            <a:picLocks noChangeAspect="1"/>
          </p:cNvPicPr>
          <p:nvPr/>
        </p:nvPicPr>
        <p:blipFill>
          <a:blip r:embed="rId7"/>
          <a:stretch>
            <a:fillRect/>
          </a:stretch>
        </p:blipFill>
        <p:spPr>
          <a:xfrm>
            <a:off x="8643283" y="2363880"/>
            <a:ext cx="2577728" cy="2600885"/>
          </a:xfrm>
          <a:prstGeom prst="rect">
            <a:avLst/>
          </a:prstGeom>
        </p:spPr>
      </p:pic>
    </p:spTree>
    <p:extLst>
      <p:ext uri="{BB962C8B-B14F-4D97-AF65-F5344CB8AC3E}">
        <p14:creationId xmlns:p14="http://schemas.microsoft.com/office/powerpoint/2010/main" val="2851934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3788" y="465140"/>
            <a:ext cx="10046523" cy="1143000"/>
          </a:xfrm>
        </p:spPr>
        <p:txBody>
          <a:bodyPr>
            <a:normAutofit fontScale="90000"/>
          </a:bodyPr>
          <a:lstStyle/>
          <a:p>
            <a:r>
              <a:rPr lang="en-US" dirty="0">
                <a:solidFill>
                  <a:srgbClr val="0070C0"/>
                </a:solidFill>
              </a:rPr>
              <a:t>Creating A Multi-Generational </a:t>
            </a:r>
            <a:br>
              <a:rPr lang="en-US" dirty="0">
                <a:solidFill>
                  <a:srgbClr val="0070C0"/>
                </a:solidFill>
              </a:rPr>
            </a:br>
            <a:r>
              <a:rPr lang="en-US" dirty="0">
                <a:solidFill>
                  <a:srgbClr val="0070C0"/>
                </a:solidFill>
              </a:rPr>
              <a:t>Work Environment</a:t>
            </a:r>
          </a:p>
        </p:txBody>
      </p:sp>
      <p:sp>
        <p:nvSpPr>
          <p:cNvPr id="5" name="AutoShape 2" descr="Image result for multigenerational workplace clipar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Image result for multigenerational workplace clipart"/>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1510" name="Picture 6" descr="Image result for multigenerational workplace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775" y="1760541"/>
            <a:ext cx="8004752" cy="49371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agram&#10;&#10;Description automatically generated with low confidence">
            <a:extLst>
              <a:ext uri="{FF2B5EF4-FFF2-40B4-BE49-F238E27FC236}">
                <a16:creationId xmlns:a16="http://schemas.microsoft.com/office/drawing/2014/main" id="{5BE51B92-2AAD-5D69-9C59-E65761260BFC}"/>
              </a:ext>
            </a:extLst>
          </p:cNvPr>
          <p:cNvPicPr>
            <a:picLocks noChangeAspect="1"/>
          </p:cNvPicPr>
          <p:nvPr/>
        </p:nvPicPr>
        <p:blipFill>
          <a:blip r:embed="rId3"/>
          <a:stretch>
            <a:fillRect/>
          </a:stretch>
        </p:blipFill>
        <p:spPr>
          <a:xfrm>
            <a:off x="5943864" y="3760740"/>
            <a:ext cx="789179" cy="858452"/>
          </a:xfrm>
          <a:prstGeom prst="rect">
            <a:avLst/>
          </a:prstGeom>
        </p:spPr>
      </p:pic>
    </p:spTree>
    <p:extLst>
      <p:ext uri="{BB962C8B-B14F-4D97-AF65-F5344CB8AC3E}">
        <p14:creationId xmlns:p14="http://schemas.microsoft.com/office/powerpoint/2010/main" val="2440001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603CDE5-C1D8-4EDD-870F-A498BAFA520F}" type="slidenum">
              <a:rPr lang="en-US" noProof="0" smtClean="0"/>
              <a:t>40</a:t>
            </a:fld>
            <a:endParaRPr lang="en-US" noProof="0" dirty="0"/>
          </a:p>
        </p:txBody>
      </p:sp>
      <p:sp>
        <p:nvSpPr>
          <p:cNvPr id="4" name="Title 3"/>
          <p:cNvSpPr>
            <a:spLocks noGrp="1"/>
          </p:cNvSpPr>
          <p:nvPr>
            <p:ph type="title"/>
          </p:nvPr>
        </p:nvSpPr>
        <p:spPr/>
        <p:txBody>
          <a:bodyPr>
            <a:normAutofit/>
          </a:bodyPr>
          <a:lstStyle/>
          <a:p>
            <a:r>
              <a:rPr lang="en-US" sz="3200" dirty="0"/>
              <a:t>Recap</a:t>
            </a:r>
          </a:p>
        </p:txBody>
      </p:sp>
      <p:pic>
        <p:nvPicPr>
          <p:cNvPr id="6" name="Graphic 5" descr="Customer review with solid fill">
            <a:extLst>
              <a:ext uri="{FF2B5EF4-FFF2-40B4-BE49-F238E27FC236}">
                <a16:creationId xmlns:a16="http://schemas.microsoft.com/office/drawing/2014/main" id="{957FF671-7CC3-404D-A4E2-56F04DD67A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68117" y="2148367"/>
            <a:ext cx="3845169" cy="3845169"/>
          </a:xfrm>
          <a:prstGeom prst="rect">
            <a:avLst/>
          </a:prstGeom>
        </p:spPr>
      </p:pic>
    </p:spTree>
    <p:extLst>
      <p:ext uri="{BB962C8B-B14F-4D97-AF65-F5344CB8AC3E}">
        <p14:creationId xmlns:p14="http://schemas.microsoft.com/office/powerpoint/2010/main" val="4100612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603CDE5-C1D8-4EDD-870F-A498BAFA520F}" type="slidenum">
              <a:rPr lang="en-US" noProof="0" smtClean="0"/>
              <a:t>41</a:t>
            </a:fld>
            <a:endParaRPr lang="en-US" noProof="0" dirty="0"/>
          </a:p>
        </p:txBody>
      </p:sp>
      <p:sp>
        <p:nvSpPr>
          <p:cNvPr id="3" name="TextBox 2"/>
          <p:cNvSpPr txBox="1"/>
          <p:nvPr/>
        </p:nvSpPr>
        <p:spPr>
          <a:xfrm>
            <a:off x="491067" y="753533"/>
            <a:ext cx="11356806" cy="5909310"/>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76025A7C-8670-4D18-AFC3-4E1A0ABDB4FC}"/>
              </a:ext>
            </a:extLst>
          </p:cNvPr>
          <p:cNvPicPr>
            <a:picLocks noChangeAspect="1"/>
          </p:cNvPicPr>
          <p:nvPr/>
        </p:nvPicPr>
        <p:blipFill rotWithShape="1">
          <a:blip r:embed="rId2"/>
          <a:srcRect t="499"/>
          <a:stretch/>
        </p:blipFill>
        <p:spPr>
          <a:xfrm>
            <a:off x="1728787" y="596348"/>
            <a:ext cx="8734425" cy="6255090"/>
          </a:xfrm>
          <a:prstGeom prst="rect">
            <a:avLst/>
          </a:prstGeom>
        </p:spPr>
      </p:pic>
    </p:spTree>
    <p:extLst>
      <p:ext uri="{BB962C8B-B14F-4D97-AF65-F5344CB8AC3E}">
        <p14:creationId xmlns:p14="http://schemas.microsoft.com/office/powerpoint/2010/main" val="766002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CC63EB-E09C-A6C7-F9D6-04FEA91BEA56}"/>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159F479D-7533-4EEF-A06F-7CD2FE3DB90D}" type="slidenum">
              <a:rPr lang="en-US" noProof="0" smtClean="0"/>
              <a:pPr>
                <a:spcAft>
                  <a:spcPts val="600"/>
                </a:spcAft>
              </a:pPr>
              <a:t>42</a:t>
            </a:fld>
            <a:endParaRPr lang="en-US" noProof="0"/>
          </a:p>
        </p:txBody>
      </p:sp>
      <p:sp>
        <p:nvSpPr>
          <p:cNvPr id="5" name="Title 4">
            <a:extLst>
              <a:ext uri="{FF2B5EF4-FFF2-40B4-BE49-F238E27FC236}">
                <a16:creationId xmlns:a16="http://schemas.microsoft.com/office/drawing/2014/main" id="{6BCDC9CE-F243-A6A3-4B7F-D1D810421EEB}"/>
              </a:ext>
            </a:extLst>
          </p:cNvPr>
          <p:cNvSpPr>
            <a:spLocks noGrp="1"/>
          </p:cNvSpPr>
          <p:nvPr>
            <p:ph type="title"/>
          </p:nvPr>
        </p:nvSpPr>
        <p:spPr>
          <a:xfrm>
            <a:off x="581193" y="729658"/>
            <a:ext cx="11029616" cy="988332"/>
          </a:xfrm>
        </p:spPr>
        <p:txBody>
          <a:bodyPr anchor="b">
            <a:normAutofit/>
          </a:bodyPr>
          <a:lstStyle/>
          <a:p>
            <a:r>
              <a:rPr lang="en-US" dirty="0"/>
              <a:t>Work values</a:t>
            </a:r>
          </a:p>
        </p:txBody>
      </p:sp>
      <p:sp>
        <p:nvSpPr>
          <p:cNvPr id="10" name="Content Placeholder 9">
            <a:extLst>
              <a:ext uri="{FF2B5EF4-FFF2-40B4-BE49-F238E27FC236}">
                <a16:creationId xmlns:a16="http://schemas.microsoft.com/office/drawing/2014/main" id="{C5E787CD-A08F-A7A2-B173-DC511E5D31DC}"/>
              </a:ext>
            </a:extLst>
          </p:cNvPr>
          <p:cNvSpPr>
            <a:spLocks noGrp="1"/>
          </p:cNvSpPr>
          <p:nvPr>
            <p:ph sz="half" idx="2"/>
          </p:nvPr>
        </p:nvSpPr>
        <p:spPr>
          <a:xfrm>
            <a:off x="581194" y="2926052"/>
            <a:ext cx="5393100" cy="2934999"/>
          </a:xfrm>
        </p:spPr>
        <p:txBody>
          <a:bodyPr anchor="t">
            <a:normAutofit/>
          </a:bodyPr>
          <a:lstStyle/>
          <a:p>
            <a:pPr>
              <a:lnSpc>
                <a:spcPct val="90000"/>
              </a:lnSpc>
            </a:pPr>
            <a:r>
              <a:rPr lang="en-US" sz="1400" dirty="0"/>
              <a:t>Acknowledgement </a:t>
            </a:r>
          </a:p>
          <a:p>
            <a:pPr>
              <a:lnSpc>
                <a:spcPct val="90000"/>
              </a:lnSpc>
            </a:pPr>
            <a:r>
              <a:rPr lang="en-US" sz="1400" dirty="0"/>
              <a:t>How to show respect</a:t>
            </a:r>
          </a:p>
          <a:p>
            <a:pPr>
              <a:lnSpc>
                <a:spcPct val="90000"/>
              </a:lnSpc>
            </a:pPr>
            <a:r>
              <a:rPr lang="en-US" sz="1400" dirty="0"/>
              <a:t>Supervision Styles</a:t>
            </a:r>
          </a:p>
          <a:p>
            <a:pPr>
              <a:lnSpc>
                <a:spcPct val="90000"/>
              </a:lnSpc>
            </a:pPr>
            <a:r>
              <a:rPr lang="en-US" sz="1400" dirty="0"/>
              <a:t>How to Motivate</a:t>
            </a:r>
          </a:p>
          <a:p>
            <a:pPr>
              <a:lnSpc>
                <a:spcPct val="90000"/>
              </a:lnSpc>
            </a:pPr>
            <a:r>
              <a:rPr lang="en-US" sz="1400" dirty="0"/>
              <a:t>How to best work in teams</a:t>
            </a:r>
          </a:p>
          <a:p>
            <a:pPr>
              <a:lnSpc>
                <a:spcPct val="90000"/>
              </a:lnSpc>
            </a:pPr>
            <a:r>
              <a:rPr lang="en-US" sz="1400" dirty="0"/>
              <a:t>Professional Development Needs</a:t>
            </a:r>
          </a:p>
          <a:p>
            <a:pPr>
              <a:lnSpc>
                <a:spcPct val="90000"/>
              </a:lnSpc>
            </a:pPr>
            <a:r>
              <a:rPr lang="en-US" sz="1400" dirty="0"/>
              <a:t>What they want from the Organization</a:t>
            </a:r>
          </a:p>
          <a:p>
            <a:pPr>
              <a:lnSpc>
                <a:spcPct val="90000"/>
              </a:lnSpc>
            </a:pPr>
            <a:r>
              <a:rPr lang="en-US" sz="1400" dirty="0"/>
              <a:t>They value…</a:t>
            </a:r>
          </a:p>
          <a:p>
            <a:pPr>
              <a:lnSpc>
                <a:spcPct val="90000"/>
              </a:lnSpc>
            </a:pPr>
            <a:endParaRPr lang="en-US" sz="1400" dirty="0"/>
          </a:p>
        </p:txBody>
      </p:sp>
    </p:spTree>
    <p:extLst>
      <p:ext uri="{BB962C8B-B14F-4D97-AF65-F5344CB8AC3E}">
        <p14:creationId xmlns:p14="http://schemas.microsoft.com/office/powerpoint/2010/main" val="1102869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42503" y="935892"/>
            <a:ext cx="11697195" cy="3908762"/>
          </a:xfrm>
          <a:prstGeom prst="rect">
            <a:avLst/>
          </a:prstGeom>
          <a:noFill/>
        </p:spPr>
        <p:txBody>
          <a:bodyPr wrap="square" lIns="91440" tIns="45720" rIns="91440" bIns="45720" rtlCol="0" anchor="t">
            <a:spAutoFit/>
          </a:bodyPr>
          <a:lstStyle/>
          <a:p>
            <a:pPr algn="ctr"/>
            <a:r>
              <a:rPr lang="en-US" sz="5500" dirty="0">
                <a:solidFill>
                  <a:schemeClr val="accent2"/>
                </a:solidFill>
              </a:rPr>
              <a:t>Why is this so important?</a:t>
            </a:r>
          </a:p>
          <a:p>
            <a:pPr algn="ctr"/>
            <a:r>
              <a:rPr lang="en-US" sz="2500" dirty="0">
                <a:solidFill>
                  <a:srgbClr val="00B050"/>
                </a:solidFill>
              </a:rPr>
              <a:t>  </a:t>
            </a:r>
          </a:p>
          <a:p>
            <a:pPr marL="457200" indent="-457200">
              <a:buFont typeface="Arial" panose="020B0604020202020204" pitchFamily="34" charset="0"/>
              <a:buChar char="•"/>
            </a:pPr>
            <a:r>
              <a:rPr lang="en-US" sz="2800" dirty="0">
                <a:solidFill>
                  <a:srgbClr val="0070C0"/>
                </a:solidFill>
              </a:rPr>
              <a:t>Employee Retention</a:t>
            </a:r>
          </a:p>
          <a:p>
            <a:pPr marL="914400" lvl="1" indent="-457200">
              <a:buFont typeface="Arial" panose="020B0604020202020204" pitchFamily="34" charset="0"/>
              <a:buChar char="•"/>
            </a:pPr>
            <a:r>
              <a:rPr lang="en-US" sz="2800" dirty="0">
                <a:solidFill>
                  <a:schemeClr val="accent2"/>
                </a:solidFill>
              </a:rPr>
              <a:t>Costly to recruit, hire, and train new employees</a:t>
            </a:r>
          </a:p>
          <a:p>
            <a:pPr marL="457200" indent="-457200">
              <a:buFont typeface="Arial" panose="020B0604020202020204" pitchFamily="34" charset="0"/>
              <a:buChar char="•"/>
            </a:pPr>
            <a:r>
              <a:rPr lang="en-US" sz="2800" dirty="0">
                <a:solidFill>
                  <a:srgbClr val="0070C0"/>
                </a:solidFill>
              </a:rPr>
              <a:t>Research on Generational Differences is mixed but there is evidence that these differences in experience, values and beliefs do impact the workplace</a:t>
            </a:r>
          </a:p>
          <a:p>
            <a:pPr marL="914400" lvl="1" indent="-457200">
              <a:buFont typeface="Arial" panose="020B0604020202020204" pitchFamily="34" charset="0"/>
              <a:buChar char="•"/>
            </a:pPr>
            <a:r>
              <a:rPr lang="en-US" sz="2800" dirty="0">
                <a:solidFill>
                  <a:schemeClr val="accent2"/>
                </a:solidFill>
              </a:rPr>
              <a:t>Without empathy and understanding between the generations, conflict can get in the way!</a:t>
            </a:r>
          </a:p>
        </p:txBody>
      </p:sp>
      <p:sp>
        <p:nvSpPr>
          <p:cNvPr id="2" name="Rectangle 1"/>
          <p:cNvSpPr/>
          <p:nvPr/>
        </p:nvSpPr>
        <p:spPr>
          <a:xfrm>
            <a:off x="404595" y="6096771"/>
            <a:ext cx="11697195" cy="646331"/>
          </a:xfrm>
          <a:prstGeom prst="rect">
            <a:avLst/>
          </a:prstGeom>
        </p:spPr>
        <p:txBody>
          <a:bodyPr wrap="square">
            <a:spAutoFit/>
          </a:bodyPr>
          <a:lstStyle/>
          <a:p>
            <a:r>
              <a:rPr lang="en-US" dirty="0"/>
              <a:t>Becton, J. B., Walker, H. J., Jones-Farmer, A.  (2014). Generational differences in workplace behavior. Journal of Applied Social Psychology</a:t>
            </a:r>
            <a:r>
              <a:rPr lang="en-US" i="1" dirty="0"/>
              <a:t>, 44</a:t>
            </a:r>
            <a:r>
              <a:rPr lang="en-US" dirty="0"/>
              <a:t>, 175-189.</a:t>
            </a:r>
          </a:p>
        </p:txBody>
      </p:sp>
    </p:spTree>
    <p:extLst>
      <p:ext uri="{BB962C8B-B14F-4D97-AF65-F5344CB8AC3E}">
        <p14:creationId xmlns:p14="http://schemas.microsoft.com/office/powerpoint/2010/main" val="1160080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B9E72-614C-7275-D3DE-2F51DD95F835}"/>
              </a:ext>
            </a:extLst>
          </p:cNvPr>
          <p:cNvSpPr>
            <a:spLocks noGrp="1"/>
          </p:cNvSpPr>
          <p:nvPr>
            <p:ph type="title"/>
          </p:nvPr>
        </p:nvSpPr>
        <p:spPr/>
        <p:txBody>
          <a:bodyPr/>
          <a:lstStyle/>
          <a:p>
            <a:r>
              <a:rPr lang="en-US" dirty="0"/>
              <a:t>Generation Cohort Theory</a:t>
            </a:r>
          </a:p>
        </p:txBody>
      </p:sp>
      <p:sp>
        <p:nvSpPr>
          <p:cNvPr id="3" name="Content Placeholder 2">
            <a:extLst>
              <a:ext uri="{FF2B5EF4-FFF2-40B4-BE49-F238E27FC236}">
                <a16:creationId xmlns:a16="http://schemas.microsoft.com/office/drawing/2014/main" id="{4CA7BDAC-F1D4-C114-59E8-FC9F303EAD7D}"/>
              </a:ext>
            </a:extLst>
          </p:cNvPr>
          <p:cNvSpPr>
            <a:spLocks noGrp="1"/>
          </p:cNvSpPr>
          <p:nvPr>
            <p:ph idx="1"/>
          </p:nvPr>
        </p:nvSpPr>
        <p:spPr/>
        <p:txBody>
          <a:bodyPr/>
          <a:lstStyle/>
          <a:p>
            <a:pPr marL="0" indent="0">
              <a:buNone/>
            </a:pPr>
            <a:r>
              <a:rPr lang="en-US" dirty="0"/>
              <a:t>“A generation is defined as a group of individuals born and living contemporaneously who share common </a:t>
            </a:r>
            <a:r>
              <a:rPr lang="en-US" b="1" dirty="0"/>
              <a:t>knowledge</a:t>
            </a:r>
            <a:r>
              <a:rPr lang="en-US" dirty="0"/>
              <a:t> and </a:t>
            </a:r>
            <a:r>
              <a:rPr lang="en-US" b="1" dirty="0"/>
              <a:t>experiences </a:t>
            </a:r>
            <a:r>
              <a:rPr lang="en-US" dirty="0"/>
              <a:t>that affect their thoughts, attitudes, values, beliefs and behaviors”</a:t>
            </a:r>
          </a:p>
        </p:txBody>
      </p:sp>
      <p:pic>
        <p:nvPicPr>
          <p:cNvPr id="4" name="Picture 2" descr="Image result for millennials">
            <a:extLst>
              <a:ext uri="{FF2B5EF4-FFF2-40B4-BE49-F238E27FC236}">
                <a16:creationId xmlns:a16="http://schemas.microsoft.com/office/drawing/2014/main" id="{605EA54F-BEF2-E13E-9A8F-F730DDA17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72" y="4960266"/>
            <a:ext cx="3834442" cy="14747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Gen X">
            <a:extLst>
              <a:ext uri="{FF2B5EF4-FFF2-40B4-BE49-F238E27FC236}">
                <a16:creationId xmlns:a16="http://schemas.microsoft.com/office/drawing/2014/main" id="{DEF1669E-41B7-9445-F63F-F22B70DE6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8570" y="3997102"/>
            <a:ext cx="1393035" cy="25213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baby boomers">
            <a:extLst>
              <a:ext uri="{FF2B5EF4-FFF2-40B4-BE49-F238E27FC236}">
                <a16:creationId xmlns:a16="http://schemas.microsoft.com/office/drawing/2014/main" id="{0506A150-6CA8-AA24-35D6-92E1B1732A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1128" y="4974017"/>
            <a:ext cx="3168700" cy="1478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74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E0BA7-4D7D-10A9-4F36-6D18C5AACE84}"/>
              </a:ext>
            </a:extLst>
          </p:cNvPr>
          <p:cNvSpPr>
            <a:spLocks noGrp="1"/>
          </p:cNvSpPr>
          <p:nvPr>
            <p:ph type="title"/>
          </p:nvPr>
        </p:nvSpPr>
        <p:spPr>
          <a:xfrm>
            <a:off x="581192" y="705124"/>
            <a:ext cx="11029616" cy="1189554"/>
          </a:xfrm>
        </p:spPr>
        <p:txBody>
          <a:bodyPr anchor="b">
            <a:normAutofit/>
          </a:bodyPr>
          <a:lstStyle/>
          <a:p>
            <a:r>
              <a:rPr lang="en-US" dirty="0"/>
              <a:t>Generation Group Activity</a:t>
            </a:r>
          </a:p>
        </p:txBody>
      </p:sp>
      <p:sp>
        <p:nvSpPr>
          <p:cNvPr id="4" name="Slide Number Placeholder 3">
            <a:extLst>
              <a:ext uri="{FF2B5EF4-FFF2-40B4-BE49-F238E27FC236}">
                <a16:creationId xmlns:a16="http://schemas.microsoft.com/office/drawing/2014/main" id="{F7F84CF7-B959-EF6D-EDF1-5395E5B94814}"/>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0C183989-D380-BB4B-8033-B2C050FE378C}" type="slidenum">
              <a:rPr lang="en-US" smtClean="0"/>
              <a:pPr>
                <a:spcAft>
                  <a:spcPts val="600"/>
                </a:spcAft>
              </a:pPr>
              <a:t>7</a:t>
            </a:fld>
            <a:endParaRPr lang="en-US"/>
          </a:p>
        </p:txBody>
      </p:sp>
      <p:graphicFrame>
        <p:nvGraphicFramePr>
          <p:cNvPr id="6" name="Content Placeholder 2">
            <a:extLst>
              <a:ext uri="{FF2B5EF4-FFF2-40B4-BE49-F238E27FC236}">
                <a16:creationId xmlns:a16="http://schemas.microsoft.com/office/drawing/2014/main" id="{C014DFA3-391A-1B16-87EA-FF8AEA098157}"/>
              </a:ext>
            </a:extLst>
          </p:cNvPr>
          <p:cNvGraphicFramePr>
            <a:graphicFrameLocks noGrp="1"/>
          </p:cNvGraphicFramePr>
          <p:nvPr>
            <p:ph idx="1"/>
            <p:extLst>
              <p:ext uri="{D42A27DB-BD31-4B8C-83A1-F6EECF244321}">
                <p14:modId xmlns:p14="http://schemas.microsoft.com/office/powerpoint/2010/main" val="1108270696"/>
              </p:ext>
            </p:extLst>
          </p:nvPr>
        </p:nvGraphicFramePr>
        <p:xfrm>
          <a:off x="581192" y="2336002"/>
          <a:ext cx="11029616" cy="3652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8740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2549" y="164119"/>
            <a:ext cx="11943760" cy="6626819"/>
          </a:xfrm>
          <a:prstGeom prst="rect">
            <a:avLst/>
          </a:prstGeom>
          <a:ln>
            <a:solidFill>
              <a:srgbClr val="4472C4"/>
            </a:solidFill>
          </a:ln>
        </p:spPr>
      </p:pic>
      <p:sp>
        <p:nvSpPr>
          <p:cNvPr id="2" name="Flowchart: Process 1">
            <a:extLst>
              <a:ext uri="{FF2B5EF4-FFF2-40B4-BE49-F238E27FC236}">
                <a16:creationId xmlns:a16="http://schemas.microsoft.com/office/drawing/2014/main" id="{5FF03DC3-8B19-33D2-F8DE-8CF0CF31DD15}"/>
              </a:ext>
            </a:extLst>
          </p:cNvPr>
          <p:cNvSpPr/>
          <p:nvPr/>
        </p:nvSpPr>
        <p:spPr>
          <a:xfrm>
            <a:off x="734189" y="684029"/>
            <a:ext cx="2692029" cy="656321"/>
          </a:xfrm>
          <a:prstGeom prst="flowChartProcess">
            <a:avLst/>
          </a:prstGeom>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lowchart: Process 3">
            <a:extLst>
              <a:ext uri="{FF2B5EF4-FFF2-40B4-BE49-F238E27FC236}">
                <a16:creationId xmlns:a16="http://schemas.microsoft.com/office/drawing/2014/main" id="{1607F839-EBA3-15F2-E32D-09F9088C24DA}"/>
              </a:ext>
            </a:extLst>
          </p:cNvPr>
          <p:cNvSpPr/>
          <p:nvPr/>
        </p:nvSpPr>
        <p:spPr>
          <a:xfrm>
            <a:off x="4032481" y="233606"/>
            <a:ext cx="4093664" cy="1129094"/>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Process 5">
            <a:extLst>
              <a:ext uri="{FF2B5EF4-FFF2-40B4-BE49-F238E27FC236}">
                <a16:creationId xmlns:a16="http://schemas.microsoft.com/office/drawing/2014/main" id="{351B43AF-2A0D-FEA2-9491-7BEC05A91D7C}"/>
              </a:ext>
            </a:extLst>
          </p:cNvPr>
          <p:cNvSpPr/>
          <p:nvPr/>
        </p:nvSpPr>
        <p:spPr>
          <a:xfrm>
            <a:off x="8621167" y="372656"/>
            <a:ext cx="3009065" cy="973357"/>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925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 y="109727"/>
            <a:ext cx="12042983" cy="6636470"/>
          </a:xfrm>
          <a:prstGeom prst="rect">
            <a:avLst/>
          </a:prstGeom>
        </p:spPr>
      </p:pic>
      <p:sp>
        <p:nvSpPr>
          <p:cNvPr id="3" name="Flowchart: Process 2">
            <a:extLst>
              <a:ext uri="{FF2B5EF4-FFF2-40B4-BE49-F238E27FC236}">
                <a16:creationId xmlns:a16="http://schemas.microsoft.com/office/drawing/2014/main" id="{DE92BD15-E41D-C809-96A2-4F7F4F424983}"/>
              </a:ext>
            </a:extLst>
          </p:cNvPr>
          <p:cNvSpPr/>
          <p:nvPr/>
        </p:nvSpPr>
        <p:spPr>
          <a:xfrm>
            <a:off x="795372" y="189109"/>
            <a:ext cx="38934" cy="5562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lowchart: Process 3">
            <a:extLst>
              <a:ext uri="{FF2B5EF4-FFF2-40B4-BE49-F238E27FC236}">
                <a16:creationId xmlns:a16="http://schemas.microsoft.com/office/drawing/2014/main" id="{4AF2364F-2EF3-3F40-C414-E76E77EAEDAD}"/>
              </a:ext>
            </a:extLst>
          </p:cNvPr>
          <p:cNvSpPr/>
          <p:nvPr/>
        </p:nvSpPr>
        <p:spPr>
          <a:xfrm>
            <a:off x="272540" y="166861"/>
            <a:ext cx="3314978" cy="723065"/>
          </a:xfrm>
          <a:prstGeom prst="flowChartProcess">
            <a:avLst/>
          </a:prstGeom>
          <a:solidFill>
            <a:schemeClr val="accent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lowchart: Process 4">
            <a:extLst>
              <a:ext uri="{FF2B5EF4-FFF2-40B4-BE49-F238E27FC236}">
                <a16:creationId xmlns:a16="http://schemas.microsoft.com/office/drawing/2014/main" id="{30C120E9-319D-0A9A-B927-B5568880A90C}"/>
              </a:ext>
            </a:extLst>
          </p:cNvPr>
          <p:cNvSpPr/>
          <p:nvPr/>
        </p:nvSpPr>
        <p:spPr>
          <a:xfrm>
            <a:off x="4154846" y="166861"/>
            <a:ext cx="3314978" cy="723065"/>
          </a:xfrm>
          <a:prstGeom prst="flowChartProcess">
            <a:avLst/>
          </a:prstGeom>
          <a:solidFill>
            <a:schemeClr val="accent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Process 5">
            <a:extLst>
              <a:ext uri="{FF2B5EF4-FFF2-40B4-BE49-F238E27FC236}">
                <a16:creationId xmlns:a16="http://schemas.microsoft.com/office/drawing/2014/main" id="{C1968996-3534-DAA8-AA04-29A7A524B371}"/>
              </a:ext>
            </a:extLst>
          </p:cNvPr>
          <p:cNvSpPr/>
          <p:nvPr/>
        </p:nvSpPr>
        <p:spPr>
          <a:xfrm>
            <a:off x="8448744" y="189109"/>
            <a:ext cx="3314978" cy="723065"/>
          </a:xfrm>
          <a:prstGeom prst="flowChartProcess">
            <a:avLst/>
          </a:prstGeom>
          <a:solidFill>
            <a:schemeClr val="accent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192506"/>
      </p:ext>
    </p:extLst>
  </p:cSld>
  <p:clrMapOvr>
    <a:masterClrMapping/>
  </p:clrMapOvr>
</p:sld>
</file>

<file path=ppt/theme/theme1.xml><?xml version="1.0" encoding="utf-8"?>
<a:theme xmlns:a="http://schemas.openxmlformats.org/drawingml/2006/main" name="DividendVTI">
  <a:themeElements>
    <a:clrScheme name="">
      <a:dk1>
        <a:srgbClr val="000000"/>
      </a:dk1>
      <a:lt1>
        <a:srgbClr val="FFFFFF"/>
      </a:lt1>
      <a:dk2>
        <a:srgbClr val="242F41"/>
      </a:dk2>
      <a:lt2>
        <a:srgbClr val="E2E6E8"/>
      </a:lt2>
      <a:accent1>
        <a:srgbClr val="CE7242"/>
      </a:accent1>
      <a:accent2>
        <a:srgbClr val="BC303B"/>
      </a:accent2>
      <a:accent3>
        <a:srgbClr val="CE4287"/>
      </a:accent3>
      <a:accent4>
        <a:srgbClr val="BC30AF"/>
      </a:accent4>
      <a:accent5>
        <a:srgbClr val="A042CE"/>
      </a:accent5>
      <a:accent6>
        <a:srgbClr val="6444C2"/>
      </a:accent6>
      <a:hlink>
        <a:srgbClr val="3B8AB3"/>
      </a:hlink>
      <a:folHlink>
        <a:srgbClr val="7F7F7F"/>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Classic-Corporate_Teach a Course_03_MO - v4.pptx" id="{D5AEBA98-7BE2-4600-B726-C10F88B0D5DD}" vid="{80972332-D852-4500-B88A-BEF94A57E0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SHS template 4 KQ (for buil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21.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30.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35.png"/></Relationships>
</file>

<file path=ppt/webextensions/webextension1.xml><?xml version="1.0" encoding="utf-8"?>
<we:webextension xmlns:we="http://schemas.microsoft.com/office/webextensions/webextension/2010/11" id="{1DF91300-5408-A44C-881F-850A1A0E6EB0}">
  <we:reference id="wa200001661" version="2.1.0.2" store="en-US" storeType="OMEX"/>
  <we:alternateReferences>
    <we:reference id="wa200001661" version="2.1.0.2" store="wa200001661" storeType="OMEX"/>
  </we:alternateReferences>
  <we:properties>
    <we:property name="time" value="900"/>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1DF91300-5408-A44C-881F-850A1A0E6EB0}">
  <we:reference id="wa200001661" version="2.1.0.2" store="en-US" storeType="OMEX"/>
  <we:alternateReferences>
    <we:reference id="wa200001661" version="2.1.0.2" store="wa200001661" storeType="OMEX"/>
  </we:alternateReferences>
  <we:properties>
    <we:property name="time" value="3600"/>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1DF91300-5408-A44C-881F-850A1A0E6EB0}">
  <we:reference id="wa200001661" version="2.1.0.2" store="en-US" storeType="OMEX"/>
  <we:alternateReferences>
    <we:reference id="wa200001661" version="2.1.0.2" store="wa200001661" storeType="OMEX"/>
  </we:alternateReferences>
  <we:properties>
    <we:property name="time" value="900"/>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1268af3d-1c17-4c0f-ae4a-c1e161da1cb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11B96747976D84DBEDABA5671212A3C" ma:contentTypeVersion="14" ma:contentTypeDescription="Create a new document." ma:contentTypeScope="" ma:versionID="bd8d718494641bd3ac0e409821a52aa3">
  <xsd:schema xmlns:xsd="http://www.w3.org/2001/XMLSchema" xmlns:xs="http://www.w3.org/2001/XMLSchema" xmlns:p="http://schemas.microsoft.com/office/2006/metadata/properties" xmlns:ns3="1268af3d-1c17-4c0f-ae4a-c1e161da1cb5" xmlns:ns4="ad647ea4-54e1-43f0-8589-564f2d326843" targetNamespace="http://schemas.microsoft.com/office/2006/metadata/properties" ma:root="true" ma:fieldsID="1a4896114746e5414dd8bee9355b8599" ns3:_="" ns4:_="">
    <xsd:import namespace="1268af3d-1c17-4c0f-ae4a-c1e161da1cb5"/>
    <xsd:import namespace="ad647ea4-54e1-43f0-8589-564f2d32684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68af3d-1c17-4c0f-ae4a-c1e161da1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647ea4-54e1-43f0-8589-564f2d32684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225D5A-3A69-457C-B7D4-425712F5D40F}">
  <ds:schemaRefs>
    <ds:schemaRef ds:uri="http://schemas.microsoft.com/sharepoint/v3/contenttype/forms"/>
  </ds:schemaRefs>
</ds:datastoreItem>
</file>

<file path=customXml/itemProps2.xml><?xml version="1.0" encoding="utf-8"?>
<ds:datastoreItem xmlns:ds="http://schemas.openxmlformats.org/officeDocument/2006/customXml" ds:itemID="{30AD4E0F-D5B9-4E85-A9F9-55FB534FCA93}">
  <ds:schemaRefs>
    <ds:schemaRef ds:uri="http://schemas.microsoft.com/office/infopath/2007/PartnerControls"/>
    <ds:schemaRef ds:uri="http://www.w3.org/XML/1998/namespace"/>
    <ds:schemaRef ds:uri="http://schemas.microsoft.com/office/2006/documentManagement/types"/>
    <ds:schemaRef ds:uri="http://purl.org/dc/terms/"/>
    <ds:schemaRef ds:uri="http://schemas.microsoft.com/office/2006/metadata/properties"/>
    <ds:schemaRef ds:uri="http://purl.org/dc/dcmitype/"/>
    <ds:schemaRef ds:uri="ad647ea4-54e1-43f0-8589-564f2d326843"/>
    <ds:schemaRef ds:uri="http://schemas.openxmlformats.org/package/2006/metadata/core-properties"/>
    <ds:schemaRef ds:uri="1268af3d-1c17-4c0f-ae4a-c1e161da1cb5"/>
    <ds:schemaRef ds:uri="http://purl.org/dc/elements/1.1/"/>
  </ds:schemaRefs>
</ds:datastoreItem>
</file>

<file path=customXml/itemProps3.xml><?xml version="1.0" encoding="utf-8"?>
<ds:datastoreItem xmlns:ds="http://schemas.openxmlformats.org/officeDocument/2006/customXml" ds:itemID="{8DAB7D38-8861-4B4F-BA5F-4D18BC46A9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68af3d-1c17-4c0f-ae4a-c1e161da1cb5"/>
    <ds:schemaRef ds:uri="ad647ea4-54e1-43f0-8589-564f2d3268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Classic corporate teach a course</Template>
  <TotalTime>0</TotalTime>
  <Words>2412</Words>
  <Application>Microsoft Office PowerPoint</Application>
  <PresentationFormat>Widescreen</PresentationFormat>
  <Paragraphs>324</Paragraphs>
  <Slides>42</Slides>
  <Notes>15</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42</vt:i4>
      </vt:variant>
    </vt:vector>
  </HeadingPairs>
  <TitlesOfParts>
    <vt:vector size="55" baseType="lpstr">
      <vt:lpstr>Aptos</vt:lpstr>
      <vt:lpstr>Arial</vt:lpstr>
      <vt:lpstr>Calibri</vt:lpstr>
      <vt:lpstr>Calibri Light</vt:lpstr>
      <vt:lpstr>Courier New</vt:lpstr>
      <vt:lpstr>Gill Sans MT</vt:lpstr>
      <vt:lpstr>Lustria</vt:lpstr>
      <vt:lpstr>Times New Roman</vt:lpstr>
      <vt:lpstr>Wingdings</vt:lpstr>
      <vt:lpstr>Wingdings 2</vt:lpstr>
      <vt:lpstr>DividendVTI</vt:lpstr>
      <vt:lpstr>Office Theme</vt:lpstr>
      <vt:lpstr>DSHS template 4 KQ (for build)</vt:lpstr>
      <vt:lpstr>        Welcome to the Third ECI Summit!  #ecisummit2024           </vt:lpstr>
      <vt:lpstr>Morning AGENDA</vt:lpstr>
      <vt:lpstr>Afternoon Agenda</vt:lpstr>
      <vt:lpstr>Creating A Multi-Generational  Work Environment</vt:lpstr>
      <vt:lpstr>PowerPoint Presentation</vt:lpstr>
      <vt:lpstr>Generation Cohort Theory</vt:lpstr>
      <vt:lpstr>Generation Group Activity</vt:lpstr>
      <vt:lpstr>PowerPoint Presentation</vt:lpstr>
      <vt:lpstr>PowerPoint Presentation</vt:lpstr>
      <vt:lpstr>PowerPoint Presentation</vt:lpstr>
      <vt:lpstr>PowerPoint Presentation</vt:lpstr>
      <vt:lpstr>Multi-Generational Work Environment</vt:lpstr>
      <vt:lpstr>Employers Should Consider</vt:lpstr>
      <vt:lpstr>PowerPoint Presentation</vt:lpstr>
      <vt:lpstr>PowerPoint Presentation</vt:lpstr>
      <vt:lpstr>Break/Reconnect (Start Back up at 10:45 am)</vt:lpstr>
      <vt:lpstr>Panel Participants</vt:lpstr>
      <vt:lpstr>Generations in the ECI workplace Panel </vt:lpstr>
      <vt:lpstr>Wrap-Up Activity Revise Job Descriptions </vt:lpstr>
      <vt:lpstr>PowerPoint Presentation</vt:lpstr>
      <vt:lpstr>Working Lunch (12:00-1:00) </vt:lpstr>
      <vt:lpstr>Individual Reflection</vt:lpstr>
      <vt:lpstr>Leadership Ecology: Taking care of you</vt:lpstr>
      <vt:lpstr>Goal Setting Prompts: </vt:lpstr>
      <vt:lpstr>Action Planning to Implement Retention Strategies</vt:lpstr>
      <vt:lpstr>Narrowing your focus </vt:lpstr>
      <vt:lpstr>Padlet individual Reflections Goal Setting</vt:lpstr>
      <vt:lpstr>Small Group Show/TELL</vt:lpstr>
      <vt:lpstr>Break/Reconnect (2:00 Start Back up at 2:15)</vt:lpstr>
      <vt:lpstr>PowerPoint Presentation</vt:lpstr>
      <vt:lpstr>  Action Planning Group Rotations (2:15 pm - 3:45 pm) </vt:lpstr>
      <vt:lpstr>Please be thinking about:</vt:lpstr>
      <vt:lpstr>Post-Breakout Group Reflection </vt:lpstr>
      <vt:lpstr>Prizes!!!</vt:lpstr>
      <vt:lpstr>Individual Programs Meet to work on action plans  3:45 PM – 4:30 PM</vt:lpstr>
      <vt:lpstr>Initial Research Project:  Interviews with Program Directors</vt:lpstr>
      <vt:lpstr>Second Research Project:  Survey with ECI Providers</vt:lpstr>
      <vt:lpstr>New (THIRD) Research Opportunity</vt:lpstr>
      <vt:lpstr>   ECI Summit  Exit Survey           </vt:lpstr>
      <vt:lpstr>Recap</vt:lpstr>
      <vt:lpstr>PowerPoint Presentation</vt:lpstr>
      <vt:lpstr>Work values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Welcome to the Third ECI Summit!  #ecisummit2042           </dc:title>
  <dc:creator/>
  <cp:lastModifiedBy/>
  <cp:revision>700</cp:revision>
  <dcterms:created xsi:type="dcterms:W3CDTF">2022-02-01T16:13:49Z</dcterms:created>
  <dcterms:modified xsi:type="dcterms:W3CDTF">2024-05-02T15:07:06Z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0x010100211B96747976D84DBEDABA5671212A3C</vt:lpwstr>
  </property>
  <property fmtid="{D5CDD505-2E9C-101B-9397-08002B2CF9AE}" pid="3" name="MSIP_Label_b73649dc-6fee-4eb8-a128-734c3c842ea8_Enabled">
    <vt:lpwstr>true</vt:lpwstr>
  </property>
  <property fmtid="{D5CDD505-2E9C-101B-9397-08002B2CF9AE}" pid="4" name="MSIP_Label_b73649dc-6fee-4eb8-a128-734c3c842ea8_SetDate">
    <vt:lpwstr>2024-04-19T13:16:42Z</vt:lpwstr>
  </property>
  <property fmtid="{D5CDD505-2E9C-101B-9397-08002B2CF9AE}" pid="5" name="MSIP_Label_b73649dc-6fee-4eb8-a128-734c3c842ea8_Method">
    <vt:lpwstr>Standard</vt:lpwstr>
  </property>
  <property fmtid="{D5CDD505-2E9C-101B-9397-08002B2CF9AE}" pid="6" name="MSIP_Label_b73649dc-6fee-4eb8-a128-734c3c842ea8_Name">
    <vt:lpwstr>defa4170-0d19-0005-0004-bc88714345d2</vt:lpwstr>
  </property>
  <property fmtid="{D5CDD505-2E9C-101B-9397-08002B2CF9AE}" pid="7" name="MSIP_Label_b73649dc-6fee-4eb8-a128-734c3c842ea8_SiteId">
    <vt:lpwstr>857c21d2-1a16-43a4-90cf-d57f3fab9d2f</vt:lpwstr>
  </property>
  <property fmtid="{D5CDD505-2E9C-101B-9397-08002B2CF9AE}" pid="8" name="MSIP_Label_b73649dc-6fee-4eb8-a128-734c3c842ea8_ActionId">
    <vt:lpwstr>818840e4-32ce-4fee-b1c0-c5dbb22b4f19</vt:lpwstr>
  </property>
  <property fmtid="{D5CDD505-2E9C-101B-9397-08002B2CF9AE}" pid="9" name="MSIP_Label_b73649dc-6fee-4eb8-a128-734c3c842ea8_ContentBits">
    <vt:lpwstr>0</vt:lpwstr>
  </property>
</Properties>
</file>