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57" r:id="rId7"/>
    <p:sldId id="263" r:id="rId8"/>
    <p:sldId id="260" r:id="rId9"/>
    <p:sldId id="264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34" autoAdjust="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3/31/23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FC1ED7BD-145F-4932-A6AE-BD8979624F73}" type="datetime1">
              <a:rPr lang="en-US" smtClean="0"/>
              <a:t>3/31/23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E1356617-CEA8-493C-98B2-8D03075747F1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DF1918EB-F1C6-494E-8036-8C239071161B}" type="datetime1">
              <a:rPr lang="en-US" smtClean="0"/>
              <a:t>3/31/23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C43F9FB0-EAE9-4A30-98F6-98B9A89709BB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AB35CE-72EF-473E-804D-6493656CBD32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Teach a Course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FB7B67BF-7C92-4354-9C0F-BD70F20C3D54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44387013-E71D-4AA9-BACD-A33DE3237CD4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CEB324A2-9A9F-4D4E-B227-D9E1D5A90AC2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113ACB0C-86E4-458A-B384-51B006CCCB1F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FE8AA6A3-FD0D-4AA8-9C63-9CA7EEB8E63C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459E4F4-56C4-4DBA-A43A-523E9B190CE8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D81B7A44-2098-4C20-AEBC-9C0080A694C8}" type="datetime1">
              <a:rPr lang="en-US" noProof="0" smtClean="0"/>
              <a:t>3/31/23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3D9D75-AF77-466D-B905-46843F53B0B7}" type="datetime1">
              <a:rPr lang="en-US" smtClean="0"/>
              <a:t>3/31/23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1796" y="457199"/>
            <a:ext cx="3646901" cy="4747841"/>
          </a:xfrm>
        </p:spPr>
        <p:txBody>
          <a:bodyPr anchor="ctr">
            <a:normAutofit/>
          </a:bodyPr>
          <a:lstStyle/>
          <a:p>
            <a:pPr algn="ctr"/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Welcome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sz="1600" b="1" dirty="0"/>
            </a:b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741332" y="5798593"/>
            <a:ext cx="7033301" cy="40011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March 30 - 31, 2023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641" y="5475907"/>
            <a:ext cx="886688" cy="754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099" y="5475907"/>
            <a:ext cx="2077608" cy="754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82" y="6378911"/>
            <a:ext cx="818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598" y="457198"/>
            <a:ext cx="4933888" cy="4318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385" y="4245756"/>
            <a:ext cx="72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387927" y="923637"/>
            <a:ext cx="113422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0869A6F6-D595-44D6-F9BB-17B18851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94" y="1121474"/>
            <a:ext cx="9226812" cy="48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4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871" y="2519980"/>
            <a:ext cx="60266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the elements of a mentoring program and their relationship to one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Engage in focused reflection of the strengths of your current mentoring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strategies for intentionally implementing evidence-based mentoring practices that impact the professional growth of mentees while supporting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Strategize intentional ways to add depth and fidelity to your mentoring program</a:t>
            </a:r>
          </a:p>
        </p:txBody>
      </p:sp>
      <p:pic>
        <p:nvPicPr>
          <p:cNvPr id="3" name="Graphic 2" descr="Clipboard Partially Checked with solid fill">
            <a:extLst>
              <a:ext uri="{FF2B5EF4-FFF2-40B4-BE49-F238E27FC236}">
                <a16:creationId xmlns:a16="http://schemas.microsoft.com/office/drawing/2014/main" id="{9B1202D8-EC1F-73C4-AB23-EAD36F98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9161" y="2340509"/>
            <a:ext cx="3132438" cy="31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6CA09-01AA-DC8D-2E0D-687CAC26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904085"/>
            <a:ext cx="11029615" cy="704913"/>
          </a:xfrm>
        </p:spPr>
        <p:txBody>
          <a:bodyPr/>
          <a:lstStyle/>
          <a:p>
            <a:r>
              <a:rPr lang="en-US" dirty="0"/>
              <a:t>Mentoring Defined…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D1814-C03E-D440-06CA-246DF1A08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1570383" y="1897512"/>
            <a:ext cx="8448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proceeds through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purposeful stages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time and has the primary goal of helping mentees acquire the essential competencies needed for success in their chosen career.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includes using one’s own experience to guide another through an experience that requires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and intellectual growth and development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Pfund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2016). </a:t>
            </a:r>
          </a:p>
        </p:txBody>
      </p:sp>
    </p:spTree>
    <p:extLst>
      <p:ext uri="{BB962C8B-B14F-4D97-AF65-F5344CB8AC3E}">
        <p14:creationId xmlns:p14="http://schemas.microsoft.com/office/powerpoint/2010/main" val="213157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0E9867-7455-A9CC-D7FB-ACE1129C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your table discuss the difference (5 minutes)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3D01CB-5CB6-F03F-E321-589C6BE5C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Mentoring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CDD6D1-5997-B948-61B0-C93C51A67C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DCAC67-D477-0F1E-A4FE-4D1311AB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Training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641A82-1A9D-60DD-1E27-C04D30D4F5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ntoring&#10;">
            <a:extLst>
              <a:ext uri="{FF2B5EF4-FFF2-40B4-BE49-F238E27FC236}">
                <a16:creationId xmlns:a16="http://schemas.microsoft.com/office/drawing/2014/main" id="{E6A80913-8912-0BF2-0F70-6ED38A74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02" y="619125"/>
            <a:ext cx="8172996" cy="6170613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2150B085-BE7F-1E26-04EC-FA772B96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D5FED-10CB-E140-385A-E276CCE45B5D}"/>
              </a:ext>
            </a:extLst>
          </p:cNvPr>
          <p:cNvSpPr txBox="1"/>
          <p:nvPr/>
        </p:nvSpPr>
        <p:spPr>
          <a:xfrm>
            <a:off x="477078" y="6649278"/>
            <a:ext cx="3825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source: https://</a:t>
            </a:r>
            <a:r>
              <a:rPr lang="en-US" sz="800" dirty="0" err="1"/>
              <a:t>www.cis-spain.com</a:t>
            </a:r>
            <a:r>
              <a:rPr lang="en-US" sz="800" dirty="0"/>
              <a:t>/</a:t>
            </a:r>
            <a:r>
              <a:rPr lang="en-US" sz="800" dirty="0" err="1"/>
              <a:t>en</a:t>
            </a:r>
            <a:r>
              <a:rPr lang="en-US" sz="800" dirty="0"/>
              <a:t>/mentorship-programs-for-college-students/</a:t>
            </a:r>
          </a:p>
        </p:txBody>
      </p:sp>
    </p:spTree>
    <p:extLst>
      <p:ext uri="{BB962C8B-B14F-4D97-AF65-F5344CB8AC3E}">
        <p14:creationId xmlns:p14="http://schemas.microsoft.com/office/powerpoint/2010/main" val="425943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80293-777B-BECE-FA9E-D4131B13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5C162-8308-841D-604F-EE0E34C8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Strategies</a:t>
            </a:r>
            <a:br>
              <a:rPr lang="en-US" dirty="0"/>
            </a:br>
            <a:r>
              <a:rPr lang="en-US" sz="1800" dirty="0"/>
              <a:t>Each person is asked to share Most Effective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16F95-CBFB-6D5A-E14F-6DC0D56E0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CDD68-C42F-A3B6-41FF-8FA4B6B6D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394458" cy="2934999"/>
          </a:xfrm>
        </p:spPr>
        <p:txBody>
          <a:bodyPr/>
          <a:lstStyle/>
          <a:p>
            <a:r>
              <a:rPr lang="en-US" dirty="0"/>
              <a:t>Support </a:t>
            </a:r>
          </a:p>
          <a:p>
            <a:r>
              <a:rPr lang="en-US" dirty="0"/>
              <a:t>Guidance and Expectations</a:t>
            </a:r>
          </a:p>
          <a:p>
            <a:pPr lvl="1"/>
            <a:r>
              <a:rPr lang="en-US" dirty="0"/>
              <a:t>Communication, Clarity, Connection, Commitment</a:t>
            </a:r>
          </a:p>
          <a:p>
            <a:r>
              <a:rPr lang="en-US" dirty="0"/>
              <a:t>Accountability </a:t>
            </a:r>
          </a:p>
          <a:p>
            <a:r>
              <a:rPr lang="en-US" dirty="0"/>
              <a:t>Other strategies to support the mentors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3DF1B0-3B93-A5A7-D8FC-DC8D3ED6A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4632" y="2267990"/>
            <a:ext cx="1576656" cy="553373"/>
          </a:xfrm>
        </p:spPr>
        <p:txBody>
          <a:bodyPr/>
          <a:lstStyle/>
          <a:p>
            <a:r>
              <a:rPr lang="en-US" dirty="0"/>
              <a:t>Mentees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09EE3A-DCAF-AEF4-8B0C-D0CD04C6F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8544" y="2926051"/>
            <a:ext cx="3969900" cy="2934999"/>
          </a:xfrm>
        </p:spPr>
        <p:txBody>
          <a:bodyPr/>
          <a:lstStyle/>
          <a:p>
            <a:r>
              <a:rPr lang="en-US" dirty="0"/>
              <a:t>Scaffolding of Experiences</a:t>
            </a:r>
          </a:p>
          <a:p>
            <a:r>
              <a:rPr lang="en-US" dirty="0"/>
              <a:t>Pairing/Matching</a:t>
            </a:r>
          </a:p>
          <a:p>
            <a:r>
              <a:rPr lang="en-US" dirty="0"/>
              <a:t>Integration of Support</a:t>
            </a:r>
          </a:p>
          <a:p>
            <a:r>
              <a:rPr lang="en-US" dirty="0"/>
              <a:t>Individualization v.  Prioritization of Needs</a:t>
            </a:r>
          </a:p>
          <a:p>
            <a:r>
              <a:rPr lang="en-US" dirty="0"/>
              <a:t>Other strategies to support mentees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771794B-21F0-8EC2-0139-B89A2FDF9B74}"/>
              </a:ext>
            </a:extLst>
          </p:cNvPr>
          <p:cNvSpPr txBox="1">
            <a:spLocks/>
          </p:cNvSpPr>
          <p:nvPr/>
        </p:nvSpPr>
        <p:spPr>
          <a:xfrm>
            <a:off x="9043379" y="2267990"/>
            <a:ext cx="2058630" cy="553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 Design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97FCD66-205F-9432-B3D4-E60C3A190D5C}"/>
              </a:ext>
            </a:extLst>
          </p:cNvPr>
          <p:cNvSpPr txBox="1">
            <a:spLocks/>
          </p:cNvSpPr>
          <p:nvPr/>
        </p:nvSpPr>
        <p:spPr>
          <a:xfrm>
            <a:off x="8594640" y="2926050"/>
            <a:ext cx="3394458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Short term v. Long term</a:t>
            </a:r>
          </a:p>
          <a:p>
            <a:pPr lvl="1"/>
            <a:r>
              <a:rPr lang="en-US" dirty="0"/>
              <a:t>Balance of responsibilities</a:t>
            </a:r>
          </a:p>
          <a:p>
            <a:r>
              <a:rPr lang="en-US" dirty="0"/>
              <a:t>Oversight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Other strategies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BAC8B-6BEA-5C18-BA27-CBB9D9B36CCC}"/>
              </a:ext>
            </a:extLst>
          </p:cNvPr>
          <p:cNvSpPr txBox="1"/>
          <p:nvPr/>
        </p:nvSpPr>
        <p:spPr>
          <a:xfrm>
            <a:off x="2122005" y="6000203"/>
            <a:ext cx="839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evolution of mentoring programs is necessary and must allow for, seek to understand, and respect the variances in needs (program, mentors, &amp; mentees).</a:t>
            </a:r>
          </a:p>
        </p:txBody>
      </p:sp>
    </p:spTree>
    <p:extLst>
      <p:ext uri="{BB962C8B-B14F-4D97-AF65-F5344CB8AC3E}">
        <p14:creationId xmlns:p14="http://schemas.microsoft.com/office/powerpoint/2010/main" val="16423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062584-4654-6B80-EFAD-4656CACC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730" y="2387927"/>
            <a:ext cx="7877009" cy="14975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are you communicating your mentoring efforts to build, sustain, and evolve your program?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3F434-198E-6701-7431-C3A3422E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0DA32D-BD6F-ACC1-63C0-330DF8494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9063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BD1670-176E-8FAC-B227-E2BCD23E8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Mentoring is a relationship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972A741-6B5F-F145-B008-714921938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the ingredients of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E9E94-47BD-BD5D-3B1B-2A82A8EE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121F5-A0D1-03E5-B831-C998F42F8314}"/>
              </a:ext>
            </a:extLst>
          </p:cNvPr>
          <p:cNvSpPr txBox="1"/>
          <p:nvPr/>
        </p:nvSpPr>
        <p:spPr>
          <a:xfrm>
            <a:off x="3616373" y="3970010"/>
            <a:ext cx="43746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3200" i="1" dirty="0">
                <a:solidFill>
                  <a:schemeClr val="bg1"/>
                </a:solidFill>
              </a:rPr>
              <a:t>Intentionality</a:t>
            </a:r>
          </a:p>
          <a:p>
            <a:pPr lvl="2"/>
            <a:r>
              <a:rPr lang="en-US" sz="3200" i="1" dirty="0">
                <a:solidFill>
                  <a:schemeClr val="bg1"/>
                </a:solidFill>
              </a:rPr>
              <a:t>Relational Quality</a:t>
            </a:r>
          </a:p>
          <a:p>
            <a:pPr lvl="2"/>
            <a:r>
              <a:rPr lang="en-US" sz="3200" i="1" dirty="0">
                <a:solidFill>
                  <a:schemeClr val="bg1"/>
                </a:solidFill>
              </a:rPr>
              <a:t>Holistic Support</a:t>
            </a:r>
          </a:p>
        </p:txBody>
      </p:sp>
    </p:spTree>
    <p:extLst>
      <p:ext uri="{BB962C8B-B14F-4D97-AF65-F5344CB8AC3E}">
        <p14:creationId xmlns:p14="http://schemas.microsoft.com/office/powerpoint/2010/main" val="8200399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71af3243-3dd4-4a8d-8c0d-dd76da1f02a5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0</TotalTime>
  <Words>302</Words>
  <Application>Microsoft Macintosh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Wingdings 2</vt:lpstr>
      <vt:lpstr>DividendVTI</vt:lpstr>
      <vt:lpstr>   Welcome     </vt:lpstr>
      <vt:lpstr>PowerPoint Presentation</vt:lpstr>
      <vt:lpstr>Focused Outcomes</vt:lpstr>
      <vt:lpstr>Mentoring Defined…</vt:lpstr>
      <vt:lpstr>At your table discuss the difference (5 minutes)</vt:lpstr>
      <vt:lpstr>PowerPoint Presentation</vt:lpstr>
      <vt:lpstr>Strategies Each person is asked to share Most Effective Strategy</vt:lpstr>
      <vt:lpstr>How are you communicating your mentoring efforts to build, sustain, and evolve your program?</vt:lpstr>
      <vt:lpstr>Mentoring is a relationship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2022-02-01T16:13:49Z</dcterms:created>
  <dcterms:modified xsi:type="dcterms:W3CDTF">2023-03-31T13:30:55Z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b73649dc-6fee-4eb8-a128-734c3c842ea8_Enabled">
    <vt:lpwstr>true</vt:lpwstr>
  </property>
  <property fmtid="{D5CDD505-2E9C-101B-9397-08002B2CF9AE}" pid="4" name="MSIP_Label_b73649dc-6fee-4eb8-a128-734c3c842ea8_SetDate">
    <vt:lpwstr>2023-03-31T13:30:55Z</vt:lpwstr>
  </property>
  <property fmtid="{D5CDD505-2E9C-101B-9397-08002B2CF9AE}" pid="5" name="MSIP_Label_b73649dc-6fee-4eb8-a128-734c3c842ea8_Method">
    <vt:lpwstr>Standard</vt:lpwstr>
  </property>
  <property fmtid="{D5CDD505-2E9C-101B-9397-08002B2CF9AE}" pid="6" name="MSIP_Label_b73649dc-6fee-4eb8-a128-734c3c842ea8_Name">
    <vt:lpwstr>defa4170-0d19-0005-0004-bc88714345d2</vt:lpwstr>
  </property>
  <property fmtid="{D5CDD505-2E9C-101B-9397-08002B2CF9AE}" pid="7" name="MSIP_Label_b73649dc-6fee-4eb8-a128-734c3c842ea8_SiteId">
    <vt:lpwstr>857c21d2-1a16-43a4-90cf-d57f3fab9d2f</vt:lpwstr>
  </property>
  <property fmtid="{D5CDD505-2E9C-101B-9397-08002B2CF9AE}" pid="8" name="MSIP_Label_b73649dc-6fee-4eb8-a128-734c3c842ea8_ActionId">
    <vt:lpwstr>2086c1f8-b1ce-4da5-8809-e23573245758</vt:lpwstr>
  </property>
  <property fmtid="{D5CDD505-2E9C-101B-9397-08002B2CF9AE}" pid="9" name="MSIP_Label_b73649dc-6fee-4eb8-a128-734c3c842ea8_ContentBits">
    <vt:lpwstr>0</vt:lpwstr>
  </property>
</Properties>
</file>