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  <p:sldId id="259" r:id="rId6"/>
    <p:sldId id="258" r:id="rId7"/>
    <p:sldId id="260" r:id="rId8"/>
    <p:sldId id="261" r:id="rId9"/>
    <p:sldId id="263" r:id="rId10"/>
    <p:sldId id="262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49"/>
    <p:restoredTop sz="94687"/>
  </p:normalViewPr>
  <p:slideViewPr>
    <p:cSldViewPr snapToGrid="0" snapToObjects="1">
      <p:cViewPr varScale="1">
        <p:scale>
          <a:sx n="128" d="100"/>
          <a:sy n="128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2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16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18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14533F-11DD-674B-869F-613E5EE2AB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6153CC-6D2B-6B4F-A778-44A6DF06AC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32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99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3428998"/>
            <a:ext cx="7691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Findings from the ECI Personnel Survey</a:t>
            </a:r>
          </a:p>
        </p:txBody>
      </p:sp>
    </p:spTree>
    <p:extLst>
      <p:ext uri="{BB962C8B-B14F-4D97-AF65-F5344CB8AC3E}">
        <p14:creationId xmlns:p14="http://schemas.microsoft.com/office/powerpoint/2010/main" val="871890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8EF135-DC53-438B-2415-8D358CBA3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92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FA7DCA-B225-12AB-4C7A-359990CBC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558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E26E48A-A667-C9AA-E6C8-4015D39D7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69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BB3092-E5EB-0873-8EF0-650C81A2E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202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E7C11B-C425-2B9C-74C0-B8946C43C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241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329803-1043-FDAE-E429-2417F71329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07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A7B928-A677-DC00-B6D1-4A54B6DF2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56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33D195-EC06-DD1E-10B3-D8B387D46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68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279940-F398-002F-DD59-3C080EBA4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73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D0114A-C238-FF86-5B2E-D192C9A4A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332" y="589280"/>
            <a:ext cx="9614107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5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76487821-9490-21CD-CC85-884BEFFBD615}"/>
              </a:ext>
            </a:extLst>
          </p:cNvPr>
          <p:cNvSpPr txBox="1"/>
          <p:nvPr/>
        </p:nvSpPr>
        <p:spPr>
          <a:xfrm>
            <a:off x="7061200" y="1279436"/>
            <a:ext cx="4947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312 Completed Surveys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02/03/23 – 03/04/23 Noon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81.7% Completion Rate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Average time: 18 minutes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8D4F37D-A667-ADEE-7F3A-BA1F194FC5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97" r="8306"/>
          <a:stretch/>
        </p:blipFill>
        <p:spPr>
          <a:xfrm>
            <a:off x="1410671" y="0"/>
            <a:ext cx="5271401" cy="325526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D180A13-0F99-A5E8-E557-E404B1E8AB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3333" b="2317"/>
          <a:stretch/>
        </p:blipFill>
        <p:spPr>
          <a:xfrm>
            <a:off x="1034751" y="3214536"/>
            <a:ext cx="4796433" cy="360075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2A2A71D-7BE8-25C0-F886-871498576F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4556" b="3106"/>
          <a:stretch/>
        </p:blipFill>
        <p:spPr>
          <a:xfrm>
            <a:off x="5748814" y="3257245"/>
            <a:ext cx="4705825" cy="35580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51E5B8B-A129-6E43-85DA-1712DDA40344}"/>
              </a:ext>
            </a:extLst>
          </p:cNvPr>
          <p:cNvSpPr txBox="1"/>
          <p:nvPr/>
        </p:nvSpPr>
        <p:spPr>
          <a:xfrm>
            <a:off x="3525520" y="3921760"/>
            <a:ext cx="2223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Average = 9.8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B0A7CB-F475-A3E5-7181-C70F21820024}"/>
              </a:ext>
            </a:extLst>
          </p:cNvPr>
          <p:cNvSpPr txBox="1"/>
          <p:nvPr/>
        </p:nvSpPr>
        <p:spPr>
          <a:xfrm>
            <a:off x="8423513" y="3921760"/>
            <a:ext cx="2223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Average = 6.3 years</a:t>
            </a:r>
          </a:p>
        </p:txBody>
      </p:sp>
    </p:spTree>
    <p:extLst>
      <p:ext uri="{BB962C8B-B14F-4D97-AF65-F5344CB8AC3E}">
        <p14:creationId xmlns:p14="http://schemas.microsoft.com/office/powerpoint/2010/main" val="557985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7AE063-4BC2-E437-407D-6E40BC1ADA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950"/>
          <a:stretch/>
        </p:blipFill>
        <p:spPr>
          <a:xfrm>
            <a:off x="1453029" y="691116"/>
            <a:ext cx="8616004" cy="597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38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56025F-BF52-E3C6-5DDA-2916284E1287}"/>
              </a:ext>
            </a:extLst>
          </p:cNvPr>
          <p:cNvSpPr txBox="1"/>
          <p:nvPr/>
        </p:nvSpPr>
        <p:spPr>
          <a:xfrm>
            <a:off x="1564640" y="1182231"/>
            <a:ext cx="94589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“Sense of purpose and investing in future generations.”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“Seeing the progress in children and families, knowing we are helping them. Working with a team of people who believe in the same mission.”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“Seeing progress in families and the flexibility of my job.”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2A6711-BB2B-542F-4209-B74701238090}"/>
              </a:ext>
            </a:extLst>
          </p:cNvPr>
          <p:cNvSpPr txBox="1"/>
          <p:nvPr/>
        </p:nvSpPr>
        <p:spPr>
          <a:xfrm>
            <a:off x="1778000" y="650240"/>
            <a:ext cx="924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Most Satisfying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2B2775-5B98-84C4-B038-C06F584B8069}"/>
              </a:ext>
            </a:extLst>
          </p:cNvPr>
          <p:cNvSpPr txBox="1"/>
          <p:nvPr/>
        </p:nvSpPr>
        <p:spPr>
          <a:xfrm>
            <a:off x="1778000" y="3567281"/>
            <a:ext cx="924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Most Frustrating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F4EC2-6C31-5BBA-3F56-C6EA80456394}"/>
              </a:ext>
            </a:extLst>
          </p:cNvPr>
          <p:cNvSpPr txBox="1"/>
          <p:nvPr/>
        </p:nvSpPr>
        <p:spPr>
          <a:xfrm>
            <a:off x="1564640" y="4004448"/>
            <a:ext cx="9458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“Long hours, paperwork, evening appointments, families who cancel a lot.”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“Lack of resources and pay.”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“Administration micro manages. Highly critical of mistakes and short on recognition of successes.”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“Expectations and stress/burnout.”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338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56025F-BF52-E3C6-5DDA-2916284E1287}"/>
              </a:ext>
            </a:extLst>
          </p:cNvPr>
          <p:cNvSpPr txBox="1"/>
          <p:nvPr/>
        </p:nvSpPr>
        <p:spPr>
          <a:xfrm>
            <a:off x="1493520" y="1361440"/>
            <a:ext cx="95402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“Address work, life balance, and productivity expectations, sometimes it feels the job never ends.”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“Productivity bonuses; well balanced caseloads across the teams.”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“Increased pay. Positive feedback. Stipends for excelling at timelines as an agency. Improved morale.”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“Higher pay, more discipline specific training and mentorship opportunities, more flexibility with co treating [</a:t>
            </a:r>
            <a:r>
              <a:rPr kumimoji="0" 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sics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].”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“Improve efficiency of systems to increase productivity with less stress on staff.”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2A6711-BB2B-542F-4209-B74701238090}"/>
              </a:ext>
            </a:extLst>
          </p:cNvPr>
          <p:cNvSpPr txBox="1"/>
          <p:nvPr/>
        </p:nvSpPr>
        <p:spPr>
          <a:xfrm>
            <a:off x="1778000" y="650240"/>
            <a:ext cx="714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Can Be Done?</a:t>
            </a:r>
          </a:p>
        </p:txBody>
      </p:sp>
    </p:spTree>
    <p:extLst>
      <p:ext uri="{BB962C8B-B14F-4D97-AF65-F5344CB8AC3E}">
        <p14:creationId xmlns:p14="http://schemas.microsoft.com/office/powerpoint/2010/main" val="107318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2B9CC68-A9A7-ECE1-EBEA-B9921FE3C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135641"/>
              </p:ext>
            </p:extLst>
          </p:nvPr>
        </p:nvGraphicFramePr>
        <p:xfrm>
          <a:off x="1544320" y="257629"/>
          <a:ext cx="9367520" cy="6278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9920">
                  <a:extLst>
                    <a:ext uri="{9D8B030D-6E8A-4147-A177-3AD203B41FA5}">
                      <a16:colId xmlns:a16="http://schemas.microsoft.com/office/drawing/2014/main" val="777350936"/>
                    </a:ext>
                  </a:extLst>
                </a:gridCol>
                <a:gridCol w="6197600">
                  <a:extLst>
                    <a:ext uri="{9D8B030D-6E8A-4147-A177-3AD203B41FA5}">
                      <a16:colId xmlns:a16="http://schemas.microsoft.com/office/drawing/2014/main" val="803341495"/>
                    </a:ext>
                  </a:extLst>
                </a:gridCol>
              </a:tblGrid>
              <a:tr h="581272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Characteristics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735795"/>
                  </a:ext>
                </a:extLst>
              </a:tr>
              <a:tr h="45735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96.8 % Women, 3.2% 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495821"/>
                  </a:ext>
                </a:extLst>
              </a:tr>
              <a:tr h="74047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Average age: 41.1 years</a:t>
                      </a:r>
                    </a:p>
                    <a:p>
                      <a:pPr algn="ctr"/>
                      <a:r>
                        <a:rPr lang="en-US" sz="2200" dirty="0"/>
                        <a:t>Range: 22 – 66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533449"/>
                  </a:ext>
                </a:extLst>
              </a:tr>
              <a:tr h="45050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Hispanic Ethnicity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43.4%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72789"/>
                  </a:ext>
                </a:extLst>
              </a:tr>
              <a:tr h="13920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1.6% Asian</a:t>
                      </a:r>
                    </a:p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4.5% Black</a:t>
                      </a:r>
                    </a:p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2.6% Native American/Indian/Alaska Native</a:t>
                      </a:r>
                    </a:p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87.8% 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318112"/>
                  </a:ext>
                </a:extLst>
              </a:tr>
              <a:tr h="74047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62.3% English Only</a:t>
                      </a:r>
                    </a:p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34.9% Spanish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451907"/>
                  </a:ext>
                </a:extLst>
              </a:tr>
              <a:tr h="74047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97.5% College Graduate</a:t>
                      </a:r>
                    </a:p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47.4% had at least a Master’s Degree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01840"/>
                  </a:ext>
                </a:extLst>
              </a:tr>
              <a:tr h="46008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Marital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66.6% Married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740620"/>
                  </a:ext>
                </a:extLst>
              </a:tr>
              <a:tr h="61094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Have Children at 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125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72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814BE2A-06EC-8350-E2E7-43DD27E99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292" y="619760"/>
            <a:ext cx="9482328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49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644217-4C07-8CE6-340E-B520A79B2E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35" t="6933" r="14281"/>
          <a:stretch/>
        </p:blipFill>
        <p:spPr>
          <a:xfrm>
            <a:off x="1318996" y="497839"/>
            <a:ext cx="8714004" cy="61747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2D6916-E2A9-4BA1-E81A-148A54B29DE1}"/>
              </a:ext>
            </a:extLst>
          </p:cNvPr>
          <p:cNvSpPr txBox="1"/>
          <p:nvPr/>
        </p:nvSpPr>
        <p:spPr>
          <a:xfrm>
            <a:off x="6837680" y="236229"/>
            <a:ext cx="460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Location of ECI Program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CA9198-C3B4-4494-605A-7CF1CFE83FCA}"/>
              </a:ext>
            </a:extLst>
          </p:cNvPr>
          <p:cNvSpPr txBox="1"/>
          <p:nvPr/>
        </p:nvSpPr>
        <p:spPr>
          <a:xfrm>
            <a:off x="7823200" y="4069080"/>
            <a:ext cx="421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60.0% Private Non-Profit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43.2% Large (&gt; 1,000 children)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</a:rPr>
              <a:t>52.6% Have Major Staff Shortage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</a:rPr>
              <a:t>44.6% Have Major Staff Turnover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5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56025F-BF52-E3C6-5DDA-2916284E1287}"/>
              </a:ext>
            </a:extLst>
          </p:cNvPr>
          <p:cNvSpPr txBox="1"/>
          <p:nvPr/>
        </p:nvSpPr>
        <p:spPr>
          <a:xfrm>
            <a:off x="1493520" y="1361440"/>
            <a:ext cx="87477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/>
              <a:t>Approximately 87.5% participants provide direct services to children and/or families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/>
              <a:t>Of those who provide direct services: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/>
              <a:t>The average number of children and families on caseload is 37.7.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/>
              <a:t>59.3% Urban, 47.1% Suburban, 35.9% Rural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/>
              <a:t>85.6% In-person, 58.3% Telehealth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/>
              <a:t>83.4% use own car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/>
              <a:t>4.0% not reimbursed for gas mileage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/>
              <a:t>30.1% work outside of typical work hour once per week or more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2A6711-BB2B-542F-4209-B74701238090}"/>
              </a:ext>
            </a:extLst>
          </p:cNvPr>
          <p:cNvSpPr txBox="1"/>
          <p:nvPr/>
        </p:nvSpPr>
        <p:spPr>
          <a:xfrm>
            <a:off x="1778000" y="650240"/>
            <a:ext cx="714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Types of Direct Services</a:t>
            </a:r>
          </a:p>
        </p:txBody>
      </p:sp>
    </p:spTree>
    <p:extLst>
      <p:ext uri="{BB962C8B-B14F-4D97-AF65-F5344CB8AC3E}">
        <p14:creationId xmlns:p14="http://schemas.microsoft.com/office/powerpoint/2010/main" val="410083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191D8B-960A-C43C-4389-64369B89C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106830"/>
            <a:ext cx="9291020" cy="67511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C026379-B1C7-CBEC-CA66-BA3F968F0F1A}"/>
              </a:ext>
            </a:extLst>
          </p:cNvPr>
          <p:cNvSpPr/>
          <p:nvPr/>
        </p:nvSpPr>
        <p:spPr>
          <a:xfrm>
            <a:off x="9723120" y="5090160"/>
            <a:ext cx="487680" cy="38608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043D02-00BA-3D6B-0D00-F56256D9AF3B}"/>
              </a:ext>
            </a:extLst>
          </p:cNvPr>
          <p:cNvSpPr/>
          <p:nvPr/>
        </p:nvSpPr>
        <p:spPr>
          <a:xfrm>
            <a:off x="9601200" y="4470400"/>
            <a:ext cx="487680" cy="38608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39CCD0-C950-30C3-5F40-4BE634EA2D25}"/>
              </a:ext>
            </a:extLst>
          </p:cNvPr>
          <p:cNvSpPr/>
          <p:nvPr/>
        </p:nvSpPr>
        <p:spPr>
          <a:xfrm>
            <a:off x="10210800" y="5709920"/>
            <a:ext cx="487680" cy="38608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A1F595-723F-A259-5EE9-05DA442C69CA}"/>
              </a:ext>
            </a:extLst>
          </p:cNvPr>
          <p:cNvSpPr/>
          <p:nvPr/>
        </p:nvSpPr>
        <p:spPr>
          <a:xfrm>
            <a:off x="9156252" y="3850640"/>
            <a:ext cx="487680" cy="38608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FDDCE6-11F8-FAFD-461B-03B7EC2716F0}"/>
              </a:ext>
            </a:extLst>
          </p:cNvPr>
          <p:cNvSpPr/>
          <p:nvPr/>
        </p:nvSpPr>
        <p:spPr>
          <a:xfrm>
            <a:off x="9024172" y="3230880"/>
            <a:ext cx="487680" cy="38608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6872D1-C130-4106-B1C9-0749C17C47BD}"/>
              </a:ext>
            </a:extLst>
          </p:cNvPr>
          <p:cNvSpPr/>
          <p:nvPr/>
        </p:nvSpPr>
        <p:spPr>
          <a:xfrm>
            <a:off x="9024172" y="2611120"/>
            <a:ext cx="487680" cy="38608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5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0AFED9-285E-668B-1D38-01A0C1196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8CCBC4-E670-B8F9-8F83-4F56ADD65BAC}"/>
              </a:ext>
            </a:extLst>
          </p:cNvPr>
          <p:cNvSpPr/>
          <p:nvPr/>
        </p:nvSpPr>
        <p:spPr>
          <a:xfrm>
            <a:off x="9806492" y="5344160"/>
            <a:ext cx="487680" cy="38608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8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721227-024D-FF46-EA66-D3EE7BDBC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320" y="277095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4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400</Words>
  <Application>Microsoft Macintosh PowerPoint</Application>
  <PresentationFormat>Widescreen</PresentationFormat>
  <Paragraphs>60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Open Sans</vt:lpstr>
      <vt:lpstr>Wingdings</vt:lpstr>
      <vt:lpstr>Office Theme</vt:lpstr>
      <vt:lpstr>Inside Slide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Yeager, Kristopher H</cp:lastModifiedBy>
  <cp:revision>63</cp:revision>
  <dcterms:created xsi:type="dcterms:W3CDTF">2017-04-10T20:48:15Z</dcterms:created>
  <dcterms:modified xsi:type="dcterms:W3CDTF">2023-03-06T17:06:45Z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73649dc-6fee-4eb8-a128-734c3c842ea8_Enabled">
    <vt:lpwstr>true</vt:lpwstr>
  </property>
  <property fmtid="{D5CDD505-2E9C-101B-9397-08002B2CF9AE}" pid="3" name="MSIP_Label_b73649dc-6fee-4eb8-a128-734c3c842ea8_SetDate">
    <vt:lpwstr>2023-03-04T19:34:53Z</vt:lpwstr>
  </property>
  <property fmtid="{D5CDD505-2E9C-101B-9397-08002B2CF9AE}" pid="4" name="MSIP_Label_b73649dc-6fee-4eb8-a128-734c3c842ea8_Method">
    <vt:lpwstr>Standard</vt:lpwstr>
  </property>
  <property fmtid="{D5CDD505-2E9C-101B-9397-08002B2CF9AE}" pid="5" name="MSIP_Label_b73649dc-6fee-4eb8-a128-734c3c842ea8_Name">
    <vt:lpwstr>defa4170-0d19-0005-0004-bc88714345d2</vt:lpwstr>
  </property>
  <property fmtid="{D5CDD505-2E9C-101B-9397-08002B2CF9AE}" pid="6" name="MSIP_Label_b73649dc-6fee-4eb8-a128-734c3c842ea8_SiteId">
    <vt:lpwstr>857c21d2-1a16-43a4-90cf-d57f3fab9d2f</vt:lpwstr>
  </property>
  <property fmtid="{D5CDD505-2E9C-101B-9397-08002B2CF9AE}" pid="7" name="MSIP_Label_b73649dc-6fee-4eb8-a128-734c3c842ea8_ActionId">
    <vt:lpwstr>30738e72-8100-4346-ac48-58f52647fc4d</vt:lpwstr>
  </property>
  <property fmtid="{D5CDD505-2E9C-101B-9397-08002B2CF9AE}" pid="8" name="MSIP_Label_b73649dc-6fee-4eb8-a128-734c3c842ea8_ContentBits">
    <vt:lpwstr>0</vt:lpwstr>
  </property>
</Properties>
</file>