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6" r:id="rId5"/>
    <p:sldId id="438" r:id="rId6"/>
    <p:sldId id="439" r:id="rId7"/>
    <p:sldId id="441" r:id="rId8"/>
    <p:sldId id="434" r:id="rId9"/>
    <p:sldId id="433" r:id="rId10"/>
    <p:sldId id="442" r:id="rId11"/>
    <p:sldId id="394" r:id="rId12"/>
    <p:sldId id="393" r:id="rId13"/>
    <p:sldId id="397" r:id="rId14"/>
    <p:sldId id="400" r:id="rId15"/>
    <p:sldId id="399" r:id="rId16"/>
    <p:sldId id="443" r:id="rId17"/>
    <p:sldId id="401" r:id="rId18"/>
    <p:sldId id="402" r:id="rId19"/>
    <p:sldId id="403" r:id="rId20"/>
    <p:sldId id="435" r:id="rId21"/>
    <p:sldId id="404" r:id="rId22"/>
    <p:sldId id="406" r:id="rId23"/>
    <p:sldId id="407" r:id="rId24"/>
    <p:sldId id="408" r:id="rId25"/>
    <p:sldId id="410" r:id="rId26"/>
    <p:sldId id="411" r:id="rId27"/>
    <p:sldId id="449" r:id="rId28"/>
    <p:sldId id="445" r:id="rId29"/>
    <p:sldId id="412" r:id="rId30"/>
    <p:sldId id="414" r:id="rId31"/>
    <p:sldId id="415" r:id="rId32"/>
    <p:sldId id="416" r:id="rId33"/>
    <p:sldId id="436" r:id="rId34"/>
    <p:sldId id="418" r:id="rId35"/>
    <p:sldId id="421" r:id="rId36"/>
    <p:sldId id="450" r:id="rId37"/>
    <p:sldId id="446" r:id="rId38"/>
    <p:sldId id="426" r:id="rId39"/>
    <p:sldId id="447" r:id="rId40"/>
    <p:sldId id="444" r:id="rId41"/>
    <p:sldId id="448" r:id="rId42"/>
    <p:sldId id="427" r:id="rId43"/>
    <p:sldId id="451" r:id="rId44"/>
    <p:sldId id="36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340681-1DAF-3448-41FD-16D48629BDF0}" name="Pemberton, Lisa (DSHS/OOS)" initials="LP" userId="S::lisa.pemberton@dshs.wa.gov::f6d09301-ab4e-43cb-82ac-e7da04f6afc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600"/>
    <a:srgbClr val="005CAB"/>
    <a:srgbClr val="000000"/>
    <a:srgbClr val="FBFEDA"/>
    <a:srgbClr val="133E81"/>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49" autoAdjust="0"/>
  </p:normalViewPr>
  <p:slideViewPr>
    <p:cSldViewPr snapToGrid="0" snapToObjects="1">
      <p:cViewPr varScale="1">
        <p:scale>
          <a:sx n="72" d="100"/>
          <a:sy n="72" d="100"/>
        </p:scale>
        <p:origin x="30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Generational Cohort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Millions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8E8-4F1F-9F8B-7A84AA96D3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8E8-4F1F-9F8B-7A84AA96D38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8E8-4F1F-9F8B-7A84AA96D38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8E8-4F1F-9F8B-7A84AA96D38F}"/>
              </c:ext>
            </c:extLst>
          </c:dPt>
          <c:cat>
            <c:strRef>
              <c:f>Sheet1!$A$2:$A$5</c:f>
              <c:strCache>
                <c:ptCount val="3"/>
                <c:pt idx="0">
                  <c:v>Gen X</c:v>
                </c:pt>
                <c:pt idx="1">
                  <c:v>Boomers</c:v>
                </c:pt>
                <c:pt idx="2">
                  <c:v>Millennials</c:v>
                </c:pt>
              </c:strCache>
            </c:strRef>
          </c:cat>
          <c:val>
            <c:numRef>
              <c:f>Sheet1!$B$2:$B$5</c:f>
              <c:numCache>
                <c:formatCode>General</c:formatCode>
                <c:ptCount val="4"/>
                <c:pt idx="0">
                  <c:v>55</c:v>
                </c:pt>
                <c:pt idx="1">
                  <c:v>77</c:v>
                </c:pt>
                <c:pt idx="2">
                  <c:v>83</c:v>
                </c:pt>
              </c:numCache>
            </c:numRef>
          </c:val>
          <c:extLst>
            <c:ext xmlns:c16="http://schemas.microsoft.com/office/drawing/2014/chart" uri="{C3380CC4-5D6E-409C-BE32-E72D297353CC}">
              <c16:uniqueId val="{00000008-18E8-4F1F-9F8B-7A84AA96D38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8A2C6-1A58-40E5-9AD9-2DFF64BA5FFE}" type="doc">
      <dgm:prSet loTypeId="urn:microsoft.com/office/officeart/2005/8/layout/process4" loCatId="list" qsTypeId="urn:microsoft.com/office/officeart/2005/8/quickstyle/simple1" qsCatId="simple" csTypeId="urn:microsoft.com/office/officeart/2005/8/colors/accent1_2" csCatId="accent1" phldr="1"/>
      <dgm:spPr/>
    </dgm:pt>
    <dgm:pt modelId="{D1200AAB-67A1-4ED2-B1FD-3C015C2EC136}">
      <dgm:prSet phldrT="[Text]"/>
      <dgm:spPr/>
      <dgm:t>
        <a:bodyPr/>
        <a:lstStyle/>
        <a:p>
          <a:r>
            <a:rPr lang="en-US" dirty="0"/>
            <a:t>Communication</a:t>
          </a:r>
        </a:p>
      </dgm:t>
    </dgm:pt>
    <dgm:pt modelId="{37098D92-3A88-46B2-87BC-AEDC433FC5FC}" type="parTrans" cxnId="{655B03D4-AB0F-4008-BDE1-31AFCB7191D1}">
      <dgm:prSet/>
      <dgm:spPr/>
      <dgm:t>
        <a:bodyPr/>
        <a:lstStyle/>
        <a:p>
          <a:endParaRPr lang="en-US"/>
        </a:p>
      </dgm:t>
    </dgm:pt>
    <dgm:pt modelId="{030EFA2C-E58C-4DE2-A466-5D7337019FF0}" type="sibTrans" cxnId="{655B03D4-AB0F-4008-BDE1-31AFCB7191D1}">
      <dgm:prSet/>
      <dgm:spPr/>
      <dgm:t>
        <a:bodyPr/>
        <a:lstStyle/>
        <a:p>
          <a:endParaRPr lang="en-US"/>
        </a:p>
      </dgm:t>
    </dgm:pt>
    <dgm:pt modelId="{51A9E823-C14A-456A-98FB-3B74E22FE211}">
      <dgm:prSet phldrT="[Text]"/>
      <dgm:spPr/>
      <dgm:t>
        <a:bodyPr/>
        <a:lstStyle/>
        <a:p>
          <a:r>
            <a:rPr lang="en-US" dirty="0"/>
            <a:t>Valuing Them</a:t>
          </a:r>
        </a:p>
      </dgm:t>
    </dgm:pt>
    <dgm:pt modelId="{BD38E83C-0268-4265-A287-CD1F4C5A2146}" type="parTrans" cxnId="{CCCF8177-6924-419D-BE27-562B314DCD53}">
      <dgm:prSet/>
      <dgm:spPr/>
      <dgm:t>
        <a:bodyPr/>
        <a:lstStyle/>
        <a:p>
          <a:endParaRPr lang="en-US"/>
        </a:p>
      </dgm:t>
    </dgm:pt>
    <dgm:pt modelId="{36DB4961-0570-4BAA-8103-07686DCCAECF}" type="sibTrans" cxnId="{CCCF8177-6924-419D-BE27-562B314DCD53}">
      <dgm:prSet/>
      <dgm:spPr/>
      <dgm:t>
        <a:bodyPr/>
        <a:lstStyle/>
        <a:p>
          <a:endParaRPr lang="en-US"/>
        </a:p>
      </dgm:t>
    </dgm:pt>
    <dgm:pt modelId="{B33A238D-B7DE-4064-B876-5E9392959619}">
      <dgm:prSet phldrT="[Text]"/>
      <dgm:spPr/>
      <dgm:t>
        <a:bodyPr/>
        <a:lstStyle/>
        <a:p>
          <a:r>
            <a:rPr lang="en-US" dirty="0"/>
            <a:t>Supervision</a:t>
          </a:r>
        </a:p>
      </dgm:t>
    </dgm:pt>
    <dgm:pt modelId="{60E387DD-BBAD-4A6E-BE5D-CF7ABEB7CBFF}" type="sibTrans" cxnId="{3BBD98A7-A019-4D34-9A90-3A25B6E9E6BC}">
      <dgm:prSet/>
      <dgm:spPr/>
      <dgm:t>
        <a:bodyPr/>
        <a:lstStyle/>
        <a:p>
          <a:endParaRPr lang="en-US"/>
        </a:p>
      </dgm:t>
    </dgm:pt>
    <dgm:pt modelId="{BB9E4409-8368-446B-A980-048B6CB0692C}" type="parTrans" cxnId="{3BBD98A7-A019-4D34-9A90-3A25B6E9E6BC}">
      <dgm:prSet/>
      <dgm:spPr/>
      <dgm:t>
        <a:bodyPr/>
        <a:lstStyle/>
        <a:p>
          <a:endParaRPr lang="en-US"/>
        </a:p>
      </dgm:t>
    </dgm:pt>
    <dgm:pt modelId="{568081A2-555C-4C0E-A324-93D90B729398}">
      <dgm:prSet/>
      <dgm:spPr/>
      <dgm:t>
        <a:bodyPr/>
        <a:lstStyle/>
        <a:p>
          <a:r>
            <a:rPr lang="en-US" dirty="0"/>
            <a:t>Face to face</a:t>
          </a:r>
        </a:p>
      </dgm:t>
    </dgm:pt>
    <dgm:pt modelId="{3C21B149-7BD7-4722-BCEC-4A770377997F}" type="parTrans" cxnId="{EEBE7059-866B-4973-B4A7-A5AE852B5DE2}">
      <dgm:prSet/>
      <dgm:spPr/>
      <dgm:t>
        <a:bodyPr/>
        <a:lstStyle/>
        <a:p>
          <a:endParaRPr lang="en-US"/>
        </a:p>
      </dgm:t>
    </dgm:pt>
    <dgm:pt modelId="{36933059-6165-4CE3-91BA-92F29004AA9B}" type="sibTrans" cxnId="{EEBE7059-866B-4973-B4A7-A5AE852B5DE2}">
      <dgm:prSet/>
      <dgm:spPr/>
      <dgm:t>
        <a:bodyPr/>
        <a:lstStyle/>
        <a:p>
          <a:endParaRPr lang="en-US"/>
        </a:p>
      </dgm:t>
    </dgm:pt>
    <dgm:pt modelId="{7A3AE0B9-4741-44B2-B72A-056D798FABB3}">
      <dgm:prSet/>
      <dgm:spPr/>
      <dgm:t>
        <a:bodyPr/>
        <a:lstStyle/>
        <a:p>
          <a:r>
            <a:rPr lang="en-US" dirty="0"/>
            <a:t>Treat them as an equal</a:t>
          </a:r>
        </a:p>
      </dgm:t>
    </dgm:pt>
    <dgm:pt modelId="{30E64CBA-C3FE-4832-BC2D-51B4138E8686}" type="parTrans" cxnId="{E0C70E5C-3D4E-4A46-A2E5-95C3121CE9D2}">
      <dgm:prSet/>
      <dgm:spPr/>
      <dgm:t>
        <a:bodyPr/>
        <a:lstStyle/>
        <a:p>
          <a:endParaRPr lang="en-US"/>
        </a:p>
      </dgm:t>
    </dgm:pt>
    <dgm:pt modelId="{DA565B98-2983-4ACB-B7CD-7FB15BF24CC2}" type="sibTrans" cxnId="{E0C70E5C-3D4E-4A46-A2E5-95C3121CE9D2}">
      <dgm:prSet/>
      <dgm:spPr/>
      <dgm:t>
        <a:bodyPr/>
        <a:lstStyle/>
        <a:p>
          <a:endParaRPr lang="en-US"/>
        </a:p>
      </dgm:t>
    </dgm:pt>
    <dgm:pt modelId="{54A62CE0-4D54-4FFB-8719-C7878814B325}">
      <dgm:prSet phldrT="[Text]"/>
      <dgm:spPr/>
      <dgm:t>
        <a:bodyPr/>
        <a:lstStyle/>
        <a:p>
          <a:r>
            <a:rPr lang="en-US" dirty="0"/>
            <a:t>Democratic (not hierarchical)</a:t>
          </a:r>
        </a:p>
      </dgm:t>
    </dgm:pt>
    <dgm:pt modelId="{C830CE4B-256B-45F3-9DF3-C90237221314}" type="parTrans" cxnId="{EBB216CD-684A-47C8-86FA-A0FCF4B561F1}">
      <dgm:prSet/>
      <dgm:spPr/>
      <dgm:t>
        <a:bodyPr/>
        <a:lstStyle/>
        <a:p>
          <a:endParaRPr lang="en-US"/>
        </a:p>
      </dgm:t>
    </dgm:pt>
    <dgm:pt modelId="{4A6DF303-0FFA-42D0-88E3-28FFD58B6769}" type="sibTrans" cxnId="{EBB216CD-684A-47C8-86FA-A0FCF4B561F1}">
      <dgm:prSet/>
      <dgm:spPr/>
      <dgm:t>
        <a:bodyPr/>
        <a:lstStyle/>
        <a:p>
          <a:endParaRPr lang="en-US"/>
        </a:p>
      </dgm:t>
    </dgm:pt>
    <dgm:pt modelId="{DD9B6080-3953-42C9-B0C0-82FB95339C32}">
      <dgm:prSet phldrT="[Text]"/>
      <dgm:spPr/>
      <dgm:t>
        <a:bodyPr/>
        <a:lstStyle/>
        <a:p>
          <a:r>
            <a:rPr lang="en-US" dirty="0"/>
            <a:t>Flexible work schedules</a:t>
          </a:r>
        </a:p>
      </dgm:t>
    </dgm:pt>
    <dgm:pt modelId="{1011FC91-0A84-4A72-9D39-B72D9B35F95E}" type="parTrans" cxnId="{0B11BABB-2315-44AE-8FEA-E3CD465A1E98}">
      <dgm:prSet/>
      <dgm:spPr/>
      <dgm:t>
        <a:bodyPr/>
        <a:lstStyle/>
        <a:p>
          <a:endParaRPr lang="en-US"/>
        </a:p>
      </dgm:t>
    </dgm:pt>
    <dgm:pt modelId="{1FBD37AB-6C78-4FE2-92F2-B909629120EB}" type="sibTrans" cxnId="{0B11BABB-2315-44AE-8FEA-E3CD465A1E98}">
      <dgm:prSet/>
      <dgm:spPr/>
      <dgm:t>
        <a:bodyPr/>
        <a:lstStyle/>
        <a:p>
          <a:endParaRPr lang="en-US"/>
        </a:p>
      </dgm:t>
    </dgm:pt>
    <dgm:pt modelId="{193E13C9-2585-49D3-B45A-74DB8C82E5B0}">
      <dgm:prSet phldrT="[Text]"/>
      <dgm:spPr/>
      <dgm:t>
        <a:bodyPr/>
        <a:lstStyle/>
        <a:p>
          <a:r>
            <a:rPr lang="en-US" dirty="0"/>
            <a:t>Allow for flexible work schedules</a:t>
          </a:r>
        </a:p>
      </dgm:t>
    </dgm:pt>
    <dgm:pt modelId="{A004E000-8FDC-4C2B-B182-039A3F8C6532}" type="parTrans" cxnId="{C94007EF-A288-417A-8C88-AF4178B6BF46}">
      <dgm:prSet/>
      <dgm:spPr/>
      <dgm:t>
        <a:bodyPr/>
        <a:lstStyle/>
        <a:p>
          <a:endParaRPr lang="en-US"/>
        </a:p>
      </dgm:t>
    </dgm:pt>
    <dgm:pt modelId="{D90AFCF9-A35E-47A1-B290-1F25895858C1}" type="sibTrans" cxnId="{C94007EF-A288-417A-8C88-AF4178B6BF46}">
      <dgm:prSet/>
      <dgm:spPr/>
      <dgm:t>
        <a:bodyPr/>
        <a:lstStyle/>
        <a:p>
          <a:endParaRPr lang="en-US"/>
        </a:p>
      </dgm:t>
    </dgm:pt>
    <dgm:pt modelId="{029C51AA-37DB-4263-BDC9-084805A1A9BD}">
      <dgm:prSet phldrT="[Text]"/>
      <dgm:spPr/>
      <dgm:t>
        <a:bodyPr/>
        <a:lstStyle/>
        <a:p>
          <a:r>
            <a:rPr lang="en-US" dirty="0"/>
            <a:t>Leverage their knowledge and experience</a:t>
          </a:r>
        </a:p>
      </dgm:t>
    </dgm:pt>
    <dgm:pt modelId="{4EDC8A0A-D8E1-4B79-8412-3EF8DA1AD163}" type="parTrans" cxnId="{35997E00-5B24-491F-90B3-602374272873}">
      <dgm:prSet/>
      <dgm:spPr/>
      <dgm:t>
        <a:bodyPr/>
        <a:lstStyle/>
        <a:p>
          <a:endParaRPr lang="en-US"/>
        </a:p>
      </dgm:t>
    </dgm:pt>
    <dgm:pt modelId="{0B8BD6CA-B375-49E7-BE2A-215FAC43599A}" type="sibTrans" cxnId="{35997E00-5B24-491F-90B3-602374272873}">
      <dgm:prSet/>
      <dgm:spPr/>
      <dgm:t>
        <a:bodyPr/>
        <a:lstStyle/>
        <a:p>
          <a:endParaRPr lang="en-US"/>
        </a:p>
      </dgm:t>
    </dgm:pt>
    <dgm:pt modelId="{6FB25E71-F73D-4CAB-B118-688AADB31B6E}">
      <dgm:prSet phldrT="[Text]"/>
      <dgm:spPr/>
      <dgm:t>
        <a:bodyPr/>
        <a:lstStyle/>
        <a:p>
          <a:r>
            <a:rPr lang="en-US" dirty="0"/>
            <a:t>Offer opportunities for collaboration and teamwork</a:t>
          </a:r>
        </a:p>
      </dgm:t>
    </dgm:pt>
    <dgm:pt modelId="{3777C279-9F5F-4326-84FD-801BBE2035F4}" type="parTrans" cxnId="{580C0DDC-5431-410A-A904-450ABB53A03E}">
      <dgm:prSet/>
      <dgm:spPr/>
      <dgm:t>
        <a:bodyPr/>
        <a:lstStyle/>
        <a:p>
          <a:endParaRPr lang="en-US"/>
        </a:p>
      </dgm:t>
    </dgm:pt>
    <dgm:pt modelId="{7099E394-12F1-487E-817E-DE16A1F21CF2}" type="sibTrans" cxnId="{580C0DDC-5431-410A-A904-450ABB53A03E}">
      <dgm:prSet/>
      <dgm:spPr/>
      <dgm:t>
        <a:bodyPr/>
        <a:lstStyle/>
        <a:p>
          <a:endParaRPr lang="en-US"/>
        </a:p>
      </dgm:t>
    </dgm:pt>
    <dgm:pt modelId="{28FDB923-C27B-48E4-BBFD-C9E863FC719D}" type="pres">
      <dgm:prSet presAssocID="{EBC8A2C6-1A58-40E5-9AD9-2DFF64BA5FFE}" presName="Name0" presStyleCnt="0">
        <dgm:presLayoutVars>
          <dgm:dir/>
          <dgm:animLvl val="lvl"/>
          <dgm:resizeHandles val="exact"/>
        </dgm:presLayoutVars>
      </dgm:prSet>
      <dgm:spPr/>
    </dgm:pt>
    <dgm:pt modelId="{53550EE5-3B00-4D16-9DDB-F73F502BD291}" type="pres">
      <dgm:prSet presAssocID="{51A9E823-C14A-456A-98FB-3B74E22FE211}" presName="boxAndChildren" presStyleCnt="0"/>
      <dgm:spPr/>
    </dgm:pt>
    <dgm:pt modelId="{558A36E4-A179-4853-8DE8-315A7CD7AAB5}" type="pres">
      <dgm:prSet presAssocID="{51A9E823-C14A-456A-98FB-3B74E22FE211}" presName="parentTextBox" presStyleLbl="node1" presStyleIdx="0" presStyleCnt="3"/>
      <dgm:spPr/>
    </dgm:pt>
    <dgm:pt modelId="{42C0A85C-00B5-4447-B00B-9B193BCC5C4E}" type="pres">
      <dgm:prSet presAssocID="{51A9E823-C14A-456A-98FB-3B74E22FE211}" presName="entireBox" presStyleLbl="node1" presStyleIdx="0" presStyleCnt="3"/>
      <dgm:spPr/>
    </dgm:pt>
    <dgm:pt modelId="{91A03241-8341-4C04-9498-1A0830381FDF}" type="pres">
      <dgm:prSet presAssocID="{51A9E823-C14A-456A-98FB-3B74E22FE211}" presName="descendantBox" presStyleCnt="0"/>
      <dgm:spPr/>
    </dgm:pt>
    <dgm:pt modelId="{B88B1474-0081-432A-8AA7-27F909AC5DF1}" type="pres">
      <dgm:prSet presAssocID="{193E13C9-2585-49D3-B45A-74DB8C82E5B0}" presName="childTextBox" presStyleLbl="fgAccFollowNode1" presStyleIdx="0" presStyleCnt="7">
        <dgm:presLayoutVars>
          <dgm:bulletEnabled val="1"/>
        </dgm:presLayoutVars>
      </dgm:prSet>
      <dgm:spPr/>
    </dgm:pt>
    <dgm:pt modelId="{12DE05A7-5FA1-4001-BF57-3842E91AA154}" type="pres">
      <dgm:prSet presAssocID="{029C51AA-37DB-4263-BDC9-084805A1A9BD}" presName="childTextBox" presStyleLbl="fgAccFollowNode1" presStyleIdx="1" presStyleCnt="7">
        <dgm:presLayoutVars>
          <dgm:bulletEnabled val="1"/>
        </dgm:presLayoutVars>
      </dgm:prSet>
      <dgm:spPr/>
    </dgm:pt>
    <dgm:pt modelId="{ADCC37C9-768F-4F31-AC10-4C03D1E2E88D}" type="pres">
      <dgm:prSet presAssocID="{6FB25E71-F73D-4CAB-B118-688AADB31B6E}" presName="childTextBox" presStyleLbl="fgAccFollowNode1" presStyleIdx="2" presStyleCnt="7">
        <dgm:presLayoutVars>
          <dgm:bulletEnabled val="1"/>
        </dgm:presLayoutVars>
      </dgm:prSet>
      <dgm:spPr/>
    </dgm:pt>
    <dgm:pt modelId="{EEACC6B5-3EE1-4FA9-99FB-B106CC88170C}" type="pres">
      <dgm:prSet presAssocID="{60E387DD-BBAD-4A6E-BE5D-CF7ABEB7CBFF}" presName="sp" presStyleCnt="0"/>
      <dgm:spPr/>
    </dgm:pt>
    <dgm:pt modelId="{938CE158-482A-4FCB-9147-A16E18B08A7A}" type="pres">
      <dgm:prSet presAssocID="{B33A238D-B7DE-4064-B876-5E9392959619}" presName="arrowAndChildren" presStyleCnt="0"/>
      <dgm:spPr/>
    </dgm:pt>
    <dgm:pt modelId="{23E849AB-83D5-4317-856D-6554FFB5AD08}" type="pres">
      <dgm:prSet presAssocID="{B33A238D-B7DE-4064-B876-5E9392959619}" presName="parentTextArrow" presStyleLbl="node1" presStyleIdx="0" presStyleCnt="3"/>
      <dgm:spPr/>
    </dgm:pt>
    <dgm:pt modelId="{DE0B1372-F8B3-45D9-A2B6-4D8C39B92E45}" type="pres">
      <dgm:prSet presAssocID="{B33A238D-B7DE-4064-B876-5E9392959619}" presName="arrow" presStyleLbl="node1" presStyleIdx="1" presStyleCnt="3"/>
      <dgm:spPr/>
    </dgm:pt>
    <dgm:pt modelId="{A7CDA79C-97B8-4E09-8574-334CF540F836}" type="pres">
      <dgm:prSet presAssocID="{B33A238D-B7DE-4064-B876-5E9392959619}" presName="descendantArrow" presStyleCnt="0"/>
      <dgm:spPr/>
    </dgm:pt>
    <dgm:pt modelId="{3372C116-A7F1-4CFF-93CB-51ED64235BA4}" type="pres">
      <dgm:prSet presAssocID="{54A62CE0-4D54-4FFB-8719-C7878814B325}" presName="childTextArrow" presStyleLbl="fgAccFollowNode1" presStyleIdx="3" presStyleCnt="7">
        <dgm:presLayoutVars>
          <dgm:bulletEnabled val="1"/>
        </dgm:presLayoutVars>
      </dgm:prSet>
      <dgm:spPr/>
    </dgm:pt>
    <dgm:pt modelId="{0E998C1C-FC00-42B1-A0B0-467B5614F66E}" type="pres">
      <dgm:prSet presAssocID="{DD9B6080-3953-42C9-B0C0-82FB95339C32}" presName="childTextArrow" presStyleLbl="fgAccFollowNode1" presStyleIdx="4" presStyleCnt="7">
        <dgm:presLayoutVars>
          <dgm:bulletEnabled val="1"/>
        </dgm:presLayoutVars>
      </dgm:prSet>
      <dgm:spPr/>
    </dgm:pt>
    <dgm:pt modelId="{44F138DC-E387-4948-85C6-B75ABDD525EB}" type="pres">
      <dgm:prSet presAssocID="{030EFA2C-E58C-4DE2-A466-5D7337019FF0}" presName="sp" presStyleCnt="0"/>
      <dgm:spPr/>
    </dgm:pt>
    <dgm:pt modelId="{819B5123-A01D-4736-8820-914E39A9D893}" type="pres">
      <dgm:prSet presAssocID="{D1200AAB-67A1-4ED2-B1FD-3C015C2EC136}" presName="arrowAndChildren" presStyleCnt="0"/>
      <dgm:spPr/>
    </dgm:pt>
    <dgm:pt modelId="{1923274F-F1F5-400C-86C9-AFF3E20231BF}" type="pres">
      <dgm:prSet presAssocID="{D1200AAB-67A1-4ED2-B1FD-3C015C2EC136}" presName="parentTextArrow" presStyleLbl="node1" presStyleIdx="1" presStyleCnt="3"/>
      <dgm:spPr/>
    </dgm:pt>
    <dgm:pt modelId="{E5417007-A44B-4DFB-BD4E-ADC3899C0FBD}" type="pres">
      <dgm:prSet presAssocID="{D1200AAB-67A1-4ED2-B1FD-3C015C2EC136}" presName="arrow" presStyleLbl="node1" presStyleIdx="2" presStyleCnt="3"/>
      <dgm:spPr/>
    </dgm:pt>
    <dgm:pt modelId="{DF9503FB-BD18-49CF-B2BD-91FB3B31220F}" type="pres">
      <dgm:prSet presAssocID="{D1200AAB-67A1-4ED2-B1FD-3C015C2EC136}" presName="descendantArrow" presStyleCnt="0"/>
      <dgm:spPr/>
    </dgm:pt>
    <dgm:pt modelId="{33AAFCF4-44B0-4D37-AA4C-8DE46AF87AF3}" type="pres">
      <dgm:prSet presAssocID="{568081A2-555C-4C0E-A324-93D90B729398}" presName="childTextArrow" presStyleLbl="fgAccFollowNode1" presStyleIdx="5" presStyleCnt="7">
        <dgm:presLayoutVars>
          <dgm:bulletEnabled val="1"/>
        </dgm:presLayoutVars>
      </dgm:prSet>
      <dgm:spPr/>
    </dgm:pt>
    <dgm:pt modelId="{9DA09F7D-A69F-4E69-BC08-06C17ACC7ABE}" type="pres">
      <dgm:prSet presAssocID="{7A3AE0B9-4741-44B2-B72A-056D798FABB3}" presName="childTextArrow" presStyleLbl="fgAccFollowNode1" presStyleIdx="6" presStyleCnt="7">
        <dgm:presLayoutVars>
          <dgm:bulletEnabled val="1"/>
        </dgm:presLayoutVars>
      </dgm:prSet>
      <dgm:spPr/>
    </dgm:pt>
  </dgm:ptLst>
  <dgm:cxnLst>
    <dgm:cxn modelId="{35997E00-5B24-491F-90B3-602374272873}" srcId="{51A9E823-C14A-456A-98FB-3B74E22FE211}" destId="{029C51AA-37DB-4263-BDC9-084805A1A9BD}" srcOrd="1" destOrd="0" parTransId="{4EDC8A0A-D8E1-4B79-8412-3EF8DA1AD163}" sibTransId="{0B8BD6CA-B375-49E7-BE2A-215FAC43599A}"/>
    <dgm:cxn modelId="{47853F08-6BF4-4082-A406-A960861C1A1F}" type="presOf" srcId="{D1200AAB-67A1-4ED2-B1FD-3C015C2EC136}" destId="{E5417007-A44B-4DFB-BD4E-ADC3899C0FBD}" srcOrd="1" destOrd="0" presId="urn:microsoft.com/office/officeart/2005/8/layout/process4"/>
    <dgm:cxn modelId="{3D073821-B5DD-49EF-A17C-00543C8A0DE3}" type="presOf" srcId="{DD9B6080-3953-42C9-B0C0-82FB95339C32}" destId="{0E998C1C-FC00-42B1-A0B0-467B5614F66E}" srcOrd="0" destOrd="0" presId="urn:microsoft.com/office/officeart/2005/8/layout/process4"/>
    <dgm:cxn modelId="{FCA52D2A-4578-4B8E-9164-42949DD6C923}" type="presOf" srcId="{568081A2-555C-4C0E-A324-93D90B729398}" destId="{33AAFCF4-44B0-4D37-AA4C-8DE46AF87AF3}" srcOrd="0" destOrd="0" presId="urn:microsoft.com/office/officeart/2005/8/layout/process4"/>
    <dgm:cxn modelId="{FAD78836-72CE-49AC-8972-7AAF858D1E7A}" type="presOf" srcId="{51A9E823-C14A-456A-98FB-3B74E22FE211}" destId="{42C0A85C-00B5-4447-B00B-9B193BCC5C4E}" srcOrd="1" destOrd="0" presId="urn:microsoft.com/office/officeart/2005/8/layout/process4"/>
    <dgm:cxn modelId="{B3CF3537-2801-4B95-AD1C-78E62FC53618}" type="presOf" srcId="{EBC8A2C6-1A58-40E5-9AD9-2DFF64BA5FFE}" destId="{28FDB923-C27B-48E4-BBFD-C9E863FC719D}" srcOrd="0" destOrd="0" presId="urn:microsoft.com/office/officeart/2005/8/layout/process4"/>
    <dgm:cxn modelId="{93FE7738-F677-4DD7-AA06-8E8957B4E2EC}" type="presOf" srcId="{54A62CE0-4D54-4FFB-8719-C7878814B325}" destId="{3372C116-A7F1-4CFF-93CB-51ED64235BA4}" srcOrd="0" destOrd="0" presId="urn:microsoft.com/office/officeart/2005/8/layout/process4"/>
    <dgm:cxn modelId="{1EA3B53E-5C5E-451E-A692-CFCB7262C24F}" type="presOf" srcId="{7A3AE0B9-4741-44B2-B72A-056D798FABB3}" destId="{9DA09F7D-A69F-4E69-BC08-06C17ACC7ABE}" srcOrd="0" destOrd="0" presId="urn:microsoft.com/office/officeart/2005/8/layout/process4"/>
    <dgm:cxn modelId="{E0C70E5C-3D4E-4A46-A2E5-95C3121CE9D2}" srcId="{D1200AAB-67A1-4ED2-B1FD-3C015C2EC136}" destId="{7A3AE0B9-4741-44B2-B72A-056D798FABB3}" srcOrd="1" destOrd="0" parTransId="{30E64CBA-C3FE-4832-BC2D-51B4138E8686}" sibTransId="{DA565B98-2983-4ACB-B7CD-7FB15BF24CC2}"/>
    <dgm:cxn modelId="{7A0EDA48-2CBD-4EB5-BA6D-9419DDC64D02}" type="presOf" srcId="{029C51AA-37DB-4263-BDC9-084805A1A9BD}" destId="{12DE05A7-5FA1-4001-BF57-3842E91AA154}" srcOrd="0" destOrd="0" presId="urn:microsoft.com/office/officeart/2005/8/layout/process4"/>
    <dgm:cxn modelId="{17A1636A-50A4-4DBA-967F-071B00409578}" type="presOf" srcId="{D1200AAB-67A1-4ED2-B1FD-3C015C2EC136}" destId="{1923274F-F1F5-400C-86C9-AFF3E20231BF}" srcOrd="0" destOrd="0" presId="urn:microsoft.com/office/officeart/2005/8/layout/process4"/>
    <dgm:cxn modelId="{CCCF8177-6924-419D-BE27-562B314DCD53}" srcId="{EBC8A2C6-1A58-40E5-9AD9-2DFF64BA5FFE}" destId="{51A9E823-C14A-456A-98FB-3B74E22FE211}" srcOrd="2" destOrd="0" parTransId="{BD38E83C-0268-4265-A287-CD1F4C5A2146}" sibTransId="{36DB4961-0570-4BAA-8103-07686DCCAECF}"/>
    <dgm:cxn modelId="{EEBE7059-866B-4973-B4A7-A5AE852B5DE2}" srcId="{D1200AAB-67A1-4ED2-B1FD-3C015C2EC136}" destId="{568081A2-555C-4C0E-A324-93D90B729398}" srcOrd="0" destOrd="0" parTransId="{3C21B149-7BD7-4722-BCEC-4A770377997F}" sibTransId="{36933059-6165-4CE3-91BA-92F29004AA9B}"/>
    <dgm:cxn modelId="{A2C3617A-E06E-43E8-BBFD-98C518C9F801}" type="presOf" srcId="{193E13C9-2585-49D3-B45A-74DB8C82E5B0}" destId="{B88B1474-0081-432A-8AA7-27F909AC5DF1}" srcOrd="0" destOrd="0" presId="urn:microsoft.com/office/officeart/2005/8/layout/process4"/>
    <dgm:cxn modelId="{88AB579C-18BC-404D-B9BF-F27F8D3C1453}" type="presOf" srcId="{51A9E823-C14A-456A-98FB-3B74E22FE211}" destId="{558A36E4-A179-4853-8DE8-315A7CD7AAB5}" srcOrd="0" destOrd="0" presId="urn:microsoft.com/office/officeart/2005/8/layout/process4"/>
    <dgm:cxn modelId="{3BBD98A7-A019-4D34-9A90-3A25B6E9E6BC}" srcId="{EBC8A2C6-1A58-40E5-9AD9-2DFF64BA5FFE}" destId="{B33A238D-B7DE-4064-B876-5E9392959619}" srcOrd="1" destOrd="0" parTransId="{BB9E4409-8368-446B-A980-048B6CB0692C}" sibTransId="{60E387DD-BBAD-4A6E-BE5D-CF7ABEB7CBFF}"/>
    <dgm:cxn modelId="{0B11BABB-2315-44AE-8FEA-E3CD465A1E98}" srcId="{B33A238D-B7DE-4064-B876-5E9392959619}" destId="{DD9B6080-3953-42C9-B0C0-82FB95339C32}" srcOrd="1" destOrd="0" parTransId="{1011FC91-0A84-4A72-9D39-B72D9B35F95E}" sibTransId="{1FBD37AB-6C78-4FE2-92F2-B909629120EB}"/>
    <dgm:cxn modelId="{FFB461C4-46BD-42B6-8061-47E9E0325423}" type="presOf" srcId="{B33A238D-B7DE-4064-B876-5E9392959619}" destId="{23E849AB-83D5-4317-856D-6554FFB5AD08}" srcOrd="0" destOrd="0" presId="urn:microsoft.com/office/officeart/2005/8/layout/process4"/>
    <dgm:cxn modelId="{022469CA-9511-48B5-A703-7C0B45F6D06B}" type="presOf" srcId="{B33A238D-B7DE-4064-B876-5E9392959619}" destId="{DE0B1372-F8B3-45D9-A2B6-4D8C39B92E45}" srcOrd="1" destOrd="0" presId="urn:microsoft.com/office/officeart/2005/8/layout/process4"/>
    <dgm:cxn modelId="{EBB216CD-684A-47C8-86FA-A0FCF4B561F1}" srcId="{B33A238D-B7DE-4064-B876-5E9392959619}" destId="{54A62CE0-4D54-4FFB-8719-C7878814B325}" srcOrd="0" destOrd="0" parTransId="{C830CE4B-256B-45F3-9DF3-C90237221314}" sibTransId="{4A6DF303-0FFA-42D0-88E3-28FFD58B6769}"/>
    <dgm:cxn modelId="{655B03D4-AB0F-4008-BDE1-31AFCB7191D1}" srcId="{EBC8A2C6-1A58-40E5-9AD9-2DFF64BA5FFE}" destId="{D1200AAB-67A1-4ED2-B1FD-3C015C2EC136}" srcOrd="0" destOrd="0" parTransId="{37098D92-3A88-46B2-87BC-AEDC433FC5FC}" sibTransId="{030EFA2C-E58C-4DE2-A466-5D7337019FF0}"/>
    <dgm:cxn modelId="{580C0DDC-5431-410A-A904-450ABB53A03E}" srcId="{51A9E823-C14A-456A-98FB-3B74E22FE211}" destId="{6FB25E71-F73D-4CAB-B118-688AADB31B6E}" srcOrd="2" destOrd="0" parTransId="{3777C279-9F5F-4326-84FD-801BBE2035F4}" sibTransId="{7099E394-12F1-487E-817E-DE16A1F21CF2}"/>
    <dgm:cxn modelId="{C94007EF-A288-417A-8C88-AF4178B6BF46}" srcId="{51A9E823-C14A-456A-98FB-3B74E22FE211}" destId="{193E13C9-2585-49D3-B45A-74DB8C82E5B0}" srcOrd="0" destOrd="0" parTransId="{A004E000-8FDC-4C2B-B182-039A3F8C6532}" sibTransId="{D90AFCF9-A35E-47A1-B290-1F25895858C1}"/>
    <dgm:cxn modelId="{B2BFA1F2-A0FE-47EB-B7B8-B4A8120E4AC2}" type="presOf" srcId="{6FB25E71-F73D-4CAB-B118-688AADB31B6E}" destId="{ADCC37C9-768F-4F31-AC10-4C03D1E2E88D}" srcOrd="0" destOrd="0" presId="urn:microsoft.com/office/officeart/2005/8/layout/process4"/>
    <dgm:cxn modelId="{9BCE0265-C5A6-4684-8384-EB9805D90DA6}" type="presParOf" srcId="{28FDB923-C27B-48E4-BBFD-C9E863FC719D}" destId="{53550EE5-3B00-4D16-9DDB-F73F502BD291}" srcOrd="0" destOrd="0" presId="urn:microsoft.com/office/officeart/2005/8/layout/process4"/>
    <dgm:cxn modelId="{927B1103-98F0-4FF5-9E56-C8CFE5C3FC13}" type="presParOf" srcId="{53550EE5-3B00-4D16-9DDB-F73F502BD291}" destId="{558A36E4-A179-4853-8DE8-315A7CD7AAB5}" srcOrd="0" destOrd="0" presId="urn:microsoft.com/office/officeart/2005/8/layout/process4"/>
    <dgm:cxn modelId="{B00FDF90-F3A0-42FD-941A-0C3D86456B68}" type="presParOf" srcId="{53550EE5-3B00-4D16-9DDB-F73F502BD291}" destId="{42C0A85C-00B5-4447-B00B-9B193BCC5C4E}" srcOrd="1" destOrd="0" presId="urn:microsoft.com/office/officeart/2005/8/layout/process4"/>
    <dgm:cxn modelId="{B7BDCD2B-F2C4-461A-B99B-F9156415F578}" type="presParOf" srcId="{53550EE5-3B00-4D16-9DDB-F73F502BD291}" destId="{91A03241-8341-4C04-9498-1A0830381FDF}" srcOrd="2" destOrd="0" presId="urn:microsoft.com/office/officeart/2005/8/layout/process4"/>
    <dgm:cxn modelId="{31C3F797-D396-4726-86DA-AAC70F08C16A}" type="presParOf" srcId="{91A03241-8341-4C04-9498-1A0830381FDF}" destId="{B88B1474-0081-432A-8AA7-27F909AC5DF1}" srcOrd="0" destOrd="0" presId="urn:microsoft.com/office/officeart/2005/8/layout/process4"/>
    <dgm:cxn modelId="{141A2BC8-B659-4D77-B55C-A5C06487DDA4}" type="presParOf" srcId="{91A03241-8341-4C04-9498-1A0830381FDF}" destId="{12DE05A7-5FA1-4001-BF57-3842E91AA154}" srcOrd="1" destOrd="0" presId="urn:microsoft.com/office/officeart/2005/8/layout/process4"/>
    <dgm:cxn modelId="{85A30DB8-BF15-4E77-8F6D-8618087CF6E1}" type="presParOf" srcId="{91A03241-8341-4C04-9498-1A0830381FDF}" destId="{ADCC37C9-768F-4F31-AC10-4C03D1E2E88D}" srcOrd="2" destOrd="0" presId="urn:microsoft.com/office/officeart/2005/8/layout/process4"/>
    <dgm:cxn modelId="{83251DEC-5989-449C-8147-D840AF6E5A3E}" type="presParOf" srcId="{28FDB923-C27B-48E4-BBFD-C9E863FC719D}" destId="{EEACC6B5-3EE1-4FA9-99FB-B106CC88170C}" srcOrd="1" destOrd="0" presId="urn:microsoft.com/office/officeart/2005/8/layout/process4"/>
    <dgm:cxn modelId="{02E89CB0-B810-4EE2-B158-15D78E0793F6}" type="presParOf" srcId="{28FDB923-C27B-48E4-BBFD-C9E863FC719D}" destId="{938CE158-482A-4FCB-9147-A16E18B08A7A}" srcOrd="2" destOrd="0" presId="urn:microsoft.com/office/officeart/2005/8/layout/process4"/>
    <dgm:cxn modelId="{85417C65-B4A5-41A2-AE80-F98905262553}" type="presParOf" srcId="{938CE158-482A-4FCB-9147-A16E18B08A7A}" destId="{23E849AB-83D5-4317-856D-6554FFB5AD08}" srcOrd="0" destOrd="0" presId="urn:microsoft.com/office/officeart/2005/8/layout/process4"/>
    <dgm:cxn modelId="{F9AF8337-A6D8-49FE-875F-A771A37D1F2A}" type="presParOf" srcId="{938CE158-482A-4FCB-9147-A16E18B08A7A}" destId="{DE0B1372-F8B3-45D9-A2B6-4D8C39B92E45}" srcOrd="1" destOrd="0" presId="urn:microsoft.com/office/officeart/2005/8/layout/process4"/>
    <dgm:cxn modelId="{D6A57CE0-E667-42A0-9D18-CE065CC55874}" type="presParOf" srcId="{938CE158-482A-4FCB-9147-A16E18B08A7A}" destId="{A7CDA79C-97B8-4E09-8574-334CF540F836}" srcOrd="2" destOrd="0" presId="urn:microsoft.com/office/officeart/2005/8/layout/process4"/>
    <dgm:cxn modelId="{102FCC48-EACF-47B7-90A7-9F66104C56C2}" type="presParOf" srcId="{A7CDA79C-97B8-4E09-8574-334CF540F836}" destId="{3372C116-A7F1-4CFF-93CB-51ED64235BA4}" srcOrd="0" destOrd="0" presId="urn:microsoft.com/office/officeart/2005/8/layout/process4"/>
    <dgm:cxn modelId="{9410D70E-E0B5-4562-8BCD-ED9C1C52E39B}" type="presParOf" srcId="{A7CDA79C-97B8-4E09-8574-334CF540F836}" destId="{0E998C1C-FC00-42B1-A0B0-467B5614F66E}" srcOrd="1" destOrd="0" presId="urn:microsoft.com/office/officeart/2005/8/layout/process4"/>
    <dgm:cxn modelId="{F36921EF-600D-4EE0-922C-490C16D0B55A}" type="presParOf" srcId="{28FDB923-C27B-48E4-BBFD-C9E863FC719D}" destId="{44F138DC-E387-4948-85C6-B75ABDD525EB}" srcOrd="3" destOrd="0" presId="urn:microsoft.com/office/officeart/2005/8/layout/process4"/>
    <dgm:cxn modelId="{D541FCC6-7C65-4EF5-8260-BC1B01876D4A}" type="presParOf" srcId="{28FDB923-C27B-48E4-BBFD-C9E863FC719D}" destId="{819B5123-A01D-4736-8820-914E39A9D893}" srcOrd="4" destOrd="0" presId="urn:microsoft.com/office/officeart/2005/8/layout/process4"/>
    <dgm:cxn modelId="{413DB577-9D66-46DF-AC97-31F30950B159}" type="presParOf" srcId="{819B5123-A01D-4736-8820-914E39A9D893}" destId="{1923274F-F1F5-400C-86C9-AFF3E20231BF}" srcOrd="0" destOrd="0" presId="urn:microsoft.com/office/officeart/2005/8/layout/process4"/>
    <dgm:cxn modelId="{50362E9A-7932-473B-9893-4A62BFAE7345}" type="presParOf" srcId="{819B5123-A01D-4736-8820-914E39A9D893}" destId="{E5417007-A44B-4DFB-BD4E-ADC3899C0FBD}" srcOrd="1" destOrd="0" presId="urn:microsoft.com/office/officeart/2005/8/layout/process4"/>
    <dgm:cxn modelId="{F0337D4F-9E46-474B-84B5-8E2BAE620E58}" type="presParOf" srcId="{819B5123-A01D-4736-8820-914E39A9D893}" destId="{DF9503FB-BD18-49CF-B2BD-91FB3B31220F}" srcOrd="2" destOrd="0" presId="urn:microsoft.com/office/officeart/2005/8/layout/process4"/>
    <dgm:cxn modelId="{A53A54E9-164D-4275-B554-00AA285A1B7B}" type="presParOf" srcId="{DF9503FB-BD18-49CF-B2BD-91FB3B31220F}" destId="{33AAFCF4-44B0-4D37-AA4C-8DE46AF87AF3}" srcOrd="0" destOrd="0" presId="urn:microsoft.com/office/officeart/2005/8/layout/process4"/>
    <dgm:cxn modelId="{1ED61174-4D14-49B5-947E-816F5953B155}" type="presParOf" srcId="{DF9503FB-BD18-49CF-B2BD-91FB3B31220F}" destId="{9DA09F7D-A69F-4E69-BC08-06C17ACC7AB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C8A2C6-1A58-40E5-9AD9-2DFF64BA5FFE}" type="doc">
      <dgm:prSet loTypeId="urn:microsoft.com/office/officeart/2005/8/layout/process4" loCatId="list" qsTypeId="urn:microsoft.com/office/officeart/2005/8/quickstyle/simple1" qsCatId="simple" csTypeId="urn:microsoft.com/office/officeart/2005/8/colors/accent1_2" csCatId="accent1" phldr="1"/>
      <dgm:spPr/>
    </dgm:pt>
    <dgm:pt modelId="{D1200AAB-67A1-4ED2-B1FD-3C015C2EC136}">
      <dgm:prSet phldrT="[Text]"/>
      <dgm:spPr/>
      <dgm:t>
        <a:bodyPr/>
        <a:lstStyle/>
        <a:p>
          <a:r>
            <a:rPr lang="en-US" dirty="0"/>
            <a:t>Communication</a:t>
          </a:r>
        </a:p>
      </dgm:t>
    </dgm:pt>
    <dgm:pt modelId="{37098D92-3A88-46B2-87BC-AEDC433FC5FC}" type="parTrans" cxnId="{655B03D4-AB0F-4008-BDE1-31AFCB7191D1}">
      <dgm:prSet/>
      <dgm:spPr/>
      <dgm:t>
        <a:bodyPr/>
        <a:lstStyle/>
        <a:p>
          <a:endParaRPr lang="en-US"/>
        </a:p>
      </dgm:t>
    </dgm:pt>
    <dgm:pt modelId="{030EFA2C-E58C-4DE2-A466-5D7337019FF0}" type="sibTrans" cxnId="{655B03D4-AB0F-4008-BDE1-31AFCB7191D1}">
      <dgm:prSet/>
      <dgm:spPr/>
      <dgm:t>
        <a:bodyPr/>
        <a:lstStyle/>
        <a:p>
          <a:endParaRPr lang="en-US"/>
        </a:p>
      </dgm:t>
    </dgm:pt>
    <dgm:pt modelId="{51A9E823-C14A-456A-98FB-3B74E22FE211}">
      <dgm:prSet phldrT="[Text]"/>
      <dgm:spPr/>
      <dgm:t>
        <a:bodyPr/>
        <a:lstStyle/>
        <a:p>
          <a:r>
            <a:rPr lang="en-US" dirty="0"/>
            <a:t>Valuing Them</a:t>
          </a:r>
        </a:p>
      </dgm:t>
    </dgm:pt>
    <dgm:pt modelId="{BD38E83C-0268-4265-A287-CD1F4C5A2146}" type="parTrans" cxnId="{CCCF8177-6924-419D-BE27-562B314DCD53}">
      <dgm:prSet/>
      <dgm:spPr/>
      <dgm:t>
        <a:bodyPr/>
        <a:lstStyle/>
        <a:p>
          <a:endParaRPr lang="en-US"/>
        </a:p>
      </dgm:t>
    </dgm:pt>
    <dgm:pt modelId="{36DB4961-0570-4BAA-8103-07686DCCAECF}" type="sibTrans" cxnId="{CCCF8177-6924-419D-BE27-562B314DCD53}">
      <dgm:prSet/>
      <dgm:spPr/>
      <dgm:t>
        <a:bodyPr/>
        <a:lstStyle/>
        <a:p>
          <a:endParaRPr lang="en-US"/>
        </a:p>
      </dgm:t>
    </dgm:pt>
    <dgm:pt modelId="{B33A238D-B7DE-4064-B876-5E9392959619}">
      <dgm:prSet phldrT="[Text]"/>
      <dgm:spPr/>
      <dgm:t>
        <a:bodyPr/>
        <a:lstStyle/>
        <a:p>
          <a:r>
            <a:rPr lang="en-US" dirty="0"/>
            <a:t>Supervision</a:t>
          </a:r>
        </a:p>
      </dgm:t>
    </dgm:pt>
    <dgm:pt modelId="{60E387DD-BBAD-4A6E-BE5D-CF7ABEB7CBFF}" type="sibTrans" cxnId="{3BBD98A7-A019-4D34-9A90-3A25B6E9E6BC}">
      <dgm:prSet/>
      <dgm:spPr/>
      <dgm:t>
        <a:bodyPr/>
        <a:lstStyle/>
        <a:p>
          <a:endParaRPr lang="en-US"/>
        </a:p>
      </dgm:t>
    </dgm:pt>
    <dgm:pt modelId="{BB9E4409-8368-446B-A980-048B6CB0692C}" type="parTrans" cxnId="{3BBD98A7-A019-4D34-9A90-3A25B6E9E6BC}">
      <dgm:prSet/>
      <dgm:spPr/>
      <dgm:t>
        <a:bodyPr/>
        <a:lstStyle/>
        <a:p>
          <a:endParaRPr lang="en-US"/>
        </a:p>
      </dgm:t>
    </dgm:pt>
    <dgm:pt modelId="{568081A2-555C-4C0E-A324-93D90B729398}">
      <dgm:prSet/>
      <dgm:spPr/>
      <dgm:t>
        <a:bodyPr/>
        <a:lstStyle/>
        <a:p>
          <a:r>
            <a:rPr lang="en-US" dirty="0"/>
            <a:t>Less Formal/Casual Communication</a:t>
          </a:r>
        </a:p>
      </dgm:t>
    </dgm:pt>
    <dgm:pt modelId="{3C21B149-7BD7-4722-BCEC-4A770377997F}" type="parTrans" cxnId="{EEBE7059-866B-4973-B4A7-A5AE852B5DE2}">
      <dgm:prSet/>
      <dgm:spPr/>
      <dgm:t>
        <a:bodyPr/>
        <a:lstStyle/>
        <a:p>
          <a:endParaRPr lang="en-US"/>
        </a:p>
      </dgm:t>
    </dgm:pt>
    <dgm:pt modelId="{36933059-6165-4CE3-91BA-92F29004AA9B}" type="sibTrans" cxnId="{EEBE7059-866B-4973-B4A7-A5AE852B5DE2}">
      <dgm:prSet/>
      <dgm:spPr/>
      <dgm:t>
        <a:bodyPr/>
        <a:lstStyle/>
        <a:p>
          <a:endParaRPr lang="en-US"/>
        </a:p>
      </dgm:t>
    </dgm:pt>
    <dgm:pt modelId="{7A3AE0B9-4741-44B2-B72A-056D798FABB3}">
      <dgm:prSet/>
      <dgm:spPr/>
      <dgm:t>
        <a:bodyPr/>
        <a:lstStyle/>
        <a:p>
          <a:r>
            <a:rPr lang="en-US" dirty="0"/>
            <a:t>Allow them time to figure things out independently and then process solutions</a:t>
          </a:r>
        </a:p>
      </dgm:t>
    </dgm:pt>
    <dgm:pt modelId="{30E64CBA-C3FE-4832-BC2D-51B4138E8686}" type="parTrans" cxnId="{E0C70E5C-3D4E-4A46-A2E5-95C3121CE9D2}">
      <dgm:prSet/>
      <dgm:spPr/>
      <dgm:t>
        <a:bodyPr/>
        <a:lstStyle/>
        <a:p>
          <a:endParaRPr lang="en-US"/>
        </a:p>
      </dgm:t>
    </dgm:pt>
    <dgm:pt modelId="{DA565B98-2983-4ACB-B7CD-7FB15BF24CC2}" type="sibTrans" cxnId="{E0C70E5C-3D4E-4A46-A2E5-95C3121CE9D2}">
      <dgm:prSet/>
      <dgm:spPr/>
      <dgm:t>
        <a:bodyPr/>
        <a:lstStyle/>
        <a:p>
          <a:endParaRPr lang="en-US"/>
        </a:p>
      </dgm:t>
    </dgm:pt>
    <dgm:pt modelId="{54A62CE0-4D54-4FFB-8719-C7878814B325}">
      <dgm:prSet phldrT="[Text]"/>
      <dgm:spPr/>
      <dgm:t>
        <a:bodyPr/>
        <a:lstStyle/>
        <a:p>
          <a:r>
            <a:rPr lang="en-US" dirty="0"/>
            <a:t>Supervisor who cares about their personal goals and ambitions</a:t>
          </a:r>
        </a:p>
      </dgm:t>
    </dgm:pt>
    <dgm:pt modelId="{C830CE4B-256B-45F3-9DF3-C90237221314}" type="parTrans" cxnId="{EBB216CD-684A-47C8-86FA-A0FCF4B561F1}">
      <dgm:prSet/>
      <dgm:spPr/>
      <dgm:t>
        <a:bodyPr/>
        <a:lstStyle/>
        <a:p>
          <a:endParaRPr lang="en-US"/>
        </a:p>
      </dgm:t>
    </dgm:pt>
    <dgm:pt modelId="{4A6DF303-0FFA-42D0-88E3-28FFD58B6769}" type="sibTrans" cxnId="{EBB216CD-684A-47C8-86FA-A0FCF4B561F1}">
      <dgm:prSet/>
      <dgm:spPr/>
      <dgm:t>
        <a:bodyPr/>
        <a:lstStyle/>
        <a:p>
          <a:endParaRPr lang="en-US"/>
        </a:p>
      </dgm:t>
    </dgm:pt>
    <dgm:pt modelId="{DD9B6080-3953-42C9-B0C0-82FB95339C32}">
      <dgm:prSet phldrT="[Text]"/>
      <dgm:spPr/>
      <dgm:t>
        <a:bodyPr/>
        <a:lstStyle/>
        <a:p>
          <a:r>
            <a:rPr lang="en-US" dirty="0"/>
            <a:t>Seek fun and innovative supervisors who trust them and value their independence</a:t>
          </a:r>
        </a:p>
      </dgm:t>
    </dgm:pt>
    <dgm:pt modelId="{1011FC91-0A84-4A72-9D39-B72D9B35F95E}" type="parTrans" cxnId="{0B11BABB-2315-44AE-8FEA-E3CD465A1E98}">
      <dgm:prSet/>
      <dgm:spPr/>
      <dgm:t>
        <a:bodyPr/>
        <a:lstStyle/>
        <a:p>
          <a:endParaRPr lang="en-US"/>
        </a:p>
      </dgm:t>
    </dgm:pt>
    <dgm:pt modelId="{1FBD37AB-6C78-4FE2-92F2-B909629120EB}" type="sibTrans" cxnId="{0B11BABB-2315-44AE-8FEA-E3CD465A1E98}">
      <dgm:prSet/>
      <dgm:spPr/>
      <dgm:t>
        <a:bodyPr/>
        <a:lstStyle/>
        <a:p>
          <a:endParaRPr lang="en-US"/>
        </a:p>
      </dgm:t>
    </dgm:pt>
    <dgm:pt modelId="{193E13C9-2585-49D3-B45A-74DB8C82E5B0}">
      <dgm:prSet phldrT="[Text]"/>
      <dgm:spPr/>
      <dgm:t>
        <a:bodyPr/>
        <a:lstStyle/>
        <a:p>
          <a:r>
            <a:rPr lang="en-US" dirty="0"/>
            <a:t>Create opportunities for career advancement</a:t>
          </a:r>
        </a:p>
      </dgm:t>
    </dgm:pt>
    <dgm:pt modelId="{A004E000-8FDC-4C2B-B182-039A3F8C6532}" type="parTrans" cxnId="{C94007EF-A288-417A-8C88-AF4178B6BF46}">
      <dgm:prSet/>
      <dgm:spPr/>
      <dgm:t>
        <a:bodyPr/>
        <a:lstStyle/>
        <a:p>
          <a:endParaRPr lang="en-US"/>
        </a:p>
      </dgm:t>
    </dgm:pt>
    <dgm:pt modelId="{D90AFCF9-A35E-47A1-B290-1F25895858C1}" type="sibTrans" cxnId="{C94007EF-A288-417A-8C88-AF4178B6BF46}">
      <dgm:prSet/>
      <dgm:spPr/>
      <dgm:t>
        <a:bodyPr/>
        <a:lstStyle/>
        <a:p>
          <a:endParaRPr lang="en-US"/>
        </a:p>
      </dgm:t>
    </dgm:pt>
    <dgm:pt modelId="{029C51AA-37DB-4263-BDC9-084805A1A9BD}">
      <dgm:prSet phldrT="[Text]"/>
      <dgm:spPr/>
      <dgm:t>
        <a:bodyPr/>
        <a:lstStyle/>
        <a:p>
          <a:r>
            <a:rPr lang="en-US" dirty="0"/>
            <a:t>Reward them with free time and flexible work schedules</a:t>
          </a:r>
        </a:p>
      </dgm:t>
    </dgm:pt>
    <dgm:pt modelId="{4EDC8A0A-D8E1-4B79-8412-3EF8DA1AD163}" type="parTrans" cxnId="{35997E00-5B24-491F-90B3-602374272873}">
      <dgm:prSet/>
      <dgm:spPr/>
      <dgm:t>
        <a:bodyPr/>
        <a:lstStyle/>
        <a:p>
          <a:endParaRPr lang="en-US"/>
        </a:p>
      </dgm:t>
    </dgm:pt>
    <dgm:pt modelId="{0B8BD6CA-B375-49E7-BE2A-215FAC43599A}" type="sibTrans" cxnId="{35997E00-5B24-491F-90B3-602374272873}">
      <dgm:prSet/>
      <dgm:spPr/>
      <dgm:t>
        <a:bodyPr/>
        <a:lstStyle/>
        <a:p>
          <a:endParaRPr lang="en-US"/>
        </a:p>
      </dgm:t>
    </dgm:pt>
    <dgm:pt modelId="{6FB25E71-F73D-4CAB-B118-688AADB31B6E}">
      <dgm:prSet phldrT="[Text]"/>
      <dgm:spPr/>
      <dgm:t>
        <a:bodyPr/>
        <a:lstStyle/>
        <a:p>
          <a:r>
            <a:rPr lang="en-US" dirty="0"/>
            <a:t>Create a diverse staff team and work environment</a:t>
          </a:r>
        </a:p>
      </dgm:t>
    </dgm:pt>
    <dgm:pt modelId="{3777C279-9F5F-4326-84FD-801BBE2035F4}" type="parTrans" cxnId="{580C0DDC-5431-410A-A904-450ABB53A03E}">
      <dgm:prSet/>
      <dgm:spPr/>
      <dgm:t>
        <a:bodyPr/>
        <a:lstStyle/>
        <a:p>
          <a:endParaRPr lang="en-US"/>
        </a:p>
      </dgm:t>
    </dgm:pt>
    <dgm:pt modelId="{7099E394-12F1-487E-817E-DE16A1F21CF2}" type="sibTrans" cxnId="{580C0DDC-5431-410A-A904-450ABB53A03E}">
      <dgm:prSet/>
      <dgm:spPr/>
      <dgm:t>
        <a:bodyPr/>
        <a:lstStyle/>
        <a:p>
          <a:endParaRPr lang="en-US"/>
        </a:p>
      </dgm:t>
    </dgm:pt>
    <dgm:pt modelId="{28FDB923-C27B-48E4-BBFD-C9E863FC719D}" type="pres">
      <dgm:prSet presAssocID="{EBC8A2C6-1A58-40E5-9AD9-2DFF64BA5FFE}" presName="Name0" presStyleCnt="0">
        <dgm:presLayoutVars>
          <dgm:dir/>
          <dgm:animLvl val="lvl"/>
          <dgm:resizeHandles val="exact"/>
        </dgm:presLayoutVars>
      </dgm:prSet>
      <dgm:spPr/>
    </dgm:pt>
    <dgm:pt modelId="{53550EE5-3B00-4D16-9DDB-F73F502BD291}" type="pres">
      <dgm:prSet presAssocID="{51A9E823-C14A-456A-98FB-3B74E22FE211}" presName="boxAndChildren" presStyleCnt="0"/>
      <dgm:spPr/>
    </dgm:pt>
    <dgm:pt modelId="{558A36E4-A179-4853-8DE8-315A7CD7AAB5}" type="pres">
      <dgm:prSet presAssocID="{51A9E823-C14A-456A-98FB-3B74E22FE211}" presName="parentTextBox" presStyleLbl="node1" presStyleIdx="0" presStyleCnt="3"/>
      <dgm:spPr/>
    </dgm:pt>
    <dgm:pt modelId="{42C0A85C-00B5-4447-B00B-9B193BCC5C4E}" type="pres">
      <dgm:prSet presAssocID="{51A9E823-C14A-456A-98FB-3B74E22FE211}" presName="entireBox" presStyleLbl="node1" presStyleIdx="0" presStyleCnt="3"/>
      <dgm:spPr/>
    </dgm:pt>
    <dgm:pt modelId="{91A03241-8341-4C04-9498-1A0830381FDF}" type="pres">
      <dgm:prSet presAssocID="{51A9E823-C14A-456A-98FB-3B74E22FE211}" presName="descendantBox" presStyleCnt="0"/>
      <dgm:spPr/>
    </dgm:pt>
    <dgm:pt modelId="{B88B1474-0081-432A-8AA7-27F909AC5DF1}" type="pres">
      <dgm:prSet presAssocID="{193E13C9-2585-49D3-B45A-74DB8C82E5B0}" presName="childTextBox" presStyleLbl="fgAccFollowNode1" presStyleIdx="0" presStyleCnt="7">
        <dgm:presLayoutVars>
          <dgm:bulletEnabled val="1"/>
        </dgm:presLayoutVars>
      </dgm:prSet>
      <dgm:spPr/>
    </dgm:pt>
    <dgm:pt modelId="{12DE05A7-5FA1-4001-BF57-3842E91AA154}" type="pres">
      <dgm:prSet presAssocID="{029C51AA-37DB-4263-BDC9-084805A1A9BD}" presName="childTextBox" presStyleLbl="fgAccFollowNode1" presStyleIdx="1" presStyleCnt="7">
        <dgm:presLayoutVars>
          <dgm:bulletEnabled val="1"/>
        </dgm:presLayoutVars>
      </dgm:prSet>
      <dgm:spPr/>
    </dgm:pt>
    <dgm:pt modelId="{ADCC37C9-768F-4F31-AC10-4C03D1E2E88D}" type="pres">
      <dgm:prSet presAssocID="{6FB25E71-F73D-4CAB-B118-688AADB31B6E}" presName="childTextBox" presStyleLbl="fgAccFollowNode1" presStyleIdx="2" presStyleCnt="7">
        <dgm:presLayoutVars>
          <dgm:bulletEnabled val="1"/>
        </dgm:presLayoutVars>
      </dgm:prSet>
      <dgm:spPr/>
    </dgm:pt>
    <dgm:pt modelId="{EEACC6B5-3EE1-4FA9-99FB-B106CC88170C}" type="pres">
      <dgm:prSet presAssocID="{60E387DD-BBAD-4A6E-BE5D-CF7ABEB7CBFF}" presName="sp" presStyleCnt="0"/>
      <dgm:spPr/>
    </dgm:pt>
    <dgm:pt modelId="{938CE158-482A-4FCB-9147-A16E18B08A7A}" type="pres">
      <dgm:prSet presAssocID="{B33A238D-B7DE-4064-B876-5E9392959619}" presName="arrowAndChildren" presStyleCnt="0"/>
      <dgm:spPr/>
    </dgm:pt>
    <dgm:pt modelId="{23E849AB-83D5-4317-856D-6554FFB5AD08}" type="pres">
      <dgm:prSet presAssocID="{B33A238D-B7DE-4064-B876-5E9392959619}" presName="parentTextArrow" presStyleLbl="node1" presStyleIdx="0" presStyleCnt="3"/>
      <dgm:spPr/>
    </dgm:pt>
    <dgm:pt modelId="{DE0B1372-F8B3-45D9-A2B6-4D8C39B92E45}" type="pres">
      <dgm:prSet presAssocID="{B33A238D-B7DE-4064-B876-5E9392959619}" presName="arrow" presStyleLbl="node1" presStyleIdx="1" presStyleCnt="3"/>
      <dgm:spPr/>
    </dgm:pt>
    <dgm:pt modelId="{A7CDA79C-97B8-4E09-8574-334CF540F836}" type="pres">
      <dgm:prSet presAssocID="{B33A238D-B7DE-4064-B876-5E9392959619}" presName="descendantArrow" presStyleCnt="0"/>
      <dgm:spPr/>
    </dgm:pt>
    <dgm:pt modelId="{3372C116-A7F1-4CFF-93CB-51ED64235BA4}" type="pres">
      <dgm:prSet presAssocID="{54A62CE0-4D54-4FFB-8719-C7878814B325}" presName="childTextArrow" presStyleLbl="fgAccFollowNode1" presStyleIdx="3" presStyleCnt="7">
        <dgm:presLayoutVars>
          <dgm:bulletEnabled val="1"/>
        </dgm:presLayoutVars>
      </dgm:prSet>
      <dgm:spPr/>
    </dgm:pt>
    <dgm:pt modelId="{0E998C1C-FC00-42B1-A0B0-467B5614F66E}" type="pres">
      <dgm:prSet presAssocID="{DD9B6080-3953-42C9-B0C0-82FB95339C32}" presName="childTextArrow" presStyleLbl="fgAccFollowNode1" presStyleIdx="4" presStyleCnt="7">
        <dgm:presLayoutVars>
          <dgm:bulletEnabled val="1"/>
        </dgm:presLayoutVars>
      </dgm:prSet>
      <dgm:spPr/>
    </dgm:pt>
    <dgm:pt modelId="{44F138DC-E387-4948-85C6-B75ABDD525EB}" type="pres">
      <dgm:prSet presAssocID="{030EFA2C-E58C-4DE2-A466-5D7337019FF0}" presName="sp" presStyleCnt="0"/>
      <dgm:spPr/>
    </dgm:pt>
    <dgm:pt modelId="{819B5123-A01D-4736-8820-914E39A9D893}" type="pres">
      <dgm:prSet presAssocID="{D1200AAB-67A1-4ED2-B1FD-3C015C2EC136}" presName="arrowAndChildren" presStyleCnt="0"/>
      <dgm:spPr/>
    </dgm:pt>
    <dgm:pt modelId="{1923274F-F1F5-400C-86C9-AFF3E20231BF}" type="pres">
      <dgm:prSet presAssocID="{D1200AAB-67A1-4ED2-B1FD-3C015C2EC136}" presName="parentTextArrow" presStyleLbl="node1" presStyleIdx="1" presStyleCnt="3"/>
      <dgm:spPr/>
    </dgm:pt>
    <dgm:pt modelId="{E5417007-A44B-4DFB-BD4E-ADC3899C0FBD}" type="pres">
      <dgm:prSet presAssocID="{D1200AAB-67A1-4ED2-B1FD-3C015C2EC136}" presName="arrow" presStyleLbl="node1" presStyleIdx="2" presStyleCnt="3"/>
      <dgm:spPr/>
    </dgm:pt>
    <dgm:pt modelId="{DF9503FB-BD18-49CF-B2BD-91FB3B31220F}" type="pres">
      <dgm:prSet presAssocID="{D1200AAB-67A1-4ED2-B1FD-3C015C2EC136}" presName="descendantArrow" presStyleCnt="0"/>
      <dgm:spPr/>
    </dgm:pt>
    <dgm:pt modelId="{33AAFCF4-44B0-4D37-AA4C-8DE46AF87AF3}" type="pres">
      <dgm:prSet presAssocID="{568081A2-555C-4C0E-A324-93D90B729398}" presName="childTextArrow" presStyleLbl="fgAccFollowNode1" presStyleIdx="5" presStyleCnt="7">
        <dgm:presLayoutVars>
          <dgm:bulletEnabled val="1"/>
        </dgm:presLayoutVars>
      </dgm:prSet>
      <dgm:spPr/>
    </dgm:pt>
    <dgm:pt modelId="{9DA09F7D-A69F-4E69-BC08-06C17ACC7ABE}" type="pres">
      <dgm:prSet presAssocID="{7A3AE0B9-4741-44B2-B72A-056D798FABB3}" presName="childTextArrow" presStyleLbl="fgAccFollowNode1" presStyleIdx="6" presStyleCnt="7">
        <dgm:presLayoutVars>
          <dgm:bulletEnabled val="1"/>
        </dgm:presLayoutVars>
      </dgm:prSet>
      <dgm:spPr/>
    </dgm:pt>
  </dgm:ptLst>
  <dgm:cxnLst>
    <dgm:cxn modelId="{35997E00-5B24-491F-90B3-602374272873}" srcId="{51A9E823-C14A-456A-98FB-3B74E22FE211}" destId="{029C51AA-37DB-4263-BDC9-084805A1A9BD}" srcOrd="1" destOrd="0" parTransId="{4EDC8A0A-D8E1-4B79-8412-3EF8DA1AD163}" sibTransId="{0B8BD6CA-B375-49E7-BE2A-215FAC43599A}"/>
    <dgm:cxn modelId="{47853F08-6BF4-4082-A406-A960861C1A1F}" type="presOf" srcId="{D1200AAB-67A1-4ED2-B1FD-3C015C2EC136}" destId="{E5417007-A44B-4DFB-BD4E-ADC3899C0FBD}" srcOrd="1" destOrd="0" presId="urn:microsoft.com/office/officeart/2005/8/layout/process4"/>
    <dgm:cxn modelId="{3D073821-B5DD-49EF-A17C-00543C8A0DE3}" type="presOf" srcId="{DD9B6080-3953-42C9-B0C0-82FB95339C32}" destId="{0E998C1C-FC00-42B1-A0B0-467B5614F66E}" srcOrd="0" destOrd="0" presId="urn:microsoft.com/office/officeart/2005/8/layout/process4"/>
    <dgm:cxn modelId="{FCA52D2A-4578-4B8E-9164-42949DD6C923}" type="presOf" srcId="{568081A2-555C-4C0E-A324-93D90B729398}" destId="{33AAFCF4-44B0-4D37-AA4C-8DE46AF87AF3}" srcOrd="0" destOrd="0" presId="urn:microsoft.com/office/officeart/2005/8/layout/process4"/>
    <dgm:cxn modelId="{FAD78836-72CE-49AC-8972-7AAF858D1E7A}" type="presOf" srcId="{51A9E823-C14A-456A-98FB-3B74E22FE211}" destId="{42C0A85C-00B5-4447-B00B-9B193BCC5C4E}" srcOrd="1" destOrd="0" presId="urn:microsoft.com/office/officeart/2005/8/layout/process4"/>
    <dgm:cxn modelId="{B3CF3537-2801-4B95-AD1C-78E62FC53618}" type="presOf" srcId="{EBC8A2C6-1A58-40E5-9AD9-2DFF64BA5FFE}" destId="{28FDB923-C27B-48E4-BBFD-C9E863FC719D}" srcOrd="0" destOrd="0" presId="urn:microsoft.com/office/officeart/2005/8/layout/process4"/>
    <dgm:cxn modelId="{93FE7738-F677-4DD7-AA06-8E8957B4E2EC}" type="presOf" srcId="{54A62CE0-4D54-4FFB-8719-C7878814B325}" destId="{3372C116-A7F1-4CFF-93CB-51ED64235BA4}" srcOrd="0" destOrd="0" presId="urn:microsoft.com/office/officeart/2005/8/layout/process4"/>
    <dgm:cxn modelId="{1EA3B53E-5C5E-451E-A692-CFCB7262C24F}" type="presOf" srcId="{7A3AE0B9-4741-44B2-B72A-056D798FABB3}" destId="{9DA09F7D-A69F-4E69-BC08-06C17ACC7ABE}" srcOrd="0" destOrd="0" presId="urn:microsoft.com/office/officeart/2005/8/layout/process4"/>
    <dgm:cxn modelId="{E0C70E5C-3D4E-4A46-A2E5-95C3121CE9D2}" srcId="{D1200AAB-67A1-4ED2-B1FD-3C015C2EC136}" destId="{7A3AE0B9-4741-44B2-B72A-056D798FABB3}" srcOrd="1" destOrd="0" parTransId="{30E64CBA-C3FE-4832-BC2D-51B4138E8686}" sibTransId="{DA565B98-2983-4ACB-B7CD-7FB15BF24CC2}"/>
    <dgm:cxn modelId="{7A0EDA48-2CBD-4EB5-BA6D-9419DDC64D02}" type="presOf" srcId="{029C51AA-37DB-4263-BDC9-084805A1A9BD}" destId="{12DE05A7-5FA1-4001-BF57-3842E91AA154}" srcOrd="0" destOrd="0" presId="urn:microsoft.com/office/officeart/2005/8/layout/process4"/>
    <dgm:cxn modelId="{17A1636A-50A4-4DBA-967F-071B00409578}" type="presOf" srcId="{D1200AAB-67A1-4ED2-B1FD-3C015C2EC136}" destId="{1923274F-F1F5-400C-86C9-AFF3E20231BF}" srcOrd="0" destOrd="0" presId="urn:microsoft.com/office/officeart/2005/8/layout/process4"/>
    <dgm:cxn modelId="{CCCF8177-6924-419D-BE27-562B314DCD53}" srcId="{EBC8A2C6-1A58-40E5-9AD9-2DFF64BA5FFE}" destId="{51A9E823-C14A-456A-98FB-3B74E22FE211}" srcOrd="2" destOrd="0" parTransId="{BD38E83C-0268-4265-A287-CD1F4C5A2146}" sibTransId="{36DB4961-0570-4BAA-8103-07686DCCAECF}"/>
    <dgm:cxn modelId="{EEBE7059-866B-4973-B4A7-A5AE852B5DE2}" srcId="{D1200AAB-67A1-4ED2-B1FD-3C015C2EC136}" destId="{568081A2-555C-4C0E-A324-93D90B729398}" srcOrd="0" destOrd="0" parTransId="{3C21B149-7BD7-4722-BCEC-4A770377997F}" sibTransId="{36933059-6165-4CE3-91BA-92F29004AA9B}"/>
    <dgm:cxn modelId="{A2C3617A-E06E-43E8-BBFD-98C518C9F801}" type="presOf" srcId="{193E13C9-2585-49D3-B45A-74DB8C82E5B0}" destId="{B88B1474-0081-432A-8AA7-27F909AC5DF1}" srcOrd="0" destOrd="0" presId="urn:microsoft.com/office/officeart/2005/8/layout/process4"/>
    <dgm:cxn modelId="{88AB579C-18BC-404D-B9BF-F27F8D3C1453}" type="presOf" srcId="{51A9E823-C14A-456A-98FB-3B74E22FE211}" destId="{558A36E4-A179-4853-8DE8-315A7CD7AAB5}" srcOrd="0" destOrd="0" presId="urn:microsoft.com/office/officeart/2005/8/layout/process4"/>
    <dgm:cxn modelId="{3BBD98A7-A019-4D34-9A90-3A25B6E9E6BC}" srcId="{EBC8A2C6-1A58-40E5-9AD9-2DFF64BA5FFE}" destId="{B33A238D-B7DE-4064-B876-5E9392959619}" srcOrd="1" destOrd="0" parTransId="{BB9E4409-8368-446B-A980-048B6CB0692C}" sibTransId="{60E387DD-BBAD-4A6E-BE5D-CF7ABEB7CBFF}"/>
    <dgm:cxn modelId="{0B11BABB-2315-44AE-8FEA-E3CD465A1E98}" srcId="{B33A238D-B7DE-4064-B876-5E9392959619}" destId="{DD9B6080-3953-42C9-B0C0-82FB95339C32}" srcOrd="1" destOrd="0" parTransId="{1011FC91-0A84-4A72-9D39-B72D9B35F95E}" sibTransId="{1FBD37AB-6C78-4FE2-92F2-B909629120EB}"/>
    <dgm:cxn modelId="{FFB461C4-46BD-42B6-8061-47E9E0325423}" type="presOf" srcId="{B33A238D-B7DE-4064-B876-5E9392959619}" destId="{23E849AB-83D5-4317-856D-6554FFB5AD08}" srcOrd="0" destOrd="0" presId="urn:microsoft.com/office/officeart/2005/8/layout/process4"/>
    <dgm:cxn modelId="{022469CA-9511-48B5-A703-7C0B45F6D06B}" type="presOf" srcId="{B33A238D-B7DE-4064-B876-5E9392959619}" destId="{DE0B1372-F8B3-45D9-A2B6-4D8C39B92E45}" srcOrd="1" destOrd="0" presId="urn:microsoft.com/office/officeart/2005/8/layout/process4"/>
    <dgm:cxn modelId="{EBB216CD-684A-47C8-86FA-A0FCF4B561F1}" srcId="{B33A238D-B7DE-4064-B876-5E9392959619}" destId="{54A62CE0-4D54-4FFB-8719-C7878814B325}" srcOrd="0" destOrd="0" parTransId="{C830CE4B-256B-45F3-9DF3-C90237221314}" sibTransId="{4A6DF303-0FFA-42D0-88E3-28FFD58B6769}"/>
    <dgm:cxn modelId="{655B03D4-AB0F-4008-BDE1-31AFCB7191D1}" srcId="{EBC8A2C6-1A58-40E5-9AD9-2DFF64BA5FFE}" destId="{D1200AAB-67A1-4ED2-B1FD-3C015C2EC136}" srcOrd="0" destOrd="0" parTransId="{37098D92-3A88-46B2-87BC-AEDC433FC5FC}" sibTransId="{030EFA2C-E58C-4DE2-A466-5D7337019FF0}"/>
    <dgm:cxn modelId="{580C0DDC-5431-410A-A904-450ABB53A03E}" srcId="{51A9E823-C14A-456A-98FB-3B74E22FE211}" destId="{6FB25E71-F73D-4CAB-B118-688AADB31B6E}" srcOrd="2" destOrd="0" parTransId="{3777C279-9F5F-4326-84FD-801BBE2035F4}" sibTransId="{7099E394-12F1-487E-817E-DE16A1F21CF2}"/>
    <dgm:cxn modelId="{C94007EF-A288-417A-8C88-AF4178B6BF46}" srcId="{51A9E823-C14A-456A-98FB-3B74E22FE211}" destId="{193E13C9-2585-49D3-B45A-74DB8C82E5B0}" srcOrd="0" destOrd="0" parTransId="{A004E000-8FDC-4C2B-B182-039A3F8C6532}" sibTransId="{D90AFCF9-A35E-47A1-B290-1F25895858C1}"/>
    <dgm:cxn modelId="{B2BFA1F2-A0FE-47EB-B7B8-B4A8120E4AC2}" type="presOf" srcId="{6FB25E71-F73D-4CAB-B118-688AADB31B6E}" destId="{ADCC37C9-768F-4F31-AC10-4C03D1E2E88D}" srcOrd="0" destOrd="0" presId="urn:microsoft.com/office/officeart/2005/8/layout/process4"/>
    <dgm:cxn modelId="{9BCE0265-C5A6-4684-8384-EB9805D90DA6}" type="presParOf" srcId="{28FDB923-C27B-48E4-BBFD-C9E863FC719D}" destId="{53550EE5-3B00-4D16-9DDB-F73F502BD291}" srcOrd="0" destOrd="0" presId="urn:microsoft.com/office/officeart/2005/8/layout/process4"/>
    <dgm:cxn modelId="{927B1103-98F0-4FF5-9E56-C8CFE5C3FC13}" type="presParOf" srcId="{53550EE5-3B00-4D16-9DDB-F73F502BD291}" destId="{558A36E4-A179-4853-8DE8-315A7CD7AAB5}" srcOrd="0" destOrd="0" presId="urn:microsoft.com/office/officeart/2005/8/layout/process4"/>
    <dgm:cxn modelId="{B00FDF90-F3A0-42FD-941A-0C3D86456B68}" type="presParOf" srcId="{53550EE5-3B00-4D16-9DDB-F73F502BD291}" destId="{42C0A85C-00B5-4447-B00B-9B193BCC5C4E}" srcOrd="1" destOrd="0" presId="urn:microsoft.com/office/officeart/2005/8/layout/process4"/>
    <dgm:cxn modelId="{B7BDCD2B-F2C4-461A-B99B-F9156415F578}" type="presParOf" srcId="{53550EE5-3B00-4D16-9DDB-F73F502BD291}" destId="{91A03241-8341-4C04-9498-1A0830381FDF}" srcOrd="2" destOrd="0" presId="urn:microsoft.com/office/officeart/2005/8/layout/process4"/>
    <dgm:cxn modelId="{31C3F797-D396-4726-86DA-AAC70F08C16A}" type="presParOf" srcId="{91A03241-8341-4C04-9498-1A0830381FDF}" destId="{B88B1474-0081-432A-8AA7-27F909AC5DF1}" srcOrd="0" destOrd="0" presId="urn:microsoft.com/office/officeart/2005/8/layout/process4"/>
    <dgm:cxn modelId="{141A2BC8-B659-4D77-B55C-A5C06487DDA4}" type="presParOf" srcId="{91A03241-8341-4C04-9498-1A0830381FDF}" destId="{12DE05A7-5FA1-4001-BF57-3842E91AA154}" srcOrd="1" destOrd="0" presId="urn:microsoft.com/office/officeart/2005/8/layout/process4"/>
    <dgm:cxn modelId="{85A30DB8-BF15-4E77-8F6D-8618087CF6E1}" type="presParOf" srcId="{91A03241-8341-4C04-9498-1A0830381FDF}" destId="{ADCC37C9-768F-4F31-AC10-4C03D1E2E88D}" srcOrd="2" destOrd="0" presId="urn:microsoft.com/office/officeart/2005/8/layout/process4"/>
    <dgm:cxn modelId="{83251DEC-5989-449C-8147-D840AF6E5A3E}" type="presParOf" srcId="{28FDB923-C27B-48E4-BBFD-C9E863FC719D}" destId="{EEACC6B5-3EE1-4FA9-99FB-B106CC88170C}" srcOrd="1" destOrd="0" presId="urn:microsoft.com/office/officeart/2005/8/layout/process4"/>
    <dgm:cxn modelId="{02E89CB0-B810-4EE2-B158-15D78E0793F6}" type="presParOf" srcId="{28FDB923-C27B-48E4-BBFD-C9E863FC719D}" destId="{938CE158-482A-4FCB-9147-A16E18B08A7A}" srcOrd="2" destOrd="0" presId="urn:microsoft.com/office/officeart/2005/8/layout/process4"/>
    <dgm:cxn modelId="{85417C65-B4A5-41A2-AE80-F98905262553}" type="presParOf" srcId="{938CE158-482A-4FCB-9147-A16E18B08A7A}" destId="{23E849AB-83D5-4317-856D-6554FFB5AD08}" srcOrd="0" destOrd="0" presId="urn:microsoft.com/office/officeart/2005/8/layout/process4"/>
    <dgm:cxn modelId="{F9AF8337-A6D8-49FE-875F-A771A37D1F2A}" type="presParOf" srcId="{938CE158-482A-4FCB-9147-A16E18B08A7A}" destId="{DE0B1372-F8B3-45D9-A2B6-4D8C39B92E45}" srcOrd="1" destOrd="0" presId="urn:microsoft.com/office/officeart/2005/8/layout/process4"/>
    <dgm:cxn modelId="{D6A57CE0-E667-42A0-9D18-CE065CC55874}" type="presParOf" srcId="{938CE158-482A-4FCB-9147-A16E18B08A7A}" destId="{A7CDA79C-97B8-4E09-8574-334CF540F836}" srcOrd="2" destOrd="0" presId="urn:microsoft.com/office/officeart/2005/8/layout/process4"/>
    <dgm:cxn modelId="{102FCC48-EACF-47B7-90A7-9F66104C56C2}" type="presParOf" srcId="{A7CDA79C-97B8-4E09-8574-334CF540F836}" destId="{3372C116-A7F1-4CFF-93CB-51ED64235BA4}" srcOrd="0" destOrd="0" presId="urn:microsoft.com/office/officeart/2005/8/layout/process4"/>
    <dgm:cxn modelId="{9410D70E-E0B5-4562-8BCD-ED9C1C52E39B}" type="presParOf" srcId="{A7CDA79C-97B8-4E09-8574-334CF540F836}" destId="{0E998C1C-FC00-42B1-A0B0-467B5614F66E}" srcOrd="1" destOrd="0" presId="urn:microsoft.com/office/officeart/2005/8/layout/process4"/>
    <dgm:cxn modelId="{F36921EF-600D-4EE0-922C-490C16D0B55A}" type="presParOf" srcId="{28FDB923-C27B-48E4-BBFD-C9E863FC719D}" destId="{44F138DC-E387-4948-85C6-B75ABDD525EB}" srcOrd="3" destOrd="0" presId="urn:microsoft.com/office/officeart/2005/8/layout/process4"/>
    <dgm:cxn modelId="{D541FCC6-7C65-4EF5-8260-BC1B01876D4A}" type="presParOf" srcId="{28FDB923-C27B-48E4-BBFD-C9E863FC719D}" destId="{819B5123-A01D-4736-8820-914E39A9D893}" srcOrd="4" destOrd="0" presId="urn:microsoft.com/office/officeart/2005/8/layout/process4"/>
    <dgm:cxn modelId="{413DB577-9D66-46DF-AC97-31F30950B159}" type="presParOf" srcId="{819B5123-A01D-4736-8820-914E39A9D893}" destId="{1923274F-F1F5-400C-86C9-AFF3E20231BF}" srcOrd="0" destOrd="0" presId="urn:microsoft.com/office/officeart/2005/8/layout/process4"/>
    <dgm:cxn modelId="{50362E9A-7932-473B-9893-4A62BFAE7345}" type="presParOf" srcId="{819B5123-A01D-4736-8820-914E39A9D893}" destId="{E5417007-A44B-4DFB-BD4E-ADC3899C0FBD}" srcOrd="1" destOrd="0" presId="urn:microsoft.com/office/officeart/2005/8/layout/process4"/>
    <dgm:cxn modelId="{F0337D4F-9E46-474B-84B5-8E2BAE620E58}" type="presParOf" srcId="{819B5123-A01D-4736-8820-914E39A9D893}" destId="{DF9503FB-BD18-49CF-B2BD-91FB3B31220F}" srcOrd="2" destOrd="0" presId="urn:microsoft.com/office/officeart/2005/8/layout/process4"/>
    <dgm:cxn modelId="{A53A54E9-164D-4275-B554-00AA285A1B7B}" type="presParOf" srcId="{DF9503FB-BD18-49CF-B2BD-91FB3B31220F}" destId="{33AAFCF4-44B0-4D37-AA4C-8DE46AF87AF3}" srcOrd="0" destOrd="0" presId="urn:microsoft.com/office/officeart/2005/8/layout/process4"/>
    <dgm:cxn modelId="{1ED61174-4D14-49B5-947E-816F5953B155}" type="presParOf" srcId="{DF9503FB-BD18-49CF-B2BD-91FB3B31220F}" destId="{9DA09F7D-A69F-4E69-BC08-06C17ACC7AB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C8A2C6-1A58-40E5-9AD9-2DFF64BA5FFE}" type="doc">
      <dgm:prSet loTypeId="urn:microsoft.com/office/officeart/2005/8/layout/process4" loCatId="list" qsTypeId="urn:microsoft.com/office/officeart/2005/8/quickstyle/simple1" qsCatId="simple" csTypeId="urn:microsoft.com/office/officeart/2005/8/colors/accent1_2" csCatId="accent1" phldr="1"/>
      <dgm:spPr/>
    </dgm:pt>
    <dgm:pt modelId="{D1200AAB-67A1-4ED2-B1FD-3C015C2EC136}">
      <dgm:prSet phldrT="[Text]"/>
      <dgm:spPr/>
      <dgm:t>
        <a:bodyPr/>
        <a:lstStyle/>
        <a:p>
          <a:r>
            <a:rPr lang="en-US" dirty="0"/>
            <a:t>Communication</a:t>
          </a:r>
        </a:p>
      </dgm:t>
    </dgm:pt>
    <dgm:pt modelId="{37098D92-3A88-46B2-87BC-AEDC433FC5FC}" type="parTrans" cxnId="{655B03D4-AB0F-4008-BDE1-31AFCB7191D1}">
      <dgm:prSet/>
      <dgm:spPr/>
      <dgm:t>
        <a:bodyPr/>
        <a:lstStyle/>
        <a:p>
          <a:endParaRPr lang="en-US"/>
        </a:p>
      </dgm:t>
    </dgm:pt>
    <dgm:pt modelId="{030EFA2C-E58C-4DE2-A466-5D7337019FF0}" type="sibTrans" cxnId="{655B03D4-AB0F-4008-BDE1-31AFCB7191D1}">
      <dgm:prSet/>
      <dgm:spPr/>
      <dgm:t>
        <a:bodyPr/>
        <a:lstStyle/>
        <a:p>
          <a:endParaRPr lang="en-US"/>
        </a:p>
      </dgm:t>
    </dgm:pt>
    <dgm:pt modelId="{51A9E823-C14A-456A-98FB-3B74E22FE211}">
      <dgm:prSet phldrT="[Text]"/>
      <dgm:spPr/>
      <dgm:t>
        <a:bodyPr/>
        <a:lstStyle/>
        <a:p>
          <a:r>
            <a:rPr lang="en-US" dirty="0"/>
            <a:t>Valuing Them</a:t>
          </a:r>
        </a:p>
      </dgm:t>
    </dgm:pt>
    <dgm:pt modelId="{BD38E83C-0268-4265-A287-CD1F4C5A2146}" type="parTrans" cxnId="{CCCF8177-6924-419D-BE27-562B314DCD53}">
      <dgm:prSet/>
      <dgm:spPr/>
      <dgm:t>
        <a:bodyPr/>
        <a:lstStyle/>
        <a:p>
          <a:endParaRPr lang="en-US"/>
        </a:p>
      </dgm:t>
    </dgm:pt>
    <dgm:pt modelId="{36DB4961-0570-4BAA-8103-07686DCCAECF}" type="sibTrans" cxnId="{CCCF8177-6924-419D-BE27-562B314DCD53}">
      <dgm:prSet/>
      <dgm:spPr/>
      <dgm:t>
        <a:bodyPr/>
        <a:lstStyle/>
        <a:p>
          <a:endParaRPr lang="en-US"/>
        </a:p>
      </dgm:t>
    </dgm:pt>
    <dgm:pt modelId="{B33A238D-B7DE-4064-B876-5E9392959619}">
      <dgm:prSet phldrT="[Text]"/>
      <dgm:spPr/>
      <dgm:t>
        <a:bodyPr/>
        <a:lstStyle/>
        <a:p>
          <a:r>
            <a:rPr lang="en-US" dirty="0"/>
            <a:t>Supervision</a:t>
          </a:r>
        </a:p>
      </dgm:t>
    </dgm:pt>
    <dgm:pt modelId="{60E387DD-BBAD-4A6E-BE5D-CF7ABEB7CBFF}" type="sibTrans" cxnId="{3BBD98A7-A019-4D34-9A90-3A25B6E9E6BC}">
      <dgm:prSet/>
      <dgm:spPr/>
      <dgm:t>
        <a:bodyPr/>
        <a:lstStyle/>
        <a:p>
          <a:endParaRPr lang="en-US"/>
        </a:p>
      </dgm:t>
    </dgm:pt>
    <dgm:pt modelId="{BB9E4409-8368-446B-A980-048B6CB0692C}" type="parTrans" cxnId="{3BBD98A7-A019-4D34-9A90-3A25B6E9E6BC}">
      <dgm:prSet/>
      <dgm:spPr/>
      <dgm:t>
        <a:bodyPr/>
        <a:lstStyle/>
        <a:p>
          <a:endParaRPr lang="en-US"/>
        </a:p>
      </dgm:t>
    </dgm:pt>
    <dgm:pt modelId="{568081A2-555C-4C0E-A324-93D90B729398}">
      <dgm:prSet/>
      <dgm:spPr/>
      <dgm:t>
        <a:bodyPr/>
        <a:lstStyle/>
        <a:p>
          <a:r>
            <a:rPr lang="en-US" dirty="0"/>
            <a:t>Text, IM, Snapchat, Social Media (other new communication innovation)</a:t>
          </a:r>
        </a:p>
      </dgm:t>
    </dgm:pt>
    <dgm:pt modelId="{3C21B149-7BD7-4722-BCEC-4A770377997F}" type="parTrans" cxnId="{EEBE7059-866B-4973-B4A7-A5AE852B5DE2}">
      <dgm:prSet/>
      <dgm:spPr/>
      <dgm:t>
        <a:bodyPr/>
        <a:lstStyle/>
        <a:p>
          <a:endParaRPr lang="en-US"/>
        </a:p>
      </dgm:t>
    </dgm:pt>
    <dgm:pt modelId="{36933059-6165-4CE3-91BA-92F29004AA9B}" type="sibTrans" cxnId="{EEBE7059-866B-4973-B4A7-A5AE852B5DE2}">
      <dgm:prSet/>
      <dgm:spPr/>
      <dgm:t>
        <a:bodyPr/>
        <a:lstStyle/>
        <a:p>
          <a:endParaRPr lang="en-US"/>
        </a:p>
      </dgm:t>
    </dgm:pt>
    <dgm:pt modelId="{7A3AE0B9-4741-44B2-B72A-056D798FABB3}">
      <dgm:prSet/>
      <dgm:spPr/>
      <dgm:t>
        <a:bodyPr/>
        <a:lstStyle/>
        <a:p>
          <a:r>
            <a:rPr lang="en-US" dirty="0"/>
            <a:t>Prefer trainings virtually and connection to information virtually</a:t>
          </a:r>
        </a:p>
      </dgm:t>
    </dgm:pt>
    <dgm:pt modelId="{30E64CBA-C3FE-4832-BC2D-51B4138E8686}" type="parTrans" cxnId="{E0C70E5C-3D4E-4A46-A2E5-95C3121CE9D2}">
      <dgm:prSet/>
      <dgm:spPr/>
      <dgm:t>
        <a:bodyPr/>
        <a:lstStyle/>
        <a:p>
          <a:endParaRPr lang="en-US"/>
        </a:p>
      </dgm:t>
    </dgm:pt>
    <dgm:pt modelId="{DA565B98-2983-4ACB-B7CD-7FB15BF24CC2}" type="sibTrans" cxnId="{E0C70E5C-3D4E-4A46-A2E5-95C3121CE9D2}">
      <dgm:prSet/>
      <dgm:spPr/>
      <dgm:t>
        <a:bodyPr/>
        <a:lstStyle/>
        <a:p>
          <a:endParaRPr lang="en-US"/>
        </a:p>
      </dgm:t>
    </dgm:pt>
    <dgm:pt modelId="{54A62CE0-4D54-4FFB-8719-C7878814B325}">
      <dgm:prSet phldrT="[Text]"/>
      <dgm:spPr/>
      <dgm:t>
        <a:bodyPr/>
        <a:lstStyle/>
        <a:p>
          <a:r>
            <a:rPr lang="en-US" dirty="0"/>
            <a:t>Connect them with how they are making an impact (one world, community, etc.)</a:t>
          </a:r>
        </a:p>
      </dgm:t>
    </dgm:pt>
    <dgm:pt modelId="{C830CE4B-256B-45F3-9DF3-C90237221314}" type="parTrans" cxnId="{EBB216CD-684A-47C8-86FA-A0FCF4B561F1}">
      <dgm:prSet/>
      <dgm:spPr/>
      <dgm:t>
        <a:bodyPr/>
        <a:lstStyle/>
        <a:p>
          <a:endParaRPr lang="en-US"/>
        </a:p>
      </dgm:t>
    </dgm:pt>
    <dgm:pt modelId="{4A6DF303-0FFA-42D0-88E3-28FFD58B6769}" type="sibTrans" cxnId="{EBB216CD-684A-47C8-86FA-A0FCF4B561F1}">
      <dgm:prSet/>
      <dgm:spPr/>
      <dgm:t>
        <a:bodyPr/>
        <a:lstStyle/>
        <a:p>
          <a:endParaRPr lang="en-US"/>
        </a:p>
      </dgm:t>
    </dgm:pt>
    <dgm:pt modelId="{DD9B6080-3953-42C9-B0C0-82FB95339C32}">
      <dgm:prSet phldrT="[Text]"/>
      <dgm:spPr/>
      <dgm:t>
        <a:bodyPr/>
        <a:lstStyle/>
        <a:p>
          <a:r>
            <a:rPr lang="en-US" dirty="0"/>
            <a:t>Foster collaboration and allow them to multi-task roles and responsibilities</a:t>
          </a:r>
        </a:p>
      </dgm:t>
    </dgm:pt>
    <dgm:pt modelId="{1011FC91-0A84-4A72-9D39-B72D9B35F95E}" type="parTrans" cxnId="{0B11BABB-2315-44AE-8FEA-E3CD465A1E98}">
      <dgm:prSet/>
      <dgm:spPr/>
      <dgm:t>
        <a:bodyPr/>
        <a:lstStyle/>
        <a:p>
          <a:endParaRPr lang="en-US"/>
        </a:p>
      </dgm:t>
    </dgm:pt>
    <dgm:pt modelId="{1FBD37AB-6C78-4FE2-92F2-B909629120EB}" type="sibTrans" cxnId="{0B11BABB-2315-44AE-8FEA-E3CD465A1E98}">
      <dgm:prSet/>
      <dgm:spPr/>
      <dgm:t>
        <a:bodyPr/>
        <a:lstStyle/>
        <a:p>
          <a:endParaRPr lang="en-US"/>
        </a:p>
      </dgm:t>
    </dgm:pt>
    <dgm:pt modelId="{193E13C9-2585-49D3-B45A-74DB8C82E5B0}">
      <dgm:prSet phldrT="[Text]"/>
      <dgm:spPr/>
      <dgm:t>
        <a:bodyPr/>
        <a:lstStyle/>
        <a:p>
          <a:r>
            <a:rPr lang="en-US" dirty="0"/>
            <a:t>Leverage their technical savvy</a:t>
          </a:r>
        </a:p>
      </dgm:t>
    </dgm:pt>
    <dgm:pt modelId="{A004E000-8FDC-4C2B-B182-039A3F8C6532}" type="parTrans" cxnId="{C94007EF-A288-417A-8C88-AF4178B6BF46}">
      <dgm:prSet/>
      <dgm:spPr/>
      <dgm:t>
        <a:bodyPr/>
        <a:lstStyle/>
        <a:p>
          <a:endParaRPr lang="en-US"/>
        </a:p>
      </dgm:t>
    </dgm:pt>
    <dgm:pt modelId="{D90AFCF9-A35E-47A1-B290-1F25895858C1}" type="sibTrans" cxnId="{C94007EF-A288-417A-8C88-AF4178B6BF46}">
      <dgm:prSet/>
      <dgm:spPr/>
      <dgm:t>
        <a:bodyPr/>
        <a:lstStyle/>
        <a:p>
          <a:endParaRPr lang="en-US"/>
        </a:p>
      </dgm:t>
    </dgm:pt>
    <dgm:pt modelId="{029C51AA-37DB-4263-BDC9-084805A1A9BD}">
      <dgm:prSet phldrT="[Text]"/>
      <dgm:spPr/>
      <dgm:t>
        <a:bodyPr/>
        <a:lstStyle/>
        <a:p>
          <a:r>
            <a:rPr lang="en-US" dirty="0"/>
            <a:t>Coach and mentor them </a:t>
          </a:r>
        </a:p>
      </dgm:t>
    </dgm:pt>
    <dgm:pt modelId="{4EDC8A0A-D8E1-4B79-8412-3EF8DA1AD163}" type="parTrans" cxnId="{35997E00-5B24-491F-90B3-602374272873}">
      <dgm:prSet/>
      <dgm:spPr/>
      <dgm:t>
        <a:bodyPr/>
        <a:lstStyle/>
        <a:p>
          <a:endParaRPr lang="en-US"/>
        </a:p>
      </dgm:t>
    </dgm:pt>
    <dgm:pt modelId="{0B8BD6CA-B375-49E7-BE2A-215FAC43599A}" type="sibTrans" cxnId="{35997E00-5B24-491F-90B3-602374272873}">
      <dgm:prSet/>
      <dgm:spPr/>
      <dgm:t>
        <a:bodyPr/>
        <a:lstStyle/>
        <a:p>
          <a:endParaRPr lang="en-US"/>
        </a:p>
      </dgm:t>
    </dgm:pt>
    <dgm:pt modelId="{6FB25E71-F73D-4CAB-B118-688AADB31B6E}">
      <dgm:prSet phldrT="[Text]"/>
      <dgm:spPr/>
      <dgm:t>
        <a:bodyPr/>
        <a:lstStyle/>
        <a:p>
          <a:r>
            <a:rPr lang="en-US" dirty="0"/>
            <a:t>Think globally help them connect to the bigger picture</a:t>
          </a:r>
        </a:p>
      </dgm:t>
    </dgm:pt>
    <dgm:pt modelId="{3777C279-9F5F-4326-84FD-801BBE2035F4}" type="parTrans" cxnId="{580C0DDC-5431-410A-A904-450ABB53A03E}">
      <dgm:prSet/>
      <dgm:spPr/>
      <dgm:t>
        <a:bodyPr/>
        <a:lstStyle/>
        <a:p>
          <a:endParaRPr lang="en-US"/>
        </a:p>
      </dgm:t>
    </dgm:pt>
    <dgm:pt modelId="{7099E394-12F1-487E-817E-DE16A1F21CF2}" type="sibTrans" cxnId="{580C0DDC-5431-410A-A904-450ABB53A03E}">
      <dgm:prSet/>
      <dgm:spPr/>
      <dgm:t>
        <a:bodyPr/>
        <a:lstStyle/>
        <a:p>
          <a:endParaRPr lang="en-US"/>
        </a:p>
      </dgm:t>
    </dgm:pt>
    <dgm:pt modelId="{28FDB923-C27B-48E4-BBFD-C9E863FC719D}" type="pres">
      <dgm:prSet presAssocID="{EBC8A2C6-1A58-40E5-9AD9-2DFF64BA5FFE}" presName="Name0" presStyleCnt="0">
        <dgm:presLayoutVars>
          <dgm:dir/>
          <dgm:animLvl val="lvl"/>
          <dgm:resizeHandles val="exact"/>
        </dgm:presLayoutVars>
      </dgm:prSet>
      <dgm:spPr/>
    </dgm:pt>
    <dgm:pt modelId="{53550EE5-3B00-4D16-9DDB-F73F502BD291}" type="pres">
      <dgm:prSet presAssocID="{51A9E823-C14A-456A-98FB-3B74E22FE211}" presName="boxAndChildren" presStyleCnt="0"/>
      <dgm:spPr/>
    </dgm:pt>
    <dgm:pt modelId="{558A36E4-A179-4853-8DE8-315A7CD7AAB5}" type="pres">
      <dgm:prSet presAssocID="{51A9E823-C14A-456A-98FB-3B74E22FE211}" presName="parentTextBox" presStyleLbl="node1" presStyleIdx="0" presStyleCnt="3"/>
      <dgm:spPr/>
    </dgm:pt>
    <dgm:pt modelId="{42C0A85C-00B5-4447-B00B-9B193BCC5C4E}" type="pres">
      <dgm:prSet presAssocID="{51A9E823-C14A-456A-98FB-3B74E22FE211}" presName="entireBox" presStyleLbl="node1" presStyleIdx="0" presStyleCnt="3"/>
      <dgm:spPr/>
    </dgm:pt>
    <dgm:pt modelId="{91A03241-8341-4C04-9498-1A0830381FDF}" type="pres">
      <dgm:prSet presAssocID="{51A9E823-C14A-456A-98FB-3B74E22FE211}" presName="descendantBox" presStyleCnt="0"/>
      <dgm:spPr/>
    </dgm:pt>
    <dgm:pt modelId="{B88B1474-0081-432A-8AA7-27F909AC5DF1}" type="pres">
      <dgm:prSet presAssocID="{193E13C9-2585-49D3-B45A-74DB8C82E5B0}" presName="childTextBox" presStyleLbl="fgAccFollowNode1" presStyleIdx="0" presStyleCnt="7">
        <dgm:presLayoutVars>
          <dgm:bulletEnabled val="1"/>
        </dgm:presLayoutVars>
      </dgm:prSet>
      <dgm:spPr/>
    </dgm:pt>
    <dgm:pt modelId="{12DE05A7-5FA1-4001-BF57-3842E91AA154}" type="pres">
      <dgm:prSet presAssocID="{029C51AA-37DB-4263-BDC9-084805A1A9BD}" presName="childTextBox" presStyleLbl="fgAccFollowNode1" presStyleIdx="1" presStyleCnt="7">
        <dgm:presLayoutVars>
          <dgm:bulletEnabled val="1"/>
        </dgm:presLayoutVars>
      </dgm:prSet>
      <dgm:spPr/>
    </dgm:pt>
    <dgm:pt modelId="{ADCC37C9-768F-4F31-AC10-4C03D1E2E88D}" type="pres">
      <dgm:prSet presAssocID="{6FB25E71-F73D-4CAB-B118-688AADB31B6E}" presName="childTextBox" presStyleLbl="fgAccFollowNode1" presStyleIdx="2" presStyleCnt="7">
        <dgm:presLayoutVars>
          <dgm:bulletEnabled val="1"/>
        </dgm:presLayoutVars>
      </dgm:prSet>
      <dgm:spPr/>
    </dgm:pt>
    <dgm:pt modelId="{EEACC6B5-3EE1-4FA9-99FB-B106CC88170C}" type="pres">
      <dgm:prSet presAssocID="{60E387DD-BBAD-4A6E-BE5D-CF7ABEB7CBFF}" presName="sp" presStyleCnt="0"/>
      <dgm:spPr/>
    </dgm:pt>
    <dgm:pt modelId="{938CE158-482A-4FCB-9147-A16E18B08A7A}" type="pres">
      <dgm:prSet presAssocID="{B33A238D-B7DE-4064-B876-5E9392959619}" presName="arrowAndChildren" presStyleCnt="0"/>
      <dgm:spPr/>
    </dgm:pt>
    <dgm:pt modelId="{23E849AB-83D5-4317-856D-6554FFB5AD08}" type="pres">
      <dgm:prSet presAssocID="{B33A238D-B7DE-4064-B876-5E9392959619}" presName="parentTextArrow" presStyleLbl="node1" presStyleIdx="0" presStyleCnt="3"/>
      <dgm:spPr/>
    </dgm:pt>
    <dgm:pt modelId="{DE0B1372-F8B3-45D9-A2B6-4D8C39B92E45}" type="pres">
      <dgm:prSet presAssocID="{B33A238D-B7DE-4064-B876-5E9392959619}" presName="arrow" presStyleLbl="node1" presStyleIdx="1" presStyleCnt="3"/>
      <dgm:spPr/>
    </dgm:pt>
    <dgm:pt modelId="{A7CDA79C-97B8-4E09-8574-334CF540F836}" type="pres">
      <dgm:prSet presAssocID="{B33A238D-B7DE-4064-B876-5E9392959619}" presName="descendantArrow" presStyleCnt="0"/>
      <dgm:spPr/>
    </dgm:pt>
    <dgm:pt modelId="{3372C116-A7F1-4CFF-93CB-51ED64235BA4}" type="pres">
      <dgm:prSet presAssocID="{54A62CE0-4D54-4FFB-8719-C7878814B325}" presName="childTextArrow" presStyleLbl="fgAccFollowNode1" presStyleIdx="3" presStyleCnt="7">
        <dgm:presLayoutVars>
          <dgm:bulletEnabled val="1"/>
        </dgm:presLayoutVars>
      </dgm:prSet>
      <dgm:spPr/>
    </dgm:pt>
    <dgm:pt modelId="{0E998C1C-FC00-42B1-A0B0-467B5614F66E}" type="pres">
      <dgm:prSet presAssocID="{DD9B6080-3953-42C9-B0C0-82FB95339C32}" presName="childTextArrow" presStyleLbl="fgAccFollowNode1" presStyleIdx="4" presStyleCnt="7">
        <dgm:presLayoutVars>
          <dgm:bulletEnabled val="1"/>
        </dgm:presLayoutVars>
      </dgm:prSet>
      <dgm:spPr/>
    </dgm:pt>
    <dgm:pt modelId="{44F138DC-E387-4948-85C6-B75ABDD525EB}" type="pres">
      <dgm:prSet presAssocID="{030EFA2C-E58C-4DE2-A466-5D7337019FF0}" presName="sp" presStyleCnt="0"/>
      <dgm:spPr/>
    </dgm:pt>
    <dgm:pt modelId="{819B5123-A01D-4736-8820-914E39A9D893}" type="pres">
      <dgm:prSet presAssocID="{D1200AAB-67A1-4ED2-B1FD-3C015C2EC136}" presName="arrowAndChildren" presStyleCnt="0"/>
      <dgm:spPr/>
    </dgm:pt>
    <dgm:pt modelId="{1923274F-F1F5-400C-86C9-AFF3E20231BF}" type="pres">
      <dgm:prSet presAssocID="{D1200AAB-67A1-4ED2-B1FD-3C015C2EC136}" presName="parentTextArrow" presStyleLbl="node1" presStyleIdx="1" presStyleCnt="3"/>
      <dgm:spPr/>
    </dgm:pt>
    <dgm:pt modelId="{E5417007-A44B-4DFB-BD4E-ADC3899C0FBD}" type="pres">
      <dgm:prSet presAssocID="{D1200AAB-67A1-4ED2-B1FD-3C015C2EC136}" presName="arrow" presStyleLbl="node1" presStyleIdx="2" presStyleCnt="3"/>
      <dgm:spPr/>
    </dgm:pt>
    <dgm:pt modelId="{DF9503FB-BD18-49CF-B2BD-91FB3B31220F}" type="pres">
      <dgm:prSet presAssocID="{D1200AAB-67A1-4ED2-B1FD-3C015C2EC136}" presName="descendantArrow" presStyleCnt="0"/>
      <dgm:spPr/>
    </dgm:pt>
    <dgm:pt modelId="{33AAFCF4-44B0-4D37-AA4C-8DE46AF87AF3}" type="pres">
      <dgm:prSet presAssocID="{568081A2-555C-4C0E-A324-93D90B729398}" presName="childTextArrow" presStyleLbl="fgAccFollowNode1" presStyleIdx="5" presStyleCnt="7">
        <dgm:presLayoutVars>
          <dgm:bulletEnabled val="1"/>
        </dgm:presLayoutVars>
      </dgm:prSet>
      <dgm:spPr/>
    </dgm:pt>
    <dgm:pt modelId="{9DA09F7D-A69F-4E69-BC08-06C17ACC7ABE}" type="pres">
      <dgm:prSet presAssocID="{7A3AE0B9-4741-44B2-B72A-056D798FABB3}" presName="childTextArrow" presStyleLbl="fgAccFollowNode1" presStyleIdx="6" presStyleCnt="7">
        <dgm:presLayoutVars>
          <dgm:bulletEnabled val="1"/>
        </dgm:presLayoutVars>
      </dgm:prSet>
      <dgm:spPr/>
    </dgm:pt>
  </dgm:ptLst>
  <dgm:cxnLst>
    <dgm:cxn modelId="{35997E00-5B24-491F-90B3-602374272873}" srcId="{51A9E823-C14A-456A-98FB-3B74E22FE211}" destId="{029C51AA-37DB-4263-BDC9-084805A1A9BD}" srcOrd="1" destOrd="0" parTransId="{4EDC8A0A-D8E1-4B79-8412-3EF8DA1AD163}" sibTransId="{0B8BD6CA-B375-49E7-BE2A-215FAC43599A}"/>
    <dgm:cxn modelId="{47853F08-6BF4-4082-A406-A960861C1A1F}" type="presOf" srcId="{D1200AAB-67A1-4ED2-B1FD-3C015C2EC136}" destId="{E5417007-A44B-4DFB-BD4E-ADC3899C0FBD}" srcOrd="1" destOrd="0" presId="urn:microsoft.com/office/officeart/2005/8/layout/process4"/>
    <dgm:cxn modelId="{3D073821-B5DD-49EF-A17C-00543C8A0DE3}" type="presOf" srcId="{DD9B6080-3953-42C9-B0C0-82FB95339C32}" destId="{0E998C1C-FC00-42B1-A0B0-467B5614F66E}" srcOrd="0" destOrd="0" presId="urn:microsoft.com/office/officeart/2005/8/layout/process4"/>
    <dgm:cxn modelId="{FCA52D2A-4578-4B8E-9164-42949DD6C923}" type="presOf" srcId="{568081A2-555C-4C0E-A324-93D90B729398}" destId="{33AAFCF4-44B0-4D37-AA4C-8DE46AF87AF3}" srcOrd="0" destOrd="0" presId="urn:microsoft.com/office/officeart/2005/8/layout/process4"/>
    <dgm:cxn modelId="{FAD78836-72CE-49AC-8972-7AAF858D1E7A}" type="presOf" srcId="{51A9E823-C14A-456A-98FB-3B74E22FE211}" destId="{42C0A85C-00B5-4447-B00B-9B193BCC5C4E}" srcOrd="1" destOrd="0" presId="urn:microsoft.com/office/officeart/2005/8/layout/process4"/>
    <dgm:cxn modelId="{B3CF3537-2801-4B95-AD1C-78E62FC53618}" type="presOf" srcId="{EBC8A2C6-1A58-40E5-9AD9-2DFF64BA5FFE}" destId="{28FDB923-C27B-48E4-BBFD-C9E863FC719D}" srcOrd="0" destOrd="0" presId="urn:microsoft.com/office/officeart/2005/8/layout/process4"/>
    <dgm:cxn modelId="{93FE7738-F677-4DD7-AA06-8E8957B4E2EC}" type="presOf" srcId="{54A62CE0-4D54-4FFB-8719-C7878814B325}" destId="{3372C116-A7F1-4CFF-93CB-51ED64235BA4}" srcOrd="0" destOrd="0" presId="urn:microsoft.com/office/officeart/2005/8/layout/process4"/>
    <dgm:cxn modelId="{1EA3B53E-5C5E-451E-A692-CFCB7262C24F}" type="presOf" srcId="{7A3AE0B9-4741-44B2-B72A-056D798FABB3}" destId="{9DA09F7D-A69F-4E69-BC08-06C17ACC7ABE}" srcOrd="0" destOrd="0" presId="urn:microsoft.com/office/officeart/2005/8/layout/process4"/>
    <dgm:cxn modelId="{E0C70E5C-3D4E-4A46-A2E5-95C3121CE9D2}" srcId="{D1200AAB-67A1-4ED2-B1FD-3C015C2EC136}" destId="{7A3AE0B9-4741-44B2-B72A-056D798FABB3}" srcOrd="1" destOrd="0" parTransId="{30E64CBA-C3FE-4832-BC2D-51B4138E8686}" sibTransId="{DA565B98-2983-4ACB-B7CD-7FB15BF24CC2}"/>
    <dgm:cxn modelId="{7A0EDA48-2CBD-4EB5-BA6D-9419DDC64D02}" type="presOf" srcId="{029C51AA-37DB-4263-BDC9-084805A1A9BD}" destId="{12DE05A7-5FA1-4001-BF57-3842E91AA154}" srcOrd="0" destOrd="0" presId="urn:microsoft.com/office/officeart/2005/8/layout/process4"/>
    <dgm:cxn modelId="{17A1636A-50A4-4DBA-967F-071B00409578}" type="presOf" srcId="{D1200AAB-67A1-4ED2-B1FD-3C015C2EC136}" destId="{1923274F-F1F5-400C-86C9-AFF3E20231BF}" srcOrd="0" destOrd="0" presId="urn:microsoft.com/office/officeart/2005/8/layout/process4"/>
    <dgm:cxn modelId="{CCCF8177-6924-419D-BE27-562B314DCD53}" srcId="{EBC8A2C6-1A58-40E5-9AD9-2DFF64BA5FFE}" destId="{51A9E823-C14A-456A-98FB-3B74E22FE211}" srcOrd="2" destOrd="0" parTransId="{BD38E83C-0268-4265-A287-CD1F4C5A2146}" sibTransId="{36DB4961-0570-4BAA-8103-07686DCCAECF}"/>
    <dgm:cxn modelId="{EEBE7059-866B-4973-B4A7-A5AE852B5DE2}" srcId="{D1200AAB-67A1-4ED2-B1FD-3C015C2EC136}" destId="{568081A2-555C-4C0E-A324-93D90B729398}" srcOrd="0" destOrd="0" parTransId="{3C21B149-7BD7-4722-BCEC-4A770377997F}" sibTransId="{36933059-6165-4CE3-91BA-92F29004AA9B}"/>
    <dgm:cxn modelId="{A2C3617A-E06E-43E8-BBFD-98C518C9F801}" type="presOf" srcId="{193E13C9-2585-49D3-B45A-74DB8C82E5B0}" destId="{B88B1474-0081-432A-8AA7-27F909AC5DF1}" srcOrd="0" destOrd="0" presId="urn:microsoft.com/office/officeart/2005/8/layout/process4"/>
    <dgm:cxn modelId="{88AB579C-18BC-404D-B9BF-F27F8D3C1453}" type="presOf" srcId="{51A9E823-C14A-456A-98FB-3B74E22FE211}" destId="{558A36E4-A179-4853-8DE8-315A7CD7AAB5}" srcOrd="0" destOrd="0" presId="urn:microsoft.com/office/officeart/2005/8/layout/process4"/>
    <dgm:cxn modelId="{3BBD98A7-A019-4D34-9A90-3A25B6E9E6BC}" srcId="{EBC8A2C6-1A58-40E5-9AD9-2DFF64BA5FFE}" destId="{B33A238D-B7DE-4064-B876-5E9392959619}" srcOrd="1" destOrd="0" parTransId="{BB9E4409-8368-446B-A980-048B6CB0692C}" sibTransId="{60E387DD-BBAD-4A6E-BE5D-CF7ABEB7CBFF}"/>
    <dgm:cxn modelId="{0B11BABB-2315-44AE-8FEA-E3CD465A1E98}" srcId="{B33A238D-B7DE-4064-B876-5E9392959619}" destId="{DD9B6080-3953-42C9-B0C0-82FB95339C32}" srcOrd="1" destOrd="0" parTransId="{1011FC91-0A84-4A72-9D39-B72D9B35F95E}" sibTransId="{1FBD37AB-6C78-4FE2-92F2-B909629120EB}"/>
    <dgm:cxn modelId="{FFB461C4-46BD-42B6-8061-47E9E0325423}" type="presOf" srcId="{B33A238D-B7DE-4064-B876-5E9392959619}" destId="{23E849AB-83D5-4317-856D-6554FFB5AD08}" srcOrd="0" destOrd="0" presId="urn:microsoft.com/office/officeart/2005/8/layout/process4"/>
    <dgm:cxn modelId="{022469CA-9511-48B5-A703-7C0B45F6D06B}" type="presOf" srcId="{B33A238D-B7DE-4064-B876-5E9392959619}" destId="{DE0B1372-F8B3-45D9-A2B6-4D8C39B92E45}" srcOrd="1" destOrd="0" presId="urn:microsoft.com/office/officeart/2005/8/layout/process4"/>
    <dgm:cxn modelId="{EBB216CD-684A-47C8-86FA-A0FCF4B561F1}" srcId="{B33A238D-B7DE-4064-B876-5E9392959619}" destId="{54A62CE0-4D54-4FFB-8719-C7878814B325}" srcOrd="0" destOrd="0" parTransId="{C830CE4B-256B-45F3-9DF3-C90237221314}" sibTransId="{4A6DF303-0FFA-42D0-88E3-28FFD58B6769}"/>
    <dgm:cxn modelId="{655B03D4-AB0F-4008-BDE1-31AFCB7191D1}" srcId="{EBC8A2C6-1A58-40E5-9AD9-2DFF64BA5FFE}" destId="{D1200AAB-67A1-4ED2-B1FD-3C015C2EC136}" srcOrd="0" destOrd="0" parTransId="{37098D92-3A88-46B2-87BC-AEDC433FC5FC}" sibTransId="{030EFA2C-E58C-4DE2-A466-5D7337019FF0}"/>
    <dgm:cxn modelId="{580C0DDC-5431-410A-A904-450ABB53A03E}" srcId="{51A9E823-C14A-456A-98FB-3B74E22FE211}" destId="{6FB25E71-F73D-4CAB-B118-688AADB31B6E}" srcOrd="2" destOrd="0" parTransId="{3777C279-9F5F-4326-84FD-801BBE2035F4}" sibTransId="{7099E394-12F1-487E-817E-DE16A1F21CF2}"/>
    <dgm:cxn modelId="{C94007EF-A288-417A-8C88-AF4178B6BF46}" srcId="{51A9E823-C14A-456A-98FB-3B74E22FE211}" destId="{193E13C9-2585-49D3-B45A-74DB8C82E5B0}" srcOrd="0" destOrd="0" parTransId="{A004E000-8FDC-4C2B-B182-039A3F8C6532}" sibTransId="{D90AFCF9-A35E-47A1-B290-1F25895858C1}"/>
    <dgm:cxn modelId="{B2BFA1F2-A0FE-47EB-B7B8-B4A8120E4AC2}" type="presOf" srcId="{6FB25E71-F73D-4CAB-B118-688AADB31B6E}" destId="{ADCC37C9-768F-4F31-AC10-4C03D1E2E88D}" srcOrd="0" destOrd="0" presId="urn:microsoft.com/office/officeart/2005/8/layout/process4"/>
    <dgm:cxn modelId="{9BCE0265-C5A6-4684-8384-EB9805D90DA6}" type="presParOf" srcId="{28FDB923-C27B-48E4-BBFD-C9E863FC719D}" destId="{53550EE5-3B00-4D16-9DDB-F73F502BD291}" srcOrd="0" destOrd="0" presId="urn:microsoft.com/office/officeart/2005/8/layout/process4"/>
    <dgm:cxn modelId="{927B1103-98F0-4FF5-9E56-C8CFE5C3FC13}" type="presParOf" srcId="{53550EE5-3B00-4D16-9DDB-F73F502BD291}" destId="{558A36E4-A179-4853-8DE8-315A7CD7AAB5}" srcOrd="0" destOrd="0" presId="urn:microsoft.com/office/officeart/2005/8/layout/process4"/>
    <dgm:cxn modelId="{B00FDF90-F3A0-42FD-941A-0C3D86456B68}" type="presParOf" srcId="{53550EE5-3B00-4D16-9DDB-F73F502BD291}" destId="{42C0A85C-00B5-4447-B00B-9B193BCC5C4E}" srcOrd="1" destOrd="0" presId="urn:microsoft.com/office/officeart/2005/8/layout/process4"/>
    <dgm:cxn modelId="{B7BDCD2B-F2C4-461A-B99B-F9156415F578}" type="presParOf" srcId="{53550EE5-3B00-4D16-9DDB-F73F502BD291}" destId="{91A03241-8341-4C04-9498-1A0830381FDF}" srcOrd="2" destOrd="0" presId="urn:microsoft.com/office/officeart/2005/8/layout/process4"/>
    <dgm:cxn modelId="{31C3F797-D396-4726-86DA-AAC70F08C16A}" type="presParOf" srcId="{91A03241-8341-4C04-9498-1A0830381FDF}" destId="{B88B1474-0081-432A-8AA7-27F909AC5DF1}" srcOrd="0" destOrd="0" presId="urn:microsoft.com/office/officeart/2005/8/layout/process4"/>
    <dgm:cxn modelId="{141A2BC8-B659-4D77-B55C-A5C06487DDA4}" type="presParOf" srcId="{91A03241-8341-4C04-9498-1A0830381FDF}" destId="{12DE05A7-5FA1-4001-BF57-3842E91AA154}" srcOrd="1" destOrd="0" presId="urn:microsoft.com/office/officeart/2005/8/layout/process4"/>
    <dgm:cxn modelId="{85A30DB8-BF15-4E77-8F6D-8618087CF6E1}" type="presParOf" srcId="{91A03241-8341-4C04-9498-1A0830381FDF}" destId="{ADCC37C9-768F-4F31-AC10-4C03D1E2E88D}" srcOrd="2" destOrd="0" presId="urn:microsoft.com/office/officeart/2005/8/layout/process4"/>
    <dgm:cxn modelId="{83251DEC-5989-449C-8147-D840AF6E5A3E}" type="presParOf" srcId="{28FDB923-C27B-48E4-BBFD-C9E863FC719D}" destId="{EEACC6B5-3EE1-4FA9-99FB-B106CC88170C}" srcOrd="1" destOrd="0" presId="urn:microsoft.com/office/officeart/2005/8/layout/process4"/>
    <dgm:cxn modelId="{02E89CB0-B810-4EE2-B158-15D78E0793F6}" type="presParOf" srcId="{28FDB923-C27B-48E4-BBFD-C9E863FC719D}" destId="{938CE158-482A-4FCB-9147-A16E18B08A7A}" srcOrd="2" destOrd="0" presId="urn:microsoft.com/office/officeart/2005/8/layout/process4"/>
    <dgm:cxn modelId="{85417C65-B4A5-41A2-AE80-F98905262553}" type="presParOf" srcId="{938CE158-482A-4FCB-9147-A16E18B08A7A}" destId="{23E849AB-83D5-4317-856D-6554FFB5AD08}" srcOrd="0" destOrd="0" presId="urn:microsoft.com/office/officeart/2005/8/layout/process4"/>
    <dgm:cxn modelId="{F9AF8337-A6D8-49FE-875F-A771A37D1F2A}" type="presParOf" srcId="{938CE158-482A-4FCB-9147-A16E18B08A7A}" destId="{DE0B1372-F8B3-45D9-A2B6-4D8C39B92E45}" srcOrd="1" destOrd="0" presId="urn:microsoft.com/office/officeart/2005/8/layout/process4"/>
    <dgm:cxn modelId="{D6A57CE0-E667-42A0-9D18-CE065CC55874}" type="presParOf" srcId="{938CE158-482A-4FCB-9147-A16E18B08A7A}" destId="{A7CDA79C-97B8-4E09-8574-334CF540F836}" srcOrd="2" destOrd="0" presId="urn:microsoft.com/office/officeart/2005/8/layout/process4"/>
    <dgm:cxn modelId="{102FCC48-EACF-47B7-90A7-9F66104C56C2}" type="presParOf" srcId="{A7CDA79C-97B8-4E09-8574-334CF540F836}" destId="{3372C116-A7F1-4CFF-93CB-51ED64235BA4}" srcOrd="0" destOrd="0" presId="urn:microsoft.com/office/officeart/2005/8/layout/process4"/>
    <dgm:cxn modelId="{9410D70E-E0B5-4562-8BCD-ED9C1C52E39B}" type="presParOf" srcId="{A7CDA79C-97B8-4E09-8574-334CF540F836}" destId="{0E998C1C-FC00-42B1-A0B0-467B5614F66E}" srcOrd="1" destOrd="0" presId="urn:microsoft.com/office/officeart/2005/8/layout/process4"/>
    <dgm:cxn modelId="{F36921EF-600D-4EE0-922C-490C16D0B55A}" type="presParOf" srcId="{28FDB923-C27B-48E4-BBFD-C9E863FC719D}" destId="{44F138DC-E387-4948-85C6-B75ABDD525EB}" srcOrd="3" destOrd="0" presId="urn:microsoft.com/office/officeart/2005/8/layout/process4"/>
    <dgm:cxn modelId="{D541FCC6-7C65-4EF5-8260-BC1B01876D4A}" type="presParOf" srcId="{28FDB923-C27B-48E4-BBFD-C9E863FC719D}" destId="{819B5123-A01D-4736-8820-914E39A9D893}" srcOrd="4" destOrd="0" presId="urn:microsoft.com/office/officeart/2005/8/layout/process4"/>
    <dgm:cxn modelId="{413DB577-9D66-46DF-AC97-31F30950B159}" type="presParOf" srcId="{819B5123-A01D-4736-8820-914E39A9D893}" destId="{1923274F-F1F5-400C-86C9-AFF3E20231BF}" srcOrd="0" destOrd="0" presId="urn:microsoft.com/office/officeart/2005/8/layout/process4"/>
    <dgm:cxn modelId="{50362E9A-7932-473B-9893-4A62BFAE7345}" type="presParOf" srcId="{819B5123-A01D-4736-8820-914E39A9D893}" destId="{E5417007-A44B-4DFB-BD4E-ADC3899C0FBD}" srcOrd="1" destOrd="0" presId="urn:microsoft.com/office/officeart/2005/8/layout/process4"/>
    <dgm:cxn modelId="{F0337D4F-9E46-474B-84B5-8E2BAE620E58}" type="presParOf" srcId="{819B5123-A01D-4736-8820-914E39A9D893}" destId="{DF9503FB-BD18-49CF-B2BD-91FB3B31220F}" srcOrd="2" destOrd="0" presId="urn:microsoft.com/office/officeart/2005/8/layout/process4"/>
    <dgm:cxn modelId="{A53A54E9-164D-4275-B554-00AA285A1B7B}" type="presParOf" srcId="{DF9503FB-BD18-49CF-B2BD-91FB3B31220F}" destId="{33AAFCF4-44B0-4D37-AA4C-8DE46AF87AF3}" srcOrd="0" destOrd="0" presId="urn:microsoft.com/office/officeart/2005/8/layout/process4"/>
    <dgm:cxn modelId="{1ED61174-4D14-49B5-947E-816F5953B155}" type="presParOf" srcId="{DF9503FB-BD18-49CF-B2BD-91FB3B31220F}" destId="{9DA09F7D-A69F-4E69-BC08-06C17ACC7AB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0A85C-00B5-4447-B00B-9B193BCC5C4E}">
      <dsp:nvSpPr>
        <dsp:cNvPr id="0" name=""/>
        <dsp:cNvSpPr/>
      </dsp:nvSpPr>
      <dsp:spPr>
        <a:xfrm>
          <a:off x="0" y="3697215"/>
          <a:ext cx="8475489" cy="1213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Valuing Them</a:t>
          </a:r>
        </a:p>
      </dsp:txBody>
      <dsp:txXfrm>
        <a:off x="0" y="3697215"/>
        <a:ext cx="8475489" cy="655294"/>
      </dsp:txXfrm>
    </dsp:sp>
    <dsp:sp modelId="{B88B1474-0081-432A-8AA7-27F909AC5DF1}">
      <dsp:nvSpPr>
        <dsp:cNvPr id="0" name=""/>
        <dsp:cNvSpPr/>
      </dsp:nvSpPr>
      <dsp:spPr>
        <a:xfrm>
          <a:off x="4138" y="4328239"/>
          <a:ext cx="2822404" cy="558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Allow for flexible work schedules</a:t>
          </a:r>
        </a:p>
      </dsp:txBody>
      <dsp:txXfrm>
        <a:off x="4138" y="4328239"/>
        <a:ext cx="2822404" cy="558213"/>
      </dsp:txXfrm>
    </dsp:sp>
    <dsp:sp modelId="{12DE05A7-5FA1-4001-BF57-3842E91AA154}">
      <dsp:nvSpPr>
        <dsp:cNvPr id="0" name=""/>
        <dsp:cNvSpPr/>
      </dsp:nvSpPr>
      <dsp:spPr>
        <a:xfrm>
          <a:off x="2826542" y="4328239"/>
          <a:ext cx="2822404" cy="558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Leverage their knowledge and experience</a:t>
          </a:r>
        </a:p>
      </dsp:txBody>
      <dsp:txXfrm>
        <a:off x="2826542" y="4328239"/>
        <a:ext cx="2822404" cy="558213"/>
      </dsp:txXfrm>
    </dsp:sp>
    <dsp:sp modelId="{ADCC37C9-768F-4F31-AC10-4C03D1E2E88D}">
      <dsp:nvSpPr>
        <dsp:cNvPr id="0" name=""/>
        <dsp:cNvSpPr/>
      </dsp:nvSpPr>
      <dsp:spPr>
        <a:xfrm>
          <a:off x="5648946" y="4328239"/>
          <a:ext cx="2822404" cy="558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Offer opportunities for collaboration and teamwork</a:t>
          </a:r>
        </a:p>
      </dsp:txBody>
      <dsp:txXfrm>
        <a:off x="5648946" y="4328239"/>
        <a:ext cx="2822404" cy="558213"/>
      </dsp:txXfrm>
    </dsp:sp>
    <dsp:sp modelId="{DE0B1372-F8B3-45D9-A2B6-4D8C39B92E45}">
      <dsp:nvSpPr>
        <dsp:cNvPr id="0" name=""/>
        <dsp:cNvSpPr/>
      </dsp:nvSpPr>
      <dsp:spPr>
        <a:xfrm rot="10800000">
          <a:off x="0" y="1849041"/>
          <a:ext cx="8475489" cy="186637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Supervision</a:t>
          </a:r>
        </a:p>
      </dsp:txBody>
      <dsp:txXfrm rot="-10800000">
        <a:off x="0" y="1849041"/>
        <a:ext cx="8475489" cy="655098"/>
      </dsp:txXfrm>
    </dsp:sp>
    <dsp:sp modelId="{3372C116-A7F1-4CFF-93CB-51ED64235BA4}">
      <dsp:nvSpPr>
        <dsp:cNvPr id="0" name=""/>
        <dsp:cNvSpPr/>
      </dsp:nvSpPr>
      <dsp:spPr>
        <a:xfrm>
          <a:off x="0" y="2504139"/>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Democratic (not hierarchical)</a:t>
          </a:r>
        </a:p>
      </dsp:txBody>
      <dsp:txXfrm>
        <a:off x="0" y="2504139"/>
        <a:ext cx="4237744" cy="558046"/>
      </dsp:txXfrm>
    </dsp:sp>
    <dsp:sp modelId="{0E998C1C-FC00-42B1-A0B0-467B5614F66E}">
      <dsp:nvSpPr>
        <dsp:cNvPr id="0" name=""/>
        <dsp:cNvSpPr/>
      </dsp:nvSpPr>
      <dsp:spPr>
        <a:xfrm>
          <a:off x="4237744" y="2504139"/>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Flexible work schedules</a:t>
          </a:r>
        </a:p>
      </dsp:txBody>
      <dsp:txXfrm>
        <a:off x="4237744" y="2504139"/>
        <a:ext cx="4237744" cy="558046"/>
      </dsp:txXfrm>
    </dsp:sp>
    <dsp:sp modelId="{E5417007-A44B-4DFB-BD4E-ADC3899C0FBD}">
      <dsp:nvSpPr>
        <dsp:cNvPr id="0" name=""/>
        <dsp:cNvSpPr/>
      </dsp:nvSpPr>
      <dsp:spPr>
        <a:xfrm rot="10800000">
          <a:off x="0" y="868"/>
          <a:ext cx="8475489" cy="186637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Communication</a:t>
          </a:r>
        </a:p>
      </dsp:txBody>
      <dsp:txXfrm rot="-10800000">
        <a:off x="0" y="868"/>
        <a:ext cx="8475489" cy="655098"/>
      </dsp:txXfrm>
    </dsp:sp>
    <dsp:sp modelId="{33AAFCF4-44B0-4D37-AA4C-8DE46AF87AF3}">
      <dsp:nvSpPr>
        <dsp:cNvPr id="0" name=""/>
        <dsp:cNvSpPr/>
      </dsp:nvSpPr>
      <dsp:spPr>
        <a:xfrm>
          <a:off x="0" y="655966"/>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Face to face</a:t>
          </a:r>
        </a:p>
      </dsp:txBody>
      <dsp:txXfrm>
        <a:off x="0" y="655966"/>
        <a:ext cx="4237744" cy="558046"/>
      </dsp:txXfrm>
    </dsp:sp>
    <dsp:sp modelId="{9DA09F7D-A69F-4E69-BC08-06C17ACC7ABE}">
      <dsp:nvSpPr>
        <dsp:cNvPr id="0" name=""/>
        <dsp:cNvSpPr/>
      </dsp:nvSpPr>
      <dsp:spPr>
        <a:xfrm>
          <a:off x="4237744" y="655966"/>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Treat them as an equal</a:t>
          </a:r>
        </a:p>
      </dsp:txBody>
      <dsp:txXfrm>
        <a:off x="4237744" y="655966"/>
        <a:ext cx="4237744" cy="558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0A85C-00B5-4447-B00B-9B193BCC5C4E}">
      <dsp:nvSpPr>
        <dsp:cNvPr id="0" name=""/>
        <dsp:cNvSpPr/>
      </dsp:nvSpPr>
      <dsp:spPr>
        <a:xfrm>
          <a:off x="0" y="3697215"/>
          <a:ext cx="8475489" cy="1213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Valuing Them</a:t>
          </a:r>
        </a:p>
      </dsp:txBody>
      <dsp:txXfrm>
        <a:off x="0" y="3697215"/>
        <a:ext cx="8475489" cy="655294"/>
      </dsp:txXfrm>
    </dsp:sp>
    <dsp:sp modelId="{B88B1474-0081-432A-8AA7-27F909AC5DF1}">
      <dsp:nvSpPr>
        <dsp:cNvPr id="0" name=""/>
        <dsp:cNvSpPr/>
      </dsp:nvSpPr>
      <dsp:spPr>
        <a:xfrm>
          <a:off x="4138" y="4328239"/>
          <a:ext cx="2822404" cy="558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Create opportunities for career advancement</a:t>
          </a:r>
        </a:p>
      </dsp:txBody>
      <dsp:txXfrm>
        <a:off x="4138" y="4328239"/>
        <a:ext cx="2822404" cy="558213"/>
      </dsp:txXfrm>
    </dsp:sp>
    <dsp:sp modelId="{12DE05A7-5FA1-4001-BF57-3842E91AA154}">
      <dsp:nvSpPr>
        <dsp:cNvPr id="0" name=""/>
        <dsp:cNvSpPr/>
      </dsp:nvSpPr>
      <dsp:spPr>
        <a:xfrm>
          <a:off x="2826542" y="4328239"/>
          <a:ext cx="2822404" cy="558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Reward them with free time and flexible work schedules</a:t>
          </a:r>
        </a:p>
      </dsp:txBody>
      <dsp:txXfrm>
        <a:off x="2826542" y="4328239"/>
        <a:ext cx="2822404" cy="558213"/>
      </dsp:txXfrm>
    </dsp:sp>
    <dsp:sp modelId="{ADCC37C9-768F-4F31-AC10-4C03D1E2E88D}">
      <dsp:nvSpPr>
        <dsp:cNvPr id="0" name=""/>
        <dsp:cNvSpPr/>
      </dsp:nvSpPr>
      <dsp:spPr>
        <a:xfrm>
          <a:off x="5648946" y="4328239"/>
          <a:ext cx="2822404" cy="5582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Create a diverse staff team and work environment</a:t>
          </a:r>
        </a:p>
      </dsp:txBody>
      <dsp:txXfrm>
        <a:off x="5648946" y="4328239"/>
        <a:ext cx="2822404" cy="558213"/>
      </dsp:txXfrm>
    </dsp:sp>
    <dsp:sp modelId="{DE0B1372-F8B3-45D9-A2B6-4D8C39B92E45}">
      <dsp:nvSpPr>
        <dsp:cNvPr id="0" name=""/>
        <dsp:cNvSpPr/>
      </dsp:nvSpPr>
      <dsp:spPr>
        <a:xfrm rot="10800000">
          <a:off x="0" y="1849041"/>
          <a:ext cx="8475489" cy="186637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Supervision</a:t>
          </a:r>
        </a:p>
      </dsp:txBody>
      <dsp:txXfrm rot="-10800000">
        <a:off x="0" y="1849041"/>
        <a:ext cx="8475489" cy="655098"/>
      </dsp:txXfrm>
    </dsp:sp>
    <dsp:sp modelId="{3372C116-A7F1-4CFF-93CB-51ED64235BA4}">
      <dsp:nvSpPr>
        <dsp:cNvPr id="0" name=""/>
        <dsp:cNvSpPr/>
      </dsp:nvSpPr>
      <dsp:spPr>
        <a:xfrm>
          <a:off x="0" y="2504139"/>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Supervisor who cares about their personal goals and ambitions</a:t>
          </a:r>
        </a:p>
      </dsp:txBody>
      <dsp:txXfrm>
        <a:off x="0" y="2504139"/>
        <a:ext cx="4237744" cy="558046"/>
      </dsp:txXfrm>
    </dsp:sp>
    <dsp:sp modelId="{0E998C1C-FC00-42B1-A0B0-467B5614F66E}">
      <dsp:nvSpPr>
        <dsp:cNvPr id="0" name=""/>
        <dsp:cNvSpPr/>
      </dsp:nvSpPr>
      <dsp:spPr>
        <a:xfrm>
          <a:off x="4237744" y="2504139"/>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Seek fun and innovative supervisors who trust them and value their independence</a:t>
          </a:r>
        </a:p>
      </dsp:txBody>
      <dsp:txXfrm>
        <a:off x="4237744" y="2504139"/>
        <a:ext cx="4237744" cy="558046"/>
      </dsp:txXfrm>
    </dsp:sp>
    <dsp:sp modelId="{E5417007-A44B-4DFB-BD4E-ADC3899C0FBD}">
      <dsp:nvSpPr>
        <dsp:cNvPr id="0" name=""/>
        <dsp:cNvSpPr/>
      </dsp:nvSpPr>
      <dsp:spPr>
        <a:xfrm rot="10800000">
          <a:off x="0" y="868"/>
          <a:ext cx="8475489" cy="186637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Communication</a:t>
          </a:r>
        </a:p>
      </dsp:txBody>
      <dsp:txXfrm rot="-10800000">
        <a:off x="0" y="868"/>
        <a:ext cx="8475489" cy="655098"/>
      </dsp:txXfrm>
    </dsp:sp>
    <dsp:sp modelId="{33AAFCF4-44B0-4D37-AA4C-8DE46AF87AF3}">
      <dsp:nvSpPr>
        <dsp:cNvPr id="0" name=""/>
        <dsp:cNvSpPr/>
      </dsp:nvSpPr>
      <dsp:spPr>
        <a:xfrm>
          <a:off x="0" y="655966"/>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Less Formal/Casual Communication</a:t>
          </a:r>
        </a:p>
      </dsp:txBody>
      <dsp:txXfrm>
        <a:off x="0" y="655966"/>
        <a:ext cx="4237744" cy="558046"/>
      </dsp:txXfrm>
    </dsp:sp>
    <dsp:sp modelId="{9DA09F7D-A69F-4E69-BC08-06C17ACC7ABE}">
      <dsp:nvSpPr>
        <dsp:cNvPr id="0" name=""/>
        <dsp:cNvSpPr/>
      </dsp:nvSpPr>
      <dsp:spPr>
        <a:xfrm>
          <a:off x="4237744" y="655966"/>
          <a:ext cx="4237744" cy="5580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Allow them time to figure things out independently and then process solutions</a:t>
          </a:r>
        </a:p>
      </dsp:txBody>
      <dsp:txXfrm>
        <a:off x="4237744" y="655966"/>
        <a:ext cx="4237744" cy="558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0A85C-00B5-4447-B00B-9B193BCC5C4E}">
      <dsp:nvSpPr>
        <dsp:cNvPr id="0" name=""/>
        <dsp:cNvSpPr/>
      </dsp:nvSpPr>
      <dsp:spPr>
        <a:xfrm>
          <a:off x="0" y="3766360"/>
          <a:ext cx="8475489" cy="12362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Valuing Them</a:t>
          </a:r>
        </a:p>
      </dsp:txBody>
      <dsp:txXfrm>
        <a:off x="0" y="3766360"/>
        <a:ext cx="8475489" cy="667549"/>
      </dsp:txXfrm>
    </dsp:sp>
    <dsp:sp modelId="{B88B1474-0081-432A-8AA7-27F909AC5DF1}">
      <dsp:nvSpPr>
        <dsp:cNvPr id="0" name=""/>
        <dsp:cNvSpPr/>
      </dsp:nvSpPr>
      <dsp:spPr>
        <a:xfrm>
          <a:off x="4138" y="4409185"/>
          <a:ext cx="2822404" cy="5686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Leverage their technical savvy</a:t>
          </a:r>
        </a:p>
      </dsp:txBody>
      <dsp:txXfrm>
        <a:off x="4138" y="4409185"/>
        <a:ext cx="2822404" cy="568653"/>
      </dsp:txXfrm>
    </dsp:sp>
    <dsp:sp modelId="{12DE05A7-5FA1-4001-BF57-3842E91AA154}">
      <dsp:nvSpPr>
        <dsp:cNvPr id="0" name=""/>
        <dsp:cNvSpPr/>
      </dsp:nvSpPr>
      <dsp:spPr>
        <a:xfrm>
          <a:off x="2826542" y="4409185"/>
          <a:ext cx="2822404" cy="5686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Coach and mentor them </a:t>
          </a:r>
        </a:p>
      </dsp:txBody>
      <dsp:txXfrm>
        <a:off x="2826542" y="4409185"/>
        <a:ext cx="2822404" cy="568653"/>
      </dsp:txXfrm>
    </dsp:sp>
    <dsp:sp modelId="{ADCC37C9-768F-4F31-AC10-4C03D1E2E88D}">
      <dsp:nvSpPr>
        <dsp:cNvPr id="0" name=""/>
        <dsp:cNvSpPr/>
      </dsp:nvSpPr>
      <dsp:spPr>
        <a:xfrm>
          <a:off x="5648946" y="4409185"/>
          <a:ext cx="2822404" cy="5686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Think globally help them connect to the bigger picture</a:t>
          </a:r>
        </a:p>
      </dsp:txBody>
      <dsp:txXfrm>
        <a:off x="5648946" y="4409185"/>
        <a:ext cx="2822404" cy="568653"/>
      </dsp:txXfrm>
    </dsp:sp>
    <dsp:sp modelId="{DE0B1372-F8B3-45D9-A2B6-4D8C39B92E45}">
      <dsp:nvSpPr>
        <dsp:cNvPr id="0" name=""/>
        <dsp:cNvSpPr/>
      </dsp:nvSpPr>
      <dsp:spPr>
        <a:xfrm rot="10800000">
          <a:off x="0" y="1883622"/>
          <a:ext cx="8475489" cy="19012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Supervision</a:t>
          </a:r>
        </a:p>
      </dsp:txBody>
      <dsp:txXfrm rot="-10800000">
        <a:off x="0" y="1883622"/>
        <a:ext cx="8475489" cy="667349"/>
      </dsp:txXfrm>
    </dsp:sp>
    <dsp:sp modelId="{3372C116-A7F1-4CFF-93CB-51ED64235BA4}">
      <dsp:nvSpPr>
        <dsp:cNvPr id="0" name=""/>
        <dsp:cNvSpPr/>
      </dsp:nvSpPr>
      <dsp:spPr>
        <a:xfrm>
          <a:off x="0" y="2550971"/>
          <a:ext cx="4237744" cy="5684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Connect them with how they are making an impact (one world, community, etc.)</a:t>
          </a:r>
        </a:p>
      </dsp:txBody>
      <dsp:txXfrm>
        <a:off x="0" y="2550971"/>
        <a:ext cx="4237744" cy="568482"/>
      </dsp:txXfrm>
    </dsp:sp>
    <dsp:sp modelId="{0E998C1C-FC00-42B1-A0B0-467B5614F66E}">
      <dsp:nvSpPr>
        <dsp:cNvPr id="0" name=""/>
        <dsp:cNvSpPr/>
      </dsp:nvSpPr>
      <dsp:spPr>
        <a:xfrm>
          <a:off x="4237744" y="2550971"/>
          <a:ext cx="4237744" cy="5684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Foster collaboration and allow them to multi-task roles and responsibilities</a:t>
          </a:r>
        </a:p>
      </dsp:txBody>
      <dsp:txXfrm>
        <a:off x="4237744" y="2550971"/>
        <a:ext cx="4237744" cy="568482"/>
      </dsp:txXfrm>
    </dsp:sp>
    <dsp:sp modelId="{E5417007-A44B-4DFB-BD4E-ADC3899C0FBD}">
      <dsp:nvSpPr>
        <dsp:cNvPr id="0" name=""/>
        <dsp:cNvSpPr/>
      </dsp:nvSpPr>
      <dsp:spPr>
        <a:xfrm rot="10800000">
          <a:off x="0" y="884"/>
          <a:ext cx="8475489" cy="19012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Communication</a:t>
          </a:r>
        </a:p>
      </dsp:txBody>
      <dsp:txXfrm rot="-10800000">
        <a:off x="0" y="884"/>
        <a:ext cx="8475489" cy="667349"/>
      </dsp:txXfrm>
    </dsp:sp>
    <dsp:sp modelId="{33AAFCF4-44B0-4D37-AA4C-8DE46AF87AF3}">
      <dsp:nvSpPr>
        <dsp:cNvPr id="0" name=""/>
        <dsp:cNvSpPr/>
      </dsp:nvSpPr>
      <dsp:spPr>
        <a:xfrm>
          <a:off x="0" y="668234"/>
          <a:ext cx="4237744" cy="5684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Text, IM, Snapchat, Social Media (other new communication innovation)</a:t>
          </a:r>
        </a:p>
      </dsp:txBody>
      <dsp:txXfrm>
        <a:off x="0" y="668234"/>
        <a:ext cx="4237744" cy="568482"/>
      </dsp:txXfrm>
    </dsp:sp>
    <dsp:sp modelId="{9DA09F7D-A69F-4E69-BC08-06C17ACC7ABE}">
      <dsp:nvSpPr>
        <dsp:cNvPr id="0" name=""/>
        <dsp:cNvSpPr/>
      </dsp:nvSpPr>
      <dsp:spPr>
        <a:xfrm>
          <a:off x="4237744" y="668234"/>
          <a:ext cx="4237744" cy="5684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Prefer trainings virtually and connection to information virtually</a:t>
          </a:r>
        </a:p>
      </dsp:txBody>
      <dsp:txXfrm>
        <a:off x="4237744" y="668234"/>
        <a:ext cx="4237744" cy="5684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64C98D-6D4E-2D48-B431-4760466C9645}" type="datetimeFigureOut">
              <a:rPr lang="en-US" smtClean="0"/>
              <a:t>4/18/2024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E51E0-12B3-9E42-897D-B4823B3A0289}" type="slidenum">
              <a:rPr lang="en-US" smtClean="0"/>
              <a:t>‹#›</a:t>
            </a:fld>
            <a:endParaRPr lang="en-US" dirty="0"/>
          </a:p>
        </p:txBody>
      </p:sp>
    </p:spTree>
    <p:extLst>
      <p:ext uri="{BB962C8B-B14F-4D97-AF65-F5344CB8AC3E}">
        <p14:creationId xmlns:p14="http://schemas.microsoft.com/office/powerpoint/2010/main" val="1507487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4</a:t>
            </a:fld>
            <a:endParaRPr lang="en-US" dirty="0"/>
          </a:p>
        </p:txBody>
      </p:sp>
    </p:spTree>
    <p:extLst>
      <p:ext uri="{BB962C8B-B14F-4D97-AF65-F5344CB8AC3E}">
        <p14:creationId xmlns:p14="http://schemas.microsoft.com/office/powerpoint/2010/main" val="133757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5</a:t>
            </a:fld>
            <a:endParaRPr lang="en-US" dirty="0"/>
          </a:p>
        </p:txBody>
      </p:sp>
    </p:spTree>
    <p:extLst>
      <p:ext uri="{BB962C8B-B14F-4D97-AF65-F5344CB8AC3E}">
        <p14:creationId xmlns:p14="http://schemas.microsoft.com/office/powerpoint/2010/main" val="81301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7</a:t>
            </a:fld>
            <a:endParaRPr lang="en-US" dirty="0"/>
          </a:p>
        </p:txBody>
      </p:sp>
    </p:spTree>
    <p:extLst>
      <p:ext uri="{BB962C8B-B14F-4D97-AF65-F5344CB8AC3E}">
        <p14:creationId xmlns:p14="http://schemas.microsoft.com/office/powerpoint/2010/main" val="206398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17</a:t>
            </a:fld>
            <a:endParaRPr lang="en-US" dirty="0"/>
          </a:p>
        </p:txBody>
      </p:sp>
    </p:spTree>
    <p:extLst>
      <p:ext uri="{BB962C8B-B14F-4D97-AF65-F5344CB8AC3E}">
        <p14:creationId xmlns:p14="http://schemas.microsoft.com/office/powerpoint/2010/main" val="70246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25</a:t>
            </a:fld>
            <a:endParaRPr lang="en-US" dirty="0"/>
          </a:p>
        </p:txBody>
      </p:sp>
    </p:spTree>
    <p:extLst>
      <p:ext uri="{BB962C8B-B14F-4D97-AF65-F5344CB8AC3E}">
        <p14:creationId xmlns:p14="http://schemas.microsoft.com/office/powerpoint/2010/main" val="423418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34</a:t>
            </a:fld>
            <a:endParaRPr lang="en-US" dirty="0"/>
          </a:p>
        </p:txBody>
      </p:sp>
    </p:spTree>
    <p:extLst>
      <p:ext uri="{BB962C8B-B14F-4D97-AF65-F5344CB8AC3E}">
        <p14:creationId xmlns:p14="http://schemas.microsoft.com/office/powerpoint/2010/main" val="369200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36</a:t>
            </a:fld>
            <a:endParaRPr lang="en-US" dirty="0"/>
          </a:p>
        </p:txBody>
      </p:sp>
    </p:spTree>
    <p:extLst>
      <p:ext uri="{BB962C8B-B14F-4D97-AF65-F5344CB8AC3E}">
        <p14:creationId xmlns:p14="http://schemas.microsoft.com/office/powerpoint/2010/main" val="6978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E51E0-12B3-9E42-897D-B4823B3A0289}" type="slidenum">
              <a:rPr lang="en-US" smtClean="0"/>
              <a:t>40</a:t>
            </a:fld>
            <a:endParaRPr lang="en-US" dirty="0"/>
          </a:p>
        </p:txBody>
      </p:sp>
    </p:spTree>
    <p:extLst>
      <p:ext uri="{BB962C8B-B14F-4D97-AF65-F5344CB8AC3E}">
        <p14:creationId xmlns:p14="http://schemas.microsoft.com/office/powerpoint/2010/main" val="145038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92953B-5C54-8E44-A5F3-53CF2CAA24A4}"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32353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92953B-5C54-8E44-A5F3-53CF2CAA24A4}"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2467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92953B-5C54-8E44-A5F3-53CF2CAA24A4}"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47194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92953B-5C54-8E44-A5F3-53CF2CAA24A4}"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83993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92953B-5C54-8E44-A5F3-53CF2CAA24A4}" type="datetimeFigureOut">
              <a:rPr lang="en-US" smtClean="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70258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92953B-5C54-8E44-A5F3-53CF2CAA24A4}"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08151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92953B-5C54-8E44-A5F3-53CF2CAA24A4}" type="datetimeFigureOut">
              <a:rPr lang="en-US" smtClean="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88448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92953B-5C54-8E44-A5F3-53CF2CAA24A4}" type="datetimeFigureOut">
              <a:rPr lang="en-US" smtClean="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257538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2953B-5C54-8E44-A5F3-53CF2CAA24A4}" type="datetimeFigureOut">
              <a:rPr lang="en-US" smtClean="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90193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92953B-5C54-8E44-A5F3-53CF2CAA24A4}"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417567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92953B-5C54-8E44-A5F3-53CF2CAA24A4}" type="datetimeFigureOut">
              <a:rPr lang="en-US" smtClean="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66234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2953B-5C54-8E44-A5F3-53CF2CAA24A4}" type="datetimeFigureOut">
              <a:rPr lang="en-US" smtClean="0"/>
              <a:t>4/18/2024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83989-D380-BB4B-8033-B2C050FE378C}" type="slidenum">
              <a:rPr lang="en-US" smtClean="0"/>
              <a:t>‹#›</a:t>
            </a:fld>
            <a:endParaRPr lang="en-US" dirty="0"/>
          </a:p>
        </p:txBody>
      </p:sp>
    </p:spTree>
    <p:extLst>
      <p:ext uri="{BB962C8B-B14F-4D97-AF65-F5344CB8AC3E}">
        <p14:creationId xmlns:p14="http://schemas.microsoft.com/office/powerpoint/2010/main" val="135492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BlancSR@dshs.wa.gov"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DA template open, clo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68663" y="2576714"/>
            <a:ext cx="8606673" cy="1470025"/>
          </a:xfrm>
        </p:spPr>
        <p:txBody>
          <a:bodyPr>
            <a:normAutofit/>
          </a:bodyPr>
          <a:lstStyle/>
          <a:p>
            <a:r>
              <a:rPr lang="en-US" dirty="0"/>
              <a:t>Generations in the Workplace: </a:t>
            </a:r>
            <a:br>
              <a:rPr lang="en-US" dirty="0"/>
            </a:br>
            <a:r>
              <a:rPr lang="en-US" dirty="0"/>
              <a:t>How to Work Together</a:t>
            </a:r>
          </a:p>
        </p:txBody>
      </p:sp>
      <p:pic>
        <p:nvPicPr>
          <p:cNvPr id="8" name="Picture 7"/>
          <p:cNvPicPr>
            <a:picLocks noChangeAspect="1"/>
          </p:cNvPicPr>
          <p:nvPr/>
        </p:nvPicPr>
        <p:blipFill>
          <a:blip r:embed="rId3"/>
          <a:stretch>
            <a:fillRect/>
          </a:stretch>
        </p:blipFill>
        <p:spPr>
          <a:xfrm>
            <a:off x="685800" y="236933"/>
            <a:ext cx="4470400" cy="165100"/>
          </a:xfrm>
          <a:prstGeom prst="rect">
            <a:avLst/>
          </a:prstGeom>
        </p:spPr>
      </p:pic>
    </p:spTree>
    <p:extLst>
      <p:ext uri="{BB962C8B-B14F-4D97-AF65-F5344CB8AC3E}">
        <p14:creationId xmlns:p14="http://schemas.microsoft.com/office/powerpoint/2010/main" val="1227868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061"/>
            <a:ext cx="8229600" cy="902275"/>
          </a:xfrm>
        </p:spPr>
        <p:txBody>
          <a:bodyPr/>
          <a:lstStyle/>
          <a:p>
            <a:r>
              <a:rPr lang="en-US" dirty="0">
                <a:solidFill>
                  <a:srgbClr val="C00000"/>
                </a:solidFill>
              </a:rPr>
              <a:t>Boomer Worker Characteristics</a:t>
            </a:r>
          </a:p>
        </p:txBody>
      </p:sp>
      <p:sp>
        <p:nvSpPr>
          <p:cNvPr id="3" name="Content Placeholder 2"/>
          <p:cNvSpPr>
            <a:spLocks noGrp="1"/>
          </p:cNvSpPr>
          <p:nvPr>
            <p:ph idx="1"/>
          </p:nvPr>
        </p:nvSpPr>
        <p:spPr>
          <a:xfrm>
            <a:off x="192504" y="2332038"/>
            <a:ext cx="8650707" cy="3864226"/>
          </a:xfrm>
        </p:spPr>
        <p:txBody>
          <a:bodyPr>
            <a:normAutofit fontScale="85000" lnSpcReduction="10000"/>
          </a:bodyPr>
          <a:lstStyle/>
          <a:p>
            <a:pPr fontAlgn="base"/>
            <a:r>
              <a:rPr lang="en-US" dirty="0"/>
              <a:t>Have a strong work ethic and will work long hours.  They tend to be defined by their careers.</a:t>
            </a:r>
          </a:p>
          <a:p>
            <a:pPr fontAlgn="base"/>
            <a:r>
              <a:rPr lang="en-US" dirty="0">
                <a:solidFill>
                  <a:srgbClr val="C00000"/>
                </a:solidFill>
              </a:rPr>
              <a:t>Boomers are good a collaboration and are adept and working closely with peers and prefer team projects.</a:t>
            </a:r>
          </a:p>
          <a:p>
            <a:pPr fontAlgn="base"/>
            <a:r>
              <a:rPr lang="en-US" dirty="0"/>
              <a:t>Financial success is very important to this generation and they enjoy a more affluent lifestyle.</a:t>
            </a:r>
          </a:p>
          <a:p>
            <a:pPr fontAlgn="base"/>
            <a:r>
              <a:rPr lang="en-US" dirty="0">
                <a:solidFill>
                  <a:srgbClr val="C00000"/>
                </a:solidFill>
              </a:rPr>
              <a:t>They balance their desire for financial success with a motivation toward organizations who have a more democratic style or humanitarian mission.</a:t>
            </a: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4098" name="Picture 2" descr="Image result for Team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479" y="1452107"/>
            <a:ext cx="1654937" cy="9731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0466" y="6400448"/>
            <a:ext cx="8123068" cy="307777"/>
          </a:xfrm>
          <a:prstGeom prst="rect">
            <a:avLst/>
          </a:prstGeom>
        </p:spPr>
        <p:txBody>
          <a:bodyPr wrap="square">
            <a:spAutoFit/>
          </a:bodyPr>
          <a:lstStyle/>
          <a:p>
            <a:r>
              <a:rPr lang="en-US" sz="1400" dirty="0"/>
              <a:t>Weston (2001). Coaching Generations in the Workplace. Nursing Administration Quarterly</a:t>
            </a:r>
            <a:r>
              <a:rPr lang="en-US" sz="1400" i="1" dirty="0"/>
              <a:t>, 88</a:t>
            </a:r>
            <a:r>
              <a:rPr lang="en-US" sz="1400" dirty="0"/>
              <a:t>, 11-21.</a:t>
            </a:r>
          </a:p>
        </p:txBody>
      </p:sp>
    </p:spTree>
    <p:extLst>
      <p:ext uri="{BB962C8B-B14F-4D97-AF65-F5344CB8AC3E}">
        <p14:creationId xmlns:p14="http://schemas.microsoft.com/office/powerpoint/2010/main" val="75918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6" name="Rectangle 5"/>
          <p:cNvSpPr/>
          <p:nvPr/>
        </p:nvSpPr>
        <p:spPr>
          <a:xfrm>
            <a:off x="510466" y="6400448"/>
            <a:ext cx="8123068" cy="307777"/>
          </a:xfrm>
          <a:prstGeom prst="rect">
            <a:avLst/>
          </a:prstGeom>
        </p:spPr>
        <p:txBody>
          <a:bodyPr wrap="square">
            <a:spAutoFit/>
          </a:bodyPr>
          <a:lstStyle/>
          <a:p>
            <a:r>
              <a:rPr lang="en-US" sz="1400" dirty="0"/>
              <a:t>Weston (2001). Coaching Generations in the Workplace. Nursing Administration Quarterly</a:t>
            </a:r>
            <a:r>
              <a:rPr lang="en-US" sz="1400" i="1" dirty="0"/>
              <a:t>, 88</a:t>
            </a:r>
            <a:r>
              <a:rPr lang="en-US" sz="1400" dirty="0"/>
              <a:t>, 11-21.</a:t>
            </a:r>
          </a:p>
        </p:txBody>
      </p:sp>
      <p:graphicFrame>
        <p:nvGraphicFramePr>
          <p:cNvPr id="4" name="Diagram 3"/>
          <p:cNvGraphicFramePr/>
          <p:nvPr>
            <p:extLst>
              <p:ext uri="{D42A27DB-BD31-4B8C-83A1-F6EECF244321}">
                <p14:modId xmlns:p14="http://schemas.microsoft.com/office/powerpoint/2010/main" val="3106121950"/>
              </p:ext>
            </p:extLst>
          </p:nvPr>
        </p:nvGraphicFramePr>
        <p:xfrm>
          <a:off x="291993" y="1397000"/>
          <a:ext cx="8475489" cy="4911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436915" y="834633"/>
            <a:ext cx="7707085" cy="553998"/>
          </a:xfrm>
          <a:prstGeom prst="rect">
            <a:avLst/>
          </a:prstGeom>
          <a:noFill/>
        </p:spPr>
        <p:txBody>
          <a:bodyPr wrap="square" rtlCol="0">
            <a:spAutoFit/>
          </a:bodyPr>
          <a:lstStyle/>
          <a:p>
            <a:r>
              <a:rPr lang="en-US" sz="3000" b="1" dirty="0"/>
              <a:t>Inspiring and Motivating Baby Boomers</a:t>
            </a:r>
          </a:p>
        </p:txBody>
      </p:sp>
    </p:spTree>
    <p:extLst>
      <p:ext uri="{BB962C8B-B14F-4D97-AF65-F5344CB8AC3E}">
        <p14:creationId xmlns:p14="http://schemas.microsoft.com/office/powerpoint/2010/main" val="509699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7" y="607331"/>
            <a:ext cx="8856186" cy="1143000"/>
          </a:xfrm>
        </p:spPr>
        <p:txBody>
          <a:bodyPr>
            <a:noAutofit/>
          </a:bodyPr>
          <a:lstStyle/>
          <a:p>
            <a:r>
              <a:rPr lang="en-US" sz="3600" b="1" u="sng" dirty="0">
                <a:solidFill>
                  <a:srgbClr val="C00000"/>
                </a:solidFill>
              </a:rPr>
              <a:t>If You Want to Recruit / Retain Baby Boomers</a:t>
            </a:r>
          </a:p>
        </p:txBody>
      </p:sp>
      <p:sp>
        <p:nvSpPr>
          <p:cNvPr id="3" name="Content Placeholder 2"/>
          <p:cNvSpPr>
            <a:spLocks noGrp="1"/>
          </p:cNvSpPr>
          <p:nvPr>
            <p:ph idx="1"/>
          </p:nvPr>
        </p:nvSpPr>
        <p:spPr>
          <a:xfrm>
            <a:off x="276726" y="1732044"/>
            <a:ext cx="6302603" cy="4283746"/>
          </a:xfrm>
        </p:spPr>
        <p:txBody>
          <a:bodyPr>
            <a:normAutofit fontScale="92500" lnSpcReduction="20000"/>
          </a:bodyPr>
          <a:lstStyle/>
          <a:p>
            <a:pPr marL="0" indent="0">
              <a:buNone/>
            </a:pPr>
            <a:r>
              <a:rPr lang="en-US" dirty="0">
                <a:solidFill>
                  <a:srgbClr val="C00000"/>
                </a:solidFill>
              </a:rPr>
              <a:t>According to a 2009 Pew Research Survey, </a:t>
            </a:r>
          </a:p>
          <a:p>
            <a:r>
              <a:rPr lang="en-US" dirty="0">
                <a:solidFill>
                  <a:srgbClr val="C00000"/>
                </a:solidFill>
              </a:rPr>
              <a:t>“…the typical boomer does not believe old age starts until 72” </a:t>
            </a:r>
            <a:r>
              <a:rPr lang="en-US" sz="2200" dirty="0">
                <a:solidFill>
                  <a:srgbClr val="C00000"/>
                </a:solidFill>
              </a:rPr>
              <a:t>(Gilbaldi, 2013 pg. 50).</a:t>
            </a:r>
          </a:p>
          <a:p>
            <a:r>
              <a:rPr lang="en-US" dirty="0"/>
              <a:t> “68% [baby boomers] deemed that feeling useful and productive was an important factor” </a:t>
            </a:r>
            <a:r>
              <a:rPr lang="en-US" sz="2200" dirty="0">
                <a:solidFill>
                  <a:srgbClr val="C00000"/>
                </a:solidFill>
              </a:rPr>
              <a:t>(Gilbaldi, 2013 pg. 51).</a:t>
            </a:r>
            <a:endParaRPr lang="en-US" sz="2200" dirty="0"/>
          </a:p>
          <a:p>
            <a:r>
              <a:rPr lang="en-US" dirty="0">
                <a:solidFill>
                  <a:srgbClr val="C00000"/>
                </a:solidFill>
              </a:rPr>
              <a:t>Boomers are the largest cohort heading toward retirement, many are asking for “working retirements”.</a:t>
            </a:r>
          </a:p>
          <a:p>
            <a:endParaRPr lang="en-US" sz="1200"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6" name="TextBox 5"/>
          <p:cNvSpPr txBox="1"/>
          <p:nvPr/>
        </p:nvSpPr>
        <p:spPr>
          <a:xfrm>
            <a:off x="6844505" y="1933825"/>
            <a:ext cx="2139697" cy="2062103"/>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sz="3200" b="1" dirty="0">
                <a:solidFill>
                  <a:srgbClr val="005CAB"/>
                </a:solidFill>
              </a:rPr>
              <a:t>Consider Phased Retirement Options</a:t>
            </a:r>
          </a:p>
        </p:txBody>
      </p:sp>
      <p:pic>
        <p:nvPicPr>
          <p:cNvPr id="6146" name="Picture 2" descr="Image result for flexible hours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8068" y="4278860"/>
            <a:ext cx="1892569" cy="18336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3907" y="6430852"/>
            <a:ext cx="8856185" cy="307777"/>
          </a:xfrm>
          <a:prstGeom prst="rect">
            <a:avLst/>
          </a:prstGeom>
        </p:spPr>
        <p:txBody>
          <a:bodyPr wrap="square">
            <a:spAutoFit/>
          </a:bodyPr>
          <a:lstStyle/>
          <a:p>
            <a:r>
              <a:rPr lang="en-US" sz="1400" dirty="0"/>
              <a:t>Gibaldi, C.P. (2013). Changing the trends of retirement: Baby Boomers leading the charge. </a:t>
            </a:r>
            <a:r>
              <a:rPr lang="en-US" sz="1400" i="1" dirty="0"/>
              <a:t>Review of Business, 34</a:t>
            </a:r>
            <a:r>
              <a:rPr lang="en-US" sz="1400" dirty="0"/>
              <a:t>, 50-57.</a:t>
            </a:r>
          </a:p>
        </p:txBody>
      </p:sp>
    </p:spTree>
    <p:extLst>
      <p:ext uri="{BB962C8B-B14F-4D97-AF65-F5344CB8AC3E}">
        <p14:creationId xmlns:p14="http://schemas.microsoft.com/office/powerpoint/2010/main" val="89035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7" y="607331"/>
            <a:ext cx="8856186" cy="1143000"/>
          </a:xfrm>
        </p:spPr>
        <p:txBody>
          <a:bodyPr>
            <a:noAutofit/>
          </a:bodyPr>
          <a:lstStyle/>
          <a:p>
            <a:r>
              <a:rPr lang="en-US" sz="3600" b="1" u="sng" dirty="0">
                <a:solidFill>
                  <a:srgbClr val="C00000"/>
                </a:solidFill>
              </a:rPr>
              <a:t>Face-to-Face Time with A Boomer: Activity</a:t>
            </a: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6" name="TextBox 5"/>
          <p:cNvSpPr txBox="1"/>
          <p:nvPr/>
        </p:nvSpPr>
        <p:spPr>
          <a:xfrm>
            <a:off x="817075" y="1721859"/>
            <a:ext cx="7509849" cy="4585871"/>
          </a:xfrm>
          <a:prstGeom prst="rect">
            <a:avLst/>
          </a:prstGeom>
          <a:solidFill>
            <a:schemeClr val="accent1">
              <a:lumMod val="20000"/>
              <a:lumOff val="80000"/>
            </a:schemeClr>
          </a:solidFill>
          <a:ln>
            <a:solidFill>
              <a:schemeClr val="accent1"/>
            </a:solidFill>
          </a:ln>
        </p:spPr>
        <p:txBody>
          <a:bodyPr wrap="square" rtlCol="0">
            <a:spAutoFit/>
          </a:bodyPr>
          <a:lstStyle/>
          <a:p>
            <a:r>
              <a:rPr lang="en-US" sz="3200" b="1" dirty="0">
                <a:solidFill>
                  <a:srgbClr val="005CAB"/>
                </a:solidFill>
              </a:rPr>
              <a:t>Find a Baby Boomer to pair up with and ask the following questions:</a:t>
            </a:r>
          </a:p>
          <a:p>
            <a:endParaRPr lang="en-US" sz="3200" b="1" dirty="0">
              <a:solidFill>
                <a:srgbClr val="005CAB"/>
              </a:solidFill>
            </a:endParaRPr>
          </a:p>
          <a:p>
            <a:pPr marL="457200" indent="-457200">
              <a:buFont typeface="Arial" panose="020B0604020202020204" pitchFamily="34" charset="0"/>
              <a:buChar char="•"/>
            </a:pPr>
            <a:r>
              <a:rPr lang="en-US" sz="2800" b="1" dirty="0">
                <a:solidFill>
                  <a:srgbClr val="C00000"/>
                </a:solidFill>
              </a:rPr>
              <a:t>What I miss most about life when I was a kid?</a:t>
            </a:r>
          </a:p>
          <a:p>
            <a:pPr marL="457200" indent="-457200">
              <a:buFont typeface="Arial" panose="020B0604020202020204" pitchFamily="34" charset="0"/>
              <a:buChar char="•"/>
            </a:pPr>
            <a:r>
              <a:rPr lang="en-US" sz="2800" b="1" dirty="0">
                <a:solidFill>
                  <a:srgbClr val="002060"/>
                </a:solidFill>
              </a:rPr>
              <a:t>If you could offer advice to someone starting there work or career what would it be?</a:t>
            </a:r>
          </a:p>
          <a:p>
            <a:pPr marL="457200" indent="-457200">
              <a:buFont typeface="Arial" panose="020B0604020202020204" pitchFamily="34" charset="0"/>
              <a:buChar char="•"/>
            </a:pPr>
            <a:r>
              <a:rPr lang="en-US" sz="2800" b="1" dirty="0">
                <a:solidFill>
                  <a:srgbClr val="C00000"/>
                </a:solidFill>
              </a:rPr>
              <a:t>What experience, in your life, shaped you or made you who you are today?</a:t>
            </a:r>
          </a:p>
          <a:p>
            <a:pPr marL="457200" indent="-457200">
              <a:buFont typeface="Arial" panose="020B0604020202020204" pitchFamily="34" charset="0"/>
              <a:buChar char="•"/>
            </a:pPr>
            <a:endParaRPr lang="en-US" sz="2800" b="1" dirty="0">
              <a:solidFill>
                <a:srgbClr val="C00000"/>
              </a:solidFill>
            </a:endParaRPr>
          </a:p>
          <a:p>
            <a:pPr marL="457200" indent="-457200">
              <a:buFont typeface="Arial" panose="020B0604020202020204" pitchFamily="34" charset="0"/>
              <a:buChar char="•"/>
            </a:pPr>
            <a:r>
              <a:rPr lang="en-US" sz="2800" b="1" dirty="0">
                <a:solidFill>
                  <a:srgbClr val="C00000"/>
                </a:solidFill>
              </a:rPr>
              <a:t>BOOMERS BORN 1946-1968</a:t>
            </a:r>
          </a:p>
        </p:txBody>
      </p:sp>
    </p:spTree>
    <p:extLst>
      <p:ext uri="{BB962C8B-B14F-4D97-AF65-F5344CB8AC3E}">
        <p14:creationId xmlns:p14="http://schemas.microsoft.com/office/powerpoint/2010/main" val="4186065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8295" y="671691"/>
            <a:ext cx="4731798" cy="6186309"/>
          </a:xfrm>
          <a:prstGeom prst="rect">
            <a:avLst/>
          </a:prstGeom>
          <a:solidFill>
            <a:srgbClr val="CC9900"/>
          </a:solidFill>
          <a:ln>
            <a:solidFill>
              <a:srgbClr val="0C2650"/>
            </a:solidFill>
          </a:ln>
        </p:spPr>
        <p:txBody>
          <a:bodyPr wrap="square" rtlCol="0">
            <a:spAutoFit/>
          </a:bodyPr>
          <a:lstStyle/>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a:p>
            <a:endParaRPr lang="en-US" dirty="0">
              <a:solidFill>
                <a:srgbClr val="CC9900"/>
              </a:solidFill>
            </a:endParaRPr>
          </a:p>
        </p:txBody>
      </p:sp>
      <p:sp>
        <p:nvSpPr>
          <p:cNvPr id="2" name="Title 1"/>
          <p:cNvSpPr>
            <a:spLocks noGrp="1"/>
          </p:cNvSpPr>
          <p:nvPr>
            <p:ph type="title"/>
          </p:nvPr>
        </p:nvSpPr>
        <p:spPr>
          <a:xfrm>
            <a:off x="2909657" y="1072079"/>
            <a:ext cx="3369074" cy="779161"/>
          </a:xfrm>
          <a:solidFill>
            <a:srgbClr val="005CAB"/>
          </a:solidFill>
        </p:spPr>
        <p:txBody>
          <a:bodyPr>
            <a:normAutofit/>
          </a:bodyPr>
          <a:lstStyle/>
          <a:p>
            <a:r>
              <a:rPr lang="en-US" dirty="0">
                <a:solidFill>
                  <a:schemeClr val="bg1"/>
                </a:solidFill>
              </a:rPr>
              <a:t>Generation X</a:t>
            </a:r>
          </a:p>
        </p:txBody>
      </p:sp>
      <p:pic>
        <p:nvPicPr>
          <p:cNvPr id="1026" name="Picture 2" descr="Image result for Gen 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8105" y="1836498"/>
            <a:ext cx="2694477" cy="48770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SHS template open, close.png"/>
          <p:cNvPicPr>
            <a:picLocks noChangeAspect="1"/>
          </p:cNvPicPr>
          <p:nvPr/>
        </p:nvPicPr>
        <p:blipFill rotWithShape="1">
          <a:blip r:embed="rId3">
            <a:extLst>
              <a:ext uri="{28A0092B-C50C-407E-A947-70E740481C1C}">
                <a14:useLocalDpi xmlns:a14="http://schemas.microsoft.com/office/drawing/2010/main" val="0"/>
              </a:ext>
            </a:extLst>
          </a:blip>
          <a:srcRect b="87952"/>
          <a:stretch/>
        </p:blipFill>
        <p:spPr>
          <a:xfrm>
            <a:off x="-3" y="0"/>
            <a:ext cx="9144000" cy="826265"/>
          </a:xfrm>
          <a:prstGeom prst="rect">
            <a:avLst/>
          </a:prstGeom>
        </p:spPr>
      </p:pic>
    </p:spTree>
    <p:extLst>
      <p:ext uri="{BB962C8B-B14F-4D97-AF65-F5344CB8AC3E}">
        <p14:creationId xmlns:p14="http://schemas.microsoft.com/office/powerpoint/2010/main" val="3780993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898"/>
            <a:ext cx="8229600" cy="1143000"/>
          </a:xfrm>
        </p:spPr>
        <p:txBody>
          <a:bodyPr/>
          <a:lstStyle/>
          <a:p>
            <a:r>
              <a:rPr lang="en-US" b="1" dirty="0">
                <a:solidFill>
                  <a:schemeClr val="accent6">
                    <a:lumMod val="75000"/>
                  </a:schemeClr>
                </a:solidFill>
              </a:rPr>
              <a:t>Generation X</a:t>
            </a:r>
          </a:p>
        </p:txBody>
      </p:sp>
      <p:sp>
        <p:nvSpPr>
          <p:cNvPr id="3" name="Content Placeholder 2"/>
          <p:cNvSpPr>
            <a:spLocks noGrp="1"/>
          </p:cNvSpPr>
          <p:nvPr>
            <p:ph idx="1"/>
          </p:nvPr>
        </p:nvSpPr>
        <p:spPr>
          <a:xfrm>
            <a:off x="1111427" y="4603192"/>
            <a:ext cx="7152678" cy="1421252"/>
          </a:xfrm>
        </p:spPr>
        <p:txBody>
          <a:bodyPr>
            <a:normAutofit fontScale="92500" lnSpcReduction="20000"/>
          </a:bodyPr>
          <a:lstStyle/>
          <a:p>
            <a:r>
              <a:rPr lang="en-US" dirty="0">
                <a:solidFill>
                  <a:schemeClr val="accent6">
                    <a:lumMod val="75000"/>
                  </a:schemeClr>
                </a:solidFill>
              </a:rPr>
              <a:t>Gen X born: 		1970 –  early 1980s.</a:t>
            </a:r>
          </a:p>
          <a:p>
            <a:endParaRPr lang="en-US" sz="800" dirty="0"/>
          </a:p>
          <a:p>
            <a:r>
              <a:rPr lang="en-US" dirty="0"/>
              <a:t>Grew up during pop culture of the '70s and ‘80s.</a:t>
            </a:r>
          </a:p>
          <a:p>
            <a:pPr marL="0" indent="0">
              <a:buNone/>
            </a:pPr>
            <a:endParaRPr lang="en-US" sz="1700" b="1"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5" name="Picture 2" descr="Image result for Generation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136" y="1494163"/>
            <a:ext cx="3661696" cy="244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364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26" y="641733"/>
            <a:ext cx="8229600" cy="1143000"/>
          </a:xfrm>
        </p:spPr>
        <p:txBody>
          <a:bodyPr/>
          <a:lstStyle/>
          <a:p>
            <a:r>
              <a:rPr lang="en-US" b="1" dirty="0">
                <a:solidFill>
                  <a:srgbClr val="00B050"/>
                </a:solidFill>
              </a:rPr>
              <a:t>Gen Xers</a:t>
            </a:r>
          </a:p>
        </p:txBody>
      </p:sp>
      <p:sp>
        <p:nvSpPr>
          <p:cNvPr id="3" name="Content Placeholder 2"/>
          <p:cNvSpPr>
            <a:spLocks noGrp="1"/>
          </p:cNvSpPr>
          <p:nvPr>
            <p:ph idx="1"/>
          </p:nvPr>
        </p:nvSpPr>
        <p:spPr>
          <a:xfrm>
            <a:off x="208626" y="1835533"/>
            <a:ext cx="4964748" cy="4202715"/>
          </a:xfrm>
        </p:spPr>
        <p:txBody>
          <a:bodyPr/>
          <a:lstStyle/>
          <a:p>
            <a:r>
              <a:rPr lang="en-US" dirty="0"/>
              <a:t>In 2018 they will range in age from 38 – 48 yrs.</a:t>
            </a:r>
          </a:p>
          <a:p>
            <a:r>
              <a:rPr lang="en-US" dirty="0">
                <a:solidFill>
                  <a:srgbClr val="00B050"/>
                </a:solidFill>
              </a:rPr>
              <a:t>41 - 65 million of them (depends on who you ask)</a:t>
            </a:r>
          </a:p>
          <a:p>
            <a:r>
              <a:rPr lang="en-US" dirty="0"/>
              <a:t>Compare to 77 million Baby Boomers and 83 million Millennials</a:t>
            </a:r>
          </a:p>
          <a:p>
            <a:endParaRPr lang="en-US" dirty="0"/>
          </a:p>
          <a:p>
            <a:pPr marL="0" indent="0">
              <a:buNone/>
            </a:pPr>
            <a:endParaRPr lang="en-US" dirty="0"/>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graphicFrame>
        <p:nvGraphicFramePr>
          <p:cNvPr id="12" name="Chart 11"/>
          <p:cNvGraphicFramePr/>
          <p:nvPr>
            <p:extLst>
              <p:ext uri="{D42A27DB-BD31-4B8C-83A1-F6EECF244321}">
                <p14:modId xmlns:p14="http://schemas.microsoft.com/office/powerpoint/2010/main" val="1264633410"/>
              </p:ext>
            </p:extLst>
          </p:nvPr>
        </p:nvGraphicFramePr>
        <p:xfrm>
          <a:off x="4480950" y="1784733"/>
          <a:ext cx="4663050" cy="420271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8053" y="6096469"/>
            <a:ext cx="8907894" cy="784830"/>
          </a:xfrm>
          <a:prstGeom prst="rect">
            <a:avLst/>
          </a:prstGeom>
          <a:noFill/>
        </p:spPr>
        <p:txBody>
          <a:bodyPr wrap="square" rtlCol="0">
            <a:spAutoFit/>
          </a:bodyPr>
          <a:lstStyle/>
          <a:p>
            <a:r>
              <a:rPr lang="en-US" sz="1500" dirty="0"/>
              <a:t>Becton, J. B., Walker, H. J., Jones-Farmer, A.  (2014). Generational differences in workplace behavior. Journal of Applied Social Psychology</a:t>
            </a:r>
            <a:r>
              <a:rPr lang="en-US" sz="1500" i="1" dirty="0"/>
              <a:t>, 44</a:t>
            </a:r>
            <a:r>
              <a:rPr lang="en-US" sz="1500" dirty="0"/>
              <a:t>, 175-189.</a:t>
            </a:r>
          </a:p>
          <a:p>
            <a:endParaRPr lang="en-US" sz="1500" dirty="0"/>
          </a:p>
        </p:txBody>
      </p:sp>
    </p:spTree>
    <p:extLst>
      <p:ext uri="{BB962C8B-B14F-4D97-AF65-F5344CB8AC3E}">
        <p14:creationId xmlns:p14="http://schemas.microsoft.com/office/powerpoint/2010/main" val="3184865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121" y="648392"/>
            <a:ext cx="8229600" cy="1143000"/>
          </a:xfrm>
        </p:spPr>
        <p:txBody>
          <a:bodyPr/>
          <a:lstStyle/>
          <a:p>
            <a:r>
              <a:rPr lang="en-US" dirty="0">
                <a:solidFill>
                  <a:srgbClr val="00B050"/>
                </a:solidFill>
              </a:rPr>
              <a:t>Gen X– Historical Perspective</a:t>
            </a:r>
          </a:p>
        </p:txBody>
      </p:sp>
      <p:sp>
        <p:nvSpPr>
          <p:cNvPr id="3" name="Content Placeholder 2"/>
          <p:cNvSpPr>
            <a:spLocks noGrp="1"/>
          </p:cNvSpPr>
          <p:nvPr>
            <p:ph idx="1"/>
          </p:nvPr>
        </p:nvSpPr>
        <p:spPr>
          <a:xfrm>
            <a:off x="861933" y="1626800"/>
            <a:ext cx="6645291" cy="4449147"/>
          </a:xfrm>
        </p:spPr>
        <p:txBody>
          <a:bodyPr>
            <a:normAutofit/>
          </a:bodyPr>
          <a:lstStyle/>
          <a:p>
            <a:r>
              <a:rPr lang="en-US" dirty="0"/>
              <a:t>Roe V. Wade 1973.</a:t>
            </a:r>
          </a:p>
          <a:p>
            <a:r>
              <a:rPr lang="en-US" dirty="0">
                <a:solidFill>
                  <a:srgbClr val="00B050"/>
                </a:solidFill>
              </a:rPr>
              <a:t>Watergate 1974.</a:t>
            </a:r>
          </a:p>
          <a:p>
            <a:r>
              <a:rPr lang="en-US" dirty="0"/>
              <a:t>AIDS Epidemic 1980s.</a:t>
            </a:r>
          </a:p>
          <a:p>
            <a:r>
              <a:rPr lang="en-US" dirty="0">
                <a:solidFill>
                  <a:srgbClr val="00B050"/>
                </a:solidFill>
              </a:rPr>
              <a:t>Rodney King 1991.</a:t>
            </a:r>
          </a:p>
          <a:p>
            <a:r>
              <a:rPr lang="en-US" dirty="0"/>
              <a:t>Columbine Shooting 1999.</a:t>
            </a:r>
          </a:p>
          <a:p>
            <a:r>
              <a:rPr lang="en-US" dirty="0">
                <a:solidFill>
                  <a:srgbClr val="00B050"/>
                </a:solidFill>
              </a:rPr>
              <a:t>9/11—2001.</a:t>
            </a:r>
          </a:p>
          <a:p>
            <a:r>
              <a:rPr lang="en-US" dirty="0"/>
              <a:t>Dot Com Boom 1990s-early 2000s.</a:t>
            </a:r>
          </a:p>
          <a:p>
            <a:pPr marL="0" indent="0">
              <a:buNone/>
            </a:pPr>
            <a:endParaRPr lang="en-US" dirty="0"/>
          </a:p>
        </p:txBody>
      </p:sp>
      <p:pic>
        <p:nvPicPr>
          <p:cNvPr id="4" name="Picture 3" descr="DSHS template open, close.png"/>
          <p:cNvPicPr>
            <a:picLocks noChangeAspect="1"/>
          </p:cNvPicPr>
          <p:nvPr/>
        </p:nvPicPr>
        <p:blipFill rotWithShape="1">
          <a:blip r:embed="rId3">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9218" name="Picture 2" descr="Image result for Dot com b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263" y="1474657"/>
            <a:ext cx="2710173" cy="152611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AIDS Ribb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0632" y="3916737"/>
            <a:ext cx="2017719" cy="20177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9935" y="6075947"/>
            <a:ext cx="8924129" cy="323165"/>
          </a:xfrm>
          <a:prstGeom prst="rect">
            <a:avLst/>
          </a:prstGeom>
        </p:spPr>
        <p:txBody>
          <a:bodyPr wrap="square">
            <a:spAutoFit/>
          </a:bodyPr>
          <a:lstStyle/>
          <a:p>
            <a:r>
              <a:rPr lang="en-US" sz="1500" dirty="0"/>
              <a:t>Clark, K. R. (2017). Managing Multiple Generations in the Workplace. </a:t>
            </a:r>
            <a:r>
              <a:rPr lang="en-US" sz="1500" i="1" dirty="0"/>
              <a:t>Radiologic Technology, 88</a:t>
            </a:r>
            <a:r>
              <a:rPr lang="en-US" sz="1500" dirty="0"/>
              <a:t>, 379-398.</a:t>
            </a:r>
          </a:p>
        </p:txBody>
      </p:sp>
    </p:spTree>
    <p:extLst>
      <p:ext uri="{BB962C8B-B14F-4D97-AF65-F5344CB8AC3E}">
        <p14:creationId xmlns:p14="http://schemas.microsoft.com/office/powerpoint/2010/main" val="3036636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805435"/>
            <a:ext cx="4471416" cy="1847780"/>
          </a:xfrm>
        </p:spPr>
        <p:txBody>
          <a:bodyPr>
            <a:normAutofit/>
          </a:bodyPr>
          <a:lstStyle/>
          <a:p>
            <a:r>
              <a:rPr lang="en-US" sz="5000" b="1" dirty="0">
                <a:solidFill>
                  <a:srgbClr val="00B050"/>
                </a:solidFill>
              </a:rPr>
              <a:t>Gen X </a:t>
            </a:r>
            <a:br>
              <a:rPr lang="en-US" b="1" dirty="0">
                <a:solidFill>
                  <a:srgbClr val="00B050"/>
                </a:solidFill>
              </a:rPr>
            </a:br>
            <a:r>
              <a:rPr lang="en-US" sz="3000" b="1" dirty="0">
                <a:solidFill>
                  <a:srgbClr val="00B050"/>
                </a:solidFill>
              </a:rPr>
              <a:t>(smallest cohort)</a:t>
            </a:r>
          </a:p>
        </p:txBody>
      </p:sp>
      <p:sp>
        <p:nvSpPr>
          <p:cNvPr id="3" name="Content Placeholder 2"/>
          <p:cNvSpPr>
            <a:spLocks noGrp="1"/>
          </p:cNvSpPr>
          <p:nvPr>
            <p:ph idx="1"/>
          </p:nvPr>
        </p:nvSpPr>
        <p:spPr>
          <a:xfrm>
            <a:off x="190870" y="2457886"/>
            <a:ext cx="8603350" cy="4269102"/>
          </a:xfrm>
        </p:spPr>
        <p:txBody>
          <a:bodyPr>
            <a:noAutofit/>
          </a:bodyPr>
          <a:lstStyle/>
          <a:p>
            <a:pPr>
              <a:spcBef>
                <a:spcPts val="600"/>
              </a:spcBef>
            </a:pPr>
            <a:r>
              <a:rPr lang="en-US" sz="3000" b="1" dirty="0"/>
              <a:t>The birth control pill, introduced in the early 1960s.</a:t>
            </a:r>
          </a:p>
          <a:p>
            <a:pPr marL="0" indent="0">
              <a:spcBef>
                <a:spcPts val="600"/>
              </a:spcBef>
              <a:buNone/>
            </a:pPr>
            <a:endParaRPr lang="en-US" sz="2000" b="1" dirty="0"/>
          </a:p>
          <a:p>
            <a:pPr>
              <a:spcBef>
                <a:spcPts val="600"/>
              </a:spcBef>
            </a:pPr>
            <a:r>
              <a:rPr lang="en-US" sz="3000" b="1" dirty="0">
                <a:solidFill>
                  <a:srgbClr val="00B050"/>
                </a:solidFill>
              </a:rPr>
              <a:t>Declining birth rates evidenced in this generation. </a:t>
            </a:r>
          </a:p>
          <a:p>
            <a:pPr marL="0" indent="0">
              <a:spcBef>
                <a:spcPts val="600"/>
              </a:spcBef>
              <a:buNone/>
            </a:pPr>
            <a:endParaRPr lang="en-US" sz="2000" b="1" dirty="0">
              <a:solidFill>
                <a:schemeClr val="accent6">
                  <a:lumMod val="75000"/>
                </a:schemeClr>
              </a:solidFill>
            </a:endParaRPr>
          </a:p>
          <a:p>
            <a:pPr>
              <a:spcBef>
                <a:spcPts val="600"/>
              </a:spcBef>
            </a:pPr>
            <a:r>
              <a:rPr lang="en-US" sz="3000" b="1" dirty="0"/>
              <a:t>During this generation the U.S., increased immigration rates .</a:t>
            </a:r>
          </a:p>
          <a:p>
            <a:pPr lvl="1">
              <a:spcBef>
                <a:spcPts val="600"/>
              </a:spcBef>
            </a:pPr>
            <a:r>
              <a:rPr lang="en-US" sz="3000" b="1" dirty="0">
                <a:solidFill>
                  <a:srgbClr val="00B050"/>
                </a:solidFill>
              </a:rPr>
              <a:t>Generation X an ethnically and culturally diverse demographic cohort..</a:t>
            </a: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7170" name="Picture 2" descr="Image result for Diversity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008" y="818161"/>
            <a:ext cx="2788920" cy="16347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2130" y="6403823"/>
            <a:ext cx="8941870" cy="323165"/>
          </a:xfrm>
          <a:prstGeom prst="rect">
            <a:avLst/>
          </a:prstGeom>
        </p:spPr>
        <p:txBody>
          <a:bodyPr wrap="square">
            <a:spAutoFit/>
          </a:bodyPr>
          <a:lstStyle/>
          <a:p>
            <a:r>
              <a:rPr lang="en-US" sz="1500" dirty="0"/>
              <a:t>Clark, K. R. (2017). Managing Multiple Generations in the Workplace. </a:t>
            </a:r>
            <a:r>
              <a:rPr lang="en-US" sz="1500" i="1" dirty="0"/>
              <a:t>Radiologic Technology, 88</a:t>
            </a:r>
            <a:r>
              <a:rPr lang="en-US" sz="1500" dirty="0"/>
              <a:t>, 379-398.</a:t>
            </a:r>
          </a:p>
        </p:txBody>
      </p:sp>
    </p:spTree>
    <p:extLst>
      <p:ext uri="{BB962C8B-B14F-4D97-AF65-F5344CB8AC3E}">
        <p14:creationId xmlns:p14="http://schemas.microsoft.com/office/powerpoint/2010/main" val="369950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56" y="641733"/>
            <a:ext cx="8229600" cy="1143000"/>
          </a:xfrm>
        </p:spPr>
        <p:txBody>
          <a:bodyPr/>
          <a:lstStyle/>
          <a:p>
            <a:r>
              <a:rPr lang="en-US" b="1" dirty="0">
                <a:solidFill>
                  <a:srgbClr val="00B050"/>
                </a:solidFill>
              </a:rPr>
              <a:t>Gen X</a:t>
            </a:r>
          </a:p>
        </p:txBody>
      </p:sp>
      <p:sp>
        <p:nvSpPr>
          <p:cNvPr id="3" name="Content Placeholder 2"/>
          <p:cNvSpPr>
            <a:spLocks noGrp="1"/>
          </p:cNvSpPr>
          <p:nvPr>
            <p:ph idx="1"/>
          </p:nvPr>
        </p:nvSpPr>
        <p:spPr>
          <a:xfrm>
            <a:off x="267040" y="2746507"/>
            <a:ext cx="8602640" cy="3791454"/>
          </a:xfrm>
        </p:spPr>
        <p:txBody>
          <a:bodyPr>
            <a:normAutofit/>
          </a:bodyPr>
          <a:lstStyle/>
          <a:p>
            <a:r>
              <a:rPr lang="en-US" dirty="0"/>
              <a:t>Gen Xers are a highly educated generation </a:t>
            </a:r>
          </a:p>
          <a:p>
            <a:pPr lvl="1"/>
            <a:r>
              <a:rPr lang="en-US" dirty="0"/>
              <a:t>29% obtaining a bachelor’s degree or higher (6% more than the previous cohort). </a:t>
            </a:r>
          </a:p>
          <a:p>
            <a:r>
              <a:rPr lang="en-US" dirty="0">
                <a:solidFill>
                  <a:srgbClr val="00B050"/>
                </a:solidFill>
              </a:rPr>
              <a:t>Exerted caution around starting families, preferring to ensure there would be two parents and financial stability due to high rate of divorce their parents (and they as children) experienced.</a:t>
            </a: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8196" name="Picture 4" descr="Image result for educated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43" y="867510"/>
            <a:ext cx="2505329" cy="187899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educated +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223" y="1095688"/>
            <a:ext cx="1947545" cy="14728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2130" y="6403823"/>
            <a:ext cx="8667550" cy="323165"/>
          </a:xfrm>
          <a:prstGeom prst="rect">
            <a:avLst/>
          </a:prstGeom>
        </p:spPr>
        <p:txBody>
          <a:bodyPr wrap="square">
            <a:spAutoFit/>
          </a:bodyPr>
          <a:lstStyle/>
          <a:p>
            <a:r>
              <a:rPr lang="en-US" sz="1500" dirty="0"/>
              <a:t>Clark, K. R. (2017). Managing Multiple Generations in the Workplace. </a:t>
            </a:r>
            <a:r>
              <a:rPr lang="en-US" sz="1500" i="1" dirty="0"/>
              <a:t>Radiologic Technology, 88</a:t>
            </a:r>
            <a:r>
              <a:rPr lang="en-US" sz="1500" dirty="0"/>
              <a:t>, 379-398.</a:t>
            </a:r>
          </a:p>
        </p:txBody>
      </p:sp>
    </p:spTree>
    <p:extLst>
      <p:ext uri="{BB962C8B-B14F-4D97-AF65-F5344CB8AC3E}">
        <p14:creationId xmlns:p14="http://schemas.microsoft.com/office/powerpoint/2010/main" val="102636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DA template open, clo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3"/>
          <a:stretch>
            <a:fillRect/>
          </a:stretch>
        </p:blipFill>
        <p:spPr>
          <a:xfrm>
            <a:off x="685800" y="236933"/>
            <a:ext cx="4470400" cy="165100"/>
          </a:xfrm>
          <a:prstGeom prst="rect">
            <a:avLst/>
          </a:prstGeom>
        </p:spPr>
      </p:pic>
      <p:sp>
        <p:nvSpPr>
          <p:cNvPr id="9" name="TextBox 8"/>
          <p:cNvSpPr txBox="1"/>
          <p:nvPr/>
        </p:nvSpPr>
        <p:spPr>
          <a:xfrm>
            <a:off x="302047" y="1150594"/>
            <a:ext cx="4242930" cy="3785652"/>
          </a:xfrm>
          <a:prstGeom prst="rect">
            <a:avLst/>
          </a:prstGeom>
          <a:noFill/>
        </p:spPr>
        <p:txBody>
          <a:bodyPr wrap="square" rtlCol="0">
            <a:spAutoFit/>
          </a:bodyPr>
          <a:lstStyle/>
          <a:p>
            <a:pPr algn="ctr"/>
            <a:r>
              <a:rPr lang="en-US" sz="2400" b="1" dirty="0"/>
              <a:t>Background:</a:t>
            </a:r>
          </a:p>
          <a:p>
            <a:r>
              <a:rPr lang="en-US" sz="2400" dirty="0"/>
              <a:t>People in the United States are living longer than any generation before them.  This means that individuals are working later in life than ever before.  In your job you will find yourself interacting with co-workers that may be much older or much younger than you.  </a:t>
            </a:r>
          </a:p>
        </p:txBody>
      </p:sp>
      <p:sp>
        <p:nvSpPr>
          <p:cNvPr id="10" name="TextBox 9"/>
          <p:cNvSpPr txBox="1"/>
          <p:nvPr/>
        </p:nvSpPr>
        <p:spPr>
          <a:xfrm>
            <a:off x="4847024" y="1737190"/>
            <a:ext cx="4040521" cy="3046988"/>
          </a:xfrm>
          <a:prstGeom prst="rect">
            <a:avLst/>
          </a:prstGeom>
          <a:noFill/>
        </p:spPr>
        <p:txBody>
          <a:bodyPr wrap="square" rtlCol="0">
            <a:spAutoFit/>
          </a:bodyPr>
          <a:lstStyle/>
          <a:p>
            <a:pPr algn="ctr"/>
            <a:r>
              <a:rPr lang="en-US" sz="2400" b="1" dirty="0"/>
              <a:t>Purpose:</a:t>
            </a:r>
          </a:p>
          <a:p>
            <a:r>
              <a:rPr lang="en-US" sz="2400" dirty="0"/>
              <a:t>This training will give you a deeper understanding of different generational experiences and through this deeper understanding create a more collaborative working environment for everyone.</a:t>
            </a:r>
          </a:p>
        </p:txBody>
      </p:sp>
      <p:pic>
        <p:nvPicPr>
          <p:cNvPr id="11" name="Picture 6" descr="Image result for Why does this ma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996" y="4994429"/>
            <a:ext cx="2465635" cy="138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421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1" y="641733"/>
            <a:ext cx="8229600" cy="1143000"/>
          </a:xfrm>
        </p:spPr>
        <p:txBody>
          <a:bodyPr/>
          <a:lstStyle/>
          <a:p>
            <a:r>
              <a:rPr lang="en-US" b="1" dirty="0">
                <a:solidFill>
                  <a:srgbClr val="00B050"/>
                </a:solidFill>
              </a:rPr>
              <a:t>Gen X</a:t>
            </a:r>
          </a:p>
        </p:txBody>
      </p:sp>
      <p:sp>
        <p:nvSpPr>
          <p:cNvPr id="3" name="Content Placeholder 2"/>
          <p:cNvSpPr>
            <a:spLocks noGrp="1"/>
          </p:cNvSpPr>
          <p:nvPr>
            <p:ph idx="1"/>
          </p:nvPr>
        </p:nvSpPr>
        <p:spPr>
          <a:xfrm>
            <a:off x="274320" y="1472057"/>
            <a:ext cx="6053328" cy="4704112"/>
          </a:xfrm>
        </p:spPr>
        <p:txBody>
          <a:bodyPr>
            <a:normAutofit fontScale="92500" lnSpcReduction="10000"/>
          </a:bodyPr>
          <a:lstStyle/>
          <a:p>
            <a:r>
              <a:rPr lang="en-US" sz="3000" dirty="0"/>
              <a:t>This generation straddled analog and internet—huge technology boom.</a:t>
            </a:r>
          </a:p>
          <a:p>
            <a:endParaRPr lang="en-US" sz="3000" dirty="0"/>
          </a:p>
          <a:p>
            <a:r>
              <a:rPr lang="en-US" sz="3000" b="1" dirty="0">
                <a:solidFill>
                  <a:srgbClr val="00B050"/>
                </a:solidFill>
              </a:rPr>
              <a:t>They grew up seeing the economy go from strong to far less secure.</a:t>
            </a:r>
          </a:p>
          <a:p>
            <a:pPr lvl="1"/>
            <a:r>
              <a:rPr lang="en-US" sz="3000" b="1" dirty="0">
                <a:solidFill>
                  <a:srgbClr val="00B050"/>
                </a:solidFill>
              </a:rPr>
              <a:t>Huge dot com company boom.</a:t>
            </a:r>
          </a:p>
          <a:p>
            <a:pPr lvl="1"/>
            <a:r>
              <a:rPr lang="en-US" sz="3000" dirty="0"/>
              <a:t>With companies downsizing.</a:t>
            </a:r>
          </a:p>
          <a:p>
            <a:pPr lvl="1"/>
            <a:r>
              <a:rPr lang="en-US" sz="3000" dirty="0"/>
              <a:t> </a:t>
            </a:r>
            <a:r>
              <a:rPr lang="en-US" sz="3000" b="1" dirty="0">
                <a:solidFill>
                  <a:srgbClr val="00B050"/>
                </a:solidFill>
              </a:rPr>
              <a:t>Jobs exported.</a:t>
            </a:r>
          </a:p>
          <a:p>
            <a:pPr lvl="1"/>
            <a:r>
              <a:rPr lang="en-US" sz="3000" dirty="0"/>
              <a:t> Inflation.</a:t>
            </a:r>
          </a:p>
          <a:p>
            <a:pPr lvl="1"/>
            <a:r>
              <a:rPr lang="en-US" sz="3000" b="1" dirty="0">
                <a:solidFill>
                  <a:srgbClr val="00B050"/>
                </a:solidFill>
              </a:rPr>
              <a:t>Huge college loan debt</a:t>
            </a:r>
          </a:p>
          <a:p>
            <a:endParaRPr lang="en-US" dirty="0"/>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0242" name="Picture 2" descr="Image result for Generation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643" y="3356811"/>
            <a:ext cx="3073788" cy="20491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8053" y="6096469"/>
            <a:ext cx="8907894" cy="784830"/>
          </a:xfrm>
          <a:prstGeom prst="rect">
            <a:avLst/>
          </a:prstGeom>
          <a:noFill/>
        </p:spPr>
        <p:txBody>
          <a:bodyPr wrap="square" rtlCol="0">
            <a:spAutoFit/>
          </a:bodyPr>
          <a:lstStyle/>
          <a:p>
            <a:r>
              <a:rPr lang="en-US" sz="1500" dirty="0"/>
              <a:t>Becton, J. B., Walker, H. J., Jones-Farmer, A.  (2014). Generational differences in workplace behavior. Journal of Applied Social Psychology</a:t>
            </a:r>
            <a:r>
              <a:rPr lang="en-US" sz="1500" i="1" dirty="0"/>
              <a:t>, 44</a:t>
            </a:r>
            <a:r>
              <a:rPr lang="en-US" sz="1500" dirty="0"/>
              <a:t>, 175-189.</a:t>
            </a:r>
          </a:p>
          <a:p>
            <a:endParaRPr lang="en-US" sz="1500" dirty="0"/>
          </a:p>
        </p:txBody>
      </p:sp>
    </p:spTree>
    <p:extLst>
      <p:ext uri="{BB962C8B-B14F-4D97-AF65-F5344CB8AC3E}">
        <p14:creationId xmlns:p14="http://schemas.microsoft.com/office/powerpoint/2010/main" val="2548587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8724"/>
            <a:ext cx="8229600" cy="1143000"/>
          </a:xfrm>
        </p:spPr>
        <p:txBody>
          <a:bodyPr>
            <a:normAutofit fontScale="90000"/>
          </a:bodyPr>
          <a:lstStyle/>
          <a:p>
            <a:r>
              <a:rPr lang="en-US" b="1" dirty="0">
                <a:solidFill>
                  <a:srgbClr val="00B050"/>
                </a:solidFill>
              </a:rPr>
              <a:t>Gen Xers are Independent Thinkers</a:t>
            </a:r>
          </a:p>
        </p:txBody>
      </p:sp>
      <p:sp>
        <p:nvSpPr>
          <p:cNvPr id="3" name="Content Placeholder 2"/>
          <p:cNvSpPr>
            <a:spLocks noGrp="1"/>
          </p:cNvSpPr>
          <p:nvPr>
            <p:ph idx="1"/>
          </p:nvPr>
        </p:nvSpPr>
        <p:spPr>
          <a:xfrm>
            <a:off x="265176" y="1701724"/>
            <a:ext cx="5477256" cy="4759234"/>
          </a:xfrm>
        </p:spPr>
        <p:txBody>
          <a:bodyPr>
            <a:normAutofit fontScale="92500" lnSpcReduction="10000"/>
          </a:bodyPr>
          <a:lstStyle/>
          <a:p>
            <a:r>
              <a:rPr lang="en-US" sz="4000" dirty="0"/>
              <a:t>Huge boom in double income households--latchkey kids. </a:t>
            </a:r>
          </a:p>
          <a:p>
            <a:r>
              <a:rPr lang="en-US" sz="4000" dirty="0">
                <a:solidFill>
                  <a:srgbClr val="00B050"/>
                </a:solidFill>
              </a:rPr>
              <a:t>Divorce rate rose in the 1970s.</a:t>
            </a:r>
          </a:p>
          <a:p>
            <a:r>
              <a:rPr lang="en-US" sz="4000" dirty="0"/>
              <a:t>First to adopt and innovate new technologies.</a:t>
            </a:r>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1266" name="Picture 2" descr="Image result for Independent thinkers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391" y="2396680"/>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8053" y="6096469"/>
            <a:ext cx="8907894" cy="784830"/>
          </a:xfrm>
          <a:prstGeom prst="rect">
            <a:avLst/>
          </a:prstGeom>
          <a:noFill/>
        </p:spPr>
        <p:txBody>
          <a:bodyPr wrap="square" rtlCol="0">
            <a:spAutoFit/>
          </a:bodyPr>
          <a:lstStyle/>
          <a:p>
            <a:r>
              <a:rPr lang="en-US" sz="1500" dirty="0"/>
              <a:t>Becton, J. B., Walker, H. J., Jones-Farmer, A.  (2014). Generational differences in workplace behavior. Journal of Applied Social Psychology</a:t>
            </a:r>
            <a:r>
              <a:rPr lang="en-US" sz="1500" i="1" dirty="0"/>
              <a:t>, 44</a:t>
            </a:r>
            <a:r>
              <a:rPr lang="en-US" sz="1500" dirty="0"/>
              <a:t>, 175-189.</a:t>
            </a:r>
          </a:p>
          <a:p>
            <a:endParaRPr lang="en-US" sz="1500" dirty="0"/>
          </a:p>
        </p:txBody>
      </p:sp>
    </p:spTree>
    <p:extLst>
      <p:ext uri="{BB962C8B-B14F-4D97-AF65-F5344CB8AC3E}">
        <p14:creationId xmlns:p14="http://schemas.microsoft.com/office/powerpoint/2010/main" val="3490294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1708"/>
            <a:ext cx="8229600" cy="1143000"/>
          </a:xfrm>
        </p:spPr>
        <p:txBody>
          <a:bodyPr>
            <a:normAutofit fontScale="90000"/>
          </a:bodyPr>
          <a:lstStyle/>
          <a:p>
            <a:br>
              <a:rPr lang="en-US" b="1" dirty="0"/>
            </a:br>
            <a:r>
              <a:rPr lang="en-US" b="1" dirty="0">
                <a:solidFill>
                  <a:srgbClr val="00B050"/>
                </a:solidFill>
              </a:rPr>
              <a:t>Gen Xers as Consumers</a:t>
            </a:r>
            <a:br>
              <a:rPr lang="en-US" b="1" dirty="0">
                <a:solidFill>
                  <a:schemeClr val="accent6">
                    <a:lumMod val="75000"/>
                  </a:schemeClr>
                </a:solidFill>
              </a:rPr>
            </a:br>
            <a:endParaRPr lang="en-US" dirty="0">
              <a:solidFill>
                <a:schemeClr val="accent6">
                  <a:lumMod val="75000"/>
                </a:schemeClr>
              </a:solidFill>
            </a:endParaRPr>
          </a:p>
        </p:txBody>
      </p:sp>
      <p:sp>
        <p:nvSpPr>
          <p:cNvPr id="3" name="Content Placeholder 2"/>
          <p:cNvSpPr>
            <a:spLocks noGrp="1"/>
          </p:cNvSpPr>
          <p:nvPr>
            <p:ph idx="1"/>
          </p:nvPr>
        </p:nvSpPr>
        <p:spPr>
          <a:xfrm>
            <a:off x="260604" y="1536099"/>
            <a:ext cx="8622792" cy="4828606"/>
          </a:xfrm>
        </p:spPr>
        <p:txBody>
          <a:bodyPr>
            <a:normAutofit fontScale="92500" lnSpcReduction="20000"/>
          </a:bodyPr>
          <a:lstStyle/>
          <a:p>
            <a:pPr fontAlgn="base"/>
            <a:r>
              <a:rPr lang="en-US" sz="4000" b="1" dirty="0"/>
              <a:t>82%</a:t>
            </a:r>
            <a:r>
              <a:rPr lang="en-US" sz="4000" dirty="0"/>
              <a:t> (high percentage) are home owners.</a:t>
            </a:r>
            <a:endParaRPr lang="en-US" sz="800" dirty="0"/>
          </a:p>
          <a:p>
            <a:pPr fontAlgn="base"/>
            <a:endParaRPr lang="en-US" sz="1100" dirty="0"/>
          </a:p>
          <a:p>
            <a:pPr fontAlgn="base"/>
            <a:r>
              <a:rPr lang="en-US" sz="4000" b="1" dirty="0">
                <a:solidFill>
                  <a:srgbClr val="00B050"/>
                </a:solidFill>
              </a:rPr>
              <a:t>74%</a:t>
            </a:r>
            <a:r>
              <a:rPr lang="en-US" sz="4000" dirty="0">
                <a:solidFill>
                  <a:srgbClr val="00B050"/>
                </a:solidFill>
              </a:rPr>
              <a:t> use the Internet for banking, 81% have made purchases online.   </a:t>
            </a:r>
            <a:r>
              <a:rPr lang="en-US" sz="800" dirty="0">
                <a:solidFill>
                  <a:srgbClr val="00B050"/>
                </a:solidFill>
              </a:rPr>
              <a:t>  </a:t>
            </a:r>
          </a:p>
          <a:p>
            <a:pPr fontAlgn="base"/>
            <a:endParaRPr lang="en-US" sz="800" dirty="0"/>
          </a:p>
          <a:p>
            <a:pPr fontAlgn="base"/>
            <a:r>
              <a:rPr lang="en-US" sz="800" dirty="0"/>
              <a:t>  </a:t>
            </a:r>
          </a:p>
          <a:p>
            <a:pPr fontAlgn="base"/>
            <a:r>
              <a:rPr lang="en-US" sz="4000" dirty="0"/>
              <a:t>62% read newspapers, 48% listen to radio and read magazines, and </a:t>
            </a:r>
            <a:r>
              <a:rPr lang="en-US" sz="4000" b="1" dirty="0"/>
              <a:t>45%</a:t>
            </a:r>
            <a:r>
              <a:rPr lang="en-US" sz="4000" dirty="0"/>
              <a:t> regularly consume TV programming </a:t>
            </a:r>
            <a:r>
              <a:rPr lang="en-US" sz="4000" b="1" dirty="0"/>
              <a:t>online.</a:t>
            </a:r>
            <a:r>
              <a:rPr lang="en-US" sz="4000" dirty="0"/>
              <a:t>   </a:t>
            </a:r>
            <a:endParaRPr lang="en-US" sz="800" dirty="0"/>
          </a:p>
          <a:p>
            <a:pPr fontAlgn="base"/>
            <a:endParaRPr lang="en-US" sz="800" dirty="0"/>
          </a:p>
          <a:p>
            <a:pPr fontAlgn="base"/>
            <a:r>
              <a:rPr lang="en-US" sz="4000" b="1" dirty="0">
                <a:solidFill>
                  <a:srgbClr val="00B050"/>
                </a:solidFill>
              </a:rPr>
              <a:t>95%</a:t>
            </a:r>
            <a:r>
              <a:rPr lang="en-US" sz="4000" dirty="0">
                <a:solidFill>
                  <a:srgbClr val="00B050"/>
                </a:solidFill>
              </a:rPr>
              <a:t> have a page on Facebook and 25% regularly post to Twitter.</a:t>
            </a:r>
            <a:endParaRPr lang="en-US" dirty="0">
              <a:solidFill>
                <a:srgbClr val="00B050"/>
              </a:solidFill>
            </a:endParaRP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2290" name="Picture 2" descr="Image result for home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584" y="441868"/>
            <a:ext cx="1042216" cy="11583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8053" y="6096469"/>
            <a:ext cx="8907894" cy="784830"/>
          </a:xfrm>
          <a:prstGeom prst="rect">
            <a:avLst/>
          </a:prstGeom>
          <a:noFill/>
        </p:spPr>
        <p:txBody>
          <a:bodyPr wrap="square" rtlCol="0">
            <a:spAutoFit/>
          </a:bodyPr>
          <a:lstStyle/>
          <a:p>
            <a:r>
              <a:rPr lang="en-US" sz="1500" dirty="0"/>
              <a:t>Becton, J. B., Walker, H. J., Jones-Farmer, A.  (2014). Generational differences in workplace behavior. Journal of Applied Social Psychology</a:t>
            </a:r>
            <a:r>
              <a:rPr lang="en-US" sz="1500" i="1" dirty="0"/>
              <a:t>, 44</a:t>
            </a:r>
            <a:r>
              <a:rPr lang="en-US" sz="1500" dirty="0"/>
              <a:t>, 175-189.</a:t>
            </a:r>
          </a:p>
          <a:p>
            <a:endParaRPr lang="en-US" sz="1500" dirty="0"/>
          </a:p>
        </p:txBody>
      </p:sp>
    </p:spTree>
    <p:extLst>
      <p:ext uri="{BB962C8B-B14F-4D97-AF65-F5344CB8AC3E}">
        <p14:creationId xmlns:p14="http://schemas.microsoft.com/office/powerpoint/2010/main" val="94893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1733"/>
            <a:ext cx="8229600" cy="1040763"/>
          </a:xfrm>
        </p:spPr>
        <p:txBody>
          <a:bodyPr/>
          <a:lstStyle/>
          <a:p>
            <a:r>
              <a:rPr lang="en-US" b="1" u="sng" dirty="0">
                <a:solidFill>
                  <a:srgbClr val="00B050"/>
                </a:solidFill>
              </a:rPr>
              <a:t>Gen Xers as Employees</a:t>
            </a:r>
          </a:p>
        </p:txBody>
      </p:sp>
      <p:sp>
        <p:nvSpPr>
          <p:cNvPr id="3" name="Content Placeholder 2"/>
          <p:cNvSpPr>
            <a:spLocks noGrp="1"/>
          </p:cNvSpPr>
          <p:nvPr>
            <p:ph idx="1"/>
          </p:nvPr>
        </p:nvSpPr>
        <p:spPr>
          <a:xfrm>
            <a:off x="320040" y="1600200"/>
            <a:ext cx="6510528" cy="4956048"/>
          </a:xfrm>
        </p:spPr>
        <p:txBody>
          <a:bodyPr>
            <a:normAutofit fontScale="92500" lnSpcReduction="10000"/>
          </a:bodyPr>
          <a:lstStyle/>
          <a:p>
            <a:pPr fontAlgn="base"/>
            <a:r>
              <a:rPr lang="en-US" sz="2800" dirty="0"/>
              <a:t>Gen X respondents ranked </a:t>
            </a:r>
            <a:r>
              <a:rPr lang="en-US" sz="2800" b="1" dirty="0">
                <a:solidFill>
                  <a:srgbClr val="00B050"/>
                </a:solidFill>
              </a:rPr>
              <a:t>workplace flexibility </a:t>
            </a:r>
            <a:r>
              <a:rPr lang="en-US" sz="2800" dirty="0"/>
              <a:t>as the </a:t>
            </a:r>
            <a:r>
              <a:rPr lang="en-US" sz="2800" b="1" i="1" dirty="0">
                <a:solidFill>
                  <a:srgbClr val="00B050"/>
                </a:solidFill>
              </a:rPr>
              <a:t>most</a:t>
            </a:r>
            <a:r>
              <a:rPr lang="en-US" sz="2800" b="1" dirty="0">
                <a:solidFill>
                  <a:srgbClr val="00B050"/>
                </a:solidFill>
              </a:rPr>
              <a:t> important perk</a:t>
            </a:r>
            <a:r>
              <a:rPr lang="en-US" sz="2800" dirty="0">
                <a:solidFill>
                  <a:srgbClr val="00B050"/>
                </a:solidFill>
              </a:rPr>
              <a:t> </a:t>
            </a:r>
          </a:p>
          <a:p>
            <a:pPr lvl="1" fontAlgn="base"/>
            <a:r>
              <a:rPr lang="en-US" sz="2400" dirty="0"/>
              <a:t>(21%) and are more likely to walk away from their current job if flexibility isn’t available. </a:t>
            </a:r>
          </a:p>
          <a:p>
            <a:pPr lvl="1" fontAlgn="base"/>
            <a:r>
              <a:rPr lang="en-US" sz="2800" b="1" dirty="0">
                <a:solidFill>
                  <a:srgbClr val="00B050"/>
                </a:solidFill>
              </a:rPr>
              <a:t>66% of Gen X women.</a:t>
            </a:r>
          </a:p>
          <a:p>
            <a:pPr lvl="1" fontAlgn="base"/>
            <a:r>
              <a:rPr lang="en-US" sz="2800" b="1" dirty="0">
                <a:solidFill>
                  <a:srgbClr val="00B050"/>
                </a:solidFill>
              </a:rPr>
              <a:t>55% of Gen X men.</a:t>
            </a:r>
            <a:endParaRPr lang="en-US" sz="2800" dirty="0"/>
          </a:p>
          <a:p>
            <a:pPr fontAlgn="base"/>
            <a:r>
              <a:rPr lang="en-US" sz="2800" b="1" dirty="0">
                <a:solidFill>
                  <a:srgbClr val="00B050"/>
                </a:solidFill>
              </a:rPr>
              <a:t>Almost a quarter have been with the same employer for fifteen years or longer</a:t>
            </a:r>
            <a:r>
              <a:rPr lang="en-US" sz="2800" dirty="0">
                <a:solidFill>
                  <a:srgbClr val="00B050"/>
                </a:solidFill>
              </a:rPr>
              <a:t>.</a:t>
            </a:r>
            <a:r>
              <a:rPr lang="en-US" sz="2800" dirty="0"/>
              <a:t> </a:t>
            </a:r>
          </a:p>
          <a:p>
            <a:pPr fontAlgn="base"/>
            <a:r>
              <a:rPr lang="en-US" sz="2800" dirty="0"/>
              <a:t>Gen Xers want a more casual supervision style from a boss who invests in them personally.</a:t>
            </a:r>
          </a:p>
          <a:p>
            <a:pPr fontAlgn="base"/>
            <a:r>
              <a:rPr lang="en-US" sz="2800" b="1" dirty="0">
                <a:solidFill>
                  <a:srgbClr val="00B050"/>
                </a:solidFill>
              </a:rPr>
              <a:t>Work-life balance is key to Gen-Xers.</a:t>
            </a:r>
          </a:p>
          <a:p>
            <a:pPr fontAlgn="base"/>
            <a:endParaRPr lang="en-US" sz="1600"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3314" name="Picture 2" descr="Image result for Flexible schedule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840" y="4408745"/>
            <a:ext cx="222885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Flexible schedule +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170" y="1839281"/>
            <a:ext cx="1812190" cy="24126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79393" y="6406640"/>
            <a:ext cx="8123068" cy="307777"/>
          </a:xfrm>
          <a:prstGeom prst="rect">
            <a:avLst/>
          </a:prstGeom>
        </p:spPr>
        <p:txBody>
          <a:bodyPr wrap="square">
            <a:spAutoFit/>
          </a:bodyPr>
          <a:lstStyle/>
          <a:p>
            <a:r>
              <a:rPr lang="en-US" sz="1400" dirty="0"/>
              <a:t>Clark, K. R. (2017). Managing Multiple Generations in the Workplace. </a:t>
            </a:r>
            <a:r>
              <a:rPr lang="en-US" sz="1400" i="1" dirty="0"/>
              <a:t>Radiologic Technology, 88</a:t>
            </a:r>
            <a:r>
              <a:rPr lang="en-US" sz="1400" dirty="0"/>
              <a:t>, 379-398.</a:t>
            </a:r>
          </a:p>
        </p:txBody>
      </p:sp>
    </p:spTree>
    <p:extLst>
      <p:ext uri="{BB962C8B-B14F-4D97-AF65-F5344CB8AC3E}">
        <p14:creationId xmlns:p14="http://schemas.microsoft.com/office/powerpoint/2010/main" val="454254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graphicFrame>
        <p:nvGraphicFramePr>
          <p:cNvPr id="4" name="Diagram 3"/>
          <p:cNvGraphicFramePr/>
          <p:nvPr>
            <p:extLst>
              <p:ext uri="{D42A27DB-BD31-4B8C-83A1-F6EECF244321}">
                <p14:modId xmlns:p14="http://schemas.microsoft.com/office/powerpoint/2010/main" val="2014179174"/>
              </p:ext>
            </p:extLst>
          </p:nvPr>
        </p:nvGraphicFramePr>
        <p:xfrm>
          <a:off x="291993" y="1397000"/>
          <a:ext cx="8475489" cy="4911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436915" y="834633"/>
            <a:ext cx="7707085" cy="553998"/>
          </a:xfrm>
          <a:prstGeom prst="rect">
            <a:avLst/>
          </a:prstGeom>
          <a:noFill/>
        </p:spPr>
        <p:txBody>
          <a:bodyPr wrap="square" rtlCol="0">
            <a:spAutoFit/>
          </a:bodyPr>
          <a:lstStyle/>
          <a:p>
            <a:r>
              <a:rPr lang="en-US" sz="3000" b="1" dirty="0"/>
              <a:t>Inspiring and Motivating Gen Xers</a:t>
            </a:r>
          </a:p>
        </p:txBody>
      </p:sp>
      <p:sp>
        <p:nvSpPr>
          <p:cNvPr id="7" name="Rectangle 6"/>
          <p:cNvSpPr/>
          <p:nvPr/>
        </p:nvSpPr>
        <p:spPr>
          <a:xfrm>
            <a:off x="779393" y="6406640"/>
            <a:ext cx="8123068" cy="307777"/>
          </a:xfrm>
          <a:prstGeom prst="rect">
            <a:avLst/>
          </a:prstGeom>
        </p:spPr>
        <p:txBody>
          <a:bodyPr wrap="square">
            <a:spAutoFit/>
          </a:bodyPr>
          <a:lstStyle/>
          <a:p>
            <a:r>
              <a:rPr lang="en-US" sz="1400" dirty="0"/>
              <a:t>Clark, K. R. (2017). Managing Multiple Generations in the Workplace. </a:t>
            </a:r>
            <a:r>
              <a:rPr lang="en-US" sz="1400" i="1" dirty="0"/>
              <a:t>Radiologic Technology, 88</a:t>
            </a:r>
            <a:r>
              <a:rPr lang="en-US" sz="1400" dirty="0"/>
              <a:t>, 379-398.</a:t>
            </a:r>
          </a:p>
        </p:txBody>
      </p:sp>
    </p:spTree>
    <p:extLst>
      <p:ext uri="{BB962C8B-B14F-4D97-AF65-F5344CB8AC3E}">
        <p14:creationId xmlns:p14="http://schemas.microsoft.com/office/powerpoint/2010/main" val="2365601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7" y="607331"/>
            <a:ext cx="8856186" cy="1143000"/>
          </a:xfrm>
        </p:spPr>
        <p:txBody>
          <a:bodyPr>
            <a:noAutofit/>
          </a:bodyPr>
          <a:lstStyle/>
          <a:p>
            <a:r>
              <a:rPr lang="en-US" sz="3600" b="1" u="sng" dirty="0">
                <a:solidFill>
                  <a:srgbClr val="00B050"/>
                </a:solidFill>
              </a:rPr>
              <a:t>Break-Time With A Gen Xer</a:t>
            </a:r>
          </a:p>
        </p:txBody>
      </p:sp>
      <p:pic>
        <p:nvPicPr>
          <p:cNvPr id="4" name="Picture 3" descr="DSHS template open, close.png"/>
          <p:cNvPicPr>
            <a:picLocks noChangeAspect="1"/>
          </p:cNvPicPr>
          <p:nvPr/>
        </p:nvPicPr>
        <p:blipFill rotWithShape="1">
          <a:blip r:embed="rId3">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6" name="TextBox 5"/>
          <p:cNvSpPr txBox="1"/>
          <p:nvPr/>
        </p:nvSpPr>
        <p:spPr>
          <a:xfrm>
            <a:off x="733927" y="1588169"/>
            <a:ext cx="7941913" cy="4862870"/>
          </a:xfrm>
          <a:prstGeom prst="rect">
            <a:avLst/>
          </a:prstGeom>
          <a:solidFill>
            <a:schemeClr val="accent1">
              <a:lumMod val="20000"/>
              <a:lumOff val="80000"/>
            </a:schemeClr>
          </a:solidFill>
          <a:ln>
            <a:solidFill>
              <a:schemeClr val="accent1"/>
            </a:solidFill>
          </a:ln>
        </p:spPr>
        <p:txBody>
          <a:bodyPr wrap="square" rtlCol="0">
            <a:spAutoFit/>
          </a:bodyPr>
          <a:lstStyle/>
          <a:p>
            <a:r>
              <a:rPr lang="en-US" sz="3200" b="1" dirty="0">
                <a:solidFill>
                  <a:srgbClr val="002060"/>
                </a:solidFill>
              </a:rPr>
              <a:t>Since Gen Xers prefer a more casual approach to work time, let’s join them!  The trainer will set out some special snacks, take yours to a casual place inside or outside the classroom.  Spend some time chatting about below:</a:t>
            </a:r>
          </a:p>
          <a:p>
            <a:pPr marL="457200" indent="-457200">
              <a:buFont typeface="Arial" panose="020B0604020202020204" pitchFamily="34" charset="0"/>
              <a:buChar char="•"/>
            </a:pPr>
            <a:r>
              <a:rPr lang="en-US" sz="2600" b="1" dirty="0">
                <a:solidFill>
                  <a:srgbClr val="00B050"/>
                </a:solidFill>
              </a:rPr>
              <a:t>What do you love about your life outside of work?</a:t>
            </a:r>
          </a:p>
          <a:p>
            <a:pPr marL="457200" indent="-457200">
              <a:buFont typeface="Arial" panose="020B0604020202020204" pitchFamily="34" charset="0"/>
              <a:buChar char="•"/>
            </a:pPr>
            <a:r>
              <a:rPr lang="en-US" sz="2800" b="1" dirty="0">
                <a:solidFill>
                  <a:srgbClr val="002060"/>
                </a:solidFill>
              </a:rPr>
              <a:t>What are your personal goals and ambitions?</a:t>
            </a:r>
          </a:p>
          <a:p>
            <a:pPr marL="457200" indent="-457200">
              <a:buFont typeface="Arial" panose="020B0604020202020204" pitchFamily="34" charset="0"/>
              <a:buChar char="•"/>
            </a:pPr>
            <a:r>
              <a:rPr lang="en-US" sz="2800" b="1" dirty="0">
                <a:solidFill>
                  <a:srgbClr val="00B050"/>
                </a:solidFill>
              </a:rPr>
              <a:t>Tell me a little about the best job you ever had or an ideal job you really want to have?</a:t>
            </a:r>
          </a:p>
          <a:p>
            <a:endParaRPr lang="en-US" sz="1200" b="1" dirty="0">
              <a:solidFill>
                <a:srgbClr val="00B050"/>
              </a:solidFill>
            </a:endParaRPr>
          </a:p>
          <a:p>
            <a:pPr marL="457200" indent="-457200">
              <a:buFont typeface="Arial" panose="020B0604020202020204" pitchFamily="34" charset="0"/>
              <a:buChar char="•"/>
            </a:pPr>
            <a:r>
              <a:rPr lang="en-US" sz="2800" b="1" dirty="0">
                <a:solidFill>
                  <a:srgbClr val="00B050"/>
                </a:solidFill>
              </a:rPr>
              <a:t>Gen Xers born 1969-1979</a:t>
            </a:r>
          </a:p>
        </p:txBody>
      </p:sp>
    </p:spTree>
    <p:extLst>
      <p:ext uri="{BB962C8B-B14F-4D97-AF65-F5344CB8AC3E}">
        <p14:creationId xmlns:p14="http://schemas.microsoft.com/office/powerpoint/2010/main" val="21080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215"/>
            <a:ext cx="8229600" cy="1143000"/>
          </a:xfrm>
        </p:spPr>
        <p:txBody>
          <a:bodyPr/>
          <a:lstStyle/>
          <a:p>
            <a:r>
              <a:rPr lang="en-US" b="1" dirty="0">
                <a:solidFill>
                  <a:srgbClr val="DAA600"/>
                </a:solidFill>
              </a:rPr>
              <a:t>Millennials or Gen Y</a:t>
            </a: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5" name="Picture 2" descr="Image result for millennial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372983"/>
            <a:ext cx="8229600" cy="316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109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 y="1196467"/>
            <a:ext cx="6217920" cy="1916458"/>
          </a:xfrm>
        </p:spPr>
        <p:txBody>
          <a:bodyPr>
            <a:noAutofit/>
          </a:bodyPr>
          <a:lstStyle/>
          <a:p>
            <a:r>
              <a:rPr lang="en-US" sz="4000" b="1" dirty="0">
                <a:solidFill>
                  <a:srgbClr val="DAA600"/>
                </a:solidFill>
              </a:rPr>
              <a:t>Millennials</a:t>
            </a:r>
            <a:br>
              <a:rPr lang="en-US" sz="4000" b="1" dirty="0">
                <a:solidFill>
                  <a:srgbClr val="DAA600"/>
                </a:solidFill>
              </a:rPr>
            </a:br>
            <a:r>
              <a:rPr lang="en-US" sz="4000" dirty="0">
                <a:solidFill>
                  <a:srgbClr val="DAA600"/>
                </a:solidFill>
              </a:rPr>
              <a:t> (born between 1980 – 2000)</a:t>
            </a:r>
            <a:br>
              <a:rPr lang="en-US" sz="4000" dirty="0">
                <a:solidFill>
                  <a:srgbClr val="DAA600"/>
                </a:solidFill>
              </a:rPr>
            </a:br>
            <a:endParaRPr lang="en-US" sz="4000" dirty="0">
              <a:solidFill>
                <a:srgbClr val="DAA600"/>
              </a:solidFill>
            </a:endParaRPr>
          </a:p>
        </p:txBody>
      </p:sp>
      <p:sp>
        <p:nvSpPr>
          <p:cNvPr id="3" name="Content Placeholder 2"/>
          <p:cNvSpPr>
            <a:spLocks noGrp="1"/>
          </p:cNvSpPr>
          <p:nvPr>
            <p:ph idx="1"/>
          </p:nvPr>
        </p:nvSpPr>
        <p:spPr>
          <a:xfrm>
            <a:off x="356616" y="3127248"/>
            <a:ext cx="8330184" cy="3411155"/>
          </a:xfrm>
        </p:spPr>
        <p:txBody>
          <a:bodyPr>
            <a:normAutofit/>
          </a:bodyPr>
          <a:lstStyle/>
          <a:p>
            <a:r>
              <a:rPr lang="en-US" b="1" dirty="0">
                <a:solidFill>
                  <a:srgbClr val="DAA600"/>
                </a:solidFill>
              </a:rPr>
              <a:t>They are the most technologically advances generation cohort.</a:t>
            </a:r>
          </a:p>
          <a:p>
            <a:r>
              <a:rPr lang="en-US" dirty="0"/>
              <a:t>They are predicted to occupy almost </a:t>
            </a:r>
            <a:r>
              <a:rPr lang="en-US" b="1" dirty="0">
                <a:solidFill>
                  <a:srgbClr val="DAA600"/>
                </a:solidFill>
              </a:rPr>
              <a:t>half the working population by 2020.</a:t>
            </a:r>
          </a:p>
          <a:p>
            <a:r>
              <a:rPr lang="en-US" b="1" dirty="0">
                <a:solidFill>
                  <a:srgbClr val="DAA600"/>
                </a:solidFill>
              </a:rPr>
              <a:t>First generation born into a digitally connected and globalized world. </a:t>
            </a: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4338" name="Picture 2" descr="Image result for Baby with cell phone +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712" y="1196467"/>
            <a:ext cx="1643317" cy="16433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9393" y="6406640"/>
            <a:ext cx="8123068" cy="307777"/>
          </a:xfrm>
          <a:prstGeom prst="rect">
            <a:avLst/>
          </a:prstGeom>
        </p:spPr>
        <p:txBody>
          <a:bodyPr wrap="square">
            <a:spAutoFit/>
          </a:bodyPr>
          <a:lstStyle/>
          <a:p>
            <a:r>
              <a:rPr lang="en-US" sz="1400" dirty="0"/>
              <a:t>Clark, K. R. (2017). Managing Multiple Generations in the Workplace. </a:t>
            </a:r>
            <a:r>
              <a:rPr lang="en-US" sz="1400" i="1" dirty="0"/>
              <a:t>Radiologic Technology, 88</a:t>
            </a:r>
            <a:r>
              <a:rPr lang="en-US" sz="1400" dirty="0"/>
              <a:t>, 379-398.</a:t>
            </a:r>
          </a:p>
        </p:txBody>
      </p:sp>
    </p:spTree>
    <p:extLst>
      <p:ext uri="{BB962C8B-B14F-4D97-AF65-F5344CB8AC3E}">
        <p14:creationId xmlns:p14="http://schemas.microsoft.com/office/powerpoint/2010/main" val="1887030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9536"/>
            <a:ext cx="8229600" cy="5539902"/>
          </a:xfrm>
        </p:spPr>
        <p:txBody>
          <a:bodyPr>
            <a:normAutofit/>
          </a:bodyPr>
          <a:lstStyle/>
          <a:p>
            <a:pPr marL="0" indent="0">
              <a:buNone/>
            </a:pPr>
            <a:r>
              <a:rPr lang="en-US" dirty="0">
                <a:solidFill>
                  <a:srgbClr val="DAA600"/>
                </a:solidFill>
              </a:rPr>
              <a:t>Millennials are the most racially and ethnically diverse adult generation: </a:t>
            </a:r>
          </a:p>
          <a:p>
            <a:r>
              <a:rPr lang="en-US" b="1" dirty="0"/>
              <a:t>57% </a:t>
            </a:r>
            <a:r>
              <a:rPr lang="en-US" dirty="0"/>
              <a:t>are Caucasian </a:t>
            </a:r>
          </a:p>
          <a:p>
            <a:r>
              <a:rPr lang="en-US" dirty="0">
                <a:solidFill>
                  <a:srgbClr val="DAA600"/>
                </a:solidFill>
              </a:rPr>
              <a:t>21% are Latino </a:t>
            </a:r>
          </a:p>
          <a:p>
            <a:r>
              <a:rPr lang="en-US" dirty="0"/>
              <a:t>13% are black </a:t>
            </a:r>
          </a:p>
          <a:p>
            <a:r>
              <a:rPr lang="en-US" dirty="0">
                <a:solidFill>
                  <a:srgbClr val="DAA600"/>
                </a:solidFill>
              </a:rPr>
              <a:t>6% are Asian. </a:t>
            </a:r>
          </a:p>
          <a:p>
            <a:r>
              <a:rPr lang="en-US" dirty="0"/>
              <a:t>Each older generation is less diverse. Caucasians = </a:t>
            </a:r>
            <a:r>
              <a:rPr lang="en-US" b="1" dirty="0">
                <a:solidFill>
                  <a:srgbClr val="DAA600"/>
                </a:solidFill>
              </a:rPr>
              <a:t>61% </a:t>
            </a:r>
            <a:r>
              <a:rPr lang="en-US" dirty="0">
                <a:solidFill>
                  <a:srgbClr val="DAA600"/>
                </a:solidFill>
              </a:rPr>
              <a:t>of Generation X, </a:t>
            </a:r>
            <a:r>
              <a:rPr lang="en-US" b="1" dirty="0">
                <a:solidFill>
                  <a:srgbClr val="DAA600"/>
                </a:solidFill>
              </a:rPr>
              <a:t>72% </a:t>
            </a:r>
            <a:r>
              <a:rPr lang="en-US" dirty="0">
                <a:solidFill>
                  <a:srgbClr val="DAA600"/>
                </a:solidFill>
              </a:rPr>
              <a:t>of Baby Boomers and </a:t>
            </a:r>
            <a:r>
              <a:rPr lang="en-US" b="1" dirty="0">
                <a:solidFill>
                  <a:srgbClr val="DAA600"/>
                </a:solidFill>
              </a:rPr>
              <a:t>78% </a:t>
            </a:r>
            <a:r>
              <a:rPr lang="en-US" dirty="0">
                <a:solidFill>
                  <a:srgbClr val="DAA600"/>
                </a:solidFill>
              </a:rPr>
              <a:t>of the Silent Generation.</a:t>
            </a:r>
          </a:p>
        </p:txBody>
      </p:sp>
      <p:pic>
        <p:nvPicPr>
          <p:cNvPr id="4" name="Picture 3" descr="FSA template content final.png"/>
          <p:cNvPicPr>
            <a:picLocks noChangeAspect="1"/>
          </p:cNvPicPr>
          <p:nvPr/>
        </p:nvPicPr>
        <p:blipFill rotWithShape="1">
          <a:blip r:embed="rId2">
            <a:extLst>
              <a:ext uri="{28A0092B-C50C-407E-A947-70E740481C1C}">
                <a14:useLocalDpi xmlns:a14="http://schemas.microsoft.com/office/drawing/2010/main" val="0"/>
              </a:ext>
            </a:extLst>
          </a:blip>
          <a:srcRect b="88755"/>
          <a:stretch/>
        </p:blipFill>
        <p:spPr>
          <a:xfrm>
            <a:off x="0" y="0"/>
            <a:ext cx="9144000" cy="771181"/>
          </a:xfrm>
          <a:prstGeom prst="rect">
            <a:avLst/>
          </a:prstGeom>
        </p:spPr>
      </p:pic>
      <p:sp>
        <p:nvSpPr>
          <p:cNvPr id="2" name="TextBox 1"/>
          <p:cNvSpPr txBox="1"/>
          <p:nvPr/>
        </p:nvSpPr>
        <p:spPr>
          <a:xfrm>
            <a:off x="4834467" y="2998801"/>
            <a:ext cx="1841541" cy="369332"/>
          </a:xfrm>
          <a:prstGeom prst="rect">
            <a:avLst/>
          </a:prstGeom>
          <a:noFill/>
        </p:spPr>
        <p:txBody>
          <a:bodyPr wrap="square" rtlCol="0">
            <a:spAutoFit/>
          </a:bodyPr>
          <a:lstStyle/>
          <a:p>
            <a:r>
              <a:rPr lang="en-US" dirty="0"/>
              <a:t>Or racially mixed</a:t>
            </a:r>
          </a:p>
        </p:txBody>
      </p:sp>
      <p:sp>
        <p:nvSpPr>
          <p:cNvPr id="5" name="Right Brace 4"/>
          <p:cNvSpPr/>
          <p:nvPr/>
        </p:nvSpPr>
        <p:spPr>
          <a:xfrm>
            <a:off x="4013200" y="2269067"/>
            <a:ext cx="694267" cy="1828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5362" name="Picture 2" descr="Image result for diversity +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008" y="1594655"/>
            <a:ext cx="2084832" cy="20848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9393" y="6406640"/>
            <a:ext cx="8123068" cy="307777"/>
          </a:xfrm>
          <a:prstGeom prst="rect">
            <a:avLst/>
          </a:prstGeom>
        </p:spPr>
        <p:txBody>
          <a:bodyPr wrap="square">
            <a:spAutoFit/>
          </a:bodyPr>
          <a:lstStyle/>
          <a:p>
            <a:r>
              <a:rPr lang="en-US" sz="1400" dirty="0"/>
              <a:t>Clark, K. R. (2017). Managing Multiple Generations in the Workplace. </a:t>
            </a:r>
            <a:r>
              <a:rPr lang="en-US" sz="1400" i="1" dirty="0"/>
              <a:t>Radiologic Technology, 88</a:t>
            </a:r>
            <a:r>
              <a:rPr lang="en-US" sz="1400" dirty="0"/>
              <a:t>, 379-398.</a:t>
            </a:r>
          </a:p>
        </p:txBody>
      </p:sp>
    </p:spTree>
    <p:extLst>
      <p:ext uri="{BB962C8B-B14F-4D97-AF65-F5344CB8AC3E}">
        <p14:creationId xmlns:p14="http://schemas.microsoft.com/office/powerpoint/2010/main" val="2691901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 y="942943"/>
            <a:ext cx="8948223" cy="4940499"/>
          </a:xfrm>
        </p:spPr>
        <p:txBody>
          <a:bodyPr>
            <a:normAutofit fontScale="92500" lnSpcReduction="10000"/>
          </a:bodyPr>
          <a:lstStyle/>
          <a:p>
            <a:pPr marL="0" indent="0" fontAlgn="base">
              <a:buNone/>
            </a:pPr>
            <a:r>
              <a:rPr lang="en-US" b="1" dirty="0">
                <a:solidFill>
                  <a:srgbClr val="DAA600"/>
                </a:solidFill>
              </a:rPr>
              <a:t>Why are Millennials getting so much attention now?</a:t>
            </a:r>
            <a:endParaRPr lang="en-US" dirty="0">
              <a:solidFill>
                <a:srgbClr val="DAA600"/>
              </a:solidFill>
            </a:endParaRPr>
          </a:p>
          <a:p>
            <a:pPr fontAlgn="base"/>
            <a:endParaRPr lang="en-US" dirty="0"/>
          </a:p>
          <a:p>
            <a:pPr marL="0" indent="0" fontAlgn="base">
              <a:buNone/>
            </a:pPr>
            <a:endParaRPr lang="en-US" dirty="0"/>
          </a:p>
          <a:p>
            <a:pPr marL="0" indent="0" fontAlgn="base">
              <a:buNone/>
            </a:pPr>
            <a:endParaRPr lang="en-US" dirty="0"/>
          </a:p>
          <a:p>
            <a:pPr fontAlgn="base"/>
            <a:r>
              <a:rPr lang="en-US" dirty="0"/>
              <a:t>Largest generation in the U.S. workforce.</a:t>
            </a:r>
          </a:p>
          <a:p>
            <a:pPr fontAlgn="base"/>
            <a:r>
              <a:rPr lang="en-US" b="1" dirty="0">
                <a:solidFill>
                  <a:srgbClr val="DAA600"/>
                </a:solidFill>
              </a:rPr>
              <a:t>Fastest-growing generation of </a:t>
            </a:r>
            <a:r>
              <a:rPr lang="en-US" b="1" u="sng" dirty="0">
                <a:solidFill>
                  <a:srgbClr val="DAA600"/>
                </a:solidFill>
              </a:rPr>
              <a:t>customers</a:t>
            </a:r>
            <a:r>
              <a:rPr lang="en-US" b="1" dirty="0">
                <a:solidFill>
                  <a:srgbClr val="DAA600"/>
                </a:solidFill>
              </a:rPr>
              <a:t> in the marketplace.</a:t>
            </a:r>
          </a:p>
          <a:p>
            <a:pPr fontAlgn="base"/>
            <a:r>
              <a:rPr lang="en-US" dirty="0"/>
              <a:t>Different attitudes towards employment, sales, and marketing; and </a:t>
            </a:r>
          </a:p>
          <a:p>
            <a:pPr fontAlgn="base"/>
            <a:r>
              <a:rPr lang="en-US" b="1" dirty="0">
                <a:solidFill>
                  <a:srgbClr val="DAA600"/>
                </a:solidFill>
              </a:rPr>
              <a:t>Challenging conventional strategies and approaches. </a:t>
            </a:r>
            <a:endParaRPr lang="en-US" dirty="0">
              <a:solidFill>
                <a:srgbClr val="DAA600"/>
              </a:solidFill>
            </a:endParaRPr>
          </a:p>
          <a:p>
            <a:endParaRPr lang="en-US" dirty="0"/>
          </a:p>
        </p:txBody>
      </p:sp>
      <p:pic>
        <p:nvPicPr>
          <p:cNvPr id="4" name="Picture 3" descr="FSA template content final.png"/>
          <p:cNvPicPr>
            <a:picLocks noChangeAspect="1"/>
          </p:cNvPicPr>
          <p:nvPr/>
        </p:nvPicPr>
        <p:blipFill rotWithShape="1">
          <a:blip r:embed="rId2">
            <a:extLst>
              <a:ext uri="{28A0092B-C50C-407E-A947-70E740481C1C}">
                <a14:useLocalDpi xmlns:a14="http://schemas.microsoft.com/office/drawing/2010/main" val="0"/>
              </a:ext>
            </a:extLst>
          </a:blip>
          <a:srcRect b="88755"/>
          <a:stretch/>
        </p:blipFill>
        <p:spPr>
          <a:xfrm>
            <a:off x="0" y="0"/>
            <a:ext cx="9144000" cy="771181"/>
          </a:xfrm>
          <a:prstGeom prst="rect">
            <a:avLst/>
          </a:prstGeom>
        </p:spPr>
      </p:pic>
      <p:pic>
        <p:nvPicPr>
          <p:cNvPr id="16386" name="Picture 2" descr="Image result for millennials +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297" y="1450018"/>
            <a:ext cx="3530061" cy="1398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053" y="6096469"/>
            <a:ext cx="8907894" cy="784830"/>
          </a:xfrm>
          <a:prstGeom prst="rect">
            <a:avLst/>
          </a:prstGeom>
          <a:noFill/>
        </p:spPr>
        <p:txBody>
          <a:bodyPr wrap="square" rtlCol="0">
            <a:spAutoFit/>
          </a:bodyPr>
          <a:lstStyle/>
          <a:p>
            <a:r>
              <a:rPr lang="en-US" sz="1500" dirty="0"/>
              <a:t>Becton, J. B., Walker, H. J., Jones-Farmer, A.  (2014). Generational differences in workplace behavior. Journal of Applied Social Psychology</a:t>
            </a:r>
            <a:r>
              <a:rPr lang="en-US" sz="1500" i="1" dirty="0"/>
              <a:t>, 44</a:t>
            </a:r>
            <a:r>
              <a:rPr lang="en-US" sz="1500" dirty="0"/>
              <a:t>, 175-189.</a:t>
            </a:r>
          </a:p>
          <a:p>
            <a:endParaRPr lang="en-US" sz="1500" dirty="0"/>
          </a:p>
        </p:txBody>
      </p:sp>
    </p:spTree>
    <p:extLst>
      <p:ext uri="{BB962C8B-B14F-4D97-AF65-F5344CB8AC3E}">
        <p14:creationId xmlns:p14="http://schemas.microsoft.com/office/powerpoint/2010/main" val="297886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DA template open, clo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3"/>
          <a:stretch>
            <a:fillRect/>
          </a:stretch>
        </p:blipFill>
        <p:spPr>
          <a:xfrm>
            <a:off x="685800" y="236933"/>
            <a:ext cx="4470400" cy="165100"/>
          </a:xfrm>
          <a:prstGeom prst="rect">
            <a:avLst/>
          </a:prstGeom>
        </p:spPr>
      </p:pic>
      <p:sp>
        <p:nvSpPr>
          <p:cNvPr id="9" name="TextBox 8"/>
          <p:cNvSpPr txBox="1"/>
          <p:nvPr/>
        </p:nvSpPr>
        <p:spPr>
          <a:xfrm>
            <a:off x="685800" y="1737190"/>
            <a:ext cx="8097113" cy="3970318"/>
          </a:xfrm>
          <a:prstGeom prst="rect">
            <a:avLst/>
          </a:prstGeom>
          <a:noFill/>
        </p:spPr>
        <p:txBody>
          <a:bodyPr wrap="square" rtlCol="0">
            <a:spAutoFit/>
          </a:bodyPr>
          <a:lstStyle/>
          <a:p>
            <a:pPr algn="ctr"/>
            <a:r>
              <a:rPr lang="en-US" sz="3600" b="1" dirty="0"/>
              <a:t>Learning Objectives</a:t>
            </a:r>
          </a:p>
          <a:p>
            <a:r>
              <a:rPr lang="en-US" sz="2400" b="1" dirty="0"/>
              <a:t>After completing this training you will:</a:t>
            </a:r>
          </a:p>
          <a:p>
            <a:pPr marL="342900" indent="-342900">
              <a:buFont typeface="Courier New" panose="02070309020205020404" pitchFamily="49" charset="0"/>
              <a:buChar char="o"/>
            </a:pPr>
            <a:r>
              <a:rPr lang="en-US" sz="2400" dirty="0"/>
              <a:t>Be able to articulate the cultural influences and life experiences of a generation different from your own.</a:t>
            </a:r>
          </a:p>
          <a:p>
            <a:pPr marL="342900" indent="-342900">
              <a:buFont typeface="Courier New" panose="02070309020205020404" pitchFamily="49" charset="0"/>
              <a:buChar char="o"/>
            </a:pPr>
            <a:r>
              <a:rPr lang="en-US" sz="2400" dirty="0"/>
              <a:t>Demonstrate how to work more collaboratively with a co-worker from a generation different from your own.</a:t>
            </a:r>
          </a:p>
          <a:p>
            <a:pPr marL="342900" indent="-342900">
              <a:buFont typeface="Courier New" panose="02070309020205020404" pitchFamily="49" charset="0"/>
              <a:buChar char="o"/>
            </a:pPr>
            <a:r>
              <a:rPr lang="en-US" sz="2400" dirty="0"/>
              <a:t>Respond more empathetically to conflict with an individual from a generation different from your own.</a:t>
            </a:r>
          </a:p>
          <a:p>
            <a:pPr marL="342900" indent="-342900">
              <a:buFont typeface="Courier New" panose="02070309020205020404" pitchFamily="49" charset="0"/>
              <a:buChar char="o"/>
            </a:pPr>
            <a:r>
              <a:rPr lang="en-US" sz="2400" dirty="0"/>
              <a:t>Utilize the strengths of each generation to create a more positive and effective work culture.</a:t>
            </a:r>
          </a:p>
        </p:txBody>
      </p:sp>
    </p:spTree>
    <p:extLst>
      <p:ext uri="{BB962C8B-B14F-4D97-AF65-F5344CB8AC3E}">
        <p14:creationId xmlns:p14="http://schemas.microsoft.com/office/powerpoint/2010/main" val="959096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121" y="648392"/>
            <a:ext cx="8229600" cy="1143000"/>
          </a:xfrm>
        </p:spPr>
        <p:txBody>
          <a:bodyPr/>
          <a:lstStyle/>
          <a:p>
            <a:r>
              <a:rPr lang="en-US" dirty="0">
                <a:solidFill>
                  <a:srgbClr val="DAA600"/>
                </a:solidFill>
              </a:rPr>
              <a:t>Millennials– Historical Perspective</a:t>
            </a:r>
          </a:p>
        </p:txBody>
      </p:sp>
      <p:sp>
        <p:nvSpPr>
          <p:cNvPr id="3" name="Content Placeholder 2"/>
          <p:cNvSpPr>
            <a:spLocks noGrp="1"/>
          </p:cNvSpPr>
          <p:nvPr>
            <p:ph idx="1"/>
          </p:nvPr>
        </p:nvSpPr>
        <p:spPr>
          <a:xfrm>
            <a:off x="413877" y="1626800"/>
            <a:ext cx="6645291" cy="4978153"/>
          </a:xfrm>
        </p:spPr>
        <p:txBody>
          <a:bodyPr>
            <a:normAutofit/>
          </a:bodyPr>
          <a:lstStyle/>
          <a:p>
            <a:r>
              <a:rPr lang="en-US" dirty="0"/>
              <a:t>The rise of social media.</a:t>
            </a:r>
          </a:p>
          <a:p>
            <a:r>
              <a:rPr lang="en-US" dirty="0">
                <a:solidFill>
                  <a:srgbClr val="DAA600"/>
                </a:solidFill>
              </a:rPr>
              <a:t>Cell phones/smart phones.</a:t>
            </a:r>
          </a:p>
          <a:p>
            <a:r>
              <a:rPr lang="en-US" dirty="0"/>
              <a:t>War (Iraq/Afghanistan).</a:t>
            </a:r>
          </a:p>
          <a:p>
            <a:r>
              <a:rPr lang="en-US" dirty="0">
                <a:solidFill>
                  <a:srgbClr val="DAA600"/>
                </a:solidFill>
              </a:rPr>
              <a:t>Massive college debt.</a:t>
            </a:r>
          </a:p>
          <a:p>
            <a:r>
              <a:rPr lang="en-US" dirty="0"/>
              <a:t>Housing collapse.</a:t>
            </a:r>
          </a:p>
          <a:p>
            <a:r>
              <a:rPr lang="en-US" dirty="0">
                <a:solidFill>
                  <a:srgbClr val="DAA600"/>
                </a:solidFill>
              </a:rPr>
              <a:t>Dating online.</a:t>
            </a:r>
          </a:p>
          <a:p>
            <a:r>
              <a:rPr lang="en-US" dirty="0"/>
              <a:t>Increase in school/mass shootings.</a:t>
            </a:r>
          </a:p>
          <a:p>
            <a:r>
              <a:rPr lang="en-US" dirty="0">
                <a:solidFill>
                  <a:srgbClr val="DAA600"/>
                </a:solidFill>
              </a:rPr>
              <a:t>First African American President.</a:t>
            </a:r>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9218" name="Picture 2" descr="Image result for Dot com b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2137" y="1717262"/>
            <a:ext cx="2710173" cy="1526117"/>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Image result for cell 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054" y="3799095"/>
            <a:ext cx="1950693" cy="21719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9393" y="6406640"/>
            <a:ext cx="8123068" cy="307777"/>
          </a:xfrm>
          <a:prstGeom prst="rect">
            <a:avLst/>
          </a:prstGeom>
        </p:spPr>
        <p:txBody>
          <a:bodyPr wrap="square">
            <a:spAutoFit/>
          </a:bodyPr>
          <a:lstStyle/>
          <a:p>
            <a:r>
              <a:rPr lang="en-US" sz="1400" dirty="0"/>
              <a:t>Clark, K. R. (2017). Managing Multiple Generations in the Workplace. </a:t>
            </a:r>
            <a:r>
              <a:rPr lang="en-US" sz="1400" i="1" dirty="0"/>
              <a:t>Radiologic Technology, 88</a:t>
            </a:r>
            <a:r>
              <a:rPr lang="en-US" sz="1400" dirty="0"/>
              <a:t>, 379-398.</a:t>
            </a:r>
          </a:p>
        </p:txBody>
      </p:sp>
    </p:spTree>
    <p:extLst>
      <p:ext uri="{BB962C8B-B14F-4D97-AF65-F5344CB8AC3E}">
        <p14:creationId xmlns:p14="http://schemas.microsoft.com/office/powerpoint/2010/main" val="2444591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 y="956091"/>
            <a:ext cx="5184648" cy="1143000"/>
          </a:xfrm>
        </p:spPr>
        <p:txBody>
          <a:bodyPr/>
          <a:lstStyle/>
          <a:p>
            <a:r>
              <a:rPr lang="en-US" b="1" dirty="0">
                <a:solidFill>
                  <a:schemeClr val="accent6">
                    <a:lumMod val="75000"/>
                  </a:schemeClr>
                </a:solidFill>
              </a:rPr>
              <a:t>Millennials are:</a:t>
            </a:r>
          </a:p>
        </p:txBody>
      </p:sp>
      <p:sp>
        <p:nvSpPr>
          <p:cNvPr id="3" name="Content Placeholder 2"/>
          <p:cNvSpPr>
            <a:spLocks noGrp="1"/>
          </p:cNvSpPr>
          <p:nvPr>
            <p:ph idx="1"/>
          </p:nvPr>
        </p:nvSpPr>
        <p:spPr>
          <a:xfrm>
            <a:off x="73152" y="2624328"/>
            <a:ext cx="8970264" cy="3956946"/>
          </a:xfrm>
        </p:spPr>
        <p:txBody>
          <a:bodyPr>
            <a:normAutofit fontScale="85000" lnSpcReduction="20000"/>
          </a:bodyPr>
          <a:lstStyle/>
          <a:p>
            <a:pPr fontAlgn="base"/>
            <a:r>
              <a:rPr lang="en-US" dirty="0"/>
              <a:t>Extremely open-minded and excited about their career opportunities.</a:t>
            </a:r>
          </a:p>
          <a:p>
            <a:pPr fontAlgn="base"/>
            <a:r>
              <a:rPr lang="en-US" dirty="0">
                <a:solidFill>
                  <a:schemeClr val="accent6">
                    <a:lumMod val="75000"/>
                  </a:schemeClr>
                </a:solidFill>
              </a:rPr>
              <a:t>Goal-oriented and great multi-taskers.</a:t>
            </a:r>
          </a:p>
          <a:p>
            <a:pPr fontAlgn="base"/>
            <a:r>
              <a:rPr lang="en-US" dirty="0"/>
              <a:t>Skilled collaborators who crave open, honest relationships with managers.</a:t>
            </a:r>
          </a:p>
          <a:p>
            <a:pPr fontAlgn="base"/>
            <a:r>
              <a:rPr lang="en-US" dirty="0">
                <a:solidFill>
                  <a:schemeClr val="accent6">
                    <a:lumMod val="75000"/>
                  </a:schemeClr>
                </a:solidFill>
              </a:rPr>
              <a:t>Desire to genuinely enjoy their jobs, as well as the people they work with.</a:t>
            </a:r>
          </a:p>
          <a:p>
            <a:pPr fontAlgn="base"/>
            <a:r>
              <a:rPr lang="en-US" dirty="0"/>
              <a:t>Tech-savvy, with an innate understanding of how to leverage technology solutions.</a:t>
            </a:r>
          </a:p>
          <a:p>
            <a:pPr fontAlgn="base"/>
            <a:r>
              <a:rPr lang="en-US" dirty="0">
                <a:solidFill>
                  <a:schemeClr val="accent6">
                    <a:lumMod val="75000"/>
                  </a:schemeClr>
                </a:solidFill>
              </a:rPr>
              <a:t>Rely heavily on digital means of communication.</a:t>
            </a:r>
          </a:p>
          <a:p>
            <a:pPr fontAlgn="base"/>
            <a:endParaRPr lang="en-US" dirty="0"/>
          </a:p>
          <a:p>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7410" name="Picture 2" descr="Image result for millennials +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088" y="845594"/>
            <a:ext cx="2267712" cy="16489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79393" y="6406640"/>
            <a:ext cx="8123068" cy="307777"/>
          </a:xfrm>
          <a:prstGeom prst="rect">
            <a:avLst/>
          </a:prstGeom>
        </p:spPr>
        <p:txBody>
          <a:bodyPr wrap="square">
            <a:spAutoFit/>
          </a:bodyPr>
          <a:lstStyle/>
          <a:p>
            <a:r>
              <a:rPr lang="en-US" sz="1400" dirty="0"/>
              <a:t>Clark, K. R. (2017). Managing Multiple Generations in the Workplace. </a:t>
            </a:r>
            <a:r>
              <a:rPr lang="en-US" sz="1400" i="1" dirty="0"/>
              <a:t>Radiologic Technology, 88</a:t>
            </a:r>
            <a:r>
              <a:rPr lang="en-US" sz="1400" dirty="0"/>
              <a:t>, 379-398.</a:t>
            </a:r>
          </a:p>
        </p:txBody>
      </p:sp>
    </p:spTree>
    <p:extLst>
      <p:ext uri="{BB962C8B-B14F-4D97-AF65-F5344CB8AC3E}">
        <p14:creationId xmlns:p14="http://schemas.microsoft.com/office/powerpoint/2010/main" val="3127504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84" y="897754"/>
            <a:ext cx="8121316" cy="558067"/>
          </a:xfrm>
        </p:spPr>
        <p:txBody>
          <a:bodyPr>
            <a:normAutofit fontScale="90000"/>
          </a:bodyPr>
          <a:lstStyle/>
          <a:p>
            <a:r>
              <a:rPr lang="en-US" dirty="0">
                <a:solidFill>
                  <a:schemeClr val="accent6">
                    <a:lumMod val="75000"/>
                  </a:schemeClr>
                </a:solidFill>
              </a:rPr>
              <a:t>Millennials</a:t>
            </a:r>
          </a:p>
        </p:txBody>
      </p:sp>
      <p:sp>
        <p:nvSpPr>
          <p:cNvPr id="3" name="Content Placeholder 2"/>
          <p:cNvSpPr>
            <a:spLocks noGrp="1"/>
          </p:cNvSpPr>
          <p:nvPr>
            <p:ph idx="1"/>
          </p:nvPr>
        </p:nvSpPr>
        <p:spPr>
          <a:xfrm>
            <a:off x="457200" y="4041648"/>
            <a:ext cx="8229600" cy="2058363"/>
          </a:xfrm>
        </p:spPr>
        <p:txBody>
          <a:bodyPr>
            <a:normAutofit fontScale="92500" lnSpcReduction="20000"/>
          </a:bodyPr>
          <a:lstStyle/>
          <a:p>
            <a:r>
              <a:rPr lang="en-US" dirty="0"/>
              <a:t>Millennials started entering the workforce after the 2008 crash and have faced bleak prospects for professional advancement and many anticipate staying at any given job for</a:t>
            </a:r>
            <a:r>
              <a:rPr lang="en-US" dirty="0">
                <a:solidFill>
                  <a:srgbClr val="DAA600"/>
                </a:solidFill>
              </a:rPr>
              <a:t> less than three years.</a:t>
            </a:r>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6" name="AutoShape 4" descr="Image result for job interview +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9462" name="Picture 6" descr="Image result for Millennial + Job +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212" y="1677402"/>
            <a:ext cx="3807012" cy="21426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9184" y="6167703"/>
            <a:ext cx="8123068" cy="307777"/>
          </a:xfrm>
          <a:prstGeom prst="rect">
            <a:avLst/>
          </a:prstGeom>
        </p:spPr>
        <p:txBody>
          <a:bodyPr wrap="square">
            <a:spAutoFit/>
          </a:bodyPr>
          <a:lstStyle/>
          <a:p>
            <a:r>
              <a:rPr lang="en-US" sz="1400" dirty="0"/>
              <a:t>Lawson, M. (2017). Shifting to the next generation workplace. </a:t>
            </a:r>
            <a:r>
              <a:rPr lang="en-US" sz="1400" i="1" dirty="0"/>
              <a:t>Public Management,</a:t>
            </a:r>
            <a:r>
              <a:rPr lang="en-US" sz="1400" dirty="0"/>
              <a:t> 14-18.</a:t>
            </a:r>
          </a:p>
        </p:txBody>
      </p:sp>
    </p:spTree>
    <p:extLst>
      <p:ext uri="{BB962C8B-B14F-4D97-AF65-F5344CB8AC3E}">
        <p14:creationId xmlns:p14="http://schemas.microsoft.com/office/powerpoint/2010/main" val="1461392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graphicFrame>
        <p:nvGraphicFramePr>
          <p:cNvPr id="4" name="Diagram 3"/>
          <p:cNvGraphicFramePr/>
          <p:nvPr>
            <p:extLst>
              <p:ext uri="{D42A27DB-BD31-4B8C-83A1-F6EECF244321}">
                <p14:modId xmlns:p14="http://schemas.microsoft.com/office/powerpoint/2010/main" val="1356457898"/>
              </p:ext>
            </p:extLst>
          </p:nvPr>
        </p:nvGraphicFramePr>
        <p:xfrm>
          <a:off x="291993" y="1397000"/>
          <a:ext cx="8475489" cy="5003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436915" y="834633"/>
            <a:ext cx="7707085" cy="553998"/>
          </a:xfrm>
          <a:prstGeom prst="rect">
            <a:avLst/>
          </a:prstGeom>
          <a:noFill/>
        </p:spPr>
        <p:txBody>
          <a:bodyPr wrap="square" rtlCol="0">
            <a:spAutoFit/>
          </a:bodyPr>
          <a:lstStyle/>
          <a:p>
            <a:r>
              <a:rPr lang="en-US" sz="3000" b="1" dirty="0"/>
              <a:t>Inspiring and Motivating Millennial</a:t>
            </a:r>
          </a:p>
        </p:txBody>
      </p:sp>
      <p:sp>
        <p:nvSpPr>
          <p:cNvPr id="7" name="Rectangle 6"/>
          <p:cNvSpPr/>
          <p:nvPr/>
        </p:nvSpPr>
        <p:spPr>
          <a:xfrm>
            <a:off x="291993" y="6480588"/>
            <a:ext cx="8123068" cy="307777"/>
          </a:xfrm>
          <a:prstGeom prst="rect">
            <a:avLst/>
          </a:prstGeom>
        </p:spPr>
        <p:txBody>
          <a:bodyPr wrap="square">
            <a:spAutoFit/>
          </a:bodyPr>
          <a:lstStyle/>
          <a:p>
            <a:r>
              <a:rPr lang="en-US" sz="1400" dirty="0"/>
              <a:t>Lawson, M. (2017). Shifting to the next generation workplace. </a:t>
            </a:r>
            <a:r>
              <a:rPr lang="en-US" sz="1400" i="1" dirty="0"/>
              <a:t>Public Management,</a:t>
            </a:r>
            <a:r>
              <a:rPr lang="en-US" sz="1400" dirty="0"/>
              <a:t> 14-18.</a:t>
            </a:r>
          </a:p>
        </p:txBody>
      </p:sp>
    </p:spTree>
    <p:extLst>
      <p:ext uri="{BB962C8B-B14F-4D97-AF65-F5344CB8AC3E}">
        <p14:creationId xmlns:p14="http://schemas.microsoft.com/office/powerpoint/2010/main" val="1688269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7" y="607331"/>
            <a:ext cx="8856186" cy="1143000"/>
          </a:xfrm>
        </p:spPr>
        <p:txBody>
          <a:bodyPr>
            <a:noAutofit/>
          </a:bodyPr>
          <a:lstStyle/>
          <a:p>
            <a:r>
              <a:rPr lang="en-US" sz="3600" b="1" u="sng" dirty="0">
                <a:solidFill>
                  <a:srgbClr val="DAA600"/>
                </a:solidFill>
              </a:rPr>
              <a:t>Digital Connection With A Millennial</a:t>
            </a:r>
          </a:p>
        </p:txBody>
      </p:sp>
      <p:pic>
        <p:nvPicPr>
          <p:cNvPr id="4" name="Picture 3" descr="DSHS template open, close.png"/>
          <p:cNvPicPr>
            <a:picLocks noChangeAspect="1"/>
          </p:cNvPicPr>
          <p:nvPr/>
        </p:nvPicPr>
        <p:blipFill rotWithShape="1">
          <a:blip r:embed="rId3">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6" name="TextBox 5"/>
          <p:cNvSpPr txBox="1"/>
          <p:nvPr/>
        </p:nvSpPr>
        <p:spPr>
          <a:xfrm>
            <a:off x="733927" y="1588169"/>
            <a:ext cx="7941913" cy="4832092"/>
          </a:xfrm>
          <a:prstGeom prst="rect">
            <a:avLst/>
          </a:prstGeom>
          <a:solidFill>
            <a:schemeClr val="accent1">
              <a:lumMod val="20000"/>
              <a:lumOff val="80000"/>
            </a:schemeClr>
          </a:solidFill>
          <a:ln>
            <a:solidFill>
              <a:schemeClr val="accent1"/>
            </a:solidFill>
          </a:ln>
        </p:spPr>
        <p:txBody>
          <a:bodyPr wrap="square" rtlCol="0">
            <a:spAutoFit/>
          </a:bodyPr>
          <a:lstStyle/>
          <a:p>
            <a:r>
              <a:rPr lang="en-US" sz="2800" b="1" dirty="0">
                <a:solidFill>
                  <a:srgbClr val="DAA600"/>
                </a:solidFill>
              </a:rPr>
              <a:t>Guess what? It’s ok, for this exercise, to use your cell phone.  Find a Millennial and talk together about how you want to digitally communicate.  Maybe text, email, snapchat or other confidential medium.  If you don’t have a cell phone handy you can chose to a one-to-one conversation.  Chat about:</a:t>
            </a:r>
          </a:p>
          <a:p>
            <a:endParaRPr lang="en-US" sz="2800" b="1" dirty="0">
              <a:solidFill>
                <a:srgbClr val="00B050"/>
              </a:solidFill>
            </a:endParaRPr>
          </a:p>
          <a:p>
            <a:pPr marL="457200" indent="-457200">
              <a:buFont typeface="Arial" panose="020B0604020202020204" pitchFamily="34" charset="0"/>
              <a:buChar char="•"/>
            </a:pPr>
            <a:r>
              <a:rPr lang="en-US" sz="2800" b="1" dirty="0">
                <a:solidFill>
                  <a:srgbClr val="00B050"/>
                </a:solidFill>
              </a:rPr>
              <a:t>Where do you want to travel in your life?</a:t>
            </a:r>
          </a:p>
          <a:p>
            <a:pPr marL="457200" indent="-457200">
              <a:buFont typeface="Arial" panose="020B0604020202020204" pitchFamily="34" charset="0"/>
              <a:buChar char="•"/>
            </a:pPr>
            <a:r>
              <a:rPr lang="en-US" sz="2800" b="1" dirty="0">
                <a:solidFill>
                  <a:srgbClr val="002060"/>
                </a:solidFill>
              </a:rPr>
              <a:t>What is their dream job?</a:t>
            </a:r>
          </a:p>
          <a:p>
            <a:pPr marL="457200" indent="-457200">
              <a:buFont typeface="Arial" panose="020B0604020202020204" pitchFamily="34" charset="0"/>
              <a:buChar char="•"/>
            </a:pPr>
            <a:r>
              <a:rPr lang="en-US" sz="2800" b="1" dirty="0">
                <a:solidFill>
                  <a:srgbClr val="00B050"/>
                </a:solidFill>
              </a:rPr>
              <a:t>How do you want to make a difference in the world?</a:t>
            </a:r>
          </a:p>
        </p:txBody>
      </p:sp>
    </p:spTree>
    <p:extLst>
      <p:ext uri="{BB962C8B-B14F-4D97-AF65-F5344CB8AC3E}">
        <p14:creationId xmlns:p14="http://schemas.microsoft.com/office/powerpoint/2010/main" val="2279406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198075"/>
            <a:ext cx="8229600" cy="1143000"/>
          </a:xfrm>
        </p:spPr>
        <p:txBody>
          <a:bodyPr>
            <a:normAutofit fontScale="90000"/>
          </a:bodyPr>
          <a:lstStyle/>
          <a:p>
            <a:r>
              <a:rPr lang="en-US" dirty="0">
                <a:solidFill>
                  <a:srgbClr val="0070C0"/>
                </a:solidFill>
              </a:rPr>
              <a:t>Creating A Multi-Generational </a:t>
            </a:r>
            <a:br>
              <a:rPr lang="en-US" dirty="0">
                <a:solidFill>
                  <a:srgbClr val="0070C0"/>
                </a:solidFill>
              </a:rPr>
            </a:br>
            <a:r>
              <a:rPr lang="en-US" dirty="0">
                <a:solidFill>
                  <a:srgbClr val="0070C0"/>
                </a:solidFill>
              </a:rPr>
              <a:t>Work Environment</a:t>
            </a:r>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5" name="AutoShape 2" descr="Image result for multigenerational workplac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multigenerational workplace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1510" name="Picture 6" descr="Image result for multigenerational workplac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830" y="2815390"/>
            <a:ext cx="3521889" cy="352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01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7" y="607331"/>
            <a:ext cx="8856186" cy="1143000"/>
          </a:xfrm>
        </p:spPr>
        <p:txBody>
          <a:bodyPr>
            <a:noAutofit/>
          </a:bodyPr>
          <a:lstStyle/>
          <a:p>
            <a:r>
              <a:rPr lang="en-US" sz="3600" b="1" u="sng" dirty="0">
                <a:solidFill>
                  <a:srgbClr val="0070C0"/>
                </a:solidFill>
              </a:rPr>
              <a:t>Generational Fishbowl Activity</a:t>
            </a:r>
          </a:p>
        </p:txBody>
      </p:sp>
      <p:pic>
        <p:nvPicPr>
          <p:cNvPr id="4" name="Picture 3" descr="DSHS template open, close.png"/>
          <p:cNvPicPr>
            <a:picLocks noChangeAspect="1"/>
          </p:cNvPicPr>
          <p:nvPr/>
        </p:nvPicPr>
        <p:blipFill rotWithShape="1">
          <a:blip r:embed="rId3">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026" name="Picture 2" descr="Image result for comparing fish bow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33596"/>
            <a:ext cx="7620000"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169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523978"/>
            <a:ext cx="8229600" cy="1143000"/>
          </a:xfrm>
        </p:spPr>
        <p:txBody>
          <a:bodyPr>
            <a:normAutofit fontScale="90000"/>
          </a:bodyPr>
          <a:lstStyle/>
          <a:p>
            <a:r>
              <a:rPr lang="en-US" dirty="0">
                <a:solidFill>
                  <a:srgbClr val="0070C0"/>
                </a:solidFill>
              </a:rPr>
              <a:t>Multi-Generational Work Environment</a:t>
            </a:r>
          </a:p>
        </p:txBody>
      </p:sp>
      <p:sp>
        <p:nvSpPr>
          <p:cNvPr id="3" name="Content Placeholder 2"/>
          <p:cNvSpPr>
            <a:spLocks noGrp="1"/>
          </p:cNvSpPr>
          <p:nvPr>
            <p:ph idx="1"/>
          </p:nvPr>
        </p:nvSpPr>
        <p:spPr>
          <a:xfrm>
            <a:off x="307975" y="3200402"/>
            <a:ext cx="8555287" cy="3019924"/>
          </a:xfrm>
        </p:spPr>
        <p:txBody>
          <a:bodyPr>
            <a:normAutofit fontScale="25000" lnSpcReduction="20000"/>
          </a:bodyPr>
          <a:lstStyle/>
          <a:p>
            <a:r>
              <a:rPr lang="en-US" sz="11200" b="1" dirty="0">
                <a:solidFill>
                  <a:srgbClr val="0070C0"/>
                </a:solidFill>
              </a:rPr>
              <a:t>Foster a work environment that respects and values differences— </a:t>
            </a:r>
            <a:r>
              <a:rPr lang="en-US" sz="11200" dirty="0"/>
              <a:t>rather</a:t>
            </a:r>
            <a:r>
              <a:rPr lang="en-US" sz="11200" dirty="0">
                <a:solidFill>
                  <a:schemeClr val="accent6">
                    <a:lumMod val="75000"/>
                  </a:schemeClr>
                </a:solidFill>
              </a:rPr>
              <a:t> </a:t>
            </a:r>
            <a:r>
              <a:rPr lang="en-US" sz="11200" dirty="0"/>
              <a:t>than downplaying or punishing them. </a:t>
            </a:r>
          </a:p>
          <a:p>
            <a:r>
              <a:rPr lang="en-US" sz="11200" dirty="0"/>
              <a:t>Remember the research is still showing that </a:t>
            </a:r>
            <a:r>
              <a:rPr lang="en-US" sz="11200" b="1" dirty="0">
                <a:solidFill>
                  <a:srgbClr val="0070C0"/>
                </a:solidFill>
              </a:rPr>
              <a:t>individual differences outweigh generational differences</a:t>
            </a:r>
            <a:r>
              <a:rPr lang="en-US" sz="11200" dirty="0"/>
              <a:t>.  We need to take generational cohort experiences into consideration but policy should not be developed SOLELY on these generalized differences</a:t>
            </a:r>
          </a:p>
          <a:p>
            <a:pPr marL="0" indent="0">
              <a:buNone/>
            </a:pPr>
            <a:endParaRPr lang="en-US" sz="6400" dirty="0"/>
          </a:p>
          <a:p>
            <a:pPr marL="0" indent="0">
              <a:buNone/>
            </a:pPr>
            <a:r>
              <a:rPr lang="en-US" sz="6400" dirty="0"/>
              <a:t>Becton, J. B., Walker, H. J., Jones-Farmer, A.  (2014). Generational differences in workplace behavior. Journal of Applied Social Psychology</a:t>
            </a:r>
            <a:r>
              <a:rPr lang="en-US" sz="6400" i="1" dirty="0"/>
              <a:t>, 44</a:t>
            </a:r>
            <a:r>
              <a:rPr lang="en-US" sz="6400" dirty="0"/>
              <a:t>, 175-189.</a:t>
            </a:r>
          </a:p>
          <a:p>
            <a:pPr marL="0" indent="0">
              <a:buNone/>
            </a:pPr>
            <a:endParaRPr lang="en-US" sz="11200" b="1" dirty="0">
              <a:solidFill>
                <a:srgbClr val="00B050"/>
              </a:solidFill>
            </a:endParaRPr>
          </a:p>
          <a:p>
            <a:pPr marL="0" indent="0">
              <a:buNone/>
            </a:pPr>
            <a:endParaRPr lang="en-US" sz="6000" dirty="0">
              <a:solidFill>
                <a:schemeClr val="accent5">
                  <a:lumMod val="75000"/>
                </a:schemeClr>
              </a:solidFill>
            </a:endParaRPr>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sp>
        <p:nvSpPr>
          <p:cNvPr id="5" name="AutoShape 2" descr="Image result for multigenerational workplac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multigenerational workplace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1510" name="Picture 6" descr="Image result for multigenerational workplac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408" y="1281128"/>
            <a:ext cx="1819656" cy="181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08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614088668"/>
              </p:ext>
            </p:extLst>
          </p:nvPr>
        </p:nvGraphicFramePr>
        <p:xfrm>
          <a:off x="2" y="0"/>
          <a:ext cx="9143999" cy="7091816"/>
        </p:xfrm>
        <a:graphic>
          <a:graphicData uri="http://schemas.openxmlformats.org/drawingml/2006/table">
            <a:tbl>
              <a:tblPr firstRow="1" bandRow="1">
                <a:tableStyleId>{F5AB1C69-6EDB-4FF4-983F-18BD219EF322}</a:tableStyleId>
              </a:tblPr>
              <a:tblGrid>
                <a:gridCol w="1784410">
                  <a:extLst>
                    <a:ext uri="{9D8B030D-6E8A-4147-A177-3AD203B41FA5}">
                      <a16:colId xmlns:a16="http://schemas.microsoft.com/office/drawing/2014/main" val="20000"/>
                    </a:ext>
                  </a:extLst>
                </a:gridCol>
                <a:gridCol w="3027285">
                  <a:extLst>
                    <a:ext uri="{9D8B030D-6E8A-4147-A177-3AD203B41FA5}">
                      <a16:colId xmlns:a16="http://schemas.microsoft.com/office/drawing/2014/main" val="20001"/>
                    </a:ext>
                  </a:extLst>
                </a:gridCol>
                <a:gridCol w="2334827">
                  <a:extLst>
                    <a:ext uri="{9D8B030D-6E8A-4147-A177-3AD203B41FA5}">
                      <a16:colId xmlns:a16="http://schemas.microsoft.com/office/drawing/2014/main" val="20002"/>
                    </a:ext>
                  </a:extLst>
                </a:gridCol>
                <a:gridCol w="1997477">
                  <a:extLst>
                    <a:ext uri="{9D8B030D-6E8A-4147-A177-3AD203B41FA5}">
                      <a16:colId xmlns:a16="http://schemas.microsoft.com/office/drawing/2014/main" val="20003"/>
                    </a:ext>
                  </a:extLst>
                </a:gridCol>
              </a:tblGrid>
              <a:tr h="470411">
                <a:tc>
                  <a:txBody>
                    <a:bodyPr/>
                    <a:lstStyle/>
                    <a:p>
                      <a:pPr algn="ctr"/>
                      <a:endParaRPr lang="en-US" dirty="0"/>
                    </a:p>
                  </a:txBody>
                  <a:tcPr>
                    <a:solidFill>
                      <a:schemeClr val="accent3">
                        <a:lumMod val="75000"/>
                      </a:schemeClr>
                    </a:solidFill>
                  </a:tcPr>
                </a:tc>
                <a:tc>
                  <a:txBody>
                    <a:bodyPr/>
                    <a:lstStyle/>
                    <a:p>
                      <a:pPr algn="ctr"/>
                      <a:r>
                        <a:rPr lang="en-US" dirty="0"/>
                        <a:t>Boomers</a:t>
                      </a:r>
                    </a:p>
                  </a:txBody>
                  <a:tcPr>
                    <a:solidFill>
                      <a:schemeClr val="accent3">
                        <a:lumMod val="75000"/>
                      </a:schemeClr>
                    </a:solidFill>
                  </a:tcPr>
                </a:tc>
                <a:tc>
                  <a:txBody>
                    <a:bodyPr/>
                    <a:lstStyle/>
                    <a:p>
                      <a:pPr algn="ctr"/>
                      <a:r>
                        <a:rPr lang="en-US" dirty="0"/>
                        <a:t>Gen X</a:t>
                      </a:r>
                    </a:p>
                  </a:txBody>
                  <a:tcPr>
                    <a:solidFill>
                      <a:schemeClr val="accent3">
                        <a:lumMod val="75000"/>
                      </a:schemeClr>
                    </a:solidFill>
                  </a:tcPr>
                </a:tc>
                <a:tc>
                  <a:txBody>
                    <a:bodyPr/>
                    <a:lstStyle/>
                    <a:p>
                      <a:pPr algn="ctr"/>
                      <a:r>
                        <a:rPr lang="en-US" dirty="0"/>
                        <a:t>Millennials</a:t>
                      </a:r>
                    </a:p>
                  </a:txBody>
                  <a:tcPr>
                    <a:solidFill>
                      <a:schemeClr val="accent3">
                        <a:lumMod val="75000"/>
                      </a:schemeClr>
                    </a:solidFill>
                  </a:tcPr>
                </a:tc>
                <a:extLst>
                  <a:ext uri="{0D108BD9-81ED-4DB2-BD59-A6C34878D82A}">
                    <a16:rowId xmlns:a16="http://schemas.microsoft.com/office/drawing/2014/main" val="10000"/>
                  </a:ext>
                </a:extLst>
              </a:tr>
              <a:tr h="419038">
                <a:tc>
                  <a:txBody>
                    <a:bodyPr/>
                    <a:lstStyle/>
                    <a:p>
                      <a:r>
                        <a:rPr lang="en-US" sz="1600" dirty="0"/>
                        <a:t>Communication</a:t>
                      </a:r>
                    </a:p>
                  </a:txBody>
                  <a:tcPr/>
                </a:tc>
                <a:tc>
                  <a:txBody>
                    <a:bodyPr/>
                    <a:lstStyle/>
                    <a:p>
                      <a:r>
                        <a:rPr lang="en-US" sz="1600" dirty="0"/>
                        <a:t>Face-to-Face or Phone</a:t>
                      </a:r>
                    </a:p>
                  </a:txBody>
                  <a:tcPr/>
                </a:tc>
                <a:tc>
                  <a:txBody>
                    <a:bodyPr/>
                    <a:lstStyle/>
                    <a:p>
                      <a:r>
                        <a:rPr lang="en-US" sz="1600" dirty="0"/>
                        <a:t>Voicemail or email</a:t>
                      </a:r>
                    </a:p>
                  </a:txBody>
                  <a:tcPr/>
                </a:tc>
                <a:tc>
                  <a:txBody>
                    <a:bodyPr/>
                    <a:lstStyle/>
                    <a:p>
                      <a:r>
                        <a:rPr lang="en-US" sz="1600" dirty="0"/>
                        <a:t>IM</a:t>
                      </a:r>
                      <a:r>
                        <a:rPr lang="en-US" sz="1600" baseline="0" dirty="0"/>
                        <a:t> or Text</a:t>
                      </a:r>
                      <a:endParaRPr lang="en-US" sz="1600" dirty="0"/>
                    </a:p>
                  </a:txBody>
                  <a:tcPr/>
                </a:tc>
                <a:extLst>
                  <a:ext uri="{0D108BD9-81ED-4DB2-BD59-A6C34878D82A}">
                    <a16:rowId xmlns:a16="http://schemas.microsoft.com/office/drawing/2014/main" val="10001"/>
                  </a:ext>
                </a:extLst>
              </a:tr>
              <a:tr h="650921">
                <a:tc>
                  <a:txBody>
                    <a:bodyPr/>
                    <a:lstStyle/>
                    <a:p>
                      <a:r>
                        <a:rPr lang="en-US" sz="1600" dirty="0"/>
                        <a:t>Acknowledgement</a:t>
                      </a:r>
                    </a:p>
                  </a:txBody>
                  <a:tcPr/>
                </a:tc>
                <a:tc>
                  <a:txBody>
                    <a:bodyPr/>
                    <a:lstStyle/>
                    <a:p>
                      <a:r>
                        <a:rPr lang="en-US" sz="1600" dirty="0"/>
                        <a:t>Show personal appreciation</a:t>
                      </a:r>
                    </a:p>
                  </a:txBody>
                  <a:tcPr/>
                </a:tc>
                <a:tc>
                  <a:txBody>
                    <a:bodyPr/>
                    <a:lstStyle/>
                    <a:p>
                      <a:r>
                        <a:rPr lang="en-US" sz="1600" dirty="0"/>
                        <a:t>Reward with free</a:t>
                      </a:r>
                      <a:r>
                        <a:rPr lang="en-US" sz="1600" baseline="0" dirty="0"/>
                        <a:t> time or opportunities</a:t>
                      </a:r>
                      <a:endParaRPr lang="en-US" sz="1600" dirty="0"/>
                    </a:p>
                  </a:txBody>
                  <a:tcPr/>
                </a:tc>
                <a:tc>
                  <a:txBody>
                    <a:bodyPr/>
                    <a:lstStyle/>
                    <a:p>
                      <a:r>
                        <a:rPr lang="en-US" sz="1600" dirty="0"/>
                        <a:t>Awards and Certificates</a:t>
                      </a:r>
                    </a:p>
                  </a:txBody>
                  <a:tcPr/>
                </a:tc>
                <a:extLst>
                  <a:ext uri="{0D108BD9-81ED-4DB2-BD59-A6C34878D82A}">
                    <a16:rowId xmlns:a16="http://schemas.microsoft.com/office/drawing/2014/main" val="10002"/>
                  </a:ext>
                </a:extLst>
              </a:tr>
              <a:tr h="650921">
                <a:tc>
                  <a:txBody>
                    <a:bodyPr/>
                    <a:lstStyle/>
                    <a:p>
                      <a:r>
                        <a:rPr lang="en-US" sz="1600" dirty="0"/>
                        <a:t>How to Show Respect</a:t>
                      </a:r>
                    </a:p>
                  </a:txBody>
                  <a:tcPr/>
                </a:tc>
                <a:tc>
                  <a:txBody>
                    <a:bodyPr/>
                    <a:lstStyle/>
                    <a:p>
                      <a:r>
                        <a:rPr lang="en-US" sz="1600" dirty="0"/>
                        <a:t>Treat them as equals</a:t>
                      </a:r>
                    </a:p>
                  </a:txBody>
                  <a:tcPr/>
                </a:tc>
                <a:tc>
                  <a:txBody>
                    <a:bodyPr/>
                    <a:lstStyle/>
                    <a:p>
                      <a:r>
                        <a:rPr lang="en-US" sz="1600" dirty="0"/>
                        <a:t>Support training &amp; growth</a:t>
                      </a:r>
                    </a:p>
                  </a:txBody>
                  <a:tcPr/>
                </a:tc>
                <a:tc>
                  <a:txBody>
                    <a:bodyPr/>
                    <a:lstStyle/>
                    <a:p>
                      <a:r>
                        <a:rPr lang="en-US" sz="1600" dirty="0"/>
                        <a:t>Value civic duty</a:t>
                      </a:r>
                    </a:p>
                  </a:txBody>
                  <a:tcPr/>
                </a:tc>
                <a:extLst>
                  <a:ext uri="{0D108BD9-81ED-4DB2-BD59-A6C34878D82A}">
                    <a16:rowId xmlns:a16="http://schemas.microsoft.com/office/drawing/2014/main" val="10003"/>
                  </a:ext>
                </a:extLst>
              </a:tr>
              <a:tr h="650921">
                <a:tc>
                  <a:txBody>
                    <a:bodyPr/>
                    <a:lstStyle/>
                    <a:p>
                      <a:r>
                        <a:rPr lang="en-US" sz="1600" dirty="0"/>
                        <a:t>Super</a:t>
                      </a:r>
                      <a:r>
                        <a:rPr lang="en-US" sz="1600" baseline="0" dirty="0"/>
                        <a:t>vision Style That Works Best</a:t>
                      </a:r>
                      <a:endParaRPr lang="en-US" sz="1600" dirty="0"/>
                    </a:p>
                  </a:txBody>
                  <a:tcPr/>
                </a:tc>
                <a:tc>
                  <a:txBody>
                    <a:bodyPr/>
                    <a:lstStyle/>
                    <a:p>
                      <a:r>
                        <a:rPr lang="en-US" sz="1600" dirty="0"/>
                        <a:t>Democratic not</a:t>
                      </a:r>
                      <a:r>
                        <a:rPr lang="en-US" sz="1600" baseline="0" dirty="0"/>
                        <a:t> hierarchical</a:t>
                      </a:r>
                      <a:endParaRPr lang="en-US" sz="1600" dirty="0"/>
                    </a:p>
                  </a:txBody>
                  <a:tcPr/>
                </a:tc>
                <a:tc>
                  <a:txBody>
                    <a:bodyPr/>
                    <a:lstStyle/>
                    <a:p>
                      <a:r>
                        <a:rPr lang="en-US" sz="1600" dirty="0"/>
                        <a:t>Give them freedom</a:t>
                      </a:r>
                    </a:p>
                  </a:txBody>
                  <a:tcPr/>
                </a:tc>
                <a:tc>
                  <a:txBody>
                    <a:bodyPr/>
                    <a:lstStyle/>
                    <a:p>
                      <a:r>
                        <a:rPr lang="en-US" sz="1600" dirty="0"/>
                        <a:t>Be collaborative</a:t>
                      </a:r>
                    </a:p>
                  </a:txBody>
                  <a:tcPr/>
                </a:tc>
                <a:extLst>
                  <a:ext uri="{0D108BD9-81ED-4DB2-BD59-A6C34878D82A}">
                    <a16:rowId xmlns:a16="http://schemas.microsoft.com/office/drawing/2014/main" val="10004"/>
                  </a:ext>
                </a:extLst>
              </a:tr>
              <a:tr h="650921">
                <a:tc>
                  <a:txBody>
                    <a:bodyPr/>
                    <a:lstStyle/>
                    <a:p>
                      <a:r>
                        <a:rPr lang="en-US" sz="1600" dirty="0"/>
                        <a:t>How</a:t>
                      </a:r>
                      <a:r>
                        <a:rPr lang="en-US" sz="1600" baseline="0" dirty="0"/>
                        <a:t> to Motivate</a:t>
                      </a:r>
                      <a:endParaRPr lang="en-US" sz="1600" dirty="0"/>
                    </a:p>
                  </a:txBody>
                  <a:tcPr/>
                </a:tc>
                <a:tc>
                  <a:txBody>
                    <a:bodyPr/>
                    <a:lstStyle/>
                    <a:p>
                      <a:r>
                        <a:rPr lang="en-US" sz="1600" dirty="0"/>
                        <a:t>Tell them “we need you” because</a:t>
                      </a:r>
                    </a:p>
                  </a:txBody>
                  <a:tcPr/>
                </a:tc>
                <a:tc>
                  <a:txBody>
                    <a:bodyPr/>
                    <a:lstStyle/>
                    <a:p>
                      <a:r>
                        <a:rPr lang="en-US" sz="1600" dirty="0"/>
                        <a:t>Think globally</a:t>
                      </a:r>
                    </a:p>
                  </a:txBody>
                  <a:tcPr/>
                </a:tc>
                <a:tc>
                  <a:txBody>
                    <a:bodyPr/>
                    <a:lstStyle/>
                    <a:p>
                      <a:r>
                        <a:rPr lang="en-US" sz="1600" dirty="0"/>
                        <a:t>Offer coaching &amp; support</a:t>
                      </a:r>
                    </a:p>
                  </a:txBody>
                  <a:tcPr/>
                </a:tc>
                <a:extLst>
                  <a:ext uri="{0D108BD9-81ED-4DB2-BD59-A6C34878D82A}">
                    <a16:rowId xmlns:a16="http://schemas.microsoft.com/office/drawing/2014/main" val="10005"/>
                  </a:ext>
                </a:extLst>
              </a:tr>
              <a:tr h="671613">
                <a:tc>
                  <a:txBody>
                    <a:bodyPr/>
                    <a:lstStyle/>
                    <a:p>
                      <a:r>
                        <a:rPr lang="en-US" sz="1600" dirty="0"/>
                        <a:t>How</a:t>
                      </a:r>
                      <a:r>
                        <a:rPr lang="en-US" sz="1600" baseline="0" dirty="0"/>
                        <a:t> they work best with teams</a:t>
                      </a:r>
                      <a:endParaRPr lang="en-US" sz="1600" dirty="0"/>
                    </a:p>
                  </a:txBody>
                  <a:tcPr/>
                </a:tc>
                <a:tc>
                  <a:txBody>
                    <a:bodyPr/>
                    <a:lstStyle/>
                    <a:p>
                      <a:r>
                        <a:rPr lang="en-US" sz="1600" dirty="0"/>
                        <a:t>They</a:t>
                      </a:r>
                      <a:r>
                        <a:rPr lang="en-US" sz="1600" baseline="0" dirty="0"/>
                        <a:t> are motivated to collaborate but needs to know how this fits </a:t>
                      </a:r>
                      <a:r>
                        <a:rPr lang="en-US" sz="1600" dirty="0"/>
                        <a:t>the mission of</a:t>
                      </a:r>
                      <a:r>
                        <a:rPr lang="en-US" sz="1600" baseline="0" dirty="0"/>
                        <a:t> the agency</a:t>
                      </a:r>
                      <a:endParaRPr lang="en-US" sz="1600" dirty="0"/>
                    </a:p>
                  </a:txBody>
                  <a:tcPr/>
                </a:tc>
                <a:tc>
                  <a:txBody>
                    <a:bodyPr/>
                    <a:lstStyle/>
                    <a:p>
                      <a:r>
                        <a:rPr lang="en-US" sz="1600" dirty="0"/>
                        <a:t>Give them individual</a:t>
                      </a:r>
                      <a:r>
                        <a:rPr lang="en-US" sz="1600" baseline="0" dirty="0"/>
                        <a:t> assignments and d</a:t>
                      </a:r>
                      <a:r>
                        <a:rPr lang="en-US" sz="1600" dirty="0"/>
                        <a:t>on’t micromanage</a:t>
                      </a:r>
                    </a:p>
                  </a:txBody>
                  <a:tcPr/>
                </a:tc>
                <a:tc>
                  <a:txBody>
                    <a:bodyPr/>
                    <a:lstStyle/>
                    <a:p>
                      <a:r>
                        <a:rPr lang="en-US" sz="1600" dirty="0"/>
                        <a:t>Provide</a:t>
                      </a:r>
                      <a:r>
                        <a:rPr lang="en-US" sz="1600" baseline="0" dirty="0"/>
                        <a:t> flexibility in assignments and participation</a:t>
                      </a:r>
                      <a:endParaRPr lang="en-US" sz="1600" dirty="0"/>
                    </a:p>
                  </a:txBody>
                  <a:tcPr/>
                </a:tc>
                <a:extLst>
                  <a:ext uri="{0D108BD9-81ED-4DB2-BD59-A6C34878D82A}">
                    <a16:rowId xmlns:a16="http://schemas.microsoft.com/office/drawing/2014/main" val="10006"/>
                  </a:ext>
                </a:extLst>
              </a:tr>
              <a:tr h="650921">
                <a:tc>
                  <a:txBody>
                    <a:bodyPr/>
                    <a:lstStyle/>
                    <a:p>
                      <a:r>
                        <a:rPr lang="en-US" sz="1600" dirty="0"/>
                        <a:t>Feedback</a:t>
                      </a:r>
                    </a:p>
                  </a:txBody>
                  <a:tcPr/>
                </a:tc>
                <a:tc>
                  <a:txBody>
                    <a:bodyPr/>
                    <a:lstStyle/>
                    <a:p>
                      <a:r>
                        <a:rPr lang="en-US" sz="1600" dirty="0"/>
                        <a:t>Ask for and hear their input</a:t>
                      </a:r>
                    </a:p>
                  </a:txBody>
                  <a:tcPr/>
                </a:tc>
                <a:tc>
                  <a:txBody>
                    <a:bodyPr/>
                    <a:lstStyle/>
                    <a:p>
                      <a:r>
                        <a:rPr lang="en-US" sz="1600" dirty="0"/>
                        <a:t>Give</a:t>
                      </a:r>
                      <a:r>
                        <a:rPr lang="en-US" sz="1600" baseline="0" dirty="0"/>
                        <a:t> timely and specific feedback</a:t>
                      </a:r>
                      <a:endParaRPr lang="en-US" sz="1600" dirty="0"/>
                    </a:p>
                  </a:txBody>
                  <a:tcPr/>
                </a:tc>
                <a:tc>
                  <a:txBody>
                    <a:bodyPr/>
                    <a:lstStyle/>
                    <a:p>
                      <a:r>
                        <a:rPr lang="en-US" sz="1600" dirty="0"/>
                        <a:t>Tell</a:t>
                      </a:r>
                      <a:r>
                        <a:rPr lang="en-US" sz="1600" baseline="0" dirty="0"/>
                        <a:t> them how they make a difference</a:t>
                      </a:r>
                      <a:endParaRPr lang="en-US" sz="1600" dirty="0"/>
                    </a:p>
                  </a:txBody>
                  <a:tcPr/>
                </a:tc>
                <a:extLst>
                  <a:ext uri="{0D108BD9-81ED-4DB2-BD59-A6C34878D82A}">
                    <a16:rowId xmlns:a16="http://schemas.microsoft.com/office/drawing/2014/main" val="10007"/>
                  </a:ext>
                </a:extLst>
              </a:tr>
              <a:tr h="650921">
                <a:tc>
                  <a:txBody>
                    <a:bodyPr/>
                    <a:lstStyle/>
                    <a:p>
                      <a:r>
                        <a:rPr lang="en-US" sz="1600" dirty="0"/>
                        <a:t>Professional Developmental</a:t>
                      </a:r>
                      <a:r>
                        <a:rPr lang="en-US" sz="1600" baseline="0" dirty="0"/>
                        <a:t> Needs: </a:t>
                      </a:r>
                      <a:endParaRPr lang="en-US" sz="1600" dirty="0"/>
                    </a:p>
                  </a:txBody>
                  <a:tcPr/>
                </a:tc>
                <a:tc>
                  <a:txBody>
                    <a:bodyPr/>
                    <a:lstStyle/>
                    <a:p>
                      <a:r>
                        <a:rPr lang="en-US" sz="1600" dirty="0"/>
                        <a:t>Offer flexible schedules or phased retirement</a:t>
                      </a:r>
                    </a:p>
                  </a:txBody>
                  <a:tcPr/>
                </a:tc>
                <a:tc>
                  <a:txBody>
                    <a:bodyPr/>
                    <a:lstStyle/>
                    <a:p>
                      <a:r>
                        <a:rPr lang="en-US" sz="1600" dirty="0"/>
                        <a:t>Care about their personal goals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Provide the</a:t>
                      </a:r>
                      <a:r>
                        <a:rPr lang="en-US" sz="1600" baseline="0" dirty="0"/>
                        <a:t> latest technology</a:t>
                      </a:r>
                      <a:endParaRPr lang="en-US" sz="1600" dirty="0"/>
                    </a:p>
                    <a:p>
                      <a:endParaRPr lang="en-US" sz="1600" dirty="0"/>
                    </a:p>
                  </a:txBody>
                  <a:tcPr/>
                </a:tc>
                <a:extLst>
                  <a:ext uri="{0D108BD9-81ED-4DB2-BD59-A6C34878D82A}">
                    <a16:rowId xmlns:a16="http://schemas.microsoft.com/office/drawing/2014/main" val="10008"/>
                  </a:ext>
                </a:extLst>
              </a:tr>
              <a:tr h="650921">
                <a:tc>
                  <a:txBody>
                    <a:bodyPr/>
                    <a:lstStyle/>
                    <a:p>
                      <a:r>
                        <a:rPr lang="en-US" sz="1600" dirty="0"/>
                        <a:t>What they want</a:t>
                      </a:r>
                      <a:r>
                        <a:rPr lang="en-US" sz="1600" baseline="0" dirty="0"/>
                        <a:t> from the Org.</a:t>
                      </a:r>
                      <a:endParaRPr lang="en-US" sz="1600" dirty="0"/>
                    </a:p>
                  </a:txBody>
                  <a:tcPr/>
                </a:tc>
                <a:tc>
                  <a:txBody>
                    <a:bodyPr/>
                    <a:lstStyle/>
                    <a:p>
                      <a:r>
                        <a:rPr lang="en-US" sz="1600" dirty="0"/>
                        <a:t>Leverage their knowledge</a:t>
                      </a:r>
                    </a:p>
                  </a:txBody>
                  <a:tcPr/>
                </a:tc>
                <a:tc>
                  <a:txBody>
                    <a:bodyPr/>
                    <a:lstStyle/>
                    <a:p>
                      <a:r>
                        <a:rPr lang="en-US" sz="1600" dirty="0"/>
                        <a:t>Make it fun</a:t>
                      </a:r>
                    </a:p>
                  </a:txBody>
                  <a:tcPr/>
                </a:tc>
                <a:tc>
                  <a:txBody>
                    <a:bodyPr/>
                    <a:lstStyle/>
                    <a:p>
                      <a:r>
                        <a:rPr lang="en-US" sz="1600" dirty="0"/>
                        <a:t>Promote volunteerism</a:t>
                      </a:r>
                    </a:p>
                  </a:txBody>
                  <a:tcPr/>
                </a:tc>
                <a:extLst>
                  <a:ext uri="{0D108BD9-81ED-4DB2-BD59-A6C34878D82A}">
                    <a16:rowId xmlns:a16="http://schemas.microsoft.com/office/drawing/2014/main" val="10009"/>
                  </a:ext>
                </a:extLst>
              </a:tr>
              <a:tr h="650921">
                <a:tc>
                  <a:txBody>
                    <a:bodyPr/>
                    <a:lstStyle/>
                    <a:p>
                      <a:r>
                        <a:rPr lang="en-US" sz="1600" dirty="0"/>
                        <a:t>They value</a:t>
                      </a:r>
                    </a:p>
                  </a:txBody>
                  <a:tcPr/>
                </a:tc>
                <a:tc>
                  <a:txBody>
                    <a:bodyPr/>
                    <a:lstStyle/>
                    <a:p>
                      <a:r>
                        <a:rPr lang="en-US" sz="1600" dirty="0"/>
                        <a:t>Teamwork</a:t>
                      </a:r>
                    </a:p>
                  </a:txBody>
                  <a:tcPr/>
                </a:tc>
                <a:tc>
                  <a:txBody>
                    <a:bodyPr/>
                    <a:lstStyle/>
                    <a:p>
                      <a:r>
                        <a:rPr lang="en-US" sz="1600" dirty="0"/>
                        <a:t>Diversity</a:t>
                      </a:r>
                    </a:p>
                  </a:txBody>
                  <a:tcPr/>
                </a:tc>
                <a:tc>
                  <a:txBody>
                    <a:bodyPr/>
                    <a:lstStyle/>
                    <a:p>
                      <a:r>
                        <a:rPr lang="en-US" sz="1600" dirty="0"/>
                        <a:t>Technical advancements</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71590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171"/>
            <a:ext cx="8229600" cy="1143000"/>
          </a:xfrm>
        </p:spPr>
        <p:txBody>
          <a:bodyPr/>
          <a:lstStyle/>
          <a:p>
            <a:r>
              <a:rPr lang="en-US" b="1" dirty="0">
                <a:solidFill>
                  <a:srgbClr val="0070C0"/>
                </a:solidFill>
              </a:rPr>
              <a:t>Employers Should Consider</a:t>
            </a:r>
          </a:p>
        </p:txBody>
      </p:sp>
      <p:sp>
        <p:nvSpPr>
          <p:cNvPr id="3" name="Content Placeholder 2"/>
          <p:cNvSpPr>
            <a:spLocks noGrp="1"/>
          </p:cNvSpPr>
          <p:nvPr>
            <p:ph idx="1"/>
          </p:nvPr>
        </p:nvSpPr>
        <p:spPr>
          <a:xfrm>
            <a:off x="818388" y="3401569"/>
            <a:ext cx="7507224" cy="3300984"/>
          </a:xfrm>
        </p:spPr>
        <p:txBody>
          <a:bodyPr>
            <a:normAutofit/>
          </a:bodyPr>
          <a:lstStyle/>
          <a:p>
            <a:r>
              <a:rPr lang="en-US" dirty="0"/>
              <a:t>Formal or informal organization-wide </a:t>
            </a:r>
            <a:r>
              <a:rPr lang="en-US" b="1" dirty="0">
                <a:solidFill>
                  <a:srgbClr val="0070C0"/>
                </a:solidFill>
              </a:rPr>
              <a:t>mentoring program</a:t>
            </a:r>
            <a:r>
              <a:rPr lang="en-US" dirty="0"/>
              <a:t>.  Nurture, nurture, nurture!</a:t>
            </a:r>
          </a:p>
          <a:p>
            <a:r>
              <a:rPr lang="en-US" b="1" dirty="0">
                <a:solidFill>
                  <a:srgbClr val="0070C0"/>
                </a:solidFill>
              </a:rPr>
              <a:t>Team-building activities </a:t>
            </a:r>
            <a:r>
              <a:rPr lang="en-US" dirty="0"/>
              <a:t>whenever a new person is hired into the team</a:t>
            </a:r>
          </a:p>
          <a:p>
            <a:r>
              <a:rPr lang="en-US" b="1" dirty="0">
                <a:solidFill>
                  <a:srgbClr val="0070C0"/>
                </a:solidFill>
              </a:rPr>
              <a:t>MINIMIZE criticism </a:t>
            </a:r>
            <a:r>
              <a:rPr lang="en-US" dirty="0"/>
              <a:t>of other generations</a:t>
            </a:r>
          </a:p>
        </p:txBody>
      </p:sp>
      <p:pic>
        <p:nvPicPr>
          <p:cNvPr id="4" name="Picture 3" descr="FSA template content final.png"/>
          <p:cNvPicPr>
            <a:picLocks noChangeAspect="1"/>
          </p:cNvPicPr>
          <p:nvPr/>
        </p:nvPicPr>
        <p:blipFill rotWithShape="1">
          <a:blip r:embed="rId2">
            <a:extLst>
              <a:ext uri="{28A0092B-C50C-407E-A947-70E740481C1C}">
                <a14:useLocalDpi xmlns:a14="http://schemas.microsoft.com/office/drawing/2010/main" val="0"/>
              </a:ext>
            </a:extLst>
          </a:blip>
          <a:srcRect b="88755"/>
          <a:stretch/>
        </p:blipFill>
        <p:spPr>
          <a:xfrm>
            <a:off x="0" y="0"/>
            <a:ext cx="9144000" cy="771181"/>
          </a:xfrm>
          <a:prstGeom prst="rect">
            <a:avLst/>
          </a:prstGeom>
        </p:spPr>
      </p:pic>
      <p:pic>
        <p:nvPicPr>
          <p:cNvPr id="22530" name="Picture 2" descr="Image result for multigenerational workplac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895" y="1488542"/>
            <a:ext cx="2963137" cy="197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9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SA template content final.png"/>
          <p:cNvPicPr>
            <a:picLocks noChangeAspect="1"/>
          </p:cNvPicPr>
          <p:nvPr/>
        </p:nvPicPr>
        <p:blipFill rotWithShape="1">
          <a:blip r:embed="rId3">
            <a:extLst>
              <a:ext uri="{28A0092B-C50C-407E-A947-70E740481C1C}">
                <a14:useLocalDpi xmlns:a14="http://schemas.microsoft.com/office/drawing/2010/main" val="0"/>
              </a:ext>
            </a:extLst>
          </a:blip>
          <a:srcRect b="88755"/>
          <a:stretch/>
        </p:blipFill>
        <p:spPr>
          <a:xfrm>
            <a:off x="0" y="0"/>
            <a:ext cx="9144000" cy="771181"/>
          </a:xfrm>
          <a:prstGeom prst="rect">
            <a:avLst/>
          </a:prstGeom>
        </p:spPr>
      </p:pic>
      <p:sp>
        <p:nvSpPr>
          <p:cNvPr id="4" name="Title 1"/>
          <p:cNvSpPr>
            <a:spLocks noGrp="1"/>
          </p:cNvSpPr>
          <p:nvPr>
            <p:ph type="title"/>
          </p:nvPr>
        </p:nvSpPr>
        <p:spPr>
          <a:xfrm>
            <a:off x="457200" y="973378"/>
            <a:ext cx="8229600" cy="1143000"/>
          </a:xfrm>
        </p:spPr>
        <p:txBody>
          <a:bodyPr/>
          <a:lstStyle/>
          <a:p>
            <a:pPr algn="l"/>
            <a:r>
              <a:rPr lang="en-US" dirty="0">
                <a:solidFill>
                  <a:srgbClr val="005CAB"/>
                </a:solidFill>
              </a:rPr>
              <a:t>What is a Generation?</a:t>
            </a:r>
          </a:p>
        </p:txBody>
      </p:sp>
      <p:sp>
        <p:nvSpPr>
          <p:cNvPr id="5" name="Content Placeholder 3"/>
          <p:cNvSpPr>
            <a:spLocks noGrp="1"/>
          </p:cNvSpPr>
          <p:nvPr>
            <p:ph idx="1"/>
          </p:nvPr>
        </p:nvSpPr>
        <p:spPr>
          <a:xfrm>
            <a:off x="240303" y="2123074"/>
            <a:ext cx="7979434" cy="3429000"/>
          </a:xfrm>
        </p:spPr>
        <p:txBody>
          <a:bodyPr>
            <a:normAutofit lnSpcReduction="10000"/>
          </a:bodyPr>
          <a:lstStyle/>
          <a:p>
            <a:pPr marL="0" indent="0">
              <a:buNone/>
            </a:pPr>
            <a:r>
              <a:rPr lang="en-US" dirty="0">
                <a:solidFill>
                  <a:srgbClr val="005CAB"/>
                </a:solidFill>
              </a:rPr>
              <a:t>Generation Cohort Theory:</a:t>
            </a:r>
          </a:p>
          <a:p>
            <a:pPr marL="0" indent="0">
              <a:buNone/>
            </a:pPr>
            <a:r>
              <a:rPr lang="en-US" dirty="0">
                <a:solidFill>
                  <a:srgbClr val="00B050"/>
                </a:solidFill>
              </a:rPr>
              <a:t>“A generation is defined as a group of individuals born and living contemporaneously who share </a:t>
            </a:r>
            <a:r>
              <a:rPr lang="en-US" b="1" dirty="0">
                <a:solidFill>
                  <a:srgbClr val="00B050"/>
                </a:solidFill>
              </a:rPr>
              <a:t>common knowledge </a:t>
            </a:r>
            <a:r>
              <a:rPr lang="en-US" dirty="0">
                <a:solidFill>
                  <a:srgbClr val="00B050"/>
                </a:solidFill>
              </a:rPr>
              <a:t>and </a:t>
            </a:r>
            <a:r>
              <a:rPr lang="en-US" b="1" dirty="0">
                <a:solidFill>
                  <a:srgbClr val="00B050"/>
                </a:solidFill>
              </a:rPr>
              <a:t>experiences</a:t>
            </a:r>
            <a:r>
              <a:rPr lang="en-US" dirty="0">
                <a:solidFill>
                  <a:srgbClr val="00B050"/>
                </a:solidFill>
              </a:rPr>
              <a:t> that affect their </a:t>
            </a:r>
            <a:r>
              <a:rPr lang="en-US" b="1" dirty="0">
                <a:solidFill>
                  <a:srgbClr val="00B050"/>
                </a:solidFill>
              </a:rPr>
              <a:t>thoughts, attitudes, values, beliefs and behaviors” </a:t>
            </a:r>
          </a:p>
          <a:p>
            <a:pPr marL="0" indent="0">
              <a:buNone/>
            </a:pPr>
            <a:r>
              <a:rPr lang="en-US" sz="2500" dirty="0">
                <a:solidFill>
                  <a:srgbClr val="00B050"/>
                </a:solidFill>
              </a:rPr>
              <a:t>(Clark, pg. 379 2017)</a:t>
            </a:r>
          </a:p>
        </p:txBody>
      </p:sp>
      <p:pic>
        <p:nvPicPr>
          <p:cNvPr id="6" name="Picture 2" descr="Image result for Gen 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871" y="3888791"/>
            <a:ext cx="1393035" cy="25213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aby boom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399" y="805515"/>
            <a:ext cx="3168700" cy="1478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illennia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7871" y="5221523"/>
            <a:ext cx="3834442" cy="147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021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SA template content final.png"/>
          <p:cNvPicPr>
            <a:picLocks noChangeAspect="1"/>
          </p:cNvPicPr>
          <p:nvPr/>
        </p:nvPicPr>
        <p:blipFill rotWithShape="1">
          <a:blip r:embed="rId3">
            <a:extLst>
              <a:ext uri="{28A0092B-C50C-407E-A947-70E740481C1C}">
                <a14:useLocalDpi xmlns:a14="http://schemas.microsoft.com/office/drawing/2010/main" val="0"/>
              </a:ext>
            </a:extLst>
          </a:blip>
          <a:srcRect b="88755"/>
          <a:stretch/>
        </p:blipFill>
        <p:spPr>
          <a:xfrm>
            <a:off x="0" y="0"/>
            <a:ext cx="9144000" cy="771181"/>
          </a:xfrm>
          <a:prstGeom prst="rect">
            <a:avLst/>
          </a:prstGeom>
        </p:spPr>
      </p:pic>
      <p:sp>
        <p:nvSpPr>
          <p:cNvPr id="17" name="TextBox 16"/>
          <p:cNvSpPr txBox="1"/>
          <p:nvPr/>
        </p:nvSpPr>
        <p:spPr>
          <a:xfrm>
            <a:off x="384202" y="935890"/>
            <a:ext cx="8214232" cy="5878532"/>
          </a:xfrm>
          <a:prstGeom prst="rect">
            <a:avLst/>
          </a:prstGeom>
          <a:noFill/>
        </p:spPr>
        <p:txBody>
          <a:bodyPr wrap="square" rtlCol="0">
            <a:spAutoFit/>
          </a:bodyPr>
          <a:lstStyle/>
          <a:p>
            <a:pPr algn="ctr"/>
            <a:r>
              <a:rPr lang="en-US" sz="5500" dirty="0">
                <a:solidFill>
                  <a:srgbClr val="00B050"/>
                </a:solidFill>
              </a:rPr>
              <a:t>References</a:t>
            </a:r>
          </a:p>
          <a:p>
            <a:pPr algn="ctr"/>
            <a:endParaRPr lang="en-US" sz="2500" dirty="0">
              <a:solidFill>
                <a:srgbClr val="00B050"/>
              </a:solidFill>
            </a:endParaRPr>
          </a:p>
          <a:p>
            <a:r>
              <a:rPr lang="en-US" sz="2200" dirty="0"/>
              <a:t>Becton, J. B., Walker, H. J., Jones-Farmer, A.  (2014). Generational </a:t>
            </a:r>
          </a:p>
          <a:p>
            <a:r>
              <a:rPr lang="en-US" sz="2200" dirty="0"/>
              <a:t>	differences in workplace behavior. Journal of Applied Social </a:t>
            </a:r>
          </a:p>
          <a:p>
            <a:r>
              <a:rPr lang="en-US" sz="2200" dirty="0"/>
              <a:t>	Psychology</a:t>
            </a:r>
            <a:r>
              <a:rPr lang="en-US" sz="2200" i="1" dirty="0"/>
              <a:t>, 44</a:t>
            </a:r>
            <a:r>
              <a:rPr lang="en-US" sz="2200" dirty="0"/>
              <a:t>, 175-189</a:t>
            </a:r>
          </a:p>
          <a:p>
            <a:endParaRPr lang="en-US" sz="1000" dirty="0"/>
          </a:p>
          <a:p>
            <a:r>
              <a:rPr lang="en-US" sz="2200" dirty="0"/>
              <a:t>Clark, K. R. (2017). Managing Multiple Generations in the </a:t>
            </a:r>
          </a:p>
          <a:p>
            <a:r>
              <a:rPr lang="en-US" sz="2200" dirty="0"/>
              <a:t>	Workplace. </a:t>
            </a:r>
            <a:r>
              <a:rPr lang="en-US" sz="2200" i="1" dirty="0"/>
              <a:t>Radiologic Technology, 88</a:t>
            </a:r>
            <a:r>
              <a:rPr lang="en-US" sz="2200" dirty="0"/>
              <a:t>, 379-398.</a:t>
            </a:r>
          </a:p>
          <a:p>
            <a:endParaRPr lang="en-US" sz="1000" dirty="0"/>
          </a:p>
          <a:p>
            <a:r>
              <a:rPr lang="en-US" sz="2200" dirty="0"/>
              <a:t>Gibaldi, C.P. (2013). Changing the trends of retirement: Baby Boomers </a:t>
            </a:r>
          </a:p>
          <a:p>
            <a:r>
              <a:rPr lang="en-US" sz="2200" dirty="0"/>
              <a:t>	leading the charge. </a:t>
            </a:r>
            <a:r>
              <a:rPr lang="en-US" sz="2200" i="1" dirty="0"/>
              <a:t>Review of Business, 34</a:t>
            </a:r>
            <a:r>
              <a:rPr lang="en-US" sz="2200" dirty="0"/>
              <a:t>, 50-57.</a:t>
            </a:r>
          </a:p>
          <a:p>
            <a:endParaRPr lang="en-US" sz="1000" dirty="0"/>
          </a:p>
          <a:p>
            <a:r>
              <a:rPr lang="en-US" sz="2200" dirty="0"/>
              <a:t>Lawson, M. (2017). Shifting to the next generation workplace. </a:t>
            </a:r>
            <a:r>
              <a:rPr lang="en-US" sz="2200" i="1" dirty="0"/>
              <a:t>Public </a:t>
            </a:r>
          </a:p>
          <a:p>
            <a:r>
              <a:rPr lang="en-US" sz="2200" i="1" dirty="0"/>
              <a:t>	Management,</a:t>
            </a:r>
            <a:r>
              <a:rPr lang="en-US" sz="2200" dirty="0"/>
              <a:t> 14-18.</a:t>
            </a:r>
          </a:p>
          <a:p>
            <a:endParaRPr lang="en-US" sz="1000" dirty="0"/>
          </a:p>
          <a:p>
            <a:r>
              <a:rPr lang="en-US" sz="2200" dirty="0"/>
              <a:t>Weston (2001). Coaching Generations in the Workplace. Nursing </a:t>
            </a:r>
          </a:p>
          <a:p>
            <a:r>
              <a:rPr lang="en-US" sz="2200" dirty="0"/>
              <a:t>	Administration Quarterly</a:t>
            </a:r>
            <a:r>
              <a:rPr lang="en-US" sz="2200" i="1" dirty="0"/>
              <a:t>, 88</a:t>
            </a:r>
            <a:r>
              <a:rPr lang="en-US" sz="2200" dirty="0"/>
              <a:t>, 11-21.</a:t>
            </a:r>
            <a:r>
              <a:rPr lang="en-US" sz="1400" dirty="0"/>
              <a:t> </a:t>
            </a:r>
          </a:p>
        </p:txBody>
      </p:sp>
    </p:spTree>
    <p:extLst>
      <p:ext uri="{BB962C8B-B14F-4D97-AF65-F5344CB8AC3E}">
        <p14:creationId xmlns:p14="http://schemas.microsoft.com/office/powerpoint/2010/main" val="165598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DA template open, clo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315"/>
            <a:ext cx="9144000" cy="6858000"/>
          </a:xfrm>
          <a:prstGeom prst="rect">
            <a:avLst/>
          </a:prstGeom>
        </p:spPr>
      </p:pic>
      <p:sp>
        <p:nvSpPr>
          <p:cNvPr id="3" name="Subtitle 2"/>
          <p:cNvSpPr>
            <a:spLocks noGrp="1"/>
          </p:cNvSpPr>
          <p:nvPr>
            <p:ph type="subTitle" idx="1"/>
          </p:nvPr>
        </p:nvSpPr>
        <p:spPr>
          <a:xfrm>
            <a:off x="5930019" y="4065509"/>
            <a:ext cx="2877979" cy="1992440"/>
          </a:xfrm>
        </p:spPr>
        <p:txBody>
          <a:bodyPr>
            <a:normAutofit fontScale="77500" lnSpcReduction="20000"/>
          </a:bodyPr>
          <a:lstStyle/>
          <a:p>
            <a:r>
              <a:rPr lang="en-US" sz="2800" dirty="0">
                <a:solidFill>
                  <a:schemeClr val="tx1"/>
                </a:solidFill>
              </a:rPr>
              <a:t>Sarah Blanchette</a:t>
            </a:r>
          </a:p>
          <a:p>
            <a:r>
              <a:rPr lang="en-US" sz="2800" dirty="0">
                <a:solidFill>
                  <a:schemeClr val="tx1"/>
                </a:solidFill>
              </a:rPr>
              <a:t>Residential Services Training</a:t>
            </a:r>
          </a:p>
          <a:p>
            <a:r>
              <a:rPr lang="en-US" sz="2800" dirty="0">
                <a:solidFill>
                  <a:schemeClr val="tx1"/>
                </a:solidFill>
              </a:rPr>
              <a:t>Program Manager</a:t>
            </a:r>
          </a:p>
          <a:p>
            <a:r>
              <a:rPr lang="en-US" sz="2800" dirty="0">
                <a:solidFill>
                  <a:schemeClr val="tx1"/>
                </a:solidFill>
              </a:rPr>
              <a:t>360-407-1540</a:t>
            </a:r>
          </a:p>
          <a:p>
            <a:r>
              <a:rPr lang="en-US" sz="2800" dirty="0">
                <a:solidFill>
                  <a:schemeClr val="tx1"/>
                </a:solidFill>
                <a:hlinkClick r:id="rId3"/>
              </a:rPr>
              <a:t>BlancSR@dshs.wa.gov</a:t>
            </a:r>
            <a:r>
              <a:rPr lang="en-US" sz="2800" dirty="0">
                <a:solidFill>
                  <a:schemeClr val="tx1"/>
                </a:solidFill>
              </a:rPr>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312" y="473044"/>
            <a:ext cx="6429375" cy="6858000"/>
          </a:xfrm>
          <a:prstGeom prst="rect">
            <a:avLst/>
          </a:prstGeom>
        </p:spPr>
      </p:pic>
      <p:sp>
        <p:nvSpPr>
          <p:cNvPr id="8" name="Title 7"/>
          <p:cNvSpPr>
            <a:spLocks noGrp="1"/>
          </p:cNvSpPr>
          <p:nvPr>
            <p:ph type="ctrTitle"/>
          </p:nvPr>
        </p:nvSpPr>
        <p:spPr>
          <a:xfrm>
            <a:off x="162962" y="977773"/>
            <a:ext cx="2643612" cy="4925085"/>
          </a:xfrm>
        </p:spPr>
        <p:txBody>
          <a:bodyPr>
            <a:normAutofit/>
          </a:bodyPr>
          <a:lstStyle/>
          <a:p>
            <a:r>
              <a:rPr lang="en-US" dirty="0"/>
              <a:t>Questions Break!</a:t>
            </a:r>
            <a:br>
              <a:rPr lang="en-US" dirty="0"/>
            </a:br>
            <a:br>
              <a:rPr lang="en-US" dirty="0"/>
            </a:br>
            <a:r>
              <a:rPr lang="en-US" dirty="0"/>
              <a:t>What are your questions for me?</a:t>
            </a:r>
          </a:p>
        </p:txBody>
      </p:sp>
    </p:spTree>
    <p:extLst>
      <p:ext uri="{BB962C8B-B14F-4D97-AF65-F5344CB8AC3E}">
        <p14:creationId xmlns:p14="http://schemas.microsoft.com/office/powerpoint/2010/main" val="107478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SA template content final.png"/>
          <p:cNvPicPr>
            <a:picLocks noChangeAspect="1"/>
          </p:cNvPicPr>
          <p:nvPr/>
        </p:nvPicPr>
        <p:blipFill rotWithShape="1">
          <a:blip r:embed="rId3">
            <a:extLst>
              <a:ext uri="{28A0092B-C50C-407E-A947-70E740481C1C}">
                <a14:useLocalDpi xmlns:a14="http://schemas.microsoft.com/office/drawing/2010/main" val="0"/>
              </a:ext>
            </a:extLst>
          </a:blip>
          <a:srcRect b="88755"/>
          <a:stretch/>
        </p:blipFill>
        <p:spPr>
          <a:xfrm>
            <a:off x="0" y="0"/>
            <a:ext cx="9144000" cy="771181"/>
          </a:xfrm>
          <a:prstGeom prst="rect">
            <a:avLst/>
          </a:prstGeom>
        </p:spPr>
      </p:pic>
      <p:sp>
        <p:nvSpPr>
          <p:cNvPr id="17" name="TextBox 16"/>
          <p:cNvSpPr txBox="1"/>
          <p:nvPr/>
        </p:nvSpPr>
        <p:spPr>
          <a:xfrm>
            <a:off x="475660" y="935891"/>
            <a:ext cx="8005560" cy="5201424"/>
          </a:xfrm>
          <a:prstGeom prst="rect">
            <a:avLst/>
          </a:prstGeom>
          <a:noFill/>
        </p:spPr>
        <p:txBody>
          <a:bodyPr wrap="square" rtlCol="0">
            <a:spAutoFit/>
          </a:bodyPr>
          <a:lstStyle/>
          <a:p>
            <a:pPr algn="ctr"/>
            <a:r>
              <a:rPr lang="en-US" sz="5500" dirty="0">
                <a:solidFill>
                  <a:srgbClr val="00B050"/>
                </a:solidFill>
              </a:rPr>
              <a:t>Why is this so important?</a:t>
            </a:r>
          </a:p>
          <a:p>
            <a:pPr algn="ctr"/>
            <a:r>
              <a:rPr lang="en-US" sz="2500" dirty="0">
                <a:solidFill>
                  <a:srgbClr val="00B050"/>
                </a:solidFill>
              </a:rPr>
              <a:t>  </a:t>
            </a:r>
          </a:p>
          <a:p>
            <a:pPr marL="457200" indent="-457200">
              <a:buFont typeface="Arial" panose="020B0604020202020204" pitchFamily="34" charset="0"/>
              <a:buChar char="•"/>
            </a:pPr>
            <a:r>
              <a:rPr lang="en-US" sz="2800" dirty="0">
                <a:solidFill>
                  <a:srgbClr val="0070C0"/>
                </a:solidFill>
              </a:rPr>
              <a:t>Employee retention.</a:t>
            </a:r>
          </a:p>
          <a:p>
            <a:pPr marL="914400" lvl="1" indent="-457200">
              <a:buFont typeface="Arial" panose="020B0604020202020204" pitchFamily="34" charset="0"/>
              <a:buChar char="•"/>
            </a:pPr>
            <a:r>
              <a:rPr lang="en-US" sz="2800" dirty="0">
                <a:solidFill>
                  <a:srgbClr val="00B050"/>
                </a:solidFill>
              </a:rPr>
              <a:t>Costly to recruit, hire, and train new employees.</a:t>
            </a:r>
          </a:p>
          <a:p>
            <a:pPr marL="457200" indent="-457200">
              <a:buFont typeface="Arial" panose="020B0604020202020204" pitchFamily="34" charset="0"/>
              <a:buChar char="•"/>
            </a:pPr>
            <a:r>
              <a:rPr lang="en-US" sz="2800" dirty="0">
                <a:solidFill>
                  <a:srgbClr val="0070C0"/>
                </a:solidFill>
              </a:rPr>
              <a:t>Research on generational differences is mixed by there is evidence that these differences in experience, values and beliefs do impact the workplace.</a:t>
            </a:r>
          </a:p>
          <a:p>
            <a:pPr marL="914400" lvl="1" indent="-457200">
              <a:buFont typeface="Arial" panose="020B0604020202020204" pitchFamily="34" charset="0"/>
              <a:buChar char="•"/>
            </a:pPr>
            <a:r>
              <a:rPr lang="en-US" sz="2800" dirty="0">
                <a:solidFill>
                  <a:srgbClr val="00B050"/>
                </a:solidFill>
              </a:rPr>
              <a:t>Without empathy and understanding between the generations, conflict can get in the way!</a:t>
            </a:r>
          </a:p>
        </p:txBody>
      </p:sp>
      <p:sp>
        <p:nvSpPr>
          <p:cNvPr id="2" name="Rectangle 1"/>
          <p:cNvSpPr/>
          <p:nvPr/>
        </p:nvSpPr>
        <p:spPr>
          <a:xfrm>
            <a:off x="673768" y="5871138"/>
            <a:ext cx="8013031" cy="646331"/>
          </a:xfrm>
          <a:prstGeom prst="rect">
            <a:avLst/>
          </a:prstGeom>
        </p:spPr>
        <p:txBody>
          <a:bodyPr wrap="square">
            <a:spAutoFit/>
          </a:bodyPr>
          <a:lstStyle/>
          <a:p>
            <a:r>
              <a:rPr lang="en-US" dirty="0"/>
              <a:t>Becton, J. B., Walker, H. J., Jones-Farmer, A.  (2014). Generational differences in workplace behavior. Journal of Applied Social Psychology</a:t>
            </a:r>
            <a:r>
              <a:rPr lang="en-US" i="1" dirty="0"/>
              <a:t>, 44</a:t>
            </a:r>
            <a:r>
              <a:rPr lang="en-US" dirty="0"/>
              <a:t>, 175-189.</a:t>
            </a:r>
          </a:p>
        </p:txBody>
      </p:sp>
    </p:spTree>
    <p:extLst>
      <p:ext uri="{BB962C8B-B14F-4D97-AF65-F5344CB8AC3E}">
        <p14:creationId xmlns:p14="http://schemas.microsoft.com/office/powerpoint/2010/main" val="116008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64" y="1033763"/>
            <a:ext cx="8229600" cy="1143000"/>
          </a:xfrm>
        </p:spPr>
        <p:txBody>
          <a:bodyPr>
            <a:normAutofit fontScale="90000"/>
          </a:bodyPr>
          <a:lstStyle/>
          <a:p>
            <a:r>
              <a:rPr lang="en-US" dirty="0">
                <a:solidFill>
                  <a:srgbClr val="005CAB"/>
                </a:solidFill>
              </a:rPr>
              <a:t>Generations Most Common In the Workplace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1278445"/>
              </p:ext>
            </p:extLst>
          </p:nvPr>
        </p:nvGraphicFramePr>
        <p:xfrm>
          <a:off x="510466" y="2287573"/>
          <a:ext cx="8229600" cy="3495671"/>
        </p:xfrm>
        <a:graphic>
          <a:graphicData uri="http://schemas.openxmlformats.org/drawingml/2006/table">
            <a:tbl>
              <a:tblPr firstRow="1" bandRow="1">
                <a:tableStyleId>{5C22544A-7EE6-4342-B048-85BDC9FD1C3A}</a:tableStyleId>
              </a:tblPr>
              <a:tblGrid>
                <a:gridCol w="5011445">
                  <a:extLst>
                    <a:ext uri="{9D8B030D-6E8A-4147-A177-3AD203B41FA5}">
                      <a16:colId xmlns:a16="http://schemas.microsoft.com/office/drawing/2014/main" val="20000"/>
                    </a:ext>
                  </a:extLst>
                </a:gridCol>
                <a:gridCol w="3218155">
                  <a:extLst>
                    <a:ext uri="{9D8B030D-6E8A-4147-A177-3AD203B41FA5}">
                      <a16:colId xmlns:a16="http://schemas.microsoft.com/office/drawing/2014/main" val="20001"/>
                    </a:ext>
                  </a:extLst>
                </a:gridCol>
              </a:tblGrid>
              <a:tr h="370840">
                <a:tc>
                  <a:txBody>
                    <a:bodyPr/>
                    <a:lstStyle/>
                    <a:p>
                      <a:r>
                        <a:rPr lang="en-US" dirty="0"/>
                        <a:t>Name:</a:t>
                      </a:r>
                    </a:p>
                  </a:txBody>
                  <a:tcPr/>
                </a:tc>
                <a:tc>
                  <a:txBody>
                    <a:bodyPr/>
                    <a:lstStyle/>
                    <a:p>
                      <a:pPr algn="ctr"/>
                      <a:r>
                        <a:rPr lang="en-US" dirty="0"/>
                        <a:t>Born:</a:t>
                      </a:r>
                    </a:p>
                  </a:txBody>
                  <a:tcPr/>
                </a:tc>
                <a:extLst>
                  <a:ext uri="{0D108BD9-81ED-4DB2-BD59-A6C34878D82A}">
                    <a16:rowId xmlns:a16="http://schemas.microsoft.com/office/drawing/2014/main" val="10000"/>
                  </a:ext>
                </a:extLst>
              </a:tr>
              <a:tr h="370840">
                <a:tc>
                  <a:txBody>
                    <a:bodyPr/>
                    <a:lstStyle/>
                    <a:p>
                      <a:r>
                        <a:rPr lang="en-US" sz="2400" dirty="0">
                          <a:solidFill>
                            <a:srgbClr val="C00000"/>
                          </a:solidFill>
                        </a:rPr>
                        <a:t>Baby Boomers</a:t>
                      </a:r>
                    </a:p>
                  </a:txBody>
                  <a:tcPr/>
                </a:tc>
                <a:tc>
                  <a:txBody>
                    <a:bodyPr/>
                    <a:lstStyle/>
                    <a:p>
                      <a:pPr algn="ctr"/>
                      <a:r>
                        <a:rPr lang="en-US" sz="2400" dirty="0"/>
                        <a:t>1946 - 1970</a:t>
                      </a:r>
                    </a:p>
                  </a:txBody>
                  <a:tcPr/>
                </a:tc>
                <a:extLst>
                  <a:ext uri="{0D108BD9-81ED-4DB2-BD59-A6C34878D82A}">
                    <a16:rowId xmlns:a16="http://schemas.microsoft.com/office/drawing/2014/main" val="10001"/>
                  </a:ext>
                </a:extLst>
              </a:tr>
              <a:tr h="370840">
                <a:tc>
                  <a:txBody>
                    <a:bodyPr/>
                    <a:lstStyle/>
                    <a:p>
                      <a:r>
                        <a:rPr lang="en-US" sz="2400" b="0" dirty="0">
                          <a:solidFill>
                            <a:srgbClr val="FF0000"/>
                          </a:solidFill>
                        </a:rPr>
                        <a:t>Generation Jones (late Boomers)</a:t>
                      </a:r>
                    </a:p>
                  </a:txBody>
                  <a:tcPr/>
                </a:tc>
                <a:tc>
                  <a:txBody>
                    <a:bodyPr/>
                    <a:lstStyle/>
                    <a:p>
                      <a:pPr algn="ctr"/>
                      <a:r>
                        <a:rPr lang="en-US" sz="2400" dirty="0"/>
                        <a:t>1953</a:t>
                      </a:r>
                      <a:r>
                        <a:rPr lang="en-US" sz="2400" baseline="0" dirty="0"/>
                        <a:t> - 1969</a:t>
                      </a:r>
                      <a:endParaRPr lang="en-US" sz="2400" dirty="0"/>
                    </a:p>
                  </a:txBody>
                  <a:tcPr/>
                </a:tc>
                <a:extLst>
                  <a:ext uri="{0D108BD9-81ED-4DB2-BD59-A6C34878D82A}">
                    <a16:rowId xmlns:a16="http://schemas.microsoft.com/office/drawing/2014/main" val="10002"/>
                  </a:ext>
                </a:extLst>
              </a:tr>
              <a:tr h="370840">
                <a:tc>
                  <a:txBody>
                    <a:bodyPr/>
                    <a:lstStyle/>
                    <a:p>
                      <a:r>
                        <a:rPr lang="en-US" sz="2400" b="1" dirty="0">
                          <a:solidFill>
                            <a:srgbClr val="00B050"/>
                          </a:solidFill>
                        </a:rPr>
                        <a:t>Gen X</a:t>
                      </a:r>
                    </a:p>
                  </a:txBody>
                  <a:tcPr/>
                </a:tc>
                <a:tc>
                  <a:txBody>
                    <a:bodyPr/>
                    <a:lstStyle/>
                    <a:p>
                      <a:pPr algn="ctr"/>
                      <a:r>
                        <a:rPr lang="en-US" sz="2400" dirty="0"/>
                        <a:t>1970 – 1980</a:t>
                      </a:r>
                    </a:p>
                  </a:txBody>
                  <a:tcPr/>
                </a:tc>
                <a:extLst>
                  <a:ext uri="{0D108BD9-81ED-4DB2-BD59-A6C34878D82A}">
                    <a16:rowId xmlns:a16="http://schemas.microsoft.com/office/drawing/2014/main" val="10003"/>
                  </a:ext>
                </a:extLst>
              </a:tr>
              <a:tr h="838831">
                <a:tc>
                  <a:txBody>
                    <a:bodyPr/>
                    <a:lstStyle/>
                    <a:p>
                      <a:r>
                        <a:rPr lang="en-US" sz="2400" b="1" dirty="0">
                          <a:solidFill>
                            <a:srgbClr val="00B050"/>
                          </a:solidFill>
                        </a:rPr>
                        <a:t>Oregon Trail/MTV Generation (overlapping subset)</a:t>
                      </a:r>
                    </a:p>
                  </a:txBody>
                  <a:tcPr/>
                </a:tc>
                <a:tc>
                  <a:txBody>
                    <a:bodyPr/>
                    <a:lstStyle/>
                    <a:p>
                      <a:pPr algn="ctr"/>
                      <a:r>
                        <a:rPr lang="en-US" sz="2400" dirty="0"/>
                        <a:t>1974 – 1983</a:t>
                      </a:r>
                    </a:p>
                  </a:txBody>
                  <a:tcPr/>
                </a:tc>
                <a:extLst>
                  <a:ext uri="{0D108BD9-81ED-4DB2-BD59-A6C34878D82A}">
                    <a16:rowId xmlns:a16="http://schemas.microsoft.com/office/drawing/2014/main" val="10004"/>
                  </a:ext>
                </a:extLst>
              </a:tr>
              <a:tr h="437082">
                <a:tc>
                  <a:txBody>
                    <a:bodyPr/>
                    <a:lstStyle/>
                    <a:p>
                      <a:r>
                        <a:rPr lang="en-US" sz="2400" b="1" dirty="0">
                          <a:solidFill>
                            <a:srgbClr val="DAA600"/>
                          </a:solidFill>
                        </a:rPr>
                        <a:t>Millennials (aka Gen Y)</a:t>
                      </a:r>
                    </a:p>
                  </a:txBody>
                  <a:tcPr/>
                </a:tc>
                <a:tc>
                  <a:txBody>
                    <a:bodyPr/>
                    <a:lstStyle/>
                    <a:p>
                      <a:pPr algn="ctr"/>
                      <a:r>
                        <a:rPr lang="en-US" sz="2400" dirty="0"/>
                        <a:t>1980 – 2000</a:t>
                      </a:r>
                    </a:p>
                  </a:txBody>
                  <a:tcPr/>
                </a:tc>
                <a:extLst>
                  <a:ext uri="{0D108BD9-81ED-4DB2-BD59-A6C34878D82A}">
                    <a16:rowId xmlns:a16="http://schemas.microsoft.com/office/drawing/2014/main" val="10005"/>
                  </a:ext>
                </a:extLst>
              </a:tr>
              <a:tr h="370840">
                <a:tc>
                  <a:txBody>
                    <a:bodyPr/>
                    <a:lstStyle/>
                    <a:p>
                      <a:r>
                        <a:rPr lang="en-US" sz="2400" b="1" dirty="0">
                          <a:solidFill>
                            <a:schemeClr val="accent6">
                              <a:lumMod val="75000"/>
                            </a:schemeClr>
                          </a:solidFill>
                        </a:rPr>
                        <a:t>Gen Z or ?</a:t>
                      </a:r>
                    </a:p>
                  </a:txBody>
                  <a:tcPr/>
                </a:tc>
                <a:tc>
                  <a:txBody>
                    <a:bodyPr/>
                    <a:lstStyle/>
                    <a:p>
                      <a:pPr algn="ctr"/>
                      <a:r>
                        <a:rPr lang="en-US" sz="2400" dirty="0"/>
                        <a:t>2000 to ?</a:t>
                      </a:r>
                    </a:p>
                  </a:txBody>
                  <a:tcPr/>
                </a:tc>
                <a:extLst>
                  <a:ext uri="{0D108BD9-81ED-4DB2-BD59-A6C34878D82A}">
                    <a16:rowId xmlns:a16="http://schemas.microsoft.com/office/drawing/2014/main" val="10006"/>
                  </a:ext>
                </a:extLst>
              </a:tr>
            </a:tbl>
          </a:graphicData>
        </a:graphic>
      </p:graphicFrame>
      <p:sp>
        <p:nvSpPr>
          <p:cNvPr id="6" name="Rectangle 5"/>
          <p:cNvSpPr/>
          <p:nvPr/>
        </p:nvSpPr>
        <p:spPr>
          <a:xfrm>
            <a:off x="779393" y="6406640"/>
            <a:ext cx="8123068" cy="307777"/>
          </a:xfrm>
          <a:prstGeom prst="rect">
            <a:avLst/>
          </a:prstGeom>
        </p:spPr>
        <p:txBody>
          <a:bodyPr wrap="square">
            <a:spAutoFit/>
          </a:bodyPr>
          <a:lstStyle/>
          <a:p>
            <a:r>
              <a:rPr lang="en-US" sz="1400" dirty="0"/>
              <a:t>Clark, K. R. (2017). Managing Multiple Generations in the Workplace. </a:t>
            </a:r>
            <a:r>
              <a:rPr lang="en-US" sz="1400" i="1" dirty="0"/>
              <a:t>Radiologic Technology, 88</a:t>
            </a:r>
            <a:r>
              <a:rPr lang="en-US" sz="1400" dirty="0"/>
              <a:t>, 379-398.</a:t>
            </a:r>
          </a:p>
        </p:txBody>
      </p:sp>
      <p:sp>
        <p:nvSpPr>
          <p:cNvPr id="3" name="TextBox 2"/>
          <p:cNvSpPr txBox="1"/>
          <p:nvPr/>
        </p:nvSpPr>
        <p:spPr>
          <a:xfrm>
            <a:off x="457200" y="5795769"/>
            <a:ext cx="8198528" cy="369332"/>
          </a:xfrm>
          <a:prstGeom prst="rect">
            <a:avLst/>
          </a:prstGeom>
          <a:noFill/>
        </p:spPr>
        <p:txBody>
          <a:bodyPr wrap="square" rtlCol="0">
            <a:spAutoFit/>
          </a:bodyPr>
          <a:lstStyle/>
          <a:p>
            <a:r>
              <a:rPr lang="en-US" dirty="0"/>
              <a:t>*The birth dates vary depending on your source</a:t>
            </a:r>
          </a:p>
        </p:txBody>
      </p:sp>
      <p:pic>
        <p:nvPicPr>
          <p:cNvPr id="7" name="Picture 6" descr="FSA template content final.png"/>
          <p:cNvPicPr>
            <a:picLocks noChangeAspect="1"/>
          </p:cNvPicPr>
          <p:nvPr/>
        </p:nvPicPr>
        <p:blipFill rotWithShape="1">
          <a:blip r:embed="rId2">
            <a:extLst>
              <a:ext uri="{28A0092B-C50C-407E-A947-70E740481C1C}">
                <a14:useLocalDpi xmlns:a14="http://schemas.microsoft.com/office/drawing/2010/main" val="0"/>
              </a:ext>
            </a:extLst>
          </a:blip>
          <a:srcRect b="88755"/>
          <a:stretch/>
        </p:blipFill>
        <p:spPr>
          <a:xfrm>
            <a:off x="-15536" y="0"/>
            <a:ext cx="9144000" cy="771181"/>
          </a:xfrm>
          <a:prstGeom prst="rect">
            <a:avLst/>
          </a:prstGeom>
        </p:spPr>
      </p:pic>
    </p:spTree>
    <p:extLst>
      <p:ext uri="{BB962C8B-B14F-4D97-AF65-F5344CB8AC3E}">
        <p14:creationId xmlns:p14="http://schemas.microsoft.com/office/powerpoint/2010/main" val="251486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SA template content final.png"/>
          <p:cNvPicPr>
            <a:picLocks noChangeAspect="1"/>
          </p:cNvPicPr>
          <p:nvPr/>
        </p:nvPicPr>
        <p:blipFill rotWithShape="1">
          <a:blip r:embed="rId3">
            <a:extLst>
              <a:ext uri="{28A0092B-C50C-407E-A947-70E740481C1C}">
                <a14:useLocalDpi xmlns:a14="http://schemas.microsoft.com/office/drawing/2010/main" val="0"/>
              </a:ext>
            </a:extLst>
          </a:blip>
          <a:srcRect b="88755"/>
          <a:stretch/>
        </p:blipFill>
        <p:spPr>
          <a:xfrm>
            <a:off x="0" y="0"/>
            <a:ext cx="9144000" cy="771181"/>
          </a:xfrm>
          <a:prstGeom prst="rect">
            <a:avLst/>
          </a:prstGeom>
        </p:spPr>
      </p:pic>
      <p:sp>
        <p:nvSpPr>
          <p:cNvPr id="4" name="Title 1"/>
          <p:cNvSpPr>
            <a:spLocks noGrp="1"/>
          </p:cNvSpPr>
          <p:nvPr>
            <p:ph type="title"/>
          </p:nvPr>
        </p:nvSpPr>
        <p:spPr>
          <a:xfrm>
            <a:off x="457200" y="973378"/>
            <a:ext cx="8229600" cy="1143000"/>
          </a:xfrm>
        </p:spPr>
        <p:txBody>
          <a:bodyPr/>
          <a:lstStyle/>
          <a:p>
            <a:r>
              <a:rPr lang="en-US" dirty="0">
                <a:solidFill>
                  <a:srgbClr val="005CAB"/>
                </a:solidFill>
              </a:rPr>
              <a:t>“Talkin’ ‘bout My Generation”</a:t>
            </a:r>
          </a:p>
        </p:txBody>
      </p:sp>
      <p:sp>
        <p:nvSpPr>
          <p:cNvPr id="5" name="Content Placeholder 3"/>
          <p:cNvSpPr>
            <a:spLocks noGrp="1"/>
          </p:cNvSpPr>
          <p:nvPr>
            <p:ph idx="1"/>
          </p:nvPr>
        </p:nvSpPr>
        <p:spPr>
          <a:xfrm>
            <a:off x="901460" y="2702453"/>
            <a:ext cx="7431657" cy="2145593"/>
          </a:xfrm>
        </p:spPr>
        <p:txBody>
          <a:bodyPr>
            <a:normAutofit/>
          </a:bodyPr>
          <a:lstStyle/>
          <a:p>
            <a:pPr marL="0" indent="0" algn="ctr">
              <a:buNone/>
            </a:pPr>
            <a:r>
              <a:rPr lang="en-US" sz="6600" dirty="0">
                <a:solidFill>
                  <a:srgbClr val="00B050"/>
                </a:solidFill>
              </a:rPr>
              <a:t>Cross the Line Activity</a:t>
            </a:r>
          </a:p>
        </p:txBody>
      </p:sp>
    </p:spTree>
    <p:extLst>
      <p:ext uri="{BB962C8B-B14F-4D97-AF65-F5344CB8AC3E}">
        <p14:creationId xmlns:p14="http://schemas.microsoft.com/office/powerpoint/2010/main" val="408952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121" y="648392"/>
            <a:ext cx="8229600" cy="1143000"/>
          </a:xfrm>
        </p:spPr>
        <p:txBody>
          <a:bodyPr/>
          <a:lstStyle/>
          <a:p>
            <a:r>
              <a:rPr lang="en-US" dirty="0">
                <a:solidFill>
                  <a:srgbClr val="C00000"/>
                </a:solidFill>
              </a:rPr>
              <a:t>Boomers – Historical Perspective</a:t>
            </a:r>
          </a:p>
        </p:txBody>
      </p:sp>
      <p:sp>
        <p:nvSpPr>
          <p:cNvPr id="3" name="Content Placeholder 2"/>
          <p:cNvSpPr>
            <a:spLocks noGrp="1"/>
          </p:cNvSpPr>
          <p:nvPr>
            <p:ph idx="1"/>
          </p:nvPr>
        </p:nvSpPr>
        <p:spPr>
          <a:xfrm>
            <a:off x="861933" y="1626800"/>
            <a:ext cx="7721975" cy="4978153"/>
          </a:xfrm>
        </p:spPr>
        <p:txBody>
          <a:bodyPr>
            <a:normAutofit fontScale="92500" lnSpcReduction="20000"/>
          </a:bodyPr>
          <a:lstStyle/>
          <a:p>
            <a:r>
              <a:rPr lang="en-US" dirty="0"/>
              <a:t>Women’s Rights movement.</a:t>
            </a:r>
          </a:p>
          <a:p>
            <a:r>
              <a:rPr lang="en-US" dirty="0">
                <a:solidFill>
                  <a:srgbClr val="C00000"/>
                </a:solidFill>
              </a:rPr>
              <a:t>Civil Rights movement.</a:t>
            </a:r>
          </a:p>
          <a:p>
            <a:r>
              <a:rPr lang="en-US" dirty="0"/>
              <a:t>Disability Rights movement.</a:t>
            </a:r>
          </a:p>
          <a:p>
            <a:r>
              <a:rPr lang="en-US" dirty="0">
                <a:solidFill>
                  <a:srgbClr val="C00000"/>
                </a:solidFill>
              </a:rPr>
              <a:t>Growing numbers of women entering the workplace.</a:t>
            </a:r>
          </a:p>
          <a:p>
            <a:r>
              <a:rPr lang="en-US" dirty="0"/>
              <a:t>Higher divorce rate and second marriages than parents.</a:t>
            </a:r>
          </a:p>
          <a:p>
            <a:r>
              <a:rPr lang="en-US" dirty="0">
                <a:solidFill>
                  <a:srgbClr val="C00000"/>
                </a:solidFill>
              </a:rPr>
              <a:t>Rock &amp; Roll.</a:t>
            </a:r>
          </a:p>
          <a:p>
            <a:r>
              <a:rPr lang="en-US" dirty="0"/>
              <a:t>Hippies and drug culture.</a:t>
            </a:r>
          </a:p>
          <a:p>
            <a:r>
              <a:rPr lang="en-US" dirty="0">
                <a:solidFill>
                  <a:srgbClr val="C00000"/>
                </a:solidFill>
              </a:rPr>
              <a:t>Huge growth in health care and longer lifespans (example: Polio vaccine).</a:t>
            </a:r>
          </a:p>
          <a:p>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2050" name="Picture 2" descr="Image result for civil rights m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715" y="1474657"/>
            <a:ext cx="2560193" cy="14369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ock in r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817" y="5015087"/>
            <a:ext cx="1165904" cy="16480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9393" y="6406640"/>
            <a:ext cx="8123068" cy="307777"/>
          </a:xfrm>
          <a:prstGeom prst="rect">
            <a:avLst/>
          </a:prstGeom>
        </p:spPr>
        <p:txBody>
          <a:bodyPr wrap="square">
            <a:spAutoFit/>
          </a:bodyPr>
          <a:lstStyle/>
          <a:p>
            <a:r>
              <a:rPr lang="en-US" sz="1400" dirty="0"/>
              <a:t>Clark, K. R. (2017). Managing Multiple Generations in the Workplace. </a:t>
            </a:r>
            <a:r>
              <a:rPr lang="en-US" sz="1400" i="1" dirty="0"/>
              <a:t>Radiologic Technology, 88</a:t>
            </a:r>
            <a:r>
              <a:rPr lang="en-US" sz="1400" dirty="0"/>
              <a:t>, 379-398.</a:t>
            </a:r>
          </a:p>
        </p:txBody>
      </p:sp>
    </p:spTree>
    <p:extLst>
      <p:ext uri="{BB962C8B-B14F-4D97-AF65-F5344CB8AC3E}">
        <p14:creationId xmlns:p14="http://schemas.microsoft.com/office/powerpoint/2010/main" val="321893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555"/>
            <a:ext cx="8229600" cy="1143000"/>
          </a:xfrm>
        </p:spPr>
        <p:txBody>
          <a:bodyPr/>
          <a:lstStyle/>
          <a:p>
            <a:r>
              <a:rPr lang="en-US" dirty="0">
                <a:solidFill>
                  <a:srgbClr val="C00000"/>
                </a:solidFill>
              </a:rPr>
              <a:t>Boomers Grew Up With:</a:t>
            </a:r>
          </a:p>
        </p:txBody>
      </p:sp>
      <p:sp>
        <p:nvSpPr>
          <p:cNvPr id="3" name="Content Placeholder 2"/>
          <p:cNvSpPr>
            <a:spLocks noGrp="1"/>
          </p:cNvSpPr>
          <p:nvPr>
            <p:ph idx="1"/>
          </p:nvPr>
        </p:nvSpPr>
        <p:spPr>
          <a:xfrm>
            <a:off x="457200" y="1848508"/>
            <a:ext cx="7086727" cy="4480103"/>
          </a:xfrm>
        </p:spPr>
        <p:txBody>
          <a:bodyPr>
            <a:normAutofit fontScale="85000" lnSpcReduction="20000"/>
          </a:bodyPr>
          <a:lstStyle/>
          <a:p>
            <a:r>
              <a:rPr lang="en-US" dirty="0"/>
              <a:t>Post WWII—huge baby boom, large families.</a:t>
            </a:r>
          </a:p>
          <a:p>
            <a:r>
              <a:rPr lang="en-US" dirty="0"/>
              <a:t>Moved out of parent’s house at age 18 or after college.</a:t>
            </a:r>
          </a:p>
          <a:p>
            <a:r>
              <a:rPr lang="en-US" dirty="0">
                <a:solidFill>
                  <a:srgbClr val="C00000"/>
                </a:solidFill>
              </a:rPr>
              <a:t>Typically married at age 18 to early 20’s.</a:t>
            </a:r>
            <a:endParaRPr lang="en-US" dirty="0"/>
          </a:p>
          <a:p>
            <a:r>
              <a:rPr lang="en-US" dirty="0">
                <a:solidFill>
                  <a:srgbClr val="000000"/>
                </a:solidFill>
              </a:rPr>
              <a:t>Emergence of the strongest middle class in history (GI-Bill).</a:t>
            </a:r>
          </a:p>
          <a:p>
            <a:r>
              <a:rPr lang="en-US" dirty="0">
                <a:solidFill>
                  <a:srgbClr val="C00000"/>
                </a:solidFill>
              </a:rPr>
              <a:t>Hi-fis and stereos (no personal computers).</a:t>
            </a:r>
          </a:p>
          <a:p>
            <a:r>
              <a:rPr lang="en-US" dirty="0"/>
              <a:t>Analog phones (with cords!!).</a:t>
            </a:r>
          </a:p>
          <a:p>
            <a:r>
              <a:rPr lang="en-US" dirty="0">
                <a:solidFill>
                  <a:srgbClr val="C00000"/>
                </a:solidFill>
              </a:rPr>
              <a:t>Grew up without seatbelts in cars.</a:t>
            </a:r>
          </a:p>
          <a:p>
            <a:r>
              <a:rPr lang="en-US" dirty="0">
                <a:solidFill>
                  <a:srgbClr val="000000"/>
                </a:solidFill>
              </a:rPr>
              <a:t>Started working age 14 (min wage $3.65-1973).</a:t>
            </a:r>
          </a:p>
          <a:p>
            <a:pPr marL="0" indent="0">
              <a:buNone/>
            </a:pPr>
            <a:endParaRPr lang="en-US" dirty="0"/>
          </a:p>
        </p:txBody>
      </p:sp>
      <p:pic>
        <p:nvPicPr>
          <p:cNvPr id="4" name="Picture 3" descr="DSHS template open, close.png"/>
          <p:cNvPicPr>
            <a:picLocks noChangeAspect="1"/>
          </p:cNvPicPr>
          <p:nvPr/>
        </p:nvPicPr>
        <p:blipFill rotWithShape="1">
          <a:blip r:embed="rId2">
            <a:extLst>
              <a:ext uri="{28A0092B-C50C-407E-A947-70E740481C1C}">
                <a14:useLocalDpi xmlns:a14="http://schemas.microsoft.com/office/drawing/2010/main" val="0"/>
              </a:ext>
            </a:extLst>
          </a:blip>
          <a:srcRect b="87952"/>
          <a:stretch/>
        </p:blipFill>
        <p:spPr>
          <a:xfrm>
            <a:off x="0" y="0"/>
            <a:ext cx="9144000" cy="826265"/>
          </a:xfrm>
          <a:prstGeom prst="rect">
            <a:avLst/>
          </a:prstGeom>
        </p:spPr>
      </p:pic>
      <p:pic>
        <p:nvPicPr>
          <p:cNvPr id="1028" name="Picture 4" descr="Image result for wall analogue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927" y="2545214"/>
            <a:ext cx="1334897" cy="13348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50 fami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491" y="4561605"/>
            <a:ext cx="1321181" cy="13079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79393" y="6406640"/>
            <a:ext cx="8123068" cy="307777"/>
          </a:xfrm>
          <a:prstGeom prst="rect">
            <a:avLst/>
          </a:prstGeom>
        </p:spPr>
        <p:txBody>
          <a:bodyPr wrap="square">
            <a:spAutoFit/>
          </a:bodyPr>
          <a:lstStyle/>
          <a:p>
            <a:r>
              <a:rPr lang="en-US" sz="1400" dirty="0"/>
              <a:t>Clark, K. R. (2017). Managing Multiple Generations in the Workplace. </a:t>
            </a:r>
            <a:r>
              <a:rPr lang="en-US" sz="1400" i="1" dirty="0"/>
              <a:t>Radiologic Technology, 88</a:t>
            </a:r>
            <a:r>
              <a:rPr lang="en-US" sz="1400" dirty="0"/>
              <a:t>, 379-398.</a:t>
            </a:r>
          </a:p>
        </p:txBody>
      </p:sp>
    </p:spTree>
    <p:extLst>
      <p:ext uri="{BB962C8B-B14F-4D97-AF65-F5344CB8AC3E}">
        <p14:creationId xmlns:p14="http://schemas.microsoft.com/office/powerpoint/2010/main" val="1984277668"/>
      </p:ext>
    </p:extLst>
  </p:cSld>
  <p:clrMapOvr>
    <a:masterClrMapping/>
  </p:clrMapOvr>
</p:sld>
</file>

<file path=ppt/theme/theme1.xml><?xml version="1.0" encoding="utf-8"?>
<a:theme xmlns:a="http://schemas.openxmlformats.org/drawingml/2006/main" name="DSHS template 4 KQ (for bu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2325D40F21924AB546EDEA326D7861" ma:contentTypeVersion="0" ma:contentTypeDescription="Create a new document." ma:contentTypeScope="" ma:versionID="8cde0332c7660964465a72347f7aff2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642E74-A36F-4C89-BCE6-54AF1885EDD3}">
  <ds:schemaRefs>
    <ds:schemaRef ds:uri="http://purl.org/dc/elements/1.1/"/>
    <ds:schemaRef ds:uri="http://purl.org/dc/terms/"/>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40C818D9-E5E1-4D58-81B8-FBD3BC2C1A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57553A7-86F5-4C7A-AF29-9BCB410A55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14198</TotalTime>
  <Words>2877</Words>
  <Application>Microsoft Office PowerPoint</Application>
  <PresentationFormat>On-screen Show (4:3)</PresentationFormat>
  <Paragraphs>349</Paragraphs>
  <Slides>41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Courier New</vt:lpstr>
      <vt:lpstr>DSHS template 4 KQ (for build)</vt:lpstr>
      <vt:lpstr>Generations in the Workplace:  How to Work Together</vt:lpstr>
      <vt:lpstr>PowerPoint Presentation</vt:lpstr>
      <vt:lpstr>PowerPoint Presentation</vt:lpstr>
      <vt:lpstr>What is a Generation?</vt:lpstr>
      <vt:lpstr>PowerPoint Presentation</vt:lpstr>
      <vt:lpstr>Generations Most Common In the Workplace</vt:lpstr>
      <vt:lpstr>“Talkin’ ‘bout My Generation”</vt:lpstr>
      <vt:lpstr>Boomers – Historical Perspective</vt:lpstr>
      <vt:lpstr>Boomers Grew Up With:</vt:lpstr>
      <vt:lpstr>Boomer Worker Characteristics</vt:lpstr>
      <vt:lpstr>PowerPoint Presentation</vt:lpstr>
      <vt:lpstr>If You Want to Recruit / Retain Baby Boomers</vt:lpstr>
      <vt:lpstr>Face-to-Face Time with A Boomer: Activity</vt:lpstr>
      <vt:lpstr>Generation X</vt:lpstr>
      <vt:lpstr>Generation X</vt:lpstr>
      <vt:lpstr>Gen Xers</vt:lpstr>
      <vt:lpstr>Gen X– Historical Perspective</vt:lpstr>
      <vt:lpstr>Gen X  (smallest cohort)</vt:lpstr>
      <vt:lpstr>Gen X</vt:lpstr>
      <vt:lpstr>Gen X</vt:lpstr>
      <vt:lpstr>Gen Xers are Independent Thinkers</vt:lpstr>
      <vt:lpstr> Gen Xers as Consumers </vt:lpstr>
      <vt:lpstr>Gen Xers as Employees</vt:lpstr>
      <vt:lpstr>PowerPoint Presentation</vt:lpstr>
      <vt:lpstr>Break-Time With A Gen Xer</vt:lpstr>
      <vt:lpstr>Millennials or Gen Y</vt:lpstr>
      <vt:lpstr>Millennials  (born between 1980 – 2000) </vt:lpstr>
      <vt:lpstr>PowerPoint Presentation</vt:lpstr>
      <vt:lpstr>PowerPoint Presentation</vt:lpstr>
      <vt:lpstr>Millennials– Historical Perspective</vt:lpstr>
      <vt:lpstr>Millennials are:</vt:lpstr>
      <vt:lpstr>Millennials</vt:lpstr>
      <vt:lpstr>PowerPoint Presentation</vt:lpstr>
      <vt:lpstr>Digital Connection With A Millennial</vt:lpstr>
      <vt:lpstr>Creating A Multi-Generational  Work Environment</vt:lpstr>
      <vt:lpstr>Generational Fishbowl Activity</vt:lpstr>
      <vt:lpstr>Multi-Generational Work Environment</vt:lpstr>
      <vt:lpstr>PowerPoint Presentation</vt:lpstr>
      <vt:lpstr>Employers Should Consider</vt:lpstr>
      <vt:lpstr>PowerPoint Presentation</vt:lpstr>
      <vt:lpstr>Questions Break!  What are your questions for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robergej</dc:creator>
  <cp:lastModifiedBy>Davis, Kenny (DSHS/DDA)</cp:lastModifiedBy>
  <cp:revision>239</cp:revision>
  <cp:lastPrinted>2014-06-26T17:57:11Z</cp:lastPrinted>
  <dcterms:created xsi:type="dcterms:W3CDTF">2014-04-22T16:45:23Z</dcterms:created>
  <dcterms:modified xsi:type="dcterms:W3CDTF">2024-04-18T21:09:57Z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0x0101000C2325D40F21924AB546EDEA326D7861</vt:lpwstr>
  </property>
</Properties>
</file>