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60"/>
  </p:notesMasterIdLst>
  <p:sldIdLst>
    <p:sldId id="264" r:id="rId2"/>
    <p:sldId id="265" r:id="rId3"/>
    <p:sldId id="266" r:id="rId4"/>
    <p:sldId id="267" r:id="rId5"/>
    <p:sldId id="268" r:id="rId6"/>
    <p:sldId id="261" r:id="rId7"/>
    <p:sldId id="262" r:id="rId8"/>
    <p:sldId id="263" r:id="rId9"/>
    <p:sldId id="269" r:id="rId10"/>
    <p:sldId id="270" r:id="rId11"/>
    <p:sldId id="271" r:id="rId12"/>
    <p:sldId id="309" r:id="rId13"/>
    <p:sldId id="327" r:id="rId14"/>
    <p:sldId id="272" r:id="rId15"/>
    <p:sldId id="312" r:id="rId16"/>
    <p:sldId id="311" r:id="rId17"/>
    <p:sldId id="317" r:id="rId18"/>
    <p:sldId id="318" r:id="rId19"/>
    <p:sldId id="314" r:id="rId20"/>
    <p:sldId id="315" r:id="rId21"/>
    <p:sldId id="316" r:id="rId22"/>
    <p:sldId id="319" r:id="rId23"/>
    <p:sldId id="321" r:id="rId24"/>
    <p:sldId id="322" r:id="rId25"/>
    <p:sldId id="275" r:id="rId26"/>
    <p:sldId id="276" r:id="rId27"/>
    <p:sldId id="297" r:id="rId28"/>
    <p:sldId id="298" r:id="rId29"/>
    <p:sldId id="300" r:id="rId30"/>
    <p:sldId id="301" r:id="rId31"/>
    <p:sldId id="302" r:id="rId32"/>
    <p:sldId id="303" r:id="rId33"/>
    <p:sldId id="304" r:id="rId34"/>
    <p:sldId id="308" r:id="rId35"/>
    <p:sldId id="306" r:id="rId36"/>
    <p:sldId id="307" r:id="rId37"/>
    <p:sldId id="325" r:id="rId38"/>
    <p:sldId id="277" r:id="rId39"/>
    <p:sldId id="279" r:id="rId40"/>
    <p:sldId id="326" r:id="rId41"/>
    <p:sldId id="280" r:id="rId42"/>
    <p:sldId id="281" r:id="rId43"/>
    <p:sldId id="282" r:id="rId44"/>
    <p:sldId id="283" r:id="rId45"/>
    <p:sldId id="284" r:id="rId46"/>
    <p:sldId id="285" r:id="rId47"/>
    <p:sldId id="286" r:id="rId48"/>
    <p:sldId id="287" r:id="rId49"/>
    <p:sldId id="288" r:id="rId50"/>
    <p:sldId id="289" r:id="rId51"/>
    <p:sldId id="323" r:id="rId52"/>
    <p:sldId id="294" r:id="rId53"/>
    <p:sldId id="295" r:id="rId54"/>
    <p:sldId id="296" r:id="rId55"/>
    <p:sldId id="324" r:id="rId56"/>
    <p:sldId id="329" r:id="rId57"/>
    <p:sldId id="328" r:id="rId58"/>
    <p:sldId id="292"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014" autoAdjust="0"/>
    <p:restoredTop sz="94660"/>
  </p:normalViewPr>
  <p:slideViewPr>
    <p:cSldViewPr snapToGrid="0">
      <p:cViewPr varScale="1">
        <p:scale>
          <a:sx n="68" d="100"/>
          <a:sy n="68" d="100"/>
        </p:scale>
        <p:origin x="1344"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6F0135-8BC9-43CB-8F68-89B8A7FB4474}"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US"/>
        </a:p>
      </dgm:t>
    </dgm:pt>
    <dgm:pt modelId="{3ADE4B9B-C6CB-4199-BD6F-9803FBC91EDB}">
      <dgm:prSet phldrT="[Text]" custT="1"/>
      <dgm:spPr/>
      <dgm:t>
        <a:bodyPr/>
        <a:lstStyle/>
        <a:p>
          <a:endParaRPr lang="en-US" sz="2800" dirty="0"/>
        </a:p>
        <a:p>
          <a:r>
            <a:rPr lang="en-US" sz="2800" dirty="0"/>
            <a:t>Preservice</a:t>
          </a:r>
        </a:p>
        <a:p>
          <a:r>
            <a:rPr lang="en-US" sz="2800" dirty="0"/>
            <a:t>Standards </a:t>
          </a:r>
        </a:p>
      </dgm:t>
    </dgm:pt>
    <dgm:pt modelId="{A0497E60-9428-4DE4-9774-CC4A9692C7FB}" type="parTrans" cxnId="{2A687D70-64BD-465E-9BCA-5DF75B00CB3E}">
      <dgm:prSet/>
      <dgm:spPr/>
      <dgm:t>
        <a:bodyPr/>
        <a:lstStyle/>
        <a:p>
          <a:endParaRPr lang="en-US"/>
        </a:p>
      </dgm:t>
    </dgm:pt>
    <dgm:pt modelId="{69560EE3-06BF-470B-A3EC-FA7D47F65803}" type="sibTrans" cxnId="{2A687D70-64BD-465E-9BCA-5DF75B00CB3E}">
      <dgm:prSet/>
      <dgm:spPr/>
      <dgm:t>
        <a:bodyPr/>
        <a:lstStyle/>
        <a:p>
          <a:endParaRPr lang="en-US"/>
        </a:p>
      </dgm:t>
    </dgm:pt>
    <dgm:pt modelId="{DA07004A-050C-4803-BEB4-A8AE73C330EE}">
      <dgm:prSet phldrT="[Text]" custT="1"/>
      <dgm:spPr/>
      <dgm:t>
        <a:bodyPr/>
        <a:lstStyle/>
        <a:p>
          <a:endParaRPr lang="en-US" sz="2800" dirty="0"/>
        </a:p>
        <a:p>
          <a:r>
            <a:rPr lang="en-US" sz="2800" dirty="0"/>
            <a:t> Inservice </a:t>
          </a:r>
        </a:p>
        <a:p>
          <a:r>
            <a:rPr lang="en-US" sz="2800" dirty="0"/>
            <a:t> Practices</a:t>
          </a:r>
        </a:p>
      </dgm:t>
    </dgm:pt>
    <dgm:pt modelId="{99A359D3-1EB3-4B8A-91A5-E272D97F6A62}" type="parTrans" cxnId="{9CFC39B4-3E70-47F7-969A-C59E382072F8}">
      <dgm:prSet/>
      <dgm:spPr/>
      <dgm:t>
        <a:bodyPr/>
        <a:lstStyle/>
        <a:p>
          <a:endParaRPr lang="en-US"/>
        </a:p>
      </dgm:t>
    </dgm:pt>
    <dgm:pt modelId="{29CE802D-8DB7-48FB-BDF3-45254C839D02}" type="sibTrans" cxnId="{9CFC39B4-3E70-47F7-969A-C59E382072F8}">
      <dgm:prSet/>
      <dgm:spPr/>
      <dgm:t>
        <a:bodyPr/>
        <a:lstStyle/>
        <a:p>
          <a:endParaRPr lang="en-US"/>
        </a:p>
      </dgm:t>
    </dgm:pt>
    <dgm:pt modelId="{B0AE3291-F58B-470D-A60A-98CCD9E0FF84}" type="pres">
      <dgm:prSet presAssocID="{836F0135-8BC9-43CB-8F68-89B8A7FB4474}" presName="Name0" presStyleCnt="0">
        <dgm:presLayoutVars>
          <dgm:chMax val="2"/>
          <dgm:chPref val="2"/>
          <dgm:animLvl val="lvl"/>
        </dgm:presLayoutVars>
      </dgm:prSet>
      <dgm:spPr/>
    </dgm:pt>
    <dgm:pt modelId="{611EB884-A880-4C1D-B567-B4CB1EE1DBF8}" type="pres">
      <dgm:prSet presAssocID="{836F0135-8BC9-43CB-8F68-89B8A7FB4474}" presName="LeftText" presStyleLbl="revTx" presStyleIdx="0" presStyleCnt="0">
        <dgm:presLayoutVars>
          <dgm:bulletEnabled val="1"/>
        </dgm:presLayoutVars>
      </dgm:prSet>
      <dgm:spPr/>
    </dgm:pt>
    <dgm:pt modelId="{31DB3F02-97FF-4ECB-954B-CAF19D6B007E}" type="pres">
      <dgm:prSet presAssocID="{836F0135-8BC9-43CB-8F68-89B8A7FB4474}" presName="LeftNode" presStyleLbl="bgImgPlace1" presStyleIdx="0" presStyleCnt="2" custScaleX="116403" custLinFactNeighborX="-5798" custLinFactNeighborY="527">
        <dgm:presLayoutVars>
          <dgm:chMax val="2"/>
          <dgm:chPref val="2"/>
        </dgm:presLayoutVars>
      </dgm:prSet>
      <dgm:spPr/>
    </dgm:pt>
    <dgm:pt modelId="{EEABF259-7FBD-41A7-99EB-CB1D18E1F755}" type="pres">
      <dgm:prSet presAssocID="{836F0135-8BC9-43CB-8F68-89B8A7FB4474}" presName="RightText" presStyleLbl="revTx" presStyleIdx="0" presStyleCnt="0">
        <dgm:presLayoutVars>
          <dgm:bulletEnabled val="1"/>
        </dgm:presLayoutVars>
      </dgm:prSet>
      <dgm:spPr/>
    </dgm:pt>
    <dgm:pt modelId="{BAEBF224-C188-4D8A-9C0D-668577DDB50A}" type="pres">
      <dgm:prSet presAssocID="{836F0135-8BC9-43CB-8F68-89B8A7FB4474}" presName="RightNode" presStyleLbl="bgImgPlace1" presStyleIdx="1" presStyleCnt="2" custScaleX="118509" custLinFactNeighborX="10363" custLinFactNeighborY="0">
        <dgm:presLayoutVars>
          <dgm:chMax val="0"/>
          <dgm:chPref val="0"/>
        </dgm:presLayoutVars>
      </dgm:prSet>
      <dgm:spPr/>
    </dgm:pt>
    <dgm:pt modelId="{7710EA33-B71B-49DD-86C9-9E16F297452B}" type="pres">
      <dgm:prSet presAssocID="{836F0135-8BC9-43CB-8F68-89B8A7FB4474}" presName="TopArrow" presStyleLbl="node1" presStyleIdx="0" presStyleCnt="2"/>
      <dgm:spPr/>
    </dgm:pt>
    <dgm:pt modelId="{C0C8D10A-C910-4493-BE49-ED01101825BF}" type="pres">
      <dgm:prSet presAssocID="{836F0135-8BC9-43CB-8F68-89B8A7FB4474}" presName="BottomArrow" presStyleLbl="node1" presStyleIdx="1" presStyleCnt="2"/>
      <dgm:spPr/>
    </dgm:pt>
  </dgm:ptLst>
  <dgm:cxnLst>
    <dgm:cxn modelId="{2B713520-FFF9-417A-B86A-91F7FDAA102A}" type="presOf" srcId="{DA07004A-050C-4803-BEB4-A8AE73C330EE}" destId="{BAEBF224-C188-4D8A-9C0D-668577DDB50A}" srcOrd="1" destOrd="0" presId="urn:microsoft.com/office/officeart/2009/layout/ReverseList"/>
    <dgm:cxn modelId="{B193D639-40C5-43FE-B71C-BD084E953C59}" type="presOf" srcId="{3ADE4B9B-C6CB-4199-BD6F-9803FBC91EDB}" destId="{611EB884-A880-4C1D-B567-B4CB1EE1DBF8}" srcOrd="0" destOrd="0" presId="urn:microsoft.com/office/officeart/2009/layout/ReverseList"/>
    <dgm:cxn modelId="{19B0043F-CBD2-4D2B-973F-8A977B8AA686}" type="presOf" srcId="{3ADE4B9B-C6CB-4199-BD6F-9803FBC91EDB}" destId="{31DB3F02-97FF-4ECB-954B-CAF19D6B007E}" srcOrd="1" destOrd="0" presId="urn:microsoft.com/office/officeart/2009/layout/ReverseList"/>
    <dgm:cxn modelId="{2A687D70-64BD-465E-9BCA-5DF75B00CB3E}" srcId="{836F0135-8BC9-43CB-8F68-89B8A7FB4474}" destId="{3ADE4B9B-C6CB-4199-BD6F-9803FBC91EDB}" srcOrd="0" destOrd="0" parTransId="{A0497E60-9428-4DE4-9774-CC4A9692C7FB}" sibTransId="{69560EE3-06BF-470B-A3EC-FA7D47F65803}"/>
    <dgm:cxn modelId="{1D6F9381-12DA-4A1D-9F79-000BDF72D9E7}" type="presOf" srcId="{DA07004A-050C-4803-BEB4-A8AE73C330EE}" destId="{EEABF259-7FBD-41A7-99EB-CB1D18E1F755}" srcOrd="0" destOrd="0" presId="urn:microsoft.com/office/officeart/2009/layout/ReverseList"/>
    <dgm:cxn modelId="{9CFC39B4-3E70-47F7-969A-C59E382072F8}" srcId="{836F0135-8BC9-43CB-8F68-89B8A7FB4474}" destId="{DA07004A-050C-4803-BEB4-A8AE73C330EE}" srcOrd="1" destOrd="0" parTransId="{99A359D3-1EB3-4B8A-91A5-E272D97F6A62}" sibTransId="{29CE802D-8DB7-48FB-BDF3-45254C839D02}"/>
    <dgm:cxn modelId="{426E6CBF-0B47-4ECA-BBE9-C21AEC8FC9EE}" type="presOf" srcId="{836F0135-8BC9-43CB-8F68-89B8A7FB4474}" destId="{B0AE3291-F58B-470D-A60A-98CCD9E0FF84}" srcOrd="0" destOrd="0" presId="urn:microsoft.com/office/officeart/2009/layout/ReverseList"/>
    <dgm:cxn modelId="{2956F1C7-4D73-4B0E-8E4F-35C0ADE336E0}" type="presParOf" srcId="{B0AE3291-F58B-470D-A60A-98CCD9E0FF84}" destId="{611EB884-A880-4C1D-B567-B4CB1EE1DBF8}" srcOrd="0" destOrd="0" presId="urn:microsoft.com/office/officeart/2009/layout/ReverseList"/>
    <dgm:cxn modelId="{632AB939-AF2E-43BD-9C36-06B9373D4C01}" type="presParOf" srcId="{B0AE3291-F58B-470D-A60A-98CCD9E0FF84}" destId="{31DB3F02-97FF-4ECB-954B-CAF19D6B007E}" srcOrd="1" destOrd="0" presId="urn:microsoft.com/office/officeart/2009/layout/ReverseList"/>
    <dgm:cxn modelId="{15459CE0-C324-4B88-AF55-ABBCC02D7F49}" type="presParOf" srcId="{B0AE3291-F58B-470D-A60A-98CCD9E0FF84}" destId="{EEABF259-7FBD-41A7-99EB-CB1D18E1F755}" srcOrd="2" destOrd="0" presId="urn:microsoft.com/office/officeart/2009/layout/ReverseList"/>
    <dgm:cxn modelId="{DCAC40E1-7C13-4B2D-A839-BFDCD552315A}" type="presParOf" srcId="{B0AE3291-F58B-470D-A60A-98CCD9E0FF84}" destId="{BAEBF224-C188-4D8A-9C0D-668577DDB50A}" srcOrd="3" destOrd="0" presId="urn:microsoft.com/office/officeart/2009/layout/ReverseList"/>
    <dgm:cxn modelId="{19A73DAE-4977-421D-8823-B06875F22AC2}" type="presParOf" srcId="{B0AE3291-F58B-470D-A60A-98CCD9E0FF84}" destId="{7710EA33-B71B-49DD-86C9-9E16F297452B}" srcOrd="4" destOrd="0" presId="urn:microsoft.com/office/officeart/2009/layout/ReverseList"/>
    <dgm:cxn modelId="{9081D689-B9CF-4722-8FF0-FBC6B112CE52}" type="presParOf" srcId="{B0AE3291-F58B-470D-A60A-98CCD9E0FF84}" destId="{C0C8D10A-C910-4493-BE49-ED01101825BF}"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6F0135-8BC9-43CB-8F68-89B8A7FB4474}"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US"/>
        </a:p>
      </dgm:t>
    </dgm:pt>
    <dgm:pt modelId="{3ADE4B9B-C6CB-4199-BD6F-9803FBC91EDB}">
      <dgm:prSet phldrT="[Text]" custT="1"/>
      <dgm:spPr/>
      <dgm:t>
        <a:bodyPr/>
        <a:lstStyle/>
        <a:p>
          <a:endParaRPr lang="en-US" sz="2800" dirty="0"/>
        </a:p>
        <a:p>
          <a:r>
            <a:rPr lang="en-US" sz="2800" dirty="0"/>
            <a:t>Preservice</a:t>
          </a:r>
        </a:p>
        <a:p>
          <a:r>
            <a:rPr lang="en-US" sz="2800" dirty="0"/>
            <a:t>Standards </a:t>
          </a:r>
        </a:p>
      </dgm:t>
    </dgm:pt>
    <dgm:pt modelId="{A0497E60-9428-4DE4-9774-CC4A9692C7FB}" type="parTrans" cxnId="{2A687D70-64BD-465E-9BCA-5DF75B00CB3E}">
      <dgm:prSet/>
      <dgm:spPr/>
      <dgm:t>
        <a:bodyPr/>
        <a:lstStyle/>
        <a:p>
          <a:endParaRPr lang="en-US"/>
        </a:p>
      </dgm:t>
    </dgm:pt>
    <dgm:pt modelId="{69560EE3-06BF-470B-A3EC-FA7D47F65803}" type="sibTrans" cxnId="{2A687D70-64BD-465E-9BCA-5DF75B00CB3E}">
      <dgm:prSet/>
      <dgm:spPr/>
      <dgm:t>
        <a:bodyPr/>
        <a:lstStyle/>
        <a:p>
          <a:endParaRPr lang="en-US"/>
        </a:p>
      </dgm:t>
    </dgm:pt>
    <dgm:pt modelId="{DA07004A-050C-4803-BEB4-A8AE73C330EE}">
      <dgm:prSet phldrT="[Text]" custT="1"/>
      <dgm:spPr/>
      <dgm:t>
        <a:bodyPr/>
        <a:lstStyle/>
        <a:p>
          <a:endParaRPr lang="en-US" sz="2800" dirty="0"/>
        </a:p>
        <a:p>
          <a:r>
            <a:rPr lang="en-US" sz="2800" dirty="0"/>
            <a:t> Inservice </a:t>
          </a:r>
        </a:p>
        <a:p>
          <a:r>
            <a:rPr lang="en-US" sz="2800" dirty="0"/>
            <a:t> Practices</a:t>
          </a:r>
        </a:p>
      </dgm:t>
    </dgm:pt>
    <dgm:pt modelId="{99A359D3-1EB3-4B8A-91A5-E272D97F6A62}" type="parTrans" cxnId="{9CFC39B4-3E70-47F7-969A-C59E382072F8}">
      <dgm:prSet/>
      <dgm:spPr/>
      <dgm:t>
        <a:bodyPr/>
        <a:lstStyle/>
        <a:p>
          <a:endParaRPr lang="en-US"/>
        </a:p>
      </dgm:t>
    </dgm:pt>
    <dgm:pt modelId="{29CE802D-8DB7-48FB-BDF3-45254C839D02}" type="sibTrans" cxnId="{9CFC39B4-3E70-47F7-969A-C59E382072F8}">
      <dgm:prSet/>
      <dgm:spPr/>
      <dgm:t>
        <a:bodyPr/>
        <a:lstStyle/>
        <a:p>
          <a:endParaRPr lang="en-US"/>
        </a:p>
      </dgm:t>
    </dgm:pt>
    <dgm:pt modelId="{B0AE3291-F58B-470D-A60A-98CCD9E0FF84}" type="pres">
      <dgm:prSet presAssocID="{836F0135-8BC9-43CB-8F68-89B8A7FB4474}" presName="Name0" presStyleCnt="0">
        <dgm:presLayoutVars>
          <dgm:chMax val="2"/>
          <dgm:chPref val="2"/>
          <dgm:animLvl val="lvl"/>
        </dgm:presLayoutVars>
      </dgm:prSet>
      <dgm:spPr/>
    </dgm:pt>
    <dgm:pt modelId="{611EB884-A880-4C1D-B567-B4CB1EE1DBF8}" type="pres">
      <dgm:prSet presAssocID="{836F0135-8BC9-43CB-8F68-89B8A7FB4474}" presName="LeftText" presStyleLbl="revTx" presStyleIdx="0" presStyleCnt="0">
        <dgm:presLayoutVars>
          <dgm:bulletEnabled val="1"/>
        </dgm:presLayoutVars>
      </dgm:prSet>
      <dgm:spPr/>
    </dgm:pt>
    <dgm:pt modelId="{31DB3F02-97FF-4ECB-954B-CAF19D6B007E}" type="pres">
      <dgm:prSet presAssocID="{836F0135-8BC9-43CB-8F68-89B8A7FB4474}" presName="LeftNode" presStyleLbl="bgImgPlace1" presStyleIdx="0" presStyleCnt="2" custScaleX="116403" custLinFactNeighborX="-5798" custLinFactNeighborY="527">
        <dgm:presLayoutVars>
          <dgm:chMax val="2"/>
          <dgm:chPref val="2"/>
        </dgm:presLayoutVars>
      </dgm:prSet>
      <dgm:spPr/>
    </dgm:pt>
    <dgm:pt modelId="{EEABF259-7FBD-41A7-99EB-CB1D18E1F755}" type="pres">
      <dgm:prSet presAssocID="{836F0135-8BC9-43CB-8F68-89B8A7FB4474}" presName="RightText" presStyleLbl="revTx" presStyleIdx="0" presStyleCnt="0">
        <dgm:presLayoutVars>
          <dgm:bulletEnabled val="1"/>
        </dgm:presLayoutVars>
      </dgm:prSet>
      <dgm:spPr/>
    </dgm:pt>
    <dgm:pt modelId="{BAEBF224-C188-4D8A-9C0D-668577DDB50A}" type="pres">
      <dgm:prSet presAssocID="{836F0135-8BC9-43CB-8F68-89B8A7FB4474}" presName="RightNode" presStyleLbl="bgImgPlace1" presStyleIdx="1" presStyleCnt="2" custScaleX="118509" custLinFactNeighborX="10363" custLinFactNeighborY="0">
        <dgm:presLayoutVars>
          <dgm:chMax val="0"/>
          <dgm:chPref val="0"/>
        </dgm:presLayoutVars>
      </dgm:prSet>
      <dgm:spPr/>
    </dgm:pt>
    <dgm:pt modelId="{7710EA33-B71B-49DD-86C9-9E16F297452B}" type="pres">
      <dgm:prSet presAssocID="{836F0135-8BC9-43CB-8F68-89B8A7FB4474}" presName="TopArrow" presStyleLbl="node1" presStyleIdx="0" presStyleCnt="2"/>
      <dgm:spPr/>
    </dgm:pt>
    <dgm:pt modelId="{C0C8D10A-C910-4493-BE49-ED01101825BF}" type="pres">
      <dgm:prSet presAssocID="{836F0135-8BC9-43CB-8F68-89B8A7FB4474}" presName="BottomArrow" presStyleLbl="node1" presStyleIdx="1" presStyleCnt="2"/>
      <dgm:spPr/>
    </dgm:pt>
  </dgm:ptLst>
  <dgm:cxnLst>
    <dgm:cxn modelId="{2B713520-FFF9-417A-B86A-91F7FDAA102A}" type="presOf" srcId="{DA07004A-050C-4803-BEB4-A8AE73C330EE}" destId="{BAEBF224-C188-4D8A-9C0D-668577DDB50A}" srcOrd="1" destOrd="0" presId="urn:microsoft.com/office/officeart/2009/layout/ReverseList"/>
    <dgm:cxn modelId="{B193D639-40C5-43FE-B71C-BD084E953C59}" type="presOf" srcId="{3ADE4B9B-C6CB-4199-BD6F-9803FBC91EDB}" destId="{611EB884-A880-4C1D-B567-B4CB1EE1DBF8}" srcOrd="0" destOrd="0" presId="urn:microsoft.com/office/officeart/2009/layout/ReverseList"/>
    <dgm:cxn modelId="{19B0043F-CBD2-4D2B-973F-8A977B8AA686}" type="presOf" srcId="{3ADE4B9B-C6CB-4199-BD6F-9803FBC91EDB}" destId="{31DB3F02-97FF-4ECB-954B-CAF19D6B007E}" srcOrd="1" destOrd="0" presId="urn:microsoft.com/office/officeart/2009/layout/ReverseList"/>
    <dgm:cxn modelId="{2A687D70-64BD-465E-9BCA-5DF75B00CB3E}" srcId="{836F0135-8BC9-43CB-8F68-89B8A7FB4474}" destId="{3ADE4B9B-C6CB-4199-BD6F-9803FBC91EDB}" srcOrd="0" destOrd="0" parTransId="{A0497E60-9428-4DE4-9774-CC4A9692C7FB}" sibTransId="{69560EE3-06BF-470B-A3EC-FA7D47F65803}"/>
    <dgm:cxn modelId="{1D6F9381-12DA-4A1D-9F79-000BDF72D9E7}" type="presOf" srcId="{DA07004A-050C-4803-BEB4-A8AE73C330EE}" destId="{EEABF259-7FBD-41A7-99EB-CB1D18E1F755}" srcOrd="0" destOrd="0" presId="urn:microsoft.com/office/officeart/2009/layout/ReverseList"/>
    <dgm:cxn modelId="{9CFC39B4-3E70-47F7-969A-C59E382072F8}" srcId="{836F0135-8BC9-43CB-8F68-89B8A7FB4474}" destId="{DA07004A-050C-4803-BEB4-A8AE73C330EE}" srcOrd="1" destOrd="0" parTransId="{99A359D3-1EB3-4B8A-91A5-E272D97F6A62}" sibTransId="{29CE802D-8DB7-48FB-BDF3-45254C839D02}"/>
    <dgm:cxn modelId="{426E6CBF-0B47-4ECA-BBE9-C21AEC8FC9EE}" type="presOf" srcId="{836F0135-8BC9-43CB-8F68-89B8A7FB4474}" destId="{B0AE3291-F58B-470D-A60A-98CCD9E0FF84}" srcOrd="0" destOrd="0" presId="urn:microsoft.com/office/officeart/2009/layout/ReverseList"/>
    <dgm:cxn modelId="{2956F1C7-4D73-4B0E-8E4F-35C0ADE336E0}" type="presParOf" srcId="{B0AE3291-F58B-470D-A60A-98CCD9E0FF84}" destId="{611EB884-A880-4C1D-B567-B4CB1EE1DBF8}" srcOrd="0" destOrd="0" presId="urn:microsoft.com/office/officeart/2009/layout/ReverseList"/>
    <dgm:cxn modelId="{632AB939-AF2E-43BD-9C36-06B9373D4C01}" type="presParOf" srcId="{B0AE3291-F58B-470D-A60A-98CCD9E0FF84}" destId="{31DB3F02-97FF-4ECB-954B-CAF19D6B007E}" srcOrd="1" destOrd="0" presId="urn:microsoft.com/office/officeart/2009/layout/ReverseList"/>
    <dgm:cxn modelId="{15459CE0-C324-4B88-AF55-ABBCC02D7F49}" type="presParOf" srcId="{B0AE3291-F58B-470D-A60A-98CCD9E0FF84}" destId="{EEABF259-7FBD-41A7-99EB-CB1D18E1F755}" srcOrd="2" destOrd="0" presId="urn:microsoft.com/office/officeart/2009/layout/ReverseList"/>
    <dgm:cxn modelId="{DCAC40E1-7C13-4B2D-A839-BFDCD552315A}" type="presParOf" srcId="{B0AE3291-F58B-470D-A60A-98CCD9E0FF84}" destId="{BAEBF224-C188-4D8A-9C0D-668577DDB50A}" srcOrd="3" destOrd="0" presId="urn:microsoft.com/office/officeart/2009/layout/ReverseList"/>
    <dgm:cxn modelId="{19A73DAE-4977-421D-8823-B06875F22AC2}" type="presParOf" srcId="{B0AE3291-F58B-470D-A60A-98CCD9E0FF84}" destId="{7710EA33-B71B-49DD-86C9-9E16F297452B}" srcOrd="4" destOrd="0" presId="urn:microsoft.com/office/officeart/2009/layout/ReverseList"/>
    <dgm:cxn modelId="{9081D689-B9CF-4722-8FF0-FBC6B112CE52}" type="presParOf" srcId="{B0AE3291-F58B-470D-A60A-98CCD9E0FF84}" destId="{C0C8D10A-C910-4493-BE49-ED01101825BF}"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DB3F02-97FF-4ECB-954B-CAF19D6B007E}">
      <dsp:nvSpPr>
        <dsp:cNvPr id="0" name=""/>
        <dsp:cNvSpPr/>
      </dsp:nvSpPr>
      <dsp:spPr>
        <a:xfrm rot="16200000">
          <a:off x="1542900" y="1195643"/>
          <a:ext cx="2797475" cy="1989971"/>
        </a:xfrm>
        <a:prstGeom prst="round2SameRect">
          <a:avLst>
            <a:gd name="adj1" fmla="val 1667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77800" rIns="160020" bIns="177800" numCol="1" spcCol="1270" anchor="t" anchorCtr="0">
          <a:noAutofit/>
        </a:bodyPr>
        <a:lstStyle/>
        <a:p>
          <a:pPr marL="0" lvl="0" indent="0" algn="l" defTabSz="1244600">
            <a:lnSpc>
              <a:spcPct val="90000"/>
            </a:lnSpc>
            <a:spcBef>
              <a:spcPct val="0"/>
            </a:spcBef>
            <a:spcAft>
              <a:spcPct val="35000"/>
            </a:spcAft>
            <a:buNone/>
          </a:pPr>
          <a:endParaRPr lang="en-US" sz="2800" kern="1200" dirty="0"/>
        </a:p>
        <a:p>
          <a:pPr marL="0" lvl="0" indent="0" algn="l" defTabSz="1244600">
            <a:lnSpc>
              <a:spcPct val="90000"/>
            </a:lnSpc>
            <a:spcBef>
              <a:spcPct val="0"/>
            </a:spcBef>
            <a:spcAft>
              <a:spcPct val="35000"/>
            </a:spcAft>
            <a:buNone/>
          </a:pPr>
          <a:r>
            <a:rPr lang="en-US" sz="2800" kern="1200" dirty="0"/>
            <a:t>Preservice</a:t>
          </a:r>
        </a:p>
        <a:p>
          <a:pPr marL="0" lvl="0" indent="0" algn="l" defTabSz="1244600">
            <a:lnSpc>
              <a:spcPct val="90000"/>
            </a:lnSpc>
            <a:spcBef>
              <a:spcPct val="0"/>
            </a:spcBef>
            <a:spcAft>
              <a:spcPct val="35000"/>
            </a:spcAft>
            <a:buNone/>
          </a:pPr>
          <a:r>
            <a:rPr lang="en-US" sz="2800" kern="1200" dirty="0"/>
            <a:t>Standards </a:t>
          </a:r>
        </a:p>
      </dsp:txBody>
      <dsp:txXfrm rot="5400000">
        <a:off x="2043812" y="889051"/>
        <a:ext cx="1892811" cy="2603155"/>
      </dsp:txXfrm>
    </dsp:sp>
    <dsp:sp modelId="{BAEBF224-C188-4D8A-9C0D-668577DDB50A}">
      <dsp:nvSpPr>
        <dsp:cNvPr id="0" name=""/>
        <dsp:cNvSpPr/>
      </dsp:nvSpPr>
      <dsp:spPr>
        <a:xfrm rot="5400000">
          <a:off x="3606363" y="1162898"/>
          <a:ext cx="2797475" cy="2025975"/>
        </a:xfrm>
        <a:prstGeom prst="round2SameRect">
          <a:avLst>
            <a:gd name="adj1" fmla="val 1667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77800" rIns="106680" bIns="177800" numCol="1" spcCol="1270" anchor="t" anchorCtr="0">
          <a:noAutofit/>
        </a:bodyPr>
        <a:lstStyle/>
        <a:p>
          <a:pPr marL="0" lvl="0" indent="0" algn="l" defTabSz="1244600">
            <a:lnSpc>
              <a:spcPct val="90000"/>
            </a:lnSpc>
            <a:spcBef>
              <a:spcPct val="0"/>
            </a:spcBef>
            <a:spcAft>
              <a:spcPct val="35000"/>
            </a:spcAft>
            <a:buNone/>
          </a:pPr>
          <a:endParaRPr lang="en-US" sz="2800" kern="1200" dirty="0"/>
        </a:p>
        <a:p>
          <a:pPr marL="0" lvl="0" indent="0" algn="l" defTabSz="1244600">
            <a:lnSpc>
              <a:spcPct val="90000"/>
            </a:lnSpc>
            <a:spcBef>
              <a:spcPct val="0"/>
            </a:spcBef>
            <a:spcAft>
              <a:spcPct val="35000"/>
            </a:spcAft>
            <a:buNone/>
          </a:pPr>
          <a:r>
            <a:rPr lang="en-US" sz="2800" kern="1200" dirty="0"/>
            <a:t> Inservice </a:t>
          </a:r>
        </a:p>
        <a:p>
          <a:pPr marL="0" lvl="0" indent="0" algn="l" defTabSz="1244600">
            <a:lnSpc>
              <a:spcPct val="90000"/>
            </a:lnSpc>
            <a:spcBef>
              <a:spcPct val="0"/>
            </a:spcBef>
            <a:spcAft>
              <a:spcPct val="35000"/>
            </a:spcAft>
            <a:buNone/>
          </a:pPr>
          <a:r>
            <a:rPr lang="en-US" sz="2800" kern="1200" dirty="0"/>
            <a:t> Practices</a:t>
          </a:r>
        </a:p>
      </dsp:txBody>
      <dsp:txXfrm rot="-5400000">
        <a:off x="3992113" y="876066"/>
        <a:ext cx="1927057" cy="2599639"/>
      </dsp:txXfrm>
    </dsp:sp>
    <dsp:sp modelId="{7710EA33-B71B-49DD-86C9-9E16F297452B}">
      <dsp:nvSpPr>
        <dsp:cNvPr id="0" name=""/>
        <dsp:cNvSpPr/>
      </dsp:nvSpPr>
      <dsp:spPr>
        <a:xfrm>
          <a:off x="3040583" y="0"/>
          <a:ext cx="1787181" cy="1787094"/>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C8D10A-C910-4493-BE49-ED01101825BF}">
      <dsp:nvSpPr>
        <dsp:cNvPr id="0" name=""/>
        <dsp:cNvSpPr/>
      </dsp:nvSpPr>
      <dsp:spPr>
        <a:xfrm rot="10800000">
          <a:off x="3040583" y="2564243"/>
          <a:ext cx="1787181" cy="1787094"/>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DB3F02-97FF-4ECB-954B-CAF19D6B007E}">
      <dsp:nvSpPr>
        <dsp:cNvPr id="0" name=""/>
        <dsp:cNvSpPr/>
      </dsp:nvSpPr>
      <dsp:spPr>
        <a:xfrm rot="16200000">
          <a:off x="1542900" y="1195643"/>
          <a:ext cx="2797475" cy="1989971"/>
        </a:xfrm>
        <a:prstGeom prst="round2SameRect">
          <a:avLst>
            <a:gd name="adj1" fmla="val 1667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77800" rIns="160020" bIns="177800" numCol="1" spcCol="1270" anchor="t" anchorCtr="0">
          <a:noAutofit/>
        </a:bodyPr>
        <a:lstStyle/>
        <a:p>
          <a:pPr marL="0" lvl="0" indent="0" algn="l" defTabSz="1244600">
            <a:lnSpc>
              <a:spcPct val="90000"/>
            </a:lnSpc>
            <a:spcBef>
              <a:spcPct val="0"/>
            </a:spcBef>
            <a:spcAft>
              <a:spcPct val="35000"/>
            </a:spcAft>
            <a:buNone/>
          </a:pPr>
          <a:endParaRPr lang="en-US" sz="2800" kern="1200" dirty="0"/>
        </a:p>
        <a:p>
          <a:pPr marL="0" lvl="0" indent="0" algn="l" defTabSz="1244600">
            <a:lnSpc>
              <a:spcPct val="90000"/>
            </a:lnSpc>
            <a:spcBef>
              <a:spcPct val="0"/>
            </a:spcBef>
            <a:spcAft>
              <a:spcPct val="35000"/>
            </a:spcAft>
            <a:buNone/>
          </a:pPr>
          <a:r>
            <a:rPr lang="en-US" sz="2800" kern="1200" dirty="0"/>
            <a:t>Preservice</a:t>
          </a:r>
        </a:p>
        <a:p>
          <a:pPr marL="0" lvl="0" indent="0" algn="l" defTabSz="1244600">
            <a:lnSpc>
              <a:spcPct val="90000"/>
            </a:lnSpc>
            <a:spcBef>
              <a:spcPct val="0"/>
            </a:spcBef>
            <a:spcAft>
              <a:spcPct val="35000"/>
            </a:spcAft>
            <a:buNone/>
          </a:pPr>
          <a:r>
            <a:rPr lang="en-US" sz="2800" kern="1200" dirty="0"/>
            <a:t>Standards </a:t>
          </a:r>
        </a:p>
      </dsp:txBody>
      <dsp:txXfrm rot="5400000">
        <a:off x="2043812" y="889051"/>
        <a:ext cx="1892811" cy="2603155"/>
      </dsp:txXfrm>
    </dsp:sp>
    <dsp:sp modelId="{BAEBF224-C188-4D8A-9C0D-668577DDB50A}">
      <dsp:nvSpPr>
        <dsp:cNvPr id="0" name=""/>
        <dsp:cNvSpPr/>
      </dsp:nvSpPr>
      <dsp:spPr>
        <a:xfrm rot="5400000">
          <a:off x="3606363" y="1162898"/>
          <a:ext cx="2797475" cy="2025975"/>
        </a:xfrm>
        <a:prstGeom prst="round2SameRect">
          <a:avLst>
            <a:gd name="adj1" fmla="val 1667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77800" rIns="106680" bIns="177800" numCol="1" spcCol="1270" anchor="t" anchorCtr="0">
          <a:noAutofit/>
        </a:bodyPr>
        <a:lstStyle/>
        <a:p>
          <a:pPr marL="0" lvl="0" indent="0" algn="l" defTabSz="1244600">
            <a:lnSpc>
              <a:spcPct val="90000"/>
            </a:lnSpc>
            <a:spcBef>
              <a:spcPct val="0"/>
            </a:spcBef>
            <a:spcAft>
              <a:spcPct val="35000"/>
            </a:spcAft>
            <a:buNone/>
          </a:pPr>
          <a:endParaRPr lang="en-US" sz="2800" kern="1200" dirty="0"/>
        </a:p>
        <a:p>
          <a:pPr marL="0" lvl="0" indent="0" algn="l" defTabSz="1244600">
            <a:lnSpc>
              <a:spcPct val="90000"/>
            </a:lnSpc>
            <a:spcBef>
              <a:spcPct val="0"/>
            </a:spcBef>
            <a:spcAft>
              <a:spcPct val="35000"/>
            </a:spcAft>
            <a:buNone/>
          </a:pPr>
          <a:r>
            <a:rPr lang="en-US" sz="2800" kern="1200" dirty="0"/>
            <a:t> Inservice </a:t>
          </a:r>
        </a:p>
        <a:p>
          <a:pPr marL="0" lvl="0" indent="0" algn="l" defTabSz="1244600">
            <a:lnSpc>
              <a:spcPct val="90000"/>
            </a:lnSpc>
            <a:spcBef>
              <a:spcPct val="0"/>
            </a:spcBef>
            <a:spcAft>
              <a:spcPct val="35000"/>
            </a:spcAft>
            <a:buNone/>
          </a:pPr>
          <a:r>
            <a:rPr lang="en-US" sz="2800" kern="1200" dirty="0"/>
            <a:t> Practices</a:t>
          </a:r>
        </a:p>
      </dsp:txBody>
      <dsp:txXfrm rot="-5400000">
        <a:off x="3992113" y="876066"/>
        <a:ext cx="1927057" cy="2599639"/>
      </dsp:txXfrm>
    </dsp:sp>
    <dsp:sp modelId="{7710EA33-B71B-49DD-86C9-9E16F297452B}">
      <dsp:nvSpPr>
        <dsp:cNvPr id="0" name=""/>
        <dsp:cNvSpPr/>
      </dsp:nvSpPr>
      <dsp:spPr>
        <a:xfrm>
          <a:off x="3040583" y="0"/>
          <a:ext cx="1787181" cy="1787094"/>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C8D10A-C910-4493-BE49-ED01101825BF}">
      <dsp:nvSpPr>
        <dsp:cNvPr id="0" name=""/>
        <dsp:cNvSpPr/>
      </dsp:nvSpPr>
      <dsp:spPr>
        <a:xfrm rot="10800000">
          <a:off x="3040583" y="2564243"/>
          <a:ext cx="1787181" cy="1787094"/>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2.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A755D9-967B-4990-9F94-E44773923ABF}" type="datetimeFigureOut">
              <a:rPr lang="en-US" smtClean="0"/>
              <a:t>7/13/2022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77B548-E647-401F-91F6-47FFFE25E24E}" type="slidenum">
              <a:rPr lang="en-US" smtClean="0"/>
              <a:t>‹#›</a:t>
            </a:fld>
            <a:endParaRPr lang="en-US"/>
          </a:p>
        </p:txBody>
      </p:sp>
    </p:spTree>
    <p:extLst>
      <p:ext uri="{BB962C8B-B14F-4D97-AF65-F5344CB8AC3E}">
        <p14:creationId xmlns:p14="http://schemas.microsoft.com/office/powerpoint/2010/main" val="922367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CE534C-0711-4D58-B07E-0EFC0838F1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2596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98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150000"/>
              </a:lnSpc>
            </a:pPr>
            <a:endParaRPr lang="en-US" baseline="0" dirty="0"/>
          </a:p>
          <a:p>
            <a:pPr lvl="1">
              <a:lnSpc>
                <a:spcPct val="150000"/>
              </a:lnSpc>
            </a:pPr>
            <a:r>
              <a:rPr lang="en-US" baseline="0" dirty="0"/>
              <a:t>There are 7 content standards, listed here, that are built upon the foundation of the overarching themes we just reviewed. </a:t>
            </a:r>
            <a:r>
              <a:rPr lang="en-US" dirty="0"/>
              <a:t>– an</a:t>
            </a:r>
            <a:r>
              <a:rPr lang="en-US" baseline="0" dirty="0"/>
              <a:t> 8</a:t>
            </a:r>
            <a:r>
              <a:rPr lang="en-US" baseline="30000" dirty="0"/>
              <a:t>th</a:t>
            </a:r>
            <a:r>
              <a:rPr lang="en-US" baseline="0" dirty="0"/>
              <a:t> standard provides guidance to Field/Clinical Experiences for EI/ECSE students in higher education settings.</a:t>
            </a:r>
          </a:p>
          <a:p>
            <a:pPr lvl="1">
              <a:lnSpc>
                <a:spcPct val="150000"/>
              </a:lnSpc>
            </a:pPr>
            <a:endParaRPr lang="en-US" baseline="0" dirty="0"/>
          </a:p>
          <a:p>
            <a:pPr lvl="1">
              <a:lnSpc>
                <a:spcPct val="150000"/>
              </a:lnSpc>
            </a:pPr>
            <a:r>
              <a:rPr lang="en-US" baseline="0" dirty="0"/>
              <a:t>These standards as a whole d</a:t>
            </a:r>
            <a:r>
              <a:rPr lang="en-US" dirty="0"/>
              <a:t>efine the unique and essential knowledge, skills and dispositions required of EI/ECSE personnel</a:t>
            </a:r>
          </a:p>
          <a:p>
            <a:pPr lvl="1">
              <a:lnSpc>
                <a:spcPct val="150000"/>
              </a:lnSpc>
            </a:pPr>
            <a:endParaRPr lang="en-US" dirty="0"/>
          </a:p>
          <a:p>
            <a:pPr lvl="1">
              <a:lnSpc>
                <a:spcPct val="150000"/>
              </a:lnSpc>
            </a:pPr>
            <a:r>
              <a:rPr lang="en-US" dirty="0"/>
              <a:t>They</a:t>
            </a:r>
            <a:r>
              <a:rPr lang="en-US" baseline="0" dirty="0"/>
              <a:t> are ap</a:t>
            </a:r>
            <a:r>
              <a:rPr lang="en-US" dirty="0"/>
              <a:t>plicable across the early childhood age range and associated settings birth through age 8</a:t>
            </a:r>
          </a:p>
          <a:p>
            <a:pPr lvl="1">
              <a:lnSpc>
                <a:spcPct val="150000"/>
              </a:lnSpc>
            </a:pPr>
            <a:endParaRPr lang="en-US" dirty="0"/>
          </a:p>
          <a:p>
            <a:pPr lvl="1">
              <a:lnSpc>
                <a:spcPct val="150000"/>
              </a:lnSpc>
            </a:pPr>
            <a:r>
              <a:rPr lang="en-US" dirty="0"/>
              <a:t>Each</a:t>
            </a:r>
            <a:r>
              <a:rPr lang="en-US" baseline="0" dirty="0"/>
              <a:t> standard has two or more components for a total of 27 components across the 7 standards.  Each component aligns with the standard statement and further explains the standards.</a:t>
            </a:r>
          </a:p>
          <a:p>
            <a:pPr lvl="1">
              <a:lnSpc>
                <a:spcPct val="150000"/>
              </a:lnSpc>
            </a:pPr>
            <a:endParaRPr lang="en-US" baseline="0" dirty="0"/>
          </a:p>
          <a:p>
            <a:pPr lvl="1">
              <a:lnSpc>
                <a:spcPct val="150000"/>
              </a:lnSpc>
            </a:pPr>
            <a:r>
              <a:rPr lang="en-US" baseline="0" dirty="0"/>
              <a:t>Each component has a supporting explanation and includes activities and multimedia illustrations to bring each of the standard components to life. </a:t>
            </a:r>
            <a:endParaRPr lang="en-US" dirty="0"/>
          </a:p>
          <a:p>
            <a:endParaRPr lang="en-US" dirty="0"/>
          </a:p>
        </p:txBody>
      </p:sp>
      <p:sp>
        <p:nvSpPr>
          <p:cNvPr id="4" name="Slide Number Placeholder 3"/>
          <p:cNvSpPr>
            <a:spLocks noGrp="1"/>
          </p:cNvSpPr>
          <p:nvPr>
            <p:ph type="sldNum" sz="quarter" idx="10"/>
          </p:nvPr>
        </p:nvSpPr>
        <p:spPr/>
        <p:txBody>
          <a:bodyPr/>
          <a:lstStyle/>
          <a:p>
            <a:fld id="{A1E60F81-8FB7-4042-A1AD-068EC0DFE0B7}" type="slidenum">
              <a:rPr lang="en-US" smtClean="0"/>
              <a:t>39</a:t>
            </a:fld>
            <a:endParaRPr lang="en-US"/>
          </a:p>
        </p:txBody>
      </p:sp>
    </p:spTree>
    <p:extLst>
      <p:ext uri="{BB962C8B-B14F-4D97-AF65-F5344CB8AC3E}">
        <p14:creationId xmlns:p14="http://schemas.microsoft.com/office/powerpoint/2010/main" val="4246143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ee0b982e1e_0_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ee0b982e1e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gee0b982e1e_0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41</a:t>
            </a:fld>
            <a:endParaRPr/>
          </a:p>
        </p:txBody>
      </p:sp>
    </p:spTree>
    <p:extLst>
      <p:ext uri="{BB962C8B-B14F-4D97-AF65-F5344CB8AC3E}">
        <p14:creationId xmlns:p14="http://schemas.microsoft.com/office/powerpoint/2010/main" val="3121914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7160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5676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CE534C-0711-4D58-B07E-0EFC0838F1F6}" type="slidenum">
              <a:rPr lang="en-US" smtClean="0"/>
              <a:t>50</a:t>
            </a:fld>
            <a:endParaRPr lang="en-US" dirty="0"/>
          </a:p>
        </p:txBody>
      </p:sp>
    </p:spTree>
    <p:extLst>
      <p:ext uri="{BB962C8B-B14F-4D97-AF65-F5344CB8AC3E}">
        <p14:creationId xmlns:p14="http://schemas.microsoft.com/office/powerpoint/2010/main" val="3061185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CE534C-0711-4D58-B07E-0EFC0838F1F6}" type="slidenum">
              <a:rPr lang="en-US" smtClean="0"/>
              <a:t>56</a:t>
            </a:fld>
            <a:endParaRPr lang="en-US" dirty="0"/>
          </a:p>
        </p:txBody>
      </p:sp>
    </p:spTree>
    <p:extLst>
      <p:ext uri="{BB962C8B-B14F-4D97-AF65-F5344CB8AC3E}">
        <p14:creationId xmlns:p14="http://schemas.microsoft.com/office/powerpoint/2010/main" val="3338727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CE534C-0711-4D58-B07E-0EFC0838F1F6}" type="slidenum">
              <a:rPr lang="en-US" smtClean="0"/>
              <a:t>58</a:t>
            </a:fld>
            <a:endParaRPr lang="en-US" dirty="0"/>
          </a:p>
        </p:txBody>
      </p:sp>
    </p:spTree>
    <p:extLst>
      <p:ext uri="{BB962C8B-B14F-4D97-AF65-F5344CB8AC3E}">
        <p14:creationId xmlns:p14="http://schemas.microsoft.com/office/powerpoint/2010/main" val="1642794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5865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c01ab6235c_0_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c01ab6235c_0_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gc01ab6235c_0_4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extLst>
      <p:ext uri="{BB962C8B-B14F-4D97-AF65-F5344CB8AC3E}">
        <p14:creationId xmlns:p14="http://schemas.microsoft.com/office/powerpoint/2010/main" val="1610271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c01ab6235c_0_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c01ab6235c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Update right side</a:t>
            </a:r>
            <a:endParaRPr/>
          </a:p>
        </p:txBody>
      </p:sp>
      <p:sp>
        <p:nvSpPr>
          <p:cNvPr id="267" name="Google Shape;267;gc01ab6235c_0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757324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5728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0652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8081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0153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8260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387600"/>
          </a:xfrm>
        </p:spPr>
        <p:txBody>
          <a:bodyPr anchor="b"/>
          <a:lstStyle>
            <a:lvl1pPr algn="ctr">
              <a:defRPr sz="6000" b="1">
                <a:solidFill>
                  <a:srgbClr val="121F88"/>
                </a:solidFill>
                <a:latin typeface="+mn-lt"/>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806479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lvl1pPr>
              <a:defRPr b="1">
                <a:solidFill>
                  <a:srgbClr val="121F88"/>
                </a:solidFill>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5453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2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254061"/>
                </a:solidFill>
                <a:latin typeface="Arial"/>
                <a:cs typeface="Arial"/>
              </a:defRPr>
            </a:lvl1pPr>
          </a:lstStyle>
          <a:p>
            <a:endParaRPr/>
          </a:p>
        </p:txBody>
      </p:sp>
      <p:sp>
        <p:nvSpPr>
          <p:cNvPr id="3" name="Holder 3"/>
          <p:cNvSpPr>
            <a:spLocks noGrp="1"/>
          </p:cNvSpPr>
          <p:nvPr>
            <p:ph sz="half" idx="2"/>
          </p:nvPr>
        </p:nvSpPr>
        <p:spPr>
          <a:xfrm>
            <a:off x="1606905" y="1597444"/>
            <a:ext cx="2025014" cy="290849"/>
          </a:xfrm>
          <a:prstGeom prst="rect">
            <a:avLst/>
          </a:prstGeom>
        </p:spPr>
        <p:txBody>
          <a:bodyPr wrap="square" lIns="0" tIns="0" rIns="0" bIns="0">
            <a:spAutoFit/>
          </a:bodyPr>
          <a:lstStyle>
            <a:lvl1pPr>
              <a:defRPr sz="2100" b="0" i="0">
                <a:solidFill>
                  <a:schemeClr val="tx1"/>
                </a:solidFill>
                <a:latin typeface="Arial"/>
                <a:cs typeface="Arial"/>
              </a:defRPr>
            </a:lvl1pPr>
          </a:lstStyle>
          <a:p>
            <a:endParaRPr/>
          </a:p>
        </p:txBody>
      </p:sp>
      <p:sp>
        <p:nvSpPr>
          <p:cNvPr id="4" name="Holder 4"/>
          <p:cNvSpPr>
            <a:spLocks noGrp="1"/>
          </p:cNvSpPr>
          <p:nvPr>
            <p:ph sz="half" idx="3"/>
          </p:nvPr>
        </p:nvSpPr>
        <p:spPr>
          <a:xfrm>
            <a:off x="5254410" y="1597799"/>
            <a:ext cx="2885440" cy="290849"/>
          </a:xfrm>
          <a:prstGeom prst="rect">
            <a:avLst/>
          </a:prstGeom>
        </p:spPr>
        <p:txBody>
          <a:bodyPr wrap="square" lIns="0" tIns="0" rIns="0" bIns="0">
            <a:spAutoFit/>
          </a:bodyPr>
          <a:lstStyle>
            <a:lvl1pPr>
              <a:defRPr sz="2100" b="0" i="0">
                <a:solidFill>
                  <a:schemeClr val="tx1"/>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76887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73DD2A-663D-49A3-BF70-3D3E0A4430C9}" type="datetimeFigureOut">
              <a:rPr lang="en-US" smtClean="0"/>
              <a:t>7/13/2022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82B72-95DE-47BF-856D-86D4B12F7055}" type="slidenum">
              <a:rPr lang="en-US" smtClean="0"/>
              <a:t>‹#›</a:t>
            </a:fld>
            <a:endParaRPr lang="en-US"/>
          </a:p>
        </p:txBody>
      </p:sp>
    </p:spTree>
    <p:extLst>
      <p:ext uri="{BB962C8B-B14F-4D97-AF65-F5344CB8AC3E}">
        <p14:creationId xmlns:p14="http://schemas.microsoft.com/office/powerpoint/2010/main" val="883370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layout 6">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717176" y="623457"/>
            <a:ext cx="7620000" cy="252845"/>
          </a:xfrm>
          <a:prstGeom prst="rect">
            <a:avLst/>
          </a:prstGeom>
          <a:noFill/>
          <a:ln w="0" cmpd="sng">
            <a:noFill/>
            <a:prstDash val="solid"/>
          </a:ln>
        </p:spPr>
        <p:txBody>
          <a:bodyPr vert="horz" lIns="0" tIns="36830" rIns="0" bIns="0" anchor="t"/>
          <a:lstStyle>
            <a:lvl1pPr marL="240030" marR="0" indent="0" algn="l">
              <a:lnSpc>
                <a:spcPts val="1950"/>
              </a:lnSpc>
              <a:spcAft>
                <a:spcPts val="0"/>
              </a:spcAft>
              <a:defRPr/>
            </a:lvl1pPr>
          </a:lstStyle>
          <a:p>
            <a:pPr marL="320040" marR="0" indent="0" algn="l">
              <a:lnSpc>
                <a:spcPts val="2600"/>
              </a:lnSpc>
              <a:spcAft>
                <a:spcPts val="0"/>
              </a:spcAft>
            </a:pPr>
            <a:r>
              <a:rPr lang="en-US" sz="1202" spc="-5">
                <a:solidFill>
                  <a:srgbClr val="000000"/>
                </a:solidFill>
                <a:latin typeface="Calibri Light" panose="02020603050405020304" pitchFamily="2"/>
              </a:rPr>
              <a:t>Evidenced Based Intervention </a:t>
            </a:r>
          </a:p>
        </p:txBody>
      </p:sp>
      <p:sp>
        <p:nvSpPr>
          <p:cNvPr id="3" name="Text Placeholder 2"/>
          <p:cNvSpPr>
            <a:spLocks noGrp="1"/>
          </p:cNvSpPr>
          <p:nvPr>
            <p:ph type="body" idx="10"/>
          </p:nvPr>
        </p:nvSpPr>
        <p:spPr>
          <a:xfrm>
            <a:off x="717176" y="876302"/>
            <a:ext cx="7620000" cy="4353791"/>
          </a:xfrm>
          <a:prstGeom prst="rect">
            <a:avLst/>
          </a:prstGeom>
          <a:noFill/>
          <a:ln w="0" cmpd="sng">
            <a:noFill/>
            <a:prstDash val="solid"/>
          </a:ln>
        </p:spPr>
        <p:txBody>
          <a:bodyPr vert="horz" lIns="0" tIns="210820" rIns="0" bIns="0" anchor="t"/>
          <a:lstStyle>
            <a:lvl1pPr marL="68580" marR="308610" indent="0" algn="l">
              <a:lnSpc>
                <a:spcPts val="1275"/>
              </a:lnSpc>
              <a:spcBef>
                <a:spcPts val="1493"/>
              </a:spcBef>
              <a:spcAft>
                <a:spcPts val="5273"/>
              </a:spcAft>
              <a:defRPr/>
            </a:lvl1pPr>
          </a:lstStyle>
          <a:p>
            <a:pPr marL="91440" marR="137160" indent="0" algn="l">
              <a:lnSpc>
                <a:spcPts val="1700"/>
              </a:lnSpc>
              <a:spcAft>
                <a:spcPts val="0"/>
              </a:spcAft>
            </a:pPr>
            <a:r>
              <a:rPr lang="en-US" sz="716" spc="0">
                <a:solidFill>
                  <a:srgbClr val="000000"/>
                </a:solidFill>
                <a:latin typeface="Calibri" panose="02020603050405020304" pitchFamily="2"/>
              </a:rPr>
              <a:t>Implements evidence-based assessment and intervention practices which includes the collection of data to make decisions and document child and family progress </a:t>
            </a:r>
          </a:p>
          <a:p>
            <a:pPr marL="91440" marR="502920" indent="0" algn="l">
              <a:lnSpc>
                <a:spcPts val="1700"/>
              </a:lnSpc>
              <a:spcBef>
                <a:spcPts val="1730"/>
              </a:spcBef>
              <a:spcAft>
                <a:spcPts val="0"/>
              </a:spcAft>
            </a:pPr>
            <a:r>
              <a:rPr lang="en-US" sz="716" spc="0">
                <a:solidFill>
                  <a:srgbClr val="000000"/>
                </a:solidFill>
                <a:latin typeface="Calibri" panose="02020603050405020304" pitchFamily="2"/>
              </a:rPr>
              <a:t>Demonstrates knowledge of typical and atypical child development (including risk factors) throughout the intervention process </a:t>
            </a:r>
          </a:p>
          <a:p>
            <a:pPr marL="91440" marR="640080" indent="0" algn="l">
              <a:lnSpc>
                <a:spcPts val="1700"/>
              </a:lnSpc>
              <a:spcBef>
                <a:spcPts val="1675"/>
              </a:spcBef>
              <a:spcAft>
                <a:spcPts val="0"/>
              </a:spcAft>
            </a:pPr>
            <a:r>
              <a:rPr lang="en-US" sz="716" spc="0">
                <a:solidFill>
                  <a:srgbClr val="000000"/>
                </a:solidFill>
                <a:latin typeface="Calibri" panose="02020603050405020304" pitchFamily="2"/>
              </a:rPr>
              <a:t>Uses valid, reliable, nondiscriminatory child focused assessment procedures and instruments to document a) eligibility for IDEA services </a:t>
            </a:r>
          </a:p>
          <a:p>
            <a:pPr marL="91440" marR="274320" indent="0" algn="l">
              <a:lnSpc>
                <a:spcPts val="1700"/>
              </a:lnSpc>
              <a:spcBef>
                <a:spcPts val="0"/>
              </a:spcBef>
              <a:spcAft>
                <a:spcPts val="0"/>
              </a:spcAft>
            </a:pPr>
            <a:r>
              <a:rPr lang="en-US" sz="716" spc="0">
                <a:solidFill>
                  <a:srgbClr val="000000"/>
                </a:solidFill>
                <a:latin typeface="Calibri" panose="02020603050405020304" pitchFamily="2"/>
              </a:rPr>
              <a:t>b) child and family strengths and needs and c) child and family progress as a result of interventions </a:t>
            </a:r>
          </a:p>
          <a:p>
            <a:pPr marL="91440" marR="0" indent="0" algn="l">
              <a:lnSpc>
                <a:spcPts val="1400"/>
              </a:lnSpc>
              <a:spcBef>
                <a:spcPts val="1980"/>
              </a:spcBef>
              <a:spcAft>
                <a:spcPts val="0"/>
              </a:spcAft>
            </a:pPr>
            <a:r>
              <a:rPr lang="en-US" sz="716" spc="0">
                <a:solidFill>
                  <a:srgbClr val="000000"/>
                </a:solidFill>
                <a:latin typeface="Calibri" panose="02020603050405020304" pitchFamily="2"/>
              </a:rPr>
              <a:t>Identifies and includes evidenced based practices on the intervention plan (IEP/IFSP) </a:t>
            </a:r>
          </a:p>
          <a:p>
            <a:pPr marL="91440" marR="228600" indent="0" algn="l">
              <a:lnSpc>
                <a:spcPts val="1700"/>
              </a:lnSpc>
              <a:spcBef>
                <a:spcPts val="1685"/>
              </a:spcBef>
              <a:spcAft>
                <a:spcPts val="0"/>
              </a:spcAft>
            </a:pPr>
            <a:r>
              <a:rPr lang="en-US" sz="716" spc="0">
                <a:solidFill>
                  <a:srgbClr val="000000"/>
                </a:solidFill>
                <a:latin typeface="Calibri" panose="02020603050405020304" pitchFamily="2"/>
              </a:rPr>
              <a:t>Uses evidenced based practices during interventions with a child, family and/or other caregivers/teachers </a:t>
            </a:r>
          </a:p>
          <a:p>
            <a:pPr marL="91440" marR="320040" indent="0" algn="l">
              <a:lnSpc>
                <a:spcPts val="1700"/>
              </a:lnSpc>
              <a:spcBef>
                <a:spcPts val="1965"/>
              </a:spcBef>
              <a:spcAft>
                <a:spcPts val="0"/>
              </a:spcAft>
            </a:pPr>
            <a:r>
              <a:rPr lang="en-US" sz="716" spc="0">
                <a:solidFill>
                  <a:srgbClr val="000000"/>
                </a:solidFill>
                <a:latin typeface="Calibri" panose="02020603050405020304" pitchFamily="2"/>
              </a:rPr>
              <a:t>Incorporates evidenced based practices across learning opportunities (activities and routines) within the child’s home, community and classroom </a:t>
            </a:r>
          </a:p>
          <a:p>
            <a:pPr marL="91440" marR="411480" indent="0" algn="l">
              <a:lnSpc>
                <a:spcPts val="1700"/>
              </a:lnSpc>
              <a:spcBef>
                <a:spcPts val="1755"/>
              </a:spcBef>
              <a:spcAft>
                <a:spcPts val="0"/>
              </a:spcAft>
            </a:pPr>
            <a:r>
              <a:rPr lang="en-US" sz="716" spc="0">
                <a:solidFill>
                  <a:srgbClr val="000000"/>
                </a:solidFill>
                <a:latin typeface="Calibri" panose="02020603050405020304" pitchFamily="2"/>
              </a:rPr>
              <a:t>Uses evidenced based accommodations, modifications and adaptations to enable a child to participate and learn in inclusive school and community environments </a:t>
            </a:r>
          </a:p>
          <a:p>
            <a:pPr marL="91440" marR="411480" indent="0" algn="l">
              <a:lnSpc>
                <a:spcPts val="1700"/>
              </a:lnSpc>
              <a:spcBef>
                <a:spcPts val="1990"/>
              </a:spcBef>
              <a:spcAft>
                <a:spcPts val="7030"/>
              </a:spcAft>
            </a:pPr>
            <a:r>
              <a:rPr lang="en-US" sz="716" spc="0">
                <a:solidFill>
                  <a:srgbClr val="000000"/>
                </a:solidFill>
                <a:latin typeface="Calibri" panose="02020603050405020304" pitchFamily="2"/>
              </a:rPr>
              <a:t>Systematically collects and uses data to monitor child and family progress to revise intervention plans as necessary and document intervention effectiveness </a:t>
            </a:r>
          </a:p>
        </p:txBody>
      </p:sp>
    </p:spTree>
    <p:extLst>
      <p:ext uri="{BB962C8B-B14F-4D97-AF65-F5344CB8AC3E}">
        <p14:creationId xmlns:p14="http://schemas.microsoft.com/office/powerpoint/2010/main" val="1213019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94930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570C9EF-9E20-4A43-8957-BF5A0D387C64}" type="slidenum">
              <a:rPr lang="en-US"/>
              <a:pPr>
                <a:defRPr/>
              </a:pPr>
              <a:t>‹#›</a:t>
            </a:fld>
            <a:endParaRPr lang="en-US"/>
          </a:p>
        </p:txBody>
      </p:sp>
    </p:spTree>
    <p:extLst>
      <p:ext uri="{BB962C8B-B14F-4D97-AF65-F5344CB8AC3E}">
        <p14:creationId xmlns:p14="http://schemas.microsoft.com/office/powerpoint/2010/main" val="844133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_1_">
    <p:bg>
      <p:bgPr>
        <a:solidFill>
          <a:schemeClr val="bg1">
            <a:alpha val="0"/>
          </a:schemeClr>
        </a:solidFill>
        <a:effectLst/>
      </p:bgPr>
    </p:bg>
    <p:spTree>
      <p:nvGrpSpPr>
        <p:cNvPr id="1" name=""/>
        <p:cNvGrpSpPr/>
        <p:nvPr/>
      </p:nvGrpSpPr>
      <p:grpSpPr>
        <a:xfrm>
          <a:off x="0" y="0"/>
          <a:ext cx="0" cy="0"/>
          <a:chOff x="0" y="0"/>
          <a:chExt cx="0" cy="0"/>
        </a:xfrm>
      </p:grpSpPr>
      <p:sp>
        <p:nvSpPr>
          <p:cNvPr id="46" name="Text Placeholder 45"/>
          <p:cNvSpPr>
            <a:spLocks noGrp="1"/>
          </p:cNvSpPr>
          <p:nvPr>
            <p:ph type="body" idx="10"/>
          </p:nvPr>
        </p:nvSpPr>
        <p:spPr>
          <a:xfrm>
            <a:off x="737870" y="647700"/>
            <a:ext cx="7658100" cy="683260"/>
          </a:xfrm>
          <a:prstGeom prst="rect">
            <a:avLst/>
          </a:prstGeom>
          <a:noFill/>
          <a:ln w="0" cmpd="sng">
            <a:noFill/>
            <a:prstDash val="solid"/>
          </a:ln>
        </p:spPr>
        <p:txBody>
          <a:bodyPr vert="horz" lIns="0" tIns="64135" rIns="0" bIns="0" anchor="t"/>
          <a:lstStyle/>
          <a:p>
            <a:pPr marL="0" marR="0" indent="0" algn="l">
              <a:lnSpc>
                <a:spcPts val="4800"/>
              </a:lnSpc>
              <a:spcAft>
                <a:spcPts val="0"/>
              </a:spcAft>
            </a:pPr>
            <a:r>
              <a:rPr lang="en-US" sz="4350" spc="-55">
                <a:solidFill>
                  <a:srgbClr val="000000"/>
                </a:solidFill>
                <a:latin typeface="Calibri Light" panose="02020603050405020304" pitchFamily="1"/>
              </a:rPr>
              <a:t>Caveats: </a:t>
            </a:r>
          </a:p>
        </p:txBody>
      </p:sp>
      <p:sp>
        <p:nvSpPr>
          <p:cNvPr id="47" name="Text Placeholder 46"/>
          <p:cNvSpPr>
            <a:spLocks noGrp="1"/>
          </p:cNvSpPr>
          <p:nvPr>
            <p:ph type="body" idx="10"/>
          </p:nvPr>
        </p:nvSpPr>
        <p:spPr>
          <a:xfrm>
            <a:off x="737870" y="1330960"/>
            <a:ext cx="7658100" cy="4858385"/>
          </a:xfrm>
          <a:prstGeom prst="rect">
            <a:avLst/>
          </a:prstGeom>
          <a:noFill/>
          <a:ln w="0" cmpd="sng">
            <a:noFill/>
            <a:prstDash val="solid"/>
          </a:ln>
        </p:spPr>
        <p:txBody>
          <a:bodyPr vert="horz" lIns="0" tIns="245110" rIns="0" bIns="0" anchor="t">
            <a:normAutofit fontScale="95000"/>
          </a:bodyPr>
          <a:lstStyle/>
          <a:p>
            <a:pPr marL="0" marR="0" indent="228600" algn="just">
              <a:lnSpc>
                <a:spcPts val="3000"/>
              </a:lnSpc>
              <a:spcAft>
                <a:spcPts val="0"/>
              </a:spcAft>
              <a:buFont typeface="Symbol"/>
              <a:buChar char="·"/>
            </a:pPr>
            <a:r>
              <a:rPr lang="en-US" sz="2500" b="1" spc="10">
                <a:solidFill>
                  <a:srgbClr val="000000"/>
                </a:solidFill>
                <a:latin typeface="Arial" panose="02020603050405020304" pitchFamily="2"/>
              </a:rPr>
              <a:t>TA techniques are not sufficient, and should be </a:t>
            </a:r>
          </a:p>
          <a:p>
            <a:pPr marL="228600" marR="0" indent="0" algn="just">
              <a:lnSpc>
                <a:spcPts val="3000"/>
              </a:lnSpc>
              <a:spcBef>
                <a:spcPts val="30"/>
              </a:spcBef>
              <a:spcAft>
                <a:spcPts val="0"/>
              </a:spcAft>
            </a:pPr>
            <a:r>
              <a:rPr lang="en-US" sz="2500" b="1" spc="35">
                <a:solidFill>
                  <a:srgbClr val="000000"/>
                </a:solidFill>
                <a:latin typeface="Arial" panose="02020603050405020304" pitchFamily="2"/>
              </a:rPr>
              <a:t>augmented with relationships. </a:t>
            </a:r>
            <a:r>
              <a:rPr lang="en-US" sz="2500" spc="35">
                <a:solidFill>
                  <a:srgbClr val="000000"/>
                </a:solidFill>
                <a:latin typeface="Arial" panose="02020603050405020304" pitchFamily="2"/>
              </a:rPr>
              <a:t>Trust, collaboration, </a:t>
            </a:r>
          </a:p>
          <a:p>
            <a:pPr marL="228600" marR="0" indent="0" algn="just">
              <a:lnSpc>
                <a:spcPts val="3000"/>
              </a:lnSpc>
              <a:spcBef>
                <a:spcPts val="0"/>
              </a:spcBef>
              <a:spcAft>
                <a:spcPts val="0"/>
              </a:spcAft>
            </a:pPr>
            <a:r>
              <a:rPr lang="en-US" sz="2500" spc="90">
                <a:solidFill>
                  <a:srgbClr val="000000"/>
                </a:solidFill>
                <a:latin typeface="Arial" panose="02020603050405020304" pitchFamily="2"/>
              </a:rPr>
              <a:t>respect, and encouragement were frequent </a:t>
            </a:r>
          </a:p>
          <a:p>
            <a:pPr marL="228600" marR="0" indent="0" algn="just">
              <a:lnSpc>
                <a:spcPts val="3000"/>
              </a:lnSpc>
              <a:spcBef>
                <a:spcPts val="0"/>
              </a:spcBef>
              <a:spcAft>
                <a:spcPts val="0"/>
              </a:spcAft>
            </a:pPr>
            <a:r>
              <a:rPr lang="en-US" sz="2500" spc="60">
                <a:solidFill>
                  <a:srgbClr val="000000"/>
                </a:solidFill>
                <a:latin typeface="Arial" panose="02020603050405020304" pitchFamily="2"/>
              </a:rPr>
              <a:t>supports to effective TA; </a:t>
            </a:r>
          </a:p>
          <a:p>
            <a:pPr marL="0" marR="0" indent="320040" algn="just">
              <a:lnSpc>
                <a:spcPts val="3000"/>
              </a:lnSpc>
              <a:spcBef>
                <a:spcPts val="5005"/>
              </a:spcBef>
              <a:spcAft>
                <a:spcPts val="0"/>
              </a:spcAft>
              <a:buFont typeface="Symbol"/>
              <a:buChar char="·"/>
            </a:pPr>
            <a:r>
              <a:rPr lang="en-US" sz="2500" b="1" spc="10">
                <a:solidFill>
                  <a:srgbClr val="000000"/>
                </a:solidFill>
                <a:latin typeface="Arial" panose="02020603050405020304" pitchFamily="2"/>
              </a:rPr>
              <a:t>Relationships are not sufficient and should be </a:t>
            </a:r>
          </a:p>
          <a:p>
            <a:pPr marL="228600" marR="0" indent="0" algn="just">
              <a:lnSpc>
                <a:spcPts val="3000"/>
              </a:lnSpc>
              <a:spcBef>
                <a:spcPts val="30"/>
              </a:spcBef>
              <a:spcAft>
                <a:spcPts val="0"/>
              </a:spcAft>
            </a:pPr>
            <a:r>
              <a:rPr lang="en-US" sz="2500" b="1" spc="45">
                <a:solidFill>
                  <a:srgbClr val="000000"/>
                </a:solidFill>
                <a:latin typeface="Arial" panose="02020603050405020304" pitchFamily="2"/>
              </a:rPr>
              <a:t>augmented with techniques </a:t>
            </a:r>
            <a:r>
              <a:rPr lang="en-US" sz="2500" spc="45">
                <a:solidFill>
                  <a:srgbClr val="000000"/>
                </a:solidFill>
                <a:latin typeface="Arial" panose="02020603050405020304" pitchFamily="2"/>
              </a:rPr>
              <a:t>using goals that are </a:t>
            </a:r>
          </a:p>
          <a:p>
            <a:pPr marL="228600" marR="0" indent="0" algn="just">
              <a:lnSpc>
                <a:spcPts val="3000"/>
              </a:lnSpc>
              <a:spcBef>
                <a:spcPts val="0"/>
              </a:spcBef>
              <a:spcAft>
                <a:spcPts val="0"/>
              </a:spcAft>
            </a:pPr>
            <a:r>
              <a:rPr lang="en-US" sz="2500" spc="65">
                <a:solidFill>
                  <a:srgbClr val="000000"/>
                </a:solidFill>
                <a:latin typeface="Arial" panose="02020603050405020304" pitchFamily="2"/>
              </a:rPr>
              <a:t>specific, measurable, attainable, realistic, and time-</a:t>
            </a:r>
            <a:r>
              <a:rPr lang="en-US" sz="100">
                <a:solidFill>
                  <a:srgbClr val="000000"/>
                </a:solidFill>
                <a:latin typeface="Calibri Light" panose="02020603050405020304" pitchFamily="1"/>
              </a:rPr>
              <a:t> </a:t>
            </a:r>
          </a:p>
          <a:p>
            <a:pPr marL="228600" marR="0" indent="0" algn="just">
              <a:lnSpc>
                <a:spcPts val="3000"/>
              </a:lnSpc>
              <a:spcBef>
                <a:spcPts val="0"/>
              </a:spcBef>
              <a:spcAft>
                <a:spcPts val="0"/>
              </a:spcAft>
            </a:pPr>
            <a:r>
              <a:rPr lang="en-US" sz="2500" spc="35">
                <a:solidFill>
                  <a:srgbClr val="000000"/>
                </a:solidFill>
                <a:latin typeface="Arial" panose="02020603050405020304" pitchFamily="2"/>
              </a:rPr>
              <a:t>bound, </a:t>
            </a:r>
            <a:r>
              <a:rPr lang="en-US" sz="2500" b="1" spc="35">
                <a:solidFill>
                  <a:srgbClr val="000000"/>
                </a:solidFill>
                <a:latin typeface="Arial" panose="02020603050405020304" pitchFamily="2"/>
              </a:rPr>
              <a:t>or there is a risk that the TA will not be </a:t>
            </a:r>
          </a:p>
          <a:p>
            <a:pPr marL="228600" marR="0" indent="0" algn="just">
              <a:lnSpc>
                <a:spcPts val="3000"/>
              </a:lnSpc>
              <a:spcBef>
                <a:spcPts val="0"/>
              </a:spcBef>
              <a:spcAft>
                <a:spcPts val="4000"/>
              </a:spcAft>
            </a:pPr>
            <a:r>
              <a:rPr lang="en-US" sz="2500" b="1" spc="-5">
                <a:solidFill>
                  <a:srgbClr val="000000"/>
                </a:solidFill>
                <a:latin typeface="Arial" panose="02020603050405020304" pitchFamily="2"/>
              </a:rPr>
              <a:t>accomplished. </a:t>
            </a:r>
          </a:p>
        </p:txBody>
      </p:sp>
      <p:sp>
        <p:nvSpPr>
          <p:cNvPr id="48" name="Text Placeholder 47"/>
          <p:cNvSpPr>
            <a:spLocks noGrp="1"/>
          </p:cNvSpPr>
          <p:nvPr>
            <p:ph type="body" idx="10"/>
          </p:nvPr>
        </p:nvSpPr>
        <p:spPr>
          <a:xfrm>
            <a:off x="7132320" y="6189345"/>
            <a:ext cx="1143000" cy="249555"/>
          </a:xfrm>
          <a:prstGeom prst="rect">
            <a:avLst/>
          </a:prstGeom>
          <a:noFill/>
          <a:ln w="0" cmpd="sng">
            <a:noFill/>
            <a:prstDash val="solid"/>
          </a:ln>
        </p:spPr>
        <p:txBody>
          <a:bodyPr vert="horz" lIns="0" tIns="3175" rIns="0" bIns="0" anchor="t"/>
          <a:lstStyle/>
          <a:p>
            <a:pPr marL="0" marR="0" indent="0" algn="l">
              <a:lnSpc>
                <a:spcPts val="1800"/>
              </a:lnSpc>
              <a:spcAft>
                <a:spcPts val="80"/>
              </a:spcAft>
            </a:pPr>
            <a:r>
              <a:rPr lang="en-US" sz="1650" b="1" spc="-60">
                <a:solidFill>
                  <a:srgbClr val="000000"/>
                </a:solidFill>
                <a:latin typeface="Arial" panose="02020603050405020304" pitchFamily="2"/>
              </a:rPr>
              <a:t>(Katz, 2015) </a:t>
            </a:r>
          </a:p>
        </p:txBody>
      </p:sp>
    </p:spTree>
    <p:extLst>
      <p:ext uri="{BB962C8B-B14F-4D97-AF65-F5344CB8AC3E}">
        <p14:creationId xmlns:p14="http://schemas.microsoft.com/office/powerpoint/2010/main" val="14737890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layout 4">
  <p:cSld name="layout 4">
    <p:bg>
      <p:bgPr>
        <a:solidFill>
          <a:schemeClr val="lt1"/>
        </a:solidFill>
        <a:effectLst/>
      </p:bgPr>
    </p:bg>
    <p:spTree>
      <p:nvGrpSpPr>
        <p:cNvPr id="1" name="Shape 29"/>
        <p:cNvGrpSpPr/>
        <p:nvPr/>
      </p:nvGrpSpPr>
      <p:grpSpPr>
        <a:xfrm>
          <a:off x="0" y="0"/>
          <a:ext cx="0" cy="0"/>
          <a:chOff x="0" y="0"/>
          <a:chExt cx="0" cy="0"/>
        </a:xfrm>
      </p:grpSpPr>
      <p:sp>
        <p:nvSpPr>
          <p:cNvPr id="30" name="Google Shape;30;p21"/>
          <p:cNvSpPr txBox="1">
            <a:spLocks noGrp="1"/>
          </p:cNvSpPr>
          <p:nvPr>
            <p:ph type="body" idx="1"/>
          </p:nvPr>
        </p:nvSpPr>
        <p:spPr>
          <a:xfrm>
            <a:off x="717176" y="874570"/>
            <a:ext cx="7620000" cy="255443"/>
          </a:xfrm>
          <a:prstGeom prst="rect">
            <a:avLst/>
          </a:prstGeom>
          <a:noFill/>
          <a:ln>
            <a:noFill/>
          </a:ln>
        </p:spPr>
        <p:txBody>
          <a:bodyPr spcFirstLastPara="1" wrap="square" lIns="0" tIns="40625" rIns="0" bIns="0" anchor="t" anchorCtr="0">
            <a:normAutofit/>
          </a:bodyPr>
          <a:lstStyle>
            <a:lvl1pPr marL="457200" marR="0" lvl="0" indent="-406400" algn="ctr">
              <a:lnSpc>
                <a:spcPct val="64285"/>
              </a:lnSpc>
              <a:spcBef>
                <a:spcPts val="1000"/>
              </a:spcBef>
              <a:spcAft>
                <a:spcPts val="0"/>
              </a:spcAft>
              <a:buClr>
                <a:schemeClr val="dk1"/>
              </a:buClr>
              <a:buSzPts val="2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1"/>
          <p:cNvSpPr txBox="1">
            <a:spLocks noGrp="1"/>
          </p:cNvSpPr>
          <p:nvPr>
            <p:ph type="body" idx="2"/>
          </p:nvPr>
        </p:nvSpPr>
        <p:spPr>
          <a:xfrm>
            <a:off x="717176" y="1130013"/>
            <a:ext cx="7620000" cy="5078557"/>
          </a:xfrm>
          <a:prstGeom prst="rect">
            <a:avLst/>
          </a:prstGeom>
          <a:noFill/>
          <a:ln>
            <a:noFill/>
          </a:ln>
        </p:spPr>
        <p:txBody>
          <a:bodyPr spcFirstLastPara="1" wrap="square" lIns="0" tIns="210800" rIns="0" bIns="0" anchor="t" anchorCtr="0">
            <a:normAutofit/>
          </a:bodyPr>
          <a:lstStyle>
            <a:lvl1pPr marL="457200" marR="240030" lvl="0" indent="-406400" algn="l">
              <a:lnSpc>
                <a:spcPct val="45535"/>
              </a:lnSpc>
              <a:spcBef>
                <a:spcPts val="1545"/>
              </a:spcBef>
              <a:spcAft>
                <a:spcPts val="0"/>
              </a:spcAft>
              <a:buClr>
                <a:schemeClr val="dk1"/>
              </a:buClr>
              <a:buSzPts val="2800"/>
              <a:buChar char="•"/>
              <a:defRPr/>
            </a:lvl1pPr>
            <a:lvl2pPr marL="914400" lvl="1" indent="-342900" algn="l">
              <a:lnSpc>
                <a:spcPct val="90000"/>
              </a:lnSpc>
              <a:spcBef>
                <a:spcPts val="1388"/>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5326293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layout 7">
  <p:cSld name="layout 7">
    <p:bg>
      <p:bgPr>
        <a:solidFill>
          <a:schemeClr val="lt1"/>
        </a:solidFill>
        <a:effectLst/>
      </p:bgPr>
    </p:bg>
    <p:spTree>
      <p:nvGrpSpPr>
        <p:cNvPr id="1" name="Shape 35"/>
        <p:cNvGrpSpPr/>
        <p:nvPr/>
      </p:nvGrpSpPr>
      <p:grpSpPr>
        <a:xfrm>
          <a:off x="0" y="0"/>
          <a:ext cx="0" cy="0"/>
          <a:chOff x="0" y="0"/>
          <a:chExt cx="0" cy="0"/>
        </a:xfrm>
      </p:grpSpPr>
      <p:sp>
        <p:nvSpPr>
          <p:cNvPr id="36" name="Google Shape;36;p23"/>
          <p:cNvSpPr txBox="1">
            <a:spLocks noGrp="1"/>
          </p:cNvSpPr>
          <p:nvPr>
            <p:ph type="body" idx="1"/>
          </p:nvPr>
        </p:nvSpPr>
        <p:spPr>
          <a:xfrm>
            <a:off x="717176" y="900545"/>
            <a:ext cx="7620000" cy="270164"/>
          </a:xfrm>
          <a:prstGeom prst="rect">
            <a:avLst/>
          </a:prstGeom>
          <a:noFill/>
          <a:ln>
            <a:noFill/>
          </a:ln>
        </p:spPr>
        <p:txBody>
          <a:bodyPr spcFirstLastPara="1" wrap="square" lIns="0" tIns="33650" rIns="0" bIns="0" anchor="t" anchorCtr="0">
            <a:normAutofit/>
          </a:bodyPr>
          <a:lstStyle>
            <a:lvl1pPr marL="457200" marR="0" lvl="0" indent="-406400" algn="l">
              <a:lnSpc>
                <a:spcPct val="75000"/>
              </a:lnSpc>
              <a:spcBef>
                <a:spcPts val="1000"/>
              </a:spcBef>
              <a:spcAft>
                <a:spcPts val="0"/>
              </a:spcAft>
              <a:buClr>
                <a:schemeClr val="dk1"/>
              </a:buClr>
              <a:buSzPts val="2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3"/>
          <p:cNvSpPr txBox="1">
            <a:spLocks noGrp="1"/>
          </p:cNvSpPr>
          <p:nvPr>
            <p:ph type="body" idx="2"/>
          </p:nvPr>
        </p:nvSpPr>
        <p:spPr>
          <a:xfrm>
            <a:off x="717176" y="1170709"/>
            <a:ext cx="7620000" cy="4838700"/>
          </a:xfrm>
          <a:prstGeom prst="rect">
            <a:avLst/>
          </a:prstGeom>
          <a:noFill/>
          <a:ln>
            <a:noFill/>
          </a:ln>
        </p:spPr>
        <p:txBody>
          <a:bodyPr spcFirstLastPara="1" wrap="square" lIns="0" tIns="215250" rIns="0" bIns="0" anchor="t" anchorCtr="0">
            <a:normAutofit/>
          </a:bodyPr>
          <a:lstStyle>
            <a:lvl1pPr marL="457200" marR="0" lvl="0" indent="-406400" algn="l">
              <a:lnSpc>
                <a:spcPct val="37500"/>
              </a:lnSpc>
              <a:spcBef>
                <a:spcPts val="221"/>
              </a:spcBef>
              <a:spcAft>
                <a:spcPts val="0"/>
              </a:spcAft>
              <a:buClr>
                <a:schemeClr val="dk1"/>
              </a:buClr>
              <a:buSzPts val="2800"/>
              <a:buChar char="•"/>
              <a:defRPr/>
            </a:lvl1pPr>
            <a:lvl2pPr marL="914400" lvl="1" indent="-342900" algn="l">
              <a:lnSpc>
                <a:spcPct val="90000"/>
              </a:lnSpc>
              <a:spcBef>
                <a:spcPts val="2666"/>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5254357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9"/>
        <p:cNvGrpSpPr/>
        <p:nvPr/>
      </p:nvGrpSpPr>
      <p:grpSpPr>
        <a:xfrm>
          <a:off x="0" y="0"/>
          <a:ext cx="0" cy="0"/>
          <a:chOff x="0" y="0"/>
          <a:chExt cx="0" cy="0"/>
        </a:xfrm>
      </p:grpSpPr>
      <p:cxnSp>
        <p:nvCxnSpPr>
          <p:cNvPr id="30" name="Google Shape;30;p5"/>
          <p:cNvCxnSpPr/>
          <p:nvPr/>
        </p:nvCxnSpPr>
        <p:spPr>
          <a:xfrm>
            <a:off x="492563" y="1680378"/>
            <a:ext cx="424800" cy="0"/>
          </a:xfrm>
          <a:prstGeom prst="straightConnector1">
            <a:avLst/>
          </a:prstGeom>
          <a:noFill/>
          <a:ln w="38100" cap="flat" cmpd="sng">
            <a:solidFill>
              <a:schemeClr val="accent4"/>
            </a:solidFill>
            <a:prstDash val="solid"/>
            <a:round/>
            <a:headEnd type="none" w="sm" len="sm"/>
            <a:tailEnd type="none" w="sm" len="sm"/>
          </a:ln>
        </p:spPr>
      </p:cxnSp>
      <p:sp>
        <p:nvSpPr>
          <p:cNvPr id="31" name="Google Shape;31;p5"/>
          <p:cNvSpPr txBox="1">
            <a:spLocks noGrp="1"/>
          </p:cNvSpPr>
          <p:nvPr>
            <p:ph type="title"/>
          </p:nvPr>
        </p:nvSpPr>
        <p:spPr>
          <a:xfrm>
            <a:off x="387900" y="610700"/>
            <a:ext cx="8368200" cy="914700"/>
          </a:xfrm>
          <a:prstGeom prst="rect">
            <a:avLst/>
          </a:prstGeom>
        </p:spPr>
        <p:txBody>
          <a:bodyPr spcFirstLastPara="1" wrap="square" lIns="121900" tIns="121900" rIns="121900" bIns="121900" anchor="b"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32" name="Google Shape;32;p5"/>
          <p:cNvSpPr txBox="1">
            <a:spLocks noGrp="1"/>
          </p:cNvSpPr>
          <p:nvPr>
            <p:ph type="body" idx="1"/>
          </p:nvPr>
        </p:nvSpPr>
        <p:spPr>
          <a:xfrm>
            <a:off x="387900" y="1986433"/>
            <a:ext cx="3999825" cy="4105200"/>
          </a:xfrm>
          <a:prstGeom prst="rect">
            <a:avLst/>
          </a:prstGeom>
        </p:spPr>
        <p:txBody>
          <a:bodyPr spcFirstLastPara="1" wrap="square" lIns="121900" tIns="121900" rIns="121900" bIns="121900" anchor="t" anchorCtr="0">
            <a:normAutofit/>
          </a:bodyPr>
          <a:lstStyle>
            <a:lvl1pPr marL="342900" lvl="0" indent="-261938">
              <a:spcBef>
                <a:spcPts val="0"/>
              </a:spcBef>
              <a:spcAft>
                <a:spcPts val="0"/>
              </a:spcAft>
              <a:buSzPts val="1900"/>
              <a:buChar char="●"/>
              <a:defRPr sz="1425"/>
            </a:lvl1pPr>
            <a:lvl2pPr marL="685800" lvl="1" indent="-247650">
              <a:spcBef>
                <a:spcPts val="0"/>
              </a:spcBef>
              <a:spcAft>
                <a:spcPts val="0"/>
              </a:spcAft>
              <a:buSzPts val="1600"/>
              <a:buChar char="○"/>
              <a:defRPr sz="1200"/>
            </a:lvl2pPr>
            <a:lvl3pPr marL="1028700" lvl="2" indent="-247650">
              <a:spcBef>
                <a:spcPts val="0"/>
              </a:spcBef>
              <a:spcAft>
                <a:spcPts val="0"/>
              </a:spcAft>
              <a:buSzPts val="1600"/>
              <a:buChar char="■"/>
              <a:defRPr sz="1200"/>
            </a:lvl3pPr>
            <a:lvl4pPr marL="1371600" lvl="3" indent="-247650">
              <a:spcBef>
                <a:spcPts val="0"/>
              </a:spcBef>
              <a:spcAft>
                <a:spcPts val="0"/>
              </a:spcAft>
              <a:buSzPts val="1600"/>
              <a:buChar char="●"/>
              <a:defRPr sz="1200"/>
            </a:lvl4pPr>
            <a:lvl5pPr marL="1714500" lvl="4" indent="-247650">
              <a:spcBef>
                <a:spcPts val="0"/>
              </a:spcBef>
              <a:spcAft>
                <a:spcPts val="0"/>
              </a:spcAft>
              <a:buSzPts val="1600"/>
              <a:buChar char="○"/>
              <a:defRPr sz="1200"/>
            </a:lvl5pPr>
            <a:lvl6pPr marL="2057400" lvl="5" indent="-247650">
              <a:spcBef>
                <a:spcPts val="0"/>
              </a:spcBef>
              <a:spcAft>
                <a:spcPts val="0"/>
              </a:spcAft>
              <a:buSzPts val="1600"/>
              <a:buChar char="■"/>
              <a:defRPr sz="1200"/>
            </a:lvl6pPr>
            <a:lvl7pPr marL="2400300" lvl="6" indent="-247650">
              <a:spcBef>
                <a:spcPts val="0"/>
              </a:spcBef>
              <a:spcAft>
                <a:spcPts val="0"/>
              </a:spcAft>
              <a:buSzPts val="1600"/>
              <a:buChar char="●"/>
              <a:defRPr sz="1200"/>
            </a:lvl7pPr>
            <a:lvl8pPr marL="2743200" lvl="7" indent="-247650">
              <a:spcBef>
                <a:spcPts val="0"/>
              </a:spcBef>
              <a:spcAft>
                <a:spcPts val="0"/>
              </a:spcAft>
              <a:buSzPts val="1600"/>
              <a:buChar char="○"/>
              <a:defRPr sz="1200"/>
            </a:lvl8pPr>
            <a:lvl9pPr marL="3086100" lvl="8" indent="-247650">
              <a:spcBef>
                <a:spcPts val="0"/>
              </a:spcBef>
              <a:spcAft>
                <a:spcPts val="0"/>
              </a:spcAft>
              <a:buSzPts val="1600"/>
              <a:buChar char="■"/>
              <a:defRPr sz="1200"/>
            </a:lvl9pPr>
          </a:lstStyle>
          <a:p>
            <a:endParaRPr/>
          </a:p>
        </p:txBody>
      </p:sp>
      <p:sp>
        <p:nvSpPr>
          <p:cNvPr id="33" name="Google Shape;33;p5"/>
          <p:cNvSpPr txBox="1">
            <a:spLocks noGrp="1"/>
          </p:cNvSpPr>
          <p:nvPr>
            <p:ph type="body" idx="2"/>
          </p:nvPr>
        </p:nvSpPr>
        <p:spPr>
          <a:xfrm>
            <a:off x="4756200" y="1986433"/>
            <a:ext cx="3999825" cy="4105200"/>
          </a:xfrm>
          <a:prstGeom prst="rect">
            <a:avLst/>
          </a:prstGeom>
        </p:spPr>
        <p:txBody>
          <a:bodyPr spcFirstLastPara="1" wrap="square" lIns="121900" tIns="121900" rIns="121900" bIns="121900" anchor="t" anchorCtr="0">
            <a:normAutofit/>
          </a:bodyPr>
          <a:lstStyle>
            <a:lvl1pPr marL="342900" lvl="0" indent="-261938">
              <a:spcBef>
                <a:spcPts val="0"/>
              </a:spcBef>
              <a:spcAft>
                <a:spcPts val="0"/>
              </a:spcAft>
              <a:buSzPts val="1900"/>
              <a:buChar char="●"/>
              <a:defRPr sz="1425"/>
            </a:lvl1pPr>
            <a:lvl2pPr marL="685800" lvl="1" indent="-247650">
              <a:spcBef>
                <a:spcPts val="0"/>
              </a:spcBef>
              <a:spcAft>
                <a:spcPts val="0"/>
              </a:spcAft>
              <a:buSzPts val="1600"/>
              <a:buChar char="○"/>
              <a:defRPr sz="1200"/>
            </a:lvl2pPr>
            <a:lvl3pPr marL="1028700" lvl="2" indent="-247650">
              <a:spcBef>
                <a:spcPts val="0"/>
              </a:spcBef>
              <a:spcAft>
                <a:spcPts val="0"/>
              </a:spcAft>
              <a:buSzPts val="1600"/>
              <a:buChar char="■"/>
              <a:defRPr sz="1200"/>
            </a:lvl3pPr>
            <a:lvl4pPr marL="1371600" lvl="3" indent="-247650">
              <a:spcBef>
                <a:spcPts val="0"/>
              </a:spcBef>
              <a:spcAft>
                <a:spcPts val="0"/>
              </a:spcAft>
              <a:buSzPts val="1600"/>
              <a:buChar char="●"/>
              <a:defRPr sz="1200"/>
            </a:lvl4pPr>
            <a:lvl5pPr marL="1714500" lvl="4" indent="-247650">
              <a:spcBef>
                <a:spcPts val="0"/>
              </a:spcBef>
              <a:spcAft>
                <a:spcPts val="0"/>
              </a:spcAft>
              <a:buSzPts val="1600"/>
              <a:buChar char="○"/>
              <a:defRPr sz="1200"/>
            </a:lvl5pPr>
            <a:lvl6pPr marL="2057400" lvl="5" indent="-247650">
              <a:spcBef>
                <a:spcPts val="0"/>
              </a:spcBef>
              <a:spcAft>
                <a:spcPts val="0"/>
              </a:spcAft>
              <a:buSzPts val="1600"/>
              <a:buChar char="■"/>
              <a:defRPr sz="1200"/>
            </a:lvl6pPr>
            <a:lvl7pPr marL="2400300" lvl="6" indent="-247650">
              <a:spcBef>
                <a:spcPts val="0"/>
              </a:spcBef>
              <a:spcAft>
                <a:spcPts val="0"/>
              </a:spcAft>
              <a:buSzPts val="1600"/>
              <a:buChar char="●"/>
              <a:defRPr sz="1200"/>
            </a:lvl7pPr>
            <a:lvl8pPr marL="2743200" lvl="7" indent="-247650">
              <a:spcBef>
                <a:spcPts val="0"/>
              </a:spcBef>
              <a:spcAft>
                <a:spcPts val="0"/>
              </a:spcAft>
              <a:buSzPts val="1600"/>
              <a:buChar char="○"/>
              <a:defRPr sz="1200"/>
            </a:lvl8pPr>
            <a:lvl9pPr marL="3086100" lvl="8" indent="-247650">
              <a:spcBef>
                <a:spcPts val="0"/>
              </a:spcBef>
              <a:spcAft>
                <a:spcPts val="0"/>
              </a:spcAft>
              <a:buSzPts val="1600"/>
              <a:buChar char="■"/>
              <a:defRPr sz="1200"/>
            </a:lvl9pPr>
          </a:lstStyle>
          <a:p>
            <a:endParaRPr/>
          </a:p>
        </p:txBody>
      </p:sp>
      <p:sp>
        <p:nvSpPr>
          <p:cNvPr id="34" name="Google Shape;34;p5"/>
          <p:cNvSpPr txBox="1">
            <a:spLocks noGrp="1"/>
          </p:cNvSpPr>
          <p:nvPr>
            <p:ph type="sldNum" idx="12"/>
          </p:nvPr>
        </p:nvSpPr>
        <p:spPr>
          <a:xfrm>
            <a:off x="8472458" y="6217622"/>
            <a:ext cx="548775"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49594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21F88"/>
                </a:solidFill>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44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b="1">
                <a:solidFill>
                  <a:srgbClr val="121F88"/>
                </a:solidFill>
                <a:latin typeface="+mn-lt"/>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986097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21F88"/>
                </a:solidFill>
                <a:latin typeface="+mn-lt"/>
              </a:defRPr>
            </a:lvl1pPr>
          </a:lstStyle>
          <a:p>
            <a:r>
              <a:rPr lang="en-US" dirty="0"/>
              <a:t>Click to edit Master title style</a:t>
            </a:r>
          </a:p>
        </p:txBody>
      </p:sp>
      <p:sp>
        <p:nvSpPr>
          <p:cNvPr id="3" name="Content Placeholder 2"/>
          <p:cNvSpPr>
            <a:spLocks noGrp="1"/>
          </p:cNvSpPr>
          <p:nvPr>
            <p:ph sz="half" idx="1"/>
          </p:nvPr>
        </p:nvSpPr>
        <p:spPr>
          <a:xfrm>
            <a:off x="628650" y="2743199"/>
            <a:ext cx="3886200" cy="3433763"/>
          </a:xfrm>
          <a:solidFill>
            <a:srgbClr val="8FAFCF"/>
          </a:solidFill>
        </p:spPr>
        <p:txBody>
          <a:bodyPr/>
          <a:lstStyle>
            <a:lvl1pPr>
              <a:defRPr sz="2400"/>
            </a:lvl1pPr>
            <a:lvl2pPr>
              <a:defRPr sz="2000"/>
            </a:lvl2pPr>
            <a:lvl3pPr>
              <a:defRPr sz="1800"/>
            </a:lvl3pPr>
            <a:lvl4pPr>
              <a:defRPr sz="1600"/>
            </a:lvl4pPr>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5" name="Content Placeholder 2"/>
          <p:cNvSpPr>
            <a:spLocks noGrp="1"/>
          </p:cNvSpPr>
          <p:nvPr>
            <p:ph sz="half" idx="10" hasCustomPrompt="1"/>
          </p:nvPr>
        </p:nvSpPr>
        <p:spPr>
          <a:xfrm>
            <a:off x="628650" y="1998955"/>
            <a:ext cx="3886200" cy="628836"/>
          </a:xfrm>
          <a:solidFill>
            <a:srgbClr val="1B2246"/>
          </a:solidFill>
          <a:ln w="38100">
            <a:solidFill>
              <a:srgbClr val="8FAFCF"/>
            </a:solidFill>
          </a:ln>
        </p:spPr>
        <p:txBody>
          <a:bodyPr anchor="ctr">
            <a:normAutofit/>
          </a:bodyPr>
          <a:lstStyle>
            <a:lvl1pPr marL="0" indent="0">
              <a:buNone/>
              <a:defRPr sz="2400" b="1">
                <a:solidFill>
                  <a:schemeClr val="bg1"/>
                </a:solidFill>
              </a:defRPr>
            </a:lvl1pPr>
          </a:lstStyle>
          <a:p>
            <a:pPr lvl="0"/>
            <a:r>
              <a:rPr lang="en-US" dirty="0"/>
              <a:t>EDIT MASTER TEXT STYLES</a:t>
            </a:r>
          </a:p>
        </p:txBody>
      </p:sp>
      <p:sp>
        <p:nvSpPr>
          <p:cNvPr id="6" name="Content Placeholder 2"/>
          <p:cNvSpPr>
            <a:spLocks noGrp="1"/>
          </p:cNvSpPr>
          <p:nvPr>
            <p:ph sz="half" idx="11"/>
          </p:nvPr>
        </p:nvSpPr>
        <p:spPr>
          <a:xfrm>
            <a:off x="4629150" y="2743199"/>
            <a:ext cx="3886200" cy="3433763"/>
          </a:xfrm>
          <a:solidFill>
            <a:srgbClr val="FF9797"/>
          </a:solidFill>
        </p:spPr>
        <p:txBody>
          <a:bodyPr/>
          <a:lstStyle>
            <a:lvl1pPr>
              <a:defRPr sz="2400"/>
            </a:lvl1pPr>
            <a:lvl2pPr>
              <a:defRPr sz="2000"/>
            </a:lvl2pPr>
            <a:lvl3pPr>
              <a:defRPr sz="1800"/>
            </a:lvl3pPr>
            <a:lvl4pPr>
              <a:defRPr sz="1600"/>
            </a:lvl4pPr>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Content Placeholder 2"/>
          <p:cNvSpPr>
            <a:spLocks noGrp="1"/>
          </p:cNvSpPr>
          <p:nvPr>
            <p:ph sz="half" idx="12" hasCustomPrompt="1"/>
          </p:nvPr>
        </p:nvSpPr>
        <p:spPr>
          <a:xfrm>
            <a:off x="4629150" y="1998955"/>
            <a:ext cx="3886200" cy="628836"/>
          </a:xfrm>
          <a:solidFill>
            <a:srgbClr val="C00000"/>
          </a:solidFill>
          <a:ln w="38100">
            <a:solidFill>
              <a:srgbClr val="FF9797"/>
            </a:solidFill>
          </a:ln>
        </p:spPr>
        <p:txBody>
          <a:bodyPr anchor="ctr">
            <a:normAutofit/>
          </a:bodyPr>
          <a:lstStyle>
            <a:lvl1pPr marL="0" indent="0">
              <a:buNone/>
              <a:defRPr sz="2400" b="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018379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21F88"/>
                </a:solidFill>
                <a:latin typeface="+mn-lt"/>
              </a:defRPr>
            </a:lvl1pPr>
          </a:lstStyle>
          <a:p>
            <a:r>
              <a:rPr lang="en-US" dirty="0"/>
              <a:t>Click to edit Master title style</a:t>
            </a:r>
          </a:p>
        </p:txBody>
      </p:sp>
    </p:spTree>
    <p:extLst>
      <p:ext uri="{BB962C8B-B14F-4D97-AF65-F5344CB8AC3E}">
        <p14:creationId xmlns:p14="http://schemas.microsoft.com/office/powerpoint/2010/main" val="2350795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4127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b="1">
                <a:solidFill>
                  <a:srgbClr val="121F88"/>
                </a:solidFill>
                <a:latin typeface="+mn-lt"/>
              </a:defRPr>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93642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b="1">
                <a:solidFill>
                  <a:srgbClr val="002060"/>
                </a:solidFill>
                <a:latin typeface="+mn-lt"/>
              </a:defRPr>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779179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21F88"/>
                </a:solidFill>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20725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9" name="Group 18"/>
          <p:cNvGrpSpPr/>
          <p:nvPr userDrawn="1"/>
        </p:nvGrpSpPr>
        <p:grpSpPr>
          <a:xfrm>
            <a:off x="0" y="6421043"/>
            <a:ext cx="9144000" cy="2"/>
            <a:chOff x="0" y="6475411"/>
            <a:chExt cx="9144000" cy="2"/>
          </a:xfrm>
        </p:grpSpPr>
        <p:cxnSp>
          <p:nvCxnSpPr>
            <p:cNvPr id="8" name="AutoShape 2"/>
            <p:cNvCxnSpPr>
              <a:cxnSpLocks noChangeShapeType="1"/>
            </p:cNvCxnSpPr>
            <p:nvPr userDrawn="1"/>
          </p:nvCxnSpPr>
          <p:spPr bwMode="auto">
            <a:xfrm>
              <a:off x="0" y="6475413"/>
              <a:ext cx="9144000" cy="0"/>
            </a:xfrm>
            <a:prstGeom prst="straightConnector1">
              <a:avLst/>
            </a:prstGeom>
            <a:noFill/>
            <a:ln w="57150" cmpd="sng">
              <a:solidFill>
                <a:srgbClr val="121F88"/>
              </a:solidFill>
              <a:round/>
              <a:headEnd type="none" w="med" len="med"/>
              <a:tailEnd type="none" w="med" len="med"/>
            </a:ln>
            <a:extLst>
              <a:ext uri="{909E8E84-426E-40DD-AFC4-6F175D3DCCD1}">
                <a14:hiddenFill xmlns:a14="http://schemas.microsoft.com/office/drawing/2010/main">
                  <a:noFill/>
                </a14:hiddenFill>
              </a:ext>
            </a:extLst>
          </p:spPr>
        </p:cxnSp>
        <p:cxnSp>
          <p:nvCxnSpPr>
            <p:cNvPr id="13" name="AutoShape 2"/>
            <p:cNvCxnSpPr>
              <a:cxnSpLocks noChangeShapeType="1"/>
            </p:cNvCxnSpPr>
            <p:nvPr userDrawn="1"/>
          </p:nvCxnSpPr>
          <p:spPr bwMode="auto">
            <a:xfrm>
              <a:off x="3888581" y="6475411"/>
              <a:ext cx="1519238" cy="0"/>
            </a:xfrm>
            <a:prstGeom prst="straightConnector1">
              <a:avLst/>
            </a:prstGeom>
            <a:noFill/>
            <a:ln w="57150" cmpd="sng">
              <a:solidFill>
                <a:schemeClr val="bg1"/>
              </a:solidFill>
              <a:round/>
              <a:headEnd type="none" w="med" len="med"/>
              <a:tailEnd type="none" w="med" len="med"/>
            </a:ln>
            <a:extLst>
              <a:ext uri="{909E8E84-426E-40DD-AFC4-6F175D3DCCD1}">
                <a14:hiddenFill xmlns:a14="http://schemas.microsoft.com/office/drawing/2010/main">
                  <a:noFill/>
                </a14:hiddenFill>
              </a:ext>
            </a:extLst>
          </p:spPr>
        </p:cxnSp>
      </p:grpSp>
      <p:pic>
        <p:nvPicPr>
          <p:cNvPr id="10" name="Picture 7"/>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bwMode="auto">
          <a:xfrm>
            <a:off x="3969426" y="6027457"/>
            <a:ext cx="1369001" cy="78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951186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b="1" kern="1200">
          <a:solidFill>
            <a:srgbClr val="121F8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8" Type="http://schemas.openxmlformats.org/officeDocument/2006/relationships/hyperlink" Target="https://ectacenter.org/topics/evbased/evbased.asp" TargetMode="External"/><Relationship Id="rId3" Type="http://schemas.openxmlformats.org/officeDocument/2006/relationships/hyperlink" Target="https://iris.peabody.vanderbilt.edu/resources/ebp_summaries/#content" TargetMode="External"/><Relationship Id="rId7" Type="http://schemas.openxmlformats.org/officeDocument/2006/relationships/hyperlink" Target="http://www.earlyliteracylearning.org/index.php" TargetMode="Externa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hyperlink" Target="https://ebip.vkcsites.org/" TargetMode="External"/><Relationship Id="rId5" Type="http://schemas.openxmlformats.org/officeDocument/2006/relationships/hyperlink" Target="http://autismpdc.fpg.unc.edu/evidence-based-practices" TargetMode="External"/><Relationship Id="rId4" Type="http://schemas.openxmlformats.org/officeDocument/2006/relationships/hyperlink" Target="http://ies.ed.gov/ncee/wwc/" TargetMode="External"/><Relationship Id="rId9" Type="http://schemas.openxmlformats.org/officeDocument/2006/relationships/hyperlink" Target="http://kskits.dept.ku.edu/ta/virtualKits/BecomingAnEvidence.shtm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youtu.be/TmgrGdXAJJM" TargetMode="External"/><Relationship Id="rId2" Type="http://schemas.openxmlformats.org/officeDocument/2006/relationships/hyperlink" Target="https://ecpcta.org/instructional-videos/"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69743"/>
            <a:ext cx="7886700" cy="1325563"/>
          </a:xfrm>
        </p:spPr>
        <p:txBody>
          <a:bodyPr>
            <a:normAutofit/>
          </a:bodyPr>
          <a:lstStyle/>
          <a:p>
            <a:pPr algn="ctr"/>
            <a:r>
              <a:rPr lang="en-US" sz="2800" dirty="0">
                <a:latin typeface="+mj-lt"/>
              </a:rPr>
              <a:t>Early Childhood Intervention Personnel Development </a:t>
            </a:r>
            <a:br>
              <a:rPr lang="en-US" sz="2800" dirty="0">
                <a:latin typeface="+mj-lt"/>
              </a:rPr>
            </a:br>
            <a:r>
              <a:rPr lang="en-US" sz="2800" dirty="0">
                <a:latin typeface="+mj-lt"/>
              </a:rPr>
              <a:t>Content and Methods</a:t>
            </a:r>
            <a:br>
              <a:rPr lang="en-US" sz="2800" dirty="0">
                <a:latin typeface="+mj-lt"/>
              </a:rPr>
            </a:br>
            <a:r>
              <a:rPr lang="en-US" sz="2800" dirty="0">
                <a:latin typeface="+mj-lt"/>
              </a:rPr>
              <a:t>July 13, 2022</a:t>
            </a:r>
          </a:p>
        </p:txBody>
      </p:sp>
      <p:sp>
        <p:nvSpPr>
          <p:cNvPr id="3" name="Content Placeholder 2"/>
          <p:cNvSpPr>
            <a:spLocks noGrp="1"/>
          </p:cNvSpPr>
          <p:nvPr>
            <p:ph idx="1"/>
          </p:nvPr>
        </p:nvSpPr>
        <p:spPr>
          <a:xfrm>
            <a:off x="628650" y="2153884"/>
            <a:ext cx="7886700" cy="4134373"/>
          </a:xfrm>
        </p:spPr>
        <p:txBody>
          <a:bodyPr>
            <a:normAutofit fontScale="85000" lnSpcReduction="20000"/>
          </a:bodyPr>
          <a:lstStyle/>
          <a:p>
            <a:pPr marL="0" indent="0" algn="ctr">
              <a:buNone/>
            </a:pPr>
            <a:br>
              <a:rPr lang="en-US" sz="3000" i="1" dirty="0">
                <a:solidFill>
                  <a:srgbClr val="002D86"/>
                </a:solidFill>
              </a:rPr>
            </a:br>
            <a:r>
              <a:rPr lang="en-US" sz="3000" i="1" dirty="0">
                <a:solidFill>
                  <a:srgbClr val="002D86"/>
                </a:solidFill>
              </a:rPr>
              <a:t>Mary Beth Bruder</a:t>
            </a:r>
          </a:p>
          <a:p>
            <a:pPr marL="0" indent="0" algn="ctr">
              <a:buNone/>
            </a:pPr>
            <a:r>
              <a:rPr lang="en-US" sz="3000" i="1" dirty="0">
                <a:solidFill>
                  <a:srgbClr val="002D86"/>
                </a:solidFill>
              </a:rPr>
              <a:t>University of Connecticut </a:t>
            </a:r>
          </a:p>
          <a:p>
            <a:pPr marL="0" indent="0" algn="ctr">
              <a:buNone/>
            </a:pPr>
            <a:r>
              <a:rPr lang="en-US" sz="3000" i="1" dirty="0">
                <a:solidFill>
                  <a:srgbClr val="002D86"/>
                </a:solidFill>
              </a:rPr>
              <a:t>A.J. </a:t>
            </a:r>
            <a:r>
              <a:rPr lang="en-US" sz="3000" i="1" dirty="0" err="1">
                <a:solidFill>
                  <a:srgbClr val="002D86"/>
                </a:solidFill>
              </a:rPr>
              <a:t>Pappanikou</a:t>
            </a:r>
            <a:br>
              <a:rPr lang="en-US" sz="3000" dirty="0">
                <a:solidFill>
                  <a:srgbClr val="002D86"/>
                </a:solidFill>
              </a:rPr>
            </a:br>
            <a:r>
              <a:rPr lang="en-US" sz="3000" i="1" dirty="0">
                <a:solidFill>
                  <a:srgbClr val="002D86"/>
                </a:solidFill>
              </a:rPr>
              <a:t>  Center for Excellence in Developmental Disabilities </a:t>
            </a:r>
            <a:br>
              <a:rPr lang="en-US" sz="3000" dirty="0">
                <a:solidFill>
                  <a:srgbClr val="002D86"/>
                </a:solidFill>
              </a:rPr>
            </a:br>
            <a:r>
              <a:rPr lang="en-US" sz="3000" i="1" dirty="0">
                <a:solidFill>
                  <a:srgbClr val="002D86"/>
                </a:solidFill>
              </a:rPr>
              <a:t>  Education, Research, and Service</a:t>
            </a:r>
            <a:br>
              <a:rPr lang="en-US" sz="3000" dirty="0">
                <a:solidFill>
                  <a:srgbClr val="002D86"/>
                </a:solidFill>
              </a:rPr>
            </a:br>
            <a:r>
              <a:rPr lang="en-US" sz="3000" i="1" dirty="0">
                <a:solidFill>
                  <a:srgbClr val="002D86"/>
                </a:solidFill>
              </a:rPr>
              <a:t>263 Farmington Avenue, MC6222</a:t>
            </a:r>
            <a:br>
              <a:rPr lang="en-US" sz="3000" i="1" dirty="0">
                <a:solidFill>
                  <a:srgbClr val="002D86"/>
                </a:solidFill>
              </a:rPr>
            </a:br>
            <a:r>
              <a:rPr lang="en-US" sz="3000" i="1" dirty="0">
                <a:solidFill>
                  <a:srgbClr val="002D86"/>
                </a:solidFill>
              </a:rPr>
              <a:t>Farmington, CT 06030</a:t>
            </a:r>
            <a:br>
              <a:rPr lang="en-US" sz="3000" i="1" dirty="0">
                <a:solidFill>
                  <a:srgbClr val="002D86"/>
                </a:solidFill>
              </a:rPr>
            </a:br>
            <a:r>
              <a:rPr lang="en-US" sz="3000" i="1" dirty="0">
                <a:solidFill>
                  <a:srgbClr val="002D86"/>
                </a:solidFill>
              </a:rPr>
              <a:t>Phone: (860) 679-1500</a:t>
            </a:r>
            <a:br>
              <a:rPr lang="en-US" sz="3000" i="1" dirty="0">
                <a:solidFill>
                  <a:srgbClr val="002D86"/>
                </a:solidFill>
              </a:rPr>
            </a:br>
            <a:r>
              <a:rPr lang="en-US" sz="3000" i="1" dirty="0">
                <a:solidFill>
                  <a:srgbClr val="002D86"/>
                </a:solidFill>
              </a:rPr>
              <a:t>Fax: (860) 679-1571</a:t>
            </a:r>
            <a:br>
              <a:rPr lang="en-US" sz="3000" i="1" dirty="0">
                <a:solidFill>
                  <a:srgbClr val="002D86"/>
                </a:solidFill>
              </a:rPr>
            </a:br>
            <a:r>
              <a:rPr lang="en-US" sz="3000" i="1" dirty="0">
                <a:solidFill>
                  <a:srgbClr val="002D86"/>
                </a:solidFill>
              </a:rPr>
              <a:t>E-mail: </a:t>
            </a:r>
            <a:r>
              <a:rPr lang="en-US" sz="3000" i="1" u="sng" dirty="0">
                <a:solidFill>
                  <a:srgbClr val="002D86"/>
                </a:solidFill>
              </a:rPr>
              <a:t>bruder@uchc.edu </a:t>
            </a:r>
            <a:br>
              <a:rPr lang="en-US" sz="3000" i="1" dirty="0">
                <a:solidFill>
                  <a:srgbClr val="002D86"/>
                </a:solidFill>
              </a:rPr>
            </a:br>
            <a:r>
              <a:rPr lang="en-US" sz="3000" i="1" dirty="0">
                <a:solidFill>
                  <a:srgbClr val="002D86"/>
                </a:solidFill>
              </a:rPr>
              <a:t>Website:</a:t>
            </a:r>
            <a:r>
              <a:rPr lang="en-US" sz="3000" i="1" u="sng" dirty="0">
                <a:solidFill>
                  <a:srgbClr val="002D86"/>
                </a:solidFill>
              </a:rPr>
              <a:t> www.uconnucedd.org</a:t>
            </a:r>
            <a:br>
              <a:rPr lang="en-US" sz="3000" i="1" dirty="0">
                <a:solidFill>
                  <a:srgbClr val="002D86"/>
                </a:solidFill>
              </a:rPr>
            </a:br>
            <a:endParaRPr lang="en-US" altLang="en-US" sz="3000" dirty="0"/>
          </a:p>
          <a:p>
            <a:endParaRPr lang="en-US" dirty="0"/>
          </a:p>
        </p:txBody>
      </p:sp>
    </p:spTree>
    <p:extLst>
      <p:ext uri="{BB962C8B-B14F-4D97-AF65-F5344CB8AC3E}">
        <p14:creationId xmlns:p14="http://schemas.microsoft.com/office/powerpoint/2010/main" val="3970927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403065" y="4951926"/>
            <a:ext cx="2217896" cy="379431"/>
          </a:xfrm>
          <a:prstGeom prst="rect">
            <a:avLst/>
          </a:prstGeom>
        </p:spPr>
        <p:txBody>
          <a:bodyPr vert="horz" wrap="square" lIns="0" tIns="10001" rIns="0" bIns="0" rtlCol="0">
            <a:spAutoFit/>
          </a:bodyPr>
          <a:lstStyle/>
          <a:p>
            <a:pPr marL="9525" marR="0" lvl="0" indent="0" algn="l" defTabSz="685800" rtl="0" eaLnBrk="1" fontAlgn="auto" latinLnBrk="0" hangingPunct="1">
              <a:lnSpc>
                <a:spcPct val="100000"/>
              </a:lnSpc>
              <a:spcBef>
                <a:spcPts val="79"/>
              </a:spcBef>
              <a:spcAft>
                <a:spcPts val="0"/>
              </a:spcAft>
              <a:buClrTx/>
              <a:buSzTx/>
              <a:buFontTx/>
              <a:buNone/>
              <a:tabLst/>
              <a:defRPr/>
            </a:pPr>
            <a:r>
              <a:rPr kumimoji="0" sz="2400" b="0" i="0" u="none" strike="noStrike" kern="1200" cap="none" spc="-4" normalizeH="0" baseline="0" noProof="0" dirty="0">
                <a:ln>
                  <a:noFill/>
                </a:ln>
                <a:solidFill>
                  <a:prstClr val="black"/>
                </a:solidFill>
                <a:effectLst/>
                <a:uLnTx/>
                <a:uFillTx/>
                <a:latin typeface="Arial"/>
                <a:ea typeface="+mn-ea"/>
                <a:cs typeface="Arial"/>
              </a:rPr>
              <a:t>Theory of</a:t>
            </a:r>
            <a:r>
              <a:rPr kumimoji="0" sz="2400" b="0" i="0" u="none" strike="noStrike" kern="1200" cap="none" spc="-206" normalizeH="0" baseline="0" noProof="0" dirty="0">
                <a:ln>
                  <a:noFill/>
                </a:ln>
                <a:solidFill>
                  <a:prstClr val="black"/>
                </a:solidFill>
                <a:effectLst/>
                <a:uLnTx/>
                <a:uFillTx/>
                <a:latin typeface="Arial"/>
                <a:ea typeface="+mn-ea"/>
                <a:cs typeface="Arial"/>
              </a:rPr>
              <a:t> </a:t>
            </a:r>
            <a:r>
              <a:rPr kumimoji="0" sz="2400" b="0" i="0" u="none" strike="noStrike" kern="1200" cap="none" spc="-4" normalizeH="0" baseline="0" noProof="0" dirty="0">
                <a:ln>
                  <a:noFill/>
                </a:ln>
                <a:solidFill>
                  <a:prstClr val="black"/>
                </a:solidFill>
                <a:effectLst/>
                <a:uLnTx/>
                <a:uFillTx/>
                <a:latin typeface="Arial"/>
                <a:ea typeface="+mn-ea"/>
                <a:cs typeface="Arial"/>
              </a:rPr>
              <a:t>Action</a:t>
            </a:r>
            <a:endParaRPr kumimoji="0" sz="2400" b="0" i="0" u="none" strike="noStrike" kern="1200" cap="none" spc="0" normalizeH="0" baseline="0" noProof="0" dirty="0">
              <a:ln>
                <a:noFill/>
              </a:ln>
              <a:solidFill>
                <a:prstClr val="black"/>
              </a:solidFill>
              <a:effectLst/>
              <a:uLnTx/>
              <a:uFillTx/>
              <a:latin typeface="Arial"/>
              <a:ea typeface="+mn-ea"/>
              <a:cs typeface="Arial"/>
            </a:endParaRPr>
          </a:p>
        </p:txBody>
      </p:sp>
      <p:sp>
        <p:nvSpPr>
          <p:cNvPr id="4" name="object 4"/>
          <p:cNvSpPr txBox="1"/>
          <p:nvPr/>
        </p:nvSpPr>
        <p:spPr>
          <a:xfrm>
            <a:off x="6325811" y="3220516"/>
            <a:ext cx="1284923" cy="860331"/>
          </a:xfrm>
          <a:prstGeom prst="rect">
            <a:avLst/>
          </a:prstGeom>
          <a:solidFill>
            <a:srgbClr val="C3D69B"/>
          </a:solidFill>
          <a:ln w="57911">
            <a:solidFill>
              <a:srgbClr val="00B050"/>
            </a:solidFill>
          </a:ln>
        </p:spPr>
        <p:txBody>
          <a:bodyPr vert="horz" wrap="square" lIns="0" tIns="29051" rIns="0" bIns="0" rtlCol="0">
            <a:spAutoFit/>
          </a:bodyPr>
          <a:lstStyle/>
          <a:p>
            <a:pPr marL="146685" marR="141923" lvl="0" indent="-953" algn="ctr" defTabSz="685800" rtl="0" eaLnBrk="1" fontAlgn="auto" latinLnBrk="0" hangingPunct="1">
              <a:lnSpc>
                <a:spcPct val="100000"/>
              </a:lnSpc>
              <a:spcBef>
                <a:spcPts val="229"/>
              </a:spcBef>
              <a:spcAft>
                <a:spcPts val="0"/>
              </a:spcAft>
              <a:buClrTx/>
              <a:buSzTx/>
              <a:buFontTx/>
              <a:buNone/>
              <a:tabLst/>
              <a:defRPr/>
            </a:pPr>
            <a:r>
              <a:rPr kumimoji="0" sz="1350" b="0" i="0" u="none" strike="noStrike" kern="1200" cap="none" spc="-8" normalizeH="0" baseline="0" noProof="0" dirty="0">
                <a:ln>
                  <a:noFill/>
                </a:ln>
                <a:solidFill>
                  <a:prstClr val="black"/>
                </a:solidFill>
                <a:effectLst/>
                <a:uLnTx/>
                <a:uFillTx/>
                <a:latin typeface="Arial"/>
                <a:ea typeface="+mn-ea"/>
                <a:cs typeface="Arial"/>
              </a:rPr>
              <a:t>Improved  outcomes</a:t>
            </a:r>
            <a:r>
              <a:rPr kumimoji="0" sz="1350" b="0" i="0" u="none" strike="noStrike" kern="1200" cap="none" spc="-26" normalizeH="0" baseline="0" noProof="0" dirty="0">
                <a:ln>
                  <a:noFill/>
                </a:ln>
                <a:solidFill>
                  <a:prstClr val="black"/>
                </a:solidFill>
                <a:effectLst/>
                <a:uLnTx/>
                <a:uFillTx/>
                <a:latin typeface="Arial"/>
                <a:ea typeface="+mn-ea"/>
                <a:cs typeface="Arial"/>
              </a:rPr>
              <a:t> </a:t>
            </a:r>
            <a:r>
              <a:rPr kumimoji="0" sz="1350" b="0" i="0" u="none" strike="noStrike" kern="1200" cap="none" spc="-8" normalizeH="0" baseline="0" noProof="0" dirty="0">
                <a:ln>
                  <a:noFill/>
                </a:ln>
                <a:solidFill>
                  <a:prstClr val="black"/>
                </a:solidFill>
                <a:effectLst/>
                <a:uLnTx/>
                <a:uFillTx/>
                <a:latin typeface="Arial"/>
                <a:ea typeface="+mn-ea"/>
                <a:cs typeface="Arial"/>
              </a:rPr>
              <a:t>for  children </a:t>
            </a:r>
            <a:r>
              <a:rPr kumimoji="0" sz="1350" b="0" i="0" u="none" strike="noStrike" kern="1200" cap="none" spc="-11" normalizeH="0" baseline="0" noProof="0" dirty="0">
                <a:ln>
                  <a:noFill/>
                </a:ln>
                <a:solidFill>
                  <a:prstClr val="black"/>
                </a:solidFill>
                <a:effectLst/>
                <a:uLnTx/>
                <a:uFillTx/>
                <a:latin typeface="Arial"/>
                <a:ea typeface="+mn-ea"/>
                <a:cs typeface="Arial"/>
              </a:rPr>
              <a:t>and  </a:t>
            </a:r>
            <a:r>
              <a:rPr kumimoji="0" sz="1350" b="0" i="0" u="none" strike="noStrike" kern="1200" cap="none" spc="-4" normalizeH="0" baseline="0" noProof="0" dirty="0">
                <a:ln>
                  <a:noFill/>
                </a:ln>
                <a:solidFill>
                  <a:prstClr val="black"/>
                </a:solidFill>
                <a:effectLst/>
                <a:uLnTx/>
                <a:uFillTx/>
                <a:latin typeface="Arial"/>
                <a:ea typeface="+mn-ea"/>
                <a:cs typeface="Arial"/>
              </a:rPr>
              <a:t>families</a:t>
            </a:r>
            <a:endParaRPr kumimoji="0" sz="1350" b="0" i="0" u="none" strike="noStrike" kern="1200" cap="none" spc="0" normalizeH="0" baseline="0" noProof="0" dirty="0">
              <a:ln>
                <a:noFill/>
              </a:ln>
              <a:solidFill>
                <a:prstClr val="black"/>
              </a:solidFill>
              <a:effectLst/>
              <a:uLnTx/>
              <a:uFillTx/>
              <a:latin typeface="Arial"/>
              <a:ea typeface="+mn-ea"/>
              <a:cs typeface="Arial"/>
            </a:endParaRPr>
          </a:p>
        </p:txBody>
      </p:sp>
      <p:sp>
        <p:nvSpPr>
          <p:cNvPr id="5" name="object 5"/>
          <p:cNvSpPr txBox="1"/>
          <p:nvPr/>
        </p:nvSpPr>
        <p:spPr>
          <a:xfrm>
            <a:off x="4723325" y="3102786"/>
            <a:ext cx="1329690" cy="1069043"/>
          </a:xfrm>
          <a:prstGeom prst="rect">
            <a:avLst/>
          </a:prstGeom>
          <a:solidFill>
            <a:srgbClr val="C3D69B"/>
          </a:solidFill>
          <a:ln w="57911">
            <a:solidFill>
              <a:srgbClr val="00B050"/>
            </a:solidFill>
          </a:ln>
        </p:spPr>
        <p:txBody>
          <a:bodyPr vert="horz" wrap="square" lIns="0" tIns="30004" rIns="0" bIns="0" rtlCol="0">
            <a:spAutoFit/>
          </a:bodyPr>
          <a:lstStyle/>
          <a:p>
            <a:pPr marL="70485" marR="66199" lvl="0" indent="1905" algn="ctr" defTabSz="685800" rtl="0" eaLnBrk="1" fontAlgn="auto" latinLnBrk="0" hangingPunct="1">
              <a:lnSpc>
                <a:spcPct val="100000"/>
              </a:lnSpc>
              <a:spcBef>
                <a:spcPts val="236"/>
              </a:spcBef>
              <a:spcAft>
                <a:spcPts val="0"/>
              </a:spcAft>
              <a:buClrTx/>
              <a:buSzTx/>
              <a:buFontTx/>
              <a:buNone/>
              <a:tabLst/>
              <a:defRPr/>
            </a:pPr>
            <a:r>
              <a:rPr kumimoji="0" sz="1350" b="0" i="0" u="none" strike="noStrike" kern="1200" cap="none" spc="-8" normalizeH="0" baseline="0" noProof="0" dirty="0">
                <a:ln>
                  <a:noFill/>
                </a:ln>
                <a:solidFill>
                  <a:prstClr val="black"/>
                </a:solidFill>
                <a:effectLst/>
                <a:uLnTx/>
                <a:uFillTx/>
                <a:latin typeface="Arial"/>
                <a:ea typeface="+mn-ea"/>
                <a:cs typeface="Arial"/>
              </a:rPr>
              <a:t>Improved  effectiveness</a:t>
            </a:r>
            <a:r>
              <a:rPr kumimoji="0" sz="1350" b="0" i="0" u="none" strike="noStrike" kern="1200" cap="none" spc="-34" normalizeH="0" baseline="0" noProof="0" dirty="0">
                <a:ln>
                  <a:noFill/>
                </a:ln>
                <a:solidFill>
                  <a:prstClr val="black"/>
                </a:solidFill>
                <a:effectLst/>
                <a:uLnTx/>
                <a:uFillTx/>
                <a:latin typeface="Arial"/>
                <a:ea typeface="+mn-ea"/>
                <a:cs typeface="Arial"/>
              </a:rPr>
              <a:t> </a:t>
            </a:r>
            <a:r>
              <a:rPr kumimoji="0" sz="1350" b="0" i="0" u="none" strike="noStrike" kern="1200" cap="none" spc="-8" normalizeH="0" baseline="0" noProof="0" dirty="0">
                <a:ln>
                  <a:noFill/>
                </a:ln>
                <a:solidFill>
                  <a:prstClr val="black"/>
                </a:solidFill>
                <a:effectLst/>
                <a:uLnTx/>
                <a:uFillTx/>
                <a:latin typeface="Arial"/>
                <a:ea typeface="+mn-ea"/>
                <a:cs typeface="Arial"/>
              </a:rPr>
              <a:t>of  </a:t>
            </a:r>
            <a:r>
              <a:rPr kumimoji="0" sz="1350" b="0" i="0" u="none" strike="noStrike" kern="1200" cap="none" spc="0" normalizeH="0" baseline="0" noProof="0" dirty="0">
                <a:ln>
                  <a:noFill/>
                </a:ln>
                <a:solidFill>
                  <a:prstClr val="black"/>
                </a:solidFill>
                <a:effectLst/>
                <a:uLnTx/>
                <a:uFillTx/>
                <a:latin typeface="Arial"/>
                <a:ea typeface="+mn-ea"/>
                <a:cs typeface="Arial"/>
              </a:rPr>
              <a:t>EI, </a:t>
            </a:r>
            <a:r>
              <a:rPr kumimoji="0" sz="1350" b="0" i="0" u="none" strike="noStrike" kern="1200" cap="none" spc="-4" normalizeH="0" baseline="0" noProof="0" dirty="0">
                <a:ln>
                  <a:noFill/>
                </a:ln>
                <a:solidFill>
                  <a:prstClr val="black"/>
                </a:solidFill>
                <a:effectLst/>
                <a:uLnTx/>
                <a:uFillTx/>
                <a:latin typeface="Arial"/>
                <a:ea typeface="+mn-ea"/>
                <a:cs typeface="Arial"/>
              </a:rPr>
              <a:t>ECSE,</a:t>
            </a:r>
            <a:r>
              <a:rPr kumimoji="0" sz="1350" b="0" i="0" u="none" strike="noStrike" kern="1200" cap="none" spc="-41" normalizeH="0" baseline="0" noProof="0" dirty="0">
                <a:ln>
                  <a:noFill/>
                </a:ln>
                <a:solidFill>
                  <a:prstClr val="black"/>
                </a:solidFill>
                <a:effectLst/>
                <a:uLnTx/>
                <a:uFillTx/>
                <a:latin typeface="Arial"/>
                <a:ea typeface="+mn-ea"/>
                <a:cs typeface="Arial"/>
              </a:rPr>
              <a:t> </a:t>
            </a:r>
            <a:r>
              <a:rPr kumimoji="0" sz="1350" b="0" i="0" u="none" strike="noStrike" kern="1200" cap="none" spc="-4" normalizeH="0" baseline="0" noProof="0" dirty="0">
                <a:ln>
                  <a:noFill/>
                </a:ln>
                <a:solidFill>
                  <a:prstClr val="black"/>
                </a:solidFill>
                <a:effectLst/>
                <a:uLnTx/>
                <a:uFillTx/>
                <a:latin typeface="Arial"/>
                <a:ea typeface="+mn-ea"/>
                <a:cs typeface="Arial"/>
              </a:rPr>
              <a:t>and</a:t>
            </a:r>
            <a:endParaRPr kumimoji="0" sz="1350" b="0" i="0" u="none" strike="noStrike" kern="1200" cap="none" spc="0" normalizeH="0" baseline="0" noProof="0" dirty="0">
              <a:ln>
                <a:noFill/>
              </a:ln>
              <a:solidFill>
                <a:prstClr val="black"/>
              </a:solidFill>
              <a:effectLst/>
              <a:uLnTx/>
              <a:uFillTx/>
              <a:latin typeface="Arial"/>
              <a:ea typeface="+mn-ea"/>
              <a:cs typeface="Arial"/>
            </a:endParaRPr>
          </a:p>
          <a:p>
            <a:pPr marL="169545" marR="163830" lvl="0" indent="-953" algn="ctr" defTabSz="685800" rtl="0" eaLnBrk="1" fontAlgn="auto" latinLnBrk="0" hangingPunct="1">
              <a:lnSpc>
                <a:spcPct val="100000"/>
              </a:lnSpc>
              <a:spcBef>
                <a:spcPts val="0"/>
              </a:spcBef>
              <a:spcAft>
                <a:spcPts val="0"/>
              </a:spcAft>
              <a:buClrTx/>
              <a:buSzTx/>
              <a:buFontTx/>
              <a:buNone/>
              <a:tabLst/>
              <a:defRPr/>
            </a:pPr>
            <a:r>
              <a:rPr kumimoji="0" sz="1350" b="0" i="0" u="none" strike="noStrike" kern="1200" cap="none" spc="-4" normalizeH="0" baseline="0" noProof="0" dirty="0">
                <a:ln>
                  <a:noFill/>
                </a:ln>
                <a:solidFill>
                  <a:prstClr val="black"/>
                </a:solidFill>
                <a:effectLst/>
                <a:uLnTx/>
                <a:uFillTx/>
                <a:latin typeface="Arial"/>
                <a:ea typeface="+mn-ea"/>
                <a:cs typeface="Arial"/>
              </a:rPr>
              <a:t>EC services  </a:t>
            </a:r>
            <a:r>
              <a:rPr kumimoji="0" sz="1350" b="0" i="0" u="none" strike="noStrike" kern="1200" cap="none" spc="-8" normalizeH="0" baseline="0" noProof="0" dirty="0">
                <a:ln>
                  <a:noFill/>
                </a:ln>
                <a:solidFill>
                  <a:prstClr val="black"/>
                </a:solidFill>
                <a:effectLst/>
                <a:uLnTx/>
                <a:uFillTx/>
                <a:latin typeface="Arial"/>
                <a:ea typeface="+mn-ea"/>
                <a:cs typeface="Arial"/>
              </a:rPr>
              <a:t>and</a:t>
            </a:r>
            <a:r>
              <a:rPr kumimoji="0" sz="1350" b="0" i="0" u="none" strike="noStrike" kern="1200" cap="none" spc="-30" normalizeH="0" baseline="0" noProof="0" dirty="0">
                <a:ln>
                  <a:noFill/>
                </a:ln>
                <a:solidFill>
                  <a:prstClr val="black"/>
                </a:solidFill>
                <a:effectLst/>
                <a:uLnTx/>
                <a:uFillTx/>
                <a:latin typeface="Arial"/>
                <a:ea typeface="+mn-ea"/>
                <a:cs typeface="Arial"/>
              </a:rPr>
              <a:t> </a:t>
            </a:r>
            <a:r>
              <a:rPr kumimoji="0" sz="1350" b="0" i="0" u="none" strike="noStrike" kern="1200" cap="none" spc="-8" normalizeH="0" baseline="0" noProof="0" dirty="0">
                <a:ln>
                  <a:noFill/>
                </a:ln>
                <a:solidFill>
                  <a:prstClr val="black"/>
                </a:solidFill>
                <a:effectLst/>
                <a:uLnTx/>
                <a:uFillTx/>
                <a:latin typeface="Arial"/>
                <a:ea typeface="+mn-ea"/>
                <a:cs typeface="Arial"/>
              </a:rPr>
              <a:t>supports</a:t>
            </a:r>
            <a:endParaRPr kumimoji="0" sz="1350" b="0" i="0" u="none" strike="noStrike" kern="1200" cap="none" spc="0" normalizeH="0" baseline="0" noProof="0" dirty="0">
              <a:ln>
                <a:noFill/>
              </a:ln>
              <a:solidFill>
                <a:prstClr val="black"/>
              </a:solidFill>
              <a:effectLst/>
              <a:uLnTx/>
              <a:uFillTx/>
              <a:latin typeface="Arial"/>
              <a:ea typeface="+mn-ea"/>
              <a:cs typeface="Arial"/>
            </a:endParaRPr>
          </a:p>
        </p:txBody>
      </p:sp>
      <p:sp>
        <p:nvSpPr>
          <p:cNvPr id="6" name="object 6"/>
          <p:cNvSpPr txBox="1"/>
          <p:nvPr/>
        </p:nvSpPr>
        <p:spPr>
          <a:xfrm>
            <a:off x="2956246" y="2877616"/>
            <a:ext cx="1371600" cy="1483579"/>
          </a:xfrm>
          <a:prstGeom prst="rect">
            <a:avLst/>
          </a:prstGeom>
          <a:solidFill>
            <a:srgbClr val="DBEEF4"/>
          </a:solidFill>
          <a:ln w="57911">
            <a:solidFill>
              <a:srgbClr val="00B050"/>
            </a:solidFill>
          </a:ln>
        </p:spPr>
        <p:txBody>
          <a:bodyPr vert="horz" wrap="square" lIns="0" tIns="29051" rIns="0" bIns="0" rtlCol="0">
            <a:spAutoFit/>
          </a:bodyPr>
          <a:lstStyle/>
          <a:p>
            <a:pPr marL="110490" marR="104299" lvl="0" indent="476" algn="ctr" defTabSz="685800" rtl="0" eaLnBrk="1" fontAlgn="auto" latinLnBrk="0" hangingPunct="1">
              <a:lnSpc>
                <a:spcPct val="100000"/>
              </a:lnSpc>
              <a:spcBef>
                <a:spcPts val="229"/>
              </a:spcBef>
              <a:spcAft>
                <a:spcPts val="0"/>
              </a:spcAft>
              <a:buClrTx/>
              <a:buSzTx/>
              <a:buFontTx/>
              <a:buNone/>
              <a:tabLst/>
              <a:defRPr/>
            </a:pPr>
            <a:r>
              <a:rPr kumimoji="0" sz="1350" b="0" i="0" u="none" strike="noStrike" kern="1200" cap="none" spc="-4" normalizeH="0" baseline="0" noProof="0" dirty="0">
                <a:ln>
                  <a:noFill/>
                </a:ln>
                <a:solidFill>
                  <a:prstClr val="black"/>
                </a:solidFill>
                <a:effectLst/>
                <a:uLnTx/>
                <a:uFillTx/>
                <a:latin typeface="Arial"/>
                <a:ea typeface="+mn-ea"/>
                <a:cs typeface="Arial"/>
              </a:rPr>
              <a:t>More EC  </a:t>
            </a:r>
            <a:r>
              <a:rPr kumimoji="0" sz="1350" b="0" i="0" u="none" strike="noStrike" kern="1200" cap="none" spc="-8" normalizeH="0" baseline="0" noProof="0" dirty="0">
                <a:ln>
                  <a:noFill/>
                </a:ln>
                <a:solidFill>
                  <a:prstClr val="black"/>
                </a:solidFill>
                <a:effectLst/>
                <a:uLnTx/>
                <a:uFillTx/>
                <a:latin typeface="Arial"/>
                <a:ea typeface="+mn-ea"/>
                <a:cs typeface="Arial"/>
              </a:rPr>
              <a:t>leaders </a:t>
            </a:r>
            <a:r>
              <a:rPr kumimoji="0" sz="1350" b="0" i="0" u="none" strike="noStrike" kern="1200" cap="none" spc="-11" normalizeH="0" baseline="0" noProof="0" dirty="0">
                <a:ln>
                  <a:noFill/>
                </a:ln>
                <a:solidFill>
                  <a:prstClr val="black"/>
                </a:solidFill>
                <a:effectLst/>
                <a:uLnTx/>
                <a:uFillTx/>
                <a:latin typeface="Arial"/>
                <a:ea typeface="+mn-ea"/>
                <a:cs typeface="Arial"/>
              </a:rPr>
              <a:t>and  </a:t>
            </a:r>
            <a:r>
              <a:rPr kumimoji="0" sz="1350" b="0" i="0" u="none" strike="noStrike" kern="1200" cap="none" spc="-4" normalizeH="0" baseline="0" noProof="0" dirty="0">
                <a:ln>
                  <a:noFill/>
                </a:ln>
                <a:solidFill>
                  <a:prstClr val="black"/>
                </a:solidFill>
                <a:effectLst/>
                <a:uLnTx/>
                <a:uFillTx/>
                <a:latin typeface="Arial"/>
                <a:ea typeface="+mn-ea"/>
                <a:cs typeface="Arial"/>
              </a:rPr>
              <a:t>practitioners  </a:t>
            </a:r>
            <a:r>
              <a:rPr kumimoji="0" sz="1350" b="0" i="0" u="none" strike="noStrike" kern="1200" cap="none" spc="-8" normalizeH="0" baseline="0" noProof="0" dirty="0">
                <a:ln>
                  <a:noFill/>
                </a:ln>
                <a:solidFill>
                  <a:prstClr val="black"/>
                </a:solidFill>
                <a:effectLst/>
                <a:uLnTx/>
                <a:uFillTx/>
                <a:latin typeface="Arial"/>
                <a:ea typeface="+mn-ea"/>
                <a:cs typeface="Arial"/>
              </a:rPr>
              <a:t>have the  </a:t>
            </a:r>
            <a:r>
              <a:rPr kumimoji="0" sz="1350" b="0" i="0" u="none" strike="noStrike" kern="1200" cap="none" spc="-4" normalizeH="0" baseline="0" noProof="0" dirty="0">
                <a:ln>
                  <a:noFill/>
                </a:ln>
                <a:solidFill>
                  <a:prstClr val="black"/>
                </a:solidFill>
                <a:effectLst/>
                <a:uLnTx/>
                <a:uFillTx/>
                <a:latin typeface="Arial"/>
                <a:ea typeface="+mn-ea"/>
                <a:cs typeface="Arial"/>
              </a:rPr>
              <a:t>requisite  </a:t>
            </a:r>
            <a:r>
              <a:rPr kumimoji="0" sz="1350" b="0" i="0" u="none" strike="noStrike" kern="1200" cap="none" spc="-8" normalizeH="0" baseline="0" noProof="0" dirty="0">
                <a:ln>
                  <a:noFill/>
                </a:ln>
                <a:solidFill>
                  <a:prstClr val="black"/>
                </a:solidFill>
                <a:effectLst/>
                <a:uLnTx/>
                <a:uFillTx/>
                <a:latin typeface="Arial"/>
                <a:ea typeface="+mn-ea"/>
                <a:cs typeface="Arial"/>
              </a:rPr>
              <a:t>knowledge</a:t>
            </a:r>
            <a:r>
              <a:rPr kumimoji="0" sz="1350" b="0" i="0" u="none" strike="noStrike" kern="1200" cap="none" spc="-23" normalizeH="0" baseline="0" noProof="0" dirty="0">
                <a:ln>
                  <a:noFill/>
                </a:ln>
                <a:solidFill>
                  <a:prstClr val="black"/>
                </a:solidFill>
                <a:effectLst/>
                <a:uLnTx/>
                <a:uFillTx/>
                <a:latin typeface="Arial"/>
                <a:ea typeface="+mn-ea"/>
                <a:cs typeface="Arial"/>
              </a:rPr>
              <a:t> </a:t>
            </a:r>
            <a:r>
              <a:rPr kumimoji="0" sz="1350" b="0" i="0" u="none" strike="noStrike" kern="1200" cap="none" spc="-11" normalizeH="0" baseline="0" noProof="0" dirty="0">
                <a:ln>
                  <a:noFill/>
                </a:ln>
                <a:solidFill>
                  <a:prstClr val="black"/>
                </a:solidFill>
                <a:effectLst/>
                <a:uLnTx/>
                <a:uFillTx/>
                <a:latin typeface="Arial"/>
                <a:ea typeface="+mn-ea"/>
                <a:cs typeface="Arial"/>
              </a:rPr>
              <a:t>and  </a:t>
            </a:r>
            <a:r>
              <a:rPr kumimoji="0" sz="1350" b="0" i="0" u="none" strike="noStrike" kern="1200" cap="none" spc="-4" normalizeH="0" baseline="0" noProof="0" dirty="0">
                <a:ln>
                  <a:noFill/>
                </a:ln>
                <a:solidFill>
                  <a:prstClr val="black"/>
                </a:solidFill>
                <a:effectLst/>
                <a:uLnTx/>
                <a:uFillTx/>
                <a:latin typeface="Arial"/>
                <a:ea typeface="+mn-ea"/>
                <a:cs typeface="Arial"/>
              </a:rPr>
              <a:t>skills</a:t>
            </a:r>
            <a:endParaRPr kumimoji="0" sz="1350" b="0" i="0" u="none" strike="noStrike" kern="1200" cap="none" spc="0" normalizeH="0" baseline="0" noProof="0" dirty="0">
              <a:ln>
                <a:noFill/>
              </a:ln>
              <a:solidFill>
                <a:prstClr val="black"/>
              </a:solidFill>
              <a:effectLst/>
              <a:uLnTx/>
              <a:uFillTx/>
              <a:latin typeface="Arial"/>
              <a:ea typeface="+mn-ea"/>
              <a:cs typeface="Arial"/>
            </a:endParaRPr>
          </a:p>
        </p:txBody>
      </p:sp>
      <p:sp>
        <p:nvSpPr>
          <p:cNvPr id="7" name="object 7"/>
          <p:cNvSpPr txBox="1"/>
          <p:nvPr/>
        </p:nvSpPr>
        <p:spPr>
          <a:xfrm>
            <a:off x="1487492" y="3353104"/>
            <a:ext cx="1085850" cy="653064"/>
          </a:xfrm>
          <a:prstGeom prst="rect">
            <a:avLst/>
          </a:prstGeom>
          <a:solidFill>
            <a:srgbClr val="DCE6F2"/>
          </a:solidFill>
          <a:ln w="57912">
            <a:solidFill>
              <a:srgbClr val="558ED5"/>
            </a:solidFill>
          </a:ln>
        </p:spPr>
        <p:txBody>
          <a:bodyPr vert="horz" wrap="square" lIns="0" tIns="29528" rIns="0" bIns="0" rtlCol="0">
            <a:spAutoFit/>
          </a:bodyPr>
          <a:lstStyle/>
          <a:p>
            <a:pPr marL="90488" marR="84773" lvl="0" indent="0" algn="ctr" defTabSz="685800" rtl="0" eaLnBrk="1" fontAlgn="auto" latinLnBrk="0" hangingPunct="1">
              <a:lnSpc>
                <a:spcPct val="100000"/>
              </a:lnSpc>
              <a:spcBef>
                <a:spcPts val="233"/>
              </a:spcBef>
              <a:spcAft>
                <a:spcPts val="0"/>
              </a:spcAft>
              <a:buClrTx/>
              <a:buSzTx/>
              <a:buFontTx/>
              <a:buNone/>
              <a:tabLst/>
              <a:defRPr/>
            </a:pPr>
            <a:r>
              <a:rPr kumimoji="0" sz="1350" b="0" i="0" u="none" strike="noStrike" kern="1200" cap="none" spc="-4" normalizeH="0" baseline="0" noProof="0" dirty="0">
                <a:ln>
                  <a:noFill/>
                </a:ln>
                <a:solidFill>
                  <a:prstClr val="black"/>
                </a:solidFill>
                <a:effectLst/>
                <a:uLnTx/>
                <a:uFillTx/>
                <a:latin typeface="Arial"/>
                <a:ea typeface="+mn-ea"/>
                <a:cs typeface="Arial"/>
              </a:rPr>
              <a:t>States</a:t>
            </a:r>
            <a:r>
              <a:rPr kumimoji="0" sz="1350" b="0" i="0" u="none" strike="noStrike" kern="1200" cap="none" spc="-60" normalizeH="0" baseline="0" noProof="0" dirty="0">
                <a:ln>
                  <a:noFill/>
                </a:ln>
                <a:solidFill>
                  <a:prstClr val="black"/>
                </a:solidFill>
                <a:effectLst/>
                <a:uLnTx/>
                <a:uFillTx/>
                <a:latin typeface="Arial"/>
                <a:ea typeface="+mn-ea"/>
                <a:cs typeface="Arial"/>
              </a:rPr>
              <a:t> </a:t>
            </a:r>
            <a:r>
              <a:rPr kumimoji="0" sz="1350" b="0" i="0" u="none" strike="noStrike" kern="1200" cap="none" spc="-8" normalizeH="0" baseline="0" noProof="0" dirty="0">
                <a:ln>
                  <a:noFill/>
                </a:ln>
                <a:solidFill>
                  <a:prstClr val="black"/>
                </a:solidFill>
                <a:effectLst/>
                <a:uLnTx/>
                <a:uFillTx/>
                <a:latin typeface="Arial"/>
                <a:ea typeface="+mn-ea"/>
                <a:cs typeface="Arial"/>
              </a:rPr>
              <a:t>have  high quality  </a:t>
            </a:r>
            <a:r>
              <a:rPr kumimoji="0" sz="1350" b="0" i="0" u="none" strike="noStrike" kern="1200" cap="none" spc="-4" normalizeH="0" baseline="0" noProof="0" dirty="0">
                <a:ln>
                  <a:noFill/>
                </a:ln>
                <a:solidFill>
                  <a:prstClr val="black"/>
                </a:solidFill>
                <a:effectLst/>
                <a:uLnTx/>
                <a:uFillTx/>
                <a:latin typeface="Arial"/>
                <a:ea typeface="+mn-ea"/>
                <a:cs typeface="Arial"/>
              </a:rPr>
              <a:t>CSPD</a:t>
            </a:r>
            <a:r>
              <a:rPr kumimoji="0" lang="en-US" sz="1350" b="0" i="0" u="none" strike="noStrike" kern="1200" cap="none" spc="-4" normalizeH="0" baseline="0" noProof="0" dirty="0">
                <a:ln>
                  <a:noFill/>
                </a:ln>
                <a:solidFill>
                  <a:prstClr val="black"/>
                </a:solidFill>
                <a:effectLst/>
                <a:uLnTx/>
                <a:uFillTx/>
                <a:latin typeface="Arial"/>
                <a:ea typeface="+mn-ea"/>
                <a:cs typeface="Arial"/>
              </a:rPr>
              <a:t>s</a:t>
            </a:r>
            <a:endParaRPr kumimoji="0" sz="1350" b="0" i="0" u="none" strike="noStrike" kern="1200" cap="none" spc="0" normalizeH="0" baseline="0" noProof="0" dirty="0">
              <a:ln>
                <a:noFill/>
              </a:ln>
              <a:solidFill>
                <a:prstClr val="black"/>
              </a:solidFill>
              <a:effectLst/>
              <a:uLnTx/>
              <a:uFillTx/>
              <a:latin typeface="Arial"/>
              <a:ea typeface="+mn-ea"/>
              <a:cs typeface="Arial"/>
            </a:endParaRPr>
          </a:p>
        </p:txBody>
      </p:sp>
      <p:sp>
        <p:nvSpPr>
          <p:cNvPr id="8" name="object 8"/>
          <p:cNvSpPr/>
          <p:nvPr/>
        </p:nvSpPr>
        <p:spPr>
          <a:xfrm>
            <a:off x="2573914" y="3700004"/>
            <a:ext cx="355282" cy="0"/>
          </a:xfrm>
          <a:custGeom>
            <a:avLst/>
            <a:gdLst/>
            <a:ahLst/>
            <a:cxnLst/>
            <a:rect l="l" t="t" r="r" b="b"/>
            <a:pathLst>
              <a:path w="473710">
                <a:moveTo>
                  <a:pt x="0" y="0"/>
                </a:moveTo>
                <a:lnTo>
                  <a:pt x="473456" y="0"/>
                </a:lnTo>
              </a:path>
            </a:pathLst>
          </a:custGeom>
          <a:ln w="38100">
            <a:solidFill>
              <a:srgbClr val="000000"/>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2843274" y="3649992"/>
            <a:ext cx="86201" cy="100013"/>
          </a:xfrm>
          <a:custGeom>
            <a:avLst/>
            <a:gdLst/>
            <a:ahLst/>
            <a:cxnLst/>
            <a:rect l="l" t="t" r="r" b="b"/>
            <a:pathLst>
              <a:path w="114935" h="133350">
                <a:moveTo>
                  <a:pt x="12" y="0"/>
                </a:moveTo>
                <a:lnTo>
                  <a:pt x="114312" y="66675"/>
                </a:lnTo>
                <a:lnTo>
                  <a:pt x="0" y="133350"/>
                </a:lnTo>
              </a:path>
            </a:pathLst>
          </a:custGeom>
          <a:ln w="38100">
            <a:solidFill>
              <a:srgbClr val="000000"/>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4328419" y="3657713"/>
            <a:ext cx="367188" cy="0"/>
          </a:xfrm>
          <a:custGeom>
            <a:avLst/>
            <a:gdLst/>
            <a:ahLst/>
            <a:cxnLst/>
            <a:rect l="l" t="t" r="r" b="b"/>
            <a:pathLst>
              <a:path w="489585">
                <a:moveTo>
                  <a:pt x="0" y="0"/>
                </a:moveTo>
                <a:lnTo>
                  <a:pt x="489521" y="0"/>
                </a:lnTo>
              </a:path>
            </a:pathLst>
          </a:custGeom>
          <a:ln w="38100">
            <a:solidFill>
              <a:srgbClr val="000000"/>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4609838" y="3607701"/>
            <a:ext cx="85725" cy="100013"/>
          </a:xfrm>
          <a:custGeom>
            <a:avLst/>
            <a:gdLst/>
            <a:ahLst/>
            <a:cxnLst/>
            <a:rect l="l" t="t" r="r" b="b"/>
            <a:pathLst>
              <a:path w="114300" h="133350">
                <a:moveTo>
                  <a:pt x="0" y="0"/>
                </a:moveTo>
                <a:lnTo>
                  <a:pt x="114300" y="66675"/>
                </a:lnTo>
                <a:lnTo>
                  <a:pt x="0" y="133350"/>
                </a:lnTo>
              </a:path>
            </a:pathLst>
          </a:custGeom>
          <a:ln w="38100">
            <a:solidFill>
              <a:srgbClr val="000000"/>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6085209" y="3670285"/>
            <a:ext cx="216218" cy="1905"/>
          </a:xfrm>
          <a:custGeom>
            <a:avLst/>
            <a:gdLst/>
            <a:ahLst/>
            <a:cxnLst/>
            <a:rect l="l" t="t" r="r" b="b"/>
            <a:pathLst>
              <a:path w="288290" h="2539">
                <a:moveTo>
                  <a:pt x="-19050" y="1054"/>
                </a:moveTo>
                <a:lnTo>
                  <a:pt x="306768" y="1054"/>
                </a:lnTo>
              </a:path>
            </a:pathLst>
          </a:custGeom>
          <a:ln w="40208">
            <a:solidFill>
              <a:srgbClr val="000000"/>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6214913" y="3621226"/>
            <a:ext cx="86201" cy="100013"/>
          </a:xfrm>
          <a:custGeom>
            <a:avLst/>
            <a:gdLst/>
            <a:ahLst/>
            <a:cxnLst/>
            <a:rect l="l" t="t" r="r" b="b"/>
            <a:pathLst>
              <a:path w="114934" h="133350">
                <a:moveTo>
                  <a:pt x="977" y="0"/>
                </a:moveTo>
                <a:lnTo>
                  <a:pt x="114782" y="67513"/>
                </a:lnTo>
                <a:lnTo>
                  <a:pt x="0" y="133350"/>
                </a:lnTo>
              </a:path>
            </a:pathLst>
          </a:custGeom>
          <a:ln w="38100">
            <a:solidFill>
              <a:srgbClr val="000000"/>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48" name="object 48"/>
          <p:cNvSpPr txBox="1"/>
          <p:nvPr/>
        </p:nvSpPr>
        <p:spPr>
          <a:xfrm>
            <a:off x="1679636" y="2813121"/>
            <a:ext cx="701516" cy="471764"/>
          </a:xfrm>
          <a:prstGeom prst="rect">
            <a:avLst/>
          </a:prstGeom>
        </p:spPr>
        <p:txBody>
          <a:bodyPr vert="horz" wrap="square" lIns="0" tIns="10001" rIns="0" bIns="0" rtlCol="0">
            <a:spAutoFit/>
          </a:bodyPr>
          <a:lstStyle/>
          <a:p>
            <a:pPr marL="0" marR="0" lvl="0" indent="0" algn="ctr" defTabSz="685800" rtl="0" eaLnBrk="1" fontAlgn="auto" latinLnBrk="0" hangingPunct="1">
              <a:lnSpc>
                <a:spcPct val="100000"/>
              </a:lnSpc>
              <a:spcBef>
                <a:spcPts val="79"/>
              </a:spcBef>
              <a:spcAft>
                <a:spcPts val="0"/>
              </a:spcAft>
              <a:buClrTx/>
              <a:buSzTx/>
              <a:buFontTx/>
              <a:buNone/>
              <a:tabLst/>
              <a:defRPr/>
            </a:pPr>
            <a:r>
              <a:rPr kumimoji="0" sz="1500" b="1" i="0" u="none" strike="noStrike" kern="1200" cap="none" spc="-4" normalizeH="0" baseline="0" noProof="0" dirty="0">
                <a:ln>
                  <a:noFill/>
                </a:ln>
                <a:solidFill>
                  <a:srgbClr val="3172C4"/>
                </a:solidFill>
                <a:effectLst/>
                <a:uLnTx/>
                <a:uFillTx/>
                <a:latin typeface="Arial"/>
                <a:ea typeface="+mn-ea"/>
                <a:cs typeface="Arial"/>
              </a:rPr>
              <a:t>E</a:t>
            </a:r>
            <a:r>
              <a:rPr kumimoji="0" sz="1500" b="1" i="0" u="none" strike="noStrike" kern="1200" cap="none" spc="0" normalizeH="0" baseline="0" noProof="0" dirty="0">
                <a:ln>
                  <a:noFill/>
                </a:ln>
                <a:solidFill>
                  <a:srgbClr val="3172C4"/>
                </a:solidFill>
                <a:effectLst/>
                <a:uLnTx/>
                <a:uFillTx/>
                <a:latin typeface="Arial"/>
                <a:ea typeface="+mn-ea"/>
                <a:cs typeface="Arial"/>
              </a:rPr>
              <a:t>C</a:t>
            </a:r>
            <a:r>
              <a:rPr kumimoji="0" sz="1500" b="1" i="0" u="none" strike="noStrike" kern="1200" cap="none" spc="-4" normalizeH="0" baseline="0" noProof="0" dirty="0">
                <a:ln>
                  <a:noFill/>
                </a:ln>
                <a:solidFill>
                  <a:srgbClr val="3172C4"/>
                </a:solidFill>
                <a:effectLst/>
                <a:uLnTx/>
                <a:uFillTx/>
                <a:latin typeface="Arial"/>
                <a:ea typeface="+mn-ea"/>
                <a:cs typeface="Arial"/>
              </a:rPr>
              <a:t>P</a:t>
            </a:r>
            <a:r>
              <a:rPr kumimoji="0" sz="1500" b="1" i="0" u="none" strike="noStrike" kern="1200" cap="none" spc="0" normalizeH="0" baseline="0" noProof="0" dirty="0">
                <a:ln>
                  <a:noFill/>
                </a:ln>
                <a:solidFill>
                  <a:srgbClr val="3172C4"/>
                </a:solidFill>
                <a:effectLst/>
                <a:uLnTx/>
                <a:uFillTx/>
                <a:latin typeface="Arial"/>
                <a:ea typeface="+mn-ea"/>
                <a:cs typeface="Arial"/>
              </a:rPr>
              <a:t>C</a:t>
            </a:r>
            <a:r>
              <a:rPr kumimoji="0" sz="1500" b="1" i="0" u="none" strike="noStrike" kern="1200" cap="none" spc="-60" normalizeH="0" baseline="0" noProof="0" dirty="0">
                <a:ln>
                  <a:noFill/>
                </a:ln>
                <a:solidFill>
                  <a:srgbClr val="3172C4"/>
                </a:solidFill>
                <a:effectLst/>
                <a:uLnTx/>
                <a:uFillTx/>
                <a:latin typeface="Arial"/>
                <a:ea typeface="+mn-ea"/>
                <a:cs typeface="Arial"/>
              </a:rPr>
              <a:t>’</a:t>
            </a:r>
            <a:r>
              <a:rPr kumimoji="0" sz="1500" b="1" i="0" u="none" strike="noStrike" kern="1200" cap="none" spc="0" normalizeH="0" baseline="0" noProof="0" dirty="0">
                <a:ln>
                  <a:noFill/>
                </a:ln>
                <a:solidFill>
                  <a:srgbClr val="3172C4"/>
                </a:solidFill>
                <a:effectLst/>
                <a:uLnTx/>
                <a:uFillTx/>
                <a:latin typeface="Arial"/>
                <a:ea typeface="+mn-ea"/>
                <a:cs typeface="Arial"/>
              </a:rPr>
              <a:t>s</a:t>
            </a:r>
            <a:endParaRPr kumimoji="0" sz="15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sz="1500" b="1" i="0" u="none" strike="noStrike" kern="1200" cap="none" spc="0" normalizeH="0" baseline="0" noProof="0" dirty="0">
                <a:ln>
                  <a:noFill/>
                </a:ln>
                <a:solidFill>
                  <a:srgbClr val="3172C4"/>
                </a:solidFill>
                <a:effectLst/>
                <a:uLnTx/>
                <a:uFillTx/>
                <a:latin typeface="Arial"/>
                <a:ea typeface="+mn-ea"/>
                <a:cs typeface="Arial"/>
              </a:rPr>
              <a:t>focus</a:t>
            </a:r>
            <a:endParaRPr kumimoji="0" sz="1500" b="0" i="0" u="none" strike="noStrike" kern="1200" cap="none" spc="0" normalizeH="0" baseline="0" noProof="0" dirty="0">
              <a:ln>
                <a:noFill/>
              </a:ln>
              <a:solidFill>
                <a:prstClr val="black"/>
              </a:solidFill>
              <a:effectLst/>
              <a:uLnTx/>
              <a:uFillTx/>
              <a:latin typeface="Arial"/>
              <a:ea typeface="+mn-ea"/>
              <a:cs typeface="Arial"/>
            </a:endParaRPr>
          </a:p>
        </p:txBody>
      </p:sp>
      <p:sp>
        <p:nvSpPr>
          <p:cNvPr id="50" name="Title 1">
            <a:extLst>
              <a:ext uri="{FF2B5EF4-FFF2-40B4-BE49-F238E27FC236}">
                <a16:creationId xmlns:a16="http://schemas.microsoft.com/office/drawing/2014/main" id="{893FDB98-27D2-4E06-B53C-55E69B1D13BD}"/>
              </a:ext>
            </a:extLst>
          </p:cNvPr>
          <p:cNvSpPr txBox="1">
            <a:spLocks/>
          </p:cNvSpPr>
          <p:nvPr/>
        </p:nvSpPr>
        <p:spPr>
          <a:xfrm>
            <a:off x="370936" y="765948"/>
            <a:ext cx="8416179" cy="724619"/>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400" b="1" i="0" kern="1200">
                <a:solidFill>
                  <a:srgbClr val="254061"/>
                </a:solidFill>
                <a:latin typeface="Arial"/>
                <a:ea typeface="+mj-ea"/>
                <a:cs typeface="Arial"/>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121F88"/>
                </a:solidFill>
                <a:effectLst/>
                <a:uLnTx/>
                <a:uFillTx/>
                <a:latin typeface="Calibri" panose="020F0502020204030204"/>
                <a:ea typeface="+mj-ea"/>
                <a:cs typeface="Arial"/>
              </a:rPr>
              <a:t>If we want improved outcomes for infants and young children with disabilities and their families…….</a:t>
            </a:r>
          </a:p>
        </p:txBody>
      </p:sp>
      <p:sp>
        <p:nvSpPr>
          <p:cNvPr id="2" name="Slide Number Placeholder 1"/>
          <p:cNvSpPr>
            <a:spLocks noGrp="1"/>
          </p:cNvSpPr>
          <p:nvPr>
            <p:ph type="sldNum" sz="quarter" idx="7"/>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3267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sz="4800" dirty="0"/>
              <a:t>     </a:t>
            </a:r>
            <a:r>
              <a:rPr lang="en-US" sz="5400" b="1" dirty="0"/>
              <a:t>Are</a:t>
            </a:r>
            <a:r>
              <a:rPr lang="en-US" sz="4800" b="1" dirty="0"/>
              <a:t> Personnel Prepared and Supported </a:t>
            </a:r>
          </a:p>
          <a:p>
            <a:pPr marL="0" indent="0" algn="ctr">
              <a:buNone/>
            </a:pPr>
            <a:r>
              <a:rPr lang="en-US" sz="4800" b="1" dirty="0"/>
              <a:t>to do the Job?</a:t>
            </a:r>
          </a:p>
        </p:txBody>
      </p:sp>
    </p:spTree>
    <p:extLst>
      <p:ext uri="{BB962C8B-B14F-4D97-AF65-F5344CB8AC3E}">
        <p14:creationId xmlns:p14="http://schemas.microsoft.com/office/powerpoint/2010/main" val="256955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6"/>
          <p:cNvSpPr txBox="1"/>
          <p:nvPr/>
        </p:nvSpPr>
        <p:spPr>
          <a:xfrm>
            <a:off x="0" y="97782"/>
            <a:ext cx="9144000" cy="638636"/>
          </a:xfrm>
          <a:prstGeom prst="rect">
            <a:avLst/>
          </a:prstGeom>
          <a:noFill/>
          <a:ln>
            <a:noFill/>
          </a:ln>
        </p:spPr>
        <p:txBody>
          <a:bodyPr spcFirstLastPara="1" wrap="square" lIns="91425" tIns="45700" rIns="91425" bIns="45700" anchor="t" anchorCtr="0">
            <a:spAutoFit/>
          </a:bodyPr>
          <a:lstStyle/>
          <a:p>
            <a:pPr marL="519119" marR="0" lvl="0" indent="-519119" algn="ctr" rtl="0">
              <a:lnSpc>
                <a:spcPct val="100000"/>
              </a:lnSpc>
              <a:spcBef>
                <a:spcPts val="0"/>
              </a:spcBef>
              <a:spcAft>
                <a:spcPts val="0"/>
              </a:spcAft>
              <a:buClr>
                <a:srgbClr val="121F88"/>
              </a:buClr>
              <a:buSzPts val="3550"/>
              <a:buFont typeface="Calibri"/>
              <a:buNone/>
            </a:pPr>
            <a:r>
              <a:rPr lang="en-US" sz="3550" b="1" i="0" u="none" strike="noStrike" cap="small">
                <a:solidFill>
                  <a:srgbClr val="121F88"/>
                </a:solidFill>
                <a:latin typeface="Calibri"/>
                <a:ea typeface="Calibri"/>
                <a:cs typeface="Calibri"/>
                <a:sym typeface="Calibri"/>
              </a:rPr>
              <a:t>Comprehensive System of Personnel Development</a:t>
            </a:r>
            <a:endParaRPr/>
          </a:p>
        </p:txBody>
      </p:sp>
      <p:grpSp>
        <p:nvGrpSpPr>
          <p:cNvPr id="128" name="Google Shape;128;p6"/>
          <p:cNvGrpSpPr/>
          <p:nvPr/>
        </p:nvGrpSpPr>
        <p:grpSpPr>
          <a:xfrm>
            <a:off x="1866859" y="927144"/>
            <a:ext cx="5169424" cy="4701381"/>
            <a:chOff x="1349526" y="1470414"/>
            <a:chExt cx="5527823" cy="4998702"/>
          </a:xfrm>
        </p:grpSpPr>
        <p:grpSp>
          <p:nvGrpSpPr>
            <p:cNvPr id="129" name="Google Shape;129;p6"/>
            <p:cNvGrpSpPr/>
            <p:nvPr/>
          </p:nvGrpSpPr>
          <p:grpSpPr>
            <a:xfrm>
              <a:off x="1349526" y="1470414"/>
              <a:ext cx="5527823" cy="4998702"/>
              <a:chOff x="892326" y="-205986"/>
              <a:chExt cx="5527823" cy="4998702"/>
            </a:xfrm>
          </p:grpSpPr>
          <p:sp>
            <p:nvSpPr>
              <p:cNvPr id="130" name="Google Shape;130;p6"/>
              <p:cNvSpPr/>
              <p:nvPr/>
            </p:nvSpPr>
            <p:spPr>
              <a:xfrm>
                <a:off x="2751562" y="-205986"/>
                <a:ext cx="1694456" cy="1462225"/>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1" name="Google Shape;131;p6"/>
              <p:cNvSpPr txBox="1"/>
              <p:nvPr/>
            </p:nvSpPr>
            <p:spPr>
              <a:xfrm>
                <a:off x="2822942" y="-134606"/>
                <a:ext cx="1551696" cy="1319465"/>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en-US" sz="1300" b="0" i="0" u="none" strike="noStrike" cap="none">
                    <a:solidFill>
                      <a:schemeClr val="lt1"/>
                    </a:solidFill>
                    <a:latin typeface="Calibri"/>
                    <a:ea typeface="Calibri"/>
                    <a:cs typeface="Calibri"/>
                    <a:sym typeface="Calibri"/>
                  </a:rPr>
                  <a:t>Leadership, Coordination &amp; Sustainability</a:t>
                </a:r>
                <a:endParaRPr sz="1300"/>
              </a:p>
              <a:p>
                <a:pPr marL="0" marR="0" lvl="0" indent="0" algn="ctr" rtl="0">
                  <a:lnSpc>
                    <a:spcPct val="90000"/>
                  </a:lnSpc>
                  <a:spcBef>
                    <a:spcPts val="490"/>
                  </a:spcBef>
                  <a:spcAft>
                    <a:spcPts val="0"/>
                  </a:spcAft>
                  <a:buNone/>
                </a:pPr>
                <a:r>
                  <a:rPr lang="en-US" sz="1100" b="0" i="0" u="none" strike="noStrike" cap="none">
                    <a:solidFill>
                      <a:schemeClr val="lt1"/>
                    </a:solidFill>
                    <a:latin typeface="Calibri"/>
                    <a:ea typeface="Calibri"/>
                    <a:cs typeface="Calibri"/>
                    <a:sym typeface="Calibri"/>
                  </a:rPr>
                  <a:t>Structures for ongoing support of all personnel development activities</a:t>
                </a:r>
                <a:endParaRPr sz="1300"/>
              </a:p>
            </p:txBody>
          </p:sp>
          <p:sp>
            <p:nvSpPr>
              <p:cNvPr id="132" name="Google Shape;132;p6"/>
              <p:cNvSpPr/>
              <p:nvPr/>
            </p:nvSpPr>
            <p:spPr>
              <a:xfrm>
                <a:off x="1861662" y="614147"/>
                <a:ext cx="3909834" cy="3909834"/>
              </a:xfrm>
              <a:custGeom>
                <a:avLst/>
                <a:gdLst/>
                <a:ahLst/>
                <a:cxnLst/>
                <a:rect l="l" t="t" r="r" b="b"/>
                <a:pathLst>
                  <a:path w="120000" h="120000" extrusionOk="0">
                    <a:moveTo>
                      <a:pt x="84304" y="5143"/>
                    </a:moveTo>
                    <a:lnTo>
                      <a:pt x="84304" y="5143"/>
                    </a:lnTo>
                    <a:cubicBezTo>
                      <a:pt x="89276" y="7346"/>
                      <a:pt x="93926" y="10215"/>
                      <a:pt x="98125" y="13670"/>
                    </a:cubicBezTo>
                  </a:path>
                </a:pathLst>
              </a:custGeom>
              <a:noFill/>
              <a:ln w="9525"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3" name="Google Shape;133;p6"/>
              <p:cNvSpPr/>
              <p:nvPr/>
            </p:nvSpPr>
            <p:spPr>
              <a:xfrm>
                <a:off x="4726431" y="1176262"/>
                <a:ext cx="1693718" cy="1462225"/>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4" name="Google Shape;134;p6"/>
              <p:cNvSpPr txBox="1"/>
              <p:nvPr/>
            </p:nvSpPr>
            <p:spPr>
              <a:xfrm>
                <a:off x="4797811" y="1247642"/>
                <a:ext cx="1550958" cy="1319465"/>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en-US" sz="1400" b="0" i="0" u="none" strike="noStrike" cap="none">
                    <a:solidFill>
                      <a:schemeClr val="lt1"/>
                    </a:solidFill>
                    <a:latin typeface="Calibri"/>
                    <a:ea typeface="Calibri"/>
                    <a:cs typeface="Calibri"/>
                    <a:sym typeface="Calibri"/>
                  </a:rPr>
                  <a:t>Recruitment and Retention</a:t>
                </a:r>
                <a:endParaRPr/>
              </a:p>
              <a:p>
                <a:pPr marL="0" marR="0" lvl="0" indent="0" algn="ctr" rtl="0">
                  <a:lnSpc>
                    <a:spcPct val="90000"/>
                  </a:lnSpc>
                  <a:spcBef>
                    <a:spcPts val="490"/>
                  </a:spcBef>
                  <a:spcAft>
                    <a:spcPts val="0"/>
                  </a:spcAft>
                  <a:buNone/>
                </a:pPr>
                <a:r>
                  <a:rPr lang="en-US" sz="1200" b="0" i="0" u="none" strike="noStrike" cap="none">
                    <a:solidFill>
                      <a:schemeClr val="lt1"/>
                    </a:solidFill>
                    <a:latin typeface="Calibri"/>
                    <a:ea typeface="Calibri"/>
                    <a:cs typeface="Calibri"/>
                    <a:sym typeface="Calibri"/>
                  </a:rPr>
                  <a:t>Strategies to identify, hire and maintain a qualified workforce across sectors and discipline </a:t>
                </a:r>
                <a:endParaRPr/>
              </a:p>
            </p:txBody>
          </p:sp>
          <p:sp>
            <p:nvSpPr>
              <p:cNvPr id="135" name="Google Shape;135;p6"/>
              <p:cNvSpPr/>
              <p:nvPr/>
            </p:nvSpPr>
            <p:spPr>
              <a:xfrm>
                <a:off x="1778928" y="289075"/>
                <a:ext cx="3909834" cy="3909834"/>
              </a:xfrm>
              <a:custGeom>
                <a:avLst/>
                <a:gdLst/>
                <a:ahLst/>
                <a:cxnLst/>
                <a:rect l="l" t="t" r="r" b="b"/>
                <a:pathLst>
                  <a:path w="120000" h="120000" extrusionOk="0">
                    <a:moveTo>
                      <a:pt x="117664" y="76578"/>
                    </a:moveTo>
                    <a:cubicBezTo>
                      <a:pt x="116377" y="81054"/>
                      <a:pt x="114573" y="85366"/>
                      <a:pt x="112289" y="89425"/>
                    </a:cubicBezTo>
                  </a:path>
                </a:pathLst>
              </a:custGeom>
              <a:noFill/>
              <a:ln w="9525"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6" name="Google Shape;136;p6"/>
              <p:cNvSpPr/>
              <p:nvPr/>
            </p:nvSpPr>
            <p:spPr>
              <a:xfrm>
                <a:off x="3900634" y="3330491"/>
                <a:ext cx="1694456" cy="1462225"/>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7" name="Google Shape;137;p6"/>
              <p:cNvSpPr txBox="1"/>
              <p:nvPr/>
            </p:nvSpPr>
            <p:spPr>
              <a:xfrm>
                <a:off x="3972014" y="3401871"/>
                <a:ext cx="1551696" cy="1319465"/>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en-US" sz="1400" b="0" i="0" u="none" strike="noStrike" cap="none">
                    <a:solidFill>
                      <a:schemeClr val="lt1"/>
                    </a:solidFill>
                    <a:latin typeface="Calibri"/>
                    <a:ea typeface="Calibri"/>
                    <a:cs typeface="Calibri"/>
                    <a:sym typeface="Calibri"/>
                  </a:rPr>
                  <a:t>Personnel Standards</a:t>
                </a:r>
                <a:endParaRPr/>
              </a:p>
              <a:p>
                <a:pPr marL="0" marR="0" lvl="0" indent="0" algn="ctr" rtl="0">
                  <a:lnSpc>
                    <a:spcPct val="90000"/>
                  </a:lnSpc>
                  <a:spcBef>
                    <a:spcPts val="490"/>
                  </a:spcBef>
                  <a:spcAft>
                    <a:spcPts val="0"/>
                  </a:spcAft>
                  <a:buNone/>
                </a:pPr>
                <a:r>
                  <a:rPr lang="en-US" sz="1200" b="0" i="0" u="none" strike="noStrike" cap="none">
                    <a:solidFill>
                      <a:schemeClr val="lt1"/>
                    </a:solidFill>
                    <a:latin typeface="Calibri"/>
                    <a:ea typeface="Calibri"/>
                    <a:cs typeface="Calibri"/>
                    <a:sym typeface="Calibri"/>
                  </a:rPr>
                  <a:t>Discipline specific knowledge, skills and competencies for the EC workforce</a:t>
                </a:r>
                <a:endParaRPr/>
              </a:p>
            </p:txBody>
          </p:sp>
          <p:sp>
            <p:nvSpPr>
              <p:cNvPr id="138" name="Google Shape;138;p6"/>
              <p:cNvSpPr/>
              <p:nvPr/>
            </p:nvSpPr>
            <p:spPr>
              <a:xfrm>
                <a:off x="1643873" y="525125"/>
                <a:ext cx="3909834" cy="3909834"/>
              </a:xfrm>
              <a:custGeom>
                <a:avLst/>
                <a:gdLst/>
                <a:ahLst/>
                <a:cxnLst/>
                <a:rect l="l" t="t" r="r" b="b"/>
                <a:pathLst>
                  <a:path w="120000" h="120000" extrusionOk="0">
                    <a:moveTo>
                      <a:pt x="65588" y="119739"/>
                    </a:moveTo>
                    <a:cubicBezTo>
                      <a:pt x="61871" y="120087"/>
                      <a:pt x="58130" y="120087"/>
                      <a:pt x="54413" y="119739"/>
                    </a:cubicBezTo>
                  </a:path>
                </a:pathLst>
              </a:custGeom>
              <a:noFill/>
              <a:ln w="9525"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9" name="Google Shape;139;p6"/>
              <p:cNvSpPr/>
              <p:nvPr/>
            </p:nvSpPr>
            <p:spPr>
              <a:xfrm>
                <a:off x="1602491" y="3330491"/>
                <a:ext cx="1694456" cy="1462225"/>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0" name="Google Shape;140;p6"/>
              <p:cNvSpPr txBox="1"/>
              <p:nvPr/>
            </p:nvSpPr>
            <p:spPr>
              <a:xfrm>
                <a:off x="1673871" y="3401871"/>
                <a:ext cx="1551696" cy="1319465"/>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en-US" sz="1400" b="0" i="0" u="none" strike="noStrike" cap="none">
                    <a:solidFill>
                      <a:schemeClr val="lt1"/>
                    </a:solidFill>
                    <a:latin typeface="Calibri"/>
                    <a:ea typeface="Calibri"/>
                    <a:cs typeface="Calibri"/>
                    <a:sym typeface="Calibri"/>
                  </a:rPr>
                  <a:t>Preservice Training</a:t>
                </a:r>
                <a:endParaRPr/>
              </a:p>
              <a:p>
                <a:pPr marL="0" marR="0" lvl="0" indent="0" algn="ctr" rtl="0">
                  <a:lnSpc>
                    <a:spcPct val="90000"/>
                  </a:lnSpc>
                  <a:spcBef>
                    <a:spcPts val="490"/>
                  </a:spcBef>
                  <a:spcAft>
                    <a:spcPts val="0"/>
                  </a:spcAft>
                  <a:buNone/>
                </a:pPr>
                <a:r>
                  <a:rPr lang="en-US" sz="1200" b="0" i="0" u="none" strike="noStrike" cap="none">
                    <a:solidFill>
                      <a:schemeClr val="lt1"/>
                    </a:solidFill>
                    <a:latin typeface="Calibri"/>
                    <a:ea typeface="Calibri"/>
                    <a:cs typeface="Calibri"/>
                    <a:sym typeface="Calibri"/>
                  </a:rPr>
                  <a:t>Formal program of study at an IHE to prepare for the EC workforce</a:t>
                </a:r>
                <a:endParaRPr/>
              </a:p>
            </p:txBody>
          </p:sp>
          <p:sp>
            <p:nvSpPr>
              <p:cNvPr id="141" name="Google Shape;141;p6"/>
              <p:cNvSpPr/>
              <p:nvPr/>
            </p:nvSpPr>
            <p:spPr>
              <a:xfrm>
                <a:off x="1643873" y="525125"/>
                <a:ext cx="3909834" cy="3909834"/>
              </a:xfrm>
              <a:custGeom>
                <a:avLst/>
                <a:gdLst/>
                <a:ahLst/>
                <a:cxnLst/>
                <a:rect l="l" t="t" r="r" b="b"/>
                <a:pathLst>
                  <a:path w="120000" h="120000" extrusionOk="0">
                    <a:moveTo>
                      <a:pt x="4137" y="81895"/>
                    </a:moveTo>
                    <a:lnTo>
                      <a:pt x="4137" y="81895"/>
                    </a:lnTo>
                    <a:cubicBezTo>
                      <a:pt x="2442" y="77570"/>
                      <a:pt x="1255" y="73064"/>
                      <a:pt x="600" y="68465"/>
                    </a:cubicBezTo>
                  </a:path>
                </a:pathLst>
              </a:custGeom>
              <a:noFill/>
              <a:ln w="9525"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2" name="Google Shape;142;p6"/>
              <p:cNvSpPr/>
              <p:nvPr/>
            </p:nvSpPr>
            <p:spPr>
              <a:xfrm>
                <a:off x="892326" y="1144827"/>
                <a:ext cx="1694456" cy="1462225"/>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3" name="Google Shape;143;p6"/>
              <p:cNvSpPr txBox="1"/>
              <p:nvPr/>
            </p:nvSpPr>
            <p:spPr>
              <a:xfrm>
                <a:off x="963706" y="1216207"/>
                <a:ext cx="1551696" cy="1319465"/>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en-US" sz="1400" b="0" i="0" u="none" strike="noStrike" cap="none">
                    <a:solidFill>
                      <a:schemeClr val="lt1"/>
                    </a:solidFill>
                    <a:latin typeface="Calibri"/>
                    <a:ea typeface="Calibri"/>
                    <a:cs typeface="Calibri"/>
                    <a:sym typeface="Calibri"/>
                  </a:rPr>
                  <a:t>Inservice Training</a:t>
                </a:r>
                <a:endParaRPr/>
              </a:p>
              <a:p>
                <a:pPr marL="0" marR="0" lvl="0" indent="0" algn="ctr" rtl="0">
                  <a:lnSpc>
                    <a:spcPct val="90000"/>
                  </a:lnSpc>
                  <a:spcBef>
                    <a:spcPts val="490"/>
                  </a:spcBef>
                  <a:spcAft>
                    <a:spcPts val="0"/>
                  </a:spcAft>
                  <a:buNone/>
                </a:pPr>
                <a:r>
                  <a:rPr lang="en-US" sz="1200" b="0" i="0" u="none" strike="noStrike" cap="none">
                    <a:solidFill>
                      <a:schemeClr val="lt1"/>
                    </a:solidFill>
                    <a:latin typeface="Calibri"/>
                    <a:ea typeface="Calibri"/>
                    <a:cs typeface="Calibri"/>
                    <a:sym typeface="Calibri"/>
                  </a:rPr>
                  <a:t>Ongoing learning activities to maintain and build the competence of the EC workforce </a:t>
                </a:r>
                <a:endParaRPr/>
              </a:p>
            </p:txBody>
          </p:sp>
          <p:sp>
            <p:nvSpPr>
              <p:cNvPr id="144" name="Google Shape;144;p6"/>
              <p:cNvSpPr/>
              <p:nvPr/>
            </p:nvSpPr>
            <p:spPr>
              <a:xfrm>
                <a:off x="1643873" y="525125"/>
                <a:ext cx="3909834" cy="3909834"/>
              </a:xfrm>
              <a:custGeom>
                <a:avLst/>
                <a:gdLst/>
                <a:ahLst/>
                <a:cxnLst/>
                <a:rect l="l" t="t" r="r" b="b"/>
                <a:pathLst>
                  <a:path w="120000" h="120000" extrusionOk="0">
                    <a:moveTo>
                      <a:pt x="19312" y="15903"/>
                    </a:moveTo>
                    <a:lnTo>
                      <a:pt x="19312" y="15903"/>
                    </a:lnTo>
                    <a:cubicBezTo>
                      <a:pt x="22597" y="12872"/>
                      <a:pt x="26211" y="10217"/>
                      <a:pt x="30085" y="7989"/>
                    </a:cubicBezTo>
                  </a:path>
                </a:pathLst>
              </a:custGeom>
              <a:noFill/>
              <a:ln w="9525"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45" name="Google Shape;145;p6"/>
            <p:cNvSpPr/>
            <p:nvPr/>
          </p:nvSpPr>
          <p:spPr>
            <a:xfrm>
              <a:off x="3213039" y="3192451"/>
              <a:ext cx="1801500" cy="1554600"/>
            </a:xfrm>
            <a:prstGeom prst="roundRect">
              <a:avLst>
                <a:gd name="adj" fmla="val 16667"/>
              </a:avLst>
            </a:prstGeom>
            <a:gradFill>
              <a:gsLst>
                <a:gs pos="0">
                  <a:srgbClr val="D59F48"/>
                </a:gs>
                <a:gs pos="20000">
                  <a:srgbClr val="D19D4A"/>
                </a:gs>
                <a:gs pos="100000">
                  <a:srgbClr val="A07837"/>
                </a:gs>
              </a:gsLst>
              <a:lin ang="5400000" scaled="0"/>
            </a:gradFill>
            <a:ln w="9525" cap="flat" cmpd="sng">
              <a:solidFill>
                <a:srgbClr val="C69C58"/>
              </a:solidFill>
              <a:prstDash val="solid"/>
              <a:round/>
              <a:headEnd type="none" w="sm" len="sm"/>
              <a:tailEnd type="none" w="sm" len="sm"/>
            </a:ln>
            <a:effectLst>
              <a:outerShdw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1"/>
                <a:buFont typeface="Calibri"/>
                <a:buNone/>
              </a:pPr>
              <a:r>
                <a:rPr lang="en-US" sz="1401" b="0" i="0" u="none" strike="noStrike" cap="none">
                  <a:solidFill>
                    <a:srgbClr val="FFFFFF"/>
                  </a:solidFill>
                  <a:latin typeface="Calibri"/>
                  <a:ea typeface="Calibri"/>
                  <a:cs typeface="Calibri"/>
                  <a:sym typeface="Calibri"/>
                </a:rPr>
                <a:t>Evaluation</a:t>
              </a:r>
              <a:endParaRPr/>
            </a:p>
            <a:p>
              <a:pPr marL="0" marR="0" lvl="0" indent="0" algn="ctr" rtl="0">
                <a:lnSpc>
                  <a:spcPct val="100000"/>
                </a:lnSpc>
                <a:spcBef>
                  <a:spcPts val="0"/>
                </a:spcBef>
                <a:spcAft>
                  <a:spcPts val="0"/>
                </a:spcAft>
                <a:buClr>
                  <a:schemeClr val="dk1"/>
                </a:buClr>
                <a:buSzPts val="1200"/>
                <a:buFont typeface="Calibri"/>
                <a:buNone/>
              </a:pPr>
              <a:endParaRPr sz="1200"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FFFFFF"/>
                </a:buClr>
                <a:buSzPts val="1200"/>
                <a:buFont typeface="Calibri"/>
                <a:buNone/>
              </a:pPr>
              <a:r>
                <a:rPr lang="en-US" sz="1200" b="0" i="0" u="none" strike="noStrike" cap="none">
                  <a:solidFill>
                    <a:srgbClr val="FFFFFF"/>
                  </a:solidFill>
                  <a:latin typeface="Calibri"/>
                  <a:ea typeface="Calibri"/>
                  <a:cs typeface="Calibri"/>
                  <a:sym typeface="Calibri"/>
                </a:rPr>
                <a:t>Plans for evaluating each subcomponent of the CSPD</a:t>
              </a:r>
              <a:endParaRPr/>
            </a:p>
            <a:p>
              <a:pPr marL="0" marR="0" lvl="0" indent="0" algn="ctr" rtl="0">
                <a:lnSpc>
                  <a:spcPct val="100000"/>
                </a:lnSpc>
                <a:spcBef>
                  <a:spcPts val="0"/>
                </a:spcBef>
                <a:spcAft>
                  <a:spcPts val="0"/>
                </a:spcAft>
                <a:buClr>
                  <a:schemeClr val="dk1"/>
                </a:buClr>
                <a:buSzPts val="1401"/>
                <a:buFont typeface="Calibri"/>
                <a:buNone/>
              </a:pPr>
              <a:endParaRPr sz="1401" b="0" i="0" u="none" strike="noStrike" cap="none">
                <a:solidFill>
                  <a:srgbClr val="FFFFFF"/>
                </a:solidFill>
                <a:latin typeface="Calibri"/>
                <a:ea typeface="Calibri"/>
                <a:cs typeface="Calibri"/>
                <a:sym typeface="Calibri"/>
              </a:endParaRPr>
            </a:p>
          </p:txBody>
        </p:sp>
      </p:grpSp>
      <p:cxnSp>
        <p:nvCxnSpPr>
          <p:cNvPr id="146" name="Google Shape;146;p6"/>
          <p:cNvCxnSpPr/>
          <p:nvPr/>
        </p:nvCxnSpPr>
        <p:spPr>
          <a:xfrm>
            <a:off x="0" y="762000"/>
            <a:ext cx="9144000" cy="0"/>
          </a:xfrm>
          <a:prstGeom prst="straightConnector1">
            <a:avLst/>
          </a:prstGeom>
          <a:noFill/>
          <a:ln w="76200" cap="flat" cmpd="sng">
            <a:solidFill>
              <a:srgbClr val="121D89"/>
            </a:solidFill>
            <a:prstDash val="solid"/>
            <a:round/>
            <a:headEnd type="none" w="sm" len="sm"/>
            <a:tailEnd type="none" w="sm" len="sm"/>
          </a:ln>
        </p:spPr>
      </p:cxnSp>
    </p:spTree>
    <p:extLst>
      <p:ext uri="{BB962C8B-B14F-4D97-AF65-F5344CB8AC3E}">
        <p14:creationId xmlns:p14="http://schemas.microsoft.com/office/powerpoint/2010/main" val="1021970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19001-E3F8-49B6-ACFC-176018B7174F}"/>
              </a:ext>
            </a:extLst>
          </p:cNvPr>
          <p:cNvSpPr>
            <a:spLocks noGrp="1"/>
          </p:cNvSpPr>
          <p:nvPr>
            <p:ph type="title"/>
          </p:nvPr>
        </p:nvSpPr>
        <p:spPr/>
        <p:txBody>
          <a:bodyPr>
            <a:normAutofit/>
          </a:bodyPr>
          <a:lstStyle/>
          <a:p>
            <a:pPr algn="ctr"/>
            <a:r>
              <a:rPr lang="en-US" sz="4000" dirty="0"/>
              <a:t>Preservice and Inservice Systems MUST Align</a:t>
            </a:r>
          </a:p>
        </p:txBody>
      </p:sp>
      <p:graphicFrame>
        <p:nvGraphicFramePr>
          <p:cNvPr id="4" name="Content Placeholder 3">
            <a:extLst>
              <a:ext uri="{FF2B5EF4-FFF2-40B4-BE49-F238E27FC236}">
                <a16:creationId xmlns:a16="http://schemas.microsoft.com/office/drawing/2014/main" id="{B60F6B15-929B-4DBF-AE39-C6CB14C00F41}"/>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8334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1974571" y="1314450"/>
            <a:ext cx="5181600" cy="428625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3278808" y="3484959"/>
            <a:ext cx="2596896" cy="11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690192" y="4513659"/>
            <a:ext cx="3718560" cy="11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97209" y="2249941"/>
            <a:ext cx="1727200" cy="830997"/>
          </a:xfrm>
          <a:prstGeom prst="rect">
            <a:avLst/>
          </a:prstGeom>
          <a:noFill/>
        </p:spPr>
        <p:txBody>
          <a:bodyPr wrap="square" rtlCol="0">
            <a:spAutoFit/>
          </a:bodyPr>
          <a:lstStyle/>
          <a:p>
            <a:pPr algn="ctr"/>
            <a:r>
              <a:rPr lang="en-US" sz="1200" dirty="0">
                <a:solidFill>
                  <a:schemeClr val="accent5">
                    <a:lumMod val="75000"/>
                  </a:schemeClr>
                </a:solidFill>
                <a:latin typeface="Times New Roman" pitchFamily="18" charset="0"/>
                <a:cs typeface="Times New Roman" pitchFamily="18" charset="0"/>
              </a:rPr>
              <a:t>Early Childhood Intervention Personnel with Specialized  Training</a:t>
            </a:r>
          </a:p>
        </p:txBody>
      </p:sp>
      <p:sp>
        <p:nvSpPr>
          <p:cNvPr id="11" name="TextBox 10"/>
          <p:cNvSpPr txBox="1"/>
          <p:nvPr/>
        </p:nvSpPr>
        <p:spPr>
          <a:xfrm>
            <a:off x="1139685" y="3624516"/>
            <a:ext cx="1727200" cy="646331"/>
          </a:xfrm>
          <a:prstGeom prst="rect">
            <a:avLst/>
          </a:prstGeom>
          <a:noFill/>
        </p:spPr>
        <p:txBody>
          <a:bodyPr wrap="square" rtlCol="0">
            <a:spAutoFit/>
          </a:bodyPr>
          <a:lstStyle/>
          <a:p>
            <a:pPr algn="ctr"/>
            <a:r>
              <a:rPr lang="en-US" sz="1200" dirty="0">
                <a:latin typeface="Times New Roman" pitchFamily="18" charset="0"/>
                <a:cs typeface="Times New Roman" pitchFamily="18" charset="0"/>
              </a:rPr>
              <a:t>Early Childhood Personnel with Advanced Training</a:t>
            </a:r>
          </a:p>
        </p:txBody>
      </p:sp>
      <p:sp>
        <p:nvSpPr>
          <p:cNvPr id="13" name="TextBox 12"/>
          <p:cNvSpPr txBox="1"/>
          <p:nvPr/>
        </p:nvSpPr>
        <p:spPr>
          <a:xfrm>
            <a:off x="547755" y="4801951"/>
            <a:ext cx="1727200" cy="461665"/>
          </a:xfrm>
          <a:prstGeom prst="rect">
            <a:avLst/>
          </a:prstGeom>
          <a:noFill/>
        </p:spPr>
        <p:txBody>
          <a:bodyPr wrap="square" rtlCol="0">
            <a:spAutoFit/>
          </a:bodyPr>
          <a:lstStyle/>
          <a:p>
            <a:pPr algn="ctr"/>
            <a:r>
              <a:rPr lang="en-US" sz="1200" dirty="0">
                <a:latin typeface="Times New Roman" pitchFamily="18" charset="0"/>
                <a:cs typeface="Times New Roman" pitchFamily="18" charset="0"/>
              </a:rPr>
              <a:t>All Early Childhood Personnel </a:t>
            </a:r>
          </a:p>
        </p:txBody>
      </p:sp>
      <p:sp>
        <p:nvSpPr>
          <p:cNvPr id="19" name="TextBox 18"/>
          <p:cNvSpPr txBox="1"/>
          <p:nvPr/>
        </p:nvSpPr>
        <p:spPr>
          <a:xfrm>
            <a:off x="2499144" y="370762"/>
            <a:ext cx="5638800" cy="400110"/>
          </a:xfrm>
          <a:prstGeom prst="rect">
            <a:avLst/>
          </a:prstGeom>
          <a:noFill/>
        </p:spPr>
        <p:txBody>
          <a:bodyPr wrap="square" rtlCol="0">
            <a:spAutoFit/>
          </a:bodyPr>
          <a:lstStyle/>
          <a:p>
            <a:r>
              <a:rPr lang="en-US" sz="2000" dirty="0">
                <a:latin typeface="Times New Roman" pitchFamily="18" charset="0"/>
                <a:cs typeface="Times New Roman" pitchFamily="18" charset="0"/>
              </a:rPr>
              <a:t>Continuum of ECI  Personnel Competence</a:t>
            </a:r>
          </a:p>
        </p:txBody>
      </p:sp>
      <p:sp>
        <p:nvSpPr>
          <p:cNvPr id="2" name="TextBox 1"/>
          <p:cNvSpPr txBox="1"/>
          <p:nvPr/>
        </p:nvSpPr>
        <p:spPr>
          <a:xfrm>
            <a:off x="3853068" y="1964993"/>
            <a:ext cx="1392808" cy="1569660"/>
          </a:xfrm>
          <a:prstGeom prst="rect">
            <a:avLst/>
          </a:prstGeom>
          <a:noFill/>
        </p:spPr>
        <p:txBody>
          <a:bodyPr wrap="square" rtlCol="0">
            <a:spAutoFit/>
          </a:bodyPr>
          <a:lstStyle/>
          <a:p>
            <a:pPr algn="ctr"/>
            <a:r>
              <a:rPr lang="en-US" sz="1200" dirty="0">
                <a:solidFill>
                  <a:schemeClr val="accent5">
                    <a:lumMod val="75000"/>
                  </a:schemeClr>
                </a:solidFill>
                <a:latin typeface="Times New Roman" pitchFamily="18" charset="0"/>
                <a:cs typeface="Times New Roman" pitchFamily="18" charset="0"/>
              </a:rPr>
              <a:t>Infants and </a:t>
            </a:r>
          </a:p>
          <a:p>
            <a:pPr algn="ctr"/>
            <a:r>
              <a:rPr lang="en-US" sz="1200" dirty="0">
                <a:solidFill>
                  <a:schemeClr val="accent5">
                    <a:lumMod val="75000"/>
                  </a:schemeClr>
                </a:solidFill>
                <a:latin typeface="Times New Roman" pitchFamily="18" charset="0"/>
                <a:cs typeface="Times New Roman" pitchFamily="18" charset="0"/>
              </a:rPr>
              <a:t>Young Children with Developmental Delays, Disabilities, and Extreme Challenges     </a:t>
            </a:r>
          </a:p>
        </p:txBody>
      </p:sp>
      <p:sp>
        <p:nvSpPr>
          <p:cNvPr id="15" name="TextBox 14"/>
          <p:cNvSpPr txBox="1"/>
          <p:nvPr/>
        </p:nvSpPr>
        <p:spPr>
          <a:xfrm>
            <a:off x="3752128" y="3693765"/>
            <a:ext cx="1566416" cy="646331"/>
          </a:xfrm>
          <a:prstGeom prst="rect">
            <a:avLst/>
          </a:prstGeom>
          <a:noFill/>
        </p:spPr>
        <p:txBody>
          <a:bodyPr wrap="square" rtlCol="0">
            <a:spAutoFit/>
          </a:bodyPr>
          <a:lstStyle/>
          <a:p>
            <a:pPr algn="ctr"/>
            <a:r>
              <a:rPr lang="en-US" sz="1200" dirty="0">
                <a:latin typeface="Times New Roman" pitchFamily="18" charset="0"/>
                <a:cs typeface="Times New Roman" pitchFamily="18" charset="0"/>
              </a:rPr>
              <a:t>Infants and Young Children with Various Risk Conditions</a:t>
            </a:r>
          </a:p>
        </p:txBody>
      </p:sp>
      <p:sp>
        <p:nvSpPr>
          <p:cNvPr id="16" name="TextBox 15"/>
          <p:cNvSpPr txBox="1"/>
          <p:nvPr/>
        </p:nvSpPr>
        <p:spPr>
          <a:xfrm>
            <a:off x="3925736" y="4801951"/>
            <a:ext cx="1219200" cy="461665"/>
          </a:xfrm>
          <a:prstGeom prst="rect">
            <a:avLst/>
          </a:prstGeom>
          <a:noFill/>
        </p:spPr>
        <p:txBody>
          <a:bodyPr wrap="square" rtlCol="0">
            <a:spAutoFit/>
          </a:bodyPr>
          <a:lstStyle/>
          <a:p>
            <a:pPr algn="ctr"/>
            <a:r>
              <a:rPr lang="en-US" sz="1200" dirty="0">
                <a:latin typeface="Times New Roman" pitchFamily="18" charset="0"/>
                <a:cs typeface="Times New Roman" pitchFamily="18" charset="0"/>
              </a:rPr>
              <a:t>All Infants and Young Children</a:t>
            </a:r>
          </a:p>
        </p:txBody>
      </p:sp>
    </p:spTree>
    <p:extLst>
      <p:ext uri="{BB962C8B-B14F-4D97-AF65-F5344CB8AC3E}">
        <p14:creationId xmlns:p14="http://schemas.microsoft.com/office/powerpoint/2010/main" val="3045349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Are we making a difference"/>
          <p:cNvPicPr>
            <a:picLocks noChangeAspect="1" noChangeArrowheads="1"/>
          </p:cNvPicPr>
          <p:nvPr/>
        </p:nvPicPr>
        <p:blipFill>
          <a:blip r:embed="rId2" cstate="print"/>
          <a:srcRect/>
          <a:stretch>
            <a:fillRect/>
          </a:stretch>
        </p:blipFill>
        <p:spPr bwMode="auto">
          <a:xfrm>
            <a:off x="1023938" y="511175"/>
            <a:ext cx="7096125" cy="5834063"/>
          </a:xfrm>
          <a:prstGeom prst="rect">
            <a:avLst/>
          </a:prstGeom>
          <a:noFill/>
          <a:ln w="9525">
            <a:noFill/>
            <a:miter lim="800000"/>
            <a:headEnd/>
            <a:tailEnd/>
          </a:ln>
        </p:spPr>
      </p:pic>
    </p:spTree>
    <p:extLst>
      <p:ext uri="{BB962C8B-B14F-4D97-AF65-F5344CB8AC3E}">
        <p14:creationId xmlns:p14="http://schemas.microsoft.com/office/powerpoint/2010/main" val="206653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ctrTitle"/>
          </p:nvPr>
        </p:nvSpPr>
        <p:spPr/>
        <p:txBody>
          <a:bodyPr/>
          <a:lstStyle/>
          <a:p>
            <a:r>
              <a:rPr lang="en-US"/>
              <a:t> </a:t>
            </a:r>
          </a:p>
        </p:txBody>
      </p:sp>
      <p:sp>
        <p:nvSpPr>
          <p:cNvPr id="219139" name="Rectangle 3"/>
          <p:cNvSpPr>
            <a:spLocks noGrp="1" noChangeArrowheads="1"/>
          </p:cNvSpPr>
          <p:nvPr>
            <p:ph type="subTitle" idx="1"/>
          </p:nvPr>
        </p:nvSpPr>
        <p:spPr>
          <a:xfrm>
            <a:off x="1371600" y="1143000"/>
            <a:ext cx="6400800" cy="5181600"/>
          </a:xfrm>
        </p:spPr>
        <p:txBody>
          <a:bodyPr/>
          <a:lstStyle/>
          <a:p>
            <a:endParaRPr lang="en-US" sz="1800" b="1"/>
          </a:p>
          <a:p>
            <a:endParaRPr lang="en-US" sz="1800" b="1"/>
          </a:p>
          <a:p>
            <a:r>
              <a:rPr lang="en-US" sz="2400" b="1"/>
              <a:t>Characteristics </a:t>
            </a:r>
            <a:r>
              <a:rPr lang="en-US" sz="1800" b="1"/>
              <a:t>                           </a:t>
            </a:r>
            <a:r>
              <a:rPr lang="en-US" sz="2400" b="1"/>
              <a:t>Consequences</a:t>
            </a:r>
          </a:p>
          <a:p>
            <a:endParaRPr lang="en-US" sz="2400" b="1"/>
          </a:p>
          <a:p>
            <a:endParaRPr lang="en-US" sz="1800" b="1"/>
          </a:p>
          <a:p>
            <a:endParaRPr lang="en-US" sz="1800" b="1"/>
          </a:p>
          <a:p>
            <a:endParaRPr lang="en-US" sz="2400" b="1"/>
          </a:p>
          <a:p>
            <a:r>
              <a:rPr lang="en-US" sz="2400" b="1"/>
              <a:t>Processes</a:t>
            </a:r>
          </a:p>
          <a:p>
            <a:endParaRPr lang="en-US" sz="2400"/>
          </a:p>
          <a:p>
            <a:pPr algn="l"/>
            <a:r>
              <a:rPr lang="en-US" sz="1400"/>
              <a:t>    </a:t>
            </a:r>
          </a:p>
          <a:p>
            <a:pPr algn="l"/>
            <a:r>
              <a:rPr lang="en-US" sz="1400"/>
              <a:t> </a:t>
            </a:r>
          </a:p>
          <a:p>
            <a:pPr algn="l"/>
            <a:r>
              <a:rPr lang="en-US" sz="1400"/>
              <a:t> Figure 1. Framework for depicting the relationships between the    characteristics and consequences of an intervention or practice and the processes operating to explain the relationship between the variables</a:t>
            </a:r>
            <a:r>
              <a:rPr lang="en-US" sz="1200"/>
              <a:t>.</a:t>
            </a:r>
          </a:p>
        </p:txBody>
      </p:sp>
      <p:sp>
        <p:nvSpPr>
          <p:cNvPr id="219140" name="Line 4"/>
          <p:cNvSpPr>
            <a:spLocks noChangeShapeType="1"/>
          </p:cNvSpPr>
          <p:nvPr/>
        </p:nvSpPr>
        <p:spPr bwMode="auto">
          <a:xfrm>
            <a:off x="3962400" y="2057400"/>
            <a:ext cx="1371600" cy="0"/>
          </a:xfrm>
          <a:prstGeom prst="line">
            <a:avLst/>
          </a:prstGeom>
          <a:noFill/>
          <a:ln w="12700">
            <a:solidFill>
              <a:schemeClr val="tx1"/>
            </a:solidFill>
            <a:round/>
            <a:headEnd/>
            <a:tailEnd type="triangle" w="lg" len="lg"/>
          </a:ln>
          <a:effectLst/>
        </p:spPr>
        <p:txBody>
          <a:bodyPr/>
          <a:lstStyle/>
          <a:p>
            <a:endParaRPr lang="en-US"/>
          </a:p>
        </p:txBody>
      </p:sp>
      <p:sp>
        <p:nvSpPr>
          <p:cNvPr id="219141" name="Line 5"/>
          <p:cNvSpPr>
            <a:spLocks noChangeShapeType="1"/>
          </p:cNvSpPr>
          <p:nvPr/>
        </p:nvSpPr>
        <p:spPr bwMode="auto">
          <a:xfrm flipV="1">
            <a:off x="4572000" y="2286000"/>
            <a:ext cx="0" cy="1524000"/>
          </a:xfrm>
          <a:prstGeom prst="line">
            <a:avLst/>
          </a:prstGeom>
          <a:noFill/>
          <a:ln w="12700">
            <a:solidFill>
              <a:schemeClr val="tx1"/>
            </a:solidFill>
            <a:round/>
            <a:headEnd/>
            <a:tailEnd type="triangle" w="lg" len="lg"/>
          </a:ln>
          <a:effectLst/>
        </p:spPr>
        <p:txBody>
          <a:bodyPr/>
          <a:lstStyle/>
          <a:p>
            <a:endParaRPr lang="en-US"/>
          </a:p>
        </p:txBody>
      </p:sp>
      <p:sp>
        <p:nvSpPr>
          <p:cNvPr id="219142" name="Line 6"/>
          <p:cNvSpPr>
            <a:spLocks noChangeShapeType="1"/>
          </p:cNvSpPr>
          <p:nvPr/>
        </p:nvSpPr>
        <p:spPr bwMode="auto">
          <a:xfrm flipH="1" flipV="1">
            <a:off x="2590800" y="2362200"/>
            <a:ext cx="1066800" cy="1600200"/>
          </a:xfrm>
          <a:prstGeom prst="line">
            <a:avLst/>
          </a:prstGeom>
          <a:noFill/>
          <a:ln w="12700">
            <a:solidFill>
              <a:schemeClr val="tx1"/>
            </a:solidFill>
            <a:round/>
            <a:headEnd/>
            <a:tailEnd type="triangle" w="lg" len="lg"/>
          </a:ln>
          <a:effectLst/>
        </p:spPr>
        <p:txBody>
          <a:bodyPr/>
          <a:lstStyle/>
          <a:p>
            <a:endParaRPr lang="en-US"/>
          </a:p>
        </p:txBody>
      </p:sp>
      <p:sp>
        <p:nvSpPr>
          <p:cNvPr id="219143" name="Line 7"/>
          <p:cNvSpPr>
            <a:spLocks noChangeShapeType="1"/>
          </p:cNvSpPr>
          <p:nvPr/>
        </p:nvSpPr>
        <p:spPr bwMode="auto">
          <a:xfrm flipV="1">
            <a:off x="5486400" y="2438400"/>
            <a:ext cx="1066800" cy="1524000"/>
          </a:xfrm>
          <a:prstGeom prst="line">
            <a:avLst/>
          </a:prstGeom>
          <a:noFill/>
          <a:ln w="12700">
            <a:solidFill>
              <a:schemeClr val="tx1"/>
            </a:solidFill>
            <a:round/>
            <a:headEnd/>
            <a:tailEnd type="triangle" w="lg" len="lg"/>
          </a:ln>
          <a:effectLst/>
        </p:spPr>
        <p:txBody>
          <a:bodyPr/>
          <a:lstStyle/>
          <a:p>
            <a:endParaRPr lang="en-US"/>
          </a:p>
        </p:txBody>
      </p:sp>
      <p:pic>
        <p:nvPicPr>
          <p:cNvPr id="219144" name="Picture 8"/>
          <p:cNvPicPr>
            <a:picLocks noChangeAspect="1" noChangeArrowheads="1"/>
          </p:cNvPicPr>
          <p:nvPr/>
        </p:nvPicPr>
        <p:blipFill>
          <a:blip r:embed="rId2" cstate="print"/>
          <a:srcRect/>
          <a:stretch>
            <a:fillRect/>
          </a:stretch>
        </p:blipFill>
        <p:spPr bwMode="auto">
          <a:xfrm>
            <a:off x="4495800" y="3352800"/>
            <a:ext cx="152400" cy="152400"/>
          </a:xfrm>
          <a:prstGeom prst="rect">
            <a:avLst/>
          </a:prstGeom>
          <a:noFill/>
          <a:ln w="9525">
            <a:noFill/>
            <a:miter lim="800000"/>
            <a:headEnd/>
            <a:tailEnd/>
          </a:ln>
          <a:effectLst/>
        </p:spPr>
      </p:pic>
    </p:spTree>
    <p:extLst>
      <p:ext uri="{BB962C8B-B14F-4D97-AF65-F5344CB8AC3E}">
        <p14:creationId xmlns:p14="http://schemas.microsoft.com/office/powerpoint/2010/main" val="2805484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latin typeface="+mj-lt"/>
              </a:rPr>
              <a:t>What are Evidence Based Practices (EBPs)?</a:t>
            </a:r>
          </a:p>
        </p:txBody>
      </p:sp>
      <p:sp>
        <p:nvSpPr>
          <p:cNvPr id="3" name="Content Placeholder 2"/>
          <p:cNvSpPr>
            <a:spLocks noGrp="1"/>
          </p:cNvSpPr>
          <p:nvPr>
            <p:ph idx="1"/>
          </p:nvPr>
        </p:nvSpPr>
        <p:spPr/>
        <p:txBody>
          <a:bodyPr/>
          <a:lstStyle/>
          <a:p>
            <a:r>
              <a:rPr lang="en-US" sz="2400" dirty="0"/>
              <a:t>Represent practices with the best of evidence of “what works”</a:t>
            </a:r>
          </a:p>
          <a:p>
            <a:pPr>
              <a:spcBef>
                <a:spcPts val="750"/>
              </a:spcBef>
            </a:pPr>
            <a:r>
              <a:rPr lang="en-US" sz="2400" dirty="0"/>
              <a:t>AND (in the most conservative application of the definition)</a:t>
            </a:r>
          </a:p>
          <a:p>
            <a:pPr marL="557213" lvl="1" indent="-214313">
              <a:spcBef>
                <a:spcPts val="750"/>
              </a:spcBef>
              <a:buSzPts val="1440"/>
            </a:pPr>
            <a:r>
              <a:rPr lang="en-US" dirty="0"/>
              <a:t>Have been classified as such through a </a:t>
            </a:r>
            <a:r>
              <a:rPr lang="en-US" b="1" dirty="0"/>
              <a:t>FORMAL EVIDENCE-BASED REVIEW</a:t>
            </a:r>
          </a:p>
          <a:p>
            <a:endParaRPr lang="en-US" dirty="0"/>
          </a:p>
        </p:txBody>
      </p:sp>
    </p:spTree>
    <p:extLst>
      <p:ext uri="{BB962C8B-B14F-4D97-AF65-F5344CB8AC3E}">
        <p14:creationId xmlns:p14="http://schemas.microsoft.com/office/powerpoint/2010/main" val="176457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5106" y="806824"/>
            <a:ext cx="7590117" cy="4362823"/>
          </a:xfrm>
          <a:prstGeom prst="rect">
            <a:avLst/>
          </a:prstGeom>
        </p:spPr>
      </p:pic>
      <p:sp>
        <p:nvSpPr>
          <p:cNvPr id="3" name="Rectangle 2"/>
          <p:cNvSpPr/>
          <p:nvPr/>
        </p:nvSpPr>
        <p:spPr>
          <a:xfrm>
            <a:off x="1077519" y="943393"/>
            <a:ext cx="1717714" cy="369332"/>
          </a:xfrm>
          <a:prstGeom prst="rect">
            <a:avLst/>
          </a:prstGeom>
        </p:spPr>
        <p:txBody>
          <a:bodyPr wrap="none">
            <a:spAutoFit/>
          </a:bodyPr>
          <a:lstStyle/>
          <a:p>
            <a:r>
              <a:rPr lang="en-US" dirty="0"/>
              <a:t>Research Design</a:t>
            </a:r>
          </a:p>
        </p:txBody>
      </p:sp>
      <p:sp>
        <p:nvSpPr>
          <p:cNvPr id="4" name="Rectangle 3"/>
          <p:cNvSpPr/>
          <p:nvPr/>
        </p:nvSpPr>
        <p:spPr>
          <a:xfrm>
            <a:off x="5180970" y="943393"/>
            <a:ext cx="1423659" cy="369332"/>
          </a:xfrm>
          <a:prstGeom prst="rect">
            <a:avLst/>
          </a:prstGeom>
        </p:spPr>
        <p:txBody>
          <a:bodyPr wrap="none">
            <a:spAutoFit/>
          </a:bodyPr>
          <a:lstStyle/>
          <a:p>
            <a:r>
              <a:rPr lang="en-US" dirty="0"/>
              <a:t>Experimental</a:t>
            </a:r>
          </a:p>
        </p:txBody>
      </p:sp>
      <p:sp>
        <p:nvSpPr>
          <p:cNvPr id="5" name="Rectangle 4"/>
          <p:cNvSpPr/>
          <p:nvPr/>
        </p:nvSpPr>
        <p:spPr>
          <a:xfrm>
            <a:off x="1076845" y="1678498"/>
            <a:ext cx="859531" cy="369332"/>
          </a:xfrm>
          <a:prstGeom prst="rect">
            <a:avLst/>
          </a:prstGeom>
        </p:spPr>
        <p:txBody>
          <a:bodyPr wrap="none">
            <a:spAutoFit/>
          </a:bodyPr>
          <a:lstStyle/>
          <a:p>
            <a:r>
              <a:rPr lang="en-US" dirty="0"/>
              <a:t>Quality</a:t>
            </a:r>
          </a:p>
        </p:txBody>
      </p:sp>
      <p:sp>
        <p:nvSpPr>
          <p:cNvPr id="6" name="Rectangle 5"/>
          <p:cNvSpPr/>
          <p:nvPr/>
        </p:nvSpPr>
        <p:spPr>
          <a:xfrm>
            <a:off x="933088" y="3979439"/>
            <a:ext cx="1003288" cy="369332"/>
          </a:xfrm>
          <a:prstGeom prst="rect">
            <a:avLst/>
          </a:prstGeom>
        </p:spPr>
        <p:txBody>
          <a:bodyPr wrap="none">
            <a:spAutoFit/>
          </a:bodyPr>
          <a:lstStyle/>
          <a:p>
            <a:r>
              <a:rPr lang="en-US" dirty="0"/>
              <a:t>Quantity</a:t>
            </a:r>
          </a:p>
        </p:txBody>
      </p:sp>
      <p:sp>
        <p:nvSpPr>
          <p:cNvPr id="7" name="Rectangle 6"/>
          <p:cNvSpPr/>
          <p:nvPr/>
        </p:nvSpPr>
        <p:spPr>
          <a:xfrm>
            <a:off x="912922" y="4654781"/>
            <a:ext cx="2046907" cy="369332"/>
          </a:xfrm>
          <a:prstGeom prst="rect">
            <a:avLst/>
          </a:prstGeom>
        </p:spPr>
        <p:txBody>
          <a:bodyPr wrap="none">
            <a:spAutoFit/>
          </a:bodyPr>
          <a:lstStyle/>
          <a:p>
            <a:r>
              <a:rPr lang="en-US" dirty="0"/>
              <a:t>Magnitude of effect</a:t>
            </a:r>
          </a:p>
        </p:txBody>
      </p:sp>
      <p:sp>
        <p:nvSpPr>
          <p:cNvPr id="8" name="Rectangle 7"/>
          <p:cNvSpPr/>
          <p:nvPr/>
        </p:nvSpPr>
        <p:spPr>
          <a:xfrm>
            <a:off x="4523558" y="1590666"/>
            <a:ext cx="4572000" cy="2308324"/>
          </a:xfrm>
          <a:prstGeom prst="rect">
            <a:avLst/>
          </a:prstGeom>
        </p:spPr>
        <p:txBody>
          <a:bodyPr>
            <a:spAutoFit/>
          </a:bodyPr>
          <a:lstStyle/>
          <a:p>
            <a:r>
              <a:rPr lang="en-US" dirty="0"/>
              <a:t>Description of context/setting, </a:t>
            </a:r>
          </a:p>
          <a:p>
            <a:r>
              <a:rPr lang="en-US" dirty="0"/>
              <a:t>participants, interventionist, practice</a:t>
            </a:r>
          </a:p>
          <a:p>
            <a:endParaRPr lang="en-US" dirty="0"/>
          </a:p>
          <a:p>
            <a:r>
              <a:rPr lang="en-US" dirty="0"/>
              <a:t>Implementation fidelity</a:t>
            </a:r>
          </a:p>
          <a:p>
            <a:endParaRPr lang="en-US" dirty="0"/>
          </a:p>
          <a:p>
            <a:r>
              <a:rPr lang="en-US" dirty="0"/>
              <a:t>Internal validity</a:t>
            </a:r>
          </a:p>
          <a:p>
            <a:endParaRPr lang="en-US" dirty="0"/>
          </a:p>
          <a:p>
            <a:r>
              <a:rPr lang="en-US" dirty="0"/>
              <a:t>Outcome measure/data analysis</a:t>
            </a:r>
          </a:p>
        </p:txBody>
      </p:sp>
      <p:sp>
        <p:nvSpPr>
          <p:cNvPr id="9" name="Rectangle 8"/>
          <p:cNvSpPr/>
          <p:nvPr/>
        </p:nvSpPr>
        <p:spPr>
          <a:xfrm>
            <a:off x="4523558" y="3887987"/>
            <a:ext cx="4572000" cy="646331"/>
          </a:xfrm>
          <a:prstGeom prst="rect">
            <a:avLst/>
          </a:prstGeom>
        </p:spPr>
        <p:txBody>
          <a:bodyPr>
            <a:spAutoFit/>
          </a:bodyPr>
          <a:lstStyle/>
          <a:p>
            <a:r>
              <a:rPr lang="en-US" dirty="0"/>
              <a:t>A number of high quality studies </a:t>
            </a:r>
          </a:p>
          <a:p>
            <a:r>
              <a:rPr lang="en-US" dirty="0"/>
              <a:t>support a practice’s effectiveness</a:t>
            </a:r>
          </a:p>
        </p:txBody>
      </p:sp>
      <p:sp>
        <p:nvSpPr>
          <p:cNvPr id="10" name="Rectangle 9"/>
          <p:cNvSpPr/>
          <p:nvPr/>
        </p:nvSpPr>
        <p:spPr>
          <a:xfrm>
            <a:off x="4530164" y="4654781"/>
            <a:ext cx="3110852" cy="369332"/>
          </a:xfrm>
          <a:prstGeom prst="rect">
            <a:avLst/>
          </a:prstGeom>
        </p:spPr>
        <p:txBody>
          <a:bodyPr wrap="none">
            <a:spAutoFit/>
          </a:bodyPr>
          <a:lstStyle/>
          <a:p>
            <a:r>
              <a:rPr lang="en-US" dirty="0"/>
              <a:t>Positive and meaningful effects</a:t>
            </a:r>
          </a:p>
        </p:txBody>
      </p:sp>
    </p:spTree>
    <p:extLst>
      <p:ext uri="{BB962C8B-B14F-4D97-AF65-F5344CB8AC3E}">
        <p14:creationId xmlns:p14="http://schemas.microsoft.com/office/powerpoint/2010/main" val="1988329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normAutofit/>
          </a:bodyPr>
          <a:lstStyle/>
          <a:p>
            <a:r>
              <a:rPr lang="en-US" sz="4000"/>
              <a:t> </a:t>
            </a:r>
            <a:br>
              <a:rPr lang="en-US" sz="4000"/>
            </a:br>
            <a:endParaRPr lang="en-US" sz="4000"/>
          </a:p>
        </p:txBody>
      </p:sp>
      <p:sp>
        <p:nvSpPr>
          <p:cNvPr id="231427" name="Rectangle 3"/>
          <p:cNvSpPr>
            <a:spLocks noGrp="1" noChangeArrowheads="1"/>
          </p:cNvSpPr>
          <p:nvPr>
            <p:ph type="body" idx="1"/>
          </p:nvPr>
        </p:nvSpPr>
        <p:spPr>
          <a:xfrm>
            <a:off x="457200" y="1143000"/>
            <a:ext cx="8229600" cy="4572000"/>
          </a:xfrm>
        </p:spPr>
        <p:txBody>
          <a:bodyPr/>
          <a:lstStyle/>
          <a:p>
            <a:pPr marL="609600" indent="-609600">
              <a:buFontTx/>
              <a:buNone/>
            </a:pPr>
            <a:r>
              <a:rPr lang="en-US" sz="2000" b="1" i="1" dirty="0"/>
              <a:t>  A report by the National Research Council (2002) on</a:t>
            </a:r>
          </a:p>
          <a:p>
            <a:pPr marL="609600" indent="-609600">
              <a:buFontTx/>
              <a:buNone/>
            </a:pPr>
            <a:r>
              <a:rPr lang="en-US" sz="2000" b="1" i="1" dirty="0"/>
              <a:t>  scientific inquiry in education noted six scientific principles </a:t>
            </a:r>
          </a:p>
          <a:p>
            <a:pPr marL="609600" indent="-609600">
              <a:buFontTx/>
              <a:buNone/>
            </a:pPr>
            <a:r>
              <a:rPr lang="en-US" sz="2000" b="1" i="1" dirty="0"/>
              <a:t>  that apply in the field of educational research:</a:t>
            </a:r>
          </a:p>
          <a:p>
            <a:pPr marL="609600" indent="-609600">
              <a:buFontTx/>
              <a:buNone/>
            </a:pPr>
            <a:endParaRPr lang="en-US" sz="2000" dirty="0">
              <a:cs typeface="Times New Roman" pitchFamily="18" charset="0"/>
            </a:endParaRPr>
          </a:p>
          <a:p>
            <a:pPr marL="609600" indent="-609600">
              <a:buFontTx/>
              <a:buAutoNum type="arabicParenBoth"/>
            </a:pPr>
            <a:r>
              <a:rPr lang="en-US" sz="2000" i="1" dirty="0">
                <a:cs typeface="Times New Roman" pitchFamily="18" charset="0"/>
              </a:rPr>
              <a:t>Posing significant questions that can be answered empirically,</a:t>
            </a:r>
          </a:p>
          <a:p>
            <a:pPr marL="609600" indent="-609600">
              <a:buFontTx/>
              <a:buAutoNum type="arabicParenBoth"/>
            </a:pPr>
            <a:r>
              <a:rPr lang="en-US" sz="2000" i="1" dirty="0">
                <a:cs typeface="Times New Roman" pitchFamily="18" charset="0"/>
              </a:rPr>
              <a:t>Linking research to relevant theory,</a:t>
            </a:r>
          </a:p>
          <a:p>
            <a:pPr marL="609600" indent="-609600">
              <a:buFontTx/>
              <a:buAutoNum type="arabicParenBoth"/>
            </a:pPr>
            <a:r>
              <a:rPr lang="en-US" sz="2000" i="1" dirty="0">
                <a:cs typeface="Times New Roman" pitchFamily="18" charset="0"/>
              </a:rPr>
              <a:t>Using methods that permit direct investigation of the question,</a:t>
            </a:r>
          </a:p>
          <a:p>
            <a:pPr marL="609600" indent="-609600">
              <a:buFontTx/>
              <a:buAutoNum type="arabicParenBoth"/>
            </a:pPr>
            <a:r>
              <a:rPr lang="en-US" sz="2000" i="1" dirty="0">
                <a:cs typeface="Times New Roman" pitchFamily="18" charset="0"/>
              </a:rPr>
              <a:t>Providing a coherent and explicit chain of reasoning,</a:t>
            </a:r>
          </a:p>
          <a:p>
            <a:pPr marL="609600" indent="-609600">
              <a:buFontTx/>
              <a:buAutoNum type="arabicParenBoth"/>
            </a:pPr>
            <a:r>
              <a:rPr lang="en-US" sz="2000" i="1" dirty="0">
                <a:cs typeface="Times New Roman" pitchFamily="18" charset="0"/>
              </a:rPr>
              <a:t>Replicating and generalizing across studies, and</a:t>
            </a:r>
          </a:p>
          <a:p>
            <a:pPr marL="609600" indent="-609600">
              <a:buFontTx/>
              <a:buAutoNum type="arabicParenBoth"/>
            </a:pPr>
            <a:r>
              <a:rPr lang="en-US" sz="2000" i="1" dirty="0">
                <a:cs typeface="Times New Roman" pitchFamily="18" charset="0"/>
              </a:rPr>
              <a:t>Disclosing research to a professional scrutiny and critique.</a:t>
            </a:r>
          </a:p>
        </p:txBody>
      </p:sp>
    </p:spTree>
    <p:extLst>
      <p:ext uri="{BB962C8B-B14F-4D97-AF65-F5344CB8AC3E}">
        <p14:creationId xmlns:p14="http://schemas.microsoft.com/office/powerpoint/2010/main" val="1118913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a:extLst>
              <a:ext uri="{FF2B5EF4-FFF2-40B4-BE49-F238E27FC236}">
                <a16:creationId xmlns:a16="http://schemas.microsoft.com/office/drawing/2014/main" id="{5EF1F9CF-6486-400F-AE5F-87C338A9E158}"/>
              </a:ext>
            </a:extLst>
          </p:cNvPr>
          <p:cNvPicPr>
            <a:picLocks noChangeAspect="1"/>
          </p:cNvPicPr>
          <p:nvPr/>
        </p:nvPicPr>
        <p:blipFill>
          <a:blip r:embed="rId2"/>
          <a:stretch>
            <a:fillRect/>
          </a:stretch>
        </p:blipFill>
        <p:spPr>
          <a:xfrm>
            <a:off x="1025236" y="512617"/>
            <a:ext cx="6644924" cy="3075709"/>
          </a:xfrm>
          <a:prstGeom prst="rect">
            <a:avLst/>
          </a:prstGeom>
        </p:spPr>
      </p:pic>
      <p:pic>
        <p:nvPicPr>
          <p:cNvPr id="1026" name="Picture 2" descr="d14e6f19-c3e4-4313-8fa3-83cd2895d19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5526" y="3475454"/>
            <a:ext cx="3962400" cy="264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48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7"/>
          <p:cNvSpPr txBox="1">
            <a:spLocks noGrp="1"/>
          </p:cNvSpPr>
          <p:nvPr>
            <p:ph type="title"/>
          </p:nvPr>
        </p:nvSpPr>
        <p:spPr>
          <a:xfrm>
            <a:off x="387900" y="1315275"/>
            <a:ext cx="8368200" cy="686025"/>
          </a:xfrm>
          <a:prstGeom prst="rect">
            <a:avLst/>
          </a:prstGeom>
        </p:spPr>
        <p:txBody>
          <a:bodyPr spcFirstLastPara="1" vert="horz" wrap="square" lIns="91425" tIns="91425" rIns="91425" bIns="91425" rtlCol="0" anchor="b" anchorCtr="0">
            <a:normAutofit fontScale="90000"/>
          </a:bodyPr>
          <a:lstStyle/>
          <a:p>
            <a:pPr algn="l"/>
            <a:r>
              <a:rPr lang="en-US" dirty="0"/>
              <a:t>Reliable Resources</a:t>
            </a:r>
            <a:endParaRPr dirty="0"/>
          </a:p>
        </p:txBody>
      </p:sp>
      <p:sp>
        <p:nvSpPr>
          <p:cNvPr id="262" name="Google Shape;262;p37"/>
          <p:cNvSpPr txBox="1">
            <a:spLocks noGrp="1"/>
          </p:cNvSpPr>
          <p:nvPr>
            <p:ph type="body" idx="1"/>
          </p:nvPr>
        </p:nvSpPr>
        <p:spPr>
          <a:xfrm>
            <a:off x="387900" y="2347075"/>
            <a:ext cx="3999825" cy="3078900"/>
          </a:xfrm>
          <a:prstGeom prst="rect">
            <a:avLst/>
          </a:prstGeom>
        </p:spPr>
        <p:txBody>
          <a:bodyPr spcFirstLastPara="1" vert="horz" wrap="square" lIns="91425" tIns="91425" rIns="91425" bIns="91425" rtlCol="0" anchor="t" anchorCtr="0">
            <a:normAutofit/>
          </a:bodyPr>
          <a:lstStyle/>
          <a:p>
            <a:pPr marL="0" indent="0">
              <a:buNone/>
            </a:pPr>
            <a:r>
              <a:rPr lang="en-US"/>
              <a:t>Sources for EBPs:</a:t>
            </a:r>
            <a:endParaRPr/>
          </a:p>
          <a:p>
            <a:pPr>
              <a:spcBef>
                <a:spcPts val="1200"/>
              </a:spcBef>
            </a:pPr>
            <a:r>
              <a:rPr lang="en-US"/>
              <a:t>Organizations that publish their own EBP reviews online</a:t>
            </a:r>
            <a:endParaRPr/>
          </a:p>
          <a:p>
            <a:pPr lvl="1"/>
            <a:r>
              <a:rPr lang="en-US"/>
              <a:t>e.g., WWC</a:t>
            </a:r>
            <a:endParaRPr/>
          </a:p>
          <a:p>
            <a:r>
              <a:rPr lang="en-US"/>
              <a:t>Organizations/sites that link to EBPs</a:t>
            </a:r>
            <a:endParaRPr/>
          </a:p>
          <a:p>
            <a:pPr lvl="1"/>
            <a:r>
              <a:rPr lang="en-US"/>
              <a:t>e.g., IRIS Evidence-based practice summaries</a:t>
            </a:r>
            <a:endParaRPr/>
          </a:p>
          <a:p>
            <a:r>
              <a:rPr lang="en-US"/>
              <a:t>Peer reviewed journals</a:t>
            </a:r>
            <a:endParaRPr/>
          </a:p>
          <a:p>
            <a:pPr lvl="1"/>
            <a:r>
              <a:rPr lang="en-US"/>
              <a:t>independent EBP reviews</a:t>
            </a:r>
            <a:endParaRPr/>
          </a:p>
          <a:p>
            <a:pPr marL="0" indent="0">
              <a:spcBef>
                <a:spcPts val="1200"/>
              </a:spcBef>
              <a:spcAft>
                <a:spcPts val="1200"/>
              </a:spcAft>
              <a:buNone/>
            </a:pPr>
            <a:endParaRPr/>
          </a:p>
        </p:txBody>
      </p:sp>
      <p:sp>
        <p:nvSpPr>
          <p:cNvPr id="263" name="Google Shape;263;p37"/>
          <p:cNvSpPr txBox="1">
            <a:spLocks noGrp="1"/>
          </p:cNvSpPr>
          <p:nvPr>
            <p:ph type="body" idx="2"/>
          </p:nvPr>
        </p:nvSpPr>
        <p:spPr>
          <a:xfrm>
            <a:off x="4756200" y="2347075"/>
            <a:ext cx="3999825" cy="3078900"/>
          </a:xfrm>
          <a:prstGeom prst="rect">
            <a:avLst/>
          </a:prstGeom>
        </p:spPr>
        <p:txBody>
          <a:bodyPr spcFirstLastPara="1" vert="horz" wrap="square" lIns="91425" tIns="91425" rIns="91425" bIns="91425" rtlCol="0" anchor="t" anchorCtr="0">
            <a:normAutofit/>
          </a:bodyPr>
          <a:lstStyle/>
          <a:p>
            <a:pPr marL="0" indent="0">
              <a:buNone/>
            </a:pPr>
            <a:r>
              <a:rPr lang="en-US"/>
              <a:t>Other online reliable resources</a:t>
            </a:r>
            <a:endParaRPr/>
          </a:p>
          <a:p>
            <a:pPr>
              <a:spcBef>
                <a:spcPts val="1200"/>
              </a:spcBef>
            </a:pPr>
            <a:r>
              <a:rPr lang="en-US"/>
              <a:t>Provides practitioners with information regarding effective practices, but may not provide information to whether the practices have undergone </a:t>
            </a:r>
            <a:r>
              <a:rPr lang="en-US" b="1"/>
              <a:t>FORMAL </a:t>
            </a:r>
            <a:r>
              <a:rPr lang="en-US"/>
              <a:t>evidence-based reviews </a:t>
            </a:r>
            <a:endParaRPr/>
          </a:p>
          <a:p>
            <a:pPr marL="1028700" lvl="1"/>
            <a:r>
              <a:rPr lang="en-US"/>
              <a:t>varied “levels” of evidence</a:t>
            </a:r>
            <a:endParaRPr/>
          </a:p>
          <a:p>
            <a:pPr marL="1028700" lvl="1"/>
            <a:r>
              <a:rPr lang="en-US"/>
              <a:t>May be EBPs, may be “promising” or “potential” EBPs</a:t>
            </a:r>
            <a:endParaRPr/>
          </a:p>
        </p:txBody>
      </p:sp>
    </p:spTree>
    <p:extLst>
      <p:ext uri="{BB962C8B-B14F-4D97-AF65-F5344CB8AC3E}">
        <p14:creationId xmlns:p14="http://schemas.microsoft.com/office/powerpoint/2010/main" val="1644982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8"/>
          <p:cNvSpPr txBox="1">
            <a:spLocks noGrp="1"/>
          </p:cNvSpPr>
          <p:nvPr>
            <p:ph type="title"/>
          </p:nvPr>
        </p:nvSpPr>
        <p:spPr>
          <a:xfrm>
            <a:off x="387900" y="1315275"/>
            <a:ext cx="8368200" cy="686025"/>
          </a:xfrm>
          <a:prstGeom prst="rect">
            <a:avLst/>
          </a:prstGeom>
        </p:spPr>
        <p:txBody>
          <a:bodyPr spcFirstLastPara="1" vert="horz" wrap="square" lIns="91425" tIns="91425" rIns="91425" bIns="91425" rtlCol="0" anchor="b" anchorCtr="0">
            <a:normAutofit fontScale="90000"/>
          </a:bodyPr>
          <a:lstStyle/>
          <a:p>
            <a:pPr algn="l"/>
            <a:r>
              <a:rPr lang="en-US"/>
              <a:t>Online Reliable Resources</a:t>
            </a:r>
            <a:endParaRPr/>
          </a:p>
        </p:txBody>
      </p:sp>
      <p:sp>
        <p:nvSpPr>
          <p:cNvPr id="270" name="Google Shape;270;p38"/>
          <p:cNvSpPr txBox="1">
            <a:spLocks noGrp="1"/>
          </p:cNvSpPr>
          <p:nvPr>
            <p:ph type="body" idx="1"/>
          </p:nvPr>
        </p:nvSpPr>
        <p:spPr>
          <a:xfrm>
            <a:off x="387900" y="2347075"/>
            <a:ext cx="3999825" cy="3078900"/>
          </a:xfrm>
          <a:prstGeom prst="rect">
            <a:avLst/>
          </a:prstGeom>
        </p:spPr>
        <p:txBody>
          <a:bodyPr spcFirstLastPara="1" vert="horz" wrap="square" lIns="91425" tIns="91425" rIns="91425" bIns="91425" rtlCol="0" anchor="t" anchorCtr="0">
            <a:normAutofit fontScale="32500" lnSpcReduction="20000"/>
          </a:bodyPr>
          <a:lstStyle/>
          <a:p>
            <a:pPr marL="0" indent="0">
              <a:buNone/>
            </a:pPr>
            <a:r>
              <a:rPr lang="en-US" sz="4200" b="1" dirty="0"/>
              <a:t>Sources for published EBP reviews:</a:t>
            </a:r>
            <a:endParaRPr sz="4200" b="1" dirty="0"/>
          </a:p>
          <a:p>
            <a:pPr marL="257175" indent="-257239">
              <a:spcBef>
                <a:spcPts val="1200"/>
              </a:spcBef>
              <a:buSzPct val="100000"/>
            </a:pPr>
            <a:r>
              <a:rPr lang="en-US" sz="4324" dirty="0"/>
              <a:t>IRIS Evidence-based Practice Summaries</a:t>
            </a:r>
            <a:endParaRPr sz="4324" dirty="0"/>
          </a:p>
          <a:p>
            <a:pPr marL="557213" lvl="1" indent="-214376">
              <a:buSzPct val="100000"/>
              <a:buChar char="•"/>
            </a:pPr>
            <a:r>
              <a:rPr lang="en-US" sz="4324" u="sng" dirty="0">
                <a:solidFill>
                  <a:schemeClr val="hlink"/>
                </a:solidFill>
                <a:hlinkClick r:id="rId3"/>
              </a:rPr>
              <a:t>https://iris.peabody.vanderbilt.edu/resources/ebp_summaries/#content</a:t>
            </a:r>
            <a:endParaRPr sz="4324" dirty="0"/>
          </a:p>
          <a:p>
            <a:pPr marL="0" indent="0">
              <a:buNone/>
            </a:pPr>
            <a:endParaRPr sz="4324" dirty="0"/>
          </a:p>
          <a:p>
            <a:pPr marL="257175" indent="-257239">
              <a:buSzPct val="100000"/>
            </a:pPr>
            <a:r>
              <a:rPr lang="en-US" sz="4324" dirty="0"/>
              <a:t>What Works Clearinghouse:</a:t>
            </a:r>
            <a:endParaRPr sz="4324" dirty="0"/>
          </a:p>
          <a:p>
            <a:pPr marL="557213" lvl="1" indent="-221996">
              <a:spcBef>
                <a:spcPts val="750"/>
              </a:spcBef>
              <a:buSzPct val="100000"/>
              <a:buFont typeface="Arial"/>
              <a:buChar char="•"/>
            </a:pPr>
            <a:r>
              <a:rPr lang="en-US" sz="4324" u="sng" dirty="0">
                <a:solidFill>
                  <a:schemeClr val="hlink"/>
                </a:solidFill>
                <a:hlinkClick r:id="rId4"/>
              </a:rPr>
              <a:t>http://ies.ed.gov/ncee/wwc/</a:t>
            </a:r>
            <a:endParaRPr sz="4324" dirty="0"/>
          </a:p>
          <a:p>
            <a:pPr marL="257175" indent="-257239">
              <a:spcBef>
                <a:spcPts val="750"/>
              </a:spcBef>
              <a:buSzPct val="100000"/>
            </a:pPr>
            <a:r>
              <a:rPr lang="en-US" sz="4324" dirty="0"/>
              <a:t>National Professional Development Center on Autism Spectrum Disorder</a:t>
            </a:r>
            <a:endParaRPr sz="4324" dirty="0"/>
          </a:p>
          <a:p>
            <a:pPr marL="557213" lvl="1" indent="-221996">
              <a:spcBef>
                <a:spcPts val="750"/>
              </a:spcBef>
              <a:buSzPct val="100000"/>
              <a:buFont typeface="Arial"/>
              <a:buChar char="•"/>
            </a:pPr>
            <a:r>
              <a:rPr lang="en-US" sz="4324" u="sng" dirty="0">
                <a:solidFill>
                  <a:schemeClr val="hlink"/>
                </a:solidFill>
                <a:hlinkClick r:id="rId5"/>
              </a:rPr>
              <a:t>http://autismpdc.fpg.unc.edu/evidence-based-practices</a:t>
            </a:r>
            <a:endParaRPr sz="4324" dirty="0"/>
          </a:p>
          <a:p>
            <a:pPr marL="257175" indent="-257239">
              <a:spcBef>
                <a:spcPts val="750"/>
              </a:spcBef>
              <a:buSzPct val="100000"/>
            </a:pPr>
            <a:r>
              <a:rPr lang="en-US" sz="4324" dirty="0"/>
              <a:t>Evidence--based Instructional Practices for Young Children with Autism and Other Disabilities</a:t>
            </a:r>
            <a:endParaRPr sz="4324" dirty="0"/>
          </a:p>
          <a:p>
            <a:pPr marL="557213" lvl="1" indent="-212408">
              <a:buSzPct val="100000"/>
              <a:buChar char="•"/>
            </a:pPr>
            <a:r>
              <a:rPr lang="en-US" sz="4200" u="sng" dirty="0">
                <a:solidFill>
                  <a:schemeClr val="accent5"/>
                </a:solidFill>
                <a:hlinkClick r:id="rId6">
                  <a:extLst>
                    <a:ext uri="{A12FA001-AC4F-418D-AE19-62706E023703}">
                      <ahyp:hlinkClr xmlns:ahyp="http://schemas.microsoft.com/office/drawing/2018/hyperlinkcolor" val="tx"/>
                    </a:ext>
                  </a:extLst>
                </a:hlinkClick>
              </a:rPr>
              <a:t>https://ebip.vkcsites.org/</a:t>
            </a:r>
            <a:endParaRPr sz="4200" dirty="0"/>
          </a:p>
          <a:p>
            <a:pPr marL="0" indent="0">
              <a:spcBef>
                <a:spcPts val="1200"/>
              </a:spcBef>
              <a:buNone/>
            </a:pPr>
            <a:endParaRPr sz="4324" dirty="0"/>
          </a:p>
          <a:p>
            <a:pPr marL="0" indent="0">
              <a:spcBef>
                <a:spcPts val="1200"/>
              </a:spcBef>
              <a:buNone/>
            </a:pPr>
            <a:endParaRPr sz="4324" dirty="0"/>
          </a:p>
          <a:p>
            <a:pPr marL="0" indent="0">
              <a:spcBef>
                <a:spcPts val="1200"/>
              </a:spcBef>
              <a:spcAft>
                <a:spcPts val="1200"/>
              </a:spcAft>
              <a:buNone/>
            </a:pPr>
            <a:endParaRPr sz="1875" dirty="0"/>
          </a:p>
        </p:txBody>
      </p:sp>
      <p:sp>
        <p:nvSpPr>
          <p:cNvPr id="271" name="Google Shape;271;p38"/>
          <p:cNvSpPr txBox="1">
            <a:spLocks noGrp="1"/>
          </p:cNvSpPr>
          <p:nvPr>
            <p:ph type="body" idx="2"/>
          </p:nvPr>
        </p:nvSpPr>
        <p:spPr>
          <a:xfrm>
            <a:off x="4756275" y="2347075"/>
            <a:ext cx="3999825" cy="3078900"/>
          </a:xfrm>
          <a:prstGeom prst="rect">
            <a:avLst/>
          </a:prstGeom>
        </p:spPr>
        <p:txBody>
          <a:bodyPr spcFirstLastPara="1" vert="horz" wrap="square" lIns="91425" tIns="91425" rIns="91425" bIns="91425" rtlCol="0" anchor="t" anchorCtr="0">
            <a:normAutofit/>
          </a:bodyPr>
          <a:lstStyle/>
          <a:p>
            <a:pPr marL="0" indent="0">
              <a:buNone/>
            </a:pPr>
            <a:r>
              <a:rPr lang="en-US" sz="1050" b="1" dirty="0"/>
              <a:t>Other Reliable Resources</a:t>
            </a:r>
            <a:endParaRPr sz="1050" b="1" dirty="0"/>
          </a:p>
          <a:p>
            <a:pPr marL="457200" indent="-303490">
              <a:spcBef>
                <a:spcPts val="1200"/>
              </a:spcBef>
              <a:buSzPct val="100000"/>
            </a:pPr>
            <a:r>
              <a:rPr lang="en-US" sz="1388" dirty="0"/>
              <a:t>Center for Early Literacy Learning (CELL)</a:t>
            </a:r>
            <a:endParaRPr sz="1388" dirty="0"/>
          </a:p>
          <a:p>
            <a:pPr marL="914400" lvl="1" indent="-303490">
              <a:buSzPct val="100000"/>
            </a:pPr>
            <a:r>
              <a:rPr lang="en-US" sz="1388" dirty="0"/>
              <a:t>Research syntheses (no quality review or classification)</a:t>
            </a:r>
            <a:endParaRPr sz="1388" dirty="0"/>
          </a:p>
          <a:p>
            <a:pPr marL="1371600" lvl="2" indent="-303490">
              <a:buSzPct val="100000"/>
            </a:pPr>
            <a:r>
              <a:rPr lang="en-US" sz="1388" u="sng" dirty="0">
                <a:solidFill>
                  <a:schemeClr val="hlink"/>
                </a:solidFill>
                <a:hlinkClick r:id="rId7"/>
              </a:rPr>
              <a:t>http://www.earlyliteracylearning.org/index.php</a:t>
            </a:r>
            <a:endParaRPr sz="1388" dirty="0"/>
          </a:p>
          <a:p>
            <a:pPr marL="457200" indent="-303490">
              <a:buSzPct val="100000"/>
            </a:pPr>
            <a:r>
              <a:rPr lang="en-US" sz="1388" dirty="0"/>
              <a:t>Early Childhood Technical Assistance Center</a:t>
            </a:r>
            <a:endParaRPr sz="1388" dirty="0"/>
          </a:p>
          <a:p>
            <a:pPr marL="914400" lvl="1" indent="-303490">
              <a:buSzPct val="100000"/>
            </a:pPr>
            <a:r>
              <a:rPr lang="en-US" sz="1388" dirty="0"/>
              <a:t>Links to both EBP review sources and other reliable sources</a:t>
            </a:r>
            <a:endParaRPr sz="1388" dirty="0"/>
          </a:p>
          <a:p>
            <a:pPr marL="914400" lvl="1" indent="-303490">
              <a:buSzPct val="100000"/>
            </a:pPr>
            <a:r>
              <a:rPr lang="en-US" sz="1388" u="sng" dirty="0">
                <a:solidFill>
                  <a:schemeClr val="accent5"/>
                </a:solidFill>
                <a:hlinkClick r:id="rId8">
                  <a:extLst>
                    <a:ext uri="{A12FA001-AC4F-418D-AE19-62706E023703}">
                      <ahyp:hlinkClr xmlns:ahyp="http://schemas.microsoft.com/office/drawing/2018/hyperlinkcolor" val="tx"/>
                    </a:ext>
                  </a:extLst>
                </a:hlinkClick>
              </a:rPr>
              <a:t>https://ectacenter.org/topics/evbased/evbased.asp</a:t>
            </a:r>
            <a:endParaRPr sz="1388" dirty="0"/>
          </a:p>
          <a:p>
            <a:pPr marL="457200" indent="-303490">
              <a:buSzPct val="100000"/>
            </a:pPr>
            <a:r>
              <a:rPr lang="en-US" sz="1388" dirty="0"/>
              <a:t>The University of Kansas Life Plan Institute</a:t>
            </a:r>
            <a:endParaRPr sz="1388" dirty="0"/>
          </a:p>
          <a:p>
            <a:pPr marL="914400" lvl="1" indent="-303490">
              <a:buSzPct val="100000"/>
            </a:pPr>
            <a:r>
              <a:rPr lang="en-US" sz="1388" u="sng" dirty="0">
                <a:solidFill>
                  <a:schemeClr val="accent5"/>
                </a:solidFill>
                <a:hlinkClick r:id="rId9">
                  <a:extLst>
                    <a:ext uri="{A12FA001-AC4F-418D-AE19-62706E023703}">
                      <ahyp:hlinkClr xmlns:ahyp="http://schemas.microsoft.com/office/drawing/2018/hyperlinkcolor" val="tx"/>
                    </a:ext>
                  </a:extLst>
                </a:hlinkClick>
              </a:rPr>
              <a:t>http://kskits.dept.ku.edu/ta/virtualKits/BecomingAnEvidence.shtml</a:t>
            </a:r>
            <a:endParaRPr sz="1388" dirty="0"/>
          </a:p>
          <a:p>
            <a:pPr marL="0" indent="0">
              <a:spcBef>
                <a:spcPts val="1200"/>
              </a:spcBef>
              <a:spcAft>
                <a:spcPts val="1200"/>
              </a:spcAft>
              <a:buNone/>
            </a:pPr>
            <a:endParaRPr dirty="0"/>
          </a:p>
        </p:txBody>
      </p:sp>
    </p:spTree>
    <p:extLst>
      <p:ext uri="{BB962C8B-B14F-4D97-AF65-F5344CB8AC3E}">
        <p14:creationId xmlns:p14="http://schemas.microsoft.com/office/powerpoint/2010/main" val="902337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normAutofit/>
          </a:bodyPr>
          <a:lstStyle/>
          <a:p>
            <a:r>
              <a:rPr lang="en-US" sz="4000"/>
              <a:t> </a:t>
            </a:r>
            <a:br>
              <a:rPr lang="en-US" sz="4000"/>
            </a:br>
            <a:endParaRPr lang="en-US" sz="4000"/>
          </a:p>
        </p:txBody>
      </p:sp>
      <p:sp>
        <p:nvSpPr>
          <p:cNvPr id="229379" name="Rectangle 3"/>
          <p:cNvSpPr>
            <a:spLocks noGrp="1" noChangeArrowheads="1"/>
          </p:cNvSpPr>
          <p:nvPr>
            <p:ph type="body" idx="1"/>
          </p:nvPr>
        </p:nvSpPr>
        <p:spPr>
          <a:xfrm>
            <a:off x="457200" y="1143000"/>
            <a:ext cx="8229600" cy="4572000"/>
          </a:xfrm>
        </p:spPr>
        <p:txBody>
          <a:bodyPr/>
          <a:lstStyle/>
          <a:p>
            <a:r>
              <a:rPr lang="en-US" sz="2800"/>
              <a:t>  Evidence is not value-free.</a:t>
            </a:r>
          </a:p>
          <a:p>
            <a:endParaRPr lang="en-US" sz="2800"/>
          </a:p>
          <a:p>
            <a:r>
              <a:rPr lang="en-US" sz="2800"/>
              <a:t>  There are no universal solutions or quick fixes.</a:t>
            </a:r>
          </a:p>
          <a:p>
            <a:endParaRPr lang="en-US"/>
          </a:p>
          <a:p>
            <a:r>
              <a:rPr lang="en-US"/>
              <a:t>  </a:t>
            </a:r>
            <a:r>
              <a:rPr lang="en-US" sz="2800"/>
              <a:t>Evidence is often incomplete or equivocal.</a:t>
            </a:r>
          </a:p>
          <a:p>
            <a:endParaRPr lang="en-US" sz="2800"/>
          </a:p>
          <a:p>
            <a:r>
              <a:rPr lang="en-US" sz="2800"/>
              <a:t>   Evidence can be quite complex.</a:t>
            </a:r>
            <a:r>
              <a:rPr lang="en-US"/>
              <a:t>            </a:t>
            </a:r>
          </a:p>
        </p:txBody>
      </p:sp>
    </p:spTree>
    <p:extLst>
      <p:ext uri="{BB962C8B-B14F-4D97-AF65-F5344CB8AC3E}">
        <p14:creationId xmlns:p14="http://schemas.microsoft.com/office/powerpoint/2010/main" val="1155434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246" y="268940"/>
            <a:ext cx="7987553" cy="1411941"/>
          </a:xfrm>
        </p:spPr>
        <p:txBody>
          <a:bodyPr>
            <a:normAutofit fontScale="90000"/>
          </a:bodyPr>
          <a:lstStyle/>
          <a:p>
            <a:pPr algn="ctr"/>
            <a:r>
              <a:rPr lang="en-US" sz="3600" b="1" dirty="0">
                <a:cs typeface="Times New Roman" panose="02020603050405020304" pitchFamily="18" charset="0"/>
              </a:rPr>
              <a:t>Key Features of Professional Development</a:t>
            </a:r>
            <a:br>
              <a:rPr lang="en-US" sz="1068" dirty="0">
                <a:latin typeface="Times New Roman" panose="02020603050405020304" pitchFamily="18" charset="0"/>
                <a:cs typeface="Times New Roman" panose="02020603050405020304" pitchFamily="18" charset="0"/>
              </a:rPr>
            </a:br>
            <a:br>
              <a:rPr lang="en-US" sz="1068" dirty="0">
                <a:latin typeface="Times New Roman" panose="02020603050405020304" pitchFamily="18" charset="0"/>
                <a:cs typeface="Times New Roman" panose="02020603050405020304" pitchFamily="18" charset="0"/>
              </a:rPr>
            </a:br>
            <a:br>
              <a:rPr lang="en-US" sz="1068" dirty="0">
                <a:latin typeface="Times New Roman" panose="02020603050405020304" pitchFamily="18" charset="0"/>
                <a:cs typeface="Times New Roman" panose="02020603050405020304" pitchFamily="18" charset="0"/>
              </a:rPr>
            </a:br>
            <a:r>
              <a:rPr lang="en-US" sz="1600" dirty="0">
                <a:cs typeface="Times New Roman" panose="02020603050405020304" pitchFamily="18" charset="0"/>
              </a:rPr>
              <a:t>Dunst, C.J., Bruder, M.B. and Hamby, D.W. (2015). </a:t>
            </a:r>
            <a:r>
              <a:rPr lang="en-US" sz="1600" dirty="0" err="1">
                <a:cs typeface="Times New Roman" panose="02020603050405020304" pitchFamily="18" charset="0"/>
              </a:rPr>
              <a:t>Metasynthesis</a:t>
            </a:r>
            <a:r>
              <a:rPr lang="en-US" sz="1600" dirty="0">
                <a:cs typeface="Times New Roman" panose="02020603050405020304" pitchFamily="18" charset="0"/>
              </a:rPr>
              <a:t> of in-service professional development research: Features associated with positive educator and student outcomes. </a:t>
            </a:r>
            <a:r>
              <a:rPr lang="en-US" sz="1600" i="1" dirty="0">
                <a:cs typeface="Times New Roman" panose="02020603050405020304" pitchFamily="18" charset="0"/>
              </a:rPr>
              <a:t>Educational Research and Reviews, 10</a:t>
            </a:r>
            <a:r>
              <a:rPr lang="en-US" sz="1600" dirty="0">
                <a:cs typeface="Times New Roman" panose="02020603050405020304" pitchFamily="18" charset="0"/>
              </a:rPr>
              <a:t>(12), 1731-1744</a:t>
            </a:r>
            <a:r>
              <a:rPr lang="en-US" sz="1600" dirty="0"/>
              <a:t>.</a:t>
            </a:r>
            <a:br>
              <a:rPr lang="en-US" sz="1600" dirty="0"/>
            </a:br>
            <a:endParaRPr lang="en-US" sz="1600" dirty="0">
              <a:cs typeface="Times New Roman" panose="02020603050405020304" pitchFamily="18" charset="0"/>
            </a:endParaRPr>
          </a:p>
        </p:txBody>
      </p:sp>
      <p:graphicFrame>
        <p:nvGraphicFramePr>
          <p:cNvPr id="6" name="Content Placeholder 5"/>
          <p:cNvGraphicFramePr>
            <a:graphicFrameLocks noGrp="1"/>
          </p:cNvGraphicFramePr>
          <p:nvPr>
            <p:ph idx="1"/>
          </p:nvPr>
        </p:nvGraphicFramePr>
        <p:xfrm>
          <a:off x="541246" y="1680882"/>
          <a:ext cx="7987553" cy="4908176"/>
        </p:xfrm>
        <a:graphic>
          <a:graphicData uri="http://schemas.openxmlformats.org/drawingml/2006/table">
            <a:tbl>
              <a:tblPr firstRow="1" firstCol="1" bandRow="1"/>
              <a:tblGrid>
                <a:gridCol w="7987553">
                  <a:extLst>
                    <a:ext uri="{9D8B030D-6E8A-4147-A177-3AD203B41FA5}">
                      <a16:colId xmlns:a16="http://schemas.microsoft.com/office/drawing/2014/main" val="20000"/>
                    </a:ext>
                  </a:extLst>
                </a:gridCol>
              </a:tblGrid>
              <a:tr h="609377">
                <a:tc>
                  <a:txBody>
                    <a:bodyPr/>
                    <a:lstStyle/>
                    <a:p>
                      <a:pPr marL="171450" marR="0" indent="-171450" algn="l">
                        <a:spcBef>
                          <a:spcPts val="0"/>
                        </a:spcBef>
                        <a:spcAft>
                          <a:spcPts val="0"/>
                        </a:spcAft>
                        <a:buFont typeface="Arial" panose="020B0604020202020204" pitchFamily="34" charset="0"/>
                        <a:buChar char="•"/>
                      </a:pPr>
                      <a:r>
                        <a:rPr lang="en-US" sz="1600" dirty="0">
                          <a:effectLst/>
                          <a:latin typeface="+mn-lt"/>
                          <a:ea typeface="Calibri"/>
                          <a:cs typeface="Times New Roman"/>
                        </a:rPr>
                        <a:t>Professional development specialists’ explicit explanation and illustration of the specific content knowledge and practice to be learned</a:t>
                      </a:r>
                    </a:p>
                  </a:txBody>
                  <a:tcPr marL="66563" marR="66563"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609377">
                <a:tc>
                  <a:txBody>
                    <a:bodyPr/>
                    <a:lstStyle/>
                    <a:p>
                      <a:pPr marL="171450" marR="0" indent="-171450" algn="l">
                        <a:spcBef>
                          <a:spcPts val="0"/>
                        </a:spcBef>
                        <a:spcAft>
                          <a:spcPts val="0"/>
                        </a:spcAft>
                        <a:buFont typeface="Arial" panose="020B0604020202020204" pitchFamily="34" charset="0"/>
                        <a:buChar char="•"/>
                      </a:pPr>
                      <a:r>
                        <a:rPr lang="en-US" sz="1600" dirty="0">
                          <a:effectLst/>
                          <a:latin typeface="+mn-lt"/>
                          <a:ea typeface="Calibri"/>
                          <a:cs typeface="Times New Roman"/>
                        </a:rPr>
                        <a:t>Active and authentic job-embedded practitioner opportunities to learn to use a practice and to engage in evaluation of their experiences</a:t>
                      </a:r>
                    </a:p>
                  </a:txBody>
                  <a:tcPr marL="66563" marR="66563" marT="0" marB="0" anchor="ctr">
                    <a:lnL>
                      <a:noFill/>
                    </a:lnL>
                    <a:lnR>
                      <a:noFill/>
                    </a:lnR>
                    <a:lnT>
                      <a:noFill/>
                    </a:lnT>
                    <a:lnB>
                      <a:noFill/>
                    </a:lnB>
                  </a:tcPr>
                </a:tc>
                <a:extLst>
                  <a:ext uri="{0D108BD9-81ED-4DB2-BD59-A6C34878D82A}">
                    <a16:rowId xmlns:a16="http://schemas.microsoft.com/office/drawing/2014/main" val="10001"/>
                  </a:ext>
                </a:extLst>
              </a:tr>
              <a:tr h="609377">
                <a:tc>
                  <a:txBody>
                    <a:bodyPr/>
                    <a:lstStyle/>
                    <a:p>
                      <a:pPr marL="171450" marR="0" indent="-171450" algn="l">
                        <a:spcBef>
                          <a:spcPts val="0"/>
                        </a:spcBef>
                        <a:spcAft>
                          <a:spcPts val="0"/>
                        </a:spcAft>
                        <a:buFont typeface="Arial" panose="020B0604020202020204" pitchFamily="34" charset="0"/>
                        <a:buChar char="•"/>
                      </a:pPr>
                      <a:r>
                        <a:rPr lang="en-US" sz="1600" dirty="0">
                          <a:effectLst/>
                          <a:latin typeface="+mn-lt"/>
                          <a:ea typeface="Calibri"/>
                          <a:cs typeface="Times New Roman"/>
                        </a:rPr>
                        <a:t>Explicit inclusion of different types of practices for engaging practitioners in reflection on their understanding and mastery of a practice</a:t>
                      </a:r>
                    </a:p>
                  </a:txBody>
                  <a:tcPr marL="66563" marR="66563" marT="0" marB="0" anchor="ctr">
                    <a:lnL>
                      <a:noFill/>
                    </a:lnL>
                    <a:lnR>
                      <a:noFill/>
                    </a:lnR>
                    <a:lnT>
                      <a:noFill/>
                    </a:lnT>
                    <a:lnB>
                      <a:noFill/>
                    </a:lnB>
                  </a:tcPr>
                </a:tc>
                <a:extLst>
                  <a:ext uri="{0D108BD9-81ED-4DB2-BD59-A6C34878D82A}">
                    <a16:rowId xmlns:a16="http://schemas.microsoft.com/office/drawing/2014/main" val="10002"/>
                  </a:ext>
                </a:extLst>
              </a:tr>
              <a:tr h="609377">
                <a:tc>
                  <a:txBody>
                    <a:bodyPr/>
                    <a:lstStyle/>
                    <a:p>
                      <a:pPr marL="171450" marR="0" indent="-171450" algn="l">
                        <a:spcBef>
                          <a:spcPts val="0"/>
                        </a:spcBef>
                        <a:spcAft>
                          <a:spcPts val="0"/>
                        </a:spcAft>
                        <a:buFont typeface="Arial" panose="020B0604020202020204" pitchFamily="34" charset="0"/>
                        <a:buChar char="•"/>
                      </a:pPr>
                      <a:r>
                        <a:rPr lang="en-US" sz="1600" dirty="0">
                          <a:effectLst/>
                          <a:latin typeface="+mn-lt"/>
                          <a:ea typeface="Calibri"/>
                          <a:cs typeface="Times New Roman"/>
                        </a:rPr>
                        <a:t>Coaching, mentoring, or performance feedback by a professional development specialist during </a:t>
                      </a:r>
                      <a:r>
                        <a:rPr lang="en-US" sz="1600" dirty="0" err="1">
                          <a:effectLst/>
                          <a:latin typeface="+mn-lt"/>
                          <a:ea typeface="Calibri"/>
                          <a:cs typeface="Times New Roman"/>
                        </a:rPr>
                        <a:t>inservice</a:t>
                      </a:r>
                      <a:r>
                        <a:rPr lang="en-US" sz="1600" dirty="0">
                          <a:effectLst/>
                          <a:latin typeface="+mn-lt"/>
                          <a:ea typeface="Calibri"/>
                          <a:cs typeface="Times New Roman"/>
                        </a:rPr>
                        <a:t> training</a:t>
                      </a:r>
                    </a:p>
                  </a:txBody>
                  <a:tcPr marL="66563" marR="66563" marT="0" marB="0" anchor="ctr">
                    <a:lnL>
                      <a:noFill/>
                    </a:lnL>
                    <a:lnR>
                      <a:noFill/>
                    </a:lnR>
                    <a:lnT>
                      <a:noFill/>
                    </a:lnT>
                    <a:lnB>
                      <a:noFill/>
                    </a:lnB>
                  </a:tcPr>
                </a:tc>
                <a:extLst>
                  <a:ext uri="{0D108BD9-81ED-4DB2-BD59-A6C34878D82A}">
                    <a16:rowId xmlns:a16="http://schemas.microsoft.com/office/drawing/2014/main" val="10003"/>
                  </a:ext>
                </a:extLst>
              </a:tr>
              <a:tr h="609377">
                <a:tc>
                  <a:txBody>
                    <a:bodyPr/>
                    <a:lstStyle/>
                    <a:p>
                      <a:pPr marL="171450" marR="0" indent="-171450" algn="l">
                        <a:spcBef>
                          <a:spcPts val="0"/>
                        </a:spcBef>
                        <a:spcAft>
                          <a:spcPts val="0"/>
                        </a:spcAft>
                        <a:buFont typeface="Arial" panose="020B0604020202020204" pitchFamily="34" charset="0"/>
                        <a:buChar char="•"/>
                      </a:pPr>
                      <a:r>
                        <a:rPr lang="en-US" sz="1600" dirty="0">
                          <a:effectLst/>
                          <a:latin typeface="+mn-lt"/>
                          <a:ea typeface="Calibri"/>
                          <a:cs typeface="Times New Roman"/>
                        </a:rPr>
                        <a:t>Ongoing follow-up supports by professional development specialists, coaches, supervisors, peers, etc. to reinforce </a:t>
                      </a:r>
                      <a:r>
                        <a:rPr lang="en-US" sz="1600" dirty="0" err="1">
                          <a:effectLst/>
                          <a:latin typeface="+mn-lt"/>
                          <a:ea typeface="Calibri"/>
                          <a:cs typeface="Times New Roman"/>
                        </a:rPr>
                        <a:t>inservice</a:t>
                      </a:r>
                      <a:r>
                        <a:rPr lang="en-US" sz="1600" dirty="0">
                          <a:effectLst/>
                          <a:latin typeface="+mn-lt"/>
                          <a:ea typeface="Calibri"/>
                          <a:cs typeface="Times New Roman"/>
                        </a:rPr>
                        <a:t> learning sessions</a:t>
                      </a:r>
                    </a:p>
                  </a:txBody>
                  <a:tcPr marL="66563" marR="66563" marT="0" marB="0" anchor="ctr">
                    <a:lnL>
                      <a:noFill/>
                    </a:lnL>
                    <a:lnR>
                      <a:noFill/>
                    </a:lnR>
                    <a:lnT>
                      <a:noFill/>
                    </a:lnT>
                    <a:lnB>
                      <a:noFill/>
                    </a:lnB>
                  </a:tcPr>
                </a:tc>
                <a:extLst>
                  <a:ext uri="{0D108BD9-81ED-4DB2-BD59-A6C34878D82A}">
                    <a16:rowId xmlns:a16="http://schemas.microsoft.com/office/drawing/2014/main" val="10004"/>
                  </a:ext>
                </a:extLst>
              </a:tr>
              <a:tr h="609377">
                <a:tc>
                  <a:txBody>
                    <a:bodyPr/>
                    <a:lstStyle/>
                    <a:p>
                      <a:pPr marL="171450" marR="0" indent="-171450" algn="l">
                        <a:spcBef>
                          <a:spcPts val="0"/>
                        </a:spcBef>
                        <a:spcAft>
                          <a:spcPts val="0"/>
                        </a:spcAft>
                        <a:buFont typeface="Arial" panose="020B0604020202020204" pitchFamily="34" charset="0"/>
                        <a:buChar char="•"/>
                      </a:pPr>
                      <a:r>
                        <a:rPr lang="en-US" sz="1600" dirty="0" err="1">
                          <a:effectLst/>
                          <a:latin typeface="+mn-lt"/>
                          <a:ea typeface="Calibri"/>
                          <a:cs typeface="Times New Roman"/>
                        </a:rPr>
                        <a:t>Inservice</a:t>
                      </a:r>
                      <a:r>
                        <a:rPr lang="en-US" sz="1600" dirty="0">
                          <a:effectLst/>
                          <a:latin typeface="+mn-lt"/>
                          <a:ea typeface="Calibri"/>
                          <a:cs typeface="Times New Roman"/>
                        </a:rPr>
                        <a:t> professional development of sufficient duration and intensity to provide multiple opportunities to become proficient in the use of a practice</a:t>
                      </a:r>
                    </a:p>
                  </a:txBody>
                  <a:tcPr marL="66563" marR="66563" marT="0" marB="0" anchor="ctr">
                    <a:lnL>
                      <a:noFill/>
                    </a:lnL>
                    <a:lnR>
                      <a:noFill/>
                    </a:lnR>
                    <a:lnT>
                      <a:noFill/>
                    </a:lnT>
                    <a:lnB>
                      <a:noFill/>
                    </a:lnB>
                  </a:tcPr>
                </a:tc>
                <a:extLst>
                  <a:ext uri="{0D108BD9-81ED-4DB2-BD59-A6C34878D82A}">
                    <a16:rowId xmlns:a16="http://schemas.microsoft.com/office/drawing/2014/main" val="10005"/>
                  </a:ext>
                </a:extLst>
              </a:tr>
              <a:tr h="1251914">
                <a:tc>
                  <a:txBody>
                    <a:bodyPr/>
                    <a:lstStyle/>
                    <a:p>
                      <a:pPr marL="171450" marR="0" indent="-171450" algn="l">
                        <a:spcBef>
                          <a:spcPts val="0"/>
                        </a:spcBef>
                        <a:spcAft>
                          <a:spcPts val="0"/>
                        </a:spcAft>
                        <a:buFont typeface="Arial" panose="020B0604020202020204" pitchFamily="34" charset="0"/>
                        <a:buChar char="•"/>
                      </a:pPr>
                      <a:r>
                        <a:rPr lang="en-US" sz="1600" b="1" dirty="0" err="1">
                          <a:effectLst/>
                          <a:latin typeface="+mn-lt"/>
                          <a:ea typeface="Calibri"/>
                          <a:cs typeface="Times New Roman"/>
                        </a:rPr>
                        <a:t>Inservice</a:t>
                      </a:r>
                      <a:r>
                        <a:rPr lang="en-US" sz="1600" b="1" dirty="0">
                          <a:effectLst/>
                          <a:latin typeface="+mn-lt"/>
                          <a:ea typeface="Calibri"/>
                          <a:cs typeface="Times New Roman"/>
                        </a:rPr>
                        <a:t> professional development that includes all or most of the six sets of key features described above is more likely to be effective compared to professional development including fewer features</a:t>
                      </a:r>
                    </a:p>
                  </a:txBody>
                  <a:tcPr marL="66563" marR="66563"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063111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19001-E3F8-49B6-ACFC-176018B7174F}"/>
              </a:ext>
            </a:extLst>
          </p:cNvPr>
          <p:cNvSpPr>
            <a:spLocks noGrp="1"/>
          </p:cNvSpPr>
          <p:nvPr>
            <p:ph type="title"/>
          </p:nvPr>
        </p:nvSpPr>
        <p:spPr/>
        <p:txBody>
          <a:bodyPr>
            <a:normAutofit/>
          </a:bodyPr>
          <a:lstStyle/>
          <a:p>
            <a:pPr algn="ctr"/>
            <a:r>
              <a:rPr lang="en-US" sz="4000" dirty="0"/>
              <a:t>Preservice and Inservice Systems MUST Align</a:t>
            </a:r>
          </a:p>
        </p:txBody>
      </p:sp>
      <p:graphicFrame>
        <p:nvGraphicFramePr>
          <p:cNvPr id="4" name="Content Placeholder 3">
            <a:extLst>
              <a:ext uri="{FF2B5EF4-FFF2-40B4-BE49-F238E27FC236}">
                <a16:creationId xmlns:a16="http://schemas.microsoft.com/office/drawing/2014/main" id="{B60F6B15-929B-4DBF-AE39-C6CB14C00F41}"/>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7616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C37C5-8F3B-4971-8066-AA129B5F99AD}"/>
              </a:ext>
            </a:extLst>
          </p:cNvPr>
          <p:cNvSpPr>
            <a:spLocks noGrp="1"/>
          </p:cNvSpPr>
          <p:nvPr>
            <p:ph type="title"/>
          </p:nvPr>
        </p:nvSpPr>
        <p:spPr/>
        <p:txBody>
          <a:bodyPr>
            <a:normAutofit/>
          </a:bodyPr>
          <a:lstStyle/>
          <a:p>
            <a:pPr algn="ctr"/>
            <a:r>
              <a:rPr lang="en-US" sz="3600" dirty="0">
                <a:latin typeface="+mj-lt"/>
              </a:rPr>
              <a:t>Standards, Competencies, and Alignments, </a:t>
            </a:r>
          </a:p>
        </p:txBody>
      </p:sp>
      <p:sp>
        <p:nvSpPr>
          <p:cNvPr id="3" name="Content Placeholder 2">
            <a:extLst>
              <a:ext uri="{FF2B5EF4-FFF2-40B4-BE49-F238E27FC236}">
                <a16:creationId xmlns:a16="http://schemas.microsoft.com/office/drawing/2014/main" id="{285DB3E7-0FAC-4E1B-86BD-02F20369CDA3}"/>
              </a:ext>
            </a:extLst>
          </p:cNvPr>
          <p:cNvSpPr>
            <a:spLocks noGrp="1"/>
          </p:cNvSpPr>
          <p:nvPr>
            <p:ph idx="1"/>
          </p:nvPr>
        </p:nvSpPr>
        <p:spPr/>
        <p:txBody>
          <a:bodyPr>
            <a:normAutofit/>
          </a:bodyPr>
          <a:lstStyle/>
          <a:p>
            <a:pPr marL="0" indent="0">
              <a:buNone/>
            </a:pPr>
            <a:r>
              <a:rPr lang="en-US" sz="3200" dirty="0"/>
              <a:t>Cross Disciplinary Competencies </a:t>
            </a:r>
          </a:p>
          <a:p>
            <a:pPr marL="0" indent="0">
              <a:buNone/>
            </a:pPr>
            <a:endParaRPr lang="en-US" sz="3200" dirty="0"/>
          </a:p>
          <a:p>
            <a:pPr marL="0" indent="0">
              <a:buNone/>
            </a:pPr>
            <a:r>
              <a:rPr lang="en-US" sz="3200" dirty="0"/>
              <a:t>EI/ECSE  Standards</a:t>
            </a:r>
          </a:p>
          <a:p>
            <a:pPr marL="0" indent="0">
              <a:buNone/>
            </a:pPr>
            <a:endParaRPr lang="en-US" sz="3200" dirty="0"/>
          </a:p>
          <a:p>
            <a:pPr marL="0" indent="0">
              <a:buNone/>
            </a:pPr>
            <a:r>
              <a:rPr lang="en-US" sz="3200" dirty="0"/>
              <a:t>Part C/619 Leadership Competencies</a:t>
            </a:r>
          </a:p>
          <a:p>
            <a:pPr marL="0" indent="0">
              <a:buNone/>
            </a:pPr>
            <a:endParaRPr lang="en-US" sz="3200" dirty="0"/>
          </a:p>
          <a:p>
            <a:pPr marL="0" indent="0">
              <a:buNone/>
            </a:pPr>
            <a:br>
              <a:rPr lang="en-US" b="1" dirty="0"/>
            </a:br>
            <a:endParaRPr lang="en-US" b="1" dirty="0"/>
          </a:p>
        </p:txBody>
      </p:sp>
    </p:spTree>
    <p:extLst>
      <p:ext uri="{BB962C8B-B14F-4D97-AF65-F5344CB8AC3E}">
        <p14:creationId xmlns:p14="http://schemas.microsoft.com/office/powerpoint/2010/main" val="393112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96744" y="627030"/>
            <a:ext cx="5330197" cy="5300253"/>
          </a:xfrm>
          <a:prstGeom prst="rect">
            <a:avLst/>
          </a:prstGeom>
        </p:spPr>
      </p:pic>
    </p:spTree>
    <p:extLst>
      <p:ext uri="{BB962C8B-B14F-4D97-AF65-F5344CB8AC3E}">
        <p14:creationId xmlns:p14="http://schemas.microsoft.com/office/powerpoint/2010/main" val="3137814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8"/>
          <p:cNvSpPr txBox="1">
            <a:spLocks noGrp="1"/>
          </p:cNvSpPr>
          <p:nvPr>
            <p:ph type="title"/>
          </p:nvPr>
        </p:nvSpPr>
        <p:spPr>
          <a:xfrm>
            <a:off x="457200" y="152400"/>
            <a:ext cx="8229600" cy="1447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21F88"/>
              </a:buClr>
              <a:buSzPts val="3600"/>
              <a:buFont typeface="Calibri"/>
              <a:buNone/>
            </a:pPr>
            <a:r>
              <a:rPr lang="en-US" sz="3600">
                <a:latin typeface="Calibri"/>
                <a:ea typeface="Calibri"/>
                <a:cs typeface="Calibri"/>
                <a:sym typeface="Calibri"/>
              </a:rPr>
              <a:t>Cross Disciplinary Work Group</a:t>
            </a:r>
            <a:endParaRPr/>
          </a:p>
        </p:txBody>
      </p:sp>
      <p:sp>
        <p:nvSpPr>
          <p:cNvPr id="158" name="Google Shape;158;p8"/>
          <p:cNvSpPr txBox="1">
            <a:spLocks noGrp="1"/>
          </p:cNvSpPr>
          <p:nvPr>
            <p:ph type="body" idx="1"/>
          </p:nvPr>
        </p:nvSpPr>
        <p:spPr>
          <a:xfrm>
            <a:off x="534838" y="1243642"/>
            <a:ext cx="8229600" cy="4525963"/>
          </a:xfrm>
          <a:prstGeom prst="rect">
            <a:avLst/>
          </a:prstGeom>
          <a:noFill/>
          <a:ln>
            <a:noFill/>
          </a:ln>
        </p:spPr>
        <p:txBody>
          <a:bodyPr spcFirstLastPara="1" wrap="square" lIns="91425" tIns="45700" rIns="91425" bIns="45700" anchor="t" anchorCtr="0">
            <a:noAutofit/>
          </a:bodyPr>
          <a:lstStyle/>
          <a:p>
            <a:pPr marL="685800" lvl="1" indent="-228600" algn="l" rtl="0">
              <a:lnSpc>
                <a:spcPct val="90000"/>
              </a:lnSpc>
              <a:spcBef>
                <a:spcPts val="0"/>
              </a:spcBef>
              <a:spcAft>
                <a:spcPts val="0"/>
              </a:spcAft>
              <a:buClr>
                <a:schemeClr val="dk1"/>
              </a:buClr>
              <a:buSzPts val="2000"/>
              <a:buFont typeface="Arial"/>
              <a:buChar char="•"/>
            </a:pPr>
            <a:r>
              <a:rPr lang="en-US" sz="2000">
                <a:latin typeface="Calibri"/>
                <a:ea typeface="Calibri"/>
                <a:cs typeface="Calibri"/>
                <a:sym typeface="Calibri"/>
              </a:rPr>
              <a:t>Council for Exceptional Children (CEC)</a:t>
            </a:r>
            <a:endParaRPr/>
          </a:p>
          <a:p>
            <a:pPr marL="685800" lvl="1" indent="-101600" algn="l" rtl="0">
              <a:lnSpc>
                <a:spcPct val="90000"/>
              </a:lnSpc>
              <a:spcBef>
                <a:spcPts val="500"/>
              </a:spcBef>
              <a:spcAft>
                <a:spcPts val="0"/>
              </a:spcAft>
              <a:buClr>
                <a:schemeClr val="dk1"/>
              </a:buClr>
              <a:buSzPts val="2000"/>
              <a:buFont typeface="Arial"/>
              <a:buNone/>
            </a:pPr>
            <a:endParaRPr sz="2000">
              <a:latin typeface="Calibri"/>
              <a:ea typeface="Calibri"/>
              <a:cs typeface="Calibri"/>
              <a:sym typeface="Calibri"/>
            </a:endParaRPr>
          </a:p>
          <a:p>
            <a:pPr marL="685800" lvl="1" indent="-228600" algn="l" rtl="0">
              <a:lnSpc>
                <a:spcPct val="90000"/>
              </a:lnSpc>
              <a:spcBef>
                <a:spcPts val="500"/>
              </a:spcBef>
              <a:spcAft>
                <a:spcPts val="0"/>
              </a:spcAft>
              <a:buClr>
                <a:schemeClr val="dk1"/>
              </a:buClr>
              <a:buSzPts val="2000"/>
              <a:buFont typeface="Arial"/>
              <a:buChar char="•"/>
            </a:pPr>
            <a:r>
              <a:rPr lang="en-US" sz="2000">
                <a:latin typeface="Calibri"/>
                <a:ea typeface="Calibri"/>
                <a:cs typeface="Calibri"/>
                <a:sym typeface="Calibri"/>
              </a:rPr>
              <a:t>Division for Early Childhood (DEC) of the Council for Exceptional Children (CEC)</a:t>
            </a:r>
            <a:endParaRPr/>
          </a:p>
          <a:p>
            <a:pPr marL="685800" lvl="1" indent="-101600" algn="l" rtl="0">
              <a:lnSpc>
                <a:spcPct val="90000"/>
              </a:lnSpc>
              <a:spcBef>
                <a:spcPts val="500"/>
              </a:spcBef>
              <a:spcAft>
                <a:spcPts val="0"/>
              </a:spcAft>
              <a:buClr>
                <a:schemeClr val="dk1"/>
              </a:buClr>
              <a:buSzPts val="2000"/>
              <a:buFont typeface="Arial"/>
              <a:buNone/>
            </a:pPr>
            <a:endParaRPr sz="2000">
              <a:latin typeface="Calibri"/>
              <a:ea typeface="Calibri"/>
              <a:cs typeface="Calibri"/>
              <a:sym typeface="Calibri"/>
            </a:endParaRPr>
          </a:p>
          <a:p>
            <a:pPr marL="685800" lvl="1" indent="-228600" algn="l" rtl="0">
              <a:lnSpc>
                <a:spcPct val="90000"/>
              </a:lnSpc>
              <a:spcBef>
                <a:spcPts val="500"/>
              </a:spcBef>
              <a:spcAft>
                <a:spcPts val="0"/>
              </a:spcAft>
              <a:buClr>
                <a:schemeClr val="dk1"/>
              </a:buClr>
              <a:buSzPts val="2000"/>
              <a:buFont typeface="Arial"/>
              <a:buChar char="•"/>
            </a:pPr>
            <a:r>
              <a:rPr lang="en-US" sz="2000">
                <a:latin typeface="Calibri"/>
                <a:ea typeface="Calibri"/>
                <a:cs typeface="Calibri"/>
                <a:sym typeface="Calibri"/>
              </a:rPr>
              <a:t>National Association for the Education of Young Children (NAEYC)</a:t>
            </a:r>
            <a:endParaRPr/>
          </a:p>
          <a:p>
            <a:pPr marL="685800" lvl="1" indent="-101600" algn="l" rtl="0">
              <a:lnSpc>
                <a:spcPct val="90000"/>
              </a:lnSpc>
              <a:spcBef>
                <a:spcPts val="500"/>
              </a:spcBef>
              <a:spcAft>
                <a:spcPts val="0"/>
              </a:spcAft>
              <a:buClr>
                <a:schemeClr val="dk1"/>
              </a:buClr>
              <a:buSzPts val="2000"/>
              <a:buFont typeface="Arial"/>
              <a:buNone/>
            </a:pPr>
            <a:endParaRPr sz="2000">
              <a:latin typeface="Calibri"/>
              <a:ea typeface="Calibri"/>
              <a:cs typeface="Calibri"/>
              <a:sym typeface="Calibri"/>
            </a:endParaRPr>
          </a:p>
          <a:p>
            <a:pPr marL="685800" lvl="1" indent="-228600" algn="l" rtl="0">
              <a:lnSpc>
                <a:spcPct val="90000"/>
              </a:lnSpc>
              <a:spcBef>
                <a:spcPts val="500"/>
              </a:spcBef>
              <a:spcAft>
                <a:spcPts val="0"/>
              </a:spcAft>
              <a:buClr>
                <a:schemeClr val="dk1"/>
              </a:buClr>
              <a:buSzPts val="2000"/>
              <a:buFont typeface="Arial"/>
              <a:buChar char="•"/>
            </a:pPr>
            <a:r>
              <a:rPr lang="en-US" sz="2000">
                <a:latin typeface="Calibri"/>
                <a:ea typeface="Calibri"/>
                <a:cs typeface="Calibri"/>
                <a:sym typeface="Calibri"/>
              </a:rPr>
              <a:t>American Occupational Therapy Association (AOTA)</a:t>
            </a:r>
            <a:endParaRPr/>
          </a:p>
          <a:p>
            <a:pPr marL="685800" lvl="1" indent="-101600" algn="l" rtl="0">
              <a:lnSpc>
                <a:spcPct val="90000"/>
              </a:lnSpc>
              <a:spcBef>
                <a:spcPts val="500"/>
              </a:spcBef>
              <a:spcAft>
                <a:spcPts val="0"/>
              </a:spcAft>
              <a:buClr>
                <a:schemeClr val="dk1"/>
              </a:buClr>
              <a:buSzPts val="2000"/>
              <a:buFont typeface="Arial"/>
              <a:buNone/>
            </a:pPr>
            <a:endParaRPr sz="2000">
              <a:latin typeface="Calibri"/>
              <a:ea typeface="Calibri"/>
              <a:cs typeface="Calibri"/>
              <a:sym typeface="Calibri"/>
            </a:endParaRPr>
          </a:p>
          <a:p>
            <a:pPr marL="685800" lvl="1" indent="-228600" algn="l" rtl="0">
              <a:lnSpc>
                <a:spcPct val="90000"/>
              </a:lnSpc>
              <a:spcBef>
                <a:spcPts val="500"/>
              </a:spcBef>
              <a:spcAft>
                <a:spcPts val="0"/>
              </a:spcAft>
              <a:buClr>
                <a:schemeClr val="dk1"/>
              </a:buClr>
              <a:buSzPts val="2000"/>
              <a:buFont typeface="Arial"/>
              <a:buChar char="•"/>
            </a:pPr>
            <a:r>
              <a:rPr lang="en-US" sz="2000">
                <a:latin typeface="Calibri"/>
                <a:ea typeface="Calibri"/>
                <a:cs typeface="Calibri"/>
                <a:sym typeface="Calibri"/>
              </a:rPr>
              <a:t>American Physical Therapy Association (APTA)</a:t>
            </a:r>
            <a:endParaRPr/>
          </a:p>
          <a:p>
            <a:pPr marL="685800" lvl="1" indent="-101600" algn="l" rtl="0">
              <a:lnSpc>
                <a:spcPct val="90000"/>
              </a:lnSpc>
              <a:spcBef>
                <a:spcPts val="500"/>
              </a:spcBef>
              <a:spcAft>
                <a:spcPts val="0"/>
              </a:spcAft>
              <a:buClr>
                <a:schemeClr val="dk1"/>
              </a:buClr>
              <a:buSzPts val="2000"/>
              <a:buFont typeface="Arial"/>
              <a:buNone/>
            </a:pPr>
            <a:endParaRPr sz="2000">
              <a:latin typeface="Calibri"/>
              <a:ea typeface="Calibri"/>
              <a:cs typeface="Calibri"/>
              <a:sym typeface="Calibri"/>
            </a:endParaRPr>
          </a:p>
          <a:p>
            <a:pPr marL="685800" lvl="1" indent="-228600" algn="l" rtl="0">
              <a:lnSpc>
                <a:spcPct val="90000"/>
              </a:lnSpc>
              <a:spcBef>
                <a:spcPts val="500"/>
              </a:spcBef>
              <a:spcAft>
                <a:spcPts val="0"/>
              </a:spcAft>
              <a:buClr>
                <a:schemeClr val="dk1"/>
              </a:buClr>
              <a:buSzPts val="2000"/>
              <a:buFont typeface="Arial"/>
              <a:buChar char="•"/>
            </a:pPr>
            <a:r>
              <a:rPr lang="en-US" sz="2000">
                <a:latin typeface="Calibri"/>
                <a:ea typeface="Calibri"/>
                <a:cs typeface="Calibri"/>
                <a:sym typeface="Calibri"/>
              </a:rPr>
              <a:t>American Speech-Language-Hearing Association (ASHA)</a:t>
            </a:r>
            <a:endParaRPr/>
          </a:p>
          <a:p>
            <a:pPr marL="457200" lvl="1" indent="0" algn="l" rtl="0">
              <a:lnSpc>
                <a:spcPct val="90000"/>
              </a:lnSpc>
              <a:spcBef>
                <a:spcPts val="500"/>
              </a:spcBef>
              <a:spcAft>
                <a:spcPts val="0"/>
              </a:spcAft>
              <a:buClr>
                <a:schemeClr val="dk1"/>
              </a:buClr>
              <a:buSzPts val="2000"/>
              <a:buNone/>
            </a:pPr>
            <a:endParaRPr sz="2000">
              <a:latin typeface="Calibri"/>
              <a:ea typeface="Calibri"/>
              <a:cs typeface="Calibri"/>
              <a:sym typeface="Calibri"/>
            </a:endParaRPr>
          </a:p>
          <a:p>
            <a:pPr marL="685800" lvl="1" indent="-228600" algn="l" rtl="0">
              <a:lnSpc>
                <a:spcPct val="90000"/>
              </a:lnSpc>
              <a:spcBef>
                <a:spcPts val="500"/>
              </a:spcBef>
              <a:spcAft>
                <a:spcPts val="0"/>
              </a:spcAft>
              <a:buClr>
                <a:schemeClr val="dk1"/>
              </a:buClr>
              <a:buSzPts val="2000"/>
              <a:buFont typeface="Arial"/>
              <a:buChar char="•"/>
            </a:pPr>
            <a:r>
              <a:rPr lang="en-US" sz="2000">
                <a:latin typeface="Calibri"/>
                <a:ea typeface="Calibri"/>
                <a:cs typeface="Calibri"/>
                <a:sym typeface="Calibri"/>
              </a:rPr>
              <a:t>Zero to Three (ZTT)</a:t>
            </a:r>
            <a:endParaRPr sz="2000">
              <a:latin typeface="Calibri"/>
              <a:ea typeface="Calibri"/>
              <a:cs typeface="Calibri"/>
              <a:sym typeface="Calibri"/>
            </a:endParaRPr>
          </a:p>
          <a:p>
            <a:pPr marL="228600" lvl="0" indent="-76200" algn="l" rtl="0">
              <a:lnSpc>
                <a:spcPct val="90000"/>
              </a:lnSpc>
              <a:spcBef>
                <a:spcPts val="1000"/>
              </a:spcBef>
              <a:spcAft>
                <a:spcPts val="0"/>
              </a:spcAft>
              <a:buClr>
                <a:schemeClr val="dk1"/>
              </a:buClr>
              <a:buSzPts val="2400"/>
              <a:buNone/>
            </a:pPr>
            <a:endParaRPr sz="2400">
              <a:latin typeface="Calibri"/>
              <a:ea typeface="Calibri"/>
              <a:cs typeface="Calibri"/>
              <a:sym typeface="Calibri"/>
            </a:endParaRPr>
          </a:p>
        </p:txBody>
      </p:sp>
    </p:spTree>
    <p:extLst>
      <p:ext uri="{BB962C8B-B14F-4D97-AF65-F5344CB8AC3E}">
        <p14:creationId xmlns:p14="http://schemas.microsoft.com/office/powerpoint/2010/main" val="18036147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9"/>
          <p:cNvSpPr txBox="1">
            <a:spLocks noGrp="1"/>
          </p:cNvSpPr>
          <p:nvPr>
            <p:ph type="title"/>
          </p:nvPr>
        </p:nvSpPr>
        <p:spPr>
          <a:xfrm>
            <a:off x="457200" y="29817"/>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21F88"/>
              </a:buClr>
              <a:buSzPts val="3200"/>
              <a:buFont typeface="Calibri"/>
              <a:buNone/>
            </a:pPr>
            <a:r>
              <a:rPr lang="en-US" sz="3200" b="1"/>
              <a:t>Methodology</a:t>
            </a:r>
            <a:endParaRPr/>
          </a:p>
        </p:txBody>
      </p:sp>
      <p:sp>
        <p:nvSpPr>
          <p:cNvPr id="164" name="Google Shape;164;p9"/>
          <p:cNvSpPr txBox="1">
            <a:spLocks noGrp="1"/>
          </p:cNvSpPr>
          <p:nvPr>
            <p:ph type="body" idx="1"/>
          </p:nvPr>
        </p:nvSpPr>
        <p:spPr>
          <a:xfrm>
            <a:off x="457200" y="990600"/>
            <a:ext cx="8229600" cy="5135563"/>
          </a:xfrm>
          <a:prstGeom prst="rect">
            <a:avLst/>
          </a:prstGeom>
          <a:noFill/>
          <a:ln>
            <a:noFill/>
          </a:ln>
        </p:spPr>
        <p:txBody>
          <a:bodyPr spcFirstLastPara="1" wrap="square" lIns="91425" tIns="45700" rIns="91425" bIns="45700" anchor="t" anchorCtr="0">
            <a:normAutofit fontScale="85000" lnSpcReduction="10000"/>
          </a:bodyPr>
          <a:lstStyle/>
          <a:p>
            <a:pPr marL="228600" lvl="0" indent="-228600" algn="l" rtl="0">
              <a:lnSpc>
                <a:spcPct val="90000"/>
              </a:lnSpc>
              <a:spcBef>
                <a:spcPts val="0"/>
              </a:spcBef>
              <a:spcAft>
                <a:spcPts val="0"/>
              </a:spcAft>
              <a:buClr>
                <a:schemeClr val="dk1"/>
              </a:buClr>
              <a:buSzPct val="100000"/>
              <a:buChar char="•"/>
            </a:pPr>
            <a:r>
              <a:rPr lang="en-US" sz="2400">
                <a:latin typeface="Calibri"/>
                <a:ea typeface="Calibri"/>
                <a:cs typeface="Calibri"/>
                <a:sym typeface="Calibri"/>
              </a:rPr>
              <a:t>Establish Stakeholder Group</a:t>
            </a:r>
            <a:endParaRPr/>
          </a:p>
          <a:p>
            <a:pPr marL="228600" lvl="0" indent="-99060" algn="l" rtl="0">
              <a:lnSpc>
                <a:spcPct val="90000"/>
              </a:lnSpc>
              <a:spcBef>
                <a:spcPts val="1000"/>
              </a:spcBef>
              <a:spcAft>
                <a:spcPts val="0"/>
              </a:spcAft>
              <a:buClr>
                <a:schemeClr val="dk1"/>
              </a:buClr>
              <a:buSzPct val="100000"/>
              <a:buNone/>
            </a:pPr>
            <a:endParaRPr sz="2400">
              <a:latin typeface="Calibri"/>
              <a:ea typeface="Calibri"/>
              <a:cs typeface="Calibri"/>
              <a:sym typeface="Calibri"/>
            </a:endParaRPr>
          </a:p>
          <a:p>
            <a:pPr marL="228600" lvl="0" indent="-228600" algn="l" rtl="0">
              <a:lnSpc>
                <a:spcPct val="90000"/>
              </a:lnSpc>
              <a:spcBef>
                <a:spcPts val="1000"/>
              </a:spcBef>
              <a:spcAft>
                <a:spcPts val="0"/>
              </a:spcAft>
              <a:buClr>
                <a:schemeClr val="dk1"/>
              </a:buClr>
              <a:buSzPct val="100000"/>
              <a:buChar char="•"/>
            </a:pPr>
            <a:r>
              <a:rPr lang="en-US" sz="2400">
                <a:latin typeface="Calibri"/>
                <a:ea typeface="Calibri"/>
                <a:cs typeface="Calibri"/>
                <a:sym typeface="Calibri"/>
              </a:rPr>
              <a:t>Draft Core Areas &amp; Sub-areas</a:t>
            </a:r>
            <a:endParaRPr/>
          </a:p>
          <a:p>
            <a:pPr marL="228600" lvl="0" indent="-99060" algn="l" rtl="0">
              <a:lnSpc>
                <a:spcPct val="90000"/>
              </a:lnSpc>
              <a:spcBef>
                <a:spcPts val="1000"/>
              </a:spcBef>
              <a:spcAft>
                <a:spcPts val="0"/>
              </a:spcAft>
              <a:buClr>
                <a:schemeClr val="dk1"/>
              </a:buClr>
              <a:buSzPct val="100000"/>
              <a:buNone/>
            </a:pPr>
            <a:endParaRPr sz="2400">
              <a:latin typeface="Calibri"/>
              <a:ea typeface="Calibri"/>
              <a:cs typeface="Calibri"/>
              <a:sym typeface="Calibri"/>
            </a:endParaRPr>
          </a:p>
          <a:p>
            <a:pPr marL="228600" lvl="0" indent="-228600" algn="l" rtl="0">
              <a:lnSpc>
                <a:spcPct val="90000"/>
              </a:lnSpc>
              <a:spcBef>
                <a:spcPts val="1000"/>
              </a:spcBef>
              <a:spcAft>
                <a:spcPts val="0"/>
              </a:spcAft>
              <a:buClr>
                <a:schemeClr val="dk1"/>
              </a:buClr>
              <a:buSzPct val="100000"/>
              <a:buChar char="•"/>
            </a:pPr>
            <a:r>
              <a:rPr lang="en-US" sz="2400">
                <a:latin typeface="Calibri"/>
                <a:ea typeface="Calibri"/>
                <a:cs typeface="Calibri"/>
                <a:sym typeface="Calibri"/>
              </a:rPr>
              <a:t>Review Preliminary Areas &amp; Sub-areas</a:t>
            </a:r>
            <a:endParaRPr/>
          </a:p>
          <a:p>
            <a:pPr marL="228600" lvl="0" indent="-99060" algn="l" rtl="0">
              <a:lnSpc>
                <a:spcPct val="90000"/>
              </a:lnSpc>
              <a:spcBef>
                <a:spcPts val="1000"/>
              </a:spcBef>
              <a:spcAft>
                <a:spcPts val="0"/>
              </a:spcAft>
              <a:buClr>
                <a:schemeClr val="dk1"/>
              </a:buClr>
              <a:buSzPct val="100000"/>
              <a:buNone/>
            </a:pPr>
            <a:endParaRPr sz="2400">
              <a:latin typeface="Calibri"/>
              <a:ea typeface="Calibri"/>
              <a:cs typeface="Calibri"/>
              <a:sym typeface="Calibri"/>
            </a:endParaRPr>
          </a:p>
          <a:p>
            <a:pPr marL="228600" lvl="0" indent="-228600" algn="l" rtl="0">
              <a:lnSpc>
                <a:spcPct val="90000"/>
              </a:lnSpc>
              <a:spcBef>
                <a:spcPts val="1000"/>
              </a:spcBef>
              <a:spcAft>
                <a:spcPts val="0"/>
              </a:spcAft>
              <a:buClr>
                <a:schemeClr val="dk1"/>
              </a:buClr>
              <a:buSzPct val="100000"/>
              <a:buChar char="•"/>
            </a:pPr>
            <a:r>
              <a:rPr lang="en-US" sz="2400">
                <a:latin typeface="Calibri"/>
                <a:ea typeface="Calibri"/>
                <a:cs typeface="Calibri"/>
                <a:sym typeface="Calibri"/>
              </a:rPr>
              <a:t>Identify Personnel Standards and Practice Documents Across Disciplines</a:t>
            </a:r>
            <a:endParaRPr/>
          </a:p>
          <a:p>
            <a:pPr marL="228600" lvl="0" indent="-99060" algn="l" rtl="0">
              <a:lnSpc>
                <a:spcPct val="90000"/>
              </a:lnSpc>
              <a:spcBef>
                <a:spcPts val="1000"/>
              </a:spcBef>
              <a:spcAft>
                <a:spcPts val="0"/>
              </a:spcAft>
              <a:buClr>
                <a:schemeClr val="dk1"/>
              </a:buClr>
              <a:buSzPct val="100000"/>
              <a:buNone/>
            </a:pPr>
            <a:endParaRPr sz="2400">
              <a:latin typeface="Calibri"/>
              <a:ea typeface="Calibri"/>
              <a:cs typeface="Calibri"/>
              <a:sym typeface="Calibri"/>
            </a:endParaRPr>
          </a:p>
          <a:p>
            <a:pPr marL="228600" lvl="0" indent="-228600" algn="l" rtl="0">
              <a:lnSpc>
                <a:spcPct val="90000"/>
              </a:lnSpc>
              <a:spcBef>
                <a:spcPts val="1000"/>
              </a:spcBef>
              <a:spcAft>
                <a:spcPts val="0"/>
              </a:spcAft>
              <a:buClr>
                <a:schemeClr val="dk1"/>
              </a:buClr>
              <a:buSzPct val="100000"/>
              <a:buChar char="•"/>
            </a:pPr>
            <a:r>
              <a:rPr lang="en-US" sz="2400">
                <a:latin typeface="Calibri"/>
                <a:ea typeface="Calibri"/>
                <a:cs typeface="Calibri"/>
                <a:sym typeface="Calibri"/>
              </a:rPr>
              <a:t>Align and Categorize into Competency Areas</a:t>
            </a:r>
            <a:endParaRPr/>
          </a:p>
          <a:p>
            <a:pPr marL="228600" lvl="0" indent="-99060" algn="l" rtl="0">
              <a:lnSpc>
                <a:spcPct val="90000"/>
              </a:lnSpc>
              <a:spcBef>
                <a:spcPts val="1000"/>
              </a:spcBef>
              <a:spcAft>
                <a:spcPts val="0"/>
              </a:spcAft>
              <a:buClr>
                <a:schemeClr val="dk1"/>
              </a:buClr>
              <a:buSzPct val="100000"/>
              <a:buNone/>
            </a:pPr>
            <a:endParaRPr sz="2400">
              <a:latin typeface="Calibri"/>
              <a:ea typeface="Calibri"/>
              <a:cs typeface="Calibri"/>
              <a:sym typeface="Calibri"/>
            </a:endParaRPr>
          </a:p>
          <a:p>
            <a:pPr marL="228600" lvl="0" indent="-228600" algn="l" rtl="0">
              <a:lnSpc>
                <a:spcPct val="90000"/>
              </a:lnSpc>
              <a:spcBef>
                <a:spcPts val="1000"/>
              </a:spcBef>
              <a:spcAft>
                <a:spcPts val="0"/>
              </a:spcAft>
              <a:buClr>
                <a:schemeClr val="dk1"/>
              </a:buClr>
              <a:buSzPct val="100000"/>
              <a:buChar char="•"/>
            </a:pPr>
            <a:r>
              <a:rPr lang="en-US" sz="2400">
                <a:latin typeface="Calibri"/>
                <a:ea typeface="Calibri"/>
                <a:cs typeface="Calibri"/>
                <a:sym typeface="Calibri"/>
              </a:rPr>
              <a:t>Define Personnel Competency Areas</a:t>
            </a:r>
            <a:endParaRPr/>
          </a:p>
          <a:p>
            <a:pPr marL="228600" lvl="0" indent="-99060" algn="l" rtl="0">
              <a:lnSpc>
                <a:spcPct val="90000"/>
              </a:lnSpc>
              <a:spcBef>
                <a:spcPts val="1000"/>
              </a:spcBef>
              <a:spcAft>
                <a:spcPts val="0"/>
              </a:spcAft>
              <a:buClr>
                <a:schemeClr val="dk1"/>
              </a:buClr>
              <a:buSzPct val="100000"/>
              <a:buNone/>
            </a:pPr>
            <a:endParaRPr sz="2400">
              <a:latin typeface="Calibri"/>
              <a:ea typeface="Calibri"/>
              <a:cs typeface="Calibri"/>
              <a:sym typeface="Calibri"/>
            </a:endParaRPr>
          </a:p>
          <a:p>
            <a:pPr marL="228600" lvl="0" indent="-228600" algn="l" rtl="0">
              <a:lnSpc>
                <a:spcPct val="90000"/>
              </a:lnSpc>
              <a:spcBef>
                <a:spcPts val="1000"/>
              </a:spcBef>
              <a:spcAft>
                <a:spcPts val="0"/>
              </a:spcAft>
              <a:buClr>
                <a:schemeClr val="dk1"/>
              </a:buClr>
              <a:buSzPct val="100000"/>
              <a:buChar char="•"/>
            </a:pPr>
            <a:r>
              <a:rPr lang="en-US" sz="2400">
                <a:latin typeface="Calibri"/>
                <a:ea typeface="Calibri"/>
                <a:cs typeface="Calibri"/>
                <a:sym typeface="Calibri"/>
              </a:rPr>
              <a:t>Final Review and  Revision of the Four Areas into Observable and Measurable Competencies </a:t>
            </a:r>
            <a:endParaRPr/>
          </a:p>
          <a:p>
            <a:pPr marL="228600" lvl="0" indent="-77470" algn="l" rtl="0">
              <a:lnSpc>
                <a:spcPct val="90000"/>
              </a:lnSpc>
              <a:spcBef>
                <a:spcPts val="1000"/>
              </a:spcBef>
              <a:spcAft>
                <a:spcPts val="0"/>
              </a:spcAft>
              <a:buClr>
                <a:schemeClr val="dk1"/>
              </a:buClr>
              <a:buSzPct val="100000"/>
              <a:buNone/>
            </a:pPr>
            <a:endParaRPr>
              <a:latin typeface="Calibri"/>
              <a:ea typeface="Calibri"/>
              <a:cs typeface="Calibri"/>
              <a:sym typeface="Calibri"/>
            </a:endParaRPr>
          </a:p>
          <a:p>
            <a:pPr marL="228600" lvl="0" indent="-77470" algn="l" rtl="0">
              <a:lnSpc>
                <a:spcPct val="90000"/>
              </a:lnSpc>
              <a:spcBef>
                <a:spcPts val="1000"/>
              </a:spcBef>
              <a:spcAft>
                <a:spcPts val="0"/>
              </a:spcAft>
              <a:buClr>
                <a:schemeClr val="dk1"/>
              </a:buClr>
              <a:buSzPct val="100000"/>
              <a:buNone/>
            </a:pPr>
            <a:endParaRPr>
              <a:latin typeface="Calibri"/>
              <a:ea typeface="Calibri"/>
              <a:cs typeface="Calibri"/>
              <a:sym typeface="Calibri"/>
            </a:endParaRPr>
          </a:p>
          <a:p>
            <a:pPr marL="228600" lvl="0" indent="-77470" algn="l" rtl="0">
              <a:lnSpc>
                <a:spcPct val="90000"/>
              </a:lnSpc>
              <a:spcBef>
                <a:spcPts val="1000"/>
              </a:spcBef>
              <a:spcAft>
                <a:spcPts val="0"/>
              </a:spcAft>
              <a:buClr>
                <a:schemeClr val="dk1"/>
              </a:buClr>
              <a:buSzPct val="100000"/>
              <a:buNone/>
            </a:pPr>
            <a:endParaRPr>
              <a:latin typeface="Calibri"/>
              <a:ea typeface="Calibri"/>
              <a:cs typeface="Calibri"/>
              <a:sym typeface="Calibri"/>
            </a:endParaRPr>
          </a:p>
          <a:p>
            <a:pPr marL="228600" lvl="0" indent="-77470" algn="l" rtl="0">
              <a:lnSpc>
                <a:spcPct val="90000"/>
              </a:lnSpc>
              <a:spcBef>
                <a:spcPts val="1000"/>
              </a:spcBef>
              <a:spcAft>
                <a:spcPts val="0"/>
              </a:spcAft>
              <a:buClr>
                <a:schemeClr val="dk1"/>
              </a:buClr>
              <a:buSzPct val="100000"/>
              <a:buNone/>
            </a:pPr>
            <a:endParaRPr>
              <a:latin typeface="Calibri"/>
              <a:ea typeface="Calibri"/>
              <a:cs typeface="Calibri"/>
              <a:sym typeface="Calibri"/>
            </a:endParaRPr>
          </a:p>
          <a:p>
            <a:pPr marL="228600" lvl="0" indent="-77470" algn="l" rtl="0">
              <a:lnSpc>
                <a:spcPct val="90000"/>
              </a:lnSpc>
              <a:spcBef>
                <a:spcPts val="1000"/>
              </a:spcBef>
              <a:spcAft>
                <a:spcPts val="0"/>
              </a:spcAft>
              <a:buClr>
                <a:schemeClr val="dk1"/>
              </a:buClr>
              <a:buSzPct val="100000"/>
              <a:buNone/>
            </a:pPr>
            <a:endParaRPr>
              <a:latin typeface="Calibri"/>
              <a:ea typeface="Calibri"/>
              <a:cs typeface="Calibri"/>
              <a:sym typeface="Calibri"/>
            </a:endParaRPr>
          </a:p>
          <a:p>
            <a:pPr marL="228600" lvl="0" indent="-77470" algn="l" rtl="0">
              <a:lnSpc>
                <a:spcPct val="90000"/>
              </a:lnSpc>
              <a:spcBef>
                <a:spcPts val="1000"/>
              </a:spcBef>
              <a:spcAft>
                <a:spcPts val="0"/>
              </a:spcAft>
              <a:buClr>
                <a:schemeClr val="dk1"/>
              </a:buClr>
              <a:buSzPct val="100000"/>
              <a:buNone/>
            </a:pPr>
            <a:endParaRPr>
              <a:latin typeface="Calibri"/>
              <a:ea typeface="Calibri"/>
              <a:cs typeface="Calibri"/>
              <a:sym typeface="Calibri"/>
            </a:endParaRPr>
          </a:p>
        </p:txBody>
      </p:sp>
    </p:spTree>
    <p:extLst>
      <p:ext uri="{BB962C8B-B14F-4D97-AF65-F5344CB8AC3E}">
        <p14:creationId xmlns:p14="http://schemas.microsoft.com/office/powerpoint/2010/main" val="12324232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F9B07-E448-4CE9-AC65-46EB62B4462E}"/>
              </a:ext>
            </a:extLst>
          </p:cNvPr>
          <p:cNvSpPr>
            <a:spLocks noGrp="1"/>
          </p:cNvSpPr>
          <p:nvPr>
            <p:ph type="title"/>
          </p:nvPr>
        </p:nvSpPr>
        <p:spPr/>
        <p:txBody>
          <a:bodyPr>
            <a:normAutofit/>
          </a:bodyPr>
          <a:lstStyle/>
          <a:p>
            <a:pPr algn="ctr"/>
            <a:r>
              <a:rPr lang="en-US" sz="3200" dirty="0">
                <a:solidFill>
                  <a:srgbClr val="000000"/>
                </a:solidFill>
                <a:latin typeface="+mj-lt"/>
              </a:rPr>
              <a:t>Family Centered Practice</a:t>
            </a:r>
            <a:endParaRPr lang="en-US" sz="3200" dirty="0">
              <a:latin typeface="+mj-lt"/>
            </a:endParaRPr>
          </a:p>
        </p:txBody>
      </p:sp>
      <p:sp>
        <p:nvSpPr>
          <p:cNvPr id="3" name="Content Placeholder 2">
            <a:extLst>
              <a:ext uri="{FF2B5EF4-FFF2-40B4-BE49-F238E27FC236}">
                <a16:creationId xmlns:a16="http://schemas.microsoft.com/office/drawing/2014/main" id="{BE039D61-1DD9-4B8B-B613-B21A21BA57D6}"/>
              </a:ext>
            </a:extLst>
          </p:cNvPr>
          <p:cNvSpPr>
            <a:spLocks noGrp="1"/>
          </p:cNvSpPr>
          <p:nvPr>
            <p:ph idx="1"/>
          </p:nvPr>
        </p:nvSpPr>
        <p:spPr>
          <a:xfrm>
            <a:off x="628650" y="1484671"/>
            <a:ext cx="7886700" cy="4692292"/>
          </a:xfrm>
        </p:spPr>
        <p:txBody>
          <a:bodyPr/>
          <a:lstStyle/>
          <a:p>
            <a:pPr marL="0" indent="0" algn="ctr">
              <a:lnSpc>
                <a:spcPct val="150000"/>
              </a:lnSpc>
              <a:buNone/>
            </a:pPr>
            <a:r>
              <a:rPr lang="en-US" dirty="0">
                <a:solidFill>
                  <a:srgbClr val="000000"/>
                </a:solidFill>
              </a:rPr>
              <a:t>The delivery of culturally competent and family responsive early childhood intervention that respects and facilitates a family’s active partnership and participation in the assessment, planning, implementation and monitoring of the interventions delivered to their child and themselves. </a:t>
            </a:r>
          </a:p>
          <a:p>
            <a:endParaRPr lang="en-US" dirty="0"/>
          </a:p>
        </p:txBody>
      </p:sp>
    </p:spTree>
    <p:extLst>
      <p:ext uri="{BB962C8B-B14F-4D97-AF65-F5344CB8AC3E}">
        <p14:creationId xmlns:p14="http://schemas.microsoft.com/office/powerpoint/2010/main" val="4211309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65A8F-6176-4391-B303-6285DA139E69}"/>
              </a:ext>
            </a:extLst>
          </p:cNvPr>
          <p:cNvSpPr>
            <a:spLocks noGrp="1"/>
          </p:cNvSpPr>
          <p:nvPr>
            <p:ph type="title"/>
          </p:nvPr>
        </p:nvSpPr>
        <p:spPr>
          <a:xfrm>
            <a:off x="628650" y="365126"/>
            <a:ext cx="7886700" cy="1325563"/>
          </a:xfrm>
        </p:spPr>
        <p:txBody>
          <a:bodyPr>
            <a:normAutofit/>
          </a:bodyPr>
          <a:lstStyle/>
          <a:p>
            <a:pPr algn="ctr"/>
            <a:r>
              <a:rPr lang="en-US" sz="3200" dirty="0">
                <a:latin typeface="+mj-lt"/>
              </a:rPr>
              <a:t>Our Vision for an Equitable </a:t>
            </a:r>
            <a:br>
              <a:rPr lang="en-US" sz="3200" dirty="0">
                <a:latin typeface="+mj-lt"/>
              </a:rPr>
            </a:br>
            <a:r>
              <a:rPr lang="en-US" sz="3200" dirty="0">
                <a:latin typeface="+mj-lt"/>
              </a:rPr>
              <a:t>Early Childhood Intervention System</a:t>
            </a:r>
          </a:p>
        </p:txBody>
      </p:sp>
      <p:sp>
        <p:nvSpPr>
          <p:cNvPr id="3" name="Content Placeholder 2">
            <a:extLst>
              <a:ext uri="{FF2B5EF4-FFF2-40B4-BE49-F238E27FC236}">
                <a16:creationId xmlns:a16="http://schemas.microsoft.com/office/drawing/2014/main" id="{C67E6F19-6AF5-4F50-9FC7-3025DA2525AE}"/>
              </a:ext>
            </a:extLst>
          </p:cNvPr>
          <p:cNvSpPr>
            <a:spLocks noGrp="1"/>
          </p:cNvSpPr>
          <p:nvPr>
            <p:ph idx="1"/>
          </p:nvPr>
        </p:nvSpPr>
        <p:spPr/>
        <p:txBody>
          <a:bodyPr>
            <a:normAutofit fontScale="92500" lnSpcReduction="10000"/>
          </a:bodyPr>
          <a:lstStyle/>
          <a:p>
            <a:r>
              <a:rPr lang="en-US" dirty="0"/>
              <a:t>Equitable Access for All Children to Identification, Screening, Referral and Service Provision</a:t>
            </a:r>
          </a:p>
          <a:p>
            <a:endParaRPr lang="en-US" dirty="0"/>
          </a:p>
          <a:p>
            <a:r>
              <a:rPr lang="en-US" dirty="0"/>
              <a:t>Families as Partners</a:t>
            </a:r>
          </a:p>
          <a:p>
            <a:endParaRPr lang="en-US" dirty="0"/>
          </a:p>
          <a:p>
            <a:r>
              <a:rPr lang="en-US" dirty="0"/>
              <a:t>Natural Environments and Inclusionary Practices</a:t>
            </a:r>
          </a:p>
          <a:p>
            <a:endParaRPr lang="en-US" dirty="0"/>
          </a:p>
          <a:p>
            <a:r>
              <a:rPr lang="en-US" dirty="0"/>
              <a:t>Cross Disciplinary Teams</a:t>
            </a:r>
          </a:p>
          <a:p>
            <a:endParaRPr lang="en-US" dirty="0"/>
          </a:p>
          <a:p>
            <a:r>
              <a:rPr lang="en-US" dirty="0"/>
              <a:t>Inter-Agency Early Childhood Collaborations</a:t>
            </a:r>
          </a:p>
          <a:p>
            <a:endParaRPr lang="en-US" dirty="0"/>
          </a:p>
        </p:txBody>
      </p:sp>
    </p:spTree>
    <p:extLst>
      <p:ext uri="{BB962C8B-B14F-4D97-AF65-F5344CB8AC3E}">
        <p14:creationId xmlns:p14="http://schemas.microsoft.com/office/powerpoint/2010/main" val="360402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body" idx="1"/>
          </p:nvPr>
        </p:nvSpPr>
        <p:spPr>
          <a:xfrm>
            <a:off x="1647050" y="336550"/>
            <a:ext cx="5622600" cy="403500"/>
          </a:xfrm>
          <a:prstGeom prst="rect">
            <a:avLst/>
          </a:prstGeom>
          <a:noFill/>
          <a:ln>
            <a:noFill/>
          </a:ln>
        </p:spPr>
        <p:txBody>
          <a:bodyPr spcFirstLastPara="1" wrap="square" lIns="0" tIns="20775" rIns="0" bIns="0" anchor="t" anchorCtr="0">
            <a:normAutofit/>
          </a:bodyPr>
          <a:lstStyle/>
          <a:p>
            <a:pPr marL="0" lvl="0" indent="0" algn="ctr" rtl="0">
              <a:lnSpc>
                <a:spcPct val="56250"/>
              </a:lnSpc>
              <a:spcBef>
                <a:spcPts val="0"/>
              </a:spcBef>
              <a:spcAft>
                <a:spcPts val="0"/>
              </a:spcAft>
              <a:buClr>
                <a:srgbClr val="2F5496"/>
              </a:buClr>
              <a:buSzPts val="3200"/>
              <a:buNone/>
            </a:pPr>
            <a:r>
              <a:rPr lang="en-US" sz="3200">
                <a:solidFill>
                  <a:srgbClr val="2F5496"/>
                </a:solidFill>
              </a:rPr>
              <a:t>Family Centered Practice </a:t>
            </a:r>
            <a:endParaRPr/>
          </a:p>
        </p:txBody>
      </p:sp>
      <p:sp>
        <p:nvSpPr>
          <p:cNvPr id="185" name="Google Shape;185;p11"/>
          <p:cNvSpPr txBox="1">
            <a:spLocks noGrp="1"/>
          </p:cNvSpPr>
          <p:nvPr>
            <p:ph type="body" idx="1"/>
          </p:nvPr>
        </p:nvSpPr>
        <p:spPr>
          <a:xfrm>
            <a:off x="621792" y="739952"/>
            <a:ext cx="8144256" cy="5947360"/>
          </a:xfrm>
          <a:prstGeom prst="rect">
            <a:avLst/>
          </a:prstGeom>
          <a:noFill/>
          <a:ln>
            <a:noFill/>
          </a:ln>
        </p:spPr>
        <p:txBody>
          <a:bodyPr spcFirstLastPara="1" wrap="square" lIns="0" tIns="107800" rIns="0" bIns="0" anchor="t" anchorCtr="0">
            <a:noAutofit/>
          </a:bodyPr>
          <a:lstStyle/>
          <a:p>
            <a:pPr marL="214313" marR="46758" lvl="0" indent="-214313" algn="l" rtl="0">
              <a:lnSpc>
                <a:spcPct val="100000"/>
              </a:lnSpc>
              <a:spcBef>
                <a:spcPts val="0"/>
              </a:spcBef>
              <a:spcAft>
                <a:spcPts val="0"/>
              </a:spcAft>
              <a:buClr>
                <a:srgbClr val="000000"/>
              </a:buClr>
              <a:buSzPts val="1400"/>
              <a:buFont typeface="Noto Sans Symbols"/>
              <a:buChar char="⮚"/>
            </a:pPr>
            <a:r>
              <a:rPr lang="en-US" sz="1400">
                <a:solidFill>
                  <a:srgbClr val="000000"/>
                </a:solidFill>
                <a:latin typeface="Calibri"/>
                <a:ea typeface="Calibri"/>
                <a:cs typeface="Calibri"/>
                <a:sym typeface="Calibri"/>
              </a:rPr>
              <a:t>Develops a partnership with each child’s caregiving family to support their participation in their child’s intervention and learning </a:t>
            </a:r>
            <a:endParaRPr/>
          </a:p>
          <a:p>
            <a:pPr marL="214313" marR="46758" lvl="0" indent="-214313" algn="l" rtl="0">
              <a:lnSpc>
                <a:spcPct val="100000"/>
              </a:lnSpc>
              <a:spcBef>
                <a:spcPts val="887"/>
              </a:spcBef>
              <a:spcAft>
                <a:spcPts val="0"/>
              </a:spcAft>
              <a:buClr>
                <a:srgbClr val="000000"/>
              </a:buClr>
              <a:buSzPts val="1400"/>
              <a:buFont typeface="Noto Sans Symbols"/>
              <a:buChar char="⮚"/>
            </a:pPr>
            <a:r>
              <a:rPr lang="en-US" sz="1400">
                <a:solidFill>
                  <a:srgbClr val="000000"/>
                </a:solidFill>
                <a:latin typeface="Calibri"/>
                <a:ea typeface="Calibri"/>
                <a:cs typeface="Calibri"/>
                <a:sym typeface="Calibri"/>
              </a:rPr>
              <a:t>Uses effective communication (listening, speaking, writing) skills with all families across cultural, linguistic and socioeconomic backgrounds </a:t>
            </a:r>
            <a:endParaRPr/>
          </a:p>
          <a:p>
            <a:pPr marL="214313" lvl="0" indent="-214313" algn="l" rtl="0">
              <a:lnSpc>
                <a:spcPct val="100000"/>
              </a:lnSpc>
              <a:spcBef>
                <a:spcPts val="1010"/>
              </a:spcBef>
              <a:spcAft>
                <a:spcPts val="0"/>
              </a:spcAft>
              <a:buClr>
                <a:srgbClr val="000000"/>
              </a:buClr>
              <a:buSzPts val="1400"/>
              <a:buFont typeface="Noto Sans Symbols"/>
              <a:buChar char="⮚"/>
            </a:pPr>
            <a:r>
              <a:rPr lang="en-US" sz="1400">
                <a:solidFill>
                  <a:srgbClr val="000000"/>
                </a:solidFill>
                <a:latin typeface="Calibri"/>
                <a:ea typeface="Calibri"/>
                <a:cs typeface="Calibri"/>
                <a:sym typeface="Calibri"/>
              </a:rPr>
              <a:t>Supports families in their caregiving role </a:t>
            </a:r>
            <a:endParaRPr/>
          </a:p>
          <a:p>
            <a:pPr marL="214313" marR="303926" lvl="0" indent="-214313" algn="l" rtl="0">
              <a:lnSpc>
                <a:spcPct val="100000"/>
              </a:lnSpc>
              <a:spcBef>
                <a:spcPts val="882"/>
              </a:spcBef>
              <a:spcAft>
                <a:spcPts val="0"/>
              </a:spcAft>
              <a:buClr>
                <a:srgbClr val="000000"/>
              </a:buClr>
              <a:buSzPts val="1400"/>
              <a:buFont typeface="Noto Sans Symbols"/>
              <a:buChar char="⮚"/>
            </a:pPr>
            <a:r>
              <a:rPr lang="en-US" sz="1400">
                <a:solidFill>
                  <a:srgbClr val="000000"/>
                </a:solidFill>
                <a:latin typeface="Calibri"/>
                <a:ea typeface="Calibri"/>
                <a:cs typeface="Calibri"/>
                <a:sym typeface="Calibri"/>
              </a:rPr>
              <a:t>Includes the family in all components of the early childhood intervention service delivery process </a:t>
            </a:r>
            <a:endParaRPr/>
          </a:p>
          <a:p>
            <a:pPr marL="214313" marR="116894" lvl="0" indent="-214313" algn="l" rtl="0">
              <a:lnSpc>
                <a:spcPct val="100000"/>
              </a:lnSpc>
              <a:spcBef>
                <a:spcPts val="1010"/>
              </a:spcBef>
              <a:spcAft>
                <a:spcPts val="0"/>
              </a:spcAft>
              <a:buClr>
                <a:srgbClr val="000000"/>
              </a:buClr>
              <a:buSzPts val="1400"/>
              <a:buFont typeface="Noto Sans Symbols"/>
              <a:buChar char="⮚"/>
            </a:pPr>
            <a:r>
              <a:rPr lang="en-US" sz="1400">
                <a:solidFill>
                  <a:srgbClr val="000000"/>
                </a:solidFill>
                <a:latin typeface="Calibri"/>
                <a:ea typeface="Calibri"/>
                <a:cs typeface="Calibri"/>
                <a:sym typeface="Calibri"/>
              </a:rPr>
              <a:t>Provides information, guidance and education to families about a) child development and their child’s health and safety needs </a:t>
            </a:r>
            <a:endParaRPr/>
          </a:p>
          <a:p>
            <a:pPr marL="214313" marR="93516" lvl="0" indent="-214313" algn="l" rtl="0">
              <a:lnSpc>
                <a:spcPct val="100000"/>
              </a:lnSpc>
              <a:spcBef>
                <a:spcPts val="1519"/>
              </a:spcBef>
              <a:spcAft>
                <a:spcPts val="0"/>
              </a:spcAft>
              <a:buClr>
                <a:srgbClr val="000000"/>
              </a:buClr>
              <a:buSzPts val="1400"/>
              <a:buFont typeface="Noto Sans Symbols"/>
              <a:buChar char="⮚"/>
            </a:pPr>
            <a:r>
              <a:rPr lang="en-US" sz="1400">
                <a:solidFill>
                  <a:srgbClr val="000000"/>
                </a:solidFill>
                <a:latin typeface="Calibri"/>
                <a:ea typeface="Calibri"/>
                <a:cs typeface="Calibri"/>
                <a:sym typeface="Calibri"/>
              </a:rPr>
              <a:t>Provides information, guidance and education to families about regulations, policies, and procedures for eligibility, intervention, and transitions under IDEA and other early childhood programs </a:t>
            </a:r>
            <a:endParaRPr/>
          </a:p>
          <a:p>
            <a:pPr marL="214313" marR="327305" lvl="0" indent="-214313" algn="l" rtl="0">
              <a:lnSpc>
                <a:spcPct val="100000"/>
              </a:lnSpc>
              <a:spcBef>
                <a:spcPts val="869"/>
              </a:spcBef>
              <a:spcAft>
                <a:spcPts val="0"/>
              </a:spcAft>
              <a:buClr>
                <a:srgbClr val="000000"/>
              </a:buClr>
              <a:buSzPts val="1400"/>
              <a:buFont typeface="Noto Sans Symbols"/>
              <a:buChar char="⮚"/>
            </a:pPr>
            <a:r>
              <a:rPr lang="en-US" sz="1400">
                <a:solidFill>
                  <a:srgbClr val="000000"/>
                </a:solidFill>
                <a:latin typeface="Calibri"/>
                <a:ea typeface="Calibri"/>
                <a:cs typeface="Calibri"/>
                <a:sym typeface="Calibri"/>
              </a:rPr>
              <a:t>Provides information, guidance and education to families about early childhood intervention and inclusive service delivery models </a:t>
            </a:r>
            <a:endParaRPr/>
          </a:p>
          <a:p>
            <a:pPr marL="214313" lvl="0" indent="-214313" algn="l" rtl="0">
              <a:lnSpc>
                <a:spcPct val="100000"/>
              </a:lnSpc>
              <a:spcBef>
                <a:spcPts val="1010"/>
              </a:spcBef>
              <a:spcAft>
                <a:spcPts val="0"/>
              </a:spcAft>
              <a:buClr>
                <a:srgbClr val="000000"/>
              </a:buClr>
              <a:buSzPts val="1400"/>
              <a:buFont typeface="Noto Sans Symbols"/>
              <a:buChar char="⮚"/>
            </a:pPr>
            <a:r>
              <a:rPr lang="en-US" sz="1400">
                <a:solidFill>
                  <a:srgbClr val="000000"/>
                </a:solidFill>
                <a:latin typeface="Calibri"/>
                <a:ea typeface="Calibri"/>
                <a:cs typeface="Calibri"/>
                <a:sym typeface="Calibri"/>
              </a:rPr>
              <a:t>Together with the family, identifies the family’s strengths, need, concerns and priorities </a:t>
            </a:r>
            <a:endParaRPr/>
          </a:p>
          <a:p>
            <a:pPr marL="214313" marR="70137" lvl="0" indent="-214313" algn="l" rtl="0">
              <a:lnSpc>
                <a:spcPct val="100000"/>
              </a:lnSpc>
              <a:spcBef>
                <a:spcPts val="882"/>
              </a:spcBef>
              <a:spcAft>
                <a:spcPts val="0"/>
              </a:spcAft>
              <a:buClr>
                <a:srgbClr val="000000"/>
              </a:buClr>
              <a:buSzPts val="1400"/>
              <a:buFont typeface="Noto Sans Symbols"/>
              <a:buChar char="⮚"/>
            </a:pPr>
            <a:r>
              <a:rPr lang="en-US" sz="1400">
                <a:solidFill>
                  <a:srgbClr val="000000"/>
                </a:solidFill>
                <a:latin typeface="Calibri"/>
                <a:ea typeface="Calibri"/>
                <a:cs typeface="Calibri"/>
                <a:sym typeface="Calibri"/>
              </a:rPr>
              <a:t>Prepares the family to participate and contribute to the development, implementation and evaluation of their child’s IFSP or IEP, including transition options </a:t>
            </a:r>
            <a:endParaRPr/>
          </a:p>
          <a:p>
            <a:pPr marL="214313" marR="163652" lvl="0" indent="-214313" algn="l" rtl="0">
              <a:lnSpc>
                <a:spcPct val="100000"/>
              </a:lnSpc>
              <a:spcBef>
                <a:spcPts val="1005"/>
              </a:spcBef>
              <a:spcAft>
                <a:spcPts val="0"/>
              </a:spcAft>
              <a:buClr>
                <a:srgbClr val="000000"/>
              </a:buClr>
              <a:buSzPts val="1400"/>
              <a:buFont typeface="Noto Sans Symbols"/>
              <a:buChar char="⮚"/>
            </a:pPr>
            <a:r>
              <a:rPr lang="en-US" sz="1400">
                <a:solidFill>
                  <a:srgbClr val="000000"/>
                </a:solidFill>
                <a:latin typeface="Calibri"/>
                <a:ea typeface="Calibri"/>
                <a:cs typeface="Calibri"/>
                <a:sym typeface="Calibri"/>
              </a:rPr>
              <a:t>Refers families to resources and services to help them meet the needs of their child, their family and themselves </a:t>
            </a:r>
            <a:endParaRPr/>
          </a:p>
          <a:p>
            <a:pPr marL="214313" marR="163652" lvl="0" indent="-214313" algn="l" rtl="0">
              <a:lnSpc>
                <a:spcPct val="100000"/>
              </a:lnSpc>
              <a:spcBef>
                <a:spcPts val="1054"/>
              </a:spcBef>
              <a:spcAft>
                <a:spcPts val="0"/>
              </a:spcAft>
              <a:buClr>
                <a:srgbClr val="000000"/>
              </a:buClr>
              <a:buSzPts val="1400"/>
              <a:buFont typeface="Noto Sans Symbols"/>
              <a:buChar char="⮚"/>
            </a:pPr>
            <a:r>
              <a:rPr lang="en-US" sz="1400">
                <a:solidFill>
                  <a:srgbClr val="000000"/>
                </a:solidFill>
                <a:latin typeface="Calibri"/>
                <a:ea typeface="Calibri"/>
                <a:cs typeface="Calibri"/>
                <a:sym typeface="Calibri"/>
              </a:rPr>
              <a:t>Provides information to the family about parental rights and safeguards and how to advocate for themselves, their family and their child </a:t>
            </a:r>
            <a:endParaRPr/>
          </a:p>
        </p:txBody>
      </p:sp>
      <p:cxnSp>
        <p:nvCxnSpPr>
          <p:cNvPr id="186" name="Google Shape;186;p11"/>
          <p:cNvCxnSpPr/>
          <p:nvPr/>
        </p:nvCxnSpPr>
        <p:spPr>
          <a:xfrm>
            <a:off x="2817481" y="674954"/>
            <a:ext cx="3312427" cy="0"/>
          </a:xfrm>
          <a:prstGeom prst="straightConnector1">
            <a:avLst/>
          </a:prstGeom>
          <a:noFill/>
          <a:ln w="9525" cap="flat" cmpd="sng">
            <a:solidFill>
              <a:srgbClr val="000000"/>
            </a:solidFill>
            <a:prstDash val="solid"/>
            <a:round/>
            <a:headEnd type="none" w="sm" len="sm"/>
            <a:tailEnd type="none" w="sm" len="sm"/>
          </a:ln>
        </p:spPr>
      </p:cxnSp>
    </p:spTree>
    <p:extLst>
      <p:ext uri="{BB962C8B-B14F-4D97-AF65-F5344CB8AC3E}">
        <p14:creationId xmlns:p14="http://schemas.microsoft.com/office/powerpoint/2010/main" val="10543997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3BE06-2016-4FFA-9741-72E1CC9DE205}"/>
              </a:ext>
            </a:extLst>
          </p:cNvPr>
          <p:cNvSpPr>
            <a:spLocks noGrp="1"/>
          </p:cNvSpPr>
          <p:nvPr>
            <p:ph type="title"/>
          </p:nvPr>
        </p:nvSpPr>
        <p:spPr/>
        <p:txBody>
          <a:bodyPr>
            <a:normAutofit/>
          </a:bodyPr>
          <a:lstStyle/>
          <a:p>
            <a:pPr algn="ctr"/>
            <a:r>
              <a:rPr lang="en-US" sz="3200" dirty="0">
                <a:solidFill>
                  <a:srgbClr val="000000"/>
                </a:solidFill>
                <a:latin typeface="+mj-lt"/>
              </a:rPr>
              <a:t>Coordination and Collaboration</a:t>
            </a:r>
            <a:endParaRPr lang="en-US" sz="3200" dirty="0">
              <a:latin typeface="+mj-lt"/>
            </a:endParaRPr>
          </a:p>
        </p:txBody>
      </p:sp>
      <p:sp>
        <p:nvSpPr>
          <p:cNvPr id="3" name="Content Placeholder 2">
            <a:extLst>
              <a:ext uri="{FF2B5EF4-FFF2-40B4-BE49-F238E27FC236}">
                <a16:creationId xmlns:a16="http://schemas.microsoft.com/office/drawing/2014/main" id="{D341B9BB-1E38-420F-A63B-CB6FDC159A34}"/>
              </a:ext>
            </a:extLst>
          </p:cNvPr>
          <p:cNvSpPr>
            <a:spLocks noGrp="1"/>
          </p:cNvSpPr>
          <p:nvPr>
            <p:ph idx="1"/>
          </p:nvPr>
        </p:nvSpPr>
        <p:spPr>
          <a:xfrm>
            <a:off x="628650" y="1484671"/>
            <a:ext cx="7886700" cy="4692292"/>
          </a:xfrm>
        </p:spPr>
        <p:txBody>
          <a:bodyPr/>
          <a:lstStyle/>
          <a:p>
            <a:pPr marL="0" indent="0" algn="ctr">
              <a:lnSpc>
                <a:spcPct val="150000"/>
              </a:lnSpc>
              <a:buNone/>
            </a:pPr>
            <a:r>
              <a:rPr lang="en-US" dirty="0">
                <a:solidFill>
                  <a:srgbClr val="000000"/>
                </a:solidFill>
                <a:latin typeface="+mj-lt"/>
              </a:rPr>
              <a:t>The alignment of early childhood intervention services, interventions and community resources to support a collaborative cross disciplinary and cross agency service delivery process for infants and young children with disabilities and their families. </a:t>
            </a:r>
          </a:p>
          <a:p>
            <a:endParaRPr lang="en-US" dirty="0"/>
          </a:p>
        </p:txBody>
      </p:sp>
    </p:spTree>
    <p:extLst>
      <p:ext uri="{BB962C8B-B14F-4D97-AF65-F5344CB8AC3E}">
        <p14:creationId xmlns:p14="http://schemas.microsoft.com/office/powerpoint/2010/main" val="16792260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2"/>
          <p:cNvSpPr txBox="1">
            <a:spLocks noGrp="1"/>
          </p:cNvSpPr>
          <p:nvPr>
            <p:ph type="title"/>
          </p:nvPr>
        </p:nvSpPr>
        <p:spPr>
          <a:xfrm>
            <a:off x="628650" y="365129"/>
            <a:ext cx="7886700" cy="829687"/>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121F88"/>
              </a:buClr>
              <a:buSzPct val="100000"/>
              <a:buFont typeface="Calibri"/>
              <a:buNone/>
            </a:pPr>
            <a:r>
              <a:rPr lang="en-US" sz="3600" b="0">
                <a:latin typeface="Calibri"/>
                <a:ea typeface="Calibri"/>
                <a:cs typeface="Calibri"/>
                <a:sym typeface="Calibri"/>
              </a:rPr>
              <a:t>Coordination and Collaboration </a:t>
            </a:r>
            <a:br>
              <a:rPr lang="en-US" sz="3600" b="0">
                <a:latin typeface="Calibri"/>
                <a:ea typeface="Calibri"/>
                <a:cs typeface="Calibri"/>
                <a:sym typeface="Calibri"/>
              </a:rPr>
            </a:br>
            <a:endParaRPr sz="3600" b="0">
              <a:latin typeface="Calibri"/>
              <a:ea typeface="Calibri"/>
              <a:cs typeface="Calibri"/>
              <a:sym typeface="Calibri"/>
            </a:endParaRPr>
          </a:p>
        </p:txBody>
      </p:sp>
      <p:sp>
        <p:nvSpPr>
          <p:cNvPr id="192" name="Google Shape;192;p12"/>
          <p:cNvSpPr txBox="1">
            <a:spLocks noGrp="1"/>
          </p:cNvSpPr>
          <p:nvPr>
            <p:ph type="body" idx="1"/>
          </p:nvPr>
        </p:nvSpPr>
        <p:spPr>
          <a:xfrm>
            <a:off x="628650" y="1194816"/>
            <a:ext cx="7886700" cy="4982147"/>
          </a:xfrm>
          <a:prstGeom prst="rect">
            <a:avLst/>
          </a:prstGeom>
          <a:noFill/>
          <a:ln>
            <a:noFill/>
          </a:ln>
        </p:spPr>
        <p:txBody>
          <a:bodyPr spcFirstLastPara="1" wrap="square" lIns="91425" tIns="45700" rIns="91425" bIns="45700" anchor="t" anchorCtr="0">
            <a:normAutofit/>
          </a:bodyPr>
          <a:lstStyle/>
          <a:p>
            <a:pPr marL="214313" marR="420821" lvl="0" indent="-214313" algn="l" rtl="0">
              <a:lnSpc>
                <a:spcPct val="100000"/>
              </a:lnSpc>
              <a:spcBef>
                <a:spcPts val="0"/>
              </a:spcBef>
              <a:spcAft>
                <a:spcPts val="0"/>
              </a:spcAft>
              <a:buClr>
                <a:srgbClr val="000000"/>
              </a:buClr>
              <a:buSzPts val="1400"/>
              <a:buFont typeface="Noto Sans Symbols"/>
              <a:buChar char="⮚"/>
            </a:pPr>
            <a:r>
              <a:rPr lang="en-US" sz="1400" dirty="0">
                <a:solidFill>
                  <a:srgbClr val="000000"/>
                </a:solidFill>
                <a:latin typeface="Calibri"/>
                <a:ea typeface="Calibri"/>
                <a:cs typeface="Calibri"/>
                <a:sym typeface="Calibri"/>
              </a:rPr>
              <a:t>Uses effective communication skills (listening, information and resources with service agencies speaking, writing)</a:t>
            </a:r>
            <a:endParaRPr dirty="0"/>
          </a:p>
          <a:p>
            <a:pPr marL="214313" marR="420821" lvl="0" indent="-214313" algn="l" rtl="0">
              <a:lnSpc>
                <a:spcPct val="100000"/>
              </a:lnSpc>
              <a:spcBef>
                <a:spcPts val="1000"/>
              </a:spcBef>
              <a:spcAft>
                <a:spcPts val="0"/>
              </a:spcAft>
              <a:buClr>
                <a:srgbClr val="000000"/>
              </a:buClr>
              <a:buSzPts val="1400"/>
              <a:buFont typeface="Noto Sans Symbols"/>
              <a:buChar char="⮚"/>
            </a:pPr>
            <a:r>
              <a:rPr lang="en-US" sz="1400" dirty="0">
                <a:solidFill>
                  <a:srgbClr val="000000"/>
                </a:solidFill>
                <a:latin typeface="Calibri"/>
                <a:ea typeface="Calibri"/>
                <a:cs typeface="Calibri"/>
                <a:sym typeface="Calibri"/>
              </a:rPr>
              <a:t>Shares information and resources with service agencies</a:t>
            </a:r>
          </a:p>
          <a:p>
            <a:pPr marL="214313" marR="420821" lvl="0" indent="-214313" algn="l" rtl="0">
              <a:lnSpc>
                <a:spcPct val="100000"/>
              </a:lnSpc>
              <a:spcBef>
                <a:spcPts val="1000"/>
              </a:spcBef>
              <a:spcAft>
                <a:spcPts val="0"/>
              </a:spcAft>
              <a:buClr>
                <a:srgbClr val="000000"/>
              </a:buClr>
              <a:buSzPts val="1400"/>
              <a:buFont typeface="Noto Sans Symbols"/>
              <a:buChar char="⮚"/>
            </a:pPr>
            <a:r>
              <a:rPr lang="en-US" sz="1400" dirty="0">
                <a:solidFill>
                  <a:srgbClr val="000000"/>
                </a:solidFill>
                <a:latin typeface="Calibri"/>
                <a:ea typeface="Calibri"/>
                <a:cs typeface="Calibri"/>
                <a:sym typeface="Calibri"/>
              </a:rPr>
              <a:t>Demonstrates leadership at meetings with service providers and agencies to facilitate a team approach to early childhood intervention </a:t>
            </a:r>
            <a:endParaRPr dirty="0"/>
          </a:p>
          <a:p>
            <a:pPr marL="214313" marR="93516" lvl="0" indent="-214313" algn="l" rtl="0">
              <a:lnSpc>
                <a:spcPct val="100000"/>
              </a:lnSpc>
              <a:spcBef>
                <a:spcPts val="885"/>
              </a:spcBef>
              <a:spcAft>
                <a:spcPts val="0"/>
              </a:spcAft>
              <a:buClr>
                <a:srgbClr val="000000"/>
              </a:buClr>
              <a:buSzPts val="1400"/>
              <a:buFont typeface="Noto Sans Symbols"/>
              <a:buChar char="⮚"/>
            </a:pPr>
            <a:r>
              <a:rPr lang="en-US" sz="1400" dirty="0">
                <a:solidFill>
                  <a:srgbClr val="000000"/>
                </a:solidFill>
                <a:latin typeface="Calibri"/>
                <a:ea typeface="Calibri"/>
                <a:cs typeface="Calibri"/>
                <a:sym typeface="Calibri"/>
              </a:rPr>
              <a:t>Demonstrates negotiation skills with service providers and agencies to problem solve and take necessary actions to benefit the child and family </a:t>
            </a:r>
            <a:endParaRPr dirty="0"/>
          </a:p>
          <a:p>
            <a:pPr marL="214313" marR="140273" lvl="0" indent="-214313" algn="l" rtl="0">
              <a:lnSpc>
                <a:spcPct val="100000"/>
              </a:lnSpc>
              <a:spcBef>
                <a:spcPts val="867"/>
              </a:spcBef>
              <a:spcAft>
                <a:spcPts val="0"/>
              </a:spcAft>
              <a:buClr>
                <a:srgbClr val="000000"/>
              </a:buClr>
              <a:buSzPts val="1400"/>
              <a:buFont typeface="Noto Sans Symbols"/>
              <a:buChar char="⮚"/>
            </a:pPr>
            <a:r>
              <a:rPr lang="en-US" sz="1400" dirty="0">
                <a:solidFill>
                  <a:srgbClr val="000000"/>
                </a:solidFill>
                <a:latin typeface="Calibri"/>
                <a:ea typeface="Calibri"/>
                <a:cs typeface="Calibri"/>
                <a:sym typeface="Calibri"/>
              </a:rPr>
              <a:t>Collaborates with the family, service providers and agencies to develop, implement, monitor (and revise when necessary), an Individualized Family Service Plan (IFSP), Individualized Education Plan (IEP), or an intervention or learning plan </a:t>
            </a:r>
            <a:endParaRPr dirty="0"/>
          </a:p>
          <a:p>
            <a:pPr marL="214313" marR="93516" lvl="0" indent="-214313" algn="l" rtl="0">
              <a:lnSpc>
                <a:spcPct val="100000"/>
              </a:lnSpc>
              <a:spcBef>
                <a:spcPts val="1018"/>
              </a:spcBef>
              <a:spcAft>
                <a:spcPts val="0"/>
              </a:spcAft>
              <a:buClr>
                <a:srgbClr val="000000"/>
              </a:buClr>
              <a:buSzPts val="1400"/>
              <a:buFont typeface="Noto Sans Symbols"/>
              <a:buChar char="⮚"/>
            </a:pPr>
            <a:r>
              <a:rPr lang="en-US" sz="1400" dirty="0">
                <a:solidFill>
                  <a:srgbClr val="000000"/>
                </a:solidFill>
                <a:latin typeface="Calibri"/>
                <a:ea typeface="Calibri"/>
                <a:cs typeface="Calibri"/>
                <a:sym typeface="Calibri"/>
              </a:rPr>
              <a:t>Collaborates with service providers and agencies to identify roles and responsibilities when delivering during intervention </a:t>
            </a:r>
            <a:endParaRPr dirty="0"/>
          </a:p>
          <a:p>
            <a:pPr marL="214313" marR="303926" lvl="0" indent="-214313" algn="l" rtl="0">
              <a:lnSpc>
                <a:spcPct val="100000"/>
              </a:lnSpc>
              <a:spcBef>
                <a:spcPts val="874"/>
              </a:spcBef>
              <a:spcAft>
                <a:spcPts val="0"/>
              </a:spcAft>
              <a:buClr>
                <a:srgbClr val="000000"/>
              </a:buClr>
              <a:buSzPts val="1400"/>
              <a:buFont typeface="Noto Sans Symbols"/>
              <a:buChar char="⮚"/>
            </a:pPr>
            <a:r>
              <a:rPr lang="en-US" sz="1400" dirty="0">
                <a:solidFill>
                  <a:srgbClr val="000000"/>
                </a:solidFill>
                <a:latin typeface="Calibri"/>
                <a:ea typeface="Calibri"/>
                <a:cs typeface="Calibri"/>
                <a:sym typeface="Calibri"/>
              </a:rPr>
              <a:t>Coordinates the delivery of early childhood intervention services, resources and supports with service providers and agencies </a:t>
            </a:r>
            <a:endParaRPr dirty="0"/>
          </a:p>
          <a:p>
            <a:pPr marL="214313" marR="140273" lvl="0" indent="-214313" algn="l" rtl="0">
              <a:lnSpc>
                <a:spcPct val="100000"/>
              </a:lnSpc>
              <a:spcBef>
                <a:spcPts val="844"/>
              </a:spcBef>
              <a:spcAft>
                <a:spcPts val="0"/>
              </a:spcAft>
              <a:buClr>
                <a:srgbClr val="000000"/>
              </a:buClr>
              <a:buSzPts val="1400"/>
              <a:buFont typeface="Noto Sans Symbols"/>
              <a:buChar char="⮚"/>
            </a:pPr>
            <a:r>
              <a:rPr lang="en-US" sz="1400" dirty="0">
                <a:solidFill>
                  <a:srgbClr val="000000"/>
                </a:solidFill>
                <a:latin typeface="Calibri"/>
                <a:ea typeface="Calibri"/>
                <a:cs typeface="Calibri"/>
                <a:sym typeface="Calibri"/>
              </a:rPr>
              <a:t>Facilitates transitions from the Part C or 619 programs to another program with the family and service providers from different disciplines and agencies </a:t>
            </a:r>
            <a:endParaRPr dirty="0"/>
          </a:p>
          <a:p>
            <a:pPr marL="0" lvl="0" indent="0" algn="l" rtl="0">
              <a:lnSpc>
                <a:spcPct val="90000"/>
              </a:lnSpc>
              <a:spcBef>
                <a:spcPts val="2867"/>
              </a:spcBef>
              <a:spcAft>
                <a:spcPts val="0"/>
              </a:spcAft>
              <a:buClr>
                <a:schemeClr val="dk1"/>
              </a:buClr>
              <a:buSzPts val="1600"/>
              <a:buNone/>
            </a:pPr>
            <a:endParaRPr sz="1600" dirty="0"/>
          </a:p>
        </p:txBody>
      </p:sp>
      <p:cxnSp>
        <p:nvCxnSpPr>
          <p:cNvPr id="193" name="Google Shape;193;p12"/>
          <p:cNvCxnSpPr/>
          <p:nvPr/>
        </p:nvCxnSpPr>
        <p:spPr>
          <a:xfrm>
            <a:off x="2873116" y="932464"/>
            <a:ext cx="3312427" cy="0"/>
          </a:xfrm>
          <a:prstGeom prst="straightConnector1">
            <a:avLst/>
          </a:prstGeom>
          <a:noFill/>
          <a:ln w="9525" cap="flat" cmpd="sng">
            <a:solidFill>
              <a:srgbClr val="000000"/>
            </a:solidFill>
            <a:prstDash val="solid"/>
            <a:round/>
            <a:headEnd type="none" w="sm" len="sm"/>
            <a:tailEnd type="none" w="sm" len="sm"/>
          </a:ln>
        </p:spPr>
      </p:cxnSp>
    </p:spTree>
    <p:extLst>
      <p:ext uri="{BB962C8B-B14F-4D97-AF65-F5344CB8AC3E}">
        <p14:creationId xmlns:p14="http://schemas.microsoft.com/office/powerpoint/2010/main" val="4350942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D86F0-0608-46C8-B4E8-D5EF199A4F38}"/>
              </a:ext>
            </a:extLst>
          </p:cNvPr>
          <p:cNvSpPr>
            <a:spLocks noGrp="1"/>
          </p:cNvSpPr>
          <p:nvPr>
            <p:ph type="title"/>
          </p:nvPr>
        </p:nvSpPr>
        <p:spPr/>
        <p:txBody>
          <a:bodyPr>
            <a:normAutofit/>
          </a:bodyPr>
          <a:lstStyle/>
          <a:p>
            <a:pPr algn="ctr"/>
            <a:r>
              <a:rPr lang="en-US" sz="3200" dirty="0">
                <a:solidFill>
                  <a:srgbClr val="000000"/>
                </a:solidFill>
                <a:latin typeface="+mj-lt"/>
              </a:rPr>
              <a:t>Evidence Based Practice</a:t>
            </a:r>
            <a:endParaRPr lang="en-US" sz="3200" dirty="0">
              <a:latin typeface="+mj-lt"/>
            </a:endParaRPr>
          </a:p>
        </p:txBody>
      </p:sp>
      <p:sp>
        <p:nvSpPr>
          <p:cNvPr id="3" name="Content Placeholder 2">
            <a:extLst>
              <a:ext uri="{FF2B5EF4-FFF2-40B4-BE49-F238E27FC236}">
                <a16:creationId xmlns:a16="http://schemas.microsoft.com/office/drawing/2014/main" id="{D1114A17-7F14-4625-88D2-D0EEE13A2EE8}"/>
              </a:ext>
            </a:extLst>
          </p:cNvPr>
          <p:cNvSpPr>
            <a:spLocks noGrp="1"/>
          </p:cNvSpPr>
          <p:nvPr>
            <p:ph idx="1"/>
          </p:nvPr>
        </p:nvSpPr>
        <p:spPr>
          <a:xfrm>
            <a:off x="628650" y="1445342"/>
            <a:ext cx="7886700" cy="4731621"/>
          </a:xfrm>
        </p:spPr>
        <p:txBody>
          <a:bodyPr>
            <a:normAutofit/>
          </a:bodyPr>
          <a:lstStyle/>
          <a:p>
            <a:pPr marL="0" indent="0" algn="ctr">
              <a:lnSpc>
                <a:spcPct val="150000"/>
              </a:lnSpc>
              <a:buNone/>
            </a:pPr>
            <a:r>
              <a:rPr lang="en-US" dirty="0">
                <a:solidFill>
                  <a:srgbClr val="000000"/>
                </a:solidFill>
              </a:rPr>
              <a:t>The use of scientifically based evidence to inform all screening, assessment, intervention and evaluation practices implemented with a child and family, and the collection of reliable data to document, monitor and make decisions  about the effectiveness of the practices used with each child and family</a:t>
            </a:r>
          </a:p>
          <a:p>
            <a:endParaRPr lang="en-US" dirty="0"/>
          </a:p>
        </p:txBody>
      </p:sp>
    </p:spTree>
    <p:extLst>
      <p:ext uri="{BB962C8B-B14F-4D97-AF65-F5344CB8AC3E}">
        <p14:creationId xmlns:p14="http://schemas.microsoft.com/office/powerpoint/2010/main" val="16702408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639824" y="161367"/>
            <a:ext cx="5431535" cy="625017"/>
          </a:xfrm>
          <a:prstGeom prst="rect">
            <a:avLst/>
          </a:prstGeom>
          <a:noFill/>
          <a:ln w="0" cmpd="sng">
            <a:noFill/>
            <a:prstDash val="solid"/>
          </a:ln>
        </p:spPr>
        <p:txBody>
          <a:bodyPr vert="horz" lIns="0" tIns="18833" rIns="0" bIns="0" rtlCol="0" anchor="t">
            <a:normAutofit fontScale="25000" lnSpcReduction="20000"/>
          </a:bodyPr>
          <a:lstStyle/>
          <a:p>
            <a:pPr algn="ctr">
              <a:buNone/>
            </a:pPr>
            <a:endParaRPr lang="en-US" sz="2700" b="1" spc="-5" dirty="0">
              <a:solidFill>
                <a:schemeClr val="accent5">
                  <a:lumMod val="75000"/>
                </a:schemeClr>
              </a:solidFill>
              <a:latin typeface="Calibri Light" panose="02020603050405020304" pitchFamily="2"/>
            </a:endParaRPr>
          </a:p>
          <a:p>
            <a:pPr algn="ctr">
              <a:buNone/>
            </a:pPr>
            <a:r>
              <a:rPr lang="en-US" sz="12800" b="1" spc="-5" dirty="0">
                <a:solidFill>
                  <a:schemeClr val="accent5">
                    <a:lumMod val="75000"/>
                  </a:schemeClr>
                </a:solidFill>
                <a:latin typeface="Calibri Light" panose="02020603050405020304" pitchFamily="2"/>
              </a:rPr>
              <a:t>Evidenced Based Intervention </a:t>
            </a:r>
          </a:p>
        </p:txBody>
      </p:sp>
      <p:sp>
        <p:nvSpPr>
          <p:cNvPr id="3" name="Text Placeholder 2"/>
          <p:cNvSpPr>
            <a:spLocks noGrp="1"/>
          </p:cNvSpPr>
          <p:nvPr>
            <p:ph type="body" idx="10"/>
          </p:nvPr>
        </p:nvSpPr>
        <p:spPr>
          <a:xfrm>
            <a:off x="609601" y="1087823"/>
            <a:ext cx="7936992" cy="4225953"/>
          </a:xfrm>
          <a:prstGeom prst="rect">
            <a:avLst/>
          </a:prstGeom>
          <a:noFill/>
          <a:ln w="0" cmpd="sng">
            <a:noFill/>
            <a:prstDash val="solid"/>
          </a:ln>
        </p:spPr>
        <p:txBody>
          <a:bodyPr vert="horz" lIns="0" tIns="107806" rIns="0" bIns="0" rtlCol="0" anchor="t">
            <a:noAutofit/>
          </a:bodyPr>
          <a:lstStyle/>
          <a:p>
            <a:pPr marL="214313" marR="70137" indent="-214313">
              <a:lnSpc>
                <a:spcPct val="100000"/>
              </a:lnSpc>
              <a:buFont typeface="Wingdings" panose="05000000000000000000" pitchFamily="2" charset="2"/>
              <a:buChar char="Ø"/>
            </a:pPr>
            <a:r>
              <a:rPr lang="en-US" sz="1600" dirty="0">
                <a:solidFill>
                  <a:srgbClr val="000000"/>
                </a:solidFill>
                <a:latin typeface="Calibri" panose="02020603050405020304" pitchFamily="2"/>
              </a:rPr>
              <a:t>Implements evidence-based assessment and intervention practices which includes the collection of data to make decisions and document child and family progress </a:t>
            </a:r>
          </a:p>
          <a:p>
            <a:pPr marL="214313" marR="257168" indent="-214313">
              <a:lnSpc>
                <a:spcPct val="100000"/>
              </a:lnSpc>
              <a:spcBef>
                <a:spcPts val="885"/>
              </a:spcBef>
              <a:buFont typeface="Wingdings" panose="05000000000000000000" pitchFamily="2" charset="2"/>
              <a:buChar char="Ø"/>
            </a:pPr>
            <a:r>
              <a:rPr lang="en-US" sz="1600" dirty="0">
                <a:solidFill>
                  <a:srgbClr val="000000"/>
                </a:solidFill>
                <a:latin typeface="Calibri" panose="02020603050405020304" pitchFamily="2"/>
              </a:rPr>
              <a:t>Demonstrates knowledge of typical and atypical child development (including risk factors) throughout the intervention process </a:t>
            </a:r>
          </a:p>
          <a:p>
            <a:pPr marL="214313" marR="327305" indent="-214313">
              <a:lnSpc>
                <a:spcPct val="100000"/>
              </a:lnSpc>
              <a:spcBef>
                <a:spcPts val="857"/>
              </a:spcBef>
              <a:buFont typeface="Wingdings" panose="05000000000000000000" pitchFamily="2" charset="2"/>
              <a:buChar char="Ø"/>
            </a:pPr>
            <a:r>
              <a:rPr lang="en-US" sz="1600" dirty="0">
                <a:solidFill>
                  <a:srgbClr val="000000"/>
                </a:solidFill>
                <a:latin typeface="Calibri" panose="02020603050405020304" pitchFamily="2"/>
              </a:rPr>
              <a:t>Uses valid, reliable, nondiscriminatory child focused assessment procedures and instruments to document a) eligibility for IDEA services  b) child and family strengths and needs and c) child and family progress as a result of interventions </a:t>
            </a:r>
          </a:p>
          <a:p>
            <a:pPr marL="214313" indent="-214313">
              <a:lnSpc>
                <a:spcPct val="100000"/>
              </a:lnSpc>
              <a:spcBef>
                <a:spcPts val="1013"/>
              </a:spcBef>
              <a:buFont typeface="Wingdings" panose="05000000000000000000" pitchFamily="2" charset="2"/>
              <a:buChar char="Ø"/>
            </a:pPr>
            <a:r>
              <a:rPr lang="en-US" sz="1600" dirty="0">
                <a:solidFill>
                  <a:srgbClr val="000000"/>
                </a:solidFill>
                <a:latin typeface="Calibri" panose="02020603050405020304" pitchFamily="2"/>
              </a:rPr>
              <a:t>Identifies and includes evidenced based practices on the intervention plan (IEP/IFSP) </a:t>
            </a:r>
          </a:p>
          <a:p>
            <a:pPr marL="214313" marR="116894" indent="-214313">
              <a:lnSpc>
                <a:spcPct val="100000"/>
              </a:lnSpc>
              <a:spcBef>
                <a:spcPts val="862"/>
              </a:spcBef>
              <a:buFont typeface="Wingdings" panose="05000000000000000000" pitchFamily="2" charset="2"/>
              <a:buChar char="Ø"/>
            </a:pPr>
            <a:r>
              <a:rPr lang="en-US" sz="1600" dirty="0">
                <a:solidFill>
                  <a:srgbClr val="000000"/>
                </a:solidFill>
                <a:latin typeface="Calibri" panose="02020603050405020304" pitchFamily="2"/>
              </a:rPr>
              <a:t>Uses evidenced based practices during interventions with a child, family and/or other caregivers/teachers </a:t>
            </a:r>
          </a:p>
          <a:p>
            <a:pPr marL="214313" marR="163652" indent="-214313">
              <a:lnSpc>
                <a:spcPct val="100000"/>
              </a:lnSpc>
              <a:spcBef>
                <a:spcPts val="1005"/>
              </a:spcBef>
              <a:buFont typeface="Wingdings" panose="05000000000000000000" pitchFamily="2" charset="2"/>
              <a:buChar char="Ø"/>
            </a:pPr>
            <a:r>
              <a:rPr lang="en-US" sz="1600" dirty="0">
                <a:solidFill>
                  <a:srgbClr val="000000"/>
                </a:solidFill>
                <a:latin typeface="Calibri" panose="02020603050405020304" pitchFamily="2"/>
              </a:rPr>
              <a:t>Incorporates evidenced based practices across learning opportunities (activities and routines) within the child’s home, community and classroom </a:t>
            </a:r>
          </a:p>
          <a:p>
            <a:pPr marL="214313" marR="210410" indent="-214313">
              <a:lnSpc>
                <a:spcPct val="100000"/>
              </a:lnSpc>
              <a:spcBef>
                <a:spcPts val="898"/>
              </a:spcBef>
              <a:buFont typeface="Wingdings" panose="05000000000000000000" pitchFamily="2" charset="2"/>
              <a:buChar char="Ø"/>
            </a:pPr>
            <a:r>
              <a:rPr lang="en-US" sz="1600" dirty="0">
                <a:solidFill>
                  <a:srgbClr val="000000"/>
                </a:solidFill>
                <a:latin typeface="Calibri" panose="02020603050405020304" pitchFamily="2"/>
              </a:rPr>
              <a:t>Uses evidenced based accommodations, modifications and adaptations to enable a child to participate and learn in inclusive school and community environments </a:t>
            </a:r>
          </a:p>
          <a:p>
            <a:pPr marL="214313" marR="210410" indent="-214313">
              <a:lnSpc>
                <a:spcPct val="100000"/>
              </a:lnSpc>
              <a:spcBef>
                <a:spcPts val="1018"/>
              </a:spcBef>
              <a:spcAft>
                <a:spcPts val="3595"/>
              </a:spcAft>
              <a:buFont typeface="Wingdings" panose="05000000000000000000" pitchFamily="2" charset="2"/>
              <a:buChar char="Ø"/>
            </a:pPr>
            <a:r>
              <a:rPr lang="en-US" sz="1600" dirty="0">
                <a:solidFill>
                  <a:srgbClr val="000000"/>
                </a:solidFill>
                <a:latin typeface="Calibri" panose="02020603050405020304" pitchFamily="2"/>
              </a:rPr>
              <a:t>Systematically collects and uses data to monitor child and family progress to revise intervention plans as necessary and document intervention effectiveness </a:t>
            </a:r>
          </a:p>
        </p:txBody>
      </p:sp>
      <p:cxnSp>
        <p:nvCxnSpPr>
          <p:cNvPr id="4" name="Straight Connector 3"/>
          <p:cNvCxnSpPr/>
          <p:nvPr/>
        </p:nvCxnSpPr>
        <p:spPr>
          <a:xfrm>
            <a:off x="2873116" y="975136"/>
            <a:ext cx="3312427" cy="0"/>
          </a:xfrm>
          <a:prstGeom prst="line">
            <a:avLst/>
          </a:prstGeom>
          <a:ln w="6350" cmpd="sng">
            <a:solidFill>
              <a:srgbClr val="000000"/>
            </a:solidFill>
          </a:ln>
        </p:spPr>
      </p:cxnSp>
    </p:spTree>
    <p:extLst>
      <p:ext uri="{BB962C8B-B14F-4D97-AF65-F5344CB8AC3E}">
        <p14:creationId xmlns:p14="http://schemas.microsoft.com/office/powerpoint/2010/main" val="5810982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1245F-87D0-4DF0-9297-C48E2C1A61F9}"/>
              </a:ext>
            </a:extLst>
          </p:cNvPr>
          <p:cNvSpPr>
            <a:spLocks noGrp="1"/>
          </p:cNvSpPr>
          <p:nvPr>
            <p:ph type="title"/>
          </p:nvPr>
        </p:nvSpPr>
        <p:spPr/>
        <p:txBody>
          <a:bodyPr>
            <a:normAutofit/>
          </a:bodyPr>
          <a:lstStyle/>
          <a:p>
            <a:pPr algn="ctr"/>
            <a:r>
              <a:rPr lang="en-US" sz="3200" dirty="0">
                <a:latin typeface="+mj-lt"/>
              </a:rPr>
              <a:t>Professionalism</a:t>
            </a:r>
          </a:p>
        </p:txBody>
      </p:sp>
      <p:sp>
        <p:nvSpPr>
          <p:cNvPr id="3" name="Content Placeholder 2">
            <a:extLst>
              <a:ext uri="{FF2B5EF4-FFF2-40B4-BE49-F238E27FC236}">
                <a16:creationId xmlns:a16="http://schemas.microsoft.com/office/drawing/2014/main" id="{153DBFF2-F6AA-4A86-9FB8-E99F0E19B62B}"/>
              </a:ext>
            </a:extLst>
          </p:cNvPr>
          <p:cNvSpPr>
            <a:spLocks noGrp="1"/>
          </p:cNvSpPr>
          <p:nvPr>
            <p:ph idx="1"/>
          </p:nvPr>
        </p:nvSpPr>
        <p:spPr>
          <a:xfrm>
            <a:off x="462116" y="1553497"/>
            <a:ext cx="8318090" cy="4623466"/>
          </a:xfrm>
        </p:spPr>
        <p:txBody>
          <a:bodyPr>
            <a:normAutofit fontScale="92500"/>
          </a:bodyPr>
          <a:lstStyle/>
          <a:p>
            <a:pPr marL="0" indent="0" algn="ctr">
              <a:lnSpc>
                <a:spcPct val="150000"/>
              </a:lnSpc>
              <a:spcBef>
                <a:spcPts val="0"/>
              </a:spcBef>
              <a:buNone/>
            </a:pPr>
            <a:r>
              <a:rPr lang="en-US" dirty="0">
                <a:solidFill>
                  <a:srgbClr val="000000"/>
                </a:solidFill>
              </a:rPr>
              <a:t>The application of ECI and discipline specific laws, policies, ethical standards and practice guidelines by all service providers who take responsibility for continued learning through self-reflection and professional development, which they share with others through the teaching, mentoring, and coaching and demonstration of advocacy and leadership skills at the local, state and national level.</a:t>
            </a:r>
          </a:p>
          <a:p>
            <a:endParaRPr lang="en-US" dirty="0"/>
          </a:p>
        </p:txBody>
      </p:sp>
    </p:spTree>
    <p:extLst>
      <p:ext uri="{BB962C8B-B14F-4D97-AF65-F5344CB8AC3E}">
        <p14:creationId xmlns:p14="http://schemas.microsoft.com/office/powerpoint/2010/main" val="20101584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4"/>
          <p:cNvSpPr txBox="1">
            <a:spLocks noGrp="1"/>
          </p:cNvSpPr>
          <p:nvPr>
            <p:ph type="body" idx="1"/>
          </p:nvPr>
        </p:nvSpPr>
        <p:spPr>
          <a:xfrm>
            <a:off x="2896142" y="336563"/>
            <a:ext cx="3312428" cy="498589"/>
          </a:xfrm>
          <a:prstGeom prst="rect">
            <a:avLst/>
          </a:prstGeom>
          <a:noFill/>
          <a:ln>
            <a:noFill/>
          </a:ln>
        </p:spPr>
        <p:txBody>
          <a:bodyPr spcFirstLastPara="1" wrap="square" lIns="0" tIns="17200" rIns="0" bIns="0" anchor="t" anchorCtr="0">
            <a:normAutofit lnSpcReduction="10000"/>
          </a:bodyPr>
          <a:lstStyle/>
          <a:p>
            <a:pPr marL="0" lvl="0" indent="0" algn="ctr" rtl="0">
              <a:lnSpc>
                <a:spcPct val="100000"/>
              </a:lnSpc>
              <a:spcBef>
                <a:spcPts val="0"/>
              </a:spcBef>
              <a:spcAft>
                <a:spcPts val="0"/>
              </a:spcAft>
              <a:buClr>
                <a:srgbClr val="2F5496"/>
              </a:buClr>
              <a:buSzPts val="3500"/>
              <a:buNone/>
            </a:pPr>
            <a:r>
              <a:rPr lang="en-US" sz="3500">
                <a:solidFill>
                  <a:srgbClr val="2F5496"/>
                </a:solidFill>
              </a:rPr>
              <a:t>Professionalism</a:t>
            </a:r>
            <a:r>
              <a:rPr lang="en-US" sz="2700" b="1">
                <a:solidFill>
                  <a:srgbClr val="2F5496"/>
                </a:solidFill>
                <a:latin typeface="Calibri"/>
                <a:ea typeface="Calibri"/>
                <a:cs typeface="Calibri"/>
                <a:sym typeface="Calibri"/>
              </a:rPr>
              <a:t> </a:t>
            </a:r>
            <a:endParaRPr/>
          </a:p>
        </p:txBody>
      </p:sp>
      <p:sp>
        <p:nvSpPr>
          <p:cNvPr id="206" name="Google Shape;206;p14"/>
          <p:cNvSpPr txBox="1">
            <a:spLocks noGrp="1"/>
          </p:cNvSpPr>
          <p:nvPr>
            <p:ph type="body" idx="1"/>
          </p:nvPr>
        </p:nvSpPr>
        <p:spPr>
          <a:xfrm>
            <a:off x="781323" y="1059824"/>
            <a:ext cx="8004048" cy="4891022"/>
          </a:xfrm>
          <a:prstGeom prst="rect">
            <a:avLst/>
          </a:prstGeom>
          <a:noFill/>
          <a:ln>
            <a:noFill/>
          </a:ln>
        </p:spPr>
        <p:txBody>
          <a:bodyPr spcFirstLastPara="1" wrap="square" lIns="0" tIns="110075" rIns="0" bIns="0" anchor="t" anchorCtr="0">
            <a:noAutofit/>
          </a:bodyPr>
          <a:lstStyle/>
          <a:p>
            <a:pPr marL="214313" marR="93516" lvl="0" indent="-214313" algn="l" rtl="0">
              <a:lnSpc>
                <a:spcPct val="100000"/>
              </a:lnSpc>
              <a:spcBef>
                <a:spcPts val="0"/>
              </a:spcBef>
              <a:spcAft>
                <a:spcPts val="0"/>
              </a:spcAft>
              <a:buClr>
                <a:srgbClr val="000000"/>
              </a:buClr>
              <a:buSzPts val="1400"/>
              <a:buFont typeface="Noto Sans Symbols"/>
              <a:buChar char="⮚"/>
            </a:pPr>
            <a:r>
              <a:rPr lang="en-US" sz="1400">
                <a:solidFill>
                  <a:srgbClr val="000000"/>
                </a:solidFill>
                <a:latin typeface="Calibri"/>
                <a:ea typeface="Calibri"/>
                <a:cs typeface="Calibri"/>
                <a:sym typeface="Calibri"/>
              </a:rPr>
              <a:t>Follows all IDEA and professional discipline policies, advocacy guidelines, ethics codes and practice standards for early childhood intervention</a:t>
            </a:r>
            <a:endParaRPr/>
          </a:p>
          <a:p>
            <a:pPr marL="214313" marR="93516" lvl="0" indent="-214313" algn="l" rtl="0">
              <a:lnSpc>
                <a:spcPct val="100000"/>
              </a:lnSpc>
              <a:spcBef>
                <a:spcPts val="1000"/>
              </a:spcBef>
              <a:spcAft>
                <a:spcPts val="0"/>
              </a:spcAft>
              <a:buClr>
                <a:srgbClr val="000000"/>
              </a:buClr>
              <a:buSzPts val="1400"/>
              <a:buFont typeface="Noto Sans Symbols"/>
              <a:buChar char="⮚"/>
            </a:pPr>
            <a:r>
              <a:rPr lang="en-US" sz="1400">
                <a:solidFill>
                  <a:srgbClr val="000000"/>
                </a:solidFill>
                <a:latin typeface="Calibri"/>
                <a:ea typeface="Calibri"/>
                <a:cs typeface="Calibri"/>
                <a:sym typeface="Calibri"/>
              </a:rPr>
              <a:t>Demonstrates ethical decision making and professional behavior </a:t>
            </a:r>
            <a:endParaRPr/>
          </a:p>
          <a:p>
            <a:pPr marL="214313" lvl="0" indent="-214313" algn="l" rtl="0">
              <a:lnSpc>
                <a:spcPct val="100000"/>
              </a:lnSpc>
              <a:spcBef>
                <a:spcPts val="1023"/>
              </a:spcBef>
              <a:spcAft>
                <a:spcPts val="0"/>
              </a:spcAft>
              <a:buClr>
                <a:srgbClr val="000000"/>
              </a:buClr>
              <a:buSzPts val="1400"/>
              <a:buFont typeface="Noto Sans Symbols"/>
              <a:buChar char="⮚"/>
            </a:pPr>
            <a:r>
              <a:rPr lang="en-US" sz="1400">
                <a:solidFill>
                  <a:srgbClr val="000000"/>
                </a:solidFill>
                <a:latin typeface="Calibri"/>
                <a:ea typeface="Calibri"/>
                <a:cs typeface="Calibri"/>
                <a:sym typeface="Calibri"/>
              </a:rPr>
              <a:t>Demonstrates knowledge of one’s own discipline practice standards and guidelines </a:t>
            </a:r>
            <a:endParaRPr/>
          </a:p>
          <a:p>
            <a:pPr marL="214313" marR="210410" lvl="0" indent="-214313" algn="l" rtl="0">
              <a:lnSpc>
                <a:spcPct val="100000"/>
              </a:lnSpc>
              <a:spcBef>
                <a:spcPts val="869"/>
              </a:spcBef>
              <a:spcAft>
                <a:spcPts val="0"/>
              </a:spcAft>
              <a:buClr>
                <a:srgbClr val="000000"/>
              </a:buClr>
              <a:buSzPts val="1400"/>
              <a:buFont typeface="Noto Sans Symbols"/>
              <a:buChar char="⮚"/>
            </a:pPr>
            <a:r>
              <a:rPr lang="en-US" sz="1400">
                <a:solidFill>
                  <a:srgbClr val="000000"/>
                </a:solidFill>
                <a:latin typeface="Calibri"/>
                <a:ea typeface="Calibri"/>
                <a:cs typeface="Calibri"/>
                <a:sym typeface="Calibri"/>
              </a:rPr>
              <a:t>Demonstrates awareness of other </a:t>
            </a:r>
            <a:r>
              <a:rPr lang="en-US" sz="1400">
                <a:solidFill>
                  <a:srgbClr val="000000"/>
                </a:solidFill>
              </a:rPr>
              <a:t>disciplines</a:t>
            </a:r>
            <a:r>
              <a:rPr lang="en-US" sz="1400">
                <a:solidFill>
                  <a:srgbClr val="000000"/>
                </a:solidFill>
                <a:latin typeface="Calibri"/>
                <a:ea typeface="Calibri"/>
                <a:cs typeface="Calibri"/>
                <a:sym typeface="Calibri"/>
              </a:rPr>
              <a:t> practice standards and guidelines for early childhood intervention </a:t>
            </a:r>
            <a:endParaRPr/>
          </a:p>
          <a:p>
            <a:pPr marL="214313" marR="420821" lvl="0" indent="-214313" algn="l" rtl="0">
              <a:lnSpc>
                <a:spcPct val="100000"/>
              </a:lnSpc>
              <a:spcBef>
                <a:spcPts val="998"/>
              </a:spcBef>
              <a:spcAft>
                <a:spcPts val="0"/>
              </a:spcAft>
              <a:buClr>
                <a:srgbClr val="000000"/>
              </a:buClr>
              <a:buSzPts val="1400"/>
              <a:buFont typeface="Noto Sans Symbols"/>
              <a:buChar char="⮚"/>
            </a:pPr>
            <a:r>
              <a:rPr lang="en-US" sz="1400">
                <a:solidFill>
                  <a:srgbClr val="000000"/>
                </a:solidFill>
                <a:latin typeface="Calibri"/>
                <a:ea typeface="Calibri"/>
                <a:cs typeface="Calibri"/>
                <a:sym typeface="Calibri"/>
              </a:rPr>
              <a:t>Uses self-reflection and professional development to stay in evidenced based disciplinary and interdisciplinary practices </a:t>
            </a:r>
            <a:endParaRPr/>
          </a:p>
          <a:p>
            <a:pPr marL="214313" marR="490958" lvl="0" indent="-214313" algn="l" rtl="0">
              <a:lnSpc>
                <a:spcPct val="100000"/>
              </a:lnSpc>
              <a:spcBef>
                <a:spcPts val="869"/>
              </a:spcBef>
              <a:spcAft>
                <a:spcPts val="0"/>
              </a:spcAft>
              <a:buClr>
                <a:srgbClr val="000000"/>
              </a:buClr>
              <a:buSzPts val="1400"/>
              <a:buFont typeface="Noto Sans Symbols"/>
              <a:buChar char="⮚"/>
            </a:pPr>
            <a:r>
              <a:rPr lang="en-US" sz="1400">
                <a:solidFill>
                  <a:srgbClr val="000000"/>
                </a:solidFill>
                <a:latin typeface="Calibri"/>
                <a:ea typeface="Calibri"/>
                <a:cs typeface="Calibri"/>
                <a:sym typeface="Calibri"/>
              </a:rPr>
              <a:t>Learns from, with, and about all team members within an interprofessional collaborative practice framework </a:t>
            </a:r>
            <a:endParaRPr/>
          </a:p>
          <a:p>
            <a:pPr marL="214313" marR="233789" lvl="0" indent="-214313" algn="l" rtl="0">
              <a:lnSpc>
                <a:spcPct val="100000"/>
              </a:lnSpc>
              <a:spcBef>
                <a:spcPts val="992"/>
              </a:spcBef>
              <a:spcAft>
                <a:spcPts val="0"/>
              </a:spcAft>
              <a:buClr>
                <a:srgbClr val="000000"/>
              </a:buClr>
              <a:buSzPts val="1400"/>
              <a:buFont typeface="Noto Sans Symbols"/>
              <a:buChar char="⮚"/>
            </a:pPr>
            <a:r>
              <a:rPr lang="en-US" sz="1400">
                <a:solidFill>
                  <a:srgbClr val="000000"/>
                </a:solidFill>
                <a:latin typeface="Calibri"/>
                <a:ea typeface="Calibri"/>
                <a:cs typeface="Calibri"/>
                <a:sym typeface="Calibri"/>
              </a:rPr>
              <a:t>Uses collaborative consultation practices when working with service providers and families </a:t>
            </a:r>
            <a:endParaRPr/>
          </a:p>
          <a:p>
            <a:pPr marL="214313" marR="210410" lvl="0" indent="-214313" algn="l" rtl="0">
              <a:lnSpc>
                <a:spcPct val="100000"/>
              </a:lnSpc>
              <a:spcBef>
                <a:spcPts val="872"/>
              </a:spcBef>
              <a:spcAft>
                <a:spcPts val="0"/>
              </a:spcAft>
              <a:buClr>
                <a:srgbClr val="000000"/>
              </a:buClr>
              <a:buSzPts val="1400"/>
              <a:buFont typeface="Noto Sans Symbols"/>
              <a:buChar char="⮚"/>
            </a:pPr>
            <a:r>
              <a:rPr lang="en-US" sz="1400">
                <a:solidFill>
                  <a:srgbClr val="000000"/>
                </a:solidFill>
                <a:latin typeface="Calibri"/>
                <a:ea typeface="Calibri"/>
                <a:cs typeface="Calibri"/>
                <a:sym typeface="Calibri"/>
              </a:rPr>
              <a:t>Mentors, teaches and provides performance feedback and reflective supervision to other service providers </a:t>
            </a:r>
            <a:endParaRPr/>
          </a:p>
          <a:p>
            <a:pPr marL="214313" marR="210410" lvl="0" indent="-214313" algn="l" rtl="0">
              <a:lnSpc>
                <a:spcPct val="100000"/>
              </a:lnSpc>
              <a:spcBef>
                <a:spcPts val="989"/>
              </a:spcBef>
              <a:spcAft>
                <a:spcPts val="0"/>
              </a:spcAft>
              <a:buClr>
                <a:srgbClr val="000000"/>
              </a:buClr>
              <a:buSzPts val="1400"/>
              <a:buFont typeface="Noto Sans Symbols"/>
              <a:buChar char="⮚"/>
            </a:pPr>
            <a:r>
              <a:rPr lang="en-US" sz="1400">
                <a:solidFill>
                  <a:srgbClr val="000000"/>
                </a:solidFill>
                <a:latin typeface="Calibri"/>
                <a:ea typeface="Calibri"/>
                <a:cs typeface="Calibri"/>
                <a:sym typeface="Calibri"/>
              </a:rPr>
              <a:t>Demonstrates disciplinary and interdisciplinary leadership skills in the field of early childhood intervention. </a:t>
            </a:r>
            <a:endParaRPr/>
          </a:p>
          <a:p>
            <a:pPr marL="214313" lvl="0" indent="-214313" algn="l" rtl="0">
              <a:lnSpc>
                <a:spcPct val="100000"/>
              </a:lnSpc>
              <a:spcBef>
                <a:spcPts val="1145"/>
              </a:spcBef>
              <a:spcAft>
                <a:spcPts val="0"/>
              </a:spcAft>
              <a:buClr>
                <a:srgbClr val="000000"/>
              </a:buClr>
              <a:buSzPts val="1400"/>
              <a:buFont typeface="Noto Sans Symbols"/>
              <a:buChar char="⮚"/>
            </a:pPr>
            <a:r>
              <a:rPr lang="en-US" sz="1400">
                <a:solidFill>
                  <a:srgbClr val="000000"/>
                </a:solidFill>
                <a:latin typeface="Calibri"/>
                <a:ea typeface="Calibri"/>
                <a:cs typeface="Calibri"/>
                <a:sym typeface="Calibri"/>
              </a:rPr>
              <a:t>Advocates at the local, state and national level for high quality, timely, and effective early childhood intervention services to improve outcomes for children and families. </a:t>
            </a:r>
            <a:endParaRPr/>
          </a:p>
        </p:txBody>
      </p:sp>
      <p:cxnSp>
        <p:nvCxnSpPr>
          <p:cNvPr id="207" name="Google Shape;207;p14"/>
          <p:cNvCxnSpPr/>
          <p:nvPr/>
        </p:nvCxnSpPr>
        <p:spPr>
          <a:xfrm>
            <a:off x="2932762" y="881890"/>
            <a:ext cx="3312427" cy="0"/>
          </a:xfrm>
          <a:prstGeom prst="straightConnector1">
            <a:avLst/>
          </a:prstGeom>
          <a:noFill/>
          <a:ln w="9525" cap="flat" cmpd="sng">
            <a:solidFill>
              <a:srgbClr val="000000"/>
            </a:solidFill>
            <a:prstDash val="solid"/>
            <a:round/>
            <a:headEnd type="none" w="sm" len="sm"/>
            <a:tailEnd type="none" w="sm" len="sm"/>
          </a:ln>
        </p:spPr>
      </p:cxnSp>
    </p:spTree>
    <p:extLst>
      <p:ext uri="{BB962C8B-B14F-4D97-AF65-F5344CB8AC3E}">
        <p14:creationId xmlns:p14="http://schemas.microsoft.com/office/powerpoint/2010/main" val="3205133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grpSp>
        <p:nvGrpSpPr>
          <p:cNvPr id="169" name="Google Shape;169;p10"/>
          <p:cNvGrpSpPr/>
          <p:nvPr/>
        </p:nvGrpSpPr>
        <p:grpSpPr>
          <a:xfrm>
            <a:off x="2456181" y="881451"/>
            <a:ext cx="4356510" cy="4296564"/>
            <a:chOff x="2112361" y="5630471"/>
            <a:chExt cx="3572609" cy="3551131"/>
          </a:xfrm>
        </p:grpSpPr>
        <p:sp>
          <p:nvSpPr>
            <p:cNvPr id="170" name="Google Shape;170;p10"/>
            <p:cNvSpPr/>
            <p:nvPr/>
          </p:nvSpPr>
          <p:spPr>
            <a:xfrm>
              <a:off x="2112361" y="5630471"/>
              <a:ext cx="3572609" cy="3551131"/>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1" name="Google Shape;171;p10"/>
            <p:cNvSpPr txBox="1"/>
            <p:nvPr/>
          </p:nvSpPr>
          <p:spPr>
            <a:xfrm>
              <a:off x="3367172" y="7310064"/>
              <a:ext cx="994410" cy="487045"/>
            </a:xfrm>
            <a:prstGeom prst="rect">
              <a:avLst/>
            </a:prstGeom>
            <a:noFill/>
            <a:ln>
              <a:noFill/>
            </a:ln>
          </p:spPr>
          <p:txBody>
            <a:bodyPr spcFirstLastPara="1" wrap="square" lIns="0" tIns="0" rIns="0" bIns="0" anchor="t" anchorCtr="0">
              <a:spAutoFit/>
            </a:bodyPr>
            <a:lstStyle/>
            <a:p>
              <a:pPr marL="12700" marR="5080" lvl="0" indent="8890" algn="ctr" rtl="0">
                <a:lnSpc>
                  <a:spcPct val="101899"/>
                </a:lnSpc>
                <a:spcBef>
                  <a:spcPts val="0"/>
                </a:spcBef>
                <a:spcAft>
                  <a:spcPts val="0"/>
                </a:spcAft>
                <a:buNone/>
              </a:pPr>
              <a:r>
                <a:rPr lang="en-US" sz="1050">
                  <a:solidFill>
                    <a:srgbClr val="FFFFFF"/>
                  </a:solidFill>
                  <a:latin typeface="Tahoma"/>
                  <a:ea typeface="Tahoma"/>
                  <a:cs typeface="Tahoma"/>
                  <a:sym typeface="Tahoma"/>
                </a:rPr>
                <a:t>Cross-Disciplinary Early Childhood Competencies</a:t>
              </a:r>
              <a:endParaRPr sz="1050">
                <a:solidFill>
                  <a:schemeClr val="dk1"/>
                </a:solidFill>
                <a:latin typeface="Tahoma"/>
                <a:ea typeface="Tahoma"/>
                <a:cs typeface="Tahoma"/>
                <a:sym typeface="Tahoma"/>
              </a:endParaRPr>
            </a:p>
          </p:txBody>
        </p:sp>
        <p:sp>
          <p:nvSpPr>
            <p:cNvPr id="172" name="Google Shape;172;p10"/>
            <p:cNvSpPr/>
            <p:nvPr/>
          </p:nvSpPr>
          <p:spPr>
            <a:xfrm>
              <a:off x="4577223" y="5864461"/>
              <a:ext cx="494760" cy="49495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 name="Google Shape;173;p10"/>
            <p:cNvSpPr txBox="1"/>
            <p:nvPr/>
          </p:nvSpPr>
          <p:spPr>
            <a:xfrm>
              <a:off x="2534982" y="6399500"/>
              <a:ext cx="866140" cy="461645"/>
            </a:xfrm>
            <a:prstGeom prst="rect">
              <a:avLst/>
            </a:prstGeom>
            <a:noFill/>
            <a:ln>
              <a:noFill/>
            </a:ln>
          </p:spPr>
          <p:txBody>
            <a:bodyPr spcFirstLastPara="1" wrap="square" lIns="0" tIns="0" rIns="0" bIns="0" anchor="t" anchorCtr="0">
              <a:spAutoFit/>
            </a:bodyPr>
            <a:lstStyle/>
            <a:p>
              <a:pPr marL="12700" marR="5080" lvl="0" indent="130810" algn="l" rtl="0">
                <a:lnSpc>
                  <a:spcPct val="100000"/>
                </a:lnSpc>
                <a:spcBef>
                  <a:spcPts val="0"/>
                </a:spcBef>
                <a:spcAft>
                  <a:spcPts val="0"/>
                </a:spcAft>
                <a:buNone/>
              </a:pPr>
              <a:r>
                <a:rPr lang="en-US" sz="1550">
                  <a:solidFill>
                    <a:srgbClr val="FFFFFF"/>
                  </a:solidFill>
                  <a:latin typeface="Lucida Sans"/>
                  <a:ea typeface="Lucida Sans"/>
                  <a:cs typeface="Lucida Sans"/>
                  <a:sym typeface="Lucida Sans"/>
                </a:rPr>
                <a:t>Family Centered</a:t>
              </a:r>
              <a:endParaRPr sz="1550">
                <a:solidFill>
                  <a:schemeClr val="dk1"/>
                </a:solidFill>
                <a:latin typeface="Lucida Sans"/>
                <a:ea typeface="Lucida Sans"/>
                <a:cs typeface="Lucida Sans"/>
                <a:sym typeface="Lucida Sans"/>
              </a:endParaRPr>
            </a:p>
          </p:txBody>
        </p:sp>
        <p:sp>
          <p:nvSpPr>
            <p:cNvPr id="174" name="Google Shape;174;p10"/>
            <p:cNvSpPr txBox="1"/>
            <p:nvPr/>
          </p:nvSpPr>
          <p:spPr>
            <a:xfrm>
              <a:off x="4385073" y="6411987"/>
              <a:ext cx="845700" cy="394500"/>
            </a:xfrm>
            <a:prstGeom prst="rect">
              <a:avLst/>
            </a:prstGeom>
            <a:noFill/>
            <a:ln>
              <a:noFill/>
            </a:ln>
          </p:spPr>
          <p:txBody>
            <a:bodyPr spcFirstLastPara="1" wrap="square" lIns="0" tIns="0" rIns="0" bIns="0" anchor="t" anchorCtr="0">
              <a:spAutoFit/>
            </a:bodyPr>
            <a:lstStyle/>
            <a:p>
              <a:pPr marL="12700" marR="5080" lvl="0" indent="3809" algn="ctr" rtl="0">
                <a:lnSpc>
                  <a:spcPct val="100000"/>
                </a:lnSpc>
                <a:spcBef>
                  <a:spcPts val="0"/>
                </a:spcBef>
                <a:spcAft>
                  <a:spcPts val="0"/>
                </a:spcAft>
                <a:buNone/>
              </a:pPr>
              <a:r>
                <a:rPr lang="en-US" sz="1550">
                  <a:solidFill>
                    <a:srgbClr val="FFFFFF"/>
                  </a:solidFill>
                  <a:latin typeface="Lucida Sans"/>
                  <a:ea typeface="Lucida Sans"/>
                  <a:cs typeface="Lucida Sans"/>
                  <a:sym typeface="Lucida Sans"/>
                </a:rPr>
                <a:t>Evidence Informed</a:t>
              </a:r>
              <a:endParaRPr sz="1550">
                <a:solidFill>
                  <a:schemeClr val="dk1"/>
                </a:solidFill>
                <a:latin typeface="Lucida Sans"/>
                <a:ea typeface="Lucida Sans"/>
                <a:cs typeface="Lucida Sans"/>
                <a:sym typeface="Lucida Sans"/>
              </a:endParaRPr>
            </a:p>
          </p:txBody>
        </p:sp>
        <p:sp>
          <p:nvSpPr>
            <p:cNvPr id="175" name="Google Shape;175;p10"/>
            <p:cNvSpPr txBox="1"/>
            <p:nvPr/>
          </p:nvSpPr>
          <p:spPr>
            <a:xfrm>
              <a:off x="4097771" y="8600578"/>
              <a:ext cx="1410900" cy="197100"/>
            </a:xfrm>
            <a:prstGeom prst="rect">
              <a:avLst/>
            </a:prstGeom>
            <a:noFill/>
            <a:ln>
              <a:noFill/>
            </a:ln>
          </p:spPr>
          <p:txBody>
            <a:bodyPr spcFirstLastPara="1" wrap="square" lIns="0" tIns="0" rIns="0" bIns="0" anchor="t" anchorCtr="0">
              <a:spAutoFit/>
            </a:bodyPr>
            <a:lstStyle/>
            <a:p>
              <a:pPr marL="12700" marR="0" lvl="0" indent="0" algn="ctr" rtl="0">
                <a:lnSpc>
                  <a:spcPct val="100000"/>
                </a:lnSpc>
                <a:spcBef>
                  <a:spcPts val="0"/>
                </a:spcBef>
                <a:spcAft>
                  <a:spcPts val="0"/>
                </a:spcAft>
                <a:buNone/>
              </a:pPr>
              <a:r>
                <a:rPr lang="en-US" sz="1550">
                  <a:solidFill>
                    <a:srgbClr val="FFFFFF"/>
                  </a:solidFill>
                  <a:latin typeface="Lucida Sans"/>
                  <a:ea typeface="Lucida Sans"/>
                  <a:cs typeface="Lucida Sans"/>
                  <a:sym typeface="Lucida Sans"/>
                </a:rPr>
                <a:t>Professionalism</a:t>
              </a:r>
              <a:endParaRPr sz="1550">
                <a:solidFill>
                  <a:schemeClr val="dk1"/>
                </a:solidFill>
                <a:latin typeface="Lucida Sans"/>
                <a:ea typeface="Lucida Sans"/>
                <a:cs typeface="Lucida Sans"/>
                <a:sym typeface="Lucida Sans"/>
              </a:endParaRPr>
            </a:p>
          </p:txBody>
        </p:sp>
        <p:sp>
          <p:nvSpPr>
            <p:cNvPr id="176" name="Google Shape;176;p10"/>
            <p:cNvSpPr txBox="1"/>
            <p:nvPr/>
          </p:nvSpPr>
          <p:spPr>
            <a:xfrm>
              <a:off x="2266725" y="8503366"/>
              <a:ext cx="1437640" cy="46164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550">
                  <a:solidFill>
                    <a:srgbClr val="FFFFFF"/>
                  </a:solidFill>
                  <a:latin typeface="Lucida Sans"/>
                  <a:ea typeface="Lucida Sans"/>
                  <a:cs typeface="Lucida Sans"/>
                  <a:sym typeface="Lucida Sans"/>
                </a:rPr>
                <a:t>Coordination</a:t>
              </a:r>
              <a:endParaRPr sz="1550">
                <a:solidFill>
                  <a:schemeClr val="dk1"/>
                </a:solidFill>
                <a:latin typeface="Lucida Sans"/>
                <a:ea typeface="Lucida Sans"/>
                <a:cs typeface="Lucida Sans"/>
                <a:sym typeface="Lucida Sans"/>
              </a:endParaRPr>
            </a:p>
            <a:p>
              <a:pPr marL="0" marR="0" lvl="0" indent="0" algn="ctr" rtl="0">
                <a:lnSpc>
                  <a:spcPct val="100000"/>
                </a:lnSpc>
                <a:spcBef>
                  <a:spcPts val="5"/>
                </a:spcBef>
                <a:spcAft>
                  <a:spcPts val="0"/>
                </a:spcAft>
                <a:buNone/>
              </a:pPr>
              <a:r>
                <a:rPr lang="en-US" sz="1550">
                  <a:solidFill>
                    <a:srgbClr val="FFFFFF"/>
                  </a:solidFill>
                  <a:latin typeface="Lucida Sans"/>
                  <a:ea typeface="Lucida Sans"/>
                  <a:cs typeface="Lucida Sans"/>
                  <a:sym typeface="Lucida Sans"/>
                </a:rPr>
                <a:t>&amp; Collaboration</a:t>
              </a:r>
              <a:endParaRPr sz="1550">
                <a:solidFill>
                  <a:schemeClr val="dk1"/>
                </a:solidFill>
                <a:latin typeface="Lucida Sans"/>
                <a:ea typeface="Lucida Sans"/>
                <a:cs typeface="Lucida Sans"/>
                <a:sym typeface="Lucida Sans"/>
              </a:endParaRPr>
            </a:p>
          </p:txBody>
        </p:sp>
        <p:sp>
          <p:nvSpPr>
            <p:cNvPr id="177" name="Google Shape;177;p10"/>
            <p:cNvSpPr/>
            <p:nvPr/>
          </p:nvSpPr>
          <p:spPr>
            <a:xfrm>
              <a:off x="2671740" y="7899587"/>
              <a:ext cx="638206" cy="63845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 name="Google Shape;178;p10"/>
            <p:cNvSpPr/>
            <p:nvPr/>
          </p:nvSpPr>
          <p:spPr>
            <a:xfrm>
              <a:off x="4598978" y="8031134"/>
              <a:ext cx="469265" cy="371475"/>
            </a:xfrm>
            <a:custGeom>
              <a:avLst/>
              <a:gdLst/>
              <a:ahLst/>
              <a:cxnLst/>
              <a:rect l="l" t="t" r="r" b="b"/>
              <a:pathLst>
                <a:path w="469264" h="371475" extrusionOk="0">
                  <a:moveTo>
                    <a:pt x="433609" y="66643"/>
                  </a:moveTo>
                  <a:lnTo>
                    <a:pt x="405019" y="66643"/>
                  </a:lnTo>
                  <a:lnTo>
                    <a:pt x="405019" y="370978"/>
                  </a:lnTo>
                  <a:lnTo>
                    <a:pt x="446890" y="368405"/>
                  </a:lnTo>
                  <a:lnTo>
                    <a:pt x="458409" y="360851"/>
                  </a:lnTo>
                  <a:lnTo>
                    <a:pt x="466191" y="349496"/>
                  </a:lnTo>
                  <a:lnTo>
                    <a:pt x="469049" y="335526"/>
                  </a:lnTo>
                  <a:lnTo>
                    <a:pt x="466476" y="88809"/>
                  </a:lnTo>
                  <a:lnTo>
                    <a:pt x="458925" y="77286"/>
                  </a:lnTo>
                  <a:lnTo>
                    <a:pt x="447574" y="69501"/>
                  </a:lnTo>
                  <a:lnTo>
                    <a:pt x="433609" y="66643"/>
                  </a:lnTo>
                  <a:close/>
                </a:path>
                <a:path w="469264" h="371475" extrusionOk="0">
                  <a:moveTo>
                    <a:pt x="64028" y="66643"/>
                  </a:moveTo>
                  <a:lnTo>
                    <a:pt x="35438" y="66643"/>
                  </a:lnTo>
                  <a:lnTo>
                    <a:pt x="22158" y="69216"/>
                  </a:lnTo>
                  <a:lnTo>
                    <a:pt x="10639" y="76769"/>
                  </a:lnTo>
                  <a:lnTo>
                    <a:pt x="2857" y="88125"/>
                  </a:lnTo>
                  <a:lnTo>
                    <a:pt x="0" y="102095"/>
                  </a:lnTo>
                  <a:lnTo>
                    <a:pt x="2572" y="348811"/>
                  </a:lnTo>
                  <a:lnTo>
                    <a:pt x="10122" y="360334"/>
                  </a:lnTo>
                  <a:lnTo>
                    <a:pt x="21473" y="368119"/>
                  </a:lnTo>
                  <a:lnTo>
                    <a:pt x="35438" y="370978"/>
                  </a:lnTo>
                  <a:lnTo>
                    <a:pt x="64028" y="370978"/>
                  </a:lnTo>
                  <a:lnTo>
                    <a:pt x="64028" y="66643"/>
                  </a:lnTo>
                  <a:close/>
                </a:path>
                <a:path w="469264" h="371475" extrusionOk="0">
                  <a:moveTo>
                    <a:pt x="378792" y="66643"/>
                  </a:moveTo>
                  <a:lnTo>
                    <a:pt x="90256" y="66643"/>
                  </a:lnTo>
                  <a:lnTo>
                    <a:pt x="90256" y="370978"/>
                  </a:lnTo>
                  <a:lnTo>
                    <a:pt x="378792" y="370978"/>
                  </a:lnTo>
                  <a:lnTo>
                    <a:pt x="378792" y="66643"/>
                  </a:lnTo>
                  <a:close/>
                </a:path>
                <a:path w="469264" h="371475" extrusionOk="0">
                  <a:moveTo>
                    <a:pt x="281711" y="0"/>
                  </a:moveTo>
                  <a:lnTo>
                    <a:pt x="187337" y="0"/>
                  </a:lnTo>
                  <a:lnTo>
                    <a:pt x="184934" y="147"/>
                  </a:lnTo>
                  <a:lnTo>
                    <a:pt x="172821" y="6515"/>
                  </a:lnTo>
                  <a:lnTo>
                    <a:pt x="167906" y="19437"/>
                  </a:lnTo>
                  <a:lnTo>
                    <a:pt x="167906" y="66643"/>
                  </a:lnTo>
                  <a:lnTo>
                    <a:pt x="193295" y="66643"/>
                  </a:lnTo>
                  <a:lnTo>
                    <a:pt x="193295" y="32047"/>
                  </a:lnTo>
                  <a:lnTo>
                    <a:pt x="199941" y="25398"/>
                  </a:lnTo>
                  <a:lnTo>
                    <a:pt x="301020" y="25398"/>
                  </a:lnTo>
                  <a:lnTo>
                    <a:pt x="300995" y="17033"/>
                  </a:lnTo>
                  <a:lnTo>
                    <a:pt x="294628" y="4916"/>
                  </a:lnTo>
                  <a:lnTo>
                    <a:pt x="281711" y="0"/>
                  </a:lnTo>
                  <a:close/>
                </a:path>
                <a:path w="469264" h="371475" extrusionOk="0">
                  <a:moveTo>
                    <a:pt x="301020" y="25398"/>
                  </a:moveTo>
                  <a:lnTo>
                    <a:pt x="269106" y="25398"/>
                  </a:lnTo>
                  <a:lnTo>
                    <a:pt x="275752" y="32047"/>
                  </a:lnTo>
                  <a:lnTo>
                    <a:pt x="275752" y="66643"/>
                  </a:lnTo>
                  <a:lnTo>
                    <a:pt x="301142" y="66643"/>
                  </a:lnTo>
                  <a:lnTo>
                    <a:pt x="301020" y="25398"/>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 name="Google Shape;179;p10"/>
            <p:cNvSpPr/>
            <p:nvPr/>
          </p:nvSpPr>
          <p:spPr>
            <a:xfrm>
              <a:off x="2671750" y="5930974"/>
              <a:ext cx="440689" cy="361950"/>
            </a:xfrm>
            <a:custGeom>
              <a:avLst/>
              <a:gdLst/>
              <a:ahLst/>
              <a:cxnLst/>
              <a:rect l="l" t="t" r="r" b="b"/>
              <a:pathLst>
                <a:path w="440689" h="361950" extrusionOk="0">
                  <a:moveTo>
                    <a:pt x="220922" y="72092"/>
                  </a:moveTo>
                  <a:lnTo>
                    <a:pt x="78535" y="189257"/>
                  </a:lnTo>
                  <a:lnTo>
                    <a:pt x="78534" y="361668"/>
                  </a:lnTo>
                  <a:lnTo>
                    <a:pt x="167053" y="361668"/>
                  </a:lnTo>
                  <a:lnTo>
                    <a:pt x="169972" y="271638"/>
                  </a:lnTo>
                  <a:lnTo>
                    <a:pt x="179992" y="262550"/>
                  </a:lnTo>
                  <a:lnTo>
                    <a:pt x="194727" y="259057"/>
                  </a:lnTo>
                  <a:lnTo>
                    <a:pt x="363310" y="259057"/>
                  </a:lnTo>
                  <a:lnTo>
                    <a:pt x="363308" y="189257"/>
                  </a:lnTo>
                  <a:lnTo>
                    <a:pt x="220922" y="72092"/>
                  </a:lnTo>
                  <a:close/>
                </a:path>
                <a:path w="440689" h="361950" extrusionOk="0">
                  <a:moveTo>
                    <a:pt x="363310" y="259057"/>
                  </a:moveTo>
                  <a:lnTo>
                    <a:pt x="194727" y="259057"/>
                  </a:lnTo>
                  <a:lnTo>
                    <a:pt x="259501" y="261458"/>
                  </a:lnTo>
                  <a:lnTo>
                    <a:pt x="270546" y="269703"/>
                  </a:lnTo>
                  <a:lnTo>
                    <a:pt x="274791" y="281829"/>
                  </a:lnTo>
                  <a:lnTo>
                    <a:pt x="274791" y="361668"/>
                  </a:lnTo>
                  <a:lnTo>
                    <a:pt x="363311" y="361668"/>
                  </a:lnTo>
                  <a:lnTo>
                    <a:pt x="363310" y="259057"/>
                  </a:lnTo>
                  <a:close/>
                </a:path>
                <a:path w="440689" h="361950" extrusionOk="0">
                  <a:moveTo>
                    <a:pt x="220922" y="796"/>
                  </a:moveTo>
                  <a:lnTo>
                    <a:pt x="220922" y="39207"/>
                  </a:lnTo>
                  <a:lnTo>
                    <a:pt x="395538" y="189257"/>
                  </a:lnTo>
                  <a:lnTo>
                    <a:pt x="440237" y="189257"/>
                  </a:lnTo>
                  <a:lnTo>
                    <a:pt x="220922" y="796"/>
                  </a:lnTo>
                  <a:close/>
                </a:path>
                <a:path w="440689" h="361950" extrusionOk="0">
                  <a:moveTo>
                    <a:pt x="220922" y="0"/>
                  </a:moveTo>
                  <a:lnTo>
                    <a:pt x="0" y="188461"/>
                  </a:lnTo>
                  <a:lnTo>
                    <a:pt x="45026" y="188461"/>
                  </a:lnTo>
                  <a:lnTo>
                    <a:pt x="220922" y="38409"/>
                  </a:lnTo>
                  <a:lnTo>
                    <a:pt x="220922" y="0"/>
                  </a:lnTo>
                  <a:close/>
                </a:path>
                <a:path w="440689" h="361950" extrusionOk="0">
                  <a:moveTo>
                    <a:pt x="128468" y="13766"/>
                  </a:moveTo>
                  <a:lnTo>
                    <a:pt x="69549" y="13766"/>
                  </a:lnTo>
                  <a:lnTo>
                    <a:pt x="69549" y="109366"/>
                  </a:lnTo>
                  <a:lnTo>
                    <a:pt x="128468" y="60882"/>
                  </a:lnTo>
                  <a:lnTo>
                    <a:pt x="128468" y="13766"/>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37866219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281FE-2211-4651-8236-C8A3566A9759}"/>
              </a:ext>
            </a:extLst>
          </p:cNvPr>
          <p:cNvSpPr>
            <a:spLocks noGrp="1"/>
          </p:cNvSpPr>
          <p:nvPr>
            <p:ph type="title"/>
          </p:nvPr>
        </p:nvSpPr>
        <p:spPr>
          <a:xfrm>
            <a:off x="628650" y="162839"/>
            <a:ext cx="7886700" cy="864296"/>
          </a:xfrm>
        </p:spPr>
        <p:txBody>
          <a:bodyPr>
            <a:normAutofit/>
          </a:bodyPr>
          <a:lstStyle/>
          <a:p>
            <a:pPr algn="ctr"/>
            <a:r>
              <a:rPr lang="en-US" sz="3200" dirty="0">
                <a:latin typeface="+mj-lt"/>
              </a:rPr>
              <a:t>Definitions of Competency Areas</a:t>
            </a:r>
          </a:p>
        </p:txBody>
      </p:sp>
      <p:graphicFrame>
        <p:nvGraphicFramePr>
          <p:cNvPr id="4" name="Content Placeholder 3">
            <a:extLst>
              <a:ext uri="{FF2B5EF4-FFF2-40B4-BE49-F238E27FC236}">
                <a16:creationId xmlns:a16="http://schemas.microsoft.com/office/drawing/2014/main" id="{E8D17ED7-BA6F-42DD-BBE8-7846F72C640B}"/>
              </a:ext>
            </a:extLst>
          </p:cNvPr>
          <p:cNvGraphicFramePr>
            <a:graphicFrameLocks noGrp="1"/>
          </p:cNvGraphicFramePr>
          <p:nvPr>
            <p:ph idx="1"/>
          </p:nvPr>
        </p:nvGraphicFramePr>
        <p:xfrm>
          <a:off x="758956" y="1027135"/>
          <a:ext cx="7599721" cy="4921553"/>
        </p:xfrm>
        <a:graphic>
          <a:graphicData uri="http://schemas.openxmlformats.org/drawingml/2006/table">
            <a:tbl>
              <a:tblPr firstRow="1" firstCol="1" bandRow="1"/>
              <a:tblGrid>
                <a:gridCol w="2029881">
                  <a:extLst>
                    <a:ext uri="{9D8B030D-6E8A-4147-A177-3AD203B41FA5}">
                      <a16:colId xmlns:a16="http://schemas.microsoft.com/office/drawing/2014/main" val="3718021943"/>
                    </a:ext>
                  </a:extLst>
                </a:gridCol>
                <a:gridCol w="5569840">
                  <a:extLst>
                    <a:ext uri="{9D8B030D-6E8A-4147-A177-3AD203B41FA5}">
                      <a16:colId xmlns:a16="http://schemas.microsoft.com/office/drawing/2014/main" val="897023833"/>
                    </a:ext>
                  </a:extLst>
                </a:gridCol>
              </a:tblGrid>
              <a:tr h="1093086">
                <a:tc>
                  <a:txBody>
                    <a:bodyPr/>
                    <a:lstStyle/>
                    <a:p>
                      <a:pPr marL="0" marR="0">
                        <a:spcBef>
                          <a:spcPts val="0"/>
                        </a:spcBef>
                        <a:spcAft>
                          <a:spcPts val="0"/>
                        </a:spcAft>
                      </a:pPr>
                      <a:r>
                        <a:rPr lang="en-US" sz="1400" dirty="0">
                          <a:effectLst/>
                          <a:latin typeface="+mn-lt"/>
                          <a:ea typeface="PMingLiU" panose="02020500000000000000" pitchFamily="18" charset="-120"/>
                          <a:cs typeface="Times New Roman" panose="02020603050405020304" pitchFamily="18" charset="0"/>
                        </a:rPr>
                        <a:t>Coordination and Collaboration</a:t>
                      </a:r>
                    </a:p>
                  </a:txBody>
                  <a:tcPr marL="66255" marR="6625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400" dirty="0">
                          <a:effectLst/>
                          <a:latin typeface="+mn-lt"/>
                          <a:ea typeface="PMingLiU" panose="02020500000000000000" pitchFamily="18" charset="-120"/>
                          <a:cs typeface="Times New Roman" panose="02020603050405020304" pitchFamily="18" charset="0"/>
                        </a:rPr>
                        <a:t>The alignment of early childhood services, interventions and community resources to support a collaborative, cross-disciplinary, and cross agency service delivery process for infants and young children with disabilities and their families</a:t>
                      </a:r>
                    </a:p>
                    <a:p>
                      <a:pPr marL="0" marR="0">
                        <a:spcBef>
                          <a:spcPts val="0"/>
                        </a:spcBef>
                        <a:spcAft>
                          <a:spcPts val="0"/>
                        </a:spcAft>
                      </a:pPr>
                      <a:r>
                        <a:rPr lang="en-US" sz="1400" dirty="0">
                          <a:effectLst/>
                          <a:latin typeface="+mn-lt"/>
                          <a:ea typeface="PMingLiU" panose="02020500000000000000" pitchFamily="18" charset="-120"/>
                          <a:cs typeface="Times New Roman" panose="02020603050405020304" pitchFamily="18" charset="0"/>
                        </a:rPr>
                        <a:t> </a:t>
                      </a:r>
                    </a:p>
                  </a:txBody>
                  <a:tcPr marL="66255" marR="66255"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75078541"/>
                  </a:ext>
                </a:extLst>
              </a:tr>
              <a:tr h="1180886">
                <a:tc>
                  <a:txBody>
                    <a:bodyPr/>
                    <a:lstStyle/>
                    <a:p>
                      <a:pPr marL="0" marR="0">
                        <a:spcBef>
                          <a:spcPts val="0"/>
                        </a:spcBef>
                        <a:spcAft>
                          <a:spcPts val="0"/>
                        </a:spcAft>
                      </a:pPr>
                      <a:r>
                        <a:rPr lang="en-US" sz="1400" dirty="0">
                          <a:effectLst/>
                          <a:latin typeface="+mn-lt"/>
                          <a:ea typeface="PMingLiU" panose="02020500000000000000" pitchFamily="18" charset="-120"/>
                          <a:cs typeface="Times New Roman" panose="02020603050405020304" pitchFamily="18" charset="0"/>
                        </a:rPr>
                        <a:t>Family Centered Practice</a:t>
                      </a:r>
                    </a:p>
                  </a:txBody>
                  <a:tcPr marL="66255" marR="66255" marT="0" marB="0">
                    <a:lnL>
                      <a:noFill/>
                    </a:lnL>
                    <a:lnR>
                      <a:noFill/>
                    </a:lnR>
                    <a:lnT>
                      <a:noFill/>
                    </a:lnT>
                    <a:lnB>
                      <a:noFill/>
                    </a:lnB>
                  </a:tcPr>
                </a:tc>
                <a:tc>
                  <a:txBody>
                    <a:bodyPr/>
                    <a:lstStyle/>
                    <a:p>
                      <a:pPr marL="0" marR="0">
                        <a:spcBef>
                          <a:spcPts val="0"/>
                        </a:spcBef>
                        <a:spcAft>
                          <a:spcPts val="0"/>
                        </a:spcAft>
                      </a:pPr>
                      <a:r>
                        <a:rPr lang="en-US" sz="1400" dirty="0">
                          <a:effectLst/>
                          <a:latin typeface="+mn-lt"/>
                          <a:ea typeface="PMingLiU" panose="02020500000000000000" pitchFamily="18" charset="-120"/>
                          <a:cs typeface="Times New Roman" panose="02020603050405020304" pitchFamily="18" charset="0"/>
                        </a:rPr>
                        <a:t>The delivery of culturally competent and family responsive early childhood intervention that respects and facilitates a family’s active partnership and participation in the assessment, planning, implementation and monitoring of the interventions delivered to their child and themselves. </a:t>
                      </a:r>
                    </a:p>
                    <a:p>
                      <a:pPr marL="0" marR="0">
                        <a:spcBef>
                          <a:spcPts val="0"/>
                        </a:spcBef>
                        <a:spcAft>
                          <a:spcPts val="0"/>
                        </a:spcAft>
                      </a:pPr>
                      <a:r>
                        <a:rPr lang="en-US" sz="1400" dirty="0">
                          <a:effectLst/>
                          <a:latin typeface="+mn-lt"/>
                          <a:ea typeface="PMingLiU" panose="02020500000000000000" pitchFamily="18" charset="-120"/>
                          <a:cs typeface="Times New Roman" panose="02020603050405020304" pitchFamily="18" charset="0"/>
                        </a:rPr>
                        <a:t> </a:t>
                      </a:r>
                    </a:p>
                  </a:txBody>
                  <a:tcPr marL="66255" marR="66255" marT="0" marB="0">
                    <a:lnL>
                      <a:noFill/>
                    </a:lnL>
                    <a:lnR>
                      <a:noFill/>
                    </a:lnR>
                    <a:lnT>
                      <a:noFill/>
                    </a:lnT>
                    <a:lnB>
                      <a:noFill/>
                    </a:lnB>
                  </a:tcPr>
                </a:tc>
                <a:extLst>
                  <a:ext uri="{0D108BD9-81ED-4DB2-BD59-A6C34878D82A}">
                    <a16:rowId xmlns:a16="http://schemas.microsoft.com/office/drawing/2014/main" val="1401657076"/>
                  </a:ext>
                </a:extLst>
              </a:tr>
              <a:tr h="1335878">
                <a:tc>
                  <a:txBody>
                    <a:bodyPr/>
                    <a:lstStyle/>
                    <a:p>
                      <a:pPr marL="0" marR="0">
                        <a:spcBef>
                          <a:spcPts val="0"/>
                        </a:spcBef>
                        <a:spcAft>
                          <a:spcPts val="0"/>
                        </a:spcAft>
                      </a:pPr>
                      <a:r>
                        <a:rPr lang="en-US" sz="1400" dirty="0">
                          <a:effectLst/>
                          <a:latin typeface="+mn-lt"/>
                          <a:ea typeface="PMingLiU" panose="02020500000000000000" pitchFamily="18" charset="-120"/>
                          <a:cs typeface="Times New Roman" panose="02020603050405020304" pitchFamily="18" charset="0"/>
                        </a:rPr>
                        <a:t>Evidenced Based Practice</a:t>
                      </a:r>
                    </a:p>
                  </a:txBody>
                  <a:tcPr marL="66255" marR="66255" marT="0" marB="0">
                    <a:lnL>
                      <a:noFill/>
                    </a:lnL>
                    <a:lnR>
                      <a:noFill/>
                    </a:lnR>
                    <a:lnT>
                      <a:noFill/>
                    </a:lnT>
                    <a:lnB>
                      <a:noFill/>
                    </a:lnB>
                  </a:tcPr>
                </a:tc>
                <a:tc>
                  <a:txBody>
                    <a:bodyPr/>
                    <a:lstStyle/>
                    <a:p>
                      <a:pPr marL="0" marR="0">
                        <a:spcBef>
                          <a:spcPts val="0"/>
                        </a:spcBef>
                        <a:spcAft>
                          <a:spcPts val="0"/>
                        </a:spcAft>
                      </a:pPr>
                      <a:r>
                        <a:rPr lang="en-US" sz="1400" dirty="0">
                          <a:effectLst/>
                          <a:latin typeface="+mn-lt"/>
                          <a:ea typeface="PMingLiU" panose="02020500000000000000" pitchFamily="18" charset="-120"/>
                          <a:cs typeface="Times New Roman" panose="02020603050405020304" pitchFamily="18" charset="0"/>
                        </a:rPr>
                        <a:t>The use of scientifically based evidence to inform all screening, assessment, intervention and evaluation practices implemented with a child and family, and the collection of reliable data to document, monitor and make decisions about the effectiveness of the intervention practices used with each individual child and family</a:t>
                      </a:r>
                    </a:p>
                  </a:txBody>
                  <a:tcPr marL="66255" marR="66255" marT="0" marB="0">
                    <a:lnL>
                      <a:noFill/>
                    </a:lnL>
                    <a:lnR>
                      <a:noFill/>
                    </a:lnR>
                    <a:lnT>
                      <a:noFill/>
                    </a:lnT>
                    <a:lnB>
                      <a:noFill/>
                    </a:lnB>
                  </a:tcPr>
                </a:tc>
                <a:extLst>
                  <a:ext uri="{0D108BD9-81ED-4DB2-BD59-A6C34878D82A}">
                    <a16:rowId xmlns:a16="http://schemas.microsoft.com/office/drawing/2014/main" val="4294095398"/>
                  </a:ext>
                </a:extLst>
              </a:tr>
              <a:tr h="1311703">
                <a:tc>
                  <a:txBody>
                    <a:bodyPr/>
                    <a:lstStyle/>
                    <a:p>
                      <a:pPr marL="0" marR="0">
                        <a:spcBef>
                          <a:spcPts val="0"/>
                        </a:spcBef>
                        <a:spcAft>
                          <a:spcPts val="0"/>
                        </a:spcAft>
                      </a:pPr>
                      <a:r>
                        <a:rPr lang="en-US" sz="1400" dirty="0">
                          <a:effectLst/>
                          <a:latin typeface="+mn-lt"/>
                          <a:ea typeface="PMingLiU" panose="02020500000000000000" pitchFamily="18" charset="-120"/>
                          <a:cs typeface="Times New Roman" panose="02020603050405020304" pitchFamily="18" charset="0"/>
                        </a:rPr>
                        <a:t>Professionalism</a:t>
                      </a:r>
                    </a:p>
                  </a:txBody>
                  <a:tcPr marL="66255" marR="6625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mn-lt"/>
                          <a:ea typeface="PMingLiU" panose="02020500000000000000" pitchFamily="18" charset="-120"/>
                          <a:cs typeface="Times New Roman" panose="02020603050405020304" pitchFamily="18" charset="0"/>
                        </a:rPr>
                        <a:t>The application of  ECI and discipline specific laws, policies, ethical standards and practice guidelines by service providers who take responsibility for continued learning through self-reflection and professional development which they share with others through  teaching, mentoring, and coaching; and the demonstration of  advocacy and  leadership skills at the local, state and national level.</a:t>
                      </a:r>
                    </a:p>
                  </a:txBody>
                  <a:tcPr marL="66255" marR="66255"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8153259"/>
                  </a:ext>
                </a:extLst>
              </a:tr>
            </a:tbl>
          </a:graphicData>
        </a:graphic>
      </p:graphicFrame>
      <p:sp>
        <p:nvSpPr>
          <p:cNvPr id="3" name="Rectangle 2"/>
          <p:cNvSpPr/>
          <p:nvPr/>
        </p:nvSpPr>
        <p:spPr>
          <a:xfrm>
            <a:off x="628650" y="1027136"/>
            <a:ext cx="7750306" cy="4921552"/>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46576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latin typeface="+mj-lt"/>
              </a:rPr>
              <a:t>EI/ECSE Personnel Preparation Standards:</a:t>
            </a:r>
          </a:p>
        </p:txBody>
      </p:sp>
      <p:sp>
        <p:nvSpPr>
          <p:cNvPr id="3" name="Content Placeholder 2"/>
          <p:cNvSpPr>
            <a:spLocks noGrp="1"/>
          </p:cNvSpPr>
          <p:nvPr>
            <p:ph idx="1"/>
          </p:nvPr>
        </p:nvSpPr>
        <p:spPr>
          <a:xfrm>
            <a:off x="628650" y="1825625"/>
            <a:ext cx="7886700" cy="4036556"/>
          </a:xfrm>
        </p:spPr>
        <p:txBody>
          <a:bodyPr>
            <a:normAutofit fontScale="85000" lnSpcReduction="20000"/>
          </a:bodyPr>
          <a:lstStyle/>
          <a:p>
            <a:pPr marL="914400" lvl="1" indent="-457200">
              <a:lnSpc>
                <a:spcPct val="150000"/>
              </a:lnSpc>
              <a:buFont typeface="+mj-lt"/>
              <a:buAutoNum type="arabicPeriod"/>
            </a:pPr>
            <a:r>
              <a:rPr lang="en-US" dirty="0"/>
              <a:t>Child Development and Early Learning</a:t>
            </a:r>
          </a:p>
          <a:p>
            <a:pPr marL="914400" lvl="1" indent="-457200">
              <a:lnSpc>
                <a:spcPct val="150000"/>
              </a:lnSpc>
              <a:buFont typeface="+mj-lt"/>
              <a:buAutoNum type="arabicPeriod"/>
            </a:pPr>
            <a:r>
              <a:rPr lang="en-US" dirty="0"/>
              <a:t>Partnering with Families</a:t>
            </a:r>
          </a:p>
          <a:p>
            <a:pPr marL="914400" lvl="1" indent="-457200">
              <a:lnSpc>
                <a:spcPct val="150000"/>
              </a:lnSpc>
              <a:buFont typeface="+mj-lt"/>
              <a:buAutoNum type="arabicPeriod"/>
            </a:pPr>
            <a:r>
              <a:rPr lang="en-US" dirty="0"/>
              <a:t>Collaborating and Teaming</a:t>
            </a:r>
          </a:p>
          <a:p>
            <a:pPr marL="914400" lvl="1" indent="-457200">
              <a:lnSpc>
                <a:spcPct val="150000"/>
              </a:lnSpc>
              <a:buFont typeface="+mj-lt"/>
              <a:buAutoNum type="arabicPeriod"/>
            </a:pPr>
            <a:r>
              <a:rPr lang="en-US" dirty="0"/>
              <a:t>Assessment Processes</a:t>
            </a:r>
          </a:p>
          <a:p>
            <a:pPr marL="914400" lvl="1" indent="-457200">
              <a:lnSpc>
                <a:spcPct val="150000"/>
              </a:lnSpc>
              <a:buFont typeface="+mj-lt"/>
              <a:buAutoNum type="arabicPeriod"/>
            </a:pPr>
            <a:r>
              <a:rPr lang="en-US" dirty="0"/>
              <a:t>Application of Curriculum Frameworks in the Planning and Facilitation of Meaningful Learning Experiences</a:t>
            </a:r>
          </a:p>
          <a:p>
            <a:pPr marL="914400" lvl="1" indent="-457200">
              <a:lnSpc>
                <a:spcPct val="150000"/>
              </a:lnSpc>
              <a:buFont typeface="+mj-lt"/>
              <a:buAutoNum type="arabicPeriod"/>
            </a:pPr>
            <a:r>
              <a:rPr lang="en-US" dirty="0"/>
              <a:t>Using Responsive and Reciprocal Interactions, Interventions, and Instruction</a:t>
            </a:r>
          </a:p>
          <a:p>
            <a:pPr marL="914400" lvl="1" indent="-457200">
              <a:lnSpc>
                <a:spcPct val="150000"/>
              </a:lnSpc>
              <a:buFont typeface="+mj-lt"/>
              <a:buAutoNum type="arabicPeriod"/>
            </a:pPr>
            <a:r>
              <a:rPr lang="en-US" dirty="0"/>
              <a:t>Professionalism and Ethical Practices</a:t>
            </a:r>
          </a:p>
        </p:txBody>
      </p:sp>
    </p:spTree>
    <p:extLst>
      <p:ext uri="{BB962C8B-B14F-4D97-AF65-F5344CB8AC3E}">
        <p14:creationId xmlns:p14="http://schemas.microsoft.com/office/powerpoint/2010/main" val="3162470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sz="4800" dirty="0"/>
              <a:t>     </a:t>
            </a:r>
            <a:r>
              <a:rPr lang="en-US" sz="5400" b="1" dirty="0"/>
              <a:t>Are</a:t>
            </a:r>
            <a:r>
              <a:rPr lang="en-US" sz="4800" b="1" dirty="0"/>
              <a:t> Personnel Prepared and Supported </a:t>
            </a:r>
          </a:p>
          <a:p>
            <a:pPr marL="0" indent="0" algn="ctr">
              <a:buNone/>
            </a:pPr>
            <a:r>
              <a:rPr lang="en-US" sz="4800" b="1" dirty="0"/>
              <a:t>to do the Job?</a:t>
            </a:r>
          </a:p>
        </p:txBody>
      </p:sp>
    </p:spTree>
    <p:extLst>
      <p:ext uri="{BB962C8B-B14F-4D97-AF65-F5344CB8AC3E}">
        <p14:creationId xmlns:p14="http://schemas.microsoft.com/office/powerpoint/2010/main" val="34108828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B4F76-A24A-4973-86F5-E37182D0D995}"/>
              </a:ext>
            </a:extLst>
          </p:cNvPr>
          <p:cNvSpPr>
            <a:spLocks noGrp="1"/>
          </p:cNvSpPr>
          <p:nvPr>
            <p:ph type="title"/>
          </p:nvPr>
        </p:nvSpPr>
        <p:spPr>
          <a:xfrm>
            <a:off x="628650" y="365126"/>
            <a:ext cx="7886700" cy="1325563"/>
          </a:xfrm>
        </p:spPr>
        <p:txBody>
          <a:bodyPr anchor="ctr">
            <a:normAutofit/>
          </a:bodyPr>
          <a:lstStyle/>
          <a:p>
            <a:pPr algn="ctr"/>
            <a:r>
              <a:rPr lang="en-US" sz="3200" b="1" dirty="0"/>
              <a:t>Curriculum Modules: EI/ECSE Standards</a:t>
            </a:r>
          </a:p>
        </p:txBody>
      </p:sp>
      <p:sp>
        <p:nvSpPr>
          <p:cNvPr id="3" name="Content Placeholder 2">
            <a:extLst>
              <a:ext uri="{FF2B5EF4-FFF2-40B4-BE49-F238E27FC236}">
                <a16:creationId xmlns:a16="http://schemas.microsoft.com/office/drawing/2014/main" id="{970263B1-0971-4D1E-8CE2-0BAA6242CFCA}"/>
              </a:ext>
            </a:extLst>
          </p:cNvPr>
          <p:cNvSpPr>
            <a:spLocks noGrp="1"/>
          </p:cNvSpPr>
          <p:nvPr>
            <p:ph sz="half" idx="1"/>
          </p:nvPr>
        </p:nvSpPr>
        <p:spPr>
          <a:xfrm>
            <a:off x="1457738" y="1825625"/>
            <a:ext cx="6109253" cy="4351338"/>
          </a:xfrm>
        </p:spPr>
        <p:txBody>
          <a:bodyPr>
            <a:normAutofit lnSpcReduction="10000"/>
          </a:bodyPr>
          <a:lstStyle/>
          <a:p>
            <a:r>
              <a:rPr lang="en-US" sz="2400" dirty="0"/>
              <a:t>Overview</a:t>
            </a:r>
          </a:p>
          <a:p>
            <a:r>
              <a:rPr lang="en-US" sz="2400" dirty="0"/>
              <a:t>Topics and PD Guides           </a:t>
            </a:r>
          </a:p>
          <a:p>
            <a:r>
              <a:rPr lang="en-US" sz="2400" dirty="0"/>
              <a:t>Sample Syllabi</a:t>
            </a:r>
          </a:p>
          <a:p>
            <a:r>
              <a:rPr lang="en-US" sz="2400" dirty="0"/>
              <a:t>Multimedia Illustrations</a:t>
            </a:r>
          </a:p>
          <a:p>
            <a:r>
              <a:rPr lang="en-US" sz="2400" dirty="0"/>
              <a:t>Learning Activities</a:t>
            </a:r>
          </a:p>
          <a:p>
            <a:r>
              <a:rPr lang="en-US" sz="2400" dirty="0"/>
              <a:t>Resources</a:t>
            </a:r>
          </a:p>
          <a:p>
            <a:pPr marL="0" indent="0">
              <a:buNone/>
            </a:pPr>
            <a:r>
              <a:rPr lang="en-US" sz="2400" dirty="0"/>
              <a:t>	Websites</a:t>
            </a:r>
          </a:p>
          <a:p>
            <a:pPr marL="0" indent="0">
              <a:buNone/>
            </a:pPr>
            <a:r>
              <a:rPr lang="en-US" sz="2400" dirty="0"/>
              <a:t>	Modules </a:t>
            </a:r>
          </a:p>
          <a:p>
            <a:pPr marL="0" indent="0">
              <a:buNone/>
            </a:pPr>
            <a:r>
              <a:rPr lang="en-US" sz="2400" dirty="0"/>
              <a:t>	Glossary</a:t>
            </a:r>
          </a:p>
          <a:p>
            <a:pPr marL="0" indent="0">
              <a:buNone/>
            </a:pPr>
            <a:r>
              <a:rPr lang="en-US" sz="2400" dirty="0"/>
              <a:t>             References</a:t>
            </a:r>
          </a:p>
        </p:txBody>
      </p:sp>
    </p:spTree>
    <p:extLst>
      <p:ext uri="{BB962C8B-B14F-4D97-AF65-F5344CB8AC3E}">
        <p14:creationId xmlns:p14="http://schemas.microsoft.com/office/powerpoint/2010/main" val="22283475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ee0b982e1e_0_5"/>
          <p:cNvSpPr txBox="1">
            <a:spLocks noGrp="1"/>
          </p:cNvSpPr>
          <p:nvPr>
            <p:ph type="title"/>
          </p:nvPr>
        </p:nvSpPr>
        <p:spPr>
          <a:xfrm>
            <a:off x="628650" y="223629"/>
            <a:ext cx="78867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3600"/>
              <a:t>Leadership Initiatives Partnership</a:t>
            </a:r>
            <a:endParaRPr sz="3600"/>
          </a:p>
        </p:txBody>
      </p:sp>
      <p:sp>
        <p:nvSpPr>
          <p:cNvPr id="210" name="Google Shape;210;gee0b982e1e_0_5"/>
          <p:cNvSpPr txBox="1">
            <a:spLocks noGrp="1"/>
          </p:cNvSpPr>
          <p:nvPr>
            <p:ph type="body" idx="1"/>
          </p:nvPr>
        </p:nvSpPr>
        <p:spPr>
          <a:xfrm>
            <a:off x="628650" y="1837025"/>
            <a:ext cx="7886700" cy="4351200"/>
          </a:xfrm>
          <a:prstGeom prst="rect">
            <a:avLst/>
          </a:prstGeom>
        </p:spPr>
        <p:txBody>
          <a:bodyPr spcFirstLastPara="1" wrap="square" lIns="91425" tIns="45700" rIns="91425" bIns="45700" anchor="t" anchorCtr="0">
            <a:normAutofit/>
          </a:bodyPr>
          <a:lstStyle/>
          <a:p>
            <a:pPr marL="0" lvl="0" indent="0" algn="l" rtl="0">
              <a:spcBef>
                <a:spcPts val="563"/>
              </a:spcBef>
              <a:spcAft>
                <a:spcPts val="0"/>
              </a:spcAft>
              <a:buNone/>
            </a:pPr>
            <a:r>
              <a:rPr lang="en-US" dirty="0"/>
              <a:t>Working in collaboration with IDEA Infant Toddler Coordinator Association, Early Childhood Technical Assistance Center and the Affinity Board for Section 619 coordinators, National Association for State Directors of Special Education.</a:t>
            </a:r>
            <a:endParaRPr dirty="0"/>
          </a:p>
          <a:p>
            <a:pPr marL="0" lvl="0" indent="0" algn="l" rtl="0">
              <a:spcBef>
                <a:spcPts val="563"/>
              </a:spcBef>
              <a:spcAft>
                <a:spcPts val="0"/>
              </a:spcAft>
              <a:buNone/>
            </a:pPr>
            <a:endParaRPr dirty="0"/>
          </a:p>
          <a:p>
            <a:pPr marL="0" lvl="0" indent="0" algn="l" rtl="0">
              <a:spcBef>
                <a:spcPts val="563"/>
              </a:spcBef>
              <a:spcAft>
                <a:spcPts val="0"/>
              </a:spcAft>
              <a:buNone/>
            </a:pPr>
            <a:endParaRPr dirty="0"/>
          </a:p>
        </p:txBody>
      </p:sp>
      <p:pic>
        <p:nvPicPr>
          <p:cNvPr id="211" name="Google Shape;211;gee0b982e1e_0_5"/>
          <p:cNvPicPr preferRelativeResize="0"/>
          <p:nvPr/>
        </p:nvPicPr>
        <p:blipFill>
          <a:blip r:embed="rId3">
            <a:alphaModFix/>
          </a:blip>
          <a:stretch>
            <a:fillRect/>
          </a:stretch>
        </p:blipFill>
        <p:spPr>
          <a:xfrm>
            <a:off x="277829" y="5073800"/>
            <a:ext cx="2381250" cy="1114425"/>
          </a:xfrm>
          <a:prstGeom prst="rect">
            <a:avLst/>
          </a:prstGeom>
          <a:noFill/>
          <a:ln>
            <a:noFill/>
          </a:ln>
        </p:spPr>
      </p:pic>
      <p:pic>
        <p:nvPicPr>
          <p:cNvPr id="212" name="Google Shape;212;gee0b982e1e_0_5"/>
          <p:cNvPicPr preferRelativeResize="0"/>
          <p:nvPr/>
        </p:nvPicPr>
        <p:blipFill>
          <a:blip r:embed="rId4">
            <a:alphaModFix/>
          </a:blip>
          <a:stretch>
            <a:fillRect/>
          </a:stretch>
        </p:blipFill>
        <p:spPr>
          <a:xfrm>
            <a:off x="6012646" y="5041732"/>
            <a:ext cx="2853525" cy="1224425"/>
          </a:xfrm>
          <a:prstGeom prst="rect">
            <a:avLst/>
          </a:prstGeom>
          <a:noFill/>
          <a:ln>
            <a:noFill/>
          </a:ln>
        </p:spPr>
      </p:pic>
      <p:pic>
        <p:nvPicPr>
          <p:cNvPr id="213" name="Google Shape;213;gee0b982e1e_0_5"/>
          <p:cNvPicPr preferRelativeResize="0"/>
          <p:nvPr/>
        </p:nvPicPr>
        <p:blipFill>
          <a:blip r:embed="rId5">
            <a:alphaModFix/>
          </a:blip>
          <a:stretch>
            <a:fillRect/>
          </a:stretch>
        </p:blipFill>
        <p:spPr>
          <a:xfrm>
            <a:off x="1980975" y="4182953"/>
            <a:ext cx="5364176" cy="791425"/>
          </a:xfrm>
          <a:prstGeom prst="rect">
            <a:avLst/>
          </a:prstGeom>
          <a:noFill/>
          <a:ln>
            <a:noFill/>
          </a:ln>
        </p:spPr>
      </p:pic>
    </p:spTree>
    <p:extLst>
      <p:ext uri="{BB962C8B-B14F-4D97-AF65-F5344CB8AC3E}">
        <p14:creationId xmlns:p14="http://schemas.microsoft.com/office/powerpoint/2010/main" val="18382499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7"/>
          <p:cNvSpPr txBox="1">
            <a:spLocks noGrp="1"/>
          </p:cNvSpPr>
          <p:nvPr>
            <p:ph type="title"/>
          </p:nvPr>
        </p:nvSpPr>
        <p:spPr>
          <a:xfrm>
            <a:off x="628650" y="227340"/>
            <a:ext cx="7886700" cy="70499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200"/>
              <a:buFont typeface="Calibri"/>
              <a:buNone/>
            </a:pPr>
            <a:r>
              <a:rPr lang="en-US" sz="3600">
                <a:solidFill>
                  <a:srgbClr val="121F88"/>
                </a:solidFill>
                <a:latin typeface="Calibri"/>
                <a:ea typeface="Calibri"/>
                <a:cs typeface="Calibri"/>
                <a:sym typeface="Calibri"/>
              </a:rPr>
              <a:t>Methodology For Leadership Curriculum</a:t>
            </a:r>
            <a:endParaRPr sz="3600">
              <a:solidFill>
                <a:srgbClr val="121F88"/>
              </a:solidFill>
            </a:endParaRPr>
          </a:p>
        </p:txBody>
      </p:sp>
      <p:sp>
        <p:nvSpPr>
          <p:cNvPr id="191" name="Google Shape;191;p17"/>
          <p:cNvSpPr txBox="1">
            <a:spLocks noGrp="1"/>
          </p:cNvSpPr>
          <p:nvPr>
            <p:ph type="body" idx="1"/>
          </p:nvPr>
        </p:nvSpPr>
        <p:spPr>
          <a:xfrm>
            <a:off x="508350" y="1093700"/>
            <a:ext cx="8179800" cy="49605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0"/>
              </a:spcBef>
              <a:spcAft>
                <a:spcPts val="0"/>
              </a:spcAft>
              <a:buClr>
                <a:srgbClr val="000000"/>
              </a:buClr>
              <a:buSzPts val="1800"/>
              <a:buAutoNum type="arabicPeriod"/>
            </a:pPr>
            <a:r>
              <a:rPr lang="en-US" sz="1800" dirty="0">
                <a:solidFill>
                  <a:srgbClr val="000000"/>
                </a:solidFill>
              </a:rPr>
              <a:t>Scan the Literature for leadership types</a:t>
            </a:r>
            <a:endParaRPr sz="1800" dirty="0"/>
          </a:p>
          <a:p>
            <a:pPr marL="457200" lvl="0" indent="-342900" algn="l" rtl="0">
              <a:lnSpc>
                <a:spcPct val="100000"/>
              </a:lnSpc>
              <a:spcBef>
                <a:spcPts val="0"/>
              </a:spcBef>
              <a:spcAft>
                <a:spcPts val="0"/>
              </a:spcAft>
              <a:buClr>
                <a:srgbClr val="000000"/>
              </a:buClr>
              <a:buSzPts val="1800"/>
              <a:buAutoNum type="arabicPeriod"/>
            </a:pPr>
            <a:r>
              <a:rPr lang="en-US" sz="1800" dirty="0">
                <a:solidFill>
                  <a:srgbClr val="000000"/>
                </a:solidFill>
              </a:rPr>
              <a:t>Research synthesis as frame</a:t>
            </a:r>
            <a:endParaRPr sz="1800" dirty="0"/>
          </a:p>
          <a:p>
            <a:pPr marL="457200" lvl="0" indent="-342900" algn="l" rtl="0">
              <a:lnSpc>
                <a:spcPct val="100000"/>
              </a:lnSpc>
              <a:spcBef>
                <a:spcPts val="0"/>
              </a:spcBef>
              <a:spcAft>
                <a:spcPts val="0"/>
              </a:spcAft>
              <a:buClr>
                <a:srgbClr val="000000"/>
              </a:buClr>
              <a:buSzPts val="1800"/>
              <a:buAutoNum type="arabicPeriod"/>
            </a:pPr>
            <a:r>
              <a:rPr lang="en-US" sz="1800" dirty="0">
                <a:solidFill>
                  <a:srgbClr val="000000"/>
                </a:solidFill>
              </a:rPr>
              <a:t>Think Tanks with Part C/619 coordinators (21 states in 2 tanks )</a:t>
            </a:r>
            <a:endParaRPr sz="1800" dirty="0"/>
          </a:p>
          <a:p>
            <a:pPr marL="914400" lvl="1" indent="-342900" algn="l" rtl="0">
              <a:lnSpc>
                <a:spcPct val="100000"/>
              </a:lnSpc>
              <a:spcBef>
                <a:spcPts val="0"/>
              </a:spcBef>
              <a:spcAft>
                <a:spcPts val="0"/>
              </a:spcAft>
              <a:buClr>
                <a:srgbClr val="000000"/>
              </a:buClr>
              <a:buSzPts val="1800"/>
              <a:buAutoNum type="alphaLcPeriod"/>
            </a:pPr>
            <a:r>
              <a:rPr lang="en-US" sz="1800" dirty="0">
                <a:solidFill>
                  <a:srgbClr val="000000"/>
                </a:solidFill>
              </a:rPr>
              <a:t>Job description as a leader: What you do/What do you need to know</a:t>
            </a:r>
            <a:endParaRPr sz="1800" dirty="0"/>
          </a:p>
          <a:p>
            <a:pPr marL="914400" lvl="1" indent="-342900" algn="l" rtl="0">
              <a:lnSpc>
                <a:spcPct val="100000"/>
              </a:lnSpc>
              <a:spcBef>
                <a:spcPts val="0"/>
              </a:spcBef>
              <a:spcAft>
                <a:spcPts val="0"/>
              </a:spcAft>
              <a:buClr>
                <a:srgbClr val="000000"/>
              </a:buClr>
              <a:buSzPts val="1800"/>
              <a:buAutoNum type="alphaLcPeriod"/>
            </a:pPr>
            <a:r>
              <a:rPr lang="en-US" sz="1800" dirty="0">
                <a:solidFill>
                  <a:srgbClr val="000000"/>
                </a:solidFill>
              </a:rPr>
              <a:t>Refined/reduced into critical knowledge and skills by level</a:t>
            </a:r>
            <a:endParaRPr sz="1800" dirty="0"/>
          </a:p>
          <a:p>
            <a:pPr marL="914400" lvl="1" indent="-342900" algn="l" rtl="0">
              <a:lnSpc>
                <a:spcPct val="100000"/>
              </a:lnSpc>
              <a:spcBef>
                <a:spcPts val="0"/>
              </a:spcBef>
              <a:spcAft>
                <a:spcPts val="0"/>
              </a:spcAft>
              <a:buClr>
                <a:srgbClr val="000000"/>
              </a:buClr>
              <a:buSzPts val="1800"/>
              <a:buAutoNum type="alphaLcPeriod"/>
            </a:pPr>
            <a:r>
              <a:rPr lang="en-US" sz="1800" dirty="0">
                <a:solidFill>
                  <a:srgbClr val="000000"/>
                </a:solidFill>
              </a:rPr>
              <a:t>Themed statements of K and S into categories</a:t>
            </a:r>
            <a:endParaRPr sz="1800" dirty="0"/>
          </a:p>
          <a:p>
            <a:pPr marL="914400" lvl="1" indent="-342900" algn="l" rtl="0">
              <a:lnSpc>
                <a:spcPct val="100000"/>
              </a:lnSpc>
              <a:spcBef>
                <a:spcPts val="0"/>
              </a:spcBef>
              <a:spcAft>
                <a:spcPts val="0"/>
              </a:spcAft>
              <a:buClr>
                <a:srgbClr val="000000"/>
              </a:buClr>
              <a:buSzPts val="1800"/>
              <a:buAutoNum type="alphaLcPeriod"/>
            </a:pPr>
            <a:r>
              <a:rPr lang="en-US" sz="1800" dirty="0">
                <a:solidFill>
                  <a:srgbClr val="000000"/>
                </a:solidFill>
              </a:rPr>
              <a:t>Translated into competency statements</a:t>
            </a:r>
            <a:endParaRPr sz="1800" dirty="0"/>
          </a:p>
          <a:p>
            <a:pPr marL="457200" lvl="0" indent="-342900" algn="l" rtl="0">
              <a:lnSpc>
                <a:spcPct val="100000"/>
              </a:lnSpc>
              <a:spcBef>
                <a:spcPts val="0"/>
              </a:spcBef>
              <a:spcAft>
                <a:spcPts val="0"/>
              </a:spcAft>
              <a:buClr>
                <a:srgbClr val="000000"/>
              </a:buClr>
              <a:buSzPts val="1800"/>
              <a:buAutoNum type="arabicPeriod"/>
            </a:pPr>
            <a:r>
              <a:rPr lang="en-US" sz="1800" dirty="0">
                <a:solidFill>
                  <a:srgbClr val="000000"/>
                </a:solidFill>
              </a:rPr>
              <a:t>Survey/Delphi for validation/consensus with 70 Part C/619 coordinators</a:t>
            </a:r>
            <a:endParaRPr sz="1800" dirty="0"/>
          </a:p>
          <a:p>
            <a:pPr marL="457200" lvl="0" indent="-342900" algn="l" rtl="0">
              <a:lnSpc>
                <a:spcPct val="100000"/>
              </a:lnSpc>
              <a:spcBef>
                <a:spcPts val="0"/>
              </a:spcBef>
              <a:spcAft>
                <a:spcPts val="0"/>
              </a:spcAft>
              <a:buClr>
                <a:srgbClr val="000000"/>
              </a:buClr>
              <a:buSzPts val="1800"/>
              <a:buAutoNum type="arabicPeriod"/>
            </a:pPr>
            <a:r>
              <a:rPr lang="en-US" sz="1800" dirty="0">
                <a:solidFill>
                  <a:srgbClr val="000000"/>
                </a:solidFill>
              </a:rPr>
              <a:t>Focus groups with Part C/619 coordinators (summer meeting) to revise Delphi</a:t>
            </a:r>
            <a:endParaRPr sz="1800" dirty="0"/>
          </a:p>
          <a:p>
            <a:pPr marL="457200" lvl="0" indent="-342900" algn="l" rtl="0">
              <a:lnSpc>
                <a:spcPct val="100000"/>
              </a:lnSpc>
              <a:spcBef>
                <a:spcPts val="0"/>
              </a:spcBef>
              <a:spcAft>
                <a:spcPts val="0"/>
              </a:spcAft>
              <a:buClr>
                <a:srgbClr val="000000"/>
              </a:buClr>
              <a:buSzPts val="1800"/>
              <a:buAutoNum type="arabicPeriod"/>
            </a:pPr>
            <a:r>
              <a:rPr lang="en-US" sz="1800" dirty="0">
                <a:solidFill>
                  <a:srgbClr val="000000"/>
                </a:solidFill>
              </a:rPr>
              <a:t>Refined competencies and sequenced into level</a:t>
            </a:r>
            <a:endParaRPr sz="1800" dirty="0"/>
          </a:p>
          <a:p>
            <a:pPr marL="457200" lvl="0" indent="-342900" algn="l" rtl="0">
              <a:lnSpc>
                <a:spcPct val="100000"/>
              </a:lnSpc>
              <a:spcBef>
                <a:spcPts val="0"/>
              </a:spcBef>
              <a:spcAft>
                <a:spcPts val="0"/>
              </a:spcAft>
              <a:buClr>
                <a:srgbClr val="000000"/>
              </a:buClr>
              <a:buSzPts val="1800"/>
              <a:buAutoNum type="arabicPeriod"/>
            </a:pPr>
            <a:r>
              <a:rPr lang="en-US" sz="1800" dirty="0">
                <a:solidFill>
                  <a:srgbClr val="000000"/>
                </a:solidFill>
              </a:rPr>
              <a:t>Think Tank with Part C/619 (17 states) to further revise and refine</a:t>
            </a:r>
            <a:endParaRPr sz="1800" dirty="0"/>
          </a:p>
          <a:p>
            <a:pPr marL="457200" lvl="0" indent="-342900" algn="l" rtl="0">
              <a:lnSpc>
                <a:spcPct val="100000"/>
              </a:lnSpc>
              <a:spcBef>
                <a:spcPts val="0"/>
              </a:spcBef>
              <a:spcAft>
                <a:spcPts val="0"/>
              </a:spcAft>
              <a:buClr>
                <a:srgbClr val="000000"/>
              </a:buClr>
              <a:buSzPts val="1800"/>
              <a:buAutoNum type="arabicPeriod"/>
            </a:pPr>
            <a:r>
              <a:rPr lang="en-US" sz="1800" dirty="0">
                <a:solidFill>
                  <a:srgbClr val="000000"/>
                </a:solidFill>
              </a:rPr>
              <a:t>Indicators of K and S developed for each competency</a:t>
            </a:r>
            <a:endParaRPr sz="1800" dirty="0"/>
          </a:p>
          <a:p>
            <a:pPr marL="457200" lvl="0" indent="-342900" algn="l" rtl="0">
              <a:lnSpc>
                <a:spcPct val="100000"/>
              </a:lnSpc>
              <a:spcBef>
                <a:spcPts val="0"/>
              </a:spcBef>
              <a:spcAft>
                <a:spcPts val="0"/>
              </a:spcAft>
              <a:buClr>
                <a:srgbClr val="000000"/>
              </a:buClr>
              <a:buSzPts val="1800"/>
              <a:buAutoNum type="arabicPeriod"/>
            </a:pPr>
            <a:r>
              <a:rPr lang="en-US" sz="1800" dirty="0">
                <a:solidFill>
                  <a:srgbClr val="000000"/>
                </a:solidFill>
              </a:rPr>
              <a:t>K and S indicators used as self assessment to guide Intensive TA Academy</a:t>
            </a:r>
            <a:endParaRPr sz="1800" dirty="0"/>
          </a:p>
          <a:p>
            <a:pPr marL="457200" lvl="0" indent="-342900" algn="l" rtl="0">
              <a:lnSpc>
                <a:spcPct val="100000"/>
              </a:lnSpc>
              <a:spcBef>
                <a:spcPts val="0"/>
              </a:spcBef>
              <a:spcAft>
                <a:spcPts val="0"/>
              </a:spcAft>
              <a:buClr>
                <a:srgbClr val="000000"/>
              </a:buClr>
              <a:buSzPts val="1800"/>
              <a:buAutoNum type="arabicPeriod"/>
            </a:pPr>
            <a:r>
              <a:rPr lang="en-US" sz="1800" dirty="0">
                <a:solidFill>
                  <a:srgbClr val="000000"/>
                </a:solidFill>
              </a:rPr>
              <a:t>Intensive Leadership Academy piloted learning activities for K and S (2020-2021)</a:t>
            </a:r>
            <a:endParaRPr sz="1800" dirty="0">
              <a:solidFill>
                <a:srgbClr val="000000"/>
              </a:solidFill>
            </a:endParaRPr>
          </a:p>
          <a:p>
            <a:pPr marL="114300" lvl="0" indent="0" algn="l" rtl="0">
              <a:lnSpc>
                <a:spcPct val="100000"/>
              </a:lnSpc>
              <a:spcBef>
                <a:spcPts val="0"/>
              </a:spcBef>
              <a:spcAft>
                <a:spcPts val="0"/>
              </a:spcAft>
              <a:buClr>
                <a:srgbClr val="000000"/>
              </a:buClr>
              <a:buSzPts val="1800"/>
              <a:buNone/>
            </a:pPr>
            <a:r>
              <a:rPr lang="en-US" sz="1800" dirty="0">
                <a:solidFill>
                  <a:srgbClr val="000000"/>
                </a:solidFill>
              </a:rPr>
              <a:t>11. Framework and indicators were refined</a:t>
            </a:r>
          </a:p>
          <a:p>
            <a:pPr marL="114300" lvl="0" indent="0" algn="l" rtl="0">
              <a:lnSpc>
                <a:spcPct val="100000"/>
              </a:lnSpc>
              <a:spcBef>
                <a:spcPts val="0"/>
              </a:spcBef>
              <a:spcAft>
                <a:spcPts val="0"/>
              </a:spcAft>
              <a:buClr>
                <a:srgbClr val="000000"/>
              </a:buClr>
              <a:buSzPts val="1800"/>
              <a:buNone/>
            </a:pPr>
            <a:r>
              <a:rPr lang="en-US" sz="1800" dirty="0">
                <a:solidFill>
                  <a:srgbClr val="000000"/>
                </a:solidFill>
              </a:rPr>
              <a:t>12. Curriculum materials will be available for TA and self guided use</a:t>
            </a:r>
          </a:p>
          <a:p>
            <a:pPr marL="114300" lvl="0" indent="0" algn="l" rtl="0">
              <a:lnSpc>
                <a:spcPct val="100000"/>
              </a:lnSpc>
              <a:spcBef>
                <a:spcPts val="0"/>
              </a:spcBef>
              <a:spcAft>
                <a:spcPts val="0"/>
              </a:spcAft>
              <a:buClr>
                <a:srgbClr val="000000"/>
              </a:buClr>
              <a:buSzPts val="1800"/>
              <a:buNone/>
            </a:pPr>
            <a:r>
              <a:rPr lang="en-US" sz="1800" dirty="0">
                <a:solidFill>
                  <a:srgbClr val="000000"/>
                </a:solidFill>
              </a:rPr>
              <a:t>13. Cohorts continue</a:t>
            </a:r>
            <a:endParaRPr sz="1800" dirty="0"/>
          </a:p>
        </p:txBody>
      </p:sp>
    </p:spTree>
    <p:extLst>
      <p:ext uri="{BB962C8B-B14F-4D97-AF65-F5344CB8AC3E}">
        <p14:creationId xmlns:p14="http://schemas.microsoft.com/office/powerpoint/2010/main" val="31013833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8"/>
          <p:cNvSpPr txBox="1">
            <a:spLocks noGrp="1"/>
          </p:cNvSpPr>
          <p:nvPr>
            <p:ph type="title"/>
          </p:nvPr>
        </p:nvSpPr>
        <p:spPr>
          <a:xfrm>
            <a:off x="628650" y="116775"/>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21F88"/>
              </a:buClr>
              <a:buSzPts val="4400"/>
              <a:buFont typeface="Calibri"/>
              <a:buNone/>
            </a:pPr>
            <a:r>
              <a:rPr lang="en-US" sz="3600">
                <a:latin typeface="Calibri"/>
                <a:ea typeface="Calibri"/>
                <a:cs typeface="Calibri"/>
                <a:sym typeface="Calibri"/>
              </a:rPr>
              <a:t>Hierarchy of Curriculum</a:t>
            </a:r>
            <a:endParaRPr sz="3600"/>
          </a:p>
        </p:txBody>
      </p:sp>
      <p:sp>
        <p:nvSpPr>
          <p:cNvPr id="197" name="Google Shape;197;p18"/>
          <p:cNvSpPr txBox="1">
            <a:spLocks noGrp="1"/>
          </p:cNvSpPr>
          <p:nvPr>
            <p:ph type="body" idx="1"/>
          </p:nvPr>
        </p:nvSpPr>
        <p:spPr>
          <a:xfrm>
            <a:off x="628650" y="1442338"/>
            <a:ext cx="7886700" cy="456298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a:t>Competencies (Knowledge and Skills)</a:t>
            </a:r>
            <a:endParaRPr/>
          </a:p>
          <a:p>
            <a:pPr marL="128588" lvl="0" indent="0" algn="l" rtl="0">
              <a:lnSpc>
                <a:spcPct val="90000"/>
              </a:lnSpc>
              <a:spcBef>
                <a:spcPts val="563"/>
              </a:spcBef>
              <a:spcAft>
                <a:spcPts val="0"/>
              </a:spcAft>
              <a:buClr>
                <a:schemeClr val="dk1"/>
              </a:buClr>
              <a:buSzPts val="2400"/>
              <a:buNone/>
            </a:pPr>
            <a:endParaRPr sz="2400"/>
          </a:p>
          <a:p>
            <a:pPr marL="0" lvl="0" indent="0" algn="l" rtl="0">
              <a:lnSpc>
                <a:spcPct val="90000"/>
              </a:lnSpc>
              <a:spcBef>
                <a:spcPts val="563"/>
              </a:spcBef>
              <a:spcAft>
                <a:spcPts val="0"/>
              </a:spcAft>
              <a:buClr>
                <a:schemeClr val="dk1"/>
              </a:buClr>
              <a:buSzPts val="2400"/>
              <a:buNone/>
            </a:pPr>
            <a:r>
              <a:rPr lang="en-US" sz="2400"/>
              <a:t>Self Assessment (Pre/Post of K and S)</a:t>
            </a:r>
            <a:endParaRPr/>
          </a:p>
          <a:p>
            <a:pPr marL="128588" lvl="0" indent="0" algn="l" rtl="0">
              <a:lnSpc>
                <a:spcPct val="90000"/>
              </a:lnSpc>
              <a:spcBef>
                <a:spcPts val="563"/>
              </a:spcBef>
              <a:spcAft>
                <a:spcPts val="0"/>
              </a:spcAft>
              <a:buClr>
                <a:schemeClr val="dk1"/>
              </a:buClr>
              <a:buSzPts val="2400"/>
              <a:buNone/>
            </a:pPr>
            <a:endParaRPr sz="2400"/>
          </a:p>
          <a:p>
            <a:pPr marL="0" lvl="0" indent="0" algn="l" rtl="0">
              <a:lnSpc>
                <a:spcPct val="90000"/>
              </a:lnSpc>
              <a:spcBef>
                <a:spcPts val="563"/>
              </a:spcBef>
              <a:spcAft>
                <a:spcPts val="0"/>
              </a:spcAft>
              <a:buClr>
                <a:schemeClr val="dk1"/>
              </a:buClr>
              <a:buSzPts val="2400"/>
              <a:buNone/>
            </a:pPr>
            <a:r>
              <a:rPr lang="en-US" sz="2400"/>
              <a:t>Learning Opportunities Structured By K and S</a:t>
            </a:r>
            <a:endParaRPr/>
          </a:p>
          <a:p>
            <a:pPr marL="0" lvl="0" indent="0" algn="l" rtl="0">
              <a:lnSpc>
                <a:spcPct val="90000"/>
              </a:lnSpc>
              <a:spcBef>
                <a:spcPts val="563"/>
              </a:spcBef>
              <a:spcAft>
                <a:spcPts val="0"/>
              </a:spcAft>
              <a:buClr>
                <a:schemeClr val="dk1"/>
              </a:buClr>
              <a:buSzPts val="2400"/>
              <a:buNone/>
            </a:pPr>
            <a:endParaRPr sz="2400"/>
          </a:p>
          <a:p>
            <a:pPr marL="0" lvl="0" indent="0" algn="l" rtl="0">
              <a:lnSpc>
                <a:spcPct val="90000"/>
              </a:lnSpc>
              <a:spcBef>
                <a:spcPts val="563"/>
              </a:spcBef>
              <a:spcAft>
                <a:spcPts val="0"/>
              </a:spcAft>
              <a:buClr>
                <a:schemeClr val="dk1"/>
              </a:buClr>
              <a:buSzPts val="2400"/>
              <a:buNone/>
            </a:pPr>
            <a:r>
              <a:rPr lang="en-US" sz="2400"/>
              <a:t>Peer and Expert Mentoring</a:t>
            </a:r>
            <a:endParaRPr/>
          </a:p>
          <a:p>
            <a:pPr marL="0" lvl="0" indent="0" algn="l" rtl="0">
              <a:lnSpc>
                <a:spcPct val="90000"/>
              </a:lnSpc>
              <a:spcBef>
                <a:spcPts val="563"/>
              </a:spcBef>
              <a:spcAft>
                <a:spcPts val="0"/>
              </a:spcAft>
              <a:buClr>
                <a:schemeClr val="dk1"/>
              </a:buClr>
              <a:buSzPts val="2400"/>
              <a:buNone/>
            </a:pPr>
            <a:endParaRPr sz="2400"/>
          </a:p>
          <a:p>
            <a:pPr marL="0" lvl="0" indent="0" algn="l" rtl="0">
              <a:lnSpc>
                <a:spcPct val="90000"/>
              </a:lnSpc>
              <a:spcBef>
                <a:spcPts val="563"/>
              </a:spcBef>
              <a:spcAft>
                <a:spcPts val="0"/>
              </a:spcAft>
              <a:buClr>
                <a:schemeClr val="dk1"/>
              </a:buClr>
              <a:buSzPts val="2400"/>
              <a:buNone/>
            </a:pPr>
            <a:r>
              <a:rPr lang="en-US" sz="2400"/>
              <a:t>Measurement of Acquisition of Competencies</a:t>
            </a:r>
            <a:endParaRPr/>
          </a:p>
          <a:p>
            <a:pPr marL="0" lvl="0" indent="0" algn="l" rtl="0">
              <a:lnSpc>
                <a:spcPct val="90000"/>
              </a:lnSpc>
              <a:spcBef>
                <a:spcPts val="563"/>
              </a:spcBef>
              <a:spcAft>
                <a:spcPts val="0"/>
              </a:spcAft>
              <a:buClr>
                <a:schemeClr val="dk1"/>
              </a:buClr>
              <a:buSzPts val="2400"/>
              <a:buNone/>
            </a:pPr>
            <a:endParaRPr sz="2400"/>
          </a:p>
          <a:p>
            <a:pPr marL="0" lvl="0" indent="0" algn="l" rtl="0">
              <a:lnSpc>
                <a:spcPct val="90000"/>
              </a:lnSpc>
              <a:spcBef>
                <a:spcPts val="563"/>
              </a:spcBef>
              <a:spcAft>
                <a:spcPts val="0"/>
              </a:spcAft>
              <a:buClr>
                <a:schemeClr val="dk1"/>
              </a:buClr>
              <a:buSzPts val="2400"/>
              <a:buNone/>
            </a:pPr>
            <a:r>
              <a:rPr lang="en-US" sz="2400"/>
              <a:t>Final Project </a:t>
            </a:r>
            <a:endParaRPr/>
          </a:p>
          <a:p>
            <a:pPr marL="0" lvl="0" indent="0" algn="l" rtl="0">
              <a:lnSpc>
                <a:spcPct val="90000"/>
              </a:lnSpc>
              <a:spcBef>
                <a:spcPts val="563"/>
              </a:spcBef>
              <a:spcAft>
                <a:spcPts val="0"/>
              </a:spcAft>
              <a:buClr>
                <a:schemeClr val="dk1"/>
              </a:buClr>
              <a:buSzPts val="3200"/>
              <a:buNone/>
            </a:pPr>
            <a:endParaRPr sz="3200"/>
          </a:p>
          <a:p>
            <a:pPr marL="0" lvl="0" indent="0" algn="l" rtl="0">
              <a:lnSpc>
                <a:spcPct val="90000"/>
              </a:lnSpc>
              <a:spcBef>
                <a:spcPts val="563"/>
              </a:spcBef>
              <a:spcAft>
                <a:spcPts val="0"/>
              </a:spcAft>
              <a:buClr>
                <a:schemeClr val="dk1"/>
              </a:buClr>
              <a:buSzPts val="3200"/>
              <a:buNone/>
            </a:pPr>
            <a:endParaRPr sz="3200"/>
          </a:p>
          <a:p>
            <a:pPr marL="128588" lvl="0" indent="0" algn="l" rtl="0">
              <a:lnSpc>
                <a:spcPct val="90000"/>
              </a:lnSpc>
              <a:spcBef>
                <a:spcPts val="563"/>
              </a:spcBef>
              <a:spcAft>
                <a:spcPts val="0"/>
              </a:spcAft>
              <a:buClr>
                <a:schemeClr val="dk1"/>
              </a:buClr>
              <a:buSzPts val="3600"/>
              <a:buNone/>
            </a:pPr>
            <a:endParaRPr sz="3600"/>
          </a:p>
        </p:txBody>
      </p:sp>
    </p:spTree>
    <p:extLst>
      <p:ext uri="{BB962C8B-B14F-4D97-AF65-F5344CB8AC3E}">
        <p14:creationId xmlns:p14="http://schemas.microsoft.com/office/powerpoint/2010/main" val="41092508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37A813-2AD9-455A-AAD2-A0A808CE53C9}"/>
              </a:ext>
            </a:extLst>
          </p:cNvPr>
          <p:cNvSpPr txBox="1"/>
          <p:nvPr/>
        </p:nvSpPr>
        <p:spPr>
          <a:xfrm>
            <a:off x="514903" y="4829457"/>
            <a:ext cx="8114193" cy="1200329"/>
          </a:xfrm>
          <a:prstGeom prst="rect">
            <a:avLst/>
          </a:prstGeom>
          <a:noFill/>
        </p:spPr>
        <p:txBody>
          <a:bodyPr wrap="square">
            <a:spAutoFit/>
          </a:bodyPr>
          <a:lstStyle/>
          <a:p>
            <a:pPr marL="0" marR="0">
              <a:spcBef>
                <a:spcPts val="0"/>
              </a:spcBef>
              <a:spcAft>
                <a:spcPts val="0"/>
              </a:spcAft>
            </a:pPr>
            <a:r>
              <a:rPr lang="en-US" sz="1200" dirty="0">
                <a:effectLst/>
                <a:ea typeface="Times New Roman" panose="02020603050405020304" pitchFamily="18" charset="0"/>
                <a:cs typeface="Times New Roman" panose="02020603050405020304" pitchFamily="18" charset="0"/>
              </a:rPr>
              <a:t>Key:</a:t>
            </a:r>
          </a:p>
          <a:p>
            <a:pPr marL="0" marR="0">
              <a:spcBef>
                <a:spcPts val="0"/>
              </a:spcBef>
              <a:spcAft>
                <a:spcPts val="0"/>
              </a:spcAft>
            </a:pPr>
            <a:r>
              <a:rPr lang="en-US" sz="1200" dirty="0">
                <a:effectLst/>
                <a:ea typeface="Times New Roman" panose="02020603050405020304" pitchFamily="18" charset="0"/>
                <a:cs typeface="Times New Roman" panose="02020603050405020304" pitchFamily="18" charset="0"/>
              </a:rPr>
              <a:t> * Diverse (e.g., representing linguistic, racial, ethnic, cultural, socio-economic, educational, and historically underrepresented</a:t>
            </a:r>
            <a:r>
              <a:rPr lang="en-US" sz="1200" b="1" dirty="0">
                <a:effectLst/>
                <a:ea typeface="Times New Roman" panose="02020603050405020304" pitchFamily="18" charset="0"/>
                <a:cs typeface="Times New Roman" panose="02020603050405020304" pitchFamily="18" charset="0"/>
              </a:rPr>
              <a:t> </a:t>
            </a:r>
            <a:r>
              <a:rPr lang="en-US" sz="1200" dirty="0">
                <a:effectLst/>
                <a:ea typeface="Times New Roman" panose="02020603050405020304" pitchFamily="18" charset="0"/>
                <a:cs typeface="Times New Roman" panose="02020603050405020304" pitchFamily="18" charset="0"/>
              </a:rPr>
              <a:t>backgrounds).</a:t>
            </a:r>
          </a:p>
          <a:p>
            <a:pPr marL="0" marR="0">
              <a:spcBef>
                <a:spcPts val="0"/>
              </a:spcBef>
              <a:spcAft>
                <a:spcPts val="0"/>
              </a:spcAft>
            </a:pPr>
            <a:r>
              <a:rPr lang="en-US" sz="1200" dirty="0">
                <a:effectLst/>
                <a:ea typeface="Times New Roman" panose="02020603050405020304" pitchFamily="18" charset="0"/>
                <a:cs typeface="Times New Roman" panose="02020603050405020304" pitchFamily="18" charset="0"/>
              </a:rPr>
              <a:t> </a:t>
            </a:r>
          </a:p>
          <a:p>
            <a:pPr marL="0" marR="0">
              <a:spcBef>
                <a:spcPts val="0"/>
              </a:spcBef>
              <a:spcAft>
                <a:spcPts val="0"/>
              </a:spcAft>
            </a:pPr>
            <a:r>
              <a:rPr lang="en-US" sz="1200" dirty="0">
                <a:effectLst/>
                <a:ea typeface="Times New Roman" panose="02020603050405020304" pitchFamily="18" charset="0"/>
                <a:cs typeface="Times New Roman" panose="02020603050405020304" pitchFamily="18" charset="0"/>
              </a:rPr>
              <a:t>**Stakeholders (e.g., including families, administrators, staff, school and other board or council members, community members, faculty, policy makers, and historically underrepresented populations).</a:t>
            </a:r>
          </a:p>
        </p:txBody>
      </p:sp>
      <p:graphicFrame>
        <p:nvGraphicFramePr>
          <p:cNvPr id="5" name="Table 4">
            <a:extLst>
              <a:ext uri="{FF2B5EF4-FFF2-40B4-BE49-F238E27FC236}">
                <a16:creationId xmlns:a16="http://schemas.microsoft.com/office/drawing/2014/main" id="{E36DEA9F-5E12-4277-B14A-3762C68ABDBE}"/>
              </a:ext>
            </a:extLst>
          </p:cNvPr>
          <p:cNvGraphicFramePr>
            <a:graphicFrameLocks noGrp="1"/>
          </p:cNvGraphicFramePr>
          <p:nvPr/>
        </p:nvGraphicFramePr>
        <p:xfrm>
          <a:off x="514903" y="991323"/>
          <a:ext cx="8114193" cy="3838140"/>
        </p:xfrm>
        <a:graphic>
          <a:graphicData uri="http://schemas.openxmlformats.org/drawingml/2006/table">
            <a:tbl>
              <a:tblPr firstRow="1" firstCol="1" bandRow="1">
                <a:tableStyleId>{5C22544A-7EE6-4342-B048-85BDC9FD1C3A}</a:tableStyleId>
              </a:tblPr>
              <a:tblGrid>
                <a:gridCol w="8114193">
                  <a:extLst>
                    <a:ext uri="{9D8B030D-6E8A-4147-A177-3AD203B41FA5}">
                      <a16:colId xmlns:a16="http://schemas.microsoft.com/office/drawing/2014/main" val="1602912652"/>
                    </a:ext>
                  </a:extLst>
                </a:gridCol>
              </a:tblGrid>
              <a:tr h="319845">
                <a:tc>
                  <a:txBody>
                    <a:bodyPr/>
                    <a:lstStyle/>
                    <a:p>
                      <a:pPr marL="0" marR="0" algn="l">
                        <a:spcBef>
                          <a:spcPts val="600"/>
                        </a:spcBef>
                        <a:spcAft>
                          <a:spcPts val="600"/>
                        </a:spcAft>
                        <a:tabLst>
                          <a:tab pos="228600" algn="l"/>
                          <a:tab pos="514350" algn="l"/>
                        </a:tabLst>
                      </a:pPr>
                      <a:r>
                        <a:rPr lang="en-US" sz="1200" b="0" dirty="0">
                          <a:effectLst/>
                        </a:rPr>
                        <a:t>	</a:t>
                      </a:r>
                      <a:r>
                        <a:rPr lang="en-US" sz="1200" b="1" dirty="0">
                          <a:effectLst/>
                        </a:rPr>
                        <a:t>1.0 Foundational Leadership </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7919246"/>
                  </a:ext>
                </a:extLst>
              </a:tr>
              <a:tr h="319845">
                <a:tc>
                  <a:txBody>
                    <a:bodyPr/>
                    <a:lstStyle/>
                    <a:p>
                      <a:pPr marL="0" marR="0" algn="l">
                        <a:spcBef>
                          <a:spcPts val="600"/>
                        </a:spcBef>
                        <a:spcAft>
                          <a:spcPts val="600"/>
                        </a:spcAft>
                        <a:tabLst>
                          <a:tab pos="900430" algn="l"/>
                        </a:tabLst>
                      </a:pPr>
                      <a:r>
                        <a:rPr lang="en-US" sz="1200" b="0">
                          <a:effectLst/>
                        </a:rPr>
                        <a:t>	1.1 Self Knowledge </a:t>
                      </a:r>
                      <a:endParaRPr lang="en-US"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1536939770"/>
                  </a:ext>
                </a:extLst>
              </a:tr>
              <a:tr h="319845">
                <a:tc>
                  <a:txBody>
                    <a:bodyPr/>
                    <a:lstStyle/>
                    <a:p>
                      <a:pPr marL="0" marR="0" algn="l">
                        <a:spcBef>
                          <a:spcPts val="600"/>
                        </a:spcBef>
                        <a:spcAft>
                          <a:spcPts val="600"/>
                        </a:spcAft>
                        <a:tabLst>
                          <a:tab pos="900430" algn="l"/>
                        </a:tabLst>
                      </a:pPr>
                      <a:r>
                        <a:rPr lang="en-US" sz="1200" b="0">
                          <a:effectLst/>
                        </a:rPr>
                        <a:t>	1.2 Ethics and Professionalism </a:t>
                      </a:r>
                      <a:endParaRPr lang="en-US"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3961666385"/>
                  </a:ext>
                </a:extLst>
              </a:tr>
              <a:tr h="319845">
                <a:tc>
                  <a:txBody>
                    <a:bodyPr/>
                    <a:lstStyle/>
                    <a:p>
                      <a:pPr marL="0" marR="0" algn="l">
                        <a:spcBef>
                          <a:spcPts val="600"/>
                        </a:spcBef>
                        <a:spcAft>
                          <a:spcPts val="600"/>
                        </a:spcAft>
                        <a:tabLst>
                          <a:tab pos="900430" algn="l"/>
                        </a:tabLst>
                      </a:pPr>
                      <a:r>
                        <a:rPr lang="en-US" sz="1200" b="0" dirty="0">
                          <a:effectLst/>
                        </a:rPr>
                        <a:t>	1.3 Laws, Regulations and Policy  </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3995393433"/>
                  </a:ext>
                </a:extLst>
              </a:tr>
              <a:tr h="319845">
                <a:tc>
                  <a:txBody>
                    <a:bodyPr/>
                    <a:lstStyle/>
                    <a:p>
                      <a:pPr marL="0" marR="0" algn="l">
                        <a:spcBef>
                          <a:spcPts val="600"/>
                        </a:spcBef>
                        <a:spcAft>
                          <a:spcPts val="600"/>
                        </a:spcAft>
                        <a:tabLst>
                          <a:tab pos="900430" algn="l"/>
                        </a:tabLst>
                      </a:pPr>
                      <a:r>
                        <a:rPr lang="en-US" sz="1200" b="0" dirty="0">
                          <a:effectLst/>
                        </a:rPr>
                        <a:t>	1.4 Early Learning and Pedagogy</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2866848124"/>
                  </a:ext>
                </a:extLst>
              </a:tr>
              <a:tr h="319845">
                <a:tc>
                  <a:txBody>
                    <a:bodyPr/>
                    <a:lstStyle/>
                    <a:p>
                      <a:pPr marL="0" marR="0" algn="l">
                        <a:spcBef>
                          <a:spcPts val="600"/>
                        </a:spcBef>
                        <a:spcAft>
                          <a:spcPts val="600"/>
                        </a:spcAft>
                        <a:tabLst>
                          <a:tab pos="228600" algn="l"/>
                          <a:tab pos="514350" algn="l"/>
                        </a:tabLst>
                      </a:pPr>
                      <a:r>
                        <a:rPr lang="en-US" sz="1200" b="0" dirty="0">
                          <a:effectLst/>
                        </a:rPr>
                        <a:t>	</a:t>
                      </a:r>
                      <a:r>
                        <a:rPr lang="en-US" sz="1200" b="1" dirty="0">
                          <a:effectLst/>
                        </a:rPr>
                        <a:t>2.0 Operational Leadership </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33304089"/>
                  </a:ext>
                </a:extLst>
              </a:tr>
              <a:tr h="319845">
                <a:tc>
                  <a:txBody>
                    <a:bodyPr/>
                    <a:lstStyle/>
                    <a:p>
                      <a:pPr marL="0" marR="0" algn="l">
                        <a:spcBef>
                          <a:spcPts val="600"/>
                        </a:spcBef>
                        <a:spcAft>
                          <a:spcPts val="600"/>
                        </a:spcAft>
                        <a:tabLst>
                          <a:tab pos="900430" algn="l"/>
                        </a:tabLst>
                      </a:pPr>
                      <a:r>
                        <a:rPr lang="en-US" sz="1200" b="0" dirty="0">
                          <a:effectLst/>
                        </a:rPr>
                        <a:t>	2.1 Communication and Collaboration </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575639816"/>
                  </a:ext>
                </a:extLst>
              </a:tr>
              <a:tr h="319845">
                <a:tc>
                  <a:txBody>
                    <a:bodyPr/>
                    <a:lstStyle/>
                    <a:p>
                      <a:pPr marL="0" marR="0" algn="l">
                        <a:spcBef>
                          <a:spcPts val="600"/>
                        </a:spcBef>
                        <a:spcAft>
                          <a:spcPts val="600"/>
                        </a:spcAft>
                        <a:tabLst>
                          <a:tab pos="900430" algn="l"/>
                        </a:tabLst>
                      </a:pPr>
                      <a:r>
                        <a:rPr lang="en-US" sz="1200" b="0" dirty="0">
                          <a:effectLst/>
                        </a:rPr>
                        <a:t>	2.2 Part C and/or Part B (619) Program Management</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2583354459"/>
                  </a:ext>
                </a:extLst>
              </a:tr>
              <a:tr h="319845">
                <a:tc>
                  <a:txBody>
                    <a:bodyPr/>
                    <a:lstStyle/>
                    <a:p>
                      <a:pPr marL="0" marR="0" algn="l">
                        <a:spcBef>
                          <a:spcPts val="600"/>
                        </a:spcBef>
                        <a:spcAft>
                          <a:spcPts val="600"/>
                        </a:spcAft>
                        <a:tabLst>
                          <a:tab pos="228600" algn="l"/>
                          <a:tab pos="514350" algn="l"/>
                        </a:tabLst>
                      </a:pPr>
                      <a:r>
                        <a:rPr lang="en-US" sz="1200" b="0" dirty="0">
                          <a:effectLst/>
                        </a:rPr>
                        <a:t>	</a:t>
                      </a:r>
                      <a:r>
                        <a:rPr lang="en-US" sz="1200" b="1" dirty="0">
                          <a:effectLst/>
                        </a:rPr>
                        <a:t>3.0 Strategic Leadership </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32317195"/>
                  </a:ext>
                </a:extLst>
              </a:tr>
              <a:tr h="319845">
                <a:tc>
                  <a:txBody>
                    <a:bodyPr/>
                    <a:lstStyle/>
                    <a:p>
                      <a:pPr marL="0" marR="0" algn="l">
                        <a:spcBef>
                          <a:spcPts val="600"/>
                        </a:spcBef>
                        <a:spcAft>
                          <a:spcPts val="600"/>
                        </a:spcAft>
                        <a:tabLst>
                          <a:tab pos="900430" algn="l"/>
                        </a:tabLst>
                      </a:pPr>
                      <a:r>
                        <a:rPr lang="en-US" sz="1200" b="0">
                          <a:effectLst/>
                        </a:rPr>
                        <a:t>	3.1 Leading Others</a:t>
                      </a:r>
                      <a:endParaRPr lang="en-US"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6145846"/>
                  </a:ext>
                </a:extLst>
              </a:tr>
              <a:tr h="319845">
                <a:tc>
                  <a:txBody>
                    <a:bodyPr/>
                    <a:lstStyle/>
                    <a:p>
                      <a:pPr marL="0" marR="0" algn="l">
                        <a:spcBef>
                          <a:spcPts val="600"/>
                        </a:spcBef>
                        <a:spcAft>
                          <a:spcPts val="600"/>
                        </a:spcAft>
                        <a:tabLst>
                          <a:tab pos="900430" algn="l"/>
                        </a:tabLst>
                      </a:pPr>
                      <a:r>
                        <a:rPr lang="en-US" sz="1200" b="0" dirty="0">
                          <a:effectLst/>
                        </a:rPr>
                        <a:t>	3.2 Strategic Thinking and Planning</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3889752495"/>
                  </a:ext>
                </a:extLst>
              </a:tr>
              <a:tr h="319845">
                <a:tc>
                  <a:txBody>
                    <a:bodyPr/>
                    <a:lstStyle/>
                    <a:p>
                      <a:pPr marL="0" marR="0" algn="l">
                        <a:spcBef>
                          <a:spcPts val="600"/>
                        </a:spcBef>
                        <a:spcAft>
                          <a:spcPts val="600"/>
                        </a:spcAft>
                        <a:tabLst>
                          <a:tab pos="900430" algn="l"/>
                        </a:tabLst>
                      </a:pPr>
                      <a:r>
                        <a:rPr lang="en-US" sz="1200" b="0" dirty="0">
                          <a:effectLst/>
                        </a:rPr>
                        <a:t>	3.3 System Change</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4261852515"/>
                  </a:ext>
                </a:extLst>
              </a:tr>
            </a:tbl>
          </a:graphicData>
        </a:graphic>
      </p:graphicFrame>
      <p:sp>
        <p:nvSpPr>
          <p:cNvPr id="6" name="Title 1">
            <a:extLst>
              <a:ext uri="{FF2B5EF4-FFF2-40B4-BE49-F238E27FC236}">
                <a16:creationId xmlns:a16="http://schemas.microsoft.com/office/drawing/2014/main" id="{E1B64A63-C472-43C8-91B5-5F9A3A43BD46}"/>
              </a:ext>
            </a:extLst>
          </p:cNvPr>
          <p:cNvSpPr txBox="1">
            <a:spLocks/>
          </p:cNvSpPr>
          <p:nvPr/>
        </p:nvSpPr>
        <p:spPr>
          <a:xfrm>
            <a:off x="628650" y="365126"/>
            <a:ext cx="7886700" cy="1325563"/>
          </a:xfrm>
          <a:prstGeom prst="rect">
            <a:avLst/>
          </a:prstGeom>
        </p:spPr>
        <p:txBody>
          <a:bodyPr/>
          <a:lstStyle>
            <a:lvl1pPr algn="l" defTabSz="914400" rtl="0" eaLnBrk="1" latinLnBrk="0" hangingPunct="1">
              <a:lnSpc>
                <a:spcPct val="90000"/>
              </a:lnSpc>
              <a:spcBef>
                <a:spcPct val="0"/>
              </a:spcBef>
              <a:buNone/>
              <a:defRPr sz="4400" b="1" kern="1200">
                <a:solidFill>
                  <a:srgbClr val="121F88"/>
                </a:solidFill>
                <a:latin typeface="+mj-lt"/>
                <a:ea typeface="+mj-ea"/>
                <a:cs typeface="+mj-cs"/>
              </a:defRPr>
            </a:lvl1pPr>
          </a:lstStyle>
          <a:p>
            <a:r>
              <a:rPr lang="en-US"/>
              <a:t>ECPC Leadership Curriculum</a:t>
            </a:r>
            <a:endParaRPr lang="en-US" dirty="0"/>
          </a:p>
        </p:txBody>
      </p:sp>
    </p:spTree>
    <p:extLst>
      <p:ext uri="{BB962C8B-B14F-4D97-AF65-F5344CB8AC3E}">
        <p14:creationId xmlns:p14="http://schemas.microsoft.com/office/powerpoint/2010/main" val="30477437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00" y="498766"/>
          <a:ext cx="7813963" cy="5430978"/>
        </p:xfrm>
        <a:graphic>
          <a:graphicData uri="http://schemas.openxmlformats.org/drawingml/2006/table">
            <a:tbl>
              <a:tblPr firstRow="1" firstCol="1" bandRow="1"/>
              <a:tblGrid>
                <a:gridCol w="7813963">
                  <a:extLst>
                    <a:ext uri="{9D8B030D-6E8A-4147-A177-3AD203B41FA5}">
                      <a16:colId xmlns:a16="http://schemas.microsoft.com/office/drawing/2014/main" val="2853167022"/>
                    </a:ext>
                  </a:extLst>
                </a:gridCol>
              </a:tblGrid>
              <a:tr h="1304707">
                <a:tc>
                  <a:txBody>
                    <a:bodyPr/>
                    <a:lstStyle/>
                    <a:p>
                      <a:pPr marL="742950" marR="0" lvl="1" indent="-285750">
                        <a:spcBef>
                          <a:spcPts val="300"/>
                        </a:spcBef>
                        <a:spcAft>
                          <a:spcPts val="300"/>
                        </a:spcAft>
                        <a:buFont typeface="+mj-lt"/>
                        <a:buAutoNum type="arabicPeriod"/>
                        <a:tabLst>
                          <a:tab pos="114300" algn="l"/>
                          <a:tab pos="514350" algn="l"/>
                          <a:tab pos="2127885" algn="l"/>
                        </a:tabLs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Self-Knowledge: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300"/>
                        </a:spcBef>
                        <a:spcAft>
                          <a:spcPts val="300"/>
                        </a:spcAft>
                        <a:tabLst>
                          <a:tab pos="114300" algn="l"/>
                          <a:tab pos="514350" algn="l"/>
                          <a:tab pos="2127885" algn="l"/>
                        </a:tabLs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After completion of this module, you will be able to develop and implement a professional development plan to guide the acquisition of leadership goals.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910413332"/>
                  </a:ext>
                </a:extLst>
              </a:tr>
              <a:tr h="381866">
                <a:tc>
                  <a:txBody>
                    <a:bodyPr/>
                    <a:lstStyle/>
                    <a:p>
                      <a:pPr marL="0" marR="0">
                        <a:spcBef>
                          <a:spcPts val="300"/>
                        </a:spcBef>
                        <a:spcAft>
                          <a:spcPts val="300"/>
                        </a:spcAft>
                      </a:pPr>
                      <a:r>
                        <a:rPr lang="en-US" sz="1600" b="1">
                          <a:effectLst/>
                          <a:latin typeface="Times New Roman" panose="02020603050405020304" pitchFamily="18" charset="0"/>
                          <a:ea typeface="Times New Roman" panose="02020603050405020304" pitchFamily="18" charset="0"/>
                          <a:cs typeface="Times New Roman" panose="02020603050405020304" pitchFamily="18" charset="0"/>
                        </a:rPr>
                        <a:t>Objectives/Performance Indicators: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40856996"/>
                  </a:ext>
                </a:extLst>
              </a:tr>
              <a:tr h="763731">
                <a:tc>
                  <a:txBody>
                    <a:bodyPr/>
                    <a:lstStyle/>
                    <a:p>
                      <a:pPr marL="841375" marR="0" indent="-841375">
                        <a:spcBef>
                          <a:spcPts val="100"/>
                        </a:spcBef>
                        <a:spcAft>
                          <a:spcPts val="100"/>
                        </a:spcAft>
                        <a:tabLst>
                          <a:tab pos="443230" algn="l"/>
                        </a:tabLs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a:effectLst/>
                          <a:latin typeface="Times New Roman" panose="02020603050405020304" pitchFamily="18" charset="0"/>
                          <a:ea typeface="Times New Roman" panose="02020603050405020304" pitchFamily="18" charset="0"/>
                          <a:cs typeface="Times New Roman" panose="02020603050405020304" pitchFamily="18" charset="0"/>
                        </a:rPr>
                        <a:t>1.1.1.</a:t>
                      </a: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Describe the history and status of federal and state programs and agencies serving infants and young children and their families.</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41701764"/>
                  </a:ext>
                </a:extLst>
              </a:tr>
              <a:tr h="381866">
                <a:tc>
                  <a:txBody>
                    <a:bodyPr/>
                    <a:lstStyle/>
                    <a:p>
                      <a:pPr marL="841375" marR="0" indent="-841375">
                        <a:spcBef>
                          <a:spcPts val="100"/>
                        </a:spcBef>
                        <a:spcAft>
                          <a:spcPts val="100"/>
                        </a:spcAft>
                        <a:tabLst>
                          <a:tab pos="443230" algn="l"/>
                        </a:tabLs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a:effectLst/>
                          <a:latin typeface="Times New Roman" panose="02020603050405020304" pitchFamily="18" charset="0"/>
                          <a:ea typeface="Times New Roman" panose="02020603050405020304" pitchFamily="18" charset="0"/>
                          <a:cs typeface="Times New Roman" panose="02020603050405020304" pitchFamily="18" charset="0"/>
                        </a:rPr>
                        <a:t>1.1.2.</a:t>
                      </a: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Identify</a:t>
                      </a:r>
                      <a:r>
                        <a:rPr lang="en-US" sz="16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your</a:t>
                      </a:r>
                      <a:r>
                        <a:rPr lang="en-US" sz="16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personal values, beliefs, strengths, needs, and learning style.</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97454104"/>
                  </a:ext>
                </a:extLst>
              </a:tr>
              <a:tr h="763731">
                <a:tc>
                  <a:txBody>
                    <a:bodyPr/>
                    <a:lstStyle/>
                    <a:p>
                      <a:pPr marL="841375" marR="0" indent="-841375">
                        <a:spcBef>
                          <a:spcPts val="100"/>
                        </a:spcBef>
                        <a:spcAft>
                          <a:spcPts val="100"/>
                        </a:spcAft>
                        <a:tabLst>
                          <a:tab pos="443230" algn="l"/>
                        </a:tabLs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a:effectLst/>
                          <a:latin typeface="Times New Roman" panose="02020603050405020304" pitchFamily="18" charset="0"/>
                          <a:ea typeface="Times New Roman" panose="02020603050405020304" pitchFamily="18" charset="0"/>
                          <a:cs typeface="Times New Roman" panose="02020603050405020304" pitchFamily="18" charset="0"/>
                        </a:rPr>
                        <a:t>1.1.3.</a:t>
                      </a: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Identify professional development and/or learning communities where you can increase your professional knowledge and skills.</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36415992"/>
                  </a:ext>
                </a:extLst>
              </a:tr>
              <a:tr h="763731">
                <a:tc>
                  <a:txBody>
                    <a:bodyPr/>
                    <a:lstStyle/>
                    <a:p>
                      <a:pPr marL="841375" marR="0" indent="-841375">
                        <a:spcBef>
                          <a:spcPts val="100"/>
                        </a:spcBef>
                        <a:spcAft>
                          <a:spcPts val="100"/>
                        </a:spcAft>
                        <a:tabLst>
                          <a:tab pos="443230" algn="l"/>
                        </a:tabLs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a:effectLst/>
                          <a:latin typeface="Times New Roman" panose="02020603050405020304" pitchFamily="18" charset="0"/>
                          <a:ea typeface="Times New Roman" panose="02020603050405020304" pitchFamily="18" charset="0"/>
                          <a:cs typeface="Times New Roman" panose="02020603050405020304" pitchFamily="18" charset="0"/>
                        </a:rPr>
                        <a:t>1.1.4.</a:t>
                      </a: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Demonstrate the use of data, reflection, and collective input to guide professional decisions you make about your needs as a leader.</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9781854"/>
                  </a:ext>
                </a:extLst>
              </a:tr>
              <a:tr h="381866">
                <a:tc>
                  <a:txBody>
                    <a:bodyPr/>
                    <a:lstStyle/>
                    <a:p>
                      <a:pPr marL="841375" marR="0" indent="-841375">
                        <a:spcBef>
                          <a:spcPts val="100"/>
                        </a:spcBef>
                        <a:spcAft>
                          <a:spcPts val="100"/>
                        </a:spcAft>
                        <a:tabLst>
                          <a:tab pos="443230" algn="l"/>
                        </a:tabLs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a:effectLst/>
                          <a:latin typeface="Times New Roman" panose="02020603050405020304" pitchFamily="18" charset="0"/>
                          <a:ea typeface="Times New Roman" panose="02020603050405020304" pitchFamily="18" charset="0"/>
                          <a:cs typeface="Times New Roman" panose="02020603050405020304" pitchFamily="18" charset="0"/>
                        </a:rPr>
                        <a:t>1.1.5.</a:t>
                      </a: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Identify your professional leadership strengths, history, and style.</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89036610"/>
                  </a:ext>
                </a:extLst>
              </a:tr>
              <a:tr h="689480">
                <a:tc>
                  <a:txBody>
                    <a:bodyPr/>
                    <a:lstStyle/>
                    <a:p>
                      <a:pPr marL="838200" marR="0" indent="-400050" fontAlgn="base">
                        <a:lnSpc>
                          <a:spcPts val="1265"/>
                        </a:lnSpc>
                        <a:spcBef>
                          <a:spcPts val="295"/>
                        </a:spcBef>
                        <a:spcAft>
                          <a:spcPts val="0"/>
                        </a:spcAft>
                        <a:tabLst>
                          <a:tab pos="438150" algn="l"/>
                        </a:tabLs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1.1.6.</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Identify informal and formal leadership positions national, state, or local organizations you are in now, or wish to be in the future.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88040985"/>
                  </a:ext>
                </a:extLst>
              </a:tr>
            </a:tbl>
          </a:graphicData>
        </a:graphic>
      </p:graphicFrame>
    </p:spTree>
    <p:extLst>
      <p:ext uri="{BB962C8B-B14F-4D97-AF65-F5344CB8AC3E}">
        <p14:creationId xmlns:p14="http://schemas.microsoft.com/office/powerpoint/2010/main" val="7413347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886691" y="554184"/>
          <a:ext cx="7772400" cy="5746887"/>
        </p:xfrm>
        <a:graphic>
          <a:graphicData uri="http://schemas.openxmlformats.org/drawingml/2006/table">
            <a:tbl>
              <a:tblPr firstRow="1" firstCol="1" bandRow="1"/>
              <a:tblGrid>
                <a:gridCol w="7772400">
                  <a:extLst>
                    <a:ext uri="{9D8B030D-6E8A-4147-A177-3AD203B41FA5}">
                      <a16:colId xmlns:a16="http://schemas.microsoft.com/office/drawing/2014/main" val="958408178"/>
                    </a:ext>
                  </a:extLst>
                </a:gridCol>
              </a:tblGrid>
              <a:tr h="1110885">
                <a:tc>
                  <a:txBody>
                    <a:bodyPr/>
                    <a:lstStyle/>
                    <a:p>
                      <a:pPr marL="0" marR="0">
                        <a:spcBef>
                          <a:spcPts val="300"/>
                        </a:spcBef>
                        <a:spcAft>
                          <a:spcPts val="300"/>
                        </a:spcAft>
                      </a:pPr>
                      <a:r>
                        <a:rPr lang="en-US" sz="1000" b="1" dirty="0">
                          <a:effectLst/>
                          <a:latin typeface="Times New Roman" panose="02020603050405020304" pitchFamily="18" charset="0"/>
                          <a:ea typeface="Times New Roman" panose="02020603050405020304" pitchFamily="18" charset="0"/>
                          <a:cs typeface="Times New Roman" panose="02020603050405020304" pitchFamily="18" charset="0"/>
                        </a:rPr>
                        <a:t>3.2</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b="1" dirty="0">
                          <a:effectLst/>
                          <a:latin typeface="Times New Roman" panose="02020603050405020304" pitchFamily="18" charset="0"/>
                          <a:ea typeface="Times New Roman" panose="02020603050405020304" pitchFamily="18" charset="0"/>
                          <a:cs typeface="Times New Roman" panose="02020603050405020304" pitchFamily="18" charset="0"/>
                        </a:rPr>
                        <a:t>Strategic Thinking and Planning:</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300"/>
                        </a:spcBef>
                        <a:spcAft>
                          <a:spcPts val="30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After completion of this module, you will be able to facilitate *diverse **stakeholder groups to implement a work plan with equitable and</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measurable goals, objectives, activities, identified resources, timelines, and outcomes to develop or improve and service issue/need for the state Part C and/or Part B (619) service system.</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517" marR="595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106400445"/>
                  </a:ext>
                </a:extLst>
              </a:tr>
              <a:tr h="205086">
                <a:tc>
                  <a:txBody>
                    <a:bodyPr/>
                    <a:lstStyle/>
                    <a:p>
                      <a:pPr marL="0" marR="0">
                        <a:spcBef>
                          <a:spcPts val="300"/>
                        </a:spcBef>
                        <a:spcAft>
                          <a:spcPts val="300"/>
                        </a:spcAft>
                      </a:pPr>
                      <a:r>
                        <a:rPr lang="en-US" sz="1000" b="1">
                          <a:effectLst/>
                          <a:latin typeface="Times New Roman" panose="02020603050405020304" pitchFamily="18" charset="0"/>
                          <a:ea typeface="Times New Roman" panose="02020603050405020304" pitchFamily="18" charset="0"/>
                          <a:cs typeface="Times New Roman" panose="02020603050405020304" pitchFamily="18" charset="0"/>
                        </a:rPr>
                        <a:t>Objectives/Performance Indicators:</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9517" marR="595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24493195"/>
                  </a:ext>
                </a:extLst>
              </a:tr>
              <a:tr h="410172">
                <a:tc>
                  <a:txBody>
                    <a:bodyPr/>
                    <a:lstStyle/>
                    <a:p>
                      <a:pPr marL="841375" marR="0" indent="-841375">
                        <a:spcBef>
                          <a:spcPts val="100"/>
                        </a:spcBef>
                        <a:spcAft>
                          <a:spcPts val="100"/>
                        </a:spcAft>
                        <a:tabLst>
                          <a:tab pos="448310" algn="l"/>
                        </a:tabLs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3.2.1.</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Describe the federal and state political, fiscal, and cultural climate that affects the Part C and/or Part B (619) service system.</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517" marR="595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44557126"/>
                  </a:ext>
                </a:extLst>
              </a:tr>
              <a:tr h="410172">
                <a:tc>
                  <a:txBody>
                    <a:bodyPr/>
                    <a:lstStyle/>
                    <a:p>
                      <a:pPr marL="841375" marR="0" indent="-841375">
                        <a:spcBef>
                          <a:spcPts val="100"/>
                        </a:spcBef>
                        <a:spcAft>
                          <a:spcPts val="100"/>
                        </a:spcAft>
                        <a:tabLst>
                          <a:tab pos="448310" algn="l"/>
                        </a:tabLs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	3.2.2.</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Describe scenario-planning strategies to guide strategic decisions for the Part C and/or the Part B (619) service system and other early childhood initiatives.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517" marR="595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20121257"/>
                  </a:ext>
                </a:extLst>
              </a:tr>
              <a:tr h="615258">
                <a:tc>
                  <a:txBody>
                    <a:bodyPr/>
                    <a:lstStyle/>
                    <a:p>
                      <a:pPr marL="841375" marR="0" indent="-841375">
                        <a:spcBef>
                          <a:spcPts val="100"/>
                        </a:spcBef>
                        <a:spcAft>
                          <a:spcPts val="100"/>
                        </a:spcAft>
                        <a:tabLst>
                          <a:tab pos="448310"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3.2.3.</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Develop strategic partnerships with programs, agencies, and organizations to meet the</a:t>
                      </a: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needs of all infants and young children with risk conditions, delays, and/or disabilities (birth to five) and their families.</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517" marR="595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55581928"/>
                  </a:ext>
                </a:extLst>
              </a:tr>
              <a:tr h="615258">
                <a:tc>
                  <a:txBody>
                    <a:bodyPr/>
                    <a:lstStyle/>
                    <a:p>
                      <a:pPr marL="841375" marR="0" indent="-841375">
                        <a:spcBef>
                          <a:spcPts val="100"/>
                        </a:spcBef>
                        <a:spcAft>
                          <a:spcPts val="100"/>
                        </a:spcAft>
                        <a:tabLst>
                          <a:tab pos="448310"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3.2.4.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Identify a service system or program need for the Part C and/or Part B (619)</a:t>
                      </a: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service system</a:t>
                      </a: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through the collection of national and state data, including data from *diverse **stakeholders.</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517" marR="595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80174926"/>
                  </a:ext>
                </a:extLst>
              </a:tr>
              <a:tr h="615258">
                <a:tc>
                  <a:txBody>
                    <a:bodyPr/>
                    <a:lstStyle/>
                    <a:p>
                      <a:pPr marL="841375" marR="0" indent="-841375">
                        <a:spcBef>
                          <a:spcPts val="100"/>
                        </a:spcBef>
                        <a:spcAft>
                          <a:spcPts val="100"/>
                        </a:spcAft>
                        <a:tabLst>
                          <a:tab pos="448310"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3.2.5.</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Facilitate *diverse **stakeholders to develop a shared and equitable vision and collective mission to address an issue/need in the Part C and/or Part B (619)</a:t>
                      </a: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service system or program.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517" marR="595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65049965"/>
                  </a:ext>
                </a:extLst>
              </a:tr>
              <a:tr h="820346">
                <a:tc>
                  <a:txBody>
                    <a:bodyPr/>
                    <a:lstStyle/>
                    <a:p>
                      <a:pPr marL="841375" marR="0" indent="-841375">
                        <a:spcBef>
                          <a:spcPts val="100"/>
                        </a:spcBef>
                        <a:spcAft>
                          <a:spcPts val="100"/>
                        </a:spcAft>
                        <a:tabLst>
                          <a:tab pos="448310"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3.2.6.</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Develop a collaborative work plan through a problem-solving process with *diverse **stakeholders that has equitable and measurable goals, objectives, activities, identified resources, timelines, and outcomes to meet the Part C and/or Part B (619)</a:t>
                      </a: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service system or program issue/need.</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517" marR="595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8677198"/>
                  </a:ext>
                </a:extLst>
              </a:tr>
              <a:tr h="410172">
                <a:tc>
                  <a:txBody>
                    <a:bodyPr/>
                    <a:lstStyle/>
                    <a:p>
                      <a:pPr marL="841375" marR="0" indent="-841375">
                        <a:spcBef>
                          <a:spcPts val="100"/>
                        </a:spcBef>
                        <a:spcAft>
                          <a:spcPts val="100"/>
                        </a:spcAft>
                        <a:tabLst>
                          <a:tab pos="448310"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3.2.7.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Facilitate the implementation and ongoing evaluation of the work plan (s), and revise it as needed, in collaboration with *diverse **stakeholders.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517" marR="595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0225673"/>
                  </a:ext>
                </a:extLst>
              </a:tr>
              <a:tr h="410172">
                <a:tc>
                  <a:txBody>
                    <a:bodyPr/>
                    <a:lstStyle/>
                    <a:p>
                      <a:pPr marL="841375" marR="0" indent="-841375">
                        <a:spcBef>
                          <a:spcPts val="100"/>
                        </a:spcBef>
                        <a:spcAft>
                          <a:spcPts val="100"/>
                        </a:spcAft>
                        <a:tabLst>
                          <a:tab pos="448310" algn="l"/>
                        </a:tabLs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3.2.8.</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Evaluate the outcomes of the strategic work plan(s) with *diverse **stakeholders through the collection and analysis of data from multiple sources.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517" marR="595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36568954"/>
                  </a:ext>
                </a:extLst>
              </a:tr>
            </a:tbl>
          </a:graphicData>
        </a:graphic>
      </p:graphicFrame>
    </p:spTree>
    <p:extLst>
      <p:ext uri="{BB962C8B-B14F-4D97-AF65-F5344CB8AC3E}">
        <p14:creationId xmlns:p14="http://schemas.microsoft.com/office/powerpoint/2010/main" val="31352311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B94AA-586E-C943-8418-56CFA6E0E53D}"/>
              </a:ext>
            </a:extLst>
          </p:cNvPr>
          <p:cNvSpPr>
            <a:spLocks noGrp="1"/>
          </p:cNvSpPr>
          <p:nvPr>
            <p:ph type="title"/>
          </p:nvPr>
        </p:nvSpPr>
        <p:spPr>
          <a:xfrm>
            <a:off x="628650" y="315965"/>
            <a:ext cx="7886700" cy="685800"/>
          </a:xfrm>
        </p:spPr>
        <p:txBody>
          <a:bodyPr>
            <a:normAutofit/>
          </a:bodyPr>
          <a:lstStyle/>
          <a:p>
            <a:pPr algn="ctr"/>
            <a:r>
              <a:rPr lang="en-US" sz="3600" b="1" dirty="0">
                <a:cs typeface="Times New Roman" panose="02020603050405020304" pitchFamily="18" charset="0"/>
              </a:rPr>
              <a:t>ECPC Adult Learning Tool</a:t>
            </a:r>
            <a:endParaRPr lang="en-US" sz="3600" dirty="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E0312A4E-3067-9844-92FE-A2F81915053C}"/>
              </a:ext>
            </a:extLst>
          </p:cNvPr>
          <p:cNvGraphicFramePr>
            <a:graphicFrameLocks noGrp="1"/>
          </p:cNvGraphicFramePr>
          <p:nvPr/>
        </p:nvGraphicFramePr>
        <p:xfrm>
          <a:off x="709179" y="1001765"/>
          <a:ext cx="7725641" cy="4663572"/>
        </p:xfrm>
        <a:graphic>
          <a:graphicData uri="http://schemas.openxmlformats.org/drawingml/2006/table">
            <a:tbl>
              <a:tblPr firstRow="1" firstCol="1" bandRow="1"/>
              <a:tblGrid>
                <a:gridCol w="733936">
                  <a:extLst>
                    <a:ext uri="{9D8B030D-6E8A-4147-A177-3AD203B41FA5}">
                      <a16:colId xmlns:a16="http://schemas.microsoft.com/office/drawing/2014/main" val="3808006682"/>
                    </a:ext>
                  </a:extLst>
                </a:gridCol>
                <a:gridCol w="3279010">
                  <a:extLst>
                    <a:ext uri="{9D8B030D-6E8A-4147-A177-3AD203B41FA5}">
                      <a16:colId xmlns:a16="http://schemas.microsoft.com/office/drawing/2014/main" val="33582208"/>
                    </a:ext>
                  </a:extLst>
                </a:gridCol>
                <a:gridCol w="3712695">
                  <a:extLst>
                    <a:ext uri="{9D8B030D-6E8A-4147-A177-3AD203B41FA5}">
                      <a16:colId xmlns:a16="http://schemas.microsoft.com/office/drawing/2014/main" val="2681536406"/>
                    </a:ext>
                  </a:extLst>
                </a:gridCol>
              </a:tblGrid>
              <a:tr h="576802">
                <a:tc>
                  <a:txBody>
                    <a:bodyPr/>
                    <a:lstStyle/>
                    <a:p>
                      <a:pPr marL="0" marR="0" algn="ctr">
                        <a:spcBef>
                          <a:spcPts val="0"/>
                        </a:spcBef>
                        <a:spcAft>
                          <a:spcPts val="0"/>
                        </a:spcAft>
                      </a:pPr>
                      <a:r>
                        <a:rPr lang="en-US" sz="1200" b="1" dirty="0">
                          <a:effectLst/>
                          <a:latin typeface="+mn-lt"/>
                          <a:ea typeface="PMingLiU" panose="02020500000000000000" pitchFamily="18" charset="-120"/>
                        </a:rPr>
                        <a:t>Who</a:t>
                      </a:r>
                      <a:endParaRPr lang="en-US" sz="1200" dirty="0">
                        <a:effectLst/>
                        <a:latin typeface="+mn-lt"/>
                        <a:ea typeface="PMingLiU" panose="02020500000000000000" pitchFamily="18" charset="-120"/>
                      </a:endParaRPr>
                    </a:p>
                  </a:txBody>
                  <a:tcPr marL="39860" marR="39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200" b="1">
                          <a:solidFill>
                            <a:srgbClr val="000000"/>
                          </a:solidFill>
                          <a:effectLst/>
                          <a:latin typeface="+mn-lt"/>
                          <a:ea typeface="PMingLiU" panose="02020500000000000000" pitchFamily="18" charset="-120"/>
                        </a:rPr>
                        <a:t>Education/training practices for adult learning</a:t>
                      </a:r>
                      <a:endParaRPr lang="en-US" sz="1200">
                        <a:effectLst/>
                        <a:latin typeface="+mn-lt"/>
                        <a:ea typeface="PMingLiU" panose="02020500000000000000" pitchFamily="18" charset="-120"/>
                      </a:endParaRPr>
                    </a:p>
                  </a:txBody>
                  <a:tcPr marL="39860" marR="39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200" b="1">
                          <a:solidFill>
                            <a:srgbClr val="000000"/>
                          </a:solidFill>
                          <a:effectLst/>
                          <a:latin typeface="+mn-lt"/>
                          <a:ea typeface="PMingLiU" panose="02020500000000000000" pitchFamily="18" charset="-120"/>
                        </a:rPr>
                        <a:t>Identify how you are going to teach adult learners</a:t>
                      </a:r>
                      <a:endParaRPr lang="en-US" sz="1200">
                        <a:effectLst/>
                        <a:latin typeface="+mn-lt"/>
                        <a:ea typeface="PMingLiU" panose="02020500000000000000" pitchFamily="18" charset="-120"/>
                      </a:endParaRPr>
                    </a:p>
                    <a:p>
                      <a:pPr marL="0" marR="0" algn="ctr">
                        <a:spcBef>
                          <a:spcPts val="0"/>
                        </a:spcBef>
                        <a:spcAft>
                          <a:spcPts val="0"/>
                        </a:spcAft>
                      </a:pPr>
                      <a:r>
                        <a:rPr lang="en-US" sz="1200" b="1">
                          <a:effectLst/>
                          <a:latin typeface="+mn-lt"/>
                          <a:ea typeface="PMingLiU" panose="02020500000000000000" pitchFamily="18" charset="-120"/>
                        </a:rPr>
                        <a:t> </a:t>
                      </a:r>
                      <a:endParaRPr lang="en-US" sz="1200">
                        <a:effectLst/>
                        <a:latin typeface="+mn-lt"/>
                        <a:ea typeface="PMingLiU" panose="02020500000000000000" pitchFamily="18" charset="-120"/>
                      </a:endParaRPr>
                    </a:p>
                  </a:txBody>
                  <a:tcPr marL="39860" marR="39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318150401"/>
                  </a:ext>
                </a:extLst>
              </a:tr>
              <a:tr h="229532">
                <a:tc>
                  <a:txBody>
                    <a:bodyPr/>
                    <a:lstStyle/>
                    <a:p>
                      <a:pPr marL="0" marR="0" algn="ctr">
                        <a:spcBef>
                          <a:spcPts val="0"/>
                        </a:spcBef>
                        <a:spcAft>
                          <a:spcPts val="0"/>
                        </a:spcAft>
                      </a:pPr>
                      <a:r>
                        <a:rPr lang="en-US" sz="1200" b="1" dirty="0">
                          <a:effectLst/>
                          <a:latin typeface="+mn-lt"/>
                          <a:ea typeface="PMingLiU" panose="02020500000000000000" pitchFamily="18" charset="-120"/>
                        </a:rPr>
                        <a:t> </a:t>
                      </a:r>
                      <a:endParaRPr lang="en-US" sz="1200" dirty="0">
                        <a:effectLst/>
                        <a:latin typeface="+mn-lt"/>
                        <a:ea typeface="PMingLiU" panose="02020500000000000000" pitchFamily="18" charset="-120"/>
                      </a:endParaRPr>
                    </a:p>
                  </a:txBody>
                  <a:tcPr marL="39860" marR="39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200" b="1" dirty="0">
                          <a:effectLst/>
                          <a:latin typeface="+mn-lt"/>
                          <a:ea typeface="PMingLiU" panose="02020500000000000000" pitchFamily="18" charset="-120"/>
                        </a:rPr>
                        <a:t> </a:t>
                      </a:r>
                      <a:endParaRPr lang="en-US" sz="1200" dirty="0">
                        <a:effectLst/>
                        <a:latin typeface="+mn-lt"/>
                        <a:ea typeface="PMingLiU" panose="02020500000000000000" pitchFamily="18" charset="-120"/>
                      </a:endParaRPr>
                    </a:p>
                  </a:txBody>
                  <a:tcPr marL="39860" marR="39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200" b="1" dirty="0">
                          <a:solidFill>
                            <a:srgbClr val="000000"/>
                          </a:solidFill>
                          <a:effectLst/>
                          <a:latin typeface="+mn-lt"/>
                          <a:ea typeface="PMingLiU" panose="02020500000000000000" pitchFamily="18" charset="-120"/>
                        </a:rPr>
                        <a:t>TOPIC:</a:t>
                      </a:r>
                      <a:endParaRPr lang="en-US" sz="1200" dirty="0">
                        <a:effectLst/>
                        <a:latin typeface="+mn-lt"/>
                        <a:ea typeface="PMingLiU" panose="02020500000000000000" pitchFamily="18" charset="-120"/>
                      </a:endParaRPr>
                    </a:p>
                  </a:txBody>
                  <a:tcPr marL="39860" marR="39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667083229"/>
                  </a:ext>
                </a:extLst>
              </a:tr>
              <a:tr h="588737">
                <a:tc>
                  <a:txBody>
                    <a:bodyPr/>
                    <a:lstStyle/>
                    <a:p>
                      <a:pPr marL="0" marR="0">
                        <a:spcBef>
                          <a:spcPts val="0"/>
                        </a:spcBef>
                        <a:spcAft>
                          <a:spcPts val="0"/>
                        </a:spcAft>
                      </a:pPr>
                      <a:r>
                        <a:rPr lang="en-US" sz="1200" dirty="0">
                          <a:effectLst/>
                          <a:latin typeface="+mn-lt"/>
                          <a:ea typeface="PMingLiU" panose="02020500000000000000" pitchFamily="18" charset="-120"/>
                        </a:rPr>
                        <a:t>Instructor/ Trainer</a:t>
                      </a:r>
                    </a:p>
                  </a:txBody>
                  <a:tcPr marL="39860" marR="39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effectLst/>
                          <a:latin typeface="+mn-lt"/>
                          <a:ea typeface="PMingLiU" panose="02020500000000000000" pitchFamily="18" charset="-120"/>
                        </a:rPr>
                        <a:t>Introduction:  </a:t>
                      </a:r>
                      <a:r>
                        <a:rPr lang="en-US" sz="1200" b="1" i="1" dirty="0">
                          <a:effectLst/>
                          <a:latin typeface="+mn-lt"/>
                          <a:ea typeface="PMingLiU" panose="02020500000000000000" pitchFamily="18" charset="-120"/>
                        </a:rPr>
                        <a:t>Explain</a:t>
                      </a:r>
                      <a:r>
                        <a:rPr lang="en-US" sz="1200" dirty="0">
                          <a:effectLst/>
                          <a:latin typeface="+mn-lt"/>
                          <a:ea typeface="PMingLiU" panose="02020500000000000000" pitchFamily="18" charset="-120"/>
                        </a:rPr>
                        <a:t> the practice/topic/ concept</a:t>
                      </a:r>
                    </a:p>
                  </a:txBody>
                  <a:tcPr marL="39860" marR="39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effectLst/>
                        <a:latin typeface="+mn-lt"/>
                        <a:ea typeface="PMingLiU" panose="02020500000000000000" pitchFamily="18" charset="-120"/>
                      </a:endParaRPr>
                    </a:p>
                  </a:txBody>
                  <a:tcPr marL="39860" marR="39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8519872"/>
                  </a:ext>
                </a:extLst>
              </a:tr>
              <a:tr h="459066">
                <a:tc>
                  <a:txBody>
                    <a:bodyPr/>
                    <a:lstStyle/>
                    <a:p>
                      <a:pPr marL="0" marR="0">
                        <a:spcBef>
                          <a:spcPts val="0"/>
                        </a:spcBef>
                        <a:spcAft>
                          <a:spcPts val="0"/>
                        </a:spcAft>
                      </a:pPr>
                      <a:r>
                        <a:rPr lang="en-US" sz="1200">
                          <a:effectLst/>
                          <a:latin typeface="+mn-lt"/>
                          <a:ea typeface="PMingLiU" panose="02020500000000000000" pitchFamily="18" charset="-120"/>
                        </a:rPr>
                        <a:t>Instructor/ Trainer</a:t>
                      </a:r>
                    </a:p>
                  </a:txBody>
                  <a:tcPr marL="39860" marR="39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effectLst/>
                          <a:latin typeface="+mn-lt"/>
                          <a:ea typeface="PMingLiU" panose="02020500000000000000" pitchFamily="18" charset="-120"/>
                        </a:rPr>
                        <a:t>Illustration:  </a:t>
                      </a:r>
                      <a:r>
                        <a:rPr lang="en-US" sz="1200" b="1" i="1" dirty="0">
                          <a:effectLst/>
                          <a:latin typeface="+mn-lt"/>
                          <a:ea typeface="PMingLiU" panose="02020500000000000000" pitchFamily="18" charset="-120"/>
                        </a:rPr>
                        <a:t>Show</a:t>
                      </a:r>
                      <a:r>
                        <a:rPr lang="en-US" sz="1200" dirty="0">
                          <a:effectLst/>
                          <a:latin typeface="+mn-lt"/>
                          <a:ea typeface="PMingLiU" panose="02020500000000000000" pitchFamily="18" charset="-120"/>
                        </a:rPr>
                        <a:t> the practice/topic/ concept</a:t>
                      </a:r>
                    </a:p>
                  </a:txBody>
                  <a:tcPr marL="39860" marR="39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effectLst/>
                        <a:latin typeface="+mn-lt"/>
                        <a:ea typeface="PMingLiU" panose="02020500000000000000" pitchFamily="18" charset="-120"/>
                      </a:endParaRPr>
                    </a:p>
                  </a:txBody>
                  <a:tcPr marL="39860" marR="39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0132453"/>
                  </a:ext>
                </a:extLst>
              </a:tr>
              <a:tr h="550879">
                <a:tc>
                  <a:txBody>
                    <a:bodyPr/>
                    <a:lstStyle/>
                    <a:p>
                      <a:pPr marL="0" marR="0">
                        <a:spcBef>
                          <a:spcPts val="0"/>
                        </a:spcBef>
                        <a:spcAft>
                          <a:spcPts val="0"/>
                        </a:spcAft>
                      </a:pPr>
                      <a:r>
                        <a:rPr lang="en-US" sz="1200">
                          <a:effectLst/>
                          <a:latin typeface="+mn-lt"/>
                          <a:ea typeface="PMingLiU" panose="02020500000000000000" pitchFamily="18" charset="-120"/>
                        </a:rPr>
                        <a:t>Learner</a:t>
                      </a:r>
                    </a:p>
                  </a:txBody>
                  <a:tcPr marL="39860" marR="39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effectLst/>
                          <a:latin typeface="+mn-lt"/>
                          <a:ea typeface="PMingLiU" panose="02020500000000000000" pitchFamily="18" charset="-120"/>
                        </a:rPr>
                        <a:t>Authentic learning:  </a:t>
                      </a:r>
                      <a:r>
                        <a:rPr lang="en-US" sz="1200" b="1" i="1" dirty="0">
                          <a:effectLst/>
                          <a:latin typeface="+mn-lt"/>
                          <a:ea typeface="PMingLiU" panose="02020500000000000000" pitchFamily="18" charset="-120"/>
                        </a:rPr>
                        <a:t>Implement </a:t>
                      </a:r>
                      <a:r>
                        <a:rPr lang="en-US" sz="1200" dirty="0">
                          <a:effectLst/>
                          <a:latin typeface="+mn-lt"/>
                          <a:ea typeface="PMingLiU" panose="02020500000000000000" pitchFamily="18" charset="-120"/>
                        </a:rPr>
                        <a:t>the practice/topic/concept</a:t>
                      </a:r>
                    </a:p>
                    <a:p>
                      <a:pPr marL="0" marR="0">
                        <a:spcBef>
                          <a:spcPts val="0"/>
                        </a:spcBef>
                        <a:spcAft>
                          <a:spcPts val="0"/>
                        </a:spcAft>
                      </a:pPr>
                      <a:r>
                        <a:rPr lang="en-US" sz="1200" dirty="0">
                          <a:effectLst/>
                          <a:latin typeface="+mn-lt"/>
                          <a:ea typeface="PMingLiU" panose="02020500000000000000" pitchFamily="18" charset="-120"/>
                        </a:rPr>
                        <a:t> </a:t>
                      </a:r>
                    </a:p>
                  </a:txBody>
                  <a:tcPr marL="39860" marR="39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effectLst/>
                        <a:latin typeface="+mn-lt"/>
                        <a:ea typeface="PMingLiU" panose="02020500000000000000" pitchFamily="18" charset="-120"/>
                      </a:endParaRPr>
                    </a:p>
                  </a:txBody>
                  <a:tcPr marL="39860" marR="39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7312881"/>
                  </a:ext>
                </a:extLst>
              </a:tr>
              <a:tr h="477309">
                <a:tc>
                  <a:txBody>
                    <a:bodyPr/>
                    <a:lstStyle/>
                    <a:p>
                      <a:pPr marL="0" marR="0">
                        <a:spcBef>
                          <a:spcPts val="0"/>
                        </a:spcBef>
                        <a:spcAft>
                          <a:spcPts val="0"/>
                        </a:spcAft>
                      </a:pPr>
                      <a:r>
                        <a:rPr lang="en-US" sz="1200">
                          <a:effectLst/>
                          <a:latin typeface="+mn-lt"/>
                          <a:ea typeface="PMingLiU" panose="02020500000000000000" pitchFamily="18" charset="-120"/>
                        </a:rPr>
                        <a:t>Learner</a:t>
                      </a:r>
                    </a:p>
                  </a:txBody>
                  <a:tcPr marL="39860" marR="39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effectLst/>
                          <a:latin typeface="+mn-lt"/>
                          <a:ea typeface="PMingLiU" panose="02020500000000000000" pitchFamily="18" charset="-120"/>
                        </a:rPr>
                        <a:t>Reflection:  </a:t>
                      </a:r>
                      <a:r>
                        <a:rPr lang="en-US" sz="1200" b="1" i="1" dirty="0">
                          <a:effectLst/>
                          <a:latin typeface="+mn-lt"/>
                          <a:ea typeface="PMingLiU" panose="02020500000000000000" pitchFamily="18" charset="-120"/>
                        </a:rPr>
                        <a:t>Discuss</a:t>
                      </a:r>
                      <a:r>
                        <a:rPr lang="en-US" sz="1200" dirty="0">
                          <a:effectLst/>
                          <a:latin typeface="+mn-lt"/>
                          <a:ea typeface="PMingLiU" panose="02020500000000000000" pitchFamily="18" charset="-120"/>
                        </a:rPr>
                        <a:t> with others how the practice/ topic/concept works</a:t>
                      </a:r>
                    </a:p>
                    <a:p>
                      <a:pPr marL="0" marR="0">
                        <a:spcBef>
                          <a:spcPts val="0"/>
                        </a:spcBef>
                        <a:spcAft>
                          <a:spcPts val="0"/>
                        </a:spcAft>
                      </a:pPr>
                      <a:r>
                        <a:rPr lang="en-US" sz="1200" b="1" dirty="0">
                          <a:effectLst/>
                          <a:latin typeface="+mn-lt"/>
                          <a:ea typeface="PMingLiU" panose="02020500000000000000" pitchFamily="18" charset="-120"/>
                        </a:rPr>
                        <a:t> </a:t>
                      </a:r>
                      <a:endParaRPr lang="en-US" sz="1200" dirty="0">
                        <a:effectLst/>
                        <a:latin typeface="+mn-lt"/>
                        <a:ea typeface="PMingLiU" panose="02020500000000000000" pitchFamily="18" charset="-120"/>
                      </a:endParaRPr>
                    </a:p>
                  </a:txBody>
                  <a:tcPr marL="39860" marR="39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effectLst/>
                        <a:latin typeface="+mn-lt"/>
                        <a:ea typeface="PMingLiU" panose="02020500000000000000" pitchFamily="18" charset="-120"/>
                      </a:endParaRPr>
                    </a:p>
                  </a:txBody>
                  <a:tcPr marL="39860" marR="39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2930362"/>
                  </a:ext>
                </a:extLst>
              </a:tr>
              <a:tr h="477309">
                <a:tc>
                  <a:txBody>
                    <a:bodyPr/>
                    <a:lstStyle/>
                    <a:p>
                      <a:pPr marL="0" marR="0">
                        <a:spcBef>
                          <a:spcPts val="0"/>
                        </a:spcBef>
                        <a:spcAft>
                          <a:spcPts val="0"/>
                        </a:spcAft>
                      </a:pPr>
                      <a:r>
                        <a:rPr lang="en-US" sz="1200">
                          <a:effectLst/>
                          <a:latin typeface="+mn-lt"/>
                          <a:ea typeface="PMingLiU" panose="02020500000000000000" pitchFamily="18" charset="-120"/>
                        </a:rPr>
                        <a:t>Instructor/ Trainer</a:t>
                      </a:r>
                    </a:p>
                  </a:txBody>
                  <a:tcPr marL="39860" marR="39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a:effectLst/>
                          <a:latin typeface="+mn-lt"/>
                          <a:ea typeface="PMingLiU" panose="02020500000000000000" pitchFamily="18" charset="-120"/>
                        </a:rPr>
                        <a:t>Guidance:  </a:t>
                      </a:r>
                      <a:r>
                        <a:rPr lang="en-US" sz="1200" b="1" i="1">
                          <a:effectLst/>
                          <a:latin typeface="+mn-lt"/>
                          <a:ea typeface="PMingLiU" panose="02020500000000000000" pitchFamily="18" charset="-120"/>
                        </a:rPr>
                        <a:t>Prompt</a:t>
                      </a:r>
                      <a:r>
                        <a:rPr lang="en-US" sz="1200">
                          <a:effectLst/>
                          <a:latin typeface="+mn-lt"/>
                          <a:ea typeface="PMingLiU" panose="02020500000000000000" pitchFamily="18" charset="-120"/>
                        </a:rPr>
                        <a:t> and </a:t>
                      </a:r>
                      <a:r>
                        <a:rPr lang="en-US" sz="1200" b="1" i="1">
                          <a:effectLst/>
                          <a:latin typeface="+mn-lt"/>
                          <a:ea typeface="PMingLiU" panose="02020500000000000000" pitchFamily="18" charset="-120"/>
                        </a:rPr>
                        <a:t>guide</a:t>
                      </a:r>
                      <a:r>
                        <a:rPr lang="en-US" sz="1200">
                          <a:effectLst/>
                          <a:latin typeface="+mn-lt"/>
                          <a:ea typeface="PMingLiU" panose="02020500000000000000" pitchFamily="18" charset="-120"/>
                        </a:rPr>
                        <a:t> the implementation of the practice/topic/ concept</a:t>
                      </a:r>
                    </a:p>
                    <a:p>
                      <a:pPr marL="0" marR="0">
                        <a:spcBef>
                          <a:spcPts val="0"/>
                        </a:spcBef>
                        <a:spcAft>
                          <a:spcPts val="0"/>
                        </a:spcAft>
                      </a:pPr>
                      <a:r>
                        <a:rPr lang="en-US" sz="1200" b="1">
                          <a:effectLst/>
                          <a:latin typeface="+mn-lt"/>
                          <a:ea typeface="PMingLiU" panose="02020500000000000000" pitchFamily="18" charset="-120"/>
                        </a:rPr>
                        <a:t> </a:t>
                      </a:r>
                      <a:endParaRPr lang="en-US" sz="1200">
                        <a:effectLst/>
                        <a:latin typeface="+mn-lt"/>
                        <a:ea typeface="PMingLiU" panose="02020500000000000000" pitchFamily="18" charset="-120"/>
                      </a:endParaRPr>
                    </a:p>
                  </a:txBody>
                  <a:tcPr marL="39860" marR="39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effectLst/>
                        <a:latin typeface="+mn-lt"/>
                        <a:ea typeface="PMingLiU" panose="02020500000000000000" pitchFamily="18" charset="-120"/>
                      </a:endParaRPr>
                    </a:p>
                  </a:txBody>
                  <a:tcPr marL="39860" marR="39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1673260"/>
                  </a:ext>
                </a:extLst>
              </a:tr>
              <a:tr h="329635">
                <a:tc>
                  <a:txBody>
                    <a:bodyPr/>
                    <a:lstStyle/>
                    <a:p>
                      <a:pPr marL="0" marR="0">
                        <a:spcBef>
                          <a:spcPts val="0"/>
                        </a:spcBef>
                        <a:spcAft>
                          <a:spcPts val="0"/>
                        </a:spcAft>
                      </a:pPr>
                      <a:r>
                        <a:rPr lang="en-US" sz="1200">
                          <a:effectLst/>
                          <a:latin typeface="+mn-lt"/>
                          <a:ea typeface="PMingLiU" panose="02020500000000000000" pitchFamily="18" charset="-120"/>
                        </a:rPr>
                        <a:t>Instructor/ Trainer</a:t>
                      </a:r>
                    </a:p>
                  </a:txBody>
                  <a:tcPr marL="39860" marR="39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a:effectLst/>
                          <a:latin typeface="+mn-lt"/>
                          <a:ea typeface="PMingLiU" panose="02020500000000000000" pitchFamily="18" charset="-120"/>
                        </a:rPr>
                        <a:t>Performance feedback:  </a:t>
                      </a:r>
                      <a:r>
                        <a:rPr lang="en-US" sz="1200">
                          <a:effectLst/>
                          <a:latin typeface="+mn-lt"/>
                          <a:ea typeface="PMingLiU" panose="02020500000000000000" pitchFamily="18" charset="-120"/>
                        </a:rPr>
                        <a:t>Give </a:t>
                      </a:r>
                      <a:r>
                        <a:rPr lang="en-US" sz="1200" b="1" i="1">
                          <a:effectLst/>
                          <a:latin typeface="+mn-lt"/>
                          <a:ea typeface="PMingLiU" panose="02020500000000000000" pitchFamily="18" charset="-120"/>
                        </a:rPr>
                        <a:t>concrete</a:t>
                      </a:r>
                      <a:r>
                        <a:rPr lang="en-US" sz="1200">
                          <a:effectLst/>
                          <a:latin typeface="+mn-lt"/>
                          <a:ea typeface="PMingLiU" panose="02020500000000000000" pitchFamily="18" charset="-120"/>
                        </a:rPr>
                        <a:t> reinforcement or corrections</a:t>
                      </a:r>
                    </a:p>
                  </a:txBody>
                  <a:tcPr marL="39860" marR="39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effectLst/>
                        <a:latin typeface="+mn-lt"/>
                        <a:ea typeface="PMingLiU" panose="02020500000000000000" pitchFamily="18" charset="-120"/>
                      </a:endParaRPr>
                    </a:p>
                  </a:txBody>
                  <a:tcPr marL="39860" marR="39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2132961"/>
                  </a:ext>
                </a:extLst>
              </a:tr>
              <a:tr h="795516">
                <a:tc>
                  <a:txBody>
                    <a:bodyPr/>
                    <a:lstStyle/>
                    <a:p>
                      <a:pPr marL="0" marR="0">
                        <a:spcBef>
                          <a:spcPts val="0"/>
                        </a:spcBef>
                        <a:spcAft>
                          <a:spcPts val="0"/>
                        </a:spcAft>
                      </a:pPr>
                      <a:r>
                        <a:rPr lang="en-US" sz="1200">
                          <a:effectLst/>
                          <a:latin typeface="+mn-lt"/>
                          <a:ea typeface="PMingLiU" panose="02020500000000000000" pitchFamily="18" charset="-120"/>
                        </a:rPr>
                        <a:t>Instructor/ Trainer</a:t>
                      </a:r>
                    </a:p>
                    <a:p>
                      <a:pPr marL="0" marR="0">
                        <a:spcBef>
                          <a:spcPts val="0"/>
                        </a:spcBef>
                        <a:spcAft>
                          <a:spcPts val="0"/>
                        </a:spcAft>
                      </a:pPr>
                      <a:r>
                        <a:rPr lang="en-US" sz="1200">
                          <a:effectLst/>
                          <a:latin typeface="+mn-lt"/>
                          <a:ea typeface="PMingLiU" panose="02020500000000000000" pitchFamily="18" charset="-120"/>
                        </a:rPr>
                        <a:t>Learner</a:t>
                      </a:r>
                    </a:p>
                  </a:txBody>
                  <a:tcPr marL="39860" marR="39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effectLst/>
                          <a:latin typeface="+mn-lt"/>
                          <a:ea typeface="PMingLiU" panose="02020500000000000000" pitchFamily="18" charset="-120"/>
                        </a:rPr>
                        <a:t>Follow-up activities:</a:t>
                      </a:r>
                      <a:r>
                        <a:rPr lang="en-US" sz="1200" b="0" i="0" dirty="0">
                          <a:effectLst/>
                          <a:latin typeface="+mn-lt"/>
                          <a:ea typeface="PMingLiU" panose="02020500000000000000" pitchFamily="18" charset="-120"/>
                        </a:rPr>
                        <a:t>  </a:t>
                      </a:r>
                      <a:r>
                        <a:rPr lang="en-US" sz="1200" b="1" i="1" dirty="0">
                          <a:effectLst/>
                          <a:latin typeface="+mn-lt"/>
                          <a:ea typeface="PMingLiU" panose="02020500000000000000" pitchFamily="18" charset="-120"/>
                        </a:rPr>
                        <a:t>Plan</a:t>
                      </a:r>
                      <a:r>
                        <a:rPr lang="en-US" sz="1200" dirty="0">
                          <a:effectLst/>
                          <a:latin typeface="+mn-lt"/>
                          <a:ea typeface="PMingLiU" panose="02020500000000000000" pitchFamily="18" charset="-120"/>
                        </a:rPr>
                        <a:t> for ongoing guidance and reflection for generalization and maintenance of the practice/topic/concept</a:t>
                      </a:r>
                    </a:p>
                    <a:p>
                      <a:pPr marL="0" marR="0">
                        <a:spcBef>
                          <a:spcPts val="0"/>
                        </a:spcBef>
                        <a:spcAft>
                          <a:spcPts val="0"/>
                        </a:spcAft>
                      </a:pPr>
                      <a:r>
                        <a:rPr lang="en-US" sz="1200" dirty="0">
                          <a:effectLst/>
                          <a:latin typeface="+mn-lt"/>
                          <a:ea typeface="PMingLiU" panose="02020500000000000000" pitchFamily="18" charset="-120"/>
                        </a:rPr>
                        <a:t> </a:t>
                      </a:r>
                    </a:p>
                  </a:txBody>
                  <a:tcPr marL="39860" marR="39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effectLst/>
                        <a:latin typeface="+mn-lt"/>
                        <a:ea typeface="PMingLiU" panose="02020500000000000000" pitchFamily="18" charset="-120"/>
                      </a:endParaRPr>
                    </a:p>
                  </a:txBody>
                  <a:tcPr marL="39860" marR="39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961114"/>
                  </a:ext>
                </a:extLst>
              </a:tr>
            </a:tbl>
          </a:graphicData>
        </a:graphic>
      </p:graphicFrame>
    </p:spTree>
    <p:extLst>
      <p:ext uri="{BB962C8B-B14F-4D97-AF65-F5344CB8AC3E}">
        <p14:creationId xmlns:p14="http://schemas.microsoft.com/office/powerpoint/2010/main" val="32551304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B94AA-586E-C943-8418-56CFA6E0E53D}"/>
              </a:ext>
            </a:extLst>
          </p:cNvPr>
          <p:cNvSpPr>
            <a:spLocks noGrp="1"/>
          </p:cNvSpPr>
          <p:nvPr>
            <p:ph type="title"/>
          </p:nvPr>
        </p:nvSpPr>
        <p:spPr>
          <a:xfrm>
            <a:off x="628649" y="309194"/>
            <a:ext cx="7886700" cy="685800"/>
          </a:xfrm>
        </p:spPr>
        <p:txBody>
          <a:bodyPr>
            <a:normAutofit/>
          </a:bodyPr>
          <a:lstStyle/>
          <a:p>
            <a:pPr algn="ctr"/>
            <a:r>
              <a:rPr lang="en-US" sz="3600" b="1" dirty="0">
                <a:cs typeface="Times New Roman" panose="02020603050405020304" pitchFamily="18" charset="0"/>
              </a:rPr>
              <a:t>ECPC Adult Learning Tool</a:t>
            </a:r>
            <a:endParaRPr lang="en-US" sz="3600" dirty="0">
              <a:cs typeface="Times New Roman" panose="02020603050405020304" pitchFamily="18" charset="0"/>
            </a:endParaRPr>
          </a:p>
        </p:txBody>
      </p:sp>
      <p:sp>
        <p:nvSpPr>
          <p:cNvPr id="8" name="TextBox 7">
            <a:extLst>
              <a:ext uri="{FF2B5EF4-FFF2-40B4-BE49-F238E27FC236}">
                <a16:creationId xmlns:a16="http://schemas.microsoft.com/office/drawing/2014/main" id="{435E5403-957C-AD4B-B3C7-ADBC5CD44931}"/>
              </a:ext>
            </a:extLst>
          </p:cNvPr>
          <p:cNvSpPr txBox="1"/>
          <p:nvPr/>
        </p:nvSpPr>
        <p:spPr>
          <a:xfrm>
            <a:off x="628649" y="994994"/>
            <a:ext cx="7886699" cy="738664"/>
          </a:xfrm>
          <a:prstGeom prst="rect">
            <a:avLst/>
          </a:prstGeom>
          <a:noFill/>
        </p:spPr>
        <p:txBody>
          <a:bodyPr wrap="square" rtlCol="0">
            <a:spAutoFit/>
          </a:bodyPr>
          <a:lstStyle/>
          <a:p>
            <a:pPr algn="ctr"/>
            <a:r>
              <a:rPr lang="en-US" sz="1400" dirty="0">
                <a:cs typeface="Times New Roman" panose="02020603050405020304" pitchFamily="18" charset="0"/>
              </a:rPr>
              <a:t>Seven evidence-based adult learning practices derived from a metasynthesis of 15 research reviews of professional development which included 550 studies and 50,000 teachers and practitioners</a:t>
            </a:r>
          </a:p>
          <a:p>
            <a:pPr algn="ctr"/>
            <a:r>
              <a:rPr lang="en-US" sz="1400" dirty="0">
                <a:cs typeface="Times New Roman" panose="02020603050405020304" pitchFamily="18" charset="0"/>
              </a:rPr>
              <a:t>(Dunst, Bruder, &amp; Hamby, 2015). </a:t>
            </a:r>
          </a:p>
        </p:txBody>
      </p:sp>
      <p:graphicFrame>
        <p:nvGraphicFramePr>
          <p:cNvPr id="4" name="Table 3">
            <a:extLst>
              <a:ext uri="{FF2B5EF4-FFF2-40B4-BE49-F238E27FC236}">
                <a16:creationId xmlns:a16="http://schemas.microsoft.com/office/drawing/2014/main" id="{23BD16AA-3F38-3144-B42A-405D815E5E3E}"/>
              </a:ext>
            </a:extLst>
          </p:cNvPr>
          <p:cNvGraphicFramePr>
            <a:graphicFrameLocks noGrp="1"/>
          </p:cNvGraphicFramePr>
          <p:nvPr/>
        </p:nvGraphicFramePr>
        <p:xfrm>
          <a:off x="729959" y="1680794"/>
          <a:ext cx="7684077" cy="4358640"/>
        </p:xfrm>
        <a:graphic>
          <a:graphicData uri="http://schemas.openxmlformats.org/drawingml/2006/table">
            <a:tbl>
              <a:tblPr firstRow="1" firstCol="1" bandRow="1"/>
              <a:tblGrid>
                <a:gridCol w="729988">
                  <a:extLst>
                    <a:ext uri="{9D8B030D-6E8A-4147-A177-3AD203B41FA5}">
                      <a16:colId xmlns:a16="http://schemas.microsoft.com/office/drawing/2014/main" val="499226392"/>
                    </a:ext>
                  </a:extLst>
                </a:gridCol>
                <a:gridCol w="2578776">
                  <a:extLst>
                    <a:ext uri="{9D8B030D-6E8A-4147-A177-3AD203B41FA5}">
                      <a16:colId xmlns:a16="http://schemas.microsoft.com/office/drawing/2014/main" val="3715094919"/>
                    </a:ext>
                  </a:extLst>
                </a:gridCol>
                <a:gridCol w="4375313">
                  <a:extLst>
                    <a:ext uri="{9D8B030D-6E8A-4147-A177-3AD203B41FA5}">
                      <a16:colId xmlns:a16="http://schemas.microsoft.com/office/drawing/2014/main" val="3799427156"/>
                    </a:ext>
                  </a:extLst>
                </a:gridCol>
              </a:tblGrid>
              <a:tr h="285086">
                <a:tc>
                  <a:txBody>
                    <a:bodyPr/>
                    <a:lstStyle/>
                    <a:p>
                      <a:pPr marL="0" marR="0" algn="ctr">
                        <a:spcBef>
                          <a:spcPts val="0"/>
                        </a:spcBef>
                        <a:spcAft>
                          <a:spcPts val="0"/>
                        </a:spcAft>
                      </a:pPr>
                      <a:r>
                        <a:rPr lang="en-US" sz="1100" b="1">
                          <a:effectLst/>
                          <a:latin typeface="+mn-lt"/>
                          <a:ea typeface="PMingLiU" panose="02020500000000000000" pitchFamily="18" charset="-120"/>
                        </a:rPr>
                        <a:t>Who</a:t>
                      </a:r>
                      <a:endParaRPr lang="en-US" sz="1100">
                        <a:effectLst/>
                        <a:latin typeface="+mn-lt"/>
                        <a:ea typeface="PMingLiU" panose="02020500000000000000" pitchFamily="18" charset="-120"/>
                      </a:endParaRPr>
                    </a:p>
                  </a:txBody>
                  <a:tcPr marL="39860" marR="39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100" b="1">
                          <a:solidFill>
                            <a:srgbClr val="000000"/>
                          </a:solidFill>
                          <a:effectLst/>
                          <a:latin typeface="+mn-lt"/>
                          <a:ea typeface="PMingLiU" panose="02020500000000000000" pitchFamily="18" charset="-120"/>
                        </a:rPr>
                        <a:t>Education/training practices for adult learning</a:t>
                      </a:r>
                      <a:endParaRPr lang="en-US" sz="1100">
                        <a:effectLst/>
                        <a:latin typeface="+mn-lt"/>
                        <a:ea typeface="PMingLiU" panose="02020500000000000000" pitchFamily="18" charset="-120"/>
                      </a:endParaRPr>
                    </a:p>
                  </a:txBody>
                  <a:tcPr marL="39860" marR="39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100" b="1">
                          <a:solidFill>
                            <a:srgbClr val="000000"/>
                          </a:solidFill>
                          <a:effectLst/>
                          <a:latin typeface="+mn-lt"/>
                          <a:ea typeface="PMingLiU" panose="02020500000000000000" pitchFamily="18" charset="-120"/>
                        </a:rPr>
                        <a:t>Identify how you are going to teach adult learners</a:t>
                      </a:r>
                      <a:endParaRPr lang="en-US" sz="1100">
                        <a:effectLst/>
                        <a:latin typeface="+mn-lt"/>
                        <a:ea typeface="PMingLiU" panose="02020500000000000000" pitchFamily="18" charset="-120"/>
                      </a:endParaRPr>
                    </a:p>
                    <a:p>
                      <a:pPr marL="0" marR="0" algn="ctr">
                        <a:spcBef>
                          <a:spcPts val="0"/>
                        </a:spcBef>
                        <a:spcAft>
                          <a:spcPts val="0"/>
                        </a:spcAft>
                      </a:pPr>
                      <a:r>
                        <a:rPr lang="en-US" sz="1100" b="1">
                          <a:effectLst/>
                          <a:latin typeface="+mn-lt"/>
                          <a:ea typeface="PMingLiU" panose="02020500000000000000" pitchFamily="18" charset="-120"/>
                        </a:rPr>
                        <a:t> </a:t>
                      </a:r>
                      <a:endParaRPr lang="en-US" sz="1100">
                        <a:effectLst/>
                        <a:latin typeface="+mn-lt"/>
                        <a:ea typeface="PMingLiU" panose="02020500000000000000" pitchFamily="18" charset="-120"/>
                      </a:endParaRPr>
                    </a:p>
                  </a:txBody>
                  <a:tcPr marL="39860" marR="39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41661267"/>
                  </a:ext>
                </a:extLst>
              </a:tr>
              <a:tr h="142939">
                <a:tc>
                  <a:txBody>
                    <a:bodyPr/>
                    <a:lstStyle/>
                    <a:p>
                      <a:pPr marL="0" marR="0" algn="ctr">
                        <a:spcBef>
                          <a:spcPts val="0"/>
                        </a:spcBef>
                        <a:spcAft>
                          <a:spcPts val="0"/>
                        </a:spcAft>
                      </a:pPr>
                      <a:r>
                        <a:rPr lang="en-US" sz="1100" b="1">
                          <a:effectLst/>
                          <a:latin typeface="+mn-lt"/>
                          <a:ea typeface="PMingLiU" panose="02020500000000000000" pitchFamily="18" charset="-120"/>
                        </a:rPr>
                        <a:t> </a:t>
                      </a:r>
                      <a:endParaRPr lang="en-US" sz="1100">
                        <a:effectLst/>
                        <a:latin typeface="+mn-lt"/>
                        <a:ea typeface="PMingLiU" panose="02020500000000000000" pitchFamily="18" charset="-120"/>
                      </a:endParaRPr>
                    </a:p>
                  </a:txBody>
                  <a:tcPr marL="39860" marR="39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100" b="1">
                          <a:effectLst/>
                          <a:latin typeface="+mn-lt"/>
                          <a:ea typeface="PMingLiU" panose="02020500000000000000" pitchFamily="18" charset="-120"/>
                        </a:rPr>
                        <a:t> </a:t>
                      </a:r>
                      <a:endParaRPr lang="en-US" sz="1100">
                        <a:effectLst/>
                        <a:latin typeface="+mn-lt"/>
                        <a:ea typeface="PMingLiU" panose="02020500000000000000" pitchFamily="18" charset="-120"/>
                      </a:endParaRPr>
                    </a:p>
                  </a:txBody>
                  <a:tcPr marL="39860" marR="39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100" b="1">
                          <a:solidFill>
                            <a:srgbClr val="000000"/>
                          </a:solidFill>
                          <a:effectLst/>
                          <a:latin typeface="+mn-lt"/>
                          <a:ea typeface="PMingLiU" panose="02020500000000000000" pitchFamily="18" charset="-120"/>
                        </a:rPr>
                        <a:t>TOPIC:  Using authentic child assessment practices</a:t>
                      </a:r>
                      <a:endParaRPr lang="en-US" sz="1100">
                        <a:effectLst/>
                        <a:latin typeface="+mn-lt"/>
                        <a:ea typeface="PMingLiU" panose="02020500000000000000" pitchFamily="18" charset="-120"/>
                      </a:endParaRPr>
                    </a:p>
                  </a:txBody>
                  <a:tcPr marL="39860" marR="39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35028991"/>
                  </a:ext>
                </a:extLst>
              </a:tr>
              <a:tr h="1425432">
                <a:tc>
                  <a:txBody>
                    <a:bodyPr/>
                    <a:lstStyle/>
                    <a:p>
                      <a:pPr marL="0" marR="0">
                        <a:spcBef>
                          <a:spcPts val="0"/>
                        </a:spcBef>
                        <a:spcAft>
                          <a:spcPts val="0"/>
                        </a:spcAft>
                      </a:pPr>
                      <a:r>
                        <a:rPr lang="en-US" sz="1100">
                          <a:effectLst/>
                          <a:latin typeface="+mn-lt"/>
                          <a:ea typeface="PMingLiU" panose="02020500000000000000" pitchFamily="18" charset="-120"/>
                        </a:rPr>
                        <a:t>Instructor/ Trainer</a:t>
                      </a:r>
                    </a:p>
                  </a:txBody>
                  <a:tcPr marL="39860" marR="39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1" dirty="0">
                          <a:effectLst/>
                          <a:latin typeface="+mn-lt"/>
                          <a:ea typeface="PMingLiU" panose="02020500000000000000" pitchFamily="18" charset="-120"/>
                        </a:rPr>
                        <a:t>Introduction:  </a:t>
                      </a:r>
                      <a:r>
                        <a:rPr lang="en-US" sz="1100" b="1" i="1" dirty="0">
                          <a:effectLst/>
                          <a:latin typeface="+mn-lt"/>
                          <a:ea typeface="PMingLiU" panose="02020500000000000000" pitchFamily="18" charset="-120"/>
                        </a:rPr>
                        <a:t>Explain</a:t>
                      </a:r>
                      <a:r>
                        <a:rPr lang="en-US" sz="1100" dirty="0">
                          <a:effectLst/>
                          <a:latin typeface="+mn-lt"/>
                          <a:ea typeface="PMingLiU" panose="02020500000000000000" pitchFamily="18" charset="-120"/>
                        </a:rPr>
                        <a:t> the practice/topic/ concept</a:t>
                      </a:r>
                    </a:p>
                  </a:txBody>
                  <a:tcPr marL="39860" marR="39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1" i="1">
                          <a:effectLst/>
                          <a:latin typeface="+mn-lt"/>
                          <a:ea typeface="PMingLiU" panose="02020500000000000000" pitchFamily="18" charset="-120"/>
                        </a:rPr>
                        <a:t>Example: </a:t>
                      </a:r>
                      <a:r>
                        <a:rPr lang="en-US" sz="1100">
                          <a:effectLst/>
                          <a:latin typeface="+mn-lt"/>
                          <a:ea typeface="PMingLiU" panose="02020500000000000000" pitchFamily="18" charset="-120"/>
                        </a:rPr>
                        <a:t>Introduce and </a:t>
                      </a:r>
                      <a:r>
                        <a:rPr lang="en-US" sz="1100" b="1" i="1">
                          <a:effectLst/>
                          <a:latin typeface="+mn-lt"/>
                          <a:ea typeface="PMingLiU" panose="02020500000000000000" pitchFamily="18" charset="-120"/>
                        </a:rPr>
                        <a:t>explain </a:t>
                      </a:r>
                      <a:r>
                        <a:rPr lang="en-US" sz="1100">
                          <a:effectLst/>
                          <a:latin typeface="+mn-lt"/>
                          <a:ea typeface="PMingLiU" panose="02020500000000000000" pitchFamily="18" charset="-120"/>
                        </a:rPr>
                        <a:t>authentic child assessment practices by saying “Authentic child assessment practices involve the purposeful gathering of information when observing the everyday activities of a child.  This includes identifying child behavior during the activity and determining the adult behavior and/or materials that influence the child’s actions and behavior.  Using this information, you can decide the activities, adult behaviors and materials that can be used as naturally occurring learning opportunities for the child and family.”  </a:t>
                      </a:r>
                    </a:p>
                    <a:p>
                      <a:pPr marL="0" marR="0">
                        <a:spcBef>
                          <a:spcPts val="0"/>
                        </a:spcBef>
                        <a:spcAft>
                          <a:spcPts val="0"/>
                        </a:spcAft>
                      </a:pPr>
                      <a:r>
                        <a:rPr lang="en-US" sz="1100" i="1">
                          <a:effectLst/>
                          <a:latin typeface="+mn-lt"/>
                          <a:ea typeface="PMingLiU" panose="02020500000000000000" pitchFamily="18" charset="-120"/>
                        </a:rPr>
                        <a:t>Use the </a:t>
                      </a:r>
                      <a:r>
                        <a:rPr lang="en-US" sz="1100" i="1" u="sng">
                          <a:solidFill>
                            <a:srgbClr val="0563C1"/>
                          </a:solidFill>
                          <a:effectLst/>
                          <a:latin typeface="+mn-lt"/>
                          <a:ea typeface="PMingLiU" panose="02020500000000000000" pitchFamily="18" charset="-120"/>
                          <a:hlinkClick r:id="rId2"/>
                        </a:rPr>
                        <a:t>ECPC e-learning lesson</a:t>
                      </a:r>
                      <a:r>
                        <a:rPr lang="en-US" sz="1100" i="1">
                          <a:effectLst/>
                          <a:latin typeface="+mn-lt"/>
                          <a:ea typeface="PMingLiU" panose="02020500000000000000" pitchFamily="18" charset="-120"/>
                        </a:rPr>
                        <a:t>, practice guide, and checklist as learning resources for authentic child assessment practices..</a:t>
                      </a:r>
                      <a:endParaRPr lang="en-US" sz="1100">
                        <a:effectLst/>
                        <a:latin typeface="+mn-lt"/>
                        <a:ea typeface="PMingLiU" panose="02020500000000000000" pitchFamily="18" charset="-120"/>
                      </a:endParaRPr>
                    </a:p>
                  </a:txBody>
                  <a:tcPr marL="39860" marR="39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1739100"/>
                  </a:ext>
                </a:extLst>
              </a:tr>
              <a:tr h="712716">
                <a:tc>
                  <a:txBody>
                    <a:bodyPr/>
                    <a:lstStyle/>
                    <a:p>
                      <a:pPr marL="0" marR="0">
                        <a:spcBef>
                          <a:spcPts val="0"/>
                        </a:spcBef>
                        <a:spcAft>
                          <a:spcPts val="0"/>
                        </a:spcAft>
                      </a:pPr>
                      <a:r>
                        <a:rPr lang="en-US" sz="1100">
                          <a:effectLst/>
                          <a:latin typeface="+mn-lt"/>
                          <a:ea typeface="PMingLiU" panose="02020500000000000000" pitchFamily="18" charset="-120"/>
                        </a:rPr>
                        <a:t>Instructor/ Trainer</a:t>
                      </a:r>
                    </a:p>
                  </a:txBody>
                  <a:tcPr marL="39860" marR="39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1">
                          <a:effectLst/>
                          <a:latin typeface="+mn-lt"/>
                          <a:ea typeface="PMingLiU" panose="02020500000000000000" pitchFamily="18" charset="-120"/>
                        </a:rPr>
                        <a:t>Illustration:  </a:t>
                      </a:r>
                      <a:r>
                        <a:rPr lang="en-US" sz="1100" b="1" i="1">
                          <a:effectLst/>
                          <a:latin typeface="+mn-lt"/>
                          <a:ea typeface="PMingLiU" panose="02020500000000000000" pitchFamily="18" charset="-120"/>
                        </a:rPr>
                        <a:t>Show</a:t>
                      </a:r>
                      <a:r>
                        <a:rPr lang="en-US" sz="1100">
                          <a:effectLst/>
                          <a:latin typeface="+mn-lt"/>
                          <a:ea typeface="PMingLiU" panose="02020500000000000000" pitchFamily="18" charset="-120"/>
                        </a:rPr>
                        <a:t> the practice/topic/ concept</a:t>
                      </a:r>
                    </a:p>
                  </a:txBody>
                  <a:tcPr marL="39860" marR="39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1" i="1" dirty="0">
                          <a:effectLst/>
                          <a:latin typeface="+mn-lt"/>
                          <a:ea typeface="PMingLiU" panose="02020500000000000000" pitchFamily="18" charset="-120"/>
                        </a:rPr>
                        <a:t>Example:</a:t>
                      </a:r>
                      <a:r>
                        <a:rPr lang="en-US" sz="1100" b="1" dirty="0">
                          <a:effectLst/>
                          <a:latin typeface="+mn-lt"/>
                          <a:ea typeface="PMingLiU" panose="02020500000000000000" pitchFamily="18" charset="-120"/>
                        </a:rPr>
                        <a:t>  </a:t>
                      </a:r>
                      <a:r>
                        <a:rPr lang="en-US" sz="1100" dirty="0">
                          <a:effectLst/>
                          <a:latin typeface="+mn-lt"/>
                          <a:ea typeface="PMingLiU" panose="02020500000000000000" pitchFamily="18" charset="-120"/>
                        </a:rPr>
                        <a:t>Share the ECPC e-learning </a:t>
                      </a:r>
                      <a:r>
                        <a:rPr lang="en-US" sz="1100" u="sng" dirty="0">
                          <a:solidFill>
                            <a:srgbClr val="0563C1"/>
                          </a:solidFill>
                          <a:effectLst/>
                          <a:latin typeface="+mn-lt"/>
                          <a:ea typeface="PMingLiU" panose="02020500000000000000" pitchFamily="18" charset="-120"/>
                          <a:hlinkClick r:id="rId3"/>
                        </a:rPr>
                        <a:t>video</a:t>
                      </a:r>
                      <a:r>
                        <a:rPr lang="en-US" sz="1100" dirty="0">
                          <a:effectLst/>
                          <a:latin typeface="+mn-lt"/>
                          <a:ea typeface="PMingLiU" panose="02020500000000000000" pitchFamily="18" charset="-120"/>
                        </a:rPr>
                        <a:t> about authentic child assessment practices.  </a:t>
                      </a:r>
                      <a:r>
                        <a:rPr lang="en-US" sz="1100" b="1" i="1" dirty="0">
                          <a:effectLst/>
                          <a:latin typeface="+mn-lt"/>
                          <a:ea typeface="PMingLiU" panose="02020500000000000000" pitchFamily="18" charset="-120"/>
                        </a:rPr>
                        <a:t>Show</a:t>
                      </a:r>
                      <a:r>
                        <a:rPr lang="en-US" sz="1100" dirty="0">
                          <a:effectLst/>
                          <a:latin typeface="+mn-lt"/>
                          <a:ea typeface="PMingLiU" panose="02020500000000000000" pitchFamily="18" charset="-120"/>
                        </a:rPr>
                        <a:t> students specific practices as they occur during each segment including the adult’s behaviors, child-lead activities, and materials the child interacts with during the activity that support child learning.   </a:t>
                      </a:r>
                    </a:p>
                  </a:txBody>
                  <a:tcPr marL="39860" marR="39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8907053"/>
                  </a:ext>
                </a:extLst>
              </a:tr>
              <a:tr h="712716">
                <a:tc>
                  <a:txBody>
                    <a:bodyPr/>
                    <a:lstStyle/>
                    <a:p>
                      <a:pPr marL="0" marR="0">
                        <a:spcBef>
                          <a:spcPts val="0"/>
                        </a:spcBef>
                        <a:spcAft>
                          <a:spcPts val="0"/>
                        </a:spcAft>
                      </a:pPr>
                      <a:r>
                        <a:rPr lang="en-US" sz="1100" dirty="0">
                          <a:effectLst/>
                          <a:latin typeface="+mn-lt"/>
                          <a:ea typeface="PMingLiU" panose="02020500000000000000" pitchFamily="18" charset="-120"/>
                        </a:rPr>
                        <a:t>Learner</a:t>
                      </a:r>
                    </a:p>
                  </a:txBody>
                  <a:tcPr marL="39860" marR="39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1">
                          <a:effectLst/>
                          <a:latin typeface="+mn-lt"/>
                          <a:ea typeface="PMingLiU" panose="02020500000000000000" pitchFamily="18" charset="-120"/>
                        </a:rPr>
                        <a:t>Authentic learning:  </a:t>
                      </a:r>
                      <a:r>
                        <a:rPr lang="en-US" sz="1100" b="1" i="1">
                          <a:effectLst/>
                          <a:latin typeface="+mn-lt"/>
                          <a:ea typeface="PMingLiU" panose="02020500000000000000" pitchFamily="18" charset="-120"/>
                        </a:rPr>
                        <a:t>Implement </a:t>
                      </a:r>
                      <a:r>
                        <a:rPr lang="en-US" sz="1100">
                          <a:effectLst/>
                          <a:latin typeface="+mn-lt"/>
                          <a:ea typeface="PMingLiU" panose="02020500000000000000" pitchFamily="18" charset="-120"/>
                        </a:rPr>
                        <a:t>the practice/topic/concept</a:t>
                      </a:r>
                    </a:p>
                    <a:p>
                      <a:pPr marL="0" marR="0">
                        <a:spcBef>
                          <a:spcPts val="0"/>
                        </a:spcBef>
                        <a:spcAft>
                          <a:spcPts val="0"/>
                        </a:spcAft>
                      </a:pPr>
                      <a:r>
                        <a:rPr lang="en-US" sz="1100">
                          <a:effectLst/>
                          <a:latin typeface="+mn-lt"/>
                          <a:ea typeface="PMingLiU" panose="02020500000000000000" pitchFamily="18" charset="-120"/>
                        </a:rPr>
                        <a:t> </a:t>
                      </a:r>
                    </a:p>
                  </a:txBody>
                  <a:tcPr marL="39860" marR="39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1" i="1">
                          <a:effectLst/>
                          <a:latin typeface="+mn-lt"/>
                          <a:ea typeface="PMingLiU" panose="02020500000000000000" pitchFamily="18" charset="-120"/>
                        </a:rPr>
                        <a:t>Example:</a:t>
                      </a:r>
                      <a:r>
                        <a:rPr lang="en-US" sz="1100" b="1">
                          <a:effectLst/>
                          <a:latin typeface="+mn-lt"/>
                          <a:ea typeface="PMingLiU" panose="02020500000000000000" pitchFamily="18" charset="-120"/>
                        </a:rPr>
                        <a:t>  </a:t>
                      </a:r>
                      <a:r>
                        <a:rPr lang="en-US" sz="1100">
                          <a:effectLst/>
                          <a:latin typeface="+mn-lt"/>
                          <a:ea typeface="PMingLiU" panose="02020500000000000000" pitchFamily="18" charset="-120"/>
                        </a:rPr>
                        <a:t>Using the ECPC e-learning authentic child assessment checklist, have students </a:t>
                      </a:r>
                      <a:r>
                        <a:rPr lang="en-US" sz="1100" b="1" i="1">
                          <a:effectLst/>
                          <a:latin typeface="+mn-lt"/>
                          <a:ea typeface="PMingLiU" panose="02020500000000000000" pitchFamily="18" charset="-120"/>
                        </a:rPr>
                        <a:t>implement</a:t>
                      </a:r>
                      <a:r>
                        <a:rPr lang="en-US" sz="1100">
                          <a:effectLst/>
                          <a:latin typeface="+mn-lt"/>
                          <a:ea typeface="PMingLiU" panose="02020500000000000000" pitchFamily="18" charset="-120"/>
                        </a:rPr>
                        <a:t> assessment practices by observing one child at the campus childcare facility.  Have students identify the behaviors the child is learning during the activity, and the adult behaviors (interactions and instruction) that are helping to promote child learning.</a:t>
                      </a:r>
                    </a:p>
                  </a:txBody>
                  <a:tcPr marL="39860" marR="39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5037054"/>
                  </a:ext>
                </a:extLst>
              </a:tr>
              <a:tr h="427629">
                <a:tc>
                  <a:txBody>
                    <a:bodyPr/>
                    <a:lstStyle/>
                    <a:p>
                      <a:pPr marL="0" marR="0">
                        <a:spcBef>
                          <a:spcPts val="0"/>
                        </a:spcBef>
                        <a:spcAft>
                          <a:spcPts val="0"/>
                        </a:spcAft>
                      </a:pPr>
                      <a:r>
                        <a:rPr lang="en-US" sz="1100">
                          <a:effectLst/>
                          <a:latin typeface="+mn-lt"/>
                          <a:ea typeface="PMingLiU" panose="02020500000000000000" pitchFamily="18" charset="-120"/>
                        </a:rPr>
                        <a:t>Learner</a:t>
                      </a:r>
                    </a:p>
                  </a:txBody>
                  <a:tcPr marL="39860" marR="39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1" dirty="0">
                          <a:effectLst/>
                          <a:latin typeface="+mn-lt"/>
                          <a:ea typeface="PMingLiU" panose="02020500000000000000" pitchFamily="18" charset="-120"/>
                        </a:rPr>
                        <a:t>Reflection:  </a:t>
                      </a:r>
                      <a:r>
                        <a:rPr lang="en-US" sz="1100" b="1" i="1" dirty="0">
                          <a:effectLst/>
                          <a:latin typeface="+mn-lt"/>
                          <a:ea typeface="PMingLiU" panose="02020500000000000000" pitchFamily="18" charset="-120"/>
                        </a:rPr>
                        <a:t>Discuss</a:t>
                      </a:r>
                      <a:r>
                        <a:rPr lang="en-US" sz="1100" dirty="0">
                          <a:effectLst/>
                          <a:latin typeface="+mn-lt"/>
                          <a:ea typeface="PMingLiU" panose="02020500000000000000" pitchFamily="18" charset="-120"/>
                        </a:rPr>
                        <a:t> with others how the practice/ topic/concept works</a:t>
                      </a:r>
                    </a:p>
                    <a:p>
                      <a:pPr marL="0" marR="0">
                        <a:spcBef>
                          <a:spcPts val="0"/>
                        </a:spcBef>
                        <a:spcAft>
                          <a:spcPts val="0"/>
                        </a:spcAft>
                      </a:pPr>
                      <a:r>
                        <a:rPr lang="en-US" sz="1100" b="1" dirty="0">
                          <a:effectLst/>
                          <a:latin typeface="+mn-lt"/>
                          <a:ea typeface="PMingLiU" panose="02020500000000000000" pitchFamily="18" charset="-120"/>
                        </a:rPr>
                        <a:t> </a:t>
                      </a:r>
                      <a:endParaRPr lang="en-US" sz="1100" dirty="0">
                        <a:effectLst/>
                        <a:latin typeface="+mn-lt"/>
                        <a:ea typeface="PMingLiU" panose="02020500000000000000" pitchFamily="18" charset="-120"/>
                      </a:endParaRPr>
                    </a:p>
                  </a:txBody>
                  <a:tcPr marL="39860" marR="39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1" i="1" dirty="0">
                          <a:effectLst/>
                          <a:latin typeface="+mn-lt"/>
                          <a:ea typeface="PMingLiU" panose="02020500000000000000" pitchFamily="18" charset="-120"/>
                        </a:rPr>
                        <a:t>Example:</a:t>
                      </a:r>
                      <a:r>
                        <a:rPr lang="en-US" sz="1100" b="1" dirty="0">
                          <a:effectLst/>
                          <a:latin typeface="+mn-lt"/>
                          <a:ea typeface="PMingLiU" panose="02020500000000000000" pitchFamily="18" charset="-120"/>
                        </a:rPr>
                        <a:t>  </a:t>
                      </a:r>
                      <a:r>
                        <a:rPr lang="en-US" sz="1100" dirty="0">
                          <a:effectLst/>
                          <a:latin typeface="+mn-lt"/>
                          <a:ea typeface="PMingLiU" panose="02020500000000000000" pitchFamily="18" charset="-120"/>
                        </a:rPr>
                        <a:t>In small groups, have students </a:t>
                      </a:r>
                      <a:r>
                        <a:rPr lang="en-US" sz="1100" b="1" i="1" dirty="0">
                          <a:effectLst/>
                          <a:latin typeface="+mn-lt"/>
                          <a:ea typeface="PMingLiU" panose="02020500000000000000" pitchFamily="18" charset="-120"/>
                        </a:rPr>
                        <a:t>discuss </a:t>
                      </a:r>
                      <a:r>
                        <a:rPr lang="en-US" sz="1100" dirty="0">
                          <a:effectLst/>
                          <a:latin typeface="+mn-lt"/>
                          <a:ea typeface="PMingLiU" panose="02020500000000000000" pitchFamily="18" charset="-120"/>
                        </a:rPr>
                        <a:t>the authentic child assessment practices observed and share what child learning may have occurred.</a:t>
                      </a:r>
                    </a:p>
                  </a:txBody>
                  <a:tcPr marL="39860" marR="39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1188006"/>
                  </a:ext>
                </a:extLst>
              </a:tr>
            </a:tbl>
          </a:graphicData>
        </a:graphic>
      </p:graphicFrame>
    </p:spTree>
    <p:extLst>
      <p:ext uri="{BB962C8B-B14F-4D97-AF65-F5344CB8AC3E}">
        <p14:creationId xmlns:p14="http://schemas.microsoft.com/office/powerpoint/2010/main" val="18042223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1341" y="952088"/>
            <a:ext cx="8104094" cy="1200329"/>
          </a:xfrm>
          <a:prstGeom prst="rect">
            <a:avLst/>
          </a:prstGeom>
        </p:spPr>
        <p:txBody>
          <a:bodyPr wrap="square">
            <a:spAutoFit/>
          </a:bodyPr>
          <a:lstStyle/>
          <a:p>
            <a:r>
              <a:rPr lang="en-US" dirty="0"/>
              <a:t>The following are the core elements that were found in a scoping review of technical Assistance models and frameworks (Dunst, </a:t>
            </a:r>
            <a:r>
              <a:rPr lang="en-US" dirty="0" err="1"/>
              <a:t>Annas</a:t>
            </a:r>
            <a:r>
              <a:rPr lang="en-US" dirty="0"/>
              <a:t>, </a:t>
            </a:r>
            <a:r>
              <a:rPr lang="en-US" dirty="0" err="1"/>
              <a:t>Wilkie</a:t>
            </a:r>
            <a:r>
              <a:rPr lang="en-US" dirty="0"/>
              <a:t> &amp; Hamby, 2019) and incorporated into this self assessment as you prepare to deliver technical assistance to an program, organization or system. </a:t>
            </a:r>
          </a:p>
        </p:txBody>
      </p:sp>
      <p:sp>
        <p:nvSpPr>
          <p:cNvPr id="3" name="TextBox 2"/>
          <p:cNvSpPr txBox="1"/>
          <p:nvPr/>
        </p:nvSpPr>
        <p:spPr>
          <a:xfrm>
            <a:off x="493059" y="198705"/>
            <a:ext cx="7924800" cy="584775"/>
          </a:xfrm>
          <a:prstGeom prst="rect">
            <a:avLst/>
          </a:prstGeom>
          <a:noFill/>
        </p:spPr>
        <p:txBody>
          <a:bodyPr wrap="square" rtlCol="0">
            <a:spAutoFit/>
          </a:bodyPr>
          <a:lstStyle/>
          <a:p>
            <a:pPr algn="ctr" fontAlgn="base"/>
            <a:r>
              <a:rPr lang="en-US" sz="3200" b="1" dirty="0">
                <a:solidFill>
                  <a:srgbClr val="121D89"/>
                </a:solidFill>
              </a:rPr>
              <a:t>Core Elements of Technical Assistance</a:t>
            </a:r>
          </a:p>
        </p:txBody>
      </p:sp>
      <p:graphicFrame>
        <p:nvGraphicFramePr>
          <p:cNvPr id="4" name="Table 3"/>
          <p:cNvGraphicFramePr>
            <a:graphicFrameLocks noGrp="1"/>
          </p:cNvGraphicFramePr>
          <p:nvPr/>
        </p:nvGraphicFramePr>
        <p:xfrm>
          <a:off x="493059" y="2233102"/>
          <a:ext cx="8032375" cy="3704738"/>
        </p:xfrm>
        <a:graphic>
          <a:graphicData uri="http://schemas.openxmlformats.org/drawingml/2006/table">
            <a:tbl>
              <a:tblPr firstRow="1" bandRow="1">
                <a:tableStyleId>{5C22544A-7EE6-4342-B048-85BDC9FD1C3A}</a:tableStyleId>
              </a:tblPr>
              <a:tblGrid>
                <a:gridCol w="415791">
                  <a:extLst>
                    <a:ext uri="{9D8B030D-6E8A-4147-A177-3AD203B41FA5}">
                      <a16:colId xmlns:a16="http://schemas.microsoft.com/office/drawing/2014/main" val="1485470881"/>
                    </a:ext>
                  </a:extLst>
                </a:gridCol>
                <a:gridCol w="1829901">
                  <a:extLst>
                    <a:ext uri="{9D8B030D-6E8A-4147-A177-3AD203B41FA5}">
                      <a16:colId xmlns:a16="http://schemas.microsoft.com/office/drawing/2014/main" val="897995242"/>
                    </a:ext>
                  </a:extLst>
                </a:gridCol>
                <a:gridCol w="5786683">
                  <a:extLst>
                    <a:ext uri="{9D8B030D-6E8A-4147-A177-3AD203B41FA5}">
                      <a16:colId xmlns:a16="http://schemas.microsoft.com/office/drawing/2014/main" val="149021415"/>
                    </a:ext>
                  </a:extLst>
                </a:gridCol>
              </a:tblGrid>
              <a:tr h="411634">
                <a:tc gridSpan="3">
                  <a:txBody>
                    <a:bodyPr/>
                    <a:lstStyle/>
                    <a:p>
                      <a:r>
                        <a:rPr lang="en-US" sz="1800" dirty="0">
                          <a:solidFill>
                            <a:schemeClr val="tx1"/>
                          </a:solidFill>
                          <a:latin typeface="+mn-lt"/>
                        </a:rPr>
                        <a:t>Preparation</a:t>
                      </a:r>
                      <a:endParaRPr lang="en-US" sz="1400" dirty="0">
                        <a:solidFill>
                          <a:schemeClr val="tx1"/>
                        </a:solidFill>
                        <a:latin typeface="+mn-lt"/>
                      </a:endParaRPr>
                    </a:p>
                  </a:txBody>
                  <a:tcPr anchor="ctr">
                    <a:lnL w="12700" cap="flat" cmpd="sng" algn="ctr">
                      <a:solidFill>
                        <a:srgbClr val="121F88"/>
                      </a:solidFill>
                      <a:prstDash val="solid"/>
                      <a:round/>
                      <a:headEnd type="none" w="med" len="med"/>
                      <a:tailEnd type="none" w="med" len="med"/>
                    </a:lnL>
                    <a:lnR w="12700" cap="flat" cmpd="sng" algn="ctr">
                      <a:solidFill>
                        <a:srgbClr val="121F88"/>
                      </a:solidFill>
                      <a:prstDash val="solid"/>
                      <a:round/>
                      <a:headEnd type="none" w="med" len="med"/>
                      <a:tailEnd type="none" w="med" len="med"/>
                    </a:lnR>
                    <a:lnT w="12700" cap="flat" cmpd="sng" algn="ctr">
                      <a:solidFill>
                        <a:srgbClr val="121F88"/>
                      </a:solidFill>
                      <a:prstDash val="solid"/>
                      <a:round/>
                      <a:headEnd type="none" w="med" len="med"/>
                      <a:tailEnd type="none" w="med" len="med"/>
                    </a:lnT>
                    <a:lnB w="12700" cap="flat" cmpd="sng" algn="ctr">
                      <a:solidFill>
                        <a:srgbClr val="121F88"/>
                      </a:solidFill>
                      <a:prstDash val="solid"/>
                      <a:round/>
                      <a:headEnd type="none" w="med" len="med"/>
                      <a:tailEnd type="none" w="med" len="med"/>
                    </a:lnB>
                    <a:solidFill>
                      <a:srgbClr val="B8D3E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08651699"/>
                  </a:ext>
                </a:extLst>
              </a:tr>
              <a:tr h="630362">
                <a:tc>
                  <a:txBody>
                    <a:bodyPr/>
                    <a:lstStyle/>
                    <a:p>
                      <a:pPr algn="ctr">
                        <a:lnSpc>
                          <a:spcPct val="100000"/>
                        </a:lnSpc>
                        <a:spcBef>
                          <a:spcPts val="200"/>
                        </a:spcBef>
                        <a:spcAft>
                          <a:spcPts val="200"/>
                        </a:spcAft>
                      </a:pPr>
                      <a:r>
                        <a:rPr lang="en-US" sz="2000" dirty="0">
                          <a:solidFill>
                            <a:schemeClr val="tx1"/>
                          </a:solidFill>
                          <a:latin typeface="+mn-lt"/>
                          <a:sym typeface="Wingdings" panose="05000000000000000000" pitchFamily="2" charset="2"/>
                        </a:rPr>
                        <a:t></a:t>
                      </a:r>
                      <a:endParaRPr lang="en-US" sz="2000" dirty="0">
                        <a:solidFill>
                          <a:schemeClr val="tx1"/>
                        </a:solidFill>
                        <a:latin typeface="+mn-lt"/>
                      </a:endParaRPr>
                    </a:p>
                  </a:txBody>
                  <a:tcPr anchor="ctr">
                    <a:lnL w="12700" cap="flat" cmpd="sng" algn="ctr">
                      <a:solidFill>
                        <a:srgbClr val="121F88"/>
                      </a:solidFill>
                      <a:prstDash val="solid"/>
                      <a:round/>
                      <a:headEnd type="none" w="med" len="med"/>
                      <a:tailEnd type="none" w="med" len="med"/>
                    </a:lnL>
                    <a:lnR w="12700" cap="flat" cmpd="sng" algn="ctr">
                      <a:solidFill>
                        <a:srgbClr val="121F88"/>
                      </a:solidFill>
                      <a:prstDash val="solid"/>
                      <a:round/>
                      <a:headEnd type="none" w="med" len="med"/>
                      <a:tailEnd type="none" w="med" len="med"/>
                    </a:lnR>
                    <a:lnT w="12700" cap="flat" cmpd="sng" algn="ctr">
                      <a:solidFill>
                        <a:srgbClr val="121F88"/>
                      </a:solidFill>
                      <a:prstDash val="solid"/>
                      <a:round/>
                      <a:headEnd type="none" w="med" len="med"/>
                      <a:tailEnd type="none" w="med" len="med"/>
                    </a:lnT>
                    <a:lnB w="12700" cap="flat" cmpd="sng" algn="ctr">
                      <a:solidFill>
                        <a:srgbClr val="121F88"/>
                      </a:solidFill>
                      <a:prstDash val="solid"/>
                      <a:round/>
                      <a:headEnd type="none" w="med" len="med"/>
                      <a:tailEnd type="none" w="med" len="med"/>
                    </a:lnB>
                    <a:noFill/>
                  </a:tcPr>
                </a:tc>
                <a:tc>
                  <a:txBody>
                    <a:bodyPr/>
                    <a:lstStyle/>
                    <a:p>
                      <a:pPr marL="0" indent="0">
                        <a:lnSpc>
                          <a:spcPct val="100000"/>
                        </a:lnSpc>
                        <a:spcBef>
                          <a:spcPts val="600"/>
                        </a:spcBef>
                        <a:spcAft>
                          <a:spcPts val="600"/>
                        </a:spcAft>
                        <a:buFont typeface="Wingdings" panose="05000000000000000000" pitchFamily="2" charset="2"/>
                        <a:buNone/>
                      </a:pPr>
                      <a:r>
                        <a:rPr lang="en-US" sz="1600" dirty="0">
                          <a:solidFill>
                            <a:schemeClr val="tx1"/>
                          </a:solidFill>
                          <a:latin typeface="+mn-lt"/>
                        </a:rPr>
                        <a:t>Needs Assessment</a:t>
                      </a:r>
                    </a:p>
                  </a:txBody>
                  <a:tcPr anchor="ctr">
                    <a:lnL w="12700" cap="flat" cmpd="sng" algn="ctr">
                      <a:solidFill>
                        <a:srgbClr val="121F88"/>
                      </a:solidFill>
                      <a:prstDash val="solid"/>
                      <a:round/>
                      <a:headEnd type="none" w="med" len="med"/>
                      <a:tailEnd type="none" w="med" len="med"/>
                    </a:lnL>
                    <a:lnR w="12700" cap="flat" cmpd="sng" algn="ctr">
                      <a:solidFill>
                        <a:srgbClr val="121F88"/>
                      </a:solidFill>
                      <a:prstDash val="solid"/>
                      <a:round/>
                      <a:headEnd type="none" w="med" len="med"/>
                      <a:tailEnd type="none" w="med" len="med"/>
                    </a:lnR>
                    <a:lnT w="12700" cap="flat" cmpd="sng" algn="ctr">
                      <a:solidFill>
                        <a:srgbClr val="121F88"/>
                      </a:solidFill>
                      <a:prstDash val="solid"/>
                      <a:round/>
                      <a:headEnd type="none" w="med" len="med"/>
                      <a:tailEnd type="none" w="med" len="med"/>
                    </a:lnT>
                    <a:lnB w="12700" cap="flat" cmpd="sng" algn="ctr">
                      <a:solidFill>
                        <a:srgbClr val="121F88"/>
                      </a:solidFill>
                      <a:prstDash val="solid"/>
                      <a:round/>
                      <a:headEnd type="none" w="med" len="med"/>
                      <a:tailEnd type="none" w="med" len="med"/>
                    </a:lnB>
                    <a:noFill/>
                  </a:tcPr>
                </a:tc>
                <a:tc>
                  <a:txBody>
                    <a:bodyPr/>
                    <a:lstStyle/>
                    <a:p>
                      <a:pPr marL="0" marR="0">
                        <a:lnSpc>
                          <a:spcPct val="100000"/>
                        </a:lnSpc>
                        <a:spcBef>
                          <a:spcPts val="600"/>
                        </a:spcBef>
                        <a:spcAft>
                          <a:spcPts val="600"/>
                        </a:spcAft>
                      </a:pPr>
                      <a:r>
                        <a:rPr lang="en-US" sz="1600" dirty="0">
                          <a:effectLst/>
                          <a:latin typeface="+mn-lt"/>
                          <a:ea typeface="Calibri" panose="020F0502020204030204" pitchFamily="34" charset="0"/>
                          <a:cs typeface="Times New Roman" panose="02020603050405020304" pitchFamily="18" charset="0"/>
                        </a:rPr>
                        <a:t>Did you determine the gap between current conditions, practices and outcomes?</a:t>
                      </a:r>
                    </a:p>
                  </a:txBody>
                  <a:tcPr marL="68580" marR="68580" marT="0" marB="0" anchor="ctr">
                    <a:lnL w="12700" cap="flat" cmpd="sng" algn="ctr">
                      <a:solidFill>
                        <a:srgbClr val="121F88"/>
                      </a:solidFill>
                      <a:prstDash val="solid"/>
                      <a:round/>
                      <a:headEnd type="none" w="med" len="med"/>
                      <a:tailEnd type="none" w="med" len="med"/>
                    </a:lnL>
                    <a:lnR w="12700" cap="flat" cmpd="sng" algn="ctr">
                      <a:solidFill>
                        <a:srgbClr val="121F88"/>
                      </a:solidFill>
                      <a:prstDash val="solid"/>
                      <a:round/>
                      <a:headEnd type="none" w="med" len="med"/>
                      <a:tailEnd type="none" w="med" len="med"/>
                    </a:lnR>
                    <a:lnT w="12700" cap="flat" cmpd="sng" algn="ctr">
                      <a:solidFill>
                        <a:srgbClr val="121F88"/>
                      </a:solidFill>
                      <a:prstDash val="solid"/>
                      <a:round/>
                      <a:headEnd type="none" w="med" len="med"/>
                      <a:tailEnd type="none" w="med" len="med"/>
                    </a:lnT>
                    <a:lnB w="12700" cap="flat" cmpd="sng" algn="ctr">
                      <a:solidFill>
                        <a:srgbClr val="121F88"/>
                      </a:solidFill>
                      <a:prstDash val="solid"/>
                      <a:round/>
                      <a:headEnd type="none" w="med" len="med"/>
                      <a:tailEnd type="none" w="med" len="med"/>
                    </a:lnB>
                    <a:noFill/>
                  </a:tcPr>
                </a:tc>
                <a:extLst>
                  <a:ext uri="{0D108BD9-81ED-4DB2-BD59-A6C34878D82A}">
                    <a16:rowId xmlns:a16="http://schemas.microsoft.com/office/drawing/2014/main" val="4237388376"/>
                  </a:ext>
                </a:extLst>
              </a:tr>
              <a:tr h="535124">
                <a:tc>
                  <a:txBody>
                    <a:bodyPr/>
                    <a:lstStyle/>
                    <a:p>
                      <a:pPr algn="ctr">
                        <a:lnSpc>
                          <a:spcPct val="100000"/>
                        </a:lnSpc>
                        <a:spcBef>
                          <a:spcPts val="200"/>
                        </a:spcBef>
                        <a:spcAft>
                          <a:spcPts val="200"/>
                        </a:spcAft>
                      </a:pPr>
                      <a:r>
                        <a:rPr lang="en-US" sz="2000" dirty="0">
                          <a:solidFill>
                            <a:schemeClr val="tx1"/>
                          </a:solidFill>
                          <a:latin typeface="+mn-lt"/>
                          <a:sym typeface="Wingdings" panose="05000000000000000000" pitchFamily="2" charset="2"/>
                        </a:rPr>
                        <a:t></a:t>
                      </a:r>
                      <a:endParaRPr lang="en-US" sz="2000" dirty="0">
                        <a:solidFill>
                          <a:schemeClr val="tx1"/>
                        </a:solidFill>
                        <a:latin typeface="+mn-lt"/>
                      </a:endParaRPr>
                    </a:p>
                  </a:txBody>
                  <a:tcPr anchor="ctr">
                    <a:lnL w="12700" cap="flat" cmpd="sng" algn="ctr">
                      <a:solidFill>
                        <a:srgbClr val="121F88"/>
                      </a:solidFill>
                      <a:prstDash val="solid"/>
                      <a:round/>
                      <a:headEnd type="none" w="med" len="med"/>
                      <a:tailEnd type="none" w="med" len="med"/>
                    </a:lnL>
                    <a:lnR w="12700" cap="flat" cmpd="sng" algn="ctr">
                      <a:solidFill>
                        <a:srgbClr val="121F88"/>
                      </a:solidFill>
                      <a:prstDash val="solid"/>
                      <a:round/>
                      <a:headEnd type="none" w="med" len="med"/>
                      <a:tailEnd type="none" w="med" len="med"/>
                    </a:lnR>
                    <a:lnT w="12700" cap="flat" cmpd="sng" algn="ctr">
                      <a:solidFill>
                        <a:srgbClr val="121F88"/>
                      </a:solidFill>
                      <a:prstDash val="solid"/>
                      <a:round/>
                      <a:headEnd type="none" w="med" len="med"/>
                      <a:tailEnd type="none" w="med" len="med"/>
                    </a:lnT>
                    <a:lnB w="12700" cap="flat" cmpd="sng" algn="ctr">
                      <a:solidFill>
                        <a:srgbClr val="121F88"/>
                      </a:solidFill>
                      <a:prstDash val="solid"/>
                      <a:round/>
                      <a:headEnd type="none" w="med" len="med"/>
                      <a:tailEnd type="none" w="med" len="med"/>
                    </a:lnB>
                    <a:noFill/>
                  </a:tcPr>
                </a:tc>
                <a:tc>
                  <a:txBody>
                    <a:bodyPr/>
                    <a:lstStyle/>
                    <a:p>
                      <a:pPr>
                        <a:lnSpc>
                          <a:spcPct val="100000"/>
                        </a:lnSpc>
                        <a:spcBef>
                          <a:spcPts val="600"/>
                        </a:spcBef>
                        <a:spcAft>
                          <a:spcPts val="600"/>
                        </a:spcAft>
                      </a:pPr>
                      <a:r>
                        <a:rPr lang="en-US" sz="1600" dirty="0">
                          <a:solidFill>
                            <a:schemeClr val="tx1"/>
                          </a:solidFill>
                          <a:latin typeface="+mn-lt"/>
                        </a:rPr>
                        <a:t>Decision Making</a:t>
                      </a:r>
                    </a:p>
                  </a:txBody>
                  <a:tcPr anchor="ctr">
                    <a:lnL w="12700" cap="flat" cmpd="sng" algn="ctr">
                      <a:solidFill>
                        <a:srgbClr val="121F88"/>
                      </a:solidFill>
                      <a:prstDash val="solid"/>
                      <a:round/>
                      <a:headEnd type="none" w="med" len="med"/>
                      <a:tailEnd type="none" w="med" len="med"/>
                    </a:lnL>
                    <a:lnR w="12700" cap="flat" cmpd="sng" algn="ctr">
                      <a:solidFill>
                        <a:srgbClr val="121F88"/>
                      </a:solidFill>
                      <a:prstDash val="solid"/>
                      <a:round/>
                      <a:headEnd type="none" w="med" len="med"/>
                      <a:tailEnd type="none" w="med" len="med"/>
                    </a:lnR>
                    <a:lnT w="12700" cap="flat" cmpd="sng" algn="ctr">
                      <a:solidFill>
                        <a:srgbClr val="121F88"/>
                      </a:solidFill>
                      <a:prstDash val="solid"/>
                      <a:round/>
                      <a:headEnd type="none" w="med" len="med"/>
                      <a:tailEnd type="none" w="med" len="med"/>
                    </a:lnT>
                    <a:lnB w="12700" cap="flat" cmpd="sng" algn="ctr">
                      <a:solidFill>
                        <a:srgbClr val="121F88"/>
                      </a:solidFill>
                      <a:prstDash val="solid"/>
                      <a:round/>
                      <a:headEnd type="none" w="med" len="med"/>
                      <a:tailEnd type="none" w="med" len="med"/>
                    </a:lnB>
                    <a:noFill/>
                  </a:tcPr>
                </a:tc>
                <a:tc>
                  <a:txBody>
                    <a:bodyPr/>
                    <a:lstStyle/>
                    <a:p>
                      <a:pPr marL="0" marR="0">
                        <a:lnSpc>
                          <a:spcPct val="100000"/>
                        </a:lnSpc>
                        <a:spcBef>
                          <a:spcPts val="600"/>
                        </a:spcBef>
                        <a:spcAft>
                          <a:spcPts val="600"/>
                        </a:spcAft>
                      </a:pPr>
                      <a:r>
                        <a:rPr lang="en-US" sz="1600" dirty="0">
                          <a:effectLst/>
                          <a:latin typeface="+mn-lt"/>
                          <a:ea typeface="Calibri" panose="020F0502020204030204" pitchFamily="34" charset="0"/>
                          <a:cs typeface="Times New Roman" panose="02020603050405020304" pitchFamily="18" charset="0"/>
                        </a:rPr>
                        <a:t>Did you involve staff to identify priorities that  fit the organizations mission or goals?</a:t>
                      </a:r>
                    </a:p>
                  </a:txBody>
                  <a:tcPr marL="68580" marR="68580" marT="0" marB="0" anchor="ctr">
                    <a:lnL w="12700" cap="flat" cmpd="sng" algn="ctr">
                      <a:solidFill>
                        <a:srgbClr val="121F88"/>
                      </a:solidFill>
                      <a:prstDash val="solid"/>
                      <a:round/>
                      <a:headEnd type="none" w="med" len="med"/>
                      <a:tailEnd type="none" w="med" len="med"/>
                    </a:lnL>
                    <a:lnR w="12700" cap="flat" cmpd="sng" algn="ctr">
                      <a:solidFill>
                        <a:srgbClr val="121F88"/>
                      </a:solidFill>
                      <a:prstDash val="solid"/>
                      <a:round/>
                      <a:headEnd type="none" w="med" len="med"/>
                      <a:tailEnd type="none" w="med" len="med"/>
                    </a:lnR>
                    <a:lnT w="12700" cap="flat" cmpd="sng" algn="ctr">
                      <a:solidFill>
                        <a:srgbClr val="121F88"/>
                      </a:solidFill>
                      <a:prstDash val="solid"/>
                      <a:round/>
                      <a:headEnd type="none" w="med" len="med"/>
                      <a:tailEnd type="none" w="med" len="med"/>
                    </a:lnT>
                    <a:lnB w="12700" cap="flat" cmpd="sng" algn="ctr">
                      <a:solidFill>
                        <a:srgbClr val="121F88"/>
                      </a:solidFill>
                      <a:prstDash val="solid"/>
                      <a:round/>
                      <a:headEnd type="none" w="med" len="med"/>
                      <a:tailEnd type="none" w="med" len="med"/>
                    </a:lnB>
                    <a:noFill/>
                  </a:tcPr>
                </a:tc>
                <a:extLst>
                  <a:ext uri="{0D108BD9-81ED-4DB2-BD59-A6C34878D82A}">
                    <a16:rowId xmlns:a16="http://schemas.microsoft.com/office/drawing/2014/main" val="3755348974"/>
                  </a:ext>
                </a:extLst>
              </a:tr>
              <a:tr h="535124">
                <a:tc>
                  <a:txBody>
                    <a:bodyPr/>
                    <a:lstStyle/>
                    <a:p>
                      <a:pPr marL="0" marR="0" lvl="0" indent="0" algn="ctr" defTabSz="685800" rtl="0" eaLnBrk="1" fontAlgn="auto" latinLnBrk="0" hangingPunct="1">
                        <a:lnSpc>
                          <a:spcPct val="100000"/>
                        </a:lnSpc>
                        <a:spcBef>
                          <a:spcPts val="200"/>
                        </a:spcBef>
                        <a:spcAft>
                          <a:spcPts val="200"/>
                        </a:spcAft>
                        <a:buClrTx/>
                        <a:buSzTx/>
                        <a:buFontTx/>
                        <a:buNone/>
                        <a:tabLst/>
                        <a:defRPr/>
                      </a:pPr>
                      <a:r>
                        <a:rPr lang="en-US" sz="2000" dirty="0">
                          <a:solidFill>
                            <a:schemeClr val="tx1"/>
                          </a:solidFill>
                          <a:latin typeface="+mn-lt"/>
                          <a:sym typeface="Wingdings" panose="05000000000000000000" pitchFamily="2" charset="2"/>
                        </a:rPr>
                        <a:t></a:t>
                      </a:r>
                      <a:endParaRPr lang="en-US" sz="2000" dirty="0">
                        <a:solidFill>
                          <a:schemeClr val="tx1"/>
                        </a:solidFill>
                        <a:latin typeface="+mn-lt"/>
                      </a:endParaRPr>
                    </a:p>
                  </a:txBody>
                  <a:tcPr anchor="ctr">
                    <a:lnL w="12700" cap="flat" cmpd="sng" algn="ctr">
                      <a:solidFill>
                        <a:srgbClr val="121F88"/>
                      </a:solidFill>
                      <a:prstDash val="solid"/>
                      <a:round/>
                      <a:headEnd type="none" w="med" len="med"/>
                      <a:tailEnd type="none" w="med" len="med"/>
                    </a:lnL>
                    <a:lnR w="12700" cap="flat" cmpd="sng" algn="ctr">
                      <a:solidFill>
                        <a:srgbClr val="121F88"/>
                      </a:solidFill>
                      <a:prstDash val="solid"/>
                      <a:round/>
                      <a:headEnd type="none" w="med" len="med"/>
                      <a:tailEnd type="none" w="med" len="med"/>
                    </a:lnR>
                    <a:lnT w="12700" cap="flat" cmpd="sng" algn="ctr">
                      <a:solidFill>
                        <a:srgbClr val="121F88"/>
                      </a:solidFill>
                      <a:prstDash val="solid"/>
                      <a:round/>
                      <a:headEnd type="none" w="med" len="med"/>
                      <a:tailEnd type="none" w="med" len="med"/>
                    </a:lnT>
                    <a:lnB w="12700" cap="flat" cmpd="sng" algn="ctr">
                      <a:solidFill>
                        <a:srgbClr val="121F88"/>
                      </a:solidFill>
                      <a:prstDash val="solid"/>
                      <a:round/>
                      <a:headEnd type="none" w="med" len="med"/>
                      <a:tailEnd type="none" w="med" len="med"/>
                    </a:lnB>
                    <a:noFill/>
                  </a:tcPr>
                </a:tc>
                <a:tc>
                  <a:txBody>
                    <a:bodyPr/>
                    <a:lstStyle/>
                    <a:p>
                      <a:pPr>
                        <a:lnSpc>
                          <a:spcPct val="100000"/>
                        </a:lnSpc>
                        <a:spcBef>
                          <a:spcPts val="600"/>
                        </a:spcBef>
                        <a:spcAft>
                          <a:spcPts val="600"/>
                        </a:spcAft>
                      </a:pPr>
                      <a:r>
                        <a:rPr lang="en-US" sz="1600" dirty="0">
                          <a:solidFill>
                            <a:schemeClr val="tx1"/>
                          </a:solidFill>
                          <a:latin typeface="+mn-lt"/>
                        </a:rPr>
                        <a:t>Visioning</a:t>
                      </a:r>
                    </a:p>
                  </a:txBody>
                  <a:tcPr anchor="ctr">
                    <a:lnL w="12700" cap="flat" cmpd="sng" algn="ctr">
                      <a:solidFill>
                        <a:srgbClr val="121F88"/>
                      </a:solidFill>
                      <a:prstDash val="solid"/>
                      <a:round/>
                      <a:headEnd type="none" w="med" len="med"/>
                      <a:tailEnd type="none" w="med" len="med"/>
                    </a:lnL>
                    <a:lnR w="12700" cap="flat" cmpd="sng" algn="ctr">
                      <a:solidFill>
                        <a:srgbClr val="121F88"/>
                      </a:solidFill>
                      <a:prstDash val="solid"/>
                      <a:round/>
                      <a:headEnd type="none" w="med" len="med"/>
                      <a:tailEnd type="none" w="med" len="med"/>
                    </a:lnR>
                    <a:lnT w="12700" cap="flat" cmpd="sng" algn="ctr">
                      <a:solidFill>
                        <a:srgbClr val="121F88"/>
                      </a:solidFill>
                      <a:prstDash val="solid"/>
                      <a:round/>
                      <a:headEnd type="none" w="med" len="med"/>
                      <a:tailEnd type="none" w="med" len="med"/>
                    </a:lnT>
                    <a:lnB w="12700" cap="flat" cmpd="sng" algn="ctr">
                      <a:solidFill>
                        <a:srgbClr val="121F88"/>
                      </a:solidFill>
                      <a:prstDash val="solid"/>
                      <a:round/>
                      <a:headEnd type="none" w="med" len="med"/>
                      <a:tailEnd type="none" w="med" len="med"/>
                    </a:lnB>
                    <a:noFill/>
                  </a:tcPr>
                </a:tc>
                <a:tc>
                  <a:txBody>
                    <a:bodyPr/>
                    <a:lstStyle/>
                    <a:p>
                      <a:pPr marL="0" marR="0">
                        <a:lnSpc>
                          <a:spcPct val="100000"/>
                        </a:lnSpc>
                        <a:spcBef>
                          <a:spcPts val="600"/>
                        </a:spcBef>
                        <a:spcAft>
                          <a:spcPts val="600"/>
                        </a:spcAft>
                      </a:pPr>
                      <a:r>
                        <a:rPr lang="en-US" sz="1600" dirty="0">
                          <a:effectLst/>
                          <a:latin typeface="+mn-lt"/>
                          <a:ea typeface="Calibri" panose="020F0502020204030204" pitchFamily="34" charset="0"/>
                          <a:cs typeface="Times New Roman" panose="02020603050405020304" pitchFamily="18" charset="0"/>
                        </a:rPr>
                        <a:t>Did you determine how</a:t>
                      </a:r>
                      <a:r>
                        <a:rPr lang="en-US" sz="1600" baseline="0" dirty="0">
                          <a:effectLst/>
                          <a:latin typeface="+mn-lt"/>
                          <a:ea typeface="Calibri" panose="020F0502020204030204" pitchFamily="34" charset="0"/>
                          <a:cs typeface="Times New Roman" panose="02020603050405020304" pitchFamily="18" charset="0"/>
                        </a:rPr>
                        <a:t> the </a:t>
                      </a:r>
                      <a:r>
                        <a:rPr lang="en-US" sz="1600" dirty="0">
                          <a:effectLst/>
                          <a:latin typeface="+mn-lt"/>
                          <a:ea typeface="Calibri" panose="020F0502020204030204" pitchFamily="34" charset="0"/>
                          <a:cs typeface="Times New Roman" panose="02020603050405020304" pitchFamily="18" charset="0"/>
                        </a:rPr>
                        <a:t> organization would look if it made the desired change?</a:t>
                      </a:r>
                    </a:p>
                  </a:txBody>
                  <a:tcPr marL="68580" marR="68580" marT="0" marB="0" anchor="ctr">
                    <a:lnL w="12700" cap="flat" cmpd="sng" algn="ctr">
                      <a:solidFill>
                        <a:srgbClr val="121F88"/>
                      </a:solidFill>
                      <a:prstDash val="solid"/>
                      <a:round/>
                      <a:headEnd type="none" w="med" len="med"/>
                      <a:tailEnd type="none" w="med" len="med"/>
                    </a:lnL>
                    <a:lnR w="12700" cap="flat" cmpd="sng" algn="ctr">
                      <a:solidFill>
                        <a:srgbClr val="121F88"/>
                      </a:solidFill>
                      <a:prstDash val="solid"/>
                      <a:round/>
                      <a:headEnd type="none" w="med" len="med"/>
                      <a:tailEnd type="none" w="med" len="med"/>
                    </a:lnR>
                    <a:lnT w="12700" cap="flat" cmpd="sng" algn="ctr">
                      <a:solidFill>
                        <a:srgbClr val="121F88"/>
                      </a:solidFill>
                      <a:prstDash val="solid"/>
                      <a:round/>
                      <a:headEnd type="none" w="med" len="med"/>
                      <a:tailEnd type="none" w="med" len="med"/>
                    </a:lnT>
                    <a:lnB w="12700" cap="flat" cmpd="sng" algn="ctr">
                      <a:solidFill>
                        <a:srgbClr val="121F88"/>
                      </a:solidFill>
                      <a:prstDash val="solid"/>
                      <a:round/>
                      <a:headEnd type="none" w="med" len="med"/>
                      <a:tailEnd type="none" w="med" len="med"/>
                    </a:lnB>
                    <a:noFill/>
                  </a:tcPr>
                </a:tc>
                <a:extLst>
                  <a:ext uri="{0D108BD9-81ED-4DB2-BD59-A6C34878D82A}">
                    <a16:rowId xmlns:a16="http://schemas.microsoft.com/office/drawing/2014/main" val="147298833"/>
                  </a:ext>
                </a:extLst>
              </a:tr>
              <a:tr h="796247">
                <a:tc>
                  <a:txBody>
                    <a:bodyPr/>
                    <a:lstStyle/>
                    <a:p>
                      <a:pPr marL="0" marR="0" lvl="0" indent="0" algn="ctr" defTabSz="685800" rtl="0" eaLnBrk="1" fontAlgn="auto" latinLnBrk="0" hangingPunct="1">
                        <a:lnSpc>
                          <a:spcPct val="100000"/>
                        </a:lnSpc>
                        <a:spcBef>
                          <a:spcPts val="200"/>
                        </a:spcBef>
                        <a:spcAft>
                          <a:spcPts val="200"/>
                        </a:spcAft>
                        <a:buClrTx/>
                        <a:buSzTx/>
                        <a:buFontTx/>
                        <a:buNone/>
                        <a:tabLst/>
                        <a:defRPr/>
                      </a:pPr>
                      <a:r>
                        <a:rPr lang="en-US" sz="2000" dirty="0">
                          <a:solidFill>
                            <a:schemeClr val="tx1"/>
                          </a:solidFill>
                          <a:latin typeface="+mn-lt"/>
                          <a:sym typeface="Wingdings" panose="05000000000000000000" pitchFamily="2" charset="2"/>
                        </a:rPr>
                        <a:t></a:t>
                      </a:r>
                      <a:endParaRPr lang="en-US" sz="2000" dirty="0">
                        <a:solidFill>
                          <a:schemeClr val="tx1"/>
                        </a:solidFill>
                        <a:latin typeface="+mn-lt"/>
                      </a:endParaRPr>
                    </a:p>
                  </a:txBody>
                  <a:tcPr anchor="ctr">
                    <a:lnL w="12700" cap="flat" cmpd="sng" algn="ctr">
                      <a:solidFill>
                        <a:srgbClr val="121F88"/>
                      </a:solidFill>
                      <a:prstDash val="solid"/>
                      <a:round/>
                      <a:headEnd type="none" w="med" len="med"/>
                      <a:tailEnd type="none" w="med" len="med"/>
                    </a:lnL>
                    <a:lnR w="12700" cap="flat" cmpd="sng" algn="ctr">
                      <a:solidFill>
                        <a:srgbClr val="121F88"/>
                      </a:solidFill>
                      <a:prstDash val="solid"/>
                      <a:round/>
                      <a:headEnd type="none" w="med" len="med"/>
                      <a:tailEnd type="none" w="med" len="med"/>
                    </a:lnR>
                    <a:lnT w="12700" cap="flat" cmpd="sng" algn="ctr">
                      <a:solidFill>
                        <a:srgbClr val="121F88"/>
                      </a:solidFill>
                      <a:prstDash val="solid"/>
                      <a:round/>
                      <a:headEnd type="none" w="med" len="med"/>
                      <a:tailEnd type="none" w="med" len="med"/>
                    </a:lnT>
                    <a:lnB w="12700" cap="flat" cmpd="sng" algn="ctr">
                      <a:solidFill>
                        <a:srgbClr val="121F88"/>
                      </a:solidFill>
                      <a:prstDash val="solid"/>
                      <a:round/>
                      <a:headEnd type="none" w="med" len="med"/>
                      <a:tailEnd type="none" w="med" len="med"/>
                    </a:lnB>
                    <a:noFill/>
                  </a:tcPr>
                </a:tc>
                <a:tc>
                  <a:txBody>
                    <a:bodyPr/>
                    <a:lstStyle/>
                    <a:p>
                      <a:pPr>
                        <a:lnSpc>
                          <a:spcPct val="100000"/>
                        </a:lnSpc>
                        <a:spcBef>
                          <a:spcPts val="600"/>
                        </a:spcBef>
                        <a:spcAft>
                          <a:spcPts val="600"/>
                        </a:spcAft>
                      </a:pPr>
                      <a:r>
                        <a:rPr lang="en-US" sz="1600" dirty="0">
                          <a:solidFill>
                            <a:schemeClr val="tx1"/>
                          </a:solidFill>
                          <a:latin typeface="+mn-lt"/>
                        </a:rPr>
                        <a:t>Readiness for Change</a:t>
                      </a:r>
                    </a:p>
                  </a:txBody>
                  <a:tcPr anchor="ctr">
                    <a:lnL w="12700" cap="flat" cmpd="sng" algn="ctr">
                      <a:solidFill>
                        <a:srgbClr val="121F88"/>
                      </a:solidFill>
                      <a:prstDash val="solid"/>
                      <a:round/>
                      <a:headEnd type="none" w="med" len="med"/>
                      <a:tailEnd type="none" w="med" len="med"/>
                    </a:lnL>
                    <a:lnR w="12700" cap="flat" cmpd="sng" algn="ctr">
                      <a:solidFill>
                        <a:srgbClr val="121F88"/>
                      </a:solidFill>
                      <a:prstDash val="solid"/>
                      <a:round/>
                      <a:headEnd type="none" w="med" len="med"/>
                      <a:tailEnd type="none" w="med" len="med"/>
                    </a:lnR>
                    <a:lnT w="12700" cap="flat" cmpd="sng" algn="ctr">
                      <a:solidFill>
                        <a:srgbClr val="121F88"/>
                      </a:solidFill>
                      <a:prstDash val="solid"/>
                      <a:round/>
                      <a:headEnd type="none" w="med" len="med"/>
                      <a:tailEnd type="none" w="med" len="med"/>
                    </a:lnT>
                    <a:lnB w="12700" cap="flat" cmpd="sng" algn="ctr">
                      <a:solidFill>
                        <a:srgbClr val="121F88"/>
                      </a:solidFill>
                      <a:prstDash val="solid"/>
                      <a:round/>
                      <a:headEnd type="none" w="med" len="med"/>
                      <a:tailEnd type="none" w="med" len="med"/>
                    </a:lnB>
                    <a:noFill/>
                  </a:tcPr>
                </a:tc>
                <a:tc>
                  <a:txBody>
                    <a:bodyPr/>
                    <a:lstStyle/>
                    <a:p>
                      <a:pPr marL="0" marR="0">
                        <a:lnSpc>
                          <a:spcPct val="100000"/>
                        </a:lnSpc>
                        <a:spcBef>
                          <a:spcPts val="600"/>
                        </a:spcBef>
                        <a:spcAft>
                          <a:spcPts val="600"/>
                        </a:spcAft>
                      </a:pPr>
                      <a:r>
                        <a:rPr lang="en-US" sz="1600" dirty="0">
                          <a:effectLst/>
                          <a:latin typeface="+mn-lt"/>
                          <a:ea typeface="Calibri" panose="020F0502020204030204" pitchFamily="34" charset="0"/>
                          <a:cs typeface="Times New Roman" panose="02020603050405020304" pitchFamily="18" charset="0"/>
                        </a:rPr>
                        <a:t>Did you have</a:t>
                      </a:r>
                      <a:r>
                        <a:rPr lang="en-US" sz="1600" baseline="0" dirty="0">
                          <a:effectLst/>
                          <a:latin typeface="+mn-lt"/>
                          <a:ea typeface="Calibri" panose="020F0502020204030204" pitchFamily="34" charset="0"/>
                          <a:cs typeface="Times New Roman" panose="02020603050405020304" pitchFamily="18" charset="0"/>
                        </a:rPr>
                        <a:t> the </a:t>
                      </a:r>
                      <a:r>
                        <a:rPr lang="en-US" sz="1600" dirty="0">
                          <a:effectLst/>
                          <a:latin typeface="+mn-lt"/>
                          <a:ea typeface="Calibri" panose="020F0502020204030204" pitchFamily="34" charset="0"/>
                          <a:cs typeface="Times New Roman" panose="02020603050405020304" pitchFamily="18" charset="0"/>
                        </a:rPr>
                        <a:t>staff commitment to change program, organization, or systems practice to achieve desired changes or outcomes?</a:t>
                      </a:r>
                    </a:p>
                  </a:txBody>
                  <a:tcPr marL="68580" marR="68580" marT="0" marB="0" anchor="ctr">
                    <a:lnL w="12700" cap="flat" cmpd="sng" algn="ctr">
                      <a:solidFill>
                        <a:srgbClr val="121F88"/>
                      </a:solidFill>
                      <a:prstDash val="solid"/>
                      <a:round/>
                      <a:headEnd type="none" w="med" len="med"/>
                      <a:tailEnd type="none" w="med" len="med"/>
                    </a:lnL>
                    <a:lnR w="12700" cap="flat" cmpd="sng" algn="ctr">
                      <a:solidFill>
                        <a:srgbClr val="121F88"/>
                      </a:solidFill>
                      <a:prstDash val="solid"/>
                      <a:round/>
                      <a:headEnd type="none" w="med" len="med"/>
                      <a:tailEnd type="none" w="med" len="med"/>
                    </a:lnR>
                    <a:lnT w="12700" cap="flat" cmpd="sng" algn="ctr">
                      <a:solidFill>
                        <a:srgbClr val="121F88"/>
                      </a:solidFill>
                      <a:prstDash val="solid"/>
                      <a:round/>
                      <a:headEnd type="none" w="med" len="med"/>
                      <a:tailEnd type="none" w="med" len="med"/>
                    </a:lnT>
                    <a:lnB w="12700" cap="flat" cmpd="sng" algn="ctr">
                      <a:solidFill>
                        <a:srgbClr val="121F88"/>
                      </a:solidFill>
                      <a:prstDash val="solid"/>
                      <a:round/>
                      <a:headEnd type="none" w="med" len="med"/>
                      <a:tailEnd type="none" w="med" len="med"/>
                    </a:lnB>
                    <a:noFill/>
                  </a:tcPr>
                </a:tc>
                <a:extLst>
                  <a:ext uri="{0D108BD9-81ED-4DB2-BD59-A6C34878D82A}">
                    <a16:rowId xmlns:a16="http://schemas.microsoft.com/office/drawing/2014/main" val="3915323846"/>
                  </a:ext>
                </a:extLst>
              </a:tr>
              <a:tr h="796247">
                <a:tc>
                  <a:txBody>
                    <a:bodyPr/>
                    <a:lstStyle/>
                    <a:p>
                      <a:pPr marL="0" marR="0" lvl="0" indent="0" algn="ctr" defTabSz="685800" rtl="0" eaLnBrk="1" fontAlgn="auto" latinLnBrk="0" hangingPunct="1">
                        <a:lnSpc>
                          <a:spcPct val="100000"/>
                        </a:lnSpc>
                        <a:spcBef>
                          <a:spcPts val="200"/>
                        </a:spcBef>
                        <a:spcAft>
                          <a:spcPts val="200"/>
                        </a:spcAft>
                        <a:buClrTx/>
                        <a:buSzTx/>
                        <a:buFontTx/>
                        <a:buNone/>
                        <a:tabLst/>
                        <a:defRPr/>
                      </a:pPr>
                      <a:r>
                        <a:rPr lang="en-US" sz="2000" dirty="0">
                          <a:solidFill>
                            <a:schemeClr val="tx1"/>
                          </a:solidFill>
                          <a:latin typeface="+mn-lt"/>
                          <a:sym typeface="Wingdings" panose="05000000000000000000" pitchFamily="2" charset="2"/>
                        </a:rPr>
                        <a:t></a:t>
                      </a:r>
                      <a:endParaRPr lang="en-US" sz="2000" dirty="0">
                        <a:solidFill>
                          <a:schemeClr val="tx1"/>
                        </a:solidFill>
                        <a:latin typeface="+mn-lt"/>
                      </a:endParaRPr>
                    </a:p>
                  </a:txBody>
                  <a:tcPr anchor="ctr">
                    <a:lnL w="12700" cap="flat" cmpd="sng" algn="ctr">
                      <a:solidFill>
                        <a:srgbClr val="121F88"/>
                      </a:solidFill>
                      <a:prstDash val="solid"/>
                      <a:round/>
                      <a:headEnd type="none" w="med" len="med"/>
                      <a:tailEnd type="none" w="med" len="med"/>
                    </a:lnL>
                    <a:lnR w="12700" cap="flat" cmpd="sng" algn="ctr">
                      <a:solidFill>
                        <a:srgbClr val="121F88"/>
                      </a:solidFill>
                      <a:prstDash val="solid"/>
                      <a:round/>
                      <a:headEnd type="none" w="med" len="med"/>
                      <a:tailEnd type="none" w="med" len="med"/>
                    </a:lnR>
                    <a:lnT w="12700" cap="flat" cmpd="sng" algn="ctr">
                      <a:solidFill>
                        <a:srgbClr val="121F88"/>
                      </a:solidFill>
                      <a:prstDash val="solid"/>
                      <a:round/>
                      <a:headEnd type="none" w="med" len="med"/>
                      <a:tailEnd type="none" w="med" len="med"/>
                    </a:lnT>
                    <a:lnB w="12700" cap="flat" cmpd="sng" algn="ctr">
                      <a:solidFill>
                        <a:srgbClr val="121F88"/>
                      </a:solidFill>
                      <a:prstDash val="solid"/>
                      <a:round/>
                      <a:headEnd type="none" w="med" len="med"/>
                      <a:tailEnd type="none" w="med" len="med"/>
                    </a:lnB>
                    <a:noFill/>
                  </a:tcPr>
                </a:tc>
                <a:tc>
                  <a:txBody>
                    <a:bodyPr/>
                    <a:lstStyle/>
                    <a:p>
                      <a:pPr>
                        <a:lnSpc>
                          <a:spcPct val="100000"/>
                        </a:lnSpc>
                        <a:spcBef>
                          <a:spcPts val="600"/>
                        </a:spcBef>
                        <a:spcAft>
                          <a:spcPts val="600"/>
                        </a:spcAft>
                      </a:pPr>
                      <a:r>
                        <a:rPr lang="en-US" sz="1600" dirty="0">
                          <a:solidFill>
                            <a:schemeClr val="tx1"/>
                          </a:solidFill>
                          <a:latin typeface="+mn-lt"/>
                        </a:rPr>
                        <a:t>Organizational Capacity</a:t>
                      </a:r>
                    </a:p>
                  </a:txBody>
                  <a:tcPr anchor="ctr">
                    <a:lnL w="12700" cap="flat" cmpd="sng" algn="ctr">
                      <a:solidFill>
                        <a:srgbClr val="121F88"/>
                      </a:solidFill>
                      <a:prstDash val="solid"/>
                      <a:round/>
                      <a:headEnd type="none" w="med" len="med"/>
                      <a:tailEnd type="none" w="med" len="med"/>
                    </a:lnL>
                    <a:lnR w="12700" cap="flat" cmpd="sng" algn="ctr">
                      <a:solidFill>
                        <a:srgbClr val="121F88"/>
                      </a:solidFill>
                      <a:prstDash val="solid"/>
                      <a:round/>
                      <a:headEnd type="none" w="med" len="med"/>
                      <a:tailEnd type="none" w="med" len="med"/>
                    </a:lnR>
                    <a:lnT w="12700" cap="flat" cmpd="sng" algn="ctr">
                      <a:solidFill>
                        <a:srgbClr val="121F88"/>
                      </a:solidFill>
                      <a:prstDash val="solid"/>
                      <a:round/>
                      <a:headEnd type="none" w="med" len="med"/>
                      <a:tailEnd type="none" w="med" len="med"/>
                    </a:lnT>
                    <a:lnB w="12700" cap="flat" cmpd="sng" algn="ctr">
                      <a:solidFill>
                        <a:srgbClr val="121F88"/>
                      </a:solidFill>
                      <a:prstDash val="solid"/>
                      <a:round/>
                      <a:headEnd type="none" w="med" len="med"/>
                      <a:tailEnd type="none" w="med" len="med"/>
                    </a:lnB>
                    <a:noFill/>
                  </a:tcPr>
                </a:tc>
                <a:tc>
                  <a:txBody>
                    <a:bodyPr/>
                    <a:lstStyle/>
                    <a:p>
                      <a:pPr marL="0" marR="0">
                        <a:lnSpc>
                          <a:spcPct val="100000"/>
                        </a:lnSpc>
                        <a:spcBef>
                          <a:spcPts val="600"/>
                        </a:spcBef>
                        <a:spcAft>
                          <a:spcPts val="600"/>
                        </a:spcAft>
                      </a:pPr>
                      <a:r>
                        <a:rPr lang="en-US" sz="1600" dirty="0">
                          <a:effectLst/>
                          <a:latin typeface="+mn-lt"/>
                          <a:ea typeface="Calibri" panose="020F0502020204030204" pitchFamily="34" charset="0"/>
                          <a:cs typeface="Times New Roman" panose="02020603050405020304" pitchFamily="18" charset="0"/>
                        </a:rPr>
                        <a:t>Did you have the ability to commit resources needed for program, organization or systems changes to produce desired results?</a:t>
                      </a:r>
                    </a:p>
                  </a:txBody>
                  <a:tcPr marL="68580" marR="68580" marT="0" marB="0" anchor="ctr">
                    <a:lnL w="12700" cap="flat" cmpd="sng" algn="ctr">
                      <a:solidFill>
                        <a:srgbClr val="121F88"/>
                      </a:solidFill>
                      <a:prstDash val="solid"/>
                      <a:round/>
                      <a:headEnd type="none" w="med" len="med"/>
                      <a:tailEnd type="none" w="med" len="med"/>
                    </a:lnL>
                    <a:lnR w="12700" cap="flat" cmpd="sng" algn="ctr">
                      <a:solidFill>
                        <a:srgbClr val="121F88"/>
                      </a:solidFill>
                      <a:prstDash val="solid"/>
                      <a:round/>
                      <a:headEnd type="none" w="med" len="med"/>
                      <a:tailEnd type="none" w="med" len="med"/>
                    </a:lnR>
                    <a:lnT w="12700" cap="flat" cmpd="sng" algn="ctr">
                      <a:solidFill>
                        <a:srgbClr val="121F88"/>
                      </a:solidFill>
                      <a:prstDash val="solid"/>
                      <a:round/>
                      <a:headEnd type="none" w="med" len="med"/>
                      <a:tailEnd type="none" w="med" len="med"/>
                    </a:lnT>
                    <a:lnB w="12700" cap="flat" cmpd="sng" algn="ctr">
                      <a:solidFill>
                        <a:srgbClr val="121F88"/>
                      </a:solidFill>
                      <a:prstDash val="solid"/>
                      <a:round/>
                      <a:headEnd type="none" w="med" len="med"/>
                      <a:tailEnd type="none" w="med" len="med"/>
                    </a:lnB>
                    <a:noFill/>
                  </a:tcPr>
                </a:tc>
                <a:extLst>
                  <a:ext uri="{0D108BD9-81ED-4DB2-BD59-A6C34878D82A}">
                    <a16:rowId xmlns:a16="http://schemas.microsoft.com/office/drawing/2014/main" val="2968892694"/>
                  </a:ext>
                </a:extLst>
              </a:tr>
            </a:tbl>
          </a:graphicData>
        </a:graphic>
      </p:graphicFrame>
    </p:spTree>
    <p:extLst>
      <p:ext uri="{BB962C8B-B14F-4D97-AF65-F5344CB8AC3E}">
        <p14:creationId xmlns:p14="http://schemas.microsoft.com/office/powerpoint/2010/main" val="2924161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49941" y="100385"/>
            <a:ext cx="7772400" cy="616790"/>
          </a:xfrm>
        </p:spPr>
        <p:txBody>
          <a:bodyPr>
            <a:noAutofit/>
          </a:bodyPr>
          <a:lstStyle/>
          <a:p>
            <a:r>
              <a:rPr lang="en-US" sz="3200" b="1" dirty="0"/>
              <a:t>Personnel Development Logic Model</a:t>
            </a:r>
          </a:p>
        </p:txBody>
      </p:sp>
      <p:sp>
        <p:nvSpPr>
          <p:cNvPr id="2" name="Rectangle 1"/>
          <p:cNvSpPr/>
          <p:nvPr/>
        </p:nvSpPr>
        <p:spPr>
          <a:xfrm>
            <a:off x="0" y="6122894"/>
            <a:ext cx="9144000" cy="7351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p:cNvPicPr/>
          <p:nvPr/>
        </p:nvPicPr>
        <p:blipFill rotWithShape="1">
          <a:blip r:embed="rId2">
            <a:extLst>
              <a:ext uri="{28A0092B-C50C-407E-A947-70E740481C1C}">
                <a14:useLocalDpi xmlns:a14="http://schemas.microsoft.com/office/drawing/2010/main" val="0"/>
              </a:ext>
            </a:extLst>
          </a:blip>
          <a:srcRect b="7718"/>
          <a:stretch/>
        </p:blipFill>
        <p:spPr bwMode="auto">
          <a:xfrm>
            <a:off x="230318" y="783366"/>
            <a:ext cx="8486140" cy="6002916"/>
          </a:xfrm>
          <a:prstGeom prst="rect">
            <a:avLst/>
          </a:prstGeom>
          <a:noFill/>
        </p:spPr>
      </p:pic>
    </p:spTree>
    <p:extLst>
      <p:ext uri="{BB962C8B-B14F-4D97-AF65-F5344CB8AC3E}">
        <p14:creationId xmlns:p14="http://schemas.microsoft.com/office/powerpoint/2010/main" val="39396300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69444-6167-47AE-A28C-13352331AEFB}"/>
              </a:ext>
            </a:extLst>
          </p:cNvPr>
          <p:cNvSpPr>
            <a:spLocks noGrp="1"/>
          </p:cNvSpPr>
          <p:nvPr>
            <p:ph type="title"/>
          </p:nvPr>
        </p:nvSpPr>
        <p:spPr>
          <a:xfrm>
            <a:off x="149901" y="119189"/>
            <a:ext cx="9144000" cy="369332"/>
          </a:xfrm>
        </p:spPr>
        <p:txBody>
          <a:bodyPr>
            <a:noAutofit/>
          </a:bodyPr>
          <a:lstStyle/>
          <a:p>
            <a:pPr algn="ctr"/>
            <a:r>
              <a:rPr lang="en-US" sz="3600" dirty="0"/>
              <a:t>Action Plan Evaluation Tool</a:t>
            </a:r>
          </a:p>
        </p:txBody>
      </p:sp>
      <p:graphicFrame>
        <p:nvGraphicFramePr>
          <p:cNvPr id="4" name="Table 3">
            <a:extLst>
              <a:ext uri="{FF2B5EF4-FFF2-40B4-BE49-F238E27FC236}">
                <a16:creationId xmlns:a16="http://schemas.microsoft.com/office/drawing/2014/main" id="{0A60C3AD-539C-3B49-9A91-5A7D6BA8342C}"/>
              </a:ext>
            </a:extLst>
          </p:cNvPr>
          <p:cNvGraphicFramePr>
            <a:graphicFrameLocks noGrp="1"/>
          </p:cNvGraphicFramePr>
          <p:nvPr/>
        </p:nvGraphicFramePr>
        <p:xfrm>
          <a:off x="68827" y="488522"/>
          <a:ext cx="8957186" cy="6102993"/>
        </p:xfrm>
        <a:graphic>
          <a:graphicData uri="http://schemas.openxmlformats.org/drawingml/2006/table">
            <a:tbl>
              <a:tblPr firstRow="1" bandRow="1">
                <a:tableStyleId>{5C22544A-7EE6-4342-B048-85BDC9FD1C3A}</a:tableStyleId>
              </a:tblPr>
              <a:tblGrid>
                <a:gridCol w="6591734">
                  <a:extLst>
                    <a:ext uri="{9D8B030D-6E8A-4147-A177-3AD203B41FA5}">
                      <a16:colId xmlns:a16="http://schemas.microsoft.com/office/drawing/2014/main" val="433218657"/>
                    </a:ext>
                  </a:extLst>
                </a:gridCol>
                <a:gridCol w="536169">
                  <a:extLst>
                    <a:ext uri="{9D8B030D-6E8A-4147-A177-3AD203B41FA5}">
                      <a16:colId xmlns:a16="http://schemas.microsoft.com/office/drawing/2014/main" val="4235617467"/>
                    </a:ext>
                  </a:extLst>
                </a:gridCol>
                <a:gridCol w="457321">
                  <a:extLst>
                    <a:ext uri="{9D8B030D-6E8A-4147-A177-3AD203B41FA5}">
                      <a16:colId xmlns:a16="http://schemas.microsoft.com/office/drawing/2014/main" val="430264681"/>
                    </a:ext>
                  </a:extLst>
                </a:gridCol>
                <a:gridCol w="1371962">
                  <a:extLst>
                    <a:ext uri="{9D8B030D-6E8A-4147-A177-3AD203B41FA5}">
                      <a16:colId xmlns:a16="http://schemas.microsoft.com/office/drawing/2014/main" val="2806404742"/>
                    </a:ext>
                  </a:extLst>
                </a:gridCol>
              </a:tblGrid>
              <a:tr h="486161">
                <a:tc>
                  <a:txBody>
                    <a:bodyPr/>
                    <a:lstStyle/>
                    <a:p>
                      <a:pPr algn="ctr"/>
                      <a:r>
                        <a:rPr lang="en-US" sz="1400" dirty="0"/>
                        <a:t>Criteria</a:t>
                      </a:r>
                    </a:p>
                  </a:txBody>
                  <a:tcPr/>
                </a:tc>
                <a:tc>
                  <a:txBody>
                    <a:bodyPr/>
                    <a:lstStyle/>
                    <a:p>
                      <a:r>
                        <a:rPr lang="en-US" sz="1400" dirty="0"/>
                        <a:t>Yes</a:t>
                      </a:r>
                    </a:p>
                  </a:txBody>
                  <a:tcPr/>
                </a:tc>
                <a:tc>
                  <a:txBody>
                    <a:bodyPr/>
                    <a:lstStyle/>
                    <a:p>
                      <a:r>
                        <a:rPr lang="en-US" sz="1400" dirty="0"/>
                        <a:t>No</a:t>
                      </a:r>
                    </a:p>
                  </a:txBody>
                  <a:tcPr/>
                </a:tc>
                <a:tc>
                  <a:txBody>
                    <a:bodyPr/>
                    <a:lstStyle/>
                    <a:p>
                      <a:r>
                        <a:rPr lang="en-US" sz="1400" dirty="0"/>
                        <a:t>Improvements Needed:</a:t>
                      </a:r>
                    </a:p>
                  </a:txBody>
                  <a:tcPr/>
                </a:tc>
                <a:extLst>
                  <a:ext uri="{0D108BD9-81ED-4DB2-BD59-A6C34878D82A}">
                    <a16:rowId xmlns:a16="http://schemas.microsoft.com/office/drawing/2014/main" val="1955787112"/>
                  </a:ext>
                </a:extLst>
              </a:tr>
              <a:tr h="400367">
                <a:tc>
                  <a:txBody>
                    <a:bodyPr/>
                    <a:lstStyle/>
                    <a:p>
                      <a:pPr marL="0" marR="0" lvl="0" indent="0">
                        <a:spcBef>
                          <a:spcPts val="0"/>
                        </a:spcBef>
                        <a:spcAft>
                          <a:spcPts val="1200"/>
                        </a:spcAft>
                        <a:buFontTx/>
                        <a:buNone/>
                      </a:pPr>
                      <a:r>
                        <a:rPr lang="en-US" sz="1400" b="1" kern="1200" dirty="0">
                          <a:solidFill>
                            <a:schemeClr val="dk1"/>
                          </a:solidFill>
                          <a:effectLst/>
                          <a:latin typeface="+mn-lt"/>
                          <a:ea typeface="+mn-ea"/>
                          <a:cs typeface="+mn-cs"/>
                        </a:rPr>
                        <a:t>Value: </a:t>
                      </a:r>
                      <a:r>
                        <a:rPr lang="en-US" sz="1400" kern="1200" dirty="0">
                          <a:solidFill>
                            <a:schemeClr val="dk1"/>
                          </a:solidFill>
                          <a:effectLst/>
                          <a:latin typeface="+mn-lt"/>
                          <a:ea typeface="+mn-ea"/>
                          <a:cs typeface="+mn-cs"/>
                        </a:rPr>
                        <a:t>Objectives in the plan are clearly and directly related to the goal </a:t>
                      </a:r>
                      <a:r>
                        <a:rPr lang="en-US" sz="1400" i="1" kern="1200" dirty="0">
                          <a:solidFill>
                            <a:schemeClr val="dk1"/>
                          </a:solidFill>
                          <a:effectLst/>
                          <a:latin typeface="+mn-lt"/>
                          <a:ea typeface="+mn-ea"/>
                          <a:cs typeface="+mn-cs"/>
                        </a:rPr>
                        <a:t>(e.g. development of CSPD)</a:t>
                      </a:r>
                      <a:r>
                        <a:rPr lang="en-US" sz="1400" kern="1200" dirty="0">
                          <a:solidFill>
                            <a:schemeClr val="dk1"/>
                          </a:solidFill>
                          <a:effectLst/>
                          <a:latin typeface="+mn-lt"/>
                          <a:ea typeface="+mn-ea"/>
                          <a:cs typeface="+mn-cs"/>
                        </a:rPr>
                        <a:t>.</a:t>
                      </a: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3878211121"/>
                  </a:ext>
                </a:extLst>
              </a:tr>
              <a:tr h="486161">
                <a:tc>
                  <a:txBody>
                    <a:bodyPr/>
                    <a:lstStyle/>
                    <a:p>
                      <a:r>
                        <a:rPr lang="en-US" sz="1400" b="1" kern="1200" dirty="0">
                          <a:solidFill>
                            <a:schemeClr val="dk1"/>
                          </a:solidFill>
                          <a:effectLst/>
                          <a:latin typeface="+mn-lt"/>
                          <a:ea typeface="+mn-ea"/>
                          <a:cs typeface="+mn-cs"/>
                        </a:rPr>
                        <a:t>Value: </a:t>
                      </a:r>
                      <a:r>
                        <a:rPr lang="en-US" sz="1400" kern="1200" dirty="0">
                          <a:solidFill>
                            <a:schemeClr val="dk1"/>
                          </a:solidFill>
                          <a:effectLst/>
                          <a:latin typeface="+mn-lt"/>
                          <a:ea typeface="+mn-ea"/>
                          <a:cs typeface="+mn-cs"/>
                        </a:rPr>
                        <a:t>Activities in the plan target the system at multiple levels (</a:t>
                      </a:r>
                      <a:r>
                        <a:rPr lang="en-US" sz="1400" i="1" kern="1200" dirty="0">
                          <a:solidFill>
                            <a:schemeClr val="dk1"/>
                          </a:solidFill>
                          <a:effectLst/>
                          <a:latin typeface="+mn-lt"/>
                          <a:ea typeface="+mn-ea"/>
                          <a:cs typeface="+mn-cs"/>
                        </a:rPr>
                        <a:t>e.g. state &amp; local administration, providers, practitioners, service recipients</a:t>
                      </a:r>
                      <a:r>
                        <a:rPr lang="en-US" sz="1400" kern="1200" dirty="0">
                          <a:solidFill>
                            <a:schemeClr val="dk1"/>
                          </a:solidFill>
                          <a:effectLst/>
                          <a:latin typeface="+mn-lt"/>
                          <a:ea typeface="+mn-ea"/>
                          <a:cs typeface="+mn-cs"/>
                        </a:rPr>
                        <a:t>)</a:t>
                      </a:r>
                      <a:r>
                        <a:rPr lang="en-US" sz="1400" dirty="0">
                          <a:effectLst/>
                        </a:rPr>
                        <a:t> </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789189823"/>
                  </a:ext>
                </a:extLst>
              </a:tr>
              <a:tr h="368091">
                <a:tc>
                  <a:txBody>
                    <a:bodyPr/>
                    <a:lstStyle/>
                    <a:p>
                      <a:r>
                        <a:rPr lang="en-US" sz="1400" b="1" kern="1200" dirty="0">
                          <a:solidFill>
                            <a:schemeClr val="dk1"/>
                          </a:solidFill>
                          <a:effectLst/>
                          <a:latin typeface="+mn-lt"/>
                          <a:ea typeface="+mn-ea"/>
                          <a:cs typeface="+mn-cs"/>
                        </a:rPr>
                        <a:t>Value: </a:t>
                      </a:r>
                      <a:r>
                        <a:rPr lang="en-US" sz="1400" kern="1200" dirty="0">
                          <a:solidFill>
                            <a:schemeClr val="dk1"/>
                          </a:solidFill>
                          <a:effectLst/>
                          <a:latin typeface="+mn-lt"/>
                          <a:ea typeface="+mn-ea"/>
                          <a:cs typeface="+mn-cs"/>
                        </a:rPr>
                        <a:t>The plan addresses most of the elements of quality in the CSPD framework</a:t>
                      </a:r>
                      <a:r>
                        <a:rPr lang="en-US" sz="1400" dirty="0">
                          <a:effectLst/>
                        </a:rPr>
                        <a:t> </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136611291"/>
                  </a:ext>
                </a:extLst>
              </a:tr>
              <a:tr h="486161">
                <a:tc>
                  <a:txBody>
                    <a:bodyPr/>
                    <a:lstStyle/>
                    <a:p>
                      <a:r>
                        <a:rPr lang="en-US" sz="1400" b="1" kern="1200" dirty="0">
                          <a:solidFill>
                            <a:schemeClr val="dk1"/>
                          </a:solidFill>
                          <a:effectLst/>
                          <a:latin typeface="+mn-lt"/>
                          <a:ea typeface="+mn-ea"/>
                          <a:cs typeface="+mn-cs"/>
                        </a:rPr>
                        <a:t>Value: </a:t>
                      </a:r>
                      <a:r>
                        <a:rPr lang="en-US" sz="1400" kern="1200" dirty="0">
                          <a:solidFill>
                            <a:schemeClr val="dk1"/>
                          </a:solidFill>
                          <a:effectLst/>
                          <a:latin typeface="+mn-lt"/>
                          <a:ea typeface="+mn-ea"/>
                          <a:cs typeface="+mn-cs"/>
                        </a:rPr>
                        <a:t>Activities in the plan, when completed, can reasonably be expected to result in achieving the objective</a:t>
                      </a:r>
                      <a:r>
                        <a:rPr lang="en-US" sz="1400" dirty="0">
                          <a:effectLst/>
                        </a:rPr>
                        <a:t> </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377889019"/>
                  </a:ext>
                </a:extLst>
              </a:tr>
              <a:tr h="486161">
                <a:tc>
                  <a:txBody>
                    <a:bodyPr/>
                    <a:lstStyle/>
                    <a:p>
                      <a:r>
                        <a:rPr lang="en-US" sz="1400" b="1" kern="1200" dirty="0">
                          <a:solidFill>
                            <a:schemeClr val="dk1"/>
                          </a:solidFill>
                          <a:effectLst/>
                          <a:latin typeface="+mn-lt"/>
                          <a:ea typeface="+mn-ea"/>
                          <a:cs typeface="+mn-cs"/>
                        </a:rPr>
                        <a:t>Ethical: </a:t>
                      </a:r>
                      <a:r>
                        <a:rPr lang="en-US" sz="1400" kern="1200" dirty="0">
                          <a:solidFill>
                            <a:schemeClr val="dk1"/>
                          </a:solidFill>
                          <a:effectLst/>
                          <a:latin typeface="+mn-lt"/>
                          <a:ea typeface="+mn-ea"/>
                          <a:cs typeface="+mn-cs"/>
                        </a:rPr>
                        <a:t>Activities in the plan include clearly identified feedback loops (</a:t>
                      </a:r>
                      <a:r>
                        <a:rPr lang="en-US" sz="1400" i="1" kern="1200" dirty="0">
                          <a:solidFill>
                            <a:schemeClr val="dk1"/>
                          </a:solidFill>
                          <a:effectLst/>
                          <a:latin typeface="+mn-lt"/>
                          <a:ea typeface="+mn-ea"/>
                          <a:cs typeface="+mn-cs"/>
                        </a:rPr>
                        <a:t>e.g. eliciting stakeholder input; providing information; seeking feedback</a:t>
                      </a:r>
                      <a:r>
                        <a:rPr lang="en-US" sz="1400" kern="1200" dirty="0">
                          <a:solidFill>
                            <a:schemeClr val="dk1"/>
                          </a:solidFill>
                          <a:effectLst/>
                          <a:latin typeface="+mn-lt"/>
                          <a:ea typeface="+mn-ea"/>
                          <a:cs typeface="+mn-cs"/>
                        </a:rPr>
                        <a:t>)</a:t>
                      </a:r>
                      <a:r>
                        <a:rPr lang="en-US" sz="1400" dirty="0">
                          <a:effectLst/>
                        </a:rPr>
                        <a:t> </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3177671058"/>
                  </a:ext>
                </a:extLst>
              </a:tr>
              <a:tr h="686344">
                <a:tc>
                  <a:txBody>
                    <a:bodyPr/>
                    <a:lstStyle/>
                    <a:p>
                      <a:r>
                        <a:rPr lang="en-US" sz="1400" b="1" kern="1200" dirty="0">
                          <a:solidFill>
                            <a:schemeClr val="dk1"/>
                          </a:solidFill>
                          <a:effectLst/>
                          <a:latin typeface="+mn-lt"/>
                          <a:ea typeface="+mn-ea"/>
                          <a:cs typeface="+mn-cs"/>
                        </a:rPr>
                        <a:t>Ethical: </a:t>
                      </a:r>
                      <a:r>
                        <a:rPr lang="en-US" sz="1400" kern="1200" dirty="0">
                          <a:solidFill>
                            <a:schemeClr val="dk1"/>
                          </a:solidFill>
                          <a:effectLst/>
                          <a:latin typeface="+mn-lt"/>
                          <a:ea typeface="+mn-ea"/>
                          <a:cs typeface="+mn-cs"/>
                        </a:rPr>
                        <a:t>Criteria (</a:t>
                      </a:r>
                      <a:r>
                        <a:rPr lang="en-US" sz="1400" i="1" kern="1200" dirty="0">
                          <a:solidFill>
                            <a:schemeClr val="dk1"/>
                          </a:solidFill>
                          <a:effectLst/>
                          <a:latin typeface="+mn-lt"/>
                          <a:ea typeface="+mn-ea"/>
                          <a:cs typeface="+mn-cs"/>
                        </a:rPr>
                        <a:t>e.g. will include these elements; will address these issues; will meet this standard</a:t>
                      </a:r>
                      <a:r>
                        <a:rPr lang="en-US" sz="1400" kern="1200" dirty="0">
                          <a:solidFill>
                            <a:schemeClr val="dk1"/>
                          </a:solidFill>
                          <a:effectLst/>
                          <a:latin typeface="+mn-lt"/>
                          <a:ea typeface="+mn-ea"/>
                          <a:cs typeface="+mn-cs"/>
                        </a:rPr>
                        <a:t>) and purpose(s) (</a:t>
                      </a:r>
                      <a:r>
                        <a:rPr lang="en-US" sz="1400" i="1" kern="1200" dirty="0">
                          <a:solidFill>
                            <a:schemeClr val="dk1"/>
                          </a:solidFill>
                          <a:effectLst/>
                          <a:latin typeface="+mn-lt"/>
                          <a:ea typeface="+mn-ea"/>
                          <a:cs typeface="+mn-cs"/>
                        </a:rPr>
                        <a:t>e.g. in order to…; to be used by…</a:t>
                      </a:r>
                      <a:r>
                        <a:rPr lang="en-US" sz="1400" kern="1200" dirty="0">
                          <a:solidFill>
                            <a:schemeClr val="dk1"/>
                          </a:solidFill>
                          <a:effectLst/>
                          <a:latin typeface="+mn-lt"/>
                          <a:ea typeface="+mn-ea"/>
                          <a:cs typeface="+mn-cs"/>
                        </a:rPr>
                        <a:t>) are clearly stated in objectives and select activities</a:t>
                      </a:r>
                      <a:r>
                        <a:rPr lang="en-US" sz="1400" dirty="0">
                          <a:effectLst/>
                        </a:rPr>
                        <a:t> </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4031089035"/>
                  </a:ext>
                </a:extLst>
              </a:tr>
              <a:tr h="368091">
                <a:tc>
                  <a:txBody>
                    <a:bodyPr/>
                    <a:lstStyle/>
                    <a:p>
                      <a:r>
                        <a:rPr lang="en-US" sz="1400" b="1" kern="1200" dirty="0">
                          <a:solidFill>
                            <a:schemeClr val="dk1"/>
                          </a:solidFill>
                          <a:effectLst/>
                          <a:latin typeface="+mn-lt"/>
                          <a:ea typeface="+mn-ea"/>
                          <a:cs typeface="+mn-cs"/>
                        </a:rPr>
                        <a:t>Feasibility: </a:t>
                      </a:r>
                      <a:r>
                        <a:rPr lang="en-US" sz="1400" kern="1200" dirty="0">
                          <a:solidFill>
                            <a:schemeClr val="dk1"/>
                          </a:solidFill>
                          <a:effectLst/>
                          <a:latin typeface="+mn-lt"/>
                          <a:ea typeface="+mn-ea"/>
                          <a:cs typeface="+mn-cs"/>
                        </a:rPr>
                        <a:t>Activities in the plan are logical in sequence</a:t>
                      </a:r>
                      <a:r>
                        <a:rPr lang="en-US" sz="1400" dirty="0">
                          <a:effectLst/>
                        </a:rPr>
                        <a:t> </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605038995"/>
                  </a:ext>
                </a:extLst>
              </a:tr>
              <a:tr h="368091">
                <a:tc>
                  <a:txBody>
                    <a:bodyPr/>
                    <a:lstStyle/>
                    <a:p>
                      <a:r>
                        <a:rPr lang="en-US" sz="1400" b="1" kern="1200" dirty="0">
                          <a:solidFill>
                            <a:schemeClr val="dk1"/>
                          </a:solidFill>
                          <a:effectLst/>
                          <a:latin typeface="+mn-lt"/>
                          <a:ea typeface="+mn-ea"/>
                          <a:cs typeface="+mn-cs"/>
                        </a:rPr>
                        <a:t>Feasibility: </a:t>
                      </a:r>
                      <a:r>
                        <a:rPr lang="en-US" sz="1400" kern="1200" dirty="0">
                          <a:solidFill>
                            <a:schemeClr val="dk1"/>
                          </a:solidFill>
                          <a:effectLst/>
                          <a:latin typeface="+mn-lt"/>
                          <a:ea typeface="+mn-ea"/>
                          <a:cs typeface="+mn-cs"/>
                        </a:rPr>
                        <a:t>Timelines are realistic and the plan is feasible given the time and resources</a:t>
                      </a:r>
                      <a:r>
                        <a:rPr lang="en-US" sz="1400" dirty="0">
                          <a:effectLst/>
                        </a:rPr>
                        <a:t> </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704461043"/>
                  </a:ext>
                </a:extLst>
              </a:tr>
              <a:tr h="686344">
                <a:tc>
                  <a:txBody>
                    <a:bodyPr/>
                    <a:lstStyle/>
                    <a:p>
                      <a:r>
                        <a:rPr lang="en-US" sz="1400" b="1" kern="1200" dirty="0">
                          <a:solidFill>
                            <a:schemeClr val="dk1"/>
                          </a:solidFill>
                          <a:effectLst/>
                          <a:latin typeface="+mn-lt"/>
                          <a:ea typeface="+mn-ea"/>
                          <a:cs typeface="+mn-cs"/>
                        </a:rPr>
                        <a:t>Measurable: </a:t>
                      </a:r>
                      <a:r>
                        <a:rPr lang="en-US" sz="1400" kern="1200" dirty="0">
                          <a:solidFill>
                            <a:schemeClr val="dk1"/>
                          </a:solidFill>
                          <a:effectLst/>
                          <a:latin typeface="+mn-lt"/>
                          <a:ea typeface="+mn-ea"/>
                          <a:cs typeface="+mn-cs"/>
                        </a:rPr>
                        <a:t>Progress is documented at least monthly, and the plan is revised as necessary based on accomplishments, unanticipated events, performance data, feedback, and so forth</a:t>
                      </a:r>
                      <a:r>
                        <a:rPr lang="en-US" sz="1400" dirty="0">
                          <a:effectLst/>
                        </a:rPr>
                        <a:t> </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41864394"/>
                  </a:ext>
                </a:extLst>
              </a:tr>
              <a:tr h="486161">
                <a:tc>
                  <a:txBody>
                    <a:bodyPr/>
                    <a:lstStyle/>
                    <a:p>
                      <a:r>
                        <a:rPr lang="en-US" sz="1400" b="1" kern="1200" dirty="0">
                          <a:solidFill>
                            <a:schemeClr val="dk1"/>
                          </a:solidFill>
                          <a:effectLst/>
                          <a:latin typeface="+mn-lt"/>
                          <a:ea typeface="+mn-ea"/>
                          <a:cs typeface="+mn-cs"/>
                        </a:rPr>
                        <a:t>Measurable: </a:t>
                      </a:r>
                      <a:r>
                        <a:rPr lang="en-US" sz="1400" kern="1200" dirty="0">
                          <a:solidFill>
                            <a:schemeClr val="dk1"/>
                          </a:solidFill>
                          <a:effectLst/>
                          <a:latin typeface="+mn-lt"/>
                          <a:ea typeface="+mn-ea"/>
                          <a:cs typeface="+mn-cs"/>
                        </a:rPr>
                        <a:t>The plan identifies measurable results/outcomes that are credible and feasible given the scope of the plan</a:t>
                      </a:r>
                      <a:r>
                        <a:rPr lang="en-US" sz="1400" dirty="0">
                          <a:effectLst/>
                        </a:rPr>
                        <a:t> </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525664497"/>
                  </a:ext>
                </a:extLst>
              </a:tr>
              <a:tr h="486161">
                <a:tc>
                  <a:txBody>
                    <a:bodyPr/>
                    <a:lstStyle/>
                    <a:p>
                      <a:r>
                        <a:rPr lang="en-US" sz="1400" b="1" kern="1200" dirty="0">
                          <a:solidFill>
                            <a:schemeClr val="dk1"/>
                          </a:solidFill>
                          <a:effectLst/>
                          <a:latin typeface="+mn-lt"/>
                          <a:ea typeface="+mn-ea"/>
                          <a:cs typeface="+mn-cs"/>
                        </a:rPr>
                        <a:t>Timing: </a:t>
                      </a:r>
                      <a:r>
                        <a:rPr lang="en-US" sz="1400" kern="1200" dirty="0">
                          <a:solidFill>
                            <a:schemeClr val="dk1"/>
                          </a:solidFill>
                          <a:effectLst/>
                          <a:latin typeface="+mn-lt"/>
                          <a:ea typeface="+mn-ea"/>
                          <a:cs typeface="+mn-cs"/>
                        </a:rPr>
                        <a:t>Action plans are complete, including timelines, dates, and individual responsibilities and assignments</a:t>
                      </a:r>
                      <a:r>
                        <a:rPr lang="en-US" sz="1400" dirty="0">
                          <a:effectLst/>
                        </a:rPr>
                        <a:t> </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351357303"/>
                  </a:ext>
                </a:extLst>
              </a:tr>
            </a:tbl>
          </a:graphicData>
        </a:graphic>
      </p:graphicFrame>
    </p:spTree>
    <p:extLst>
      <p:ext uri="{BB962C8B-B14F-4D97-AF65-F5344CB8AC3E}">
        <p14:creationId xmlns:p14="http://schemas.microsoft.com/office/powerpoint/2010/main" val="6153368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609600" y="771525"/>
            <a:ext cx="8534400" cy="5121275"/>
          </a:xfrm>
          <a:prstGeom prst="rect">
            <a:avLst/>
          </a:prstGeom>
          <a:noFill/>
          <a:ln w="9525">
            <a:noFill/>
            <a:miter lim="800000"/>
            <a:headEnd/>
            <a:tailEnd/>
          </a:ln>
        </p:spPr>
        <p:txBody>
          <a:bodyPr>
            <a:spAutoFit/>
          </a:bodyPr>
          <a:lstStyle/>
          <a:p>
            <a:pPr>
              <a:spcBef>
                <a:spcPct val="50000"/>
              </a:spcBef>
            </a:pPr>
            <a:r>
              <a:rPr lang="en-US" sz="6000" b="1" i="1"/>
              <a:t>Change is not magic or inspiration.</a:t>
            </a:r>
          </a:p>
          <a:p>
            <a:pPr>
              <a:spcBef>
                <a:spcPct val="50000"/>
              </a:spcBef>
            </a:pPr>
            <a:r>
              <a:rPr lang="en-US" sz="6000" b="1" i="1"/>
              <a:t>It’s completing many undramatic, small steps successfully.</a:t>
            </a:r>
          </a:p>
        </p:txBody>
      </p:sp>
      <p:sp>
        <p:nvSpPr>
          <p:cNvPr id="92163" name="Text Box 3"/>
          <p:cNvSpPr txBox="1">
            <a:spLocks noChangeArrowheads="1"/>
          </p:cNvSpPr>
          <p:nvPr/>
        </p:nvSpPr>
        <p:spPr bwMode="auto">
          <a:xfrm>
            <a:off x="5353050" y="6086475"/>
            <a:ext cx="3505200" cy="396875"/>
          </a:xfrm>
          <a:prstGeom prst="rect">
            <a:avLst/>
          </a:prstGeom>
          <a:noFill/>
          <a:ln w="9525">
            <a:noFill/>
            <a:miter lim="800000"/>
            <a:headEnd/>
            <a:tailEnd/>
          </a:ln>
        </p:spPr>
        <p:txBody>
          <a:bodyPr>
            <a:spAutoFit/>
          </a:bodyPr>
          <a:lstStyle/>
          <a:p>
            <a:pPr>
              <a:spcBef>
                <a:spcPct val="50000"/>
              </a:spcBef>
            </a:pPr>
            <a:r>
              <a:rPr lang="en-US" sz="2000"/>
              <a:t>Danziel &amp; Schoonover, 1988</a:t>
            </a:r>
          </a:p>
        </p:txBody>
      </p:sp>
    </p:spTree>
    <p:extLst>
      <p:ext uri="{BB962C8B-B14F-4D97-AF65-F5344CB8AC3E}">
        <p14:creationId xmlns:p14="http://schemas.microsoft.com/office/powerpoint/2010/main" val="15629209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 background&#10;&#10;Description automatically generated">
            <a:extLst>
              <a:ext uri="{FF2B5EF4-FFF2-40B4-BE49-F238E27FC236}">
                <a16:creationId xmlns:a16="http://schemas.microsoft.com/office/drawing/2014/main" id="{5A4D630D-FF04-42BE-A0FA-C1DA0992C0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298580"/>
            <a:ext cx="6858000" cy="6120881"/>
          </a:xfrm>
          <a:prstGeom prst="rect">
            <a:avLst/>
          </a:prstGeom>
        </p:spPr>
      </p:pic>
    </p:spTree>
    <p:extLst>
      <p:ext uri="{BB962C8B-B14F-4D97-AF65-F5344CB8AC3E}">
        <p14:creationId xmlns:p14="http://schemas.microsoft.com/office/powerpoint/2010/main" val="20405573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board&#10;&#10;Description automatically generated">
            <a:extLst>
              <a:ext uri="{FF2B5EF4-FFF2-40B4-BE49-F238E27FC236}">
                <a16:creationId xmlns:a16="http://schemas.microsoft.com/office/drawing/2014/main" id="{AAF21B82-246C-4CB7-9982-FD4AEBBE57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0"/>
            <a:ext cx="6858000" cy="6382139"/>
          </a:xfrm>
          <a:prstGeom prst="rect">
            <a:avLst/>
          </a:prstGeom>
        </p:spPr>
      </p:pic>
    </p:spTree>
    <p:extLst>
      <p:ext uri="{BB962C8B-B14F-4D97-AF65-F5344CB8AC3E}">
        <p14:creationId xmlns:p14="http://schemas.microsoft.com/office/powerpoint/2010/main" val="8094772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wall, building&#10;&#10;Description automatically generated">
            <a:extLst>
              <a:ext uri="{FF2B5EF4-FFF2-40B4-BE49-F238E27FC236}">
                <a16:creationId xmlns:a16="http://schemas.microsoft.com/office/drawing/2014/main" id="{B17C4E10-2EF9-4BE1-AB4F-94A2447EA1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446245" y="-303245"/>
            <a:ext cx="6251510" cy="6858000"/>
          </a:xfrm>
          <a:prstGeom prst="rect">
            <a:avLst/>
          </a:prstGeom>
        </p:spPr>
      </p:pic>
    </p:spTree>
    <p:extLst>
      <p:ext uri="{BB962C8B-B14F-4D97-AF65-F5344CB8AC3E}">
        <p14:creationId xmlns:p14="http://schemas.microsoft.com/office/powerpoint/2010/main" val="19243861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83B98-0CFE-472C-9FE6-298F5DDF1EA1}"/>
              </a:ext>
            </a:extLst>
          </p:cNvPr>
          <p:cNvSpPr>
            <a:spLocks noGrp="1"/>
          </p:cNvSpPr>
          <p:nvPr>
            <p:ph type="title"/>
          </p:nvPr>
        </p:nvSpPr>
        <p:spPr/>
        <p:txBody>
          <a:bodyPr>
            <a:normAutofit/>
          </a:bodyPr>
          <a:lstStyle/>
          <a:p>
            <a:pPr algn="ctr"/>
            <a:r>
              <a:rPr lang="en-US" dirty="0"/>
              <a:t>Elements of Change</a:t>
            </a:r>
          </a:p>
        </p:txBody>
      </p:sp>
      <p:sp>
        <p:nvSpPr>
          <p:cNvPr id="3" name="Content Placeholder 2">
            <a:extLst>
              <a:ext uri="{FF2B5EF4-FFF2-40B4-BE49-F238E27FC236}">
                <a16:creationId xmlns:a16="http://schemas.microsoft.com/office/drawing/2014/main" id="{53ED528B-1B26-4A1D-A7CB-755362C87438}"/>
              </a:ext>
            </a:extLst>
          </p:cNvPr>
          <p:cNvSpPr>
            <a:spLocks noGrp="1"/>
          </p:cNvSpPr>
          <p:nvPr>
            <p:ph idx="1"/>
          </p:nvPr>
        </p:nvSpPr>
        <p:spPr>
          <a:xfrm>
            <a:off x="457200" y="1295400"/>
            <a:ext cx="8229600" cy="4830763"/>
          </a:xfrm>
        </p:spPr>
        <p:txBody>
          <a:bodyPr>
            <a:normAutofit/>
          </a:bodyPr>
          <a:lstStyle/>
          <a:p>
            <a:endParaRPr lang="en-US" altLang="en-US" dirty="0"/>
          </a:p>
          <a:p>
            <a:endParaRPr lang="en-US" altLang="en-US" dirty="0"/>
          </a:p>
          <a:p>
            <a:r>
              <a:rPr lang="en-US" altLang="en-US" sz="3600" dirty="0"/>
              <a:t>Where are we now?</a:t>
            </a:r>
          </a:p>
          <a:p>
            <a:pPr>
              <a:buNone/>
            </a:pPr>
            <a:endParaRPr lang="en-US" altLang="en-US" sz="3600" dirty="0"/>
          </a:p>
          <a:p>
            <a:r>
              <a:rPr lang="en-US" altLang="en-US" sz="3600" dirty="0"/>
              <a:t>Where do we want to be?</a:t>
            </a:r>
          </a:p>
          <a:p>
            <a:pPr>
              <a:buNone/>
            </a:pPr>
            <a:endParaRPr lang="en-US" altLang="en-US" sz="3600" dirty="0"/>
          </a:p>
          <a:p>
            <a:r>
              <a:rPr lang="en-US" altLang="en-US" sz="3600" dirty="0"/>
              <a:t>What do we need to do to get from here to  there?</a:t>
            </a:r>
          </a:p>
          <a:p>
            <a:endParaRPr lang="en-US" dirty="0"/>
          </a:p>
        </p:txBody>
      </p:sp>
    </p:spTree>
    <p:extLst>
      <p:ext uri="{BB962C8B-B14F-4D97-AF65-F5344CB8AC3E}">
        <p14:creationId xmlns:p14="http://schemas.microsoft.com/office/powerpoint/2010/main" val="42430100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5EB35-E1C8-4E81-900B-FAFA9051BE56}"/>
              </a:ext>
            </a:extLst>
          </p:cNvPr>
          <p:cNvSpPr>
            <a:spLocks noGrp="1"/>
          </p:cNvSpPr>
          <p:nvPr>
            <p:ph type="title"/>
          </p:nvPr>
        </p:nvSpPr>
        <p:spPr>
          <a:xfrm>
            <a:off x="480060" y="2413023"/>
            <a:ext cx="2064266" cy="2031956"/>
          </a:xfrm>
          <a:prstGeom prst="ellipse">
            <a:avLst/>
          </a:prstGeom>
          <a:solidFill>
            <a:schemeClr val="accent1"/>
          </a:solidFill>
          <a:ln w="174625" cmpd="thinThick">
            <a:solidFill>
              <a:srgbClr val="92D050"/>
            </a:solidFill>
          </a:ln>
        </p:spPr>
        <p:txBody>
          <a:bodyPr vert="horz" lIns="68580" tIns="34290" rIns="68580" bIns="34290" rtlCol="0" anchor="ctr">
            <a:normAutofit/>
          </a:bodyPr>
          <a:lstStyle/>
          <a:p>
            <a:pPr algn="ctr" rtl="0">
              <a:lnSpc>
                <a:spcPct val="90000"/>
              </a:lnSpc>
              <a:spcBef>
                <a:spcPct val="0"/>
              </a:spcBef>
            </a:pPr>
            <a:r>
              <a:rPr lang="en-US" sz="1950" dirty="0">
                <a:solidFill>
                  <a:srgbClr val="FFFFFF"/>
                </a:solidFill>
                <a:latin typeface="+mj-lt"/>
              </a:rPr>
              <a:t>Next Steps</a:t>
            </a:r>
          </a:p>
        </p:txBody>
      </p:sp>
      <p:pic>
        <p:nvPicPr>
          <p:cNvPr id="3" name="Picture 2">
            <a:extLst>
              <a:ext uri="{FF2B5EF4-FFF2-40B4-BE49-F238E27FC236}">
                <a16:creationId xmlns:a16="http://schemas.microsoft.com/office/drawing/2014/main" id="{AF265E37-EE1B-DE4D-9F25-770303A32508}"/>
              </a:ext>
            </a:extLst>
          </p:cNvPr>
          <p:cNvPicPr>
            <a:picLocks noChangeAspect="1"/>
          </p:cNvPicPr>
          <p:nvPr/>
        </p:nvPicPr>
        <p:blipFill>
          <a:blip r:embed="rId3"/>
          <a:stretch>
            <a:fillRect/>
          </a:stretch>
        </p:blipFill>
        <p:spPr>
          <a:xfrm>
            <a:off x="3230395" y="2025975"/>
            <a:ext cx="4994104" cy="2806052"/>
          </a:xfrm>
          <a:prstGeom prst="rect">
            <a:avLst/>
          </a:prstGeom>
        </p:spPr>
      </p:pic>
    </p:spTree>
    <p:extLst>
      <p:ext uri="{BB962C8B-B14F-4D97-AF65-F5344CB8AC3E}">
        <p14:creationId xmlns:p14="http://schemas.microsoft.com/office/powerpoint/2010/main" val="9541160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B6763-6360-3A70-E1F5-3DB2A6E31C15}"/>
              </a:ext>
            </a:extLst>
          </p:cNvPr>
          <p:cNvSpPr>
            <a:spLocks noGrp="1"/>
          </p:cNvSpPr>
          <p:nvPr>
            <p:ph type="title"/>
          </p:nvPr>
        </p:nvSpPr>
        <p:spPr/>
        <p:txBody>
          <a:bodyPr>
            <a:normAutofit/>
          </a:bodyPr>
          <a:lstStyle/>
          <a:p>
            <a:r>
              <a:rPr lang="en-US" sz="3600" dirty="0">
                <a:latin typeface="+mj-lt"/>
              </a:rPr>
              <a:t>Start at the Beginning:</a:t>
            </a:r>
          </a:p>
        </p:txBody>
      </p:sp>
      <p:sp>
        <p:nvSpPr>
          <p:cNvPr id="3" name="Content Placeholder 2">
            <a:extLst>
              <a:ext uri="{FF2B5EF4-FFF2-40B4-BE49-F238E27FC236}">
                <a16:creationId xmlns:a16="http://schemas.microsoft.com/office/drawing/2014/main" id="{EDE571D9-C6F0-528F-485B-E4880220C7A8}"/>
              </a:ext>
            </a:extLst>
          </p:cNvPr>
          <p:cNvSpPr>
            <a:spLocks noGrp="1"/>
          </p:cNvSpPr>
          <p:nvPr>
            <p:ph idx="1"/>
          </p:nvPr>
        </p:nvSpPr>
        <p:spPr/>
        <p:txBody>
          <a:bodyPr/>
          <a:lstStyle/>
          <a:p>
            <a:r>
              <a:rPr lang="en-US" dirty="0"/>
              <a:t>Define your </a:t>
            </a:r>
            <a:r>
              <a:rPr lang="en-US" dirty="0" err="1"/>
              <a:t>EBP</a:t>
            </a:r>
            <a:r>
              <a:rPr lang="en-US" dirty="0"/>
              <a:t>. What do you and your staff need to know to do your job well?</a:t>
            </a:r>
          </a:p>
          <a:p>
            <a:endParaRPr lang="en-US" dirty="0"/>
          </a:p>
          <a:p>
            <a:r>
              <a:rPr lang="en-US" dirty="0"/>
              <a:t>Define your target population. Who needs to know what for each child, and family?</a:t>
            </a:r>
          </a:p>
          <a:p>
            <a:endParaRPr lang="en-US" dirty="0"/>
          </a:p>
          <a:p>
            <a:r>
              <a:rPr lang="en-US" dirty="0"/>
              <a:t>Needs Assessment. How do you document knowledge and skill levels of you, and your staff?</a:t>
            </a:r>
          </a:p>
        </p:txBody>
      </p:sp>
    </p:spTree>
    <p:extLst>
      <p:ext uri="{BB962C8B-B14F-4D97-AF65-F5344CB8AC3E}">
        <p14:creationId xmlns:p14="http://schemas.microsoft.com/office/powerpoint/2010/main" val="15377586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5EB35-E1C8-4E81-900B-FAFA9051BE56}"/>
              </a:ext>
            </a:extLst>
          </p:cNvPr>
          <p:cNvSpPr>
            <a:spLocks noGrp="1"/>
          </p:cNvSpPr>
          <p:nvPr>
            <p:ph type="title"/>
          </p:nvPr>
        </p:nvSpPr>
        <p:spPr>
          <a:xfrm>
            <a:off x="480060" y="2413023"/>
            <a:ext cx="2064266" cy="2031956"/>
          </a:xfrm>
          <a:prstGeom prst="ellipse">
            <a:avLst/>
          </a:prstGeom>
          <a:solidFill>
            <a:schemeClr val="accent1"/>
          </a:solidFill>
          <a:ln w="174625" cmpd="thinThick">
            <a:solidFill>
              <a:srgbClr val="92D050"/>
            </a:solidFill>
          </a:ln>
        </p:spPr>
        <p:txBody>
          <a:bodyPr vert="horz" lIns="68580" tIns="34290" rIns="68580" bIns="34290" rtlCol="0" anchor="ctr">
            <a:normAutofit/>
          </a:bodyPr>
          <a:lstStyle/>
          <a:p>
            <a:pPr algn="ctr" rtl="0">
              <a:lnSpc>
                <a:spcPct val="90000"/>
              </a:lnSpc>
              <a:spcBef>
                <a:spcPct val="0"/>
              </a:spcBef>
            </a:pPr>
            <a:r>
              <a:rPr lang="en-US" sz="1950" dirty="0">
                <a:solidFill>
                  <a:srgbClr val="FFFFFF"/>
                </a:solidFill>
                <a:latin typeface="+mj-lt"/>
              </a:rPr>
              <a:t>Next Steps</a:t>
            </a:r>
          </a:p>
        </p:txBody>
      </p:sp>
      <p:pic>
        <p:nvPicPr>
          <p:cNvPr id="3" name="Picture 2">
            <a:extLst>
              <a:ext uri="{FF2B5EF4-FFF2-40B4-BE49-F238E27FC236}">
                <a16:creationId xmlns:a16="http://schemas.microsoft.com/office/drawing/2014/main" id="{AF265E37-EE1B-DE4D-9F25-770303A32508}"/>
              </a:ext>
            </a:extLst>
          </p:cNvPr>
          <p:cNvPicPr>
            <a:picLocks noChangeAspect="1"/>
          </p:cNvPicPr>
          <p:nvPr/>
        </p:nvPicPr>
        <p:blipFill>
          <a:blip r:embed="rId3"/>
          <a:stretch>
            <a:fillRect/>
          </a:stretch>
        </p:blipFill>
        <p:spPr>
          <a:xfrm>
            <a:off x="3230395" y="2025975"/>
            <a:ext cx="4994104" cy="2806052"/>
          </a:xfrm>
          <a:prstGeom prst="rect">
            <a:avLst/>
          </a:prstGeom>
        </p:spPr>
      </p:pic>
    </p:spTree>
    <p:extLst>
      <p:ext uri="{BB962C8B-B14F-4D97-AF65-F5344CB8AC3E}">
        <p14:creationId xmlns:p14="http://schemas.microsoft.com/office/powerpoint/2010/main" val="106741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t>If the Child and Family Outcomes are the Dependent Variables</a:t>
            </a:r>
          </a:p>
        </p:txBody>
      </p:sp>
      <p:sp>
        <p:nvSpPr>
          <p:cNvPr id="5" name="Subtitle 4"/>
          <p:cNvSpPr>
            <a:spLocks noGrp="1"/>
          </p:cNvSpPr>
          <p:nvPr>
            <p:ph type="subTitle" idx="1"/>
          </p:nvPr>
        </p:nvSpPr>
        <p:spPr/>
        <p:txBody>
          <a:bodyPr/>
          <a:lstStyle/>
          <a:p>
            <a:endParaRPr lang="en-US" b="1" dirty="0">
              <a:solidFill>
                <a:schemeClr val="tx1"/>
              </a:solidFill>
            </a:endParaRPr>
          </a:p>
          <a:p>
            <a:r>
              <a:rPr lang="en-US" b="1" dirty="0">
                <a:solidFill>
                  <a:schemeClr val="tx1"/>
                </a:solidFill>
              </a:rPr>
              <a:t>Personnel Are the…………</a:t>
            </a:r>
          </a:p>
        </p:txBody>
      </p:sp>
    </p:spTree>
    <p:extLst>
      <p:ext uri="{BB962C8B-B14F-4D97-AF65-F5344CB8AC3E}">
        <p14:creationId xmlns:p14="http://schemas.microsoft.com/office/powerpoint/2010/main" val="2639126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1143000"/>
            <a:ext cx="7772400" cy="5486400"/>
          </a:xfrm>
        </p:spPr>
        <p:txBody>
          <a:bodyPr>
            <a:normAutofit/>
          </a:bodyPr>
          <a:lstStyle/>
          <a:p>
            <a:pPr marL="0" indent="0">
              <a:buNone/>
            </a:pPr>
            <a:r>
              <a:rPr lang="en-US" sz="5400" dirty="0"/>
              <a:t> a) Independent Variable</a:t>
            </a:r>
          </a:p>
          <a:p>
            <a:pPr marL="0" indent="0">
              <a:buNone/>
            </a:pPr>
            <a:r>
              <a:rPr lang="en-US" sz="5400" dirty="0"/>
              <a:t> b) Dependent Variable</a:t>
            </a:r>
          </a:p>
          <a:p>
            <a:pPr marL="0" indent="0">
              <a:buNone/>
            </a:pPr>
            <a:r>
              <a:rPr lang="en-US" sz="5400" dirty="0"/>
              <a:t> c) Mediator</a:t>
            </a:r>
          </a:p>
          <a:p>
            <a:pPr marL="0" indent="0">
              <a:buNone/>
            </a:pPr>
            <a:r>
              <a:rPr lang="en-US" sz="5400" dirty="0"/>
              <a:t> d) Moderator</a:t>
            </a:r>
          </a:p>
          <a:p>
            <a:pPr marL="0" indent="0">
              <a:buNone/>
            </a:pPr>
            <a:r>
              <a:rPr lang="en-US" sz="5400" b="1" dirty="0"/>
              <a:t> e) All of the Above</a:t>
            </a:r>
          </a:p>
        </p:txBody>
      </p:sp>
    </p:spTree>
    <p:extLst>
      <p:ext uri="{BB962C8B-B14F-4D97-AF65-F5344CB8AC3E}">
        <p14:creationId xmlns:p14="http://schemas.microsoft.com/office/powerpoint/2010/main" val="3575462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p:nvPr>
        </p:nvSpPr>
        <p:spPr>
          <a:xfrm>
            <a:off x="685800" y="609600"/>
            <a:ext cx="7772400" cy="6248400"/>
          </a:xfrm>
        </p:spPr>
        <p:txBody>
          <a:bodyPr/>
          <a:lstStyle/>
          <a:p>
            <a:pPr marL="0" indent="0">
              <a:buNone/>
            </a:pPr>
            <a:endParaRPr lang="en-US" dirty="0"/>
          </a:p>
          <a:p>
            <a:pPr marL="0" indent="0" algn="ctr">
              <a:buNone/>
            </a:pPr>
            <a:endParaRPr lang="en-US" b="1" dirty="0"/>
          </a:p>
          <a:p>
            <a:pPr marL="0" indent="0" algn="ctr">
              <a:buNone/>
            </a:pPr>
            <a:r>
              <a:rPr lang="en-US" b="1" dirty="0"/>
              <a:t> </a:t>
            </a:r>
            <a:r>
              <a:rPr lang="en-US" sz="4400" b="1" dirty="0"/>
              <a:t>Conclusion </a:t>
            </a:r>
          </a:p>
          <a:p>
            <a:pPr marL="0" indent="0" algn="ctr">
              <a:buNone/>
            </a:pPr>
            <a:endParaRPr lang="en-US" sz="4400" dirty="0"/>
          </a:p>
          <a:p>
            <a:pPr marL="0" indent="0" algn="ctr">
              <a:buNone/>
            </a:pPr>
            <a:r>
              <a:rPr lang="en-US" sz="4400" dirty="0"/>
              <a:t>Personnel Can Have a Powerful Impact....</a:t>
            </a:r>
          </a:p>
          <a:p>
            <a:pPr marL="0" indent="0" algn="ctr">
              <a:buNone/>
            </a:pPr>
            <a:r>
              <a:rPr lang="en-US" sz="4400" dirty="0"/>
              <a:t>						</a:t>
            </a:r>
            <a:r>
              <a:rPr lang="en-US" sz="4400" b="1" dirty="0"/>
              <a:t>or NOT</a:t>
            </a:r>
          </a:p>
        </p:txBody>
      </p:sp>
    </p:spTree>
    <p:extLst>
      <p:ext uri="{BB962C8B-B14F-4D97-AF65-F5344CB8AC3E}">
        <p14:creationId xmlns:p14="http://schemas.microsoft.com/office/powerpoint/2010/main" val="3331065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914400" y="1733550"/>
            <a:ext cx="7467600"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altLang="en-US" sz="4400" b="1" i="1"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We see things not as they are</a:t>
            </a:r>
          </a:p>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altLang="en-US" sz="4400" b="1" i="1"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But</a:t>
            </a:r>
          </a:p>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altLang="en-US" sz="4400" b="1" i="1"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As we are</a:t>
            </a:r>
          </a:p>
        </p:txBody>
      </p:sp>
    </p:spTree>
    <p:extLst>
      <p:ext uri="{BB962C8B-B14F-4D97-AF65-F5344CB8AC3E}">
        <p14:creationId xmlns:p14="http://schemas.microsoft.com/office/powerpoint/2010/main" val="3062832759"/>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221</TotalTime>
  <Words>4521</Words>
  <Application>Microsoft Office PowerPoint</Application>
  <PresentationFormat>On-screen Show (4:3)</PresentationFormat>
  <Paragraphs>501</Paragraphs>
  <Slides>58</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58</vt:i4>
      </vt:variant>
    </vt:vector>
  </HeadingPairs>
  <TitlesOfParts>
    <vt:vector size="68" baseType="lpstr">
      <vt:lpstr>Arial</vt:lpstr>
      <vt:lpstr>Calibri</vt:lpstr>
      <vt:lpstr>Calibri Light</vt:lpstr>
      <vt:lpstr>Lucida Sans</vt:lpstr>
      <vt:lpstr>Noto Sans Symbols</vt:lpstr>
      <vt:lpstr>Symbol</vt:lpstr>
      <vt:lpstr>Tahoma</vt:lpstr>
      <vt:lpstr>Times New Roman</vt:lpstr>
      <vt:lpstr>Wingdings</vt:lpstr>
      <vt:lpstr>1_Office Theme</vt:lpstr>
      <vt:lpstr>Early Childhood Intervention Personnel Development  Content and Methods July 13, 2022</vt:lpstr>
      <vt:lpstr>PowerPoint Presentation</vt:lpstr>
      <vt:lpstr>Our Vision for an Equitable  Early Childhood Intervention System</vt:lpstr>
      <vt:lpstr>PowerPoint Presentation</vt:lpstr>
      <vt:lpstr>Personnel Development Logic Model</vt:lpstr>
      <vt:lpstr>If the Child and Family Outcomes are the Dependent Variables</vt:lpstr>
      <vt:lpstr>PowerPoint Presentation</vt:lpstr>
      <vt:lpstr>PowerPoint Presentation</vt:lpstr>
      <vt:lpstr>PowerPoint Presentation</vt:lpstr>
      <vt:lpstr>PowerPoint Presentation</vt:lpstr>
      <vt:lpstr>PowerPoint Presentation</vt:lpstr>
      <vt:lpstr>PowerPoint Presentation</vt:lpstr>
      <vt:lpstr>Preservice and Inservice Systems MUST Align</vt:lpstr>
      <vt:lpstr>PowerPoint Presentation</vt:lpstr>
      <vt:lpstr>PowerPoint Presentation</vt:lpstr>
      <vt:lpstr> </vt:lpstr>
      <vt:lpstr>What are Evidence Based Practices (EBPs)?</vt:lpstr>
      <vt:lpstr>PowerPoint Presentation</vt:lpstr>
      <vt:lpstr>  </vt:lpstr>
      <vt:lpstr>Reliable Resources</vt:lpstr>
      <vt:lpstr>Online Reliable Resources</vt:lpstr>
      <vt:lpstr>  </vt:lpstr>
      <vt:lpstr>Key Features of Professional Development   Dunst, C.J., Bruder, M.B. and Hamby, D.W. (2015). Metasynthesis of in-service professional development research: Features associated with positive educator and student outcomes. Educational Research and Reviews, 10(12), 1731-1744. </vt:lpstr>
      <vt:lpstr>Preservice and Inservice Systems MUST Align</vt:lpstr>
      <vt:lpstr>Standards, Competencies, and Alignments, </vt:lpstr>
      <vt:lpstr>PowerPoint Presentation</vt:lpstr>
      <vt:lpstr>Cross Disciplinary Work Group</vt:lpstr>
      <vt:lpstr>Methodology</vt:lpstr>
      <vt:lpstr>Family Centered Practice</vt:lpstr>
      <vt:lpstr>PowerPoint Presentation</vt:lpstr>
      <vt:lpstr>Coordination and Collaboration</vt:lpstr>
      <vt:lpstr>Coordination and Collaboration  </vt:lpstr>
      <vt:lpstr>Evidence Based Practice</vt:lpstr>
      <vt:lpstr>PowerPoint Presentation</vt:lpstr>
      <vt:lpstr>Professionalism</vt:lpstr>
      <vt:lpstr>PowerPoint Presentation</vt:lpstr>
      <vt:lpstr>PowerPoint Presentation</vt:lpstr>
      <vt:lpstr>Definitions of Competency Areas</vt:lpstr>
      <vt:lpstr>EI/ECSE Personnel Preparation Standards:</vt:lpstr>
      <vt:lpstr>Curriculum Modules: EI/ECSE Standards</vt:lpstr>
      <vt:lpstr>Leadership Initiatives Partnership</vt:lpstr>
      <vt:lpstr>Methodology For Leadership Curriculum</vt:lpstr>
      <vt:lpstr>Hierarchy of Curriculum</vt:lpstr>
      <vt:lpstr>PowerPoint Presentation</vt:lpstr>
      <vt:lpstr>PowerPoint Presentation</vt:lpstr>
      <vt:lpstr>PowerPoint Presentation</vt:lpstr>
      <vt:lpstr>ECPC Adult Learning Tool</vt:lpstr>
      <vt:lpstr>ECPC Adult Learning Tool</vt:lpstr>
      <vt:lpstr>PowerPoint Presentation</vt:lpstr>
      <vt:lpstr>Action Plan Evaluation Tool</vt:lpstr>
      <vt:lpstr>PowerPoint Presentation</vt:lpstr>
      <vt:lpstr>PowerPoint Presentation</vt:lpstr>
      <vt:lpstr>PowerPoint Presentation</vt:lpstr>
      <vt:lpstr>PowerPoint Presentation</vt:lpstr>
      <vt:lpstr>Elements of Change</vt:lpstr>
      <vt:lpstr>Next Steps</vt:lpstr>
      <vt:lpstr>Start at the Beginning:</vt:lpstr>
      <vt:lpstr>Next Steps</vt:lpstr>
    </vt:vector>
  </TitlesOfParts>
  <Company>UConn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Bruder,Mary Elizabeth</dc:creator>
  <cp:lastModifiedBy>Mary Beth Bruder</cp:lastModifiedBy>
  <cp:revision>6</cp:revision>
  <dcterms:created xsi:type="dcterms:W3CDTF">2022-07-13T00:36:06Z</dcterms:created>
  <dcterms:modified xsi:type="dcterms:W3CDTF">2022-07-13T17:36:12Z</dcterms:modified>
</cp:coreProperties>
</file>