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2_FEE9764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modernComment_245_D6D7BF9D.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1" r:id="rId1"/>
    <p:sldMasterId id="2147483701" r:id="rId2"/>
    <p:sldMasterId id="2147483772" r:id="rId3"/>
  </p:sldMasterIdLst>
  <p:notesMasterIdLst>
    <p:notesMasterId r:id="rId40"/>
  </p:notesMasterIdLst>
  <p:handoutMasterIdLst>
    <p:handoutMasterId r:id="rId41"/>
  </p:handoutMasterIdLst>
  <p:sldIdLst>
    <p:sldId id="331" r:id="rId4"/>
    <p:sldId id="371" r:id="rId5"/>
    <p:sldId id="373" r:id="rId6"/>
    <p:sldId id="259" r:id="rId7"/>
    <p:sldId id="644" r:id="rId8"/>
    <p:sldId id="772" r:id="rId9"/>
    <p:sldId id="645" r:id="rId10"/>
    <p:sldId id="646" r:id="rId11"/>
    <p:sldId id="1328" r:id="rId12"/>
    <p:sldId id="758" r:id="rId13"/>
    <p:sldId id="647" r:id="rId14"/>
    <p:sldId id="1353" r:id="rId15"/>
    <p:sldId id="1351" r:id="rId16"/>
    <p:sldId id="1355" r:id="rId17"/>
    <p:sldId id="1352" r:id="rId18"/>
    <p:sldId id="258" r:id="rId19"/>
    <p:sldId id="1356" r:id="rId20"/>
    <p:sldId id="275" r:id="rId21"/>
    <p:sldId id="307" r:id="rId22"/>
    <p:sldId id="296" r:id="rId23"/>
    <p:sldId id="583" r:id="rId24"/>
    <p:sldId id="308" r:id="rId25"/>
    <p:sldId id="305" r:id="rId26"/>
    <p:sldId id="306" r:id="rId27"/>
    <p:sldId id="295" r:id="rId28"/>
    <p:sldId id="584" r:id="rId29"/>
    <p:sldId id="454" r:id="rId30"/>
    <p:sldId id="541" r:id="rId31"/>
    <p:sldId id="540" r:id="rId32"/>
    <p:sldId id="585" r:id="rId33"/>
    <p:sldId id="586" r:id="rId34"/>
    <p:sldId id="576" r:id="rId35"/>
    <p:sldId id="580" r:id="rId36"/>
    <p:sldId id="578" r:id="rId37"/>
    <p:sldId id="581" r:id="rId38"/>
    <p:sldId id="582" r:id="rId3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874CF359-4D81-49F6-B284-94CFD2DC65DB}">
          <p14:sldIdLst>
            <p14:sldId id="331"/>
          </p14:sldIdLst>
        </p14:section>
        <p14:section name="Agenda" id="{2C260DC8-64E1-45AF-995C-B382FC83DBCA}">
          <p14:sldIdLst>
            <p14:sldId id="371"/>
            <p14:sldId id="373"/>
          </p14:sldIdLst>
        </p14:section>
        <p14:section name="Future of Recruitment and Retention" id="{3B1C883C-F08F-41A2-930A-3B9C19D69A29}">
          <p14:sldIdLst>
            <p14:sldId id="259"/>
            <p14:sldId id="644"/>
            <p14:sldId id="772"/>
            <p14:sldId id="645"/>
            <p14:sldId id="646"/>
            <p14:sldId id="1328"/>
            <p14:sldId id="758"/>
            <p14:sldId id="647"/>
            <p14:sldId id="1353"/>
            <p14:sldId id="1351"/>
            <p14:sldId id="1355"/>
            <p14:sldId id="1352"/>
            <p14:sldId id="258"/>
            <p14:sldId id="1356"/>
          </p14:sldIdLst>
        </p14:section>
        <p14:section name="Insights from PRG" id="{D660573D-8C22-49C9-8772-A5950717D08A}">
          <p14:sldIdLst>
            <p14:sldId id="275"/>
            <p14:sldId id="307"/>
            <p14:sldId id="296"/>
            <p14:sldId id="583"/>
            <p14:sldId id="308"/>
            <p14:sldId id="305"/>
            <p14:sldId id="306"/>
            <p14:sldId id="295"/>
          </p14:sldIdLst>
        </p14:section>
        <p14:section name="ECI Service Coordinator Interview Findings" id="{15C6E97D-64C3-49D5-A78A-C032A3FA6B22}">
          <p14:sldIdLst>
            <p14:sldId id="584"/>
            <p14:sldId id="454"/>
            <p14:sldId id="541"/>
            <p14:sldId id="540"/>
            <p14:sldId id="585"/>
            <p14:sldId id="586"/>
            <p14:sldId id="576"/>
            <p14:sldId id="580"/>
            <p14:sldId id="578"/>
            <p14:sldId id="581"/>
            <p14:sldId id="582"/>
          </p14:sldIdLst>
        </p14:section>
        <p14:section name="Break" id="{AE9915F1-EC3C-4286-AD28-AB69D4B2194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C14CFBA-CBC4-EECA-F53C-21EE58820C91}" name="Calvo, Beverley A" initials="BA" userId="S::bcalvo@utep.edu::e48ae9e0-008e-4df8-98f0-9263cb4199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ED9"/>
    <a:srgbClr val="EFF5F9"/>
    <a:srgbClr val="EFF7F9"/>
    <a:srgbClr val="E2E6E8"/>
    <a:srgbClr val="E5E5E5"/>
    <a:srgbClr val="007635"/>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CB8E0-8D56-4C15-9354-F3E2906F4027}" v="5" dt="2025-04-22T03:22:56.501"/>
    <p1510:client id="{9B4D3ABE-E1FD-B7B0-FD9F-815D4DBE03EC}" v="2" dt="2025-04-23T12:28:39.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801" autoAdjust="0"/>
  </p:normalViewPr>
  <p:slideViewPr>
    <p:cSldViewPr snapToGrid="0">
      <p:cViewPr>
        <p:scale>
          <a:sx n="58" d="100"/>
          <a:sy n="58" d="100"/>
        </p:scale>
        <p:origin x="156" y="2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ager, Kristopher" userId="S::kristopher.yeager_csuci.edu#ext#@minersutep.onmicrosoft.com::635cf3f8-3077-4a69-bef3-6b401abbdcb8" providerId="AD" clId="Web-{9B4D3ABE-E1FD-B7B0-FD9F-815D4DBE03EC}"/>
    <pc:docChg chg="modSld">
      <pc:chgData name="Yeager, Kristopher" userId="S::kristopher.yeager_csuci.edu#ext#@minersutep.onmicrosoft.com::635cf3f8-3077-4a69-bef3-6b401abbdcb8" providerId="AD" clId="Web-{9B4D3ABE-E1FD-B7B0-FD9F-815D4DBE03EC}" dt="2025-04-23T12:29:04.614" v="15" actId="20577"/>
      <pc:docMkLst>
        <pc:docMk/>
      </pc:docMkLst>
      <pc:sldChg chg="modSp">
        <pc:chgData name="Yeager, Kristopher" userId="S::kristopher.yeager_csuci.edu#ext#@minersutep.onmicrosoft.com::635cf3f8-3077-4a69-bef3-6b401abbdcb8" providerId="AD" clId="Web-{9B4D3ABE-E1FD-B7B0-FD9F-815D4DBE03EC}" dt="2025-04-23T12:26:13.848" v="0" actId="14100"/>
        <pc:sldMkLst>
          <pc:docMk/>
          <pc:sldMk cId="1435447493" sldId="331"/>
        </pc:sldMkLst>
        <pc:spChg chg="mod">
          <ac:chgData name="Yeager, Kristopher" userId="S::kristopher.yeager_csuci.edu#ext#@minersutep.onmicrosoft.com::635cf3f8-3077-4a69-bef3-6b401abbdcb8" providerId="AD" clId="Web-{9B4D3ABE-E1FD-B7B0-FD9F-815D4DBE03EC}" dt="2025-04-23T12:26:13.848" v="0" actId="14100"/>
          <ac:spMkLst>
            <pc:docMk/>
            <pc:sldMk cId="1435447493" sldId="331"/>
            <ac:spMk id="2" creationId="{F3AA242D-B507-4381-A8CB-EFA346570379}"/>
          </ac:spMkLst>
        </pc:spChg>
      </pc:sldChg>
      <pc:sldChg chg="modSp modCm">
        <pc:chgData name="Yeager, Kristopher" userId="S::kristopher.yeager_csuci.edu#ext#@minersutep.onmicrosoft.com::635cf3f8-3077-4a69-bef3-6b401abbdcb8" providerId="AD" clId="Web-{9B4D3ABE-E1FD-B7B0-FD9F-815D4DBE03EC}" dt="2025-04-23T12:29:04.614" v="15" actId="20577"/>
        <pc:sldMkLst>
          <pc:docMk/>
          <pc:sldMk cId="3604463517" sldId="581"/>
        </pc:sldMkLst>
        <pc:graphicFrameChg chg="modGraphic">
          <ac:chgData name="Yeager, Kristopher" userId="S::kristopher.yeager_csuci.edu#ext#@minersutep.onmicrosoft.com::635cf3f8-3077-4a69-bef3-6b401abbdcb8" providerId="AD" clId="Web-{9B4D3ABE-E1FD-B7B0-FD9F-815D4DBE03EC}" dt="2025-04-23T12:29:04.614" v="15" actId="20577"/>
          <ac:graphicFrameMkLst>
            <pc:docMk/>
            <pc:sldMk cId="3604463517" sldId="581"/>
            <ac:graphicFrameMk id="4" creationId="{E8B8FF24-1CC5-DFDC-9BF0-DBBF433942A6}"/>
          </ac:graphicFrameMkLst>
        </pc:graphicFrameChg>
        <pc:extLst>
          <p:ext xmlns:p="http://schemas.openxmlformats.org/presentationml/2006/main" uri="{D6D511B9-2390-475A-947B-AFAB55BFBCF1}">
            <pc226:cmChg xmlns:pc226="http://schemas.microsoft.com/office/powerpoint/2022/06/main/command" chg="mod">
              <pc226:chgData name="Yeager, Kristopher" userId="S::kristopher.yeager_csuci.edu#ext#@minersutep.onmicrosoft.com::635cf3f8-3077-4a69-bef3-6b401abbdcb8" providerId="AD" clId="Web-{9B4D3ABE-E1FD-B7B0-FD9F-815D4DBE03EC}" dt="2025-04-23T12:29:04.614" v="15" actId="20577"/>
              <pc2:cmMkLst xmlns:pc2="http://schemas.microsoft.com/office/powerpoint/2019/9/main/command">
                <pc:docMk/>
                <pc:sldMk cId="3604463517" sldId="581"/>
                <pc2:cmMk id="{07D0253B-0153-4FE7-A7BF-3C9C8C6C3F7E}"/>
              </pc2:cmMkLst>
            </pc226:cmChg>
          </p:ext>
        </pc:extLst>
      </pc:sldChg>
    </pc:docChg>
  </pc:docChgLst>
  <pc:docChgLst>
    <pc:chgData name="Calvo, Beverley A" userId="e48ae9e0-008e-4df8-98f0-9263cb419910" providerId="ADAL" clId="{693CB8E0-8D56-4C15-9354-F3E2906F4027}"/>
    <pc:docChg chg="undo custSel mod modSld modNotesMaster modHandout">
      <pc:chgData name="Calvo, Beverley A" userId="e48ae9e0-008e-4df8-98f0-9263cb419910" providerId="ADAL" clId="{693CB8E0-8D56-4C15-9354-F3E2906F4027}" dt="2025-04-23T02:03:51.003" v="217" actId="114"/>
      <pc:docMkLst>
        <pc:docMk/>
      </pc:docMkLst>
      <pc:sldChg chg="modSp mod modCm">
        <pc:chgData name="Calvo, Beverley A" userId="e48ae9e0-008e-4df8-98f0-9263cb419910" providerId="ADAL" clId="{693CB8E0-8D56-4C15-9354-F3E2906F4027}" dt="2025-04-22T03:23:13.006" v="177" actId="1076"/>
        <pc:sldMkLst>
          <pc:docMk/>
          <pc:sldMk cId="782322571" sldId="259"/>
        </pc:sldMkLst>
        <pc:spChg chg="mod">
          <ac:chgData name="Calvo, Beverley A" userId="e48ae9e0-008e-4df8-98f0-9263cb419910" providerId="ADAL" clId="{693CB8E0-8D56-4C15-9354-F3E2906F4027}" dt="2025-04-22T03:22:56.501" v="176"/>
          <ac:spMkLst>
            <pc:docMk/>
            <pc:sldMk cId="782322571" sldId="259"/>
            <ac:spMk id="2" creationId="{0FCA2D3B-A721-DA68-452E-15C6DE99544E}"/>
          </ac:spMkLst>
        </pc:spChg>
        <pc:spChg chg="mod">
          <ac:chgData name="Calvo, Beverley A" userId="e48ae9e0-008e-4df8-98f0-9263cb419910" providerId="ADAL" clId="{693CB8E0-8D56-4C15-9354-F3E2906F4027}" dt="2025-04-22T03:23:13.006" v="177" actId="1076"/>
          <ac:spMkLst>
            <pc:docMk/>
            <pc:sldMk cId="782322571" sldId="259"/>
            <ac:spMk id="3" creationId="{C7EBE8F3-DC24-8B0F-F1CB-928F45F2EFBF}"/>
          </ac:spMkLst>
        </pc:spChg>
        <pc:extLst>
          <p:ext xmlns:p="http://schemas.openxmlformats.org/presentationml/2006/main" uri="{D6D511B9-2390-475A-947B-AFAB55BFBCF1}">
            <pc226:cmChg xmlns:pc226="http://schemas.microsoft.com/office/powerpoint/2022/06/main/command" chg="mod">
              <pc226:chgData name="Calvo, Beverley A" userId="e48ae9e0-008e-4df8-98f0-9263cb419910" providerId="ADAL" clId="{693CB8E0-8D56-4C15-9354-F3E2906F4027}" dt="2025-04-22T03:22:56.499" v="175"/>
              <pc2:cmMkLst xmlns:pc2="http://schemas.microsoft.com/office/powerpoint/2019/9/main/command">
                <pc:docMk/>
                <pc:sldMk cId="782322571" sldId="259"/>
                <pc2:cmMk id="{173EBF66-6C7A-46C4-A446-9D385533A361}"/>
              </pc2:cmMkLst>
            </pc226:cmChg>
          </p:ext>
        </pc:extLst>
      </pc:sldChg>
      <pc:sldChg chg="modNotes">
        <pc:chgData name="Calvo, Beverley A" userId="e48ae9e0-008e-4df8-98f0-9263cb419910" providerId="ADAL" clId="{693CB8E0-8D56-4C15-9354-F3E2906F4027}" dt="2025-04-21T23:20:18.957" v="74"/>
        <pc:sldMkLst>
          <pc:docMk/>
          <pc:sldMk cId="3579533152" sldId="295"/>
        </pc:sldMkLst>
      </pc:sldChg>
      <pc:sldChg chg="modSp mod">
        <pc:chgData name="Calvo, Beverley A" userId="e48ae9e0-008e-4df8-98f0-9263cb419910" providerId="ADAL" clId="{693CB8E0-8D56-4C15-9354-F3E2906F4027}" dt="2025-04-23T01:39:16.464" v="211" actId="6549"/>
        <pc:sldMkLst>
          <pc:docMk/>
          <pc:sldMk cId="1435447493" sldId="331"/>
        </pc:sldMkLst>
        <pc:spChg chg="mod">
          <ac:chgData name="Calvo, Beverley A" userId="e48ae9e0-008e-4df8-98f0-9263cb419910" providerId="ADAL" clId="{693CB8E0-8D56-4C15-9354-F3E2906F4027}" dt="2025-04-23T01:39:16.464" v="211" actId="6549"/>
          <ac:spMkLst>
            <pc:docMk/>
            <pc:sldMk cId="1435447493" sldId="331"/>
            <ac:spMk id="2" creationId="{F3AA242D-B507-4381-A8CB-EFA346570379}"/>
          </ac:spMkLst>
        </pc:spChg>
      </pc:sldChg>
      <pc:sldChg chg="modSp mod">
        <pc:chgData name="Calvo, Beverley A" userId="e48ae9e0-008e-4df8-98f0-9263cb419910" providerId="ADAL" clId="{693CB8E0-8D56-4C15-9354-F3E2906F4027}" dt="2025-04-22T03:21:22.757" v="140" actId="20577"/>
        <pc:sldMkLst>
          <pc:docMk/>
          <pc:sldMk cId="2801235249" sldId="371"/>
        </pc:sldMkLst>
        <pc:spChg chg="mod">
          <ac:chgData name="Calvo, Beverley A" userId="e48ae9e0-008e-4df8-98f0-9263cb419910" providerId="ADAL" clId="{693CB8E0-8D56-4C15-9354-F3E2906F4027}" dt="2025-04-22T03:21:22.757" v="140" actId="20577"/>
          <ac:spMkLst>
            <pc:docMk/>
            <pc:sldMk cId="2801235249" sldId="371"/>
            <ac:spMk id="3" creationId="{71C1734A-1202-56C6-6D63-B8E735DFF699}"/>
          </ac:spMkLst>
        </pc:spChg>
      </pc:sldChg>
      <pc:sldChg chg="modSp mod">
        <pc:chgData name="Calvo, Beverley A" userId="e48ae9e0-008e-4df8-98f0-9263cb419910" providerId="ADAL" clId="{693CB8E0-8D56-4C15-9354-F3E2906F4027}" dt="2025-04-22T03:22:42.460" v="173" actId="1076"/>
        <pc:sldMkLst>
          <pc:docMk/>
          <pc:sldMk cId="447297618" sldId="373"/>
        </pc:sldMkLst>
        <pc:spChg chg="mod">
          <ac:chgData name="Calvo, Beverley A" userId="e48ae9e0-008e-4df8-98f0-9263cb419910" providerId="ADAL" clId="{693CB8E0-8D56-4C15-9354-F3E2906F4027}" dt="2025-04-22T03:22:42.460" v="173" actId="1076"/>
          <ac:spMkLst>
            <pc:docMk/>
            <pc:sldMk cId="447297618" sldId="373"/>
            <ac:spMk id="5" creationId="{97C56DDF-3EBB-DCDB-0505-022530BBAC88}"/>
          </ac:spMkLst>
        </pc:spChg>
      </pc:sldChg>
      <pc:sldChg chg="modSp mod">
        <pc:chgData name="Calvo, Beverley A" userId="e48ae9e0-008e-4df8-98f0-9263cb419910" providerId="ADAL" clId="{693CB8E0-8D56-4C15-9354-F3E2906F4027}" dt="2025-04-23T02:03:51.003" v="217" actId="114"/>
        <pc:sldMkLst>
          <pc:docMk/>
          <pc:sldMk cId="2300777712" sldId="578"/>
        </pc:sldMkLst>
        <pc:spChg chg="mod">
          <ac:chgData name="Calvo, Beverley A" userId="e48ae9e0-008e-4df8-98f0-9263cb419910" providerId="ADAL" clId="{693CB8E0-8D56-4C15-9354-F3E2906F4027}" dt="2025-04-23T02:03:51.003" v="217" actId="114"/>
          <ac:spMkLst>
            <pc:docMk/>
            <pc:sldMk cId="2300777712" sldId="578"/>
            <ac:spMk id="72" creationId="{501925D3-D6FC-C6F8-761B-6BADE2FD6F41}"/>
          </ac:spMkLst>
        </pc:spChg>
        <pc:spChg chg="mod">
          <ac:chgData name="Calvo, Beverley A" userId="e48ae9e0-008e-4df8-98f0-9263cb419910" providerId="ADAL" clId="{693CB8E0-8D56-4C15-9354-F3E2906F4027}" dt="2025-04-23T02:03:46.884" v="216" actId="114"/>
          <ac:spMkLst>
            <pc:docMk/>
            <pc:sldMk cId="2300777712" sldId="578"/>
            <ac:spMk id="74" creationId="{FDA0F157-9496-8871-6332-1C5F402A458F}"/>
          </ac:spMkLst>
        </pc:spChg>
        <pc:spChg chg="mod">
          <ac:chgData name="Calvo, Beverley A" userId="e48ae9e0-008e-4df8-98f0-9263cb419910" providerId="ADAL" clId="{693CB8E0-8D56-4C15-9354-F3E2906F4027}" dt="2025-04-23T02:03:41.809" v="215" actId="114"/>
          <ac:spMkLst>
            <pc:docMk/>
            <pc:sldMk cId="2300777712" sldId="578"/>
            <ac:spMk id="76" creationId="{62BC8AF4-0104-8B7F-77D8-70761050901D}"/>
          </ac:spMkLst>
        </pc:spChg>
        <pc:spChg chg="mod">
          <ac:chgData name="Calvo, Beverley A" userId="e48ae9e0-008e-4df8-98f0-9263cb419910" providerId="ADAL" clId="{693CB8E0-8D56-4C15-9354-F3E2906F4027}" dt="2025-04-23T02:03:35.417" v="214" actId="114"/>
          <ac:spMkLst>
            <pc:docMk/>
            <pc:sldMk cId="2300777712" sldId="578"/>
            <ac:spMk id="78" creationId="{32B1C423-4452-5EB4-22AD-AEDECF596757}"/>
          </ac:spMkLst>
        </pc:spChg>
        <pc:spChg chg="mod">
          <ac:chgData name="Calvo, Beverley A" userId="e48ae9e0-008e-4df8-98f0-9263cb419910" providerId="ADAL" clId="{693CB8E0-8D56-4C15-9354-F3E2906F4027}" dt="2025-04-23T02:03:30.942" v="213" actId="114"/>
          <ac:spMkLst>
            <pc:docMk/>
            <pc:sldMk cId="2300777712" sldId="578"/>
            <ac:spMk id="80" creationId="{DC7804E6-6940-6A90-E219-36306C9BA50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Rate of Retention</c:v>
                </c:pt>
              </c:strCache>
            </c:strRef>
          </c:tx>
          <c:spPr>
            <a:ln w="28575" cap="rnd">
              <a:solidFill>
                <a:schemeClr val="accent1"/>
              </a:solidFill>
              <a:round/>
            </a:ln>
            <a:effectLst/>
          </c:spPr>
          <c:marker>
            <c:symbol val="none"/>
          </c:marker>
          <c:cat>
            <c:numRef>
              <c:f>Sheet1!$A$2:$A$6</c:f>
              <c:numCache>
                <c:formatCode>General</c:formatCode>
                <c:ptCount val="5"/>
                <c:pt idx="0">
                  <c:v>2020</c:v>
                </c:pt>
                <c:pt idx="1">
                  <c:v>2021</c:v>
                </c:pt>
                <c:pt idx="2">
                  <c:v>2022</c:v>
                </c:pt>
                <c:pt idx="3">
                  <c:v>2023</c:v>
                </c:pt>
                <c:pt idx="4">
                  <c:v>2024</c:v>
                </c:pt>
              </c:numCache>
            </c:numRef>
          </c:cat>
          <c:val>
            <c:numRef>
              <c:f>Sheet1!$B$2:$B$6</c:f>
              <c:numCache>
                <c:formatCode>0%</c:formatCode>
                <c:ptCount val="5"/>
                <c:pt idx="0">
                  <c:v>0.86</c:v>
                </c:pt>
                <c:pt idx="1">
                  <c:v>0.85</c:v>
                </c:pt>
                <c:pt idx="2">
                  <c:v>0.89</c:v>
                </c:pt>
                <c:pt idx="3">
                  <c:v>0.88</c:v>
                </c:pt>
                <c:pt idx="4">
                  <c:v>0.88</c:v>
                </c:pt>
              </c:numCache>
            </c:numRef>
          </c:val>
          <c:smooth val="0"/>
          <c:extLst>
            <c:ext xmlns:c16="http://schemas.microsoft.com/office/drawing/2014/chart" uri="{C3380CC4-5D6E-409C-BE32-E72D297353CC}">
              <c16:uniqueId val="{00000000-7B24-453C-9BAE-6D01D79AB570}"/>
            </c:ext>
          </c:extLst>
        </c:ser>
        <c:dLbls>
          <c:showLegendKey val="0"/>
          <c:showVal val="0"/>
          <c:showCatName val="0"/>
          <c:showSerName val="0"/>
          <c:showPercent val="0"/>
          <c:showBubbleSize val="0"/>
        </c:dLbls>
        <c:smooth val="0"/>
        <c:axId val="985106064"/>
        <c:axId val="985108944"/>
      </c:lineChart>
      <c:catAx>
        <c:axId val="98510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5108944"/>
        <c:crosses val="autoZero"/>
        <c:auto val="1"/>
        <c:lblAlgn val="ctr"/>
        <c:lblOffset val="100"/>
        <c:noMultiLvlLbl val="0"/>
      </c:catAx>
      <c:valAx>
        <c:axId val="985108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510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2_FEE9764F.xml><?xml version="1.0" encoding="utf-8"?>
<p188:cmLst xmlns:a="http://schemas.openxmlformats.org/drawingml/2006/main" xmlns:r="http://schemas.openxmlformats.org/officeDocument/2006/relationships" xmlns:p188="http://schemas.microsoft.com/office/powerpoint/2018/8/main">
  <p188:cm id="{A7E5CC1E-7E21-4E0D-B15A-A25B2C2C4D7A}" authorId="{00000000-0000-0000-0000-000000000000}" status="resolved" created="2025-04-11T14:22:08.296">
    <ac:txMkLst xmlns:ac="http://schemas.microsoft.com/office/drawing/2013/main/command">
      <pc:docMk xmlns:pc="http://schemas.microsoft.com/office/powerpoint/2013/main/command"/>
      <pc:sldMk xmlns:pc="http://schemas.microsoft.com/office/powerpoint/2013/main/command" cId="4276713039" sldId="258"/>
      <ac:spMk id="3" creationId="{3B4F53EB-529C-42C6-6CB3-6FFD4A94A8D3}"/>
      <ac:txMk cp="50">
        <ac:context len="281" hash="3425157869"/>
      </ac:txMk>
    </ac:txMkLst>
    <p188:pos x="10182057" y="1245367"/>
    <p188:txBody>
      <a:bodyPr/>
      <a:lstStyle/>
      <a:p>
        <a:r>
          <a:rPr lang="en-US"/>
          <a:t>Consider "Historical and current events - No"</a:t>
        </a:r>
      </a:p>
    </p188:txBody>
  </p188:cm>
  <p188:cm id="{9F36DD46-C4BC-47B4-B499-41D02A24360B}" authorId="{00000000-0000-0000-0000-000000000000}" status="resolved" created="2025-04-11T14:22:55.523">
    <ac:txMkLst xmlns:ac="http://schemas.microsoft.com/office/drawing/2013/main/command">
      <pc:docMk xmlns:pc="http://schemas.microsoft.com/office/powerpoint/2013/main/command"/>
      <pc:sldMk xmlns:pc="http://schemas.microsoft.com/office/powerpoint/2013/main/command" cId="4276713039" sldId="258"/>
      <ac:spMk id="3" creationId="{3B4F53EB-529C-42C6-6CB3-6FFD4A94A8D3}"/>
      <ac:txMk cp="92" len="24">
        <ac:context len="281" hash="3425157869"/>
      </ac:txMk>
    </ac:txMkLst>
    <p188:pos x="6972132" y="2121667"/>
    <p188:txBody>
      <a:bodyPr/>
      <a:lstStyle/>
      <a:p>
        <a:r>
          <a:rPr lang="en-US"/>
          <a:t>Consider "outside my organization".</a:t>
        </a:r>
      </a:p>
    </p188:txBody>
  </p188:cm>
  <p188:cm id="{A5B46F82-668E-470A-BC32-1E0EA05483C4}" authorId="{00000000-0000-0000-0000-000000000000}" status="resolved" created="2025-04-11T14:23:27.463">
    <ac:txMkLst xmlns:ac="http://schemas.microsoft.com/office/drawing/2013/main/command">
      <pc:docMk xmlns:pc="http://schemas.microsoft.com/office/powerpoint/2013/main/command"/>
      <pc:sldMk xmlns:pc="http://schemas.microsoft.com/office/powerpoint/2013/main/command" cId="4276713039" sldId="258"/>
      <ac:spMk id="3" creationId="{3B4F53EB-529C-42C6-6CB3-6FFD4A94A8D3}"/>
      <ac:txMk cp="234" len="1">
        <ac:context len="281" hash="3425157869"/>
      </ac:txMk>
    </ac:txMkLst>
    <p188:pos x="4886157" y="3521842"/>
    <p188:txBody>
      <a:bodyPr/>
      <a:lstStyle/>
      <a:p>
        <a:r>
          <a:rPr lang="en-US"/>
          <a:t>Replace "IDEA" with "ECI".</a:t>
        </a:r>
      </a:p>
    </p188:txBody>
  </p188:cm>
</p188:cmLst>
</file>

<file path=ppt/comments/modernComment_245_D6D7BF9D.xml><?xml version="1.0" encoding="utf-8"?>
<p188:cmLst xmlns:a="http://schemas.openxmlformats.org/drawingml/2006/main" xmlns:r="http://schemas.openxmlformats.org/officeDocument/2006/relationships" xmlns:p188="http://schemas.microsoft.com/office/powerpoint/2018/8/main">
  <p188:cm id="{07D0253B-0153-4FE7-A7BF-3C9C8C6C3F7E}" authorId="{00000000-0000-0000-0000-000000000000}" status="resolved" created="2025-04-11T14:28:03.926" complete="100000">
    <ac:txMkLst xmlns:ac="http://schemas.microsoft.com/office/drawing/2013/main/command">
      <pc:docMk xmlns:pc="http://schemas.microsoft.com/office/powerpoint/2013/main/command"/>
      <pc:sldMk xmlns:pc="http://schemas.microsoft.com/office/powerpoint/2013/main/command" cId="3604463517" sldId="581"/>
      <ac:graphicFrameMk id="4" creationId="{E8B8FF24-1CC5-DFDC-9BF0-DBBF433942A6}"/>
      <dc:dgmMk xmlns:dc="http://schemas.microsoft.com/office/drawing/2013/diagram/command"/>
      <dc:nodeMk xmlns:dc="http://schemas.microsoft.com/office/drawing/2013/diagram/command" id="{9FE9724E-C098-4742-BC93-AAE8E3A01DC5}"/>
      <ac:txMk cp="0" len="7">
        <ac:context len="33" hash="398257681"/>
      </ac:txMk>
    </ac:txMkLst>
    <p188:pos x="8602195" y="1095515"/>
    <p188:txBody>
      <a:bodyPr/>
      <a:lstStyle/>
      <a:p>
        <a:r>
          <a:rPr lang="en-US"/>
          <a:t>Consider softening language by replacing with, "not feeling set up for success".</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8D456-599F-4534-B17D-704A8E8561C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5CE9FEA3-EB75-4756-A5A4-8086FC846B73}">
      <dgm:prSet phldrT="[Text]" custT="1"/>
      <dgm:spPr>
        <a:ln>
          <a:solidFill>
            <a:schemeClr val="bg1"/>
          </a:solidFill>
        </a:ln>
      </dgm:spPr>
      <dgm:t>
        <a:bodyPr/>
        <a:lstStyle/>
        <a:p>
          <a:r>
            <a:rPr lang="en-US" sz="1200">
              <a:solidFill>
                <a:srgbClr val="121F88"/>
              </a:solidFill>
            </a:rPr>
            <a:t>Screening</a:t>
          </a:r>
          <a:endParaRPr lang="en-US" sz="1100">
            <a:solidFill>
              <a:srgbClr val="121F88"/>
            </a:solidFill>
          </a:endParaRPr>
        </a:p>
      </dgm:t>
    </dgm:pt>
    <dgm:pt modelId="{2EC49872-9AE5-4B4C-9E9F-52B0BF2EBD4F}" type="parTrans" cxnId="{BAD9D8DB-27DB-41D0-84D9-39677A731AB6}">
      <dgm:prSet/>
      <dgm:spPr/>
      <dgm:t>
        <a:bodyPr/>
        <a:lstStyle/>
        <a:p>
          <a:endParaRPr lang="en-US"/>
        </a:p>
      </dgm:t>
    </dgm:pt>
    <dgm:pt modelId="{3A68B431-4FF1-45B0-864B-083322C6EA98}" type="sibTrans" cxnId="{BAD9D8DB-27DB-41D0-84D9-39677A731AB6}">
      <dgm:prSet/>
      <dgm:spPr>
        <a:ln w="12700">
          <a:solidFill>
            <a:schemeClr val="bg1"/>
          </a:solidFill>
        </a:ln>
      </dgm:spPr>
      <dgm:t>
        <a:bodyPr/>
        <a:lstStyle/>
        <a:p>
          <a:endParaRPr lang="en-US"/>
        </a:p>
      </dgm:t>
    </dgm:pt>
    <dgm:pt modelId="{E77E7C09-2B74-4EA8-A678-316182BC000A}">
      <dgm:prSet phldrT="[Text]" custT="1"/>
      <dgm:spPr>
        <a:ln>
          <a:solidFill>
            <a:schemeClr val="bg1"/>
          </a:solidFill>
        </a:ln>
      </dgm:spPr>
      <dgm:t>
        <a:bodyPr/>
        <a:lstStyle/>
        <a:p>
          <a:r>
            <a:rPr lang="en-US" sz="1200">
              <a:solidFill>
                <a:srgbClr val="121F88"/>
              </a:solidFill>
            </a:rPr>
            <a:t>IFSP/IEP</a:t>
          </a:r>
        </a:p>
      </dgm:t>
    </dgm:pt>
    <dgm:pt modelId="{EB2F518F-9FD0-4367-86A2-62CD43AC8203}" type="parTrans" cxnId="{15689238-9B3B-4EF3-9555-56F2330E5F08}">
      <dgm:prSet/>
      <dgm:spPr/>
      <dgm:t>
        <a:bodyPr/>
        <a:lstStyle/>
        <a:p>
          <a:endParaRPr lang="en-US"/>
        </a:p>
      </dgm:t>
    </dgm:pt>
    <dgm:pt modelId="{000DDD5D-046F-4E19-AB3C-65BF536EDA3E}" type="sibTrans" cxnId="{15689238-9B3B-4EF3-9555-56F2330E5F08}">
      <dgm:prSet/>
      <dgm:spPr>
        <a:ln w="12700">
          <a:solidFill>
            <a:schemeClr val="bg1"/>
          </a:solidFill>
        </a:ln>
      </dgm:spPr>
      <dgm:t>
        <a:bodyPr/>
        <a:lstStyle/>
        <a:p>
          <a:endParaRPr lang="en-US"/>
        </a:p>
      </dgm:t>
    </dgm:pt>
    <dgm:pt modelId="{528DE1C4-9416-440C-B521-62983E4D08EC}">
      <dgm:prSet phldrT="[Text]" custT="1"/>
      <dgm:spPr>
        <a:ln>
          <a:solidFill>
            <a:schemeClr val="bg1"/>
          </a:solidFill>
        </a:ln>
      </dgm:spPr>
      <dgm:t>
        <a:bodyPr/>
        <a:lstStyle/>
        <a:p>
          <a:pPr marL="0" indent="0"/>
          <a:r>
            <a:rPr lang="en-US" sz="1200">
              <a:solidFill>
                <a:srgbClr val="121F88"/>
              </a:solidFill>
            </a:rPr>
            <a:t>Interventions</a:t>
          </a:r>
          <a:endParaRPr lang="en-US" sz="1100">
            <a:solidFill>
              <a:srgbClr val="121F88"/>
            </a:solidFill>
          </a:endParaRPr>
        </a:p>
      </dgm:t>
    </dgm:pt>
    <dgm:pt modelId="{776F2363-D52B-42A9-AFA1-CFC555D05EEE}" type="parTrans" cxnId="{72735C77-3503-44D3-9489-DE4E4BC6A05C}">
      <dgm:prSet/>
      <dgm:spPr/>
      <dgm:t>
        <a:bodyPr/>
        <a:lstStyle/>
        <a:p>
          <a:endParaRPr lang="en-US"/>
        </a:p>
      </dgm:t>
    </dgm:pt>
    <dgm:pt modelId="{8F327768-1DE5-458F-B3F7-7DBC2298E29C}" type="sibTrans" cxnId="{72735C77-3503-44D3-9489-DE4E4BC6A05C}">
      <dgm:prSet/>
      <dgm:spPr>
        <a:ln w="12700">
          <a:solidFill>
            <a:schemeClr val="bg1"/>
          </a:solidFill>
        </a:ln>
      </dgm:spPr>
      <dgm:t>
        <a:bodyPr/>
        <a:lstStyle/>
        <a:p>
          <a:endParaRPr lang="en-US"/>
        </a:p>
      </dgm:t>
    </dgm:pt>
    <dgm:pt modelId="{9660F4FB-C91E-4182-835A-EB36528C0036}">
      <dgm:prSet phldrT="[Text]" custT="1"/>
      <dgm:spPr>
        <a:ln>
          <a:solidFill>
            <a:schemeClr val="bg1"/>
          </a:solidFill>
        </a:ln>
      </dgm:spPr>
      <dgm:t>
        <a:bodyPr/>
        <a:lstStyle/>
        <a:p>
          <a:r>
            <a:rPr lang="en-US" sz="1200">
              <a:solidFill>
                <a:srgbClr val="121F88"/>
              </a:solidFill>
            </a:rPr>
            <a:t>Monitoring</a:t>
          </a:r>
          <a:r>
            <a:rPr lang="en-US" sz="1100"/>
            <a:t> </a:t>
          </a:r>
        </a:p>
      </dgm:t>
    </dgm:pt>
    <dgm:pt modelId="{87BFEC68-FC36-4C3A-B1E4-EE398F9831A1}" type="parTrans" cxnId="{B9AD223F-88EF-4E4A-92F5-40A50BD8544D}">
      <dgm:prSet/>
      <dgm:spPr/>
      <dgm:t>
        <a:bodyPr/>
        <a:lstStyle/>
        <a:p>
          <a:endParaRPr lang="en-US"/>
        </a:p>
      </dgm:t>
    </dgm:pt>
    <dgm:pt modelId="{38909CC8-6085-4D7A-8386-D36281A78666}" type="sibTrans" cxnId="{B9AD223F-88EF-4E4A-92F5-40A50BD8544D}">
      <dgm:prSet/>
      <dgm:spPr>
        <a:ln w="12700">
          <a:solidFill>
            <a:schemeClr val="bg1"/>
          </a:solidFill>
        </a:ln>
      </dgm:spPr>
      <dgm:t>
        <a:bodyPr/>
        <a:lstStyle/>
        <a:p>
          <a:endParaRPr lang="en-US"/>
        </a:p>
      </dgm:t>
    </dgm:pt>
    <dgm:pt modelId="{9D6452B4-7A1F-4C9E-B530-A647A18D2448}">
      <dgm:prSet phldrT="[Text]" custT="1"/>
      <dgm:spPr>
        <a:ln>
          <a:solidFill>
            <a:schemeClr val="bg1"/>
          </a:solidFill>
        </a:ln>
      </dgm:spPr>
      <dgm:t>
        <a:bodyPr/>
        <a:lstStyle/>
        <a:p>
          <a:r>
            <a:rPr lang="en-US" sz="1200">
              <a:solidFill>
                <a:srgbClr val="121F88"/>
              </a:solidFill>
            </a:rPr>
            <a:t>Assessment</a:t>
          </a:r>
          <a:endParaRPr lang="en-US" sz="1100">
            <a:solidFill>
              <a:srgbClr val="121F88"/>
            </a:solidFill>
          </a:endParaRPr>
        </a:p>
      </dgm:t>
    </dgm:pt>
    <dgm:pt modelId="{D1B78951-73A5-4E2F-AE91-645E6F295830}" type="parTrans" cxnId="{D7D74ACB-CADA-4FCE-9170-F328027EBAFA}">
      <dgm:prSet/>
      <dgm:spPr/>
      <dgm:t>
        <a:bodyPr/>
        <a:lstStyle/>
        <a:p>
          <a:endParaRPr lang="en-US"/>
        </a:p>
      </dgm:t>
    </dgm:pt>
    <dgm:pt modelId="{0FD26BE8-8AA9-4F81-A06C-03622AF9E634}" type="sibTrans" cxnId="{D7D74ACB-CADA-4FCE-9170-F328027EBAFA}">
      <dgm:prSet/>
      <dgm:spPr>
        <a:ln w="12700">
          <a:solidFill>
            <a:schemeClr val="bg1"/>
          </a:solidFill>
        </a:ln>
      </dgm:spPr>
      <dgm:t>
        <a:bodyPr/>
        <a:lstStyle/>
        <a:p>
          <a:endParaRPr lang="en-US"/>
        </a:p>
      </dgm:t>
    </dgm:pt>
    <dgm:pt modelId="{92EE531F-E397-4755-95FE-A98D87967836}">
      <dgm:prSet phldrT="[Text]" custT="1"/>
      <dgm:spPr>
        <a:ln>
          <a:solidFill>
            <a:schemeClr val="bg1"/>
          </a:solidFill>
        </a:ln>
      </dgm:spPr>
      <dgm:t>
        <a:bodyPr/>
        <a:lstStyle/>
        <a:p>
          <a:r>
            <a:rPr lang="en-US" sz="1200">
              <a:solidFill>
                <a:srgbClr val="121F88"/>
              </a:solidFill>
            </a:rPr>
            <a:t>Transitions</a:t>
          </a:r>
          <a:endParaRPr lang="en-US" sz="1000">
            <a:solidFill>
              <a:srgbClr val="121F88"/>
            </a:solidFill>
          </a:endParaRPr>
        </a:p>
      </dgm:t>
    </dgm:pt>
    <dgm:pt modelId="{CCD48792-7EC8-41C9-B21E-516912DEA970}" type="sibTrans" cxnId="{FBFA3F3F-EF0C-46A5-942B-9C01C5BE9319}">
      <dgm:prSet/>
      <dgm:spPr>
        <a:ln w="12700">
          <a:solidFill>
            <a:schemeClr val="bg1"/>
          </a:solidFill>
        </a:ln>
      </dgm:spPr>
      <dgm:t>
        <a:bodyPr/>
        <a:lstStyle/>
        <a:p>
          <a:endParaRPr lang="en-US"/>
        </a:p>
      </dgm:t>
    </dgm:pt>
    <dgm:pt modelId="{80435FA5-89E9-4EA9-856A-464B424A108A}" type="parTrans" cxnId="{FBFA3F3F-EF0C-46A5-942B-9C01C5BE9319}">
      <dgm:prSet/>
      <dgm:spPr/>
      <dgm:t>
        <a:bodyPr/>
        <a:lstStyle/>
        <a:p>
          <a:endParaRPr lang="en-US"/>
        </a:p>
      </dgm:t>
    </dgm:pt>
    <dgm:pt modelId="{1584D0EA-C2F4-4461-A8C2-D7CA7430B87D}" type="pres">
      <dgm:prSet presAssocID="{7428D456-599F-4534-B17D-704A8E8561CA}" presName="cycle" presStyleCnt="0">
        <dgm:presLayoutVars>
          <dgm:dir/>
          <dgm:resizeHandles val="exact"/>
        </dgm:presLayoutVars>
      </dgm:prSet>
      <dgm:spPr/>
    </dgm:pt>
    <dgm:pt modelId="{3EEAC41F-0AED-4793-8338-7984500771F9}" type="pres">
      <dgm:prSet presAssocID="{5CE9FEA3-EB75-4756-A5A4-8086FC846B73}" presName="node" presStyleLbl="node1" presStyleIdx="0" presStyleCnt="6" custScaleX="104118" custScaleY="72454">
        <dgm:presLayoutVars>
          <dgm:bulletEnabled val="1"/>
        </dgm:presLayoutVars>
      </dgm:prSet>
      <dgm:spPr/>
    </dgm:pt>
    <dgm:pt modelId="{48A4FF23-5B48-4FDC-B2D5-B4B9C25C9755}" type="pres">
      <dgm:prSet presAssocID="{5CE9FEA3-EB75-4756-A5A4-8086FC846B73}" presName="spNode" presStyleCnt="0"/>
      <dgm:spPr/>
    </dgm:pt>
    <dgm:pt modelId="{F421B20B-720B-4CCD-9204-8200420F7304}" type="pres">
      <dgm:prSet presAssocID="{3A68B431-4FF1-45B0-864B-083322C6EA98}" presName="sibTrans" presStyleLbl="sibTrans1D1" presStyleIdx="0" presStyleCnt="6"/>
      <dgm:spPr/>
    </dgm:pt>
    <dgm:pt modelId="{842D2048-31C4-4E70-8F23-52937368F9E7}" type="pres">
      <dgm:prSet presAssocID="{9D6452B4-7A1F-4C9E-B530-A647A18D2448}" presName="node" presStyleLbl="node1" presStyleIdx="1" presStyleCnt="6" custScaleX="104118" custScaleY="72454">
        <dgm:presLayoutVars>
          <dgm:bulletEnabled val="1"/>
        </dgm:presLayoutVars>
      </dgm:prSet>
      <dgm:spPr/>
    </dgm:pt>
    <dgm:pt modelId="{E94C8F64-34A5-4CB6-9330-2983C9C4DF27}" type="pres">
      <dgm:prSet presAssocID="{9D6452B4-7A1F-4C9E-B530-A647A18D2448}" presName="spNode" presStyleCnt="0"/>
      <dgm:spPr/>
    </dgm:pt>
    <dgm:pt modelId="{D667417F-8F5C-46B1-B3F7-66A29763C675}" type="pres">
      <dgm:prSet presAssocID="{0FD26BE8-8AA9-4F81-A06C-03622AF9E634}" presName="sibTrans" presStyleLbl="sibTrans1D1" presStyleIdx="1" presStyleCnt="6"/>
      <dgm:spPr/>
    </dgm:pt>
    <dgm:pt modelId="{7F767EA2-922A-45E6-8770-62AC67E37C85}" type="pres">
      <dgm:prSet presAssocID="{E77E7C09-2B74-4EA8-A678-316182BC000A}" presName="node" presStyleLbl="node1" presStyleIdx="2" presStyleCnt="6" custScaleX="104118" custScaleY="72454" custRadScaleRad="100512" custRadScaleInc="-842">
        <dgm:presLayoutVars>
          <dgm:bulletEnabled val="1"/>
        </dgm:presLayoutVars>
      </dgm:prSet>
      <dgm:spPr/>
    </dgm:pt>
    <dgm:pt modelId="{6C177C9A-445A-48B3-B93A-F34884F18957}" type="pres">
      <dgm:prSet presAssocID="{E77E7C09-2B74-4EA8-A678-316182BC000A}" presName="spNode" presStyleCnt="0"/>
      <dgm:spPr/>
    </dgm:pt>
    <dgm:pt modelId="{A1010C7B-0846-4623-BBBB-A27DF24CD05D}" type="pres">
      <dgm:prSet presAssocID="{000DDD5D-046F-4E19-AB3C-65BF536EDA3E}" presName="sibTrans" presStyleLbl="sibTrans1D1" presStyleIdx="2" presStyleCnt="6"/>
      <dgm:spPr/>
    </dgm:pt>
    <dgm:pt modelId="{249729B3-9907-476C-B51B-EFD2BFD29E9F}" type="pres">
      <dgm:prSet presAssocID="{528DE1C4-9416-440C-B521-62983E4D08EC}" presName="node" presStyleLbl="node1" presStyleIdx="3" presStyleCnt="6" custScaleX="108456" custScaleY="72454">
        <dgm:presLayoutVars>
          <dgm:bulletEnabled val="1"/>
        </dgm:presLayoutVars>
      </dgm:prSet>
      <dgm:spPr/>
    </dgm:pt>
    <dgm:pt modelId="{89B8F323-0D09-4ACC-B8ED-0B19FEDBD6FC}" type="pres">
      <dgm:prSet presAssocID="{528DE1C4-9416-440C-B521-62983E4D08EC}" presName="spNode" presStyleCnt="0"/>
      <dgm:spPr/>
    </dgm:pt>
    <dgm:pt modelId="{4FCF744A-25E8-410E-A8A9-5119246CCFF5}" type="pres">
      <dgm:prSet presAssocID="{8F327768-1DE5-458F-B3F7-7DBC2298E29C}" presName="sibTrans" presStyleLbl="sibTrans1D1" presStyleIdx="3" presStyleCnt="6"/>
      <dgm:spPr/>
    </dgm:pt>
    <dgm:pt modelId="{090B6354-868F-473E-9F9E-7D6CB85266F0}" type="pres">
      <dgm:prSet presAssocID="{9660F4FB-C91E-4182-835A-EB36528C0036}" presName="node" presStyleLbl="node1" presStyleIdx="4" presStyleCnt="6" custScaleX="104118" custScaleY="72454">
        <dgm:presLayoutVars>
          <dgm:bulletEnabled val="1"/>
        </dgm:presLayoutVars>
      </dgm:prSet>
      <dgm:spPr/>
    </dgm:pt>
    <dgm:pt modelId="{AF6E46C9-FB3E-4973-A8BB-39C6DF836237}" type="pres">
      <dgm:prSet presAssocID="{9660F4FB-C91E-4182-835A-EB36528C0036}" presName="spNode" presStyleCnt="0"/>
      <dgm:spPr/>
    </dgm:pt>
    <dgm:pt modelId="{4A367A7A-D78E-46C7-A606-4AC4BD1B1E27}" type="pres">
      <dgm:prSet presAssocID="{38909CC8-6085-4D7A-8386-D36281A78666}" presName="sibTrans" presStyleLbl="sibTrans1D1" presStyleIdx="4" presStyleCnt="6"/>
      <dgm:spPr/>
    </dgm:pt>
    <dgm:pt modelId="{18FE4F6C-924A-409B-A26A-778EF70F3BB2}" type="pres">
      <dgm:prSet presAssocID="{92EE531F-E397-4755-95FE-A98D87967836}" presName="node" presStyleLbl="node1" presStyleIdx="5" presStyleCnt="6" custScaleX="104118" custScaleY="72454">
        <dgm:presLayoutVars>
          <dgm:bulletEnabled val="1"/>
        </dgm:presLayoutVars>
      </dgm:prSet>
      <dgm:spPr/>
    </dgm:pt>
    <dgm:pt modelId="{0EDC438C-3E4A-41D4-B4CD-495D75F1CC17}" type="pres">
      <dgm:prSet presAssocID="{92EE531F-E397-4755-95FE-A98D87967836}" presName="spNode" presStyleCnt="0"/>
      <dgm:spPr/>
    </dgm:pt>
    <dgm:pt modelId="{B49F272F-AAF0-4C66-87E8-3436C734890B}" type="pres">
      <dgm:prSet presAssocID="{CCD48792-7EC8-41C9-B21E-516912DEA970}" presName="sibTrans" presStyleLbl="sibTrans1D1" presStyleIdx="5" presStyleCnt="6"/>
      <dgm:spPr/>
    </dgm:pt>
  </dgm:ptLst>
  <dgm:cxnLst>
    <dgm:cxn modelId="{D617D233-E313-4CC2-AFE0-B00F120ADD34}" type="presOf" srcId="{CCD48792-7EC8-41C9-B21E-516912DEA970}" destId="{B49F272F-AAF0-4C66-87E8-3436C734890B}" srcOrd="0" destOrd="0" presId="urn:microsoft.com/office/officeart/2005/8/layout/cycle5"/>
    <dgm:cxn modelId="{15689238-9B3B-4EF3-9555-56F2330E5F08}" srcId="{7428D456-599F-4534-B17D-704A8E8561CA}" destId="{E77E7C09-2B74-4EA8-A678-316182BC000A}" srcOrd="2" destOrd="0" parTransId="{EB2F518F-9FD0-4367-86A2-62CD43AC8203}" sibTransId="{000DDD5D-046F-4E19-AB3C-65BF536EDA3E}"/>
    <dgm:cxn modelId="{B9AD223F-88EF-4E4A-92F5-40A50BD8544D}" srcId="{7428D456-599F-4534-B17D-704A8E8561CA}" destId="{9660F4FB-C91E-4182-835A-EB36528C0036}" srcOrd="4" destOrd="0" parTransId="{87BFEC68-FC36-4C3A-B1E4-EE398F9831A1}" sibTransId="{38909CC8-6085-4D7A-8386-D36281A78666}"/>
    <dgm:cxn modelId="{FBFA3F3F-EF0C-46A5-942B-9C01C5BE9319}" srcId="{7428D456-599F-4534-B17D-704A8E8561CA}" destId="{92EE531F-E397-4755-95FE-A98D87967836}" srcOrd="5" destOrd="0" parTransId="{80435FA5-89E9-4EA9-856A-464B424A108A}" sibTransId="{CCD48792-7EC8-41C9-B21E-516912DEA970}"/>
    <dgm:cxn modelId="{05E31342-056C-4C7E-BC11-633E2F96F46B}" type="presOf" srcId="{92EE531F-E397-4755-95FE-A98D87967836}" destId="{18FE4F6C-924A-409B-A26A-778EF70F3BB2}" srcOrd="0" destOrd="0" presId="urn:microsoft.com/office/officeart/2005/8/layout/cycle5"/>
    <dgm:cxn modelId="{5F22814B-FABE-45FD-8E5F-276BE66B557E}" type="presOf" srcId="{000DDD5D-046F-4E19-AB3C-65BF536EDA3E}" destId="{A1010C7B-0846-4623-BBBB-A27DF24CD05D}" srcOrd="0" destOrd="0" presId="urn:microsoft.com/office/officeart/2005/8/layout/cycle5"/>
    <dgm:cxn modelId="{D7CD4D4D-A429-4AEF-BE00-EEAEC1477B2E}" type="presOf" srcId="{E77E7C09-2B74-4EA8-A678-316182BC000A}" destId="{7F767EA2-922A-45E6-8770-62AC67E37C85}" srcOrd="0" destOrd="0" presId="urn:microsoft.com/office/officeart/2005/8/layout/cycle5"/>
    <dgm:cxn modelId="{0B5F7174-CE16-4055-B359-316075E8601F}" type="presOf" srcId="{38909CC8-6085-4D7A-8386-D36281A78666}" destId="{4A367A7A-D78E-46C7-A606-4AC4BD1B1E27}" srcOrd="0" destOrd="0" presId="urn:microsoft.com/office/officeart/2005/8/layout/cycle5"/>
    <dgm:cxn modelId="{72735C77-3503-44D3-9489-DE4E4BC6A05C}" srcId="{7428D456-599F-4534-B17D-704A8E8561CA}" destId="{528DE1C4-9416-440C-B521-62983E4D08EC}" srcOrd="3" destOrd="0" parTransId="{776F2363-D52B-42A9-AFA1-CFC555D05EEE}" sibTransId="{8F327768-1DE5-458F-B3F7-7DBC2298E29C}"/>
    <dgm:cxn modelId="{62263480-BA11-40A0-8786-7251B6182E37}" type="presOf" srcId="{3A68B431-4FF1-45B0-864B-083322C6EA98}" destId="{F421B20B-720B-4CCD-9204-8200420F7304}" srcOrd="0" destOrd="0" presId="urn:microsoft.com/office/officeart/2005/8/layout/cycle5"/>
    <dgm:cxn modelId="{C6B5FC8E-70B5-48A1-9603-47996803B854}" type="presOf" srcId="{9D6452B4-7A1F-4C9E-B530-A647A18D2448}" destId="{842D2048-31C4-4E70-8F23-52937368F9E7}" srcOrd="0" destOrd="0" presId="urn:microsoft.com/office/officeart/2005/8/layout/cycle5"/>
    <dgm:cxn modelId="{0B66AB8F-C12C-4041-9127-2D47B8A3FED5}" type="presOf" srcId="{8F327768-1DE5-458F-B3F7-7DBC2298E29C}" destId="{4FCF744A-25E8-410E-A8A9-5119246CCFF5}" srcOrd="0" destOrd="0" presId="urn:microsoft.com/office/officeart/2005/8/layout/cycle5"/>
    <dgm:cxn modelId="{A38B9BB3-89FA-4339-AA4A-AC47406A9684}" type="presOf" srcId="{528DE1C4-9416-440C-B521-62983E4D08EC}" destId="{249729B3-9907-476C-B51B-EFD2BFD29E9F}" srcOrd="0" destOrd="0" presId="urn:microsoft.com/office/officeart/2005/8/layout/cycle5"/>
    <dgm:cxn modelId="{64BA0CC2-334C-485B-B756-99DBED4D50F6}" type="presOf" srcId="{9660F4FB-C91E-4182-835A-EB36528C0036}" destId="{090B6354-868F-473E-9F9E-7D6CB85266F0}" srcOrd="0" destOrd="0" presId="urn:microsoft.com/office/officeart/2005/8/layout/cycle5"/>
    <dgm:cxn modelId="{E6E8F8C6-FB32-49D6-84CB-D333799BFEB7}" type="presOf" srcId="{7428D456-599F-4534-B17D-704A8E8561CA}" destId="{1584D0EA-C2F4-4461-A8C2-D7CA7430B87D}" srcOrd="0" destOrd="0" presId="urn:microsoft.com/office/officeart/2005/8/layout/cycle5"/>
    <dgm:cxn modelId="{D7D74ACB-CADA-4FCE-9170-F328027EBAFA}" srcId="{7428D456-599F-4534-B17D-704A8E8561CA}" destId="{9D6452B4-7A1F-4C9E-B530-A647A18D2448}" srcOrd="1" destOrd="0" parTransId="{D1B78951-73A5-4E2F-AE91-645E6F295830}" sibTransId="{0FD26BE8-8AA9-4F81-A06C-03622AF9E634}"/>
    <dgm:cxn modelId="{BAD9D8DB-27DB-41D0-84D9-39677A731AB6}" srcId="{7428D456-599F-4534-B17D-704A8E8561CA}" destId="{5CE9FEA3-EB75-4756-A5A4-8086FC846B73}" srcOrd="0" destOrd="0" parTransId="{2EC49872-9AE5-4B4C-9E9F-52B0BF2EBD4F}" sibTransId="{3A68B431-4FF1-45B0-864B-083322C6EA98}"/>
    <dgm:cxn modelId="{FB647AE6-2D0C-4006-B92B-D0F57F615AC3}" type="presOf" srcId="{5CE9FEA3-EB75-4756-A5A4-8086FC846B73}" destId="{3EEAC41F-0AED-4793-8338-7984500771F9}" srcOrd="0" destOrd="0" presId="urn:microsoft.com/office/officeart/2005/8/layout/cycle5"/>
    <dgm:cxn modelId="{C1A210EF-E1C3-4587-BD01-AB2F150BBF51}" type="presOf" srcId="{0FD26BE8-8AA9-4F81-A06C-03622AF9E634}" destId="{D667417F-8F5C-46B1-B3F7-66A29763C675}" srcOrd="0" destOrd="0" presId="urn:microsoft.com/office/officeart/2005/8/layout/cycle5"/>
    <dgm:cxn modelId="{91D6EED4-08C8-4F34-B19A-B12D461E2829}" type="presParOf" srcId="{1584D0EA-C2F4-4461-A8C2-D7CA7430B87D}" destId="{3EEAC41F-0AED-4793-8338-7984500771F9}" srcOrd="0" destOrd="0" presId="urn:microsoft.com/office/officeart/2005/8/layout/cycle5"/>
    <dgm:cxn modelId="{8ED724D1-C8AA-49B1-890B-2544DED382F1}" type="presParOf" srcId="{1584D0EA-C2F4-4461-A8C2-D7CA7430B87D}" destId="{48A4FF23-5B48-4FDC-B2D5-B4B9C25C9755}" srcOrd="1" destOrd="0" presId="urn:microsoft.com/office/officeart/2005/8/layout/cycle5"/>
    <dgm:cxn modelId="{3F84D24B-4435-41C1-81EC-719DC4DEEB5D}" type="presParOf" srcId="{1584D0EA-C2F4-4461-A8C2-D7CA7430B87D}" destId="{F421B20B-720B-4CCD-9204-8200420F7304}" srcOrd="2" destOrd="0" presId="urn:microsoft.com/office/officeart/2005/8/layout/cycle5"/>
    <dgm:cxn modelId="{D82341D0-63DB-4E22-BB98-1AA8D523A7B6}" type="presParOf" srcId="{1584D0EA-C2F4-4461-A8C2-D7CA7430B87D}" destId="{842D2048-31C4-4E70-8F23-52937368F9E7}" srcOrd="3" destOrd="0" presId="urn:microsoft.com/office/officeart/2005/8/layout/cycle5"/>
    <dgm:cxn modelId="{F13B277C-B820-409D-A264-EC11B8C7B6DC}" type="presParOf" srcId="{1584D0EA-C2F4-4461-A8C2-D7CA7430B87D}" destId="{E94C8F64-34A5-4CB6-9330-2983C9C4DF27}" srcOrd="4" destOrd="0" presId="urn:microsoft.com/office/officeart/2005/8/layout/cycle5"/>
    <dgm:cxn modelId="{E1772C4C-17FF-4DDF-A85C-F737C6ED1F8B}" type="presParOf" srcId="{1584D0EA-C2F4-4461-A8C2-D7CA7430B87D}" destId="{D667417F-8F5C-46B1-B3F7-66A29763C675}" srcOrd="5" destOrd="0" presId="urn:microsoft.com/office/officeart/2005/8/layout/cycle5"/>
    <dgm:cxn modelId="{98811806-C9C7-4664-8004-5DCDB334C2E5}" type="presParOf" srcId="{1584D0EA-C2F4-4461-A8C2-D7CA7430B87D}" destId="{7F767EA2-922A-45E6-8770-62AC67E37C85}" srcOrd="6" destOrd="0" presId="urn:microsoft.com/office/officeart/2005/8/layout/cycle5"/>
    <dgm:cxn modelId="{44541D03-BB5B-465E-84E5-66BD758BC838}" type="presParOf" srcId="{1584D0EA-C2F4-4461-A8C2-D7CA7430B87D}" destId="{6C177C9A-445A-48B3-B93A-F34884F18957}" srcOrd="7" destOrd="0" presId="urn:microsoft.com/office/officeart/2005/8/layout/cycle5"/>
    <dgm:cxn modelId="{39160AE4-5D4F-4B15-AC2F-2F32B791E71E}" type="presParOf" srcId="{1584D0EA-C2F4-4461-A8C2-D7CA7430B87D}" destId="{A1010C7B-0846-4623-BBBB-A27DF24CD05D}" srcOrd="8" destOrd="0" presId="urn:microsoft.com/office/officeart/2005/8/layout/cycle5"/>
    <dgm:cxn modelId="{8DF0DAE4-15E7-4FCF-ADCB-C7B85284FB9C}" type="presParOf" srcId="{1584D0EA-C2F4-4461-A8C2-D7CA7430B87D}" destId="{249729B3-9907-476C-B51B-EFD2BFD29E9F}" srcOrd="9" destOrd="0" presId="urn:microsoft.com/office/officeart/2005/8/layout/cycle5"/>
    <dgm:cxn modelId="{5288E245-A90D-4A1C-9CD8-7FF5A8A1DF4C}" type="presParOf" srcId="{1584D0EA-C2F4-4461-A8C2-D7CA7430B87D}" destId="{89B8F323-0D09-4ACC-B8ED-0B19FEDBD6FC}" srcOrd="10" destOrd="0" presId="urn:microsoft.com/office/officeart/2005/8/layout/cycle5"/>
    <dgm:cxn modelId="{BC53774C-1B30-4BF2-A671-4D676B8E2442}" type="presParOf" srcId="{1584D0EA-C2F4-4461-A8C2-D7CA7430B87D}" destId="{4FCF744A-25E8-410E-A8A9-5119246CCFF5}" srcOrd="11" destOrd="0" presId="urn:microsoft.com/office/officeart/2005/8/layout/cycle5"/>
    <dgm:cxn modelId="{6A288934-33A9-4DFF-8D7B-F08026335625}" type="presParOf" srcId="{1584D0EA-C2F4-4461-A8C2-D7CA7430B87D}" destId="{090B6354-868F-473E-9F9E-7D6CB85266F0}" srcOrd="12" destOrd="0" presId="urn:microsoft.com/office/officeart/2005/8/layout/cycle5"/>
    <dgm:cxn modelId="{F2AB2304-C310-4A67-88F1-FA9DF4053910}" type="presParOf" srcId="{1584D0EA-C2F4-4461-A8C2-D7CA7430B87D}" destId="{AF6E46C9-FB3E-4973-A8BB-39C6DF836237}" srcOrd="13" destOrd="0" presId="urn:microsoft.com/office/officeart/2005/8/layout/cycle5"/>
    <dgm:cxn modelId="{6AB0F4D4-1057-47F9-B580-7166009A3ED6}" type="presParOf" srcId="{1584D0EA-C2F4-4461-A8C2-D7CA7430B87D}" destId="{4A367A7A-D78E-46C7-A606-4AC4BD1B1E27}" srcOrd="14" destOrd="0" presId="urn:microsoft.com/office/officeart/2005/8/layout/cycle5"/>
    <dgm:cxn modelId="{D6BBF7A3-2D98-4E13-9A50-A9E3985751A1}" type="presParOf" srcId="{1584D0EA-C2F4-4461-A8C2-D7CA7430B87D}" destId="{18FE4F6C-924A-409B-A26A-778EF70F3BB2}" srcOrd="15" destOrd="0" presId="urn:microsoft.com/office/officeart/2005/8/layout/cycle5"/>
    <dgm:cxn modelId="{6CEAC513-1F07-43FD-8A01-1087F165B52E}" type="presParOf" srcId="{1584D0EA-C2F4-4461-A8C2-D7CA7430B87D}" destId="{0EDC438C-3E4A-41D4-B4CD-495D75F1CC17}" srcOrd="16" destOrd="0" presId="urn:microsoft.com/office/officeart/2005/8/layout/cycle5"/>
    <dgm:cxn modelId="{9400D8A0-B8E3-4AA6-9314-957C2167822F}" type="presParOf" srcId="{1584D0EA-C2F4-4461-A8C2-D7CA7430B87D}" destId="{B49F272F-AAF0-4C66-87E8-3436C734890B}" srcOrd="17" destOrd="0" presId="urn:microsoft.com/office/officeart/2005/8/layout/cycle5"/>
  </dgm:cxnLst>
  <dgm:bg>
    <a:noFill/>
  </dgm:bg>
  <dgm:whole>
    <a:ln w="12700">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E7956E2-320C-43D1-954A-CCAEA935C7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480F49-4743-489B-9F01-7D5FA2640CB4}">
      <dgm:prSet phldrT="[Text]" phldr="0"/>
      <dgm:spPr/>
      <dgm:t>
        <a:bodyPr/>
        <a:lstStyle/>
        <a:p>
          <a:pPr rtl="0"/>
          <a:r>
            <a:rPr lang="en-US">
              <a:latin typeface="Gill Sans MT" panose="020B0502020104020203"/>
            </a:rPr>
            <a:t>Infant and Toddler Development</a:t>
          </a:r>
          <a:endParaRPr lang="en-US"/>
        </a:p>
      </dgm:t>
    </dgm:pt>
    <dgm:pt modelId="{EA60D25D-6FEC-4E15-B066-3A18186D8E4A}" type="parTrans" cxnId="{7DA013C1-055B-4727-98AC-9F71A8026B26}">
      <dgm:prSet/>
      <dgm:spPr/>
      <dgm:t>
        <a:bodyPr/>
        <a:lstStyle/>
        <a:p>
          <a:endParaRPr lang="en-US"/>
        </a:p>
      </dgm:t>
    </dgm:pt>
    <dgm:pt modelId="{BCA52B7A-6E43-4BFF-8B17-AF0CBF8EF8BE}" type="sibTrans" cxnId="{7DA013C1-055B-4727-98AC-9F71A8026B26}">
      <dgm:prSet/>
      <dgm:spPr/>
      <dgm:t>
        <a:bodyPr/>
        <a:lstStyle/>
        <a:p>
          <a:endParaRPr lang="en-US"/>
        </a:p>
      </dgm:t>
    </dgm:pt>
    <dgm:pt modelId="{70015459-0459-4202-B189-ED7016D62F02}">
      <dgm:prSet phldrT="[Text]" phldr="0"/>
      <dgm:spPr/>
      <dgm:t>
        <a:bodyPr/>
        <a:lstStyle/>
        <a:p>
          <a:pPr rtl="0"/>
          <a:r>
            <a:rPr lang="en-US">
              <a:latin typeface="Gill Sans MT" panose="020B0502020104020203"/>
            </a:rPr>
            <a:t>Family-Centered Practices</a:t>
          </a:r>
          <a:endParaRPr lang="en-US"/>
        </a:p>
      </dgm:t>
    </dgm:pt>
    <dgm:pt modelId="{222ED033-916C-4013-BB08-BE6C3E615F5D}" type="parTrans" cxnId="{05E1A4FB-D9EB-4D56-A040-2F5E271D8461}">
      <dgm:prSet/>
      <dgm:spPr/>
      <dgm:t>
        <a:bodyPr/>
        <a:lstStyle/>
        <a:p>
          <a:endParaRPr lang="en-US"/>
        </a:p>
      </dgm:t>
    </dgm:pt>
    <dgm:pt modelId="{C4CAA2D1-ECA0-49FB-BB12-4158C89DAAF7}" type="sibTrans" cxnId="{05E1A4FB-D9EB-4D56-A040-2F5E271D8461}">
      <dgm:prSet/>
      <dgm:spPr/>
      <dgm:t>
        <a:bodyPr/>
        <a:lstStyle/>
        <a:p>
          <a:endParaRPr lang="en-US"/>
        </a:p>
      </dgm:t>
    </dgm:pt>
    <dgm:pt modelId="{FF0CB1A7-3572-4F0D-A8E3-4E894F09F6FA}">
      <dgm:prSet phldrT="[Text]" phldr="0"/>
      <dgm:spPr/>
      <dgm:t>
        <a:bodyPr/>
        <a:lstStyle/>
        <a:p>
          <a:pPr rtl="0"/>
          <a:r>
            <a:rPr lang="en-US">
              <a:latin typeface="Gill Sans MT" panose="020B0502020104020203"/>
            </a:rPr>
            <a:t>Leadership/ Teaming</a:t>
          </a:r>
        </a:p>
      </dgm:t>
    </dgm:pt>
    <dgm:pt modelId="{D7B1913D-32A6-40C3-B92F-B8C3626FB59F}" type="parTrans" cxnId="{D7619B7A-670E-45DB-BD59-4DC18F4B38C1}">
      <dgm:prSet/>
      <dgm:spPr/>
      <dgm:t>
        <a:bodyPr/>
        <a:lstStyle/>
        <a:p>
          <a:endParaRPr lang="en-US"/>
        </a:p>
      </dgm:t>
    </dgm:pt>
    <dgm:pt modelId="{D9C311E5-B8D4-4F5B-88E9-914FB05B3D1B}" type="sibTrans" cxnId="{D7619B7A-670E-45DB-BD59-4DC18F4B38C1}">
      <dgm:prSet/>
      <dgm:spPr/>
      <dgm:t>
        <a:bodyPr/>
        <a:lstStyle/>
        <a:p>
          <a:endParaRPr lang="en-US"/>
        </a:p>
      </dgm:t>
    </dgm:pt>
    <dgm:pt modelId="{38ECD901-3223-4AF9-88F8-93E49A644A55}" type="pres">
      <dgm:prSet presAssocID="{7E7956E2-320C-43D1-954A-CCAEA935C712}" presName="diagram" presStyleCnt="0">
        <dgm:presLayoutVars>
          <dgm:dir/>
          <dgm:resizeHandles val="exact"/>
        </dgm:presLayoutVars>
      </dgm:prSet>
      <dgm:spPr/>
    </dgm:pt>
    <dgm:pt modelId="{C7622FED-8E0D-4B7D-80A9-404B346B4130}" type="pres">
      <dgm:prSet presAssocID="{5E480F49-4743-489B-9F01-7D5FA2640CB4}" presName="node" presStyleLbl="node1" presStyleIdx="0" presStyleCnt="3">
        <dgm:presLayoutVars>
          <dgm:bulletEnabled val="1"/>
        </dgm:presLayoutVars>
      </dgm:prSet>
      <dgm:spPr/>
    </dgm:pt>
    <dgm:pt modelId="{5AACFA29-266B-43E6-AAC1-033266BB2D6E}" type="pres">
      <dgm:prSet presAssocID="{BCA52B7A-6E43-4BFF-8B17-AF0CBF8EF8BE}" presName="sibTrans" presStyleCnt="0"/>
      <dgm:spPr/>
    </dgm:pt>
    <dgm:pt modelId="{AF5223CA-42A5-404B-8C3A-55E0B1988DCD}" type="pres">
      <dgm:prSet presAssocID="{70015459-0459-4202-B189-ED7016D62F02}" presName="node" presStyleLbl="node1" presStyleIdx="1" presStyleCnt="3">
        <dgm:presLayoutVars>
          <dgm:bulletEnabled val="1"/>
        </dgm:presLayoutVars>
      </dgm:prSet>
      <dgm:spPr/>
    </dgm:pt>
    <dgm:pt modelId="{DEED7C13-B30C-4BCB-82DA-D6C332F3F9E7}" type="pres">
      <dgm:prSet presAssocID="{C4CAA2D1-ECA0-49FB-BB12-4158C89DAAF7}" presName="sibTrans" presStyleCnt="0"/>
      <dgm:spPr/>
    </dgm:pt>
    <dgm:pt modelId="{12B5EDE5-E40A-4AAC-944E-F0FC1DF48012}" type="pres">
      <dgm:prSet presAssocID="{FF0CB1A7-3572-4F0D-A8E3-4E894F09F6FA}" presName="node" presStyleLbl="node1" presStyleIdx="2" presStyleCnt="3">
        <dgm:presLayoutVars>
          <dgm:bulletEnabled val="1"/>
        </dgm:presLayoutVars>
      </dgm:prSet>
      <dgm:spPr/>
    </dgm:pt>
  </dgm:ptLst>
  <dgm:cxnLst>
    <dgm:cxn modelId="{D645842D-F357-460B-AEFF-9B5D18AD3AF1}" type="presOf" srcId="{5E480F49-4743-489B-9F01-7D5FA2640CB4}" destId="{C7622FED-8E0D-4B7D-80A9-404B346B4130}" srcOrd="0" destOrd="0" presId="urn:microsoft.com/office/officeart/2005/8/layout/default"/>
    <dgm:cxn modelId="{D7619B7A-670E-45DB-BD59-4DC18F4B38C1}" srcId="{7E7956E2-320C-43D1-954A-CCAEA935C712}" destId="{FF0CB1A7-3572-4F0D-A8E3-4E894F09F6FA}" srcOrd="2" destOrd="0" parTransId="{D7B1913D-32A6-40C3-B92F-B8C3626FB59F}" sibTransId="{D9C311E5-B8D4-4F5B-88E9-914FB05B3D1B}"/>
    <dgm:cxn modelId="{557CAD7A-C30E-44DF-87DA-8A8E98D51ABF}" type="presOf" srcId="{70015459-0459-4202-B189-ED7016D62F02}" destId="{AF5223CA-42A5-404B-8C3A-55E0B1988DCD}" srcOrd="0" destOrd="0" presId="urn:microsoft.com/office/officeart/2005/8/layout/default"/>
    <dgm:cxn modelId="{168F478B-FDB1-4B7E-8112-6F34B7EE0FFC}" type="presOf" srcId="{7E7956E2-320C-43D1-954A-CCAEA935C712}" destId="{38ECD901-3223-4AF9-88F8-93E49A644A55}" srcOrd="0" destOrd="0" presId="urn:microsoft.com/office/officeart/2005/8/layout/default"/>
    <dgm:cxn modelId="{F5D75F90-A721-4BE7-9DFA-1EA3D5BD599F}" type="presOf" srcId="{FF0CB1A7-3572-4F0D-A8E3-4E894F09F6FA}" destId="{12B5EDE5-E40A-4AAC-944E-F0FC1DF48012}" srcOrd="0" destOrd="0" presId="urn:microsoft.com/office/officeart/2005/8/layout/default"/>
    <dgm:cxn modelId="{7DA013C1-055B-4727-98AC-9F71A8026B26}" srcId="{7E7956E2-320C-43D1-954A-CCAEA935C712}" destId="{5E480F49-4743-489B-9F01-7D5FA2640CB4}" srcOrd="0" destOrd="0" parTransId="{EA60D25D-6FEC-4E15-B066-3A18186D8E4A}" sibTransId="{BCA52B7A-6E43-4BFF-8B17-AF0CBF8EF8BE}"/>
    <dgm:cxn modelId="{05E1A4FB-D9EB-4D56-A040-2F5E271D8461}" srcId="{7E7956E2-320C-43D1-954A-CCAEA935C712}" destId="{70015459-0459-4202-B189-ED7016D62F02}" srcOrd="1" destOrd="0" parTransId="{222ED033-916C-4013-BB08-BE6C3E615F5D}" sibTransId="{C4CAA2D1-ECA0-49FB-BB12-4158C89DAAF7}"/>
    <dgm:cxn modelId="{03F55272-48B5-4BD1-8A47-6CDE769E658A}" type="presParOf" srcId="{38ECD901-3223-4AF9-88F8-93E49A644A55}" destId="{C7622FED-8E0D-4B7D-80A9-404B346B4130}" srcOrd="0" destOrd="0" presId="urn:microsoft.com/office/officeart/2005/8/layout/default"/>
    <dgm:cxn modelId="{443A2130-FCE2-47A2-A8ED-8DA0854059DF}" type="presParOf" srcId="{38ECD901-3223-4AF9-88F8-93E49A644A55}" destId="{5AACFA29-266B-43E6-AAC1-033266BB2D6E}" srcOrd="1" destOrd="0" presId="urn:microsoft.com/office/officeart/2005/8/layout/default"/>
    <dgm:cxn modelId="{C712E05A-AE0D-4357-954C-76A952BEF12A}" type="presParOf" srcId="{38ECD901-3223-4AF9-88F8-93E49A644A55}" destId="{AF5223CA-42A5-404B-8C3A-55E0B1988DCD}" srcOrd="2" destOrd="0" presId="urn:microsoft.com/office/officeart/2005/8/layout/default"/>
    <dgm:cxn modelId="{230C73A5-95B8-4C50-93A2-51943E611FC4}" type="presParOf" srcId="{38ECD901-3223-4AF9-88F8-93E49A644A55}" destId="{DEED7C13-B30C-4BCB-82DA-D6C332F3F9E7}" srcOrd="3" destOrd="0" presId="urn:microsoft.com/office/officeart/2005/8/layout/default"/>
    <dgm:cxn modelId="{D54440C8-7C10-449F-BDB7-1FC2948A187E}" type="presParOf" srcId="{38ECD901-3223-4AF9-88F8-93E49A644A55}" destId="{12B5EDE5-E40A-4AAC-944E-F0FC1DF4801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7956E2-320C-43D1-954A-CCAEA935C7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480F49-4743-489B-9F01-7D5FA2640CB4}">
      <dgm:prSet phldrT="[Text]" phldr="0"/>
      <dgm:spPr/>
      <dgm:t>
        <a:bodyPr/>
        <a:lstStyle/>
        <a:p>
          <a:pPr rtl="0"/>
          <a:r>
            <a:rPr lang="en-US">
              <a:latin typeface="Gill Sans MT" panose="020B0502020104020203"/>
            </a:rPr>
            <a:t>Coordination of Services</a:t>
          </a:r>
          <a:endParaRPr lang="en-US"/>
        </a:p>
      </dgm:t>
    </dgm:pt>
    <dgm:pt modelId="{EA60D25D-6FEC-4E15-B066-3A18186D8E4A}" type="parTrans" cxnId="{7DA013C1-055B-4727-98AC-9F71A8026B26}">
      <dgm:prSet/>
      <dgm:spPr/>
      <dgm:t>
        <a:bodyPr/>
        <a:lstStyle/>
        <a:p>
          <a:endParaRPr lang="en-US"/>
        </a:p>
      </dgm:t>
    </dgm:pt>
    <dgm:pt modelId="{BCA52B7A-6E43-4BFF-8B17-AF0CBF8EF8BE}" type="sibTrans" cxnId="{7DA013C1-055B-4727-98AC-9F71A8026B26}">
      <dgm:prSet/>
      <dgm:spPr/>
      <dgm:t>
        <a:bodyPr/>
        <a:lstStyle/>
        <a:p>
          <a:endParaRPr lang="en-US"/>
        </a:p>
      </dgm:t>
    </dgm:pt>
    <dgm:pt modelId="{70015459-0459-4202-B189-ED7016D62F02}">
      <dgm:prSet phldrT="[Text]" phldr="0"/>
      <dgm:spPr/>
      <dgm:t>
        <a:bodyPr/>
        <a:lstStyle/>
        <a:p>
          <a:pPr rtl="0"/>
          <a:r>
            <a:rPr lang="en-US">
              <a:latin typeface="Gill Sans MT" panose="020B0502020104020203"/>
            </a:rPr>
            <a:t>Transition</a:t>
          </a:r>
          <a:endParaRPr lang="en-US"/>
        </a:p>
      </dgm:t>
    </dgm:pt>
    <dgm:pt modelId="{222ED033-916C-4013-BB08-BE6C3E615F5D}" type="parTrans" cxnId="{05E1A4FB-D9EB-4D56-A040-2F5E271D8461}">
      <dgm:prSet/>
      <dgm:spPr/>
      <dgm:t>
        <a:bodyPr/>
        <a:lstStyle/>
        <a:p>
          <a:endParaRPr lang="en-US"/>
        </a:p>
      </dgm:t>
    </dgm:pt>
    <dgm:pt modelId="{C4CAA2D1-ECA0-49FB-BB12-4158C89DAAF7}" type="sibTrans" cxnId="{05E1A4FB-D9EB-4D56-A040-2F5E271D8461}">
      <dgm:prSet/>
      <dgm:spPr/>
      <dgm:t>
        <a:bodyPr/>
        <a:lstStyle/>
        <a:p>
          <a:endParaRPr lang="en-US"/>
        </a:p>
      </dgm:t>
    </dgm:pt>
    <dgm:pt modelId="{FF0CB1A7-3572-4F0D-A8E3-4E894F09F6FA}">
      <dgm:prSet phldrT="[Text]" phldr="0"/>
      <dgm:spPr/>
      <dgm:t>
        <a:bodyPr/>
        <a:lstStyle/>
        <a:p>
          <a:r>
            <a:rPr lang="en-US">
              <a:latin typeface="Gill Sans MT" panose="020B0502020104020203"/>
            </a:rPr>
            <a:t>Professionalism</a:t>
          </a:r>
          <a:endParaRPr lang="en-US"/>
        </a:p>
      </dgm:t>
    </dgm:pt>
    <dgm:pt modelId="{D7B1913D-32A6-40C3-B92F-B8C3626FB59F}" type="parTrans" cxnId="{D7619B7A-670E-45DB-BD59-4DC18F4B38C1}">
      <dgm:prSet/>
      <dgm:spPr/>
      <dgm:t>
        <a:bodyPr/>
        <a:lstStyle/>
        <a:p>
          <a:endParaRPr lang="en-US"/>
        </a:p>
      </dgm:t>
    </dgm:pt>
    <dgm:pt modelId="{D9C311E5-B8D4-4F5B-88E9-914FB05B3D1B}" type="sibTrans" cxnId="{D7619B7A-670E-45DB-BD59-4DC18F4B38C1}">
      <dgm:prSet/>
      <dgm:spPr/>
      <dgm:t>
        <a:bodyPr/>
        <a:lstStyle/>
        <a:p>
          <a:endParaRPr lang="en-US"/>
        </a:p>
      </dgm:t>
    </dgm:pt>
    <dgm:pt modelId="{38ECD901-3223-4AF9-88F8-93E49A644A55}" type="pres">
      <dgm:prSet presAssocID="{7E7956E2-320C-43D1-954A-CCAEA935C712}" presName="diagram" presStyleCnt="0">
        <dgm:presLayoutVars>
          <dgm:dir/>
          <dgm:resizeHandles val="exact"/>
        </dgm:presLayoutVars>
      </dgm:prSet>
      <dgm:spPr/>
    </dgm:pt>
    <dgm:pt modelId="{C7622FED-8E0D-4B7D-80A9-404B346B4130}" type="pres">
      <dgm:prSet presAssocID="{5E480F49-4743-489B-9F01-7D5FA2640CB4}" presName="node" presStyleLbl="node1" presStyleIdx="0" presStyleCnt="3">
        <dgm:presLayoutVars>
          <dgm:bulletEnabled val="1"/>
        </dgm:presLayoutVars>
      </dgm:prSet>
      <dgm:spPr/>
    </dgm:pt>
    <dgm:pt modelId="{5AACFA29-266B-43E6-AAC1-033266BB2D6E}" type="pres">
      <dgm:prSet presAssocID="{BCA52B7A-6E43-4BFF-8B17-AF0CBF8EF8BE}" presName="sibTrans" presStyleCnt="0"/>
      <dgm:spPr/>
    </dgm:pt>
    <dgm:pt modelId="{AF5223CA-42A5-404B-8C3A-55E0B1988DCD}" type="pres">
      <dgm:prSet presAssocID="{70015459-0459-4202-B189-ED7016D62F02}" presName="node" presStyleLbl="node1" presStyleIdx="1" presStyleCnt="3">
        <dgm:presLayoutVars>
          <dgm:bulletEnabled val="1"/>
        </dgm:presLayoutVars>
      </dgm:prSet>
      <dgm:spPr/>
    </dgm:pt>
    <dgm:pt modelId="{DEED7C13-B30C-4BCB-82DA-D6C332F3F9E7}" type="pres">
      <dgm:prSet presAssocID="{C4CAA2D1-ECA0-49FB-BB12-4158C89DAAF7}" presName="sibTrans" presStyleCnt="0"/>
      <dgm:spPr/>
    </dgm:pt>
    <dgm:pt modelId="{12B5EDE5-E40A-4AAC-944E-F0FC1DF48012}" type="pres">
      <dgm:prSet presAssocID="{FF0CB1A7-3572-4F0D-A8E3-4E894F09F6FA}" presName="node" presStyleLbl="node1" presStyleIdx="2" presStyleCnt="3">
        <dgm:presLayoutVars>
          <dgm:bulletEnabled val="1"/>
        </dgm:presLayoutVars>
      </dgm:prSet>
      <dgm:spPr/>
    </dgm:pt>
  </dgm:ptLst>
  <dgm:cxnLst>
    <dgm:cxn modelId="{46E5210E-2E07-4DAA-9E6F-2868E844AD28}" type="presOf" srcId="{5E480F49-4743-489B-9F01-7D5FA2640CB4}" destId="{C7622FED-8E0D-4B7D-80A9-404B346B4130}" srcOrd="0" destOrd="0" presId="urn:microsoft.com/office/officeart/2005/8/layout/default"/>
    <dgm:cxn modelId="{53718724-089E-42CE-A329-2E8B7331C64A}" type="presOf" srcId="{FF0CB1A7-3572-4F0D-A8E3-4E894F09F6FA}" destId="{12B5EDE5-E40A-4AAC-944E-F0FC1DF48012}" srcOrd="0" destOrd="0" presId="urn:microsoft.com/office/officeart/2005/8/layout/default"/>
    <dgm:cxn modelId="{D7619B7A-670E-45DB-BD59-4DC18F4B38C1}" srcId="{7E7956E2-320C-43D1-954A-CCAEA935C712}" destId="{FF0CB1A7-3572-4F0D-A8E3-4E894F09F6FA}" srcOrd="2" destOrd="0" parTransId="{D7B1913D-32A6-40C3-B92F-B8C3626FB59F}" sibTransId="{D9C311E5-B8D4-4F5B-88E9-914FB05B3D1B}"/>
    <dgm:cxn modelId="{168F478B-FDB1-4B7E-8112-6F34B7EE0FFC}" type="presOf" srcId="{7E7956E2-320C-43D1-954A-CCAEA935C712}" destId="{38ECD901-3223-4AF9-88F8-93E49A644A55}" srcOrd="0" destOrd="0" presId="urn:microsoft.com/office/officeart/2005/8/layout/default"/>
    <dgm:cxn modelId="{7DA013C1-055B-4727-98AC-9F71A8026B26}" srcId="{7E7956E2-320C-43D1-954A-CCAEA935C712}" destId="{5E480F49-4743-489B-9F01-7D5FA2640CB4}" srcOrd="0" destOrd="0" parTransId="{EA60D25D-6FEC-4E15-B066-3A18186D8E4A}" sibTransId="{BCA52B7A-6E43-4BFF-8B17-AF0CBF8EF8BE}"/>
    <dgm:cxn modelId="{7735F8D7-2BF0-45AF-9585-9899785D6A32}" type="presOf" srcId="{70015459-0459-4202-B189-ED7016D62F02}" destId="{AF5223CA-42A5-404B-8C3A-55E0B1988DCD}" srcOrd="0" destOrd="0" presId="urn:microsoft.com/office/officeart/2005/8/layout/default"/>
    <dgm:cxn modelId="{05E1A4FB-D9EB-4D56-A040-2F5E271D8461}" srcId="{7E7956E2-320C-43D1-954A-CCAEA935C712}" destId="{70015459-0459-4202-B189-ED7016D62F02}" srcOrd="1" destOrd="0" parTransId="{222ED033-916C-4013-BB08-BE6C3E615F5D}" sibTransId="{C4CAA2D1-ECA0-49FB-BB12-4158C89DAAF7}"/>
    <dgm:cxn modelId="{E03D7226-FD59-4C26-9880-D1F44B9B1961}" type="presParOf" srcId="{38ECD901-3223-4AF9-88F8-93E49A644A55}" destId="{C7622FED-8E0D-4B7D-80A9-404B346B4130}" srcOrd="0" destOrd="0" presId="urn:microsoft.com/office/officeart/2005/8/layout/default"/>
    <dgm:cxn modelId="{48D82F33-38ED-474F-AB30-A7785F437F70}" type="presParOf" srcId="{38ECD901-3223-4AF9-88F8-93E49A644A55}" destId="{5AACFA29-266B-43E6-AAC1-033266BB2D6E}" srcOrd="1" destOrd="0" presId="urn:microsoft.com/office/officeart/2005/8/layout/default"/>
    <dgm:cxn modelId="{1C08FE67-2113-41D9-98DC-266D87473CA7}" type="presParOf" srcId="{38ECD901-3223-4AF9-88F8-93E49A644A55}" destId="{AF5223CA-42A5-404B-8C3A-55E0B1988DCD}" srcOrd="2" destOrd="0" presId="urn:microsoft.com/office/officeart/2005/8/layout/default"/>
    <dgm:cxn modelId="{F89ED5AD-A01A-432A-9CA6-1076E8292F5B}" type="presParOf" srcId="{38ECD901-3223-4AF9-88F8-93E49A644A55}" destId="{DEED7C13-B30C-4BCB-82DA-D6C332F3F9E7}" srcOrd="3" destOrd="0" presId="urn:microsoft.com/office/officeart/2005/8/layout/default"/>
    <dgm:cxn modelId="{0E335ACD-AFAF-4077-93BF-51E77C2EC299}" type="presParOf" srcId="{38ECD901-3223-4AF9-88F8-93E49A644A55}" destId="{12B5EDE5-E40A-4AAC-944E-F0FC1DF48012}" srcOrd="4"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417503-1A1F-4E54-9EB7-1BF5E114F53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2EBB1B1-4C1A-4281-A4C0-A87DF421CF44}">
      <dgm:prSet phldrT="[Text]" phldr="0" custT="1"/>
      <dgm:spPr/>
      <dgm:t>
        <a:bodyPr/>
        <a:lstStyle/>
        <a:p>
          <a:r>
            <a:rPr lang="en-US" sz="4400">
              <a:latin typeface="Gill Sans MT" panose="020B0502020104020203"/>
            </a:rPr>
            <a:t>Well-being</a:t>
          </a:r>
          <a:endParaRPr lang="en-US" sz="4400"/>
        </a:p>
      </dgm:t>
    </dgm:pt>
    <dgm:pt modelId="{632BC613-F90B-4CAB-BADC-3FCBF6444EE3}" type="parTrans" cxnId="{07518C04-8EA9-471D-8EA2-094BD519E506}">
      <dgm:prSet/>
      <dgm:spPr/>
      <dgm:t>
        <a:bodyPr/>
        <a:lstStyle/>
        <a:p>
          <a:endParaRPr lang="en-US" sz="4400"/>
        </a:p>
      </dgm:t>
    </dgm:pt>
    <dgm:pt modelId="{39838DC0-D329-4E2A-91C7-00DAD66A0AC3}" type="sibTrans" cxnId="{07518C04-8EA9-471D-8EA2-094BD519E506}">
      <dgm:prSet/>
      <dgm:spPr/>
      <dgm:t>
        <a:bodyPr/>
        <a:lstStyle/>
        <a:p>
          <a:endParaRPr lang="en-US" sz="4400"/>
        </a:p>
      </dgm:t>
    </dgm:pt>
    <dgm:pt modelId="{E92E4BE8-3820-4B89-979C-D6AA56A6F8C5}">
      <dgm:prSet phldrT="[Text]" phldr="0" custT="1"/>
      <dgm:spPr/>
      <dgm:t>
        <a:bodyPr/>
        <a:lstStyle/>
        <a:p>
          <a:pPr>
            <a:spcAft>
              <a:spcPts val="1200"/>
            </a:spcAft>
          </a:pPr>
          <a:r>
            <a:rPr lang="en-US" sz="4400">
              <a:latin typeface="Gill Sans MT" panose="020B0502020104020203"/>
            </a:rPr>
            <a:t>Energy</a:t>
          </a:r>
          <a:endParaRPr lang="en-US" sz="4400"/>
        </a:p>
      </dgm:t>
    </dgm:pt>
    <dgm:pt modelId="{83E1A439-3351-4F8A-99F5-9DB582CB5B12}" type="parTrans" cxnId="{A464F554-585E-4D3E-9E14-BC7816C32983}">
      <dgm:prSet/>
      <dgm:spPr/>
      <dgm:t>
        <a:bodyPr/>
        <a:lstStyle/>
        <a:p>
          <a:endParaRPr lang="en-US" sz="4400"/>
        </a:p>
      </dgm:t>
    </dgm:pt>
    <dgm:pt modelId="{CBE594E7-BEF5-469F-A00E-93875251F097}" type="sibTrans" cxnId="{A464F554-585E-4D3E-9E14-BC7816C32983}">
      <dgm:prSet/>
      <dgm:spPr/>
      <dgm:t>
        <a:bodyPr/>
        <a:lstStyle/>
        <a:p>
          <a:endParaRPr lang="en-US" sz="4400"/>
        </a:p>
      </dgm:t>
    </dgm:pt>
    <dgm:pt modelId="{C4477A39-1067-492B-AAD3-52483441D291}">
      <dgm:prSet phldrT="[Text]" phldr="0" custT="1"/>
      <dgm:spPr/>
      <dgm:t>
        <a:bodyPr/>
        <a:lstStyle/>
        <a:p>
          <a:pPr>
            <a:spcAft>
              <a:spcPts val="1200"/>
            </a:spcAft>
          </a:pPr>
          <a:r>
            <a:rPr lang="en-US" sz="4400">
              <a:latin typeface="Gill Sans MT" panose="020B0502020104020203"/>
            </a:rPr>
            <a:t>Success</a:t>
          </a:r>
          <a:endParaRPr lang="en-US" sz="4400"/>
        </a:p>
      </dgm:t>
    </dgm:pt>
    <dgm:pt modelId="{47A7F752-1695-4E15-BA8C-BB69A5BD3503}" type="parTrans" cxnId="{8169912D-1103-4403-A92C-385988DE6E0F}">
      <dgm:prSet/>
      <dgm:spPr/>
      <dgm:t>
        <a:bodyPr/>
        <a:lstStyle/>
        <a:p>
          <a:endParaRPr lang="en-US" sz="4400"/>
        </a:p>
      </dgm:t>
    </dgm:pt>
    <dgm:pt modelId="{C9C151A1-32F8-4F64-80E6-467BC8A4F733}" type="sibTrans" cxnId="{8169912D-1103-4403-A92C-385988DE6E0F}">
      <dgm:prSet/>
      <dgm:spPr/>
      <dgm:t>
        <a:bodyPr/>
        <a:lstStyle/>
        <a:p>
          <a:endParaRPr lang="en-US" sz="4400"/>
        </a:p>
      </dgm:t>
    </dgm:pt>
    <dgm:pt modelId="{63C11B5A-719F-489B-BC54-5D64D3F69BB4}">
      <dgm:prSet phldrT="[Text]" phldr="0" custT="1"/>
      <dgm:spPr/>
      <dgm:t>
        <a:bodyPr/>
        <a:lstStyle/>
        <a:p>
          <a:pPr>
            <a:spcAft>
              <a:spcPts val="1200"/>
            </a:spcAft>
          </a:pPr>
          <a:r>
            <a:rPr lang="en-US" sz="4400">
              <a:latin typeface="Gill Sans MT" panose="020B0502020104020203"/>
            </a:rPr>
            <a:t>Involvement</a:t>
          </a:r>
          <a:endParaRPr lang="en-US" sz="4400"/>
        </a:p>
      </dgm:t>
    </dgm:pt>
    <dgm:pt modelId="{E70157D8-7418-4563-9B81-9DF412CD32B2}" type="parTrans" cxnId="{AC16D56E-2BA6-4C1B-BD61-E32F96FAAB10}">
      <dgm:prSet/>
      <dgm:spPr/>
      <dgm:t>
        <a:bodyPr/>
        <a:lstStyle/>
        <a:p>
          <a:endParaRPr lang="en-US" sz="4400"/>
        </a:p>
      </dgm:t>
    </dgm:pt>
    <dgm:pt modelId="{DF6182AB-E244-48CE-AB1E-D535C850BE57}" type="sibTrans" cxnId="{AC16D56E-2BA6-4C1B-BD61-E32F96FAAB10}">
      <dgm:prSet/>
      <dgm:spPr/>
      <dgm:t>
        <a:bodyPr/>
        <a:lstStyle/>
        <a:p>
          <a:endParaRPr lang="en-US" sz="4400"/>
        </a:p>
      </dgm:t>
    </dgm:pt>
    <dgm:pt modelId="{3950052A-BA59-4830-8BDD-A4BD2A3DF635}">
      <dgm:prSet phldrT="[Text]" phldr="0" custT="1"/>
      <dgm:spPr/>
      <dgm:t>
        <a:bodyPr/>
        <a:lstStyle/>
        <a:p>
          <a:r>
            <a:rPr lang="en-US" sz="4400">
              <a:latin typeface="Gill Sans MT" panose="020B0502020104020203"/>
            </a:rPr>
            <a:t>Burnout</a:t>
          </a:r>
          <a:endParaRPr lang="en-US" sz="4400"/>
        </a:p>
      </dgm:t>
    </dgm:pt>
    <dgm:pt modelId="{0CDF044F-5FA5-4E6D-99E6-81A71A9FF55C}" type="parTrans" cxnId="{5535408A-A980-4309-9E44-BB020AFB7272}">
      <dgm:prSet/>
      <dgm:spPr/>
      <dgm:t>
        <a:bodyPr/>
        <a:lstStyle/>
        <a:p>
          <a:endParaRPr lang="en-US" sz="4400"/>
        </a:p>
      </dgm:t>
    </dgm:pt>
    <dgm:pt modelId="{18E5976E-4C4C-44A2-A1DF-5520C1B0776C}" type="sibTrans" cxnId="{5535408A-A980-4309-9E44-BB020AFB7272}">
      <dgm:prSet/>
      <dgm:spPr/>
      <dgm:t>
        <a:bodyPr/>
        <a:lstStyle/>
        <a:p>
          <a:endParaRPr lang="en-US" sz="4400"/>
        </a:p>
      </dgm:t>
    </dgm:pt>
    <dgm:pt modelId="{A73ADDB8-3E3F-4A50-9EFA-00FC60905F2F}">
      <dgm:prSet phldrT="[Text]" phldr="0" custT="1"/>
      <dgm:spPr/>
      <dgm:t>
        <a:bodyPr/>
        <a:lstStyle/>
        <a:p>
          <a:pPr>
            <a:spcAft>
              <a:spcPts val="1200"/>
            </a:spcAft>
          </a:pPr>
          <a:r>
            <a:rPr lang="en-US" sz="4400">
              <a:latin typeface="Gill Sans MT" panose="020B0502020104020203"/>
            </a:rPr>
            <a:t>Exhaustion</a:t>
          </a:r>
          <a:endParaRPr lang="en-US" sz="4400"/>
        </a:p>
      </dgm:t>
    </dgm:pt>
    <dgm:pt modelId="{1E4B954C-5035-4356-945B-24183F999F56}" type="parTrans" cxnId="{8EB47C00-76B0-4E67-988A-CC023E632B79}">
      <dgm:prSet/>
      <dgm:spPr/>
      <dgm:t>
        <a:bodyPr/>
        <a:lstStyle/>
        <a:p>
          <a:endParaRPr lang="en-US" sz="4400"/>
        </a:p>
      </dgm:t>
    </dgm:pt>
    <dgm:pt modelId="{0240DA18-F5FA-4D56-BDC7-85C526A16F77}" type="sibTrans" cxnId="{8EB47C00-76B0-4E67-988A-CC023E632B79}">
      <dgm:prSet/>
      <dgm:spPr/>
      <dgm:t>
        <a:bodyPr/>
        <a:lstStyle/>
        <a:p>
          <a:endParaRPr lang="en-US" sz="4400"/>
        </a:p>
      </dgm:t>
    </dgm:pt>
    <dgm:pt modelId="{F1278A39-FE9C-49C6-800A-52CC610716E3}">
      <dgm:prSet phldrT="[Text]" phldr="0" custT="1"/>
      <dgm:spPr/>
      <dgm:t>
        <a:bodyPr/>
        <a:lstStyle/>
        <a:p>
          <a:pPr>
            <a:spcAft>
              <a:spcPts val="1200"/>
            </a:spcAft>
          </a:pPr>
          <a:r>
            <a:rPr lang="en-US" sz="4400">
              <a:latin typeface="Gill Sans MT" panose="020B0502020104020203"/>
            </a:rPr>
            <a:t>Failure</a:t>
          </a:r>
          <a:endParaRPr lang="en-US" sz="4400"/>
        </a:p>
      </dgm:t>
    </dgm:pt>
    <dgm:pt modelId="{50E1B7B0-2342-4EDA-93CC-F441DC5C4B45}" type="parTrans" cxnId="{6E49CA86-4C65-4D38-B120-BA7DBC2C9DE7}">
      <dgm:prSet/>
      <dgm:spPr/>
      <dgm:t>
        <a:bodyPr/>
        <a:lstStyle/>
        <a:p>
          <a:endParaRPr lang="en-US" sz="4400"/>
        </a:p>
      </dgm:t>
    </dgm:pt>
    <dgm:pt modelId="{00DE993D-DC4B-47D4-8B2C-BB0D9205D468}" type="sibTrans" cxnId="{6E49CA86-4C65-4D38-B120-BA7DBC2C9DE7}">
      <dgm:prSet/>
      <dgm:spPr/>
      <dgm:t>
        <a:bodyPr/>
        <a:lstStyle/>
        <a:p>
          <a:endParaRPr lang="en-US" sz="4400"/>
        </a:p>
      </dgm:t>
    </dgm:pt>
    <dgm:pt modelId="{A477C021-2702-45B1-8B42-0724FC7D75A8}">
      <dgm:prSet phldrT="[Text]" phldr="0" custT="1"/>
      <dgm:spPr/>
      <dgm:t>
        <a:bodyPr/>
        <a:lstStyle/>
        <a:p>
          <a:pPr>
            <a:spcAft>
              <a:spcPts val="1200"/>
            </a:spcAft>
          </a:pPr>
          <a:r>
            <a:rPr lang="en-US" sz="4400">
              <a:latin typeface="Gill Sans MT" panose="020B0502020104020203"/>
            </a:rPr>
            <a:t>Detachment</a:t>
          </a:r>
          <a:endParaRPr lang="en-US" sz="4400"/>
        </a:p>
      </dgm:t>
    </dgm:pt>
    <dgm:pt modelId="{9A3BEF96-391F-4F50-8AA5-86BC2BD46E49}" type="parTrans" cxnId="{CFC83BDD-0CF3-4F73-853A-330875A077EE}">
      <dgm:prSet/>
      <dgm:spPr/>
      <dgm:t>
        <a:bodyPr/>
        <a:lstStyle/>
        <a:p>
          <a:endParaRPr lang="en-US" sz="4400"/>
        </a:p>
      </dgm:t>
    </dgm:pt>
    <dgm:pt modelId="{A3B86D6C-3890-4742-865B-917521889C19}" type="sibTrans" cxnId="{CFC83BDD-0CF3-4F73-853A-330875A077EE}">
      <dgm:prSet/>
      <dgm:spPr/>
      <dgm:t>
        <a:bodyPr/>
        <a:lstStyle/>
        <a:p>
          <a:endParaRPr lang="en-US" sz="4400"/>
        </a:p>
      </dgm:t>
    </dgm:pt>
    <dgm:pt modelId="{81819854-86D2-4F39-BA56-21C9C7641185}" type="pres">
      <dgm:prSet presAssocID="{E4417503-1A1F-4E54-9EB7-1BF5E114F53E}" presName="Name0" presStyleCnt="0">
        <dgm:presLayoutVars>
          <dgm:dir/>
          <dgm:animLvl val="lvl"/>
          <dgm:resizeHandles val="exact"/>
        </dgm:presLayoutVars>
      </dgm:prSet>
      <dgm:spPr/>
    </dgm:pt>
    <dgm:pt modelId="{39764490-9D86-4093-ABFA-F5EB1DAD60A5}" type="pres">
      <dgm:prSet presAssocID="{B2EBB1B1-4C1A-4281-A4C0-A87DF421CF44}" presName="composite" presStyleCnt="0"/>
      <dgm:spPr/>
    </dgm:pt>
    <dgm:pt modelId="{D1825411-2184-40BD-BA45-538B2FB0B767}" type="pres">
      <dgm:prSet presAssocID="{B2EBB1B1-4C1A-4281-A4C0-A87DF421CF44}" presName="parTx" presStyleLbl="alignNode1" presStyleIdx="0" presStyleCnt="2" custScaleY="84884">
        <dgm:presLayoutVars>
          <dgm:chMax val="0"/>
          <dgm:chPref val="0"/>
          <dgm:bulletEnabled val="1"/>
        </dgm:presLayoutVars>
      </dgm:prSet>
      <dgm:spPr/>
    </dgm:pt>
    <dgm:pt modelId="{A6915EAE-272F-4C8D-AC0B-2C0E9C65AC3F}" type="pres">
      <dgm:prSet presAssocID="{B2EBB1B1-4C1A-4281-A4C0-A87DF421CF44}" presName="desTx" presStyleLbl="alignAccFollowNode1" presStyleIdx="0" presStyleCnt="2" custLinFactNeighborX="-47" custLinFactNeighborY="930">
        <dgm:presLayoutVars>
          <dgm:bulletEnabled val="1"/>
        </dgm:presLayoutVars>
      </dgm:prSet>
      <dgm:spPr/>
    </dgm:pt>
    <dgm:pt modelId="{F6B2F93E-31AF-43A6-8ED2-56D263535958}" type="pres">
      <dgm:prSet presAssocID="{39838DC0-D329-4E2A-91C7-00DAD66A0AC3}" presName="space" presStyleCnt="0"/>
      <dgm:spPr/>
    </dgm:pt>
    <dgm:pt modelId="{F00DF5B3-2796-40F5-A569-509B6A5F2038}" type="pres">
      <dgm:prSet presAssocID="{3950052A-BA59-4830-8BDD-A4BD2A3DF635}" presName="composite" presStyleCnt="0"/>
      <dgm:spPr/>
    </dgm:pt>
    <dgm:pt modelId="{10892215-B9F6-479A-94EF-179B3EABA8C3}" type="pres">
      <dgm:prSet presAssocID="{3950052A-BA59-4830-8BDD-A4BD2A3DF635}" presName="parTx" presStyleLbl="alignNode1" presStyleIdx="1" presStyleCnt="2" custScaleY="84384">
        <dgm:presLayoutVars>
          <dgm:chMax val="0"/>
          <dgm:chPref val="0"/>
          <dgm:bulletEnabled val="1"/>
        </dgm:presLayoutVars>
      </dgm:prSet>
      <dgm:spPr/>
    </dgm:pt>
    <dgm:pt modelId="{C86DE287-C2BE-40B7-85BC-1EEED5B1DA12}" type="pres">
      <dgm:prSet presAssocID="{3950052A-BA59-4830-8BDD-A4BD2A3DF635}" presName="desTx" presStyleLbl="alignAccFollowNode1" presStyleIdx="1" presStyleCnt="2">
        <dgm:presLayoutVars>
          <dgm:bulletEnabled val="1"/>
        </dgm:presLayoutVars>
      </dgm:prSet>
      <dgm:spPr/>
    </dgm:pt>
  </dgm:ptLst>
  <dgm:cxnLst>
    <dgm:cxn modelId="{9BDD5C00-0607-4E29-9F65-35A07F4D9FD8}" type="presOf" srcId="{A477C021-2702-45B1-8B42-0724FC7D75A8}" destId="{C86DE287-C2BE-40B7-85BC-1EEED5B1DA12}" srcOrd="0" destOrd="2" presId="urn:microsoft.com/office/officeart/2005/8/layout/hList1"/>
    <dgm:cxn modelId="{8EB47C00-76B0-4E67-988A-CC023E632B79}" srcId="{3950052A-BA59-4830-8BDD-A4BD2A3DF635}" destId="{A73ADDB8-3E3F-4A50-9EFA-00FC60905F2F}" srcOrd="0" destOrd="0" parTransId="{1E4B954C-5035-4356-945B-24183F999F56}" sibTransId="{0240DA18-F5FA-4D56-BDC7-85C526A16F77}"/>
    <dgm:cxn modelId="{07518C04-8EA9-471D-8EA2-094BD519E506}" srcId="{E4417503-1A1F-4E54-9EB7-1BF5E114F53E}" destId="{B2EBB1B1-4C1A-4281-A4C0-A87DF421CF44}" srcOrd="0" destOrd="0" parTransId="{632BC613-F90B-4CAB-BADC-3FCBF6444EE3}" sibTransId="{39838DC0-D329-4E2A-91C7-00DAD66A0AC3}"/>
    <dgm:cxn modelId="{4434A108-2654-4D5E-8BF3-A961AA8C7D7E}" type="presOf" srcId="{E4417503-1A1F-4E54-9EB7-1BF5E114F53E}" destId="{81819854-86D2-4F39-BA56-21C9C7641185}" srcOrd="0" destOrd="0" presId="urn:microsoft.com/office/officeart/2005/8/layout/hList1"/>
    <dgm:cxn modelId="{FB7EB226-2F13-423A-88C5-917A80CCBBC4}" type="presOf" srcId="{A73ADDB8-3E3F-4A50-9EFA-00FC60905F2F}" destId="{C86DE287-C2BE-40B7-85BC-1EEED5B1DA12}" srcOrd="0" destOrd="0" presId="urn:microsoft.com/office/officeart/2005/8/layout/hList1"/>
    <dgm:cxn modelId="{8169912D-1103-4403-A92C-385988DE6E0F}" srcId="{B2EBB1B1-4C1A-4281-A4C0-A87DF421CF44}" destId="{C4477A39-1067-492B-AAD3-52483441D291}" srcOrd="1" destOrd="0" parTransId="{47A7F752-1695-4E15-BA8C-BB69A5BD3503}" sibTransId="{C9C151A1-32F8-4F64-80E6-467BC8A4F733}"/>
    <dgm:cxn modelId="{7A22C76D-070A-4CBB-A5C0-5288CF918A4C}" type="presOf" srcId="{C4477A39-1067-492B-AAD3-52483441D291}" destId="{A6915EAE-272F-4C8D-AC0B-2C0E9C65AC3F}" srcOrd="0" destOrd="1" presId="urn:microsoft.com/office/officeart/2005/8/layout/hList1"/>
    <dgm:cxn modelId="{AC16D56E-2BA6-4C1B-BD61-E32F96FAAB10}" srcId="{B2EBB1B1-4C1A-4281-A4C0-A87DF421CF44}" destId="{63C11B5A-719F-489B-BC54-5D64D3F69BB4}" srcOrd="2" destOrd="0" parTransId="{E70157D8-7418-4563-9B81-9DF412CD32B2}" sibTransId="{DF6182AB-E244-48CE-AB1E-D535C850BE57}"/>
    <dgm:cxn modelId="{3486DE71-90EA-417B-84FE-89F3ADF3029C}" type="presOf" srcId="{63C11B5A-719F-489B-BC54-5D64D3F69BB4}" destId="{A6915EAE-272F-4C8D-AC0B-2C0E9C65AC3F}" srcOrd="0" destOrd="2" presId="urn:microsoft.com/office/officeart/2005/8/layout/hList1"/>
    <dgm:cxn modelId="{A464F554-585E-4D3E-9E14-BC7816C32983}" srcId="{B2EBB1B1-4C1A-4281-A4C0-A87DF421CF44}" destId="{E92E4BE8-3820-4B89-979C-D6AA56A6F8C5}" srcOrd="0" destOrd="0" parTransId="{83E1A439-3351-4F8A-99F5-9DB582CB5B12}" sibTransId="{CBE594E7-BEF5-469F-A00E-93875251F097}"/>
    <dgm:cxn modelId="{F625CB59-B2D3-4CE8-853F-C3F909860651}" type="presOf" srcId="{E92E4BE8-3820-4B89-979C-D6AA56A6F8C5}" destId="{A6915EAE-272F-4C8D-AC0B-2C0E9C65AC3F}" srcOrd="0" destOrd="0" presId="urn:microsoft.com/office/officeart/2005/8/layout/hList1"/>
    <dgm:cxn modelId="{6E49CA86-4C65-4D38-B120-BA7DBC2C9DE7}" srcId="{3950052A-BA59-4830-8BDD-A4BD2A3DF635}" destId="{F1278A39-FE9C-49C6-800A-52CC610716E3}" srcOrd="1" destOrd="0" parTransId="{50E1B7B0-2342-4EDA-93CC-F441DC5C4B45}" sibTransId="{00DE993D-DC4B-47D4-8B2C-BB0D9205D468}"/>
    <dgm:cxn modelId="{5535408A-A980-4309-9E44-BB020AFB7272}" srcId="{E4417503-1A1F-4E54-9EB7-1BF5E114F53E}" destId="{3950052A-BA59-4830-8BDD-A4BD2A3DF635}" srcOrd="1" destOrd="0" parTransId="{0CDF044F-5FA5-4E6D-99E6-81A71A9FF55C}" sibTransId="{18E5976E-4C4C-44A2-A1DF-5520C1B0776C}"/>
    <dgm:cxn modelId="{BCC9EB99-1840-4F10-A535-16C5D79B0D96}" type="presOf" srcId="{B2EBB1B1-4C1A-4281-A4C0-A87DF421CF44}" destId="{D1825411-2184-40BD-BA45-538B2FB0B767}" srcOrd="0" destOrd="0" presId="urn:microsoft.com/office/officeart/2005/8/layout/hList1"/>
    <dgm:cxn modelId="{B8B2EAC9-DC81-4A33-BDBE-7D59B2C92F85}" type="presOf" srcId="{F1278A39-FE9C-49C6-800A-52CC610716E3}" destId="{C86DE287-C2BE-40B7-85BC-1EEED5B1DA12}" srcOrd="0" destOrd="1" presId="urn:microsoft.com/office/officeart/2005/8/layout/hList1"/>
    <dgm:cxn modelId="{5C517BCF-5337-4B43-ADCF-A141405300CE}" type="presOf" srcId="{3950052A-BA59-4830-8BDD-A4BD2A3DF635}" destId="{10892215-B9F6-479A-94EF-179B3EABA8C3}" srcOrd="0" destOrd="0" presId="urn:microsoft.com/office/officeart/2005/8/layout/hList1"/>
    <dgm:cxn modelId="{CFC83BDD-0CF3-4F73-853A-330875A077EE}" srcId="{3950052A-BA59-4830-8BDD-A4BD2A3DF635}" destId="{A477C021-2702-45B1-8B42-0724FC7D75A8}" srcOrd="2" destOrd="0" parTransId="{9A3BEF96-391F-4F50-8AA5-86BC2BD46E49}" sibTransId="{A3B86D6C-3890-4742-865B-917521889C19}"/>
    <dgm:cxn modelId="{22A62A6B-EB7F-4E68-ADB7-AEF3B9462D5A}" type="presParOf" srcId="{81819854-86D2-4F39-BA56-21C9C7641185}" destId="{39764490-9D86-4093-ABFA-F5EB1DAD60A5}" srcOrd="0" destOrd="0" presId="urn:microsoft.com/office/officeart/2005/8/layout/hList1"/>
    <dgm:cxn modelId="{96C5F463-2837-4AA7-848F-3A2A31FBAB99}" type="presParOf" srcId="{39764490-9D86-4093-ABFA-F5EB1DAD60A5}" destId="{D1825411-2184-40BD-BA45-538B2FB0B767}" srcOrd="0" destOrd="0" presId="urn:microsoft.com/office/officeart/2005/8/layout/hList1"/>
    <dgm:cxn modelId="{0FF41618-B907-4A8E-A1AC-17B4586E138F}" type="presParOf" srcId="{39764490-9D86-4093-ABFA-F5EB1DAD60A5}" destId="{A6915EAE-272F-4C8D-AC0B-2C0E9C65AC3F}" srcOrd="1" destOrd="0" presId="urn:microsoft.com/office/officeart/2005/8/layout/hList1"/>
    <dgm:cxn modelId="{8B4BEBFF-95D8-4A79-AD61-701CB20D7B34}" type="presParOf" srcId="{81819854-86D2-4F39-BA56-21C9C7641185}" destId="{F6B2F93E-31AF-43A6-8ED2-56D263535958}" srcOrd="1" destOrd="0" presId="urn:microsoft.com/office/officeart/2005/8/layout/hList1"/>
    <dgm:cxn modelId="{98848F83-FCE3-4142-8FB4-21C674789130}" type="presParOf" srcId="{81819854-86D2-4F39-BA56-21C9C7641185}" destId="{F00DF5B3-2796-40F5-A569-509B6A5F2038}" srcOrd="2" destOrd="0" presId="urn:microsoft.com/office/officeart/2005/8/layout/hList1"/>
    <dgm:cxn modelId="{D9A77888-E833-4786-985B-99AD643B80A1}" type="presParOf" srcId="{F00DF5B3-2796-40F5-A569-509B6A5F2038}" destId="{10892215-B9F6-479A-94EF-179B3EABA8C3}" srcOrd="0" destOrd="0" presId="urn:microsoft.com/office/officeart/2005/8/layout/hList1"/>
    <dgm:cxn modelId="{A572F1B8-66D1-40AD-B87D-948F76DDCD50}" type="presParOf" srcId="{F00DF5B3-2796-40F5-A569-509B6A5F2038}" destId="{C86DE287-C2BE-40B7-85BC-1EEED5B1DA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7956E2-320C-43D1-954A-CCAEA935C7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480F49-4743-489B-9F01-7D5FA2640CB4}">
      <dgm:prSet phldrT="[Text]" phldr="0"/>
      <dgm:spPr/>
      <dgm:t>
        <a:bodyPr/>
        <a:lstStyle/>
        <a:p>
          <a:pPr rtl="0"/>
          <a:r>
            <a:rPr lang="en-US">
              <a:latin typeface="Gill Sans MT" panose="020B0502020104020203"/>
            </a:rPr>
            <a:t>Infant and Toddler Development</a:t>
          </a:r>
          <a:endParaRPr lang="en-US"/>
        </a:p>
      </dgm:t>
    </dgm:pt>
    <dgm:pt modelId="{EA60D25D-6FEC-4E15-B066-3A18186D8E4A}" type="parTrans" cxnId="{7DA013C1-055B-4727-98AC-9F71A8026B26}">
      <dgm:prSet/>
      <dgm:spPr/>
      <dgm:t>
        <a:bodyPr/>
        <a:lstStyle/>
        <a:p>
          <a:endParaRPr lang="en-US"/>
        </a:p>
      </dgm:t>
    </dgm:pt>
    <dgm:pt modelId="{BCA52B7A-6E43-4BFF-8B17-AF0CBF8EF8BE}" type="sibTrans" cxnId="{7DA013C1-055B-4727-98AC-9F71A8026B26}">
      <dgm:prSet/>
      <dgm:spPr/>
      <dgm:t>
        <a:bodyPr/>
        <a:lstStyle/>
        <a:p>
          <a:endParaRPr lang="en-US"/>
        </a:p>
      </dgm:t>
    </dgm:pt>
    <dgm:pt modelId="{70015459-0459-4202-B189-ED7016D62F02}">
      <dgm:prSet phldrT="[Text]" phldr="0"/>
      <dgm:spPr/>
      <dgm:t>
        <a:bodyPr/>
        <a:lstStyle/>
        <a:p>
          <a:pPr rtl="0"/>
          <a:r>
            <a:rPr lang="en-US">
              <a:latin typeface="Gill Sans MT" panose="020B0502020104020203"/>
            </a:rPr>
            <a:t>Family-Centered Practices</a:t>
          </a:r>
          <a:endParaRPr lang="en-US"/>
        </a:p>
      </dgm:t>
    </dgm:pt>
    <dgm:pt modelId="{222ED033-916C-4013-BB08-BE6C3E615F5D}" type="parTrans" cxnId="{05E1A4FB-D9EB-4D56-A040-2F5E271D8461}">
      <dgm:prSet/>
      <dgm:spPr/>
      <dgm:t>
        <a:bodyPr/>
        <a:lstStyle/>
        <a:p>
          <a:endParaRPr lang="en-US"/>
        </a:p>
      </dgm:t>
    </dgm:pt>
    <dgm:pt modelId="{C4CAA2D1-ECA0-49FB-BB12-4158C89DAAF7}" type="sibTrans" cxnId="{05E1A4FB-D9EB-4D56-A040-2F5E271D8461}">
      <dgm:prSet/>
      <dgm:spPr/>
      <dgm:t>
        <a:bodyPr/>
        <a:lstStyle/>
        <a:p>
          <a:endParaRPr lang="en-US"/>
        </a:p>
      </dgm:t>
    </dgm:pt>
    <dgm:pt modelId="{FF0CB1A7-3572-4F0D-A8E3-4E894F09F6FA}">
      <dgm:prSet phldrT="[Text]" phldr="0"/>
      <dgm:spPr/>
      <dgm:t>
        <a:bodyPr/>
        <a:lstStyle/>
        <a:p>
          <a:pPr rtl="0"/>
          <a:r>
            <a:rPr lang="en-US">
              <a:latin typeface="Gill Sans MT" panose="020B0502020104020203"/>
            </a:rPr>
            <a:t>Leadership/ Teaming</a:t>
          </a:r>
        </a:p>
      </dgm:t>
    </dgm:pt>
    <dgm:pt modelId="{D7B1913D-32A6-40C3-B92F-B8C3626FB59F}" type="parTrans" cxnId="{D7619B7A-670E-45DB-BD59-4DC18F4B38C1}">
      <dgm:prSet/>
      <dgm:spPr/>
      <dgm:t>
        <a:bodyPr/>
        <a:lstStyle/>
        <a:p>
          <a:endParaRPr lang="en-US"/>
        </a:p>
      </dgm:t>
    </dgm:pt>
    <dgm:pt modelId="{D9C311E5-B8D4-4F5B-88E9-914FB05B3D1B}" type="sibTrans" cxnId="{D7619B7A-670E-45DB-BD59-4DC18F4B38C1}">
      <dgm:prSet/>
      <dgm:spPr/>
      <dgm:t>
        <a:bodyPr/>
        <a:lstStyle/>
        <a:p>
          <a:endParaRPr lang="en-US"/>
        </a:p>
      </dgm:t>
    </dgm:pt>
    <dgm:pt modelId="{38ECD901-3223-4AF9-88F8-93E49A644A55}" type="pres">
      <dgm:prSet presAssocID="{7E7956E2-320C-43D1-954A-CCAEA935C712}" presName="diagram" presStyleCnt="0">
        <dgm:presLayoutVars>
          <dgm:dir/>
          <dgm:resizeHandles val="exact"/>
        </dgm:presLayoutVars>
      </dgm:prSet>
      <dgm:spPr/>
    </dgm:pt>
    <dgm:pt modelId="{C7622FED-8E0D-4B7D-80A9-404B346B4130}" type="pres">
      <dgm:prSet presAssocID="{5E480F49-4743-489B-9F01-7D5FA2640CB4}" presName="node" presStyleLbl="node1" presStyleIdx="0" presStyleCnt="3">
        <dgm:presLayoutVars>
          <dgm:bulletEnabled val="1"/>
        </dgm:presLayoutVars>
      </dgm:prSet>
      <dgm:spPr/>
    </dgm:pt>
    <dgm:pt modelId="{5AACFA29-266B-43E6-AAC1-033266BB2D6E}" type="pres">
      <dgm:prSet presAssocID="{BCA52B7A-6E43-4BFF-8B17-AF0CBF8EF8BE}" presName="sibTrans" presStyleCnt="0"/>
      <dgm:spPr/>
    </dgm:pt>
    <dgm:pt modelId="{AF5223CA-42A5-404B-8C3A-55E0B1988DCD}" type="pres">
      <dgm:prSet presAssocID="{70015459-0459-4202-B189-ED7016D62F02}" presName="node" presStyleLbl="node1" presStyleIdx="1" presStyleCnt="3">
        <dgm:presLayoutVars>
          <dgm:bulletEnabled val="1"/>
        </dgm:presLayoutVars>
      </dgm:prSet>
      <dgm:spPr/>
    </dgm:pt>
    <dgm:pt modelId="{DEED7C13-B30C-4BCB-82DA-D6C332F3F9E7}" type="pres">
      <dgm:prSet presAssocID="{C4CAA2D1-ECA0-49FB-BB12-4158C89DAAF7}" presName="sibTrans" presStyleCnt="0"/>
      <dgm:spPr/>
    </dgm:pt>
    <dgm:pt modelId="{12B5EDE5-E40A-4AAC-944E-F0FC1DF48012}" type="pres">
      <dgm:prSet presAssocID="{FF0CB1A7-3572-4F0D-A8E3-4E894F09F6FA}" presName="node" presStyleLbl="node1" presStyleIdx="2" presStyleCnt="3">
        <dgm:presLayoutVars>
          <dgm:bulletEnabled val="1"/>
        </dgm:presLayoutVars>
      </dgm:prSet>
      <dgm:spPr/>
    </dgm:pt>
  </dgm:ptLst>
  <dgm:cxnLst>
    <dgm:cxn modelId="{D645842D-F357-460B-AEFF-9B5D18AD3AF1}" type="presOf" srcId="{5E480F49-4743-489B-9F01-7D5FA2640CB4}" destId="{C7622FED-8E0D-4B7D-80A9-404B346B4130}" srcOrd="0" destOrd="0" presId="urn:microsoft.com/office/officeart/2005/8/layout/default"/>
    <dgm:cxn modelId="{D7619B7A-670E-45DB-BD59-4DC18F4B38C1}" srcId="{7E7956E2-320C-43D1-954A-CCAEA935C712}" destId="{FF0CB1A7-3572-4F0D-A8E3-4E894F09F6FA}" srcOrd="2" destOrd="0" parTransId="{D7B1913D-32A6-40C3-B92F-B8C3626FB59F}" sibTransId="{D9C311E5-B8D4-4F5B-88E9-914FB05B3D1B}"/>
    <dgm:cxn modelId="{557CAD7A-C30E-44DF-87DA-8A8E98D51ABF}" type="presOf" srcId="{70015459-0459-4202-B189-ED7016D62F02}" destId="{AF5223CA-42A5-404B-8C3A-55E0B1988DCD}" srcOrd="0" destOrd="0" presId="urn:microsoft.com/office/officeart/2005/8/layout/default"/>
    <dgm:cxn modelId="{168F478B-FDB1-4B7E-8112-6F34B7EE0FFC}" type="presOf" srcId="{7E7956E2-320C-43D1-954A-CCAEA935C712}" destId="{38ECD901-3223-4AF9-88F8-93E49A644A55}" srcOrd="0" destOrd="0" presId="urn:microsoft.com/office/officeart/2005/8/layout/default"/>
    <dgm:cxn modelId="{F5D75F90-A721-4BE7-9DFA-1EA3D5BD599F}" type="presOf" srcId="{FF0CB1A7-3572-4F0D-A8E3-4E894F09F6FA}" destId="{12B5EDE5-E40A-4AAC-944E-F0FC1DF48012}" srcOrd="0" destOrd="0" presId="urn:microsoft.com/office/officeart/2005/8/layout/default"/>
    <dgm:cxn modelId="{7DA013C1-055B-4727-98AC-9F71A8026B26}" srcId="{7E7956E2-320C-43D1-954A-CCAEA935C712}" destId="{5E480F49-4743-489B-9F01-7D5FA2640CB4}" srcOrd="0" destOrd="0" parTransId="{EA60D25D-6FEC-4E15-B066-3A18186D8E4A}" sibTransId="{BCA52B7A-6E43-4BFF-8B17-AF0CBF8EF8BE}"/>
    <dgm:cxn modelId="{05E1A4FB-D9EB-4D56-A040-2F5E271D8461}" srcId="{7E7956E2-320C-43D1-954A-CCAEA935C712}" destId="{70015459-0459-4202-B189-ED7016D62F02}" srcOrd="1" destOrd="0" parTransId="{222ED033-916C-4013-BB08-BE6C3E615F5D}" sibTransId="{C4CAA2D1-ECA0-49FB-BB12-4158C89DAAF7}"/>
    <dgm:cxn modelId="{03F55272-48B5-4BD1-8A47-6CDE769E658A}" type="presParOf" srcId="{38ECD901-3223-4AF9-88F8-93E49A644A55}" destId="{C7622FED-8E0D-4B7D-80A9-404B346B4130}" srcOrd="0" destOrd="0" presId="urn:microsoft.com/office/officeart/2005/8/layout/default"/>
    <dgm:cxn modelId="{443A2130-FCE2-47A2-A8ED-8DA0854059DF}" type="presParOf" srcId="{38ECD901-3223-4AF9-88F8-93E49A644A55}" destId="{5AACFA29-266B-43E6-AAC1-033266BB2D6E}" srcOrd="1" destOrd="0" presId="urn:microsoft.com/office/officeart/2005/8/layout/default"/>
    <dgm:cxn modelId="{C712E05A-AE0D-4357-954C-76A952BEF12A}" type="presParOf" srcId="{38ECD901-3223-4AF9-88F8-93E49A644A55}" destId="{AF5223CA-42A5-404B-8C3A-55E0B1988DCD}" srcOrd="2" destOrd="0" presId="urn:microsoft.com/office/officeart/2005/8/layout/default"/>
    <dgm:cxn modelId="{230C73A5-95B8-4C50-93A2-51943E611FC4}" type="presParOf" srcId="{38ECD901-3223-4AF9-88F8-93E49A644A55}" destId="{DEED7C13-B30C-4BCB-82DA-D6C332F3F9E7}" srcOrd="3" destOrd="0" presId="urn:microsoft.com/office/officeart/2005/8/layout/default"/>
    <dgm:cxn modelId="{D54440C8-7C10-449F-BDB7-1FC2948A187E}" type="presParOf" srcId="{38ECD901-3223-4AF9-88F8-93E49A644A55}" destId="{12B5EDE5-E40A-4AAC-944E-F0FC1DF4801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F1FEF0-2388-4DA5-BE09-7B4903D57AF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110714-93BE-49A0-858D-A8E7B0F82105}">
      <dgm:prSet phldrT="[Text]" phldr="0"/>
      <dgm:spPr/>
      <dgm:t>
        <a:bodyPr/>
        <a:lstStyle/>
        <a:p>
          <a:r>
            <a:rPr lang="en-US">
              <a:latin typeface="Gill Sans MT" panose="020B0502020104020203"/>
            </a:rPr>
            <a:t>Well-being</a:t>
          </a:r>
          <a:endParaRPr lang="en-US"/>
        </a:p>
      </dgm:t>
    </dgm:pt>
    <dgm:pt modelId="{6415E2B0-8D37-482F-85F3-D51268B501FB}" type="parTrans" cxnId="{81589EA1-D1AC-4A73-B06D-A2A1B5A12E6E}">
      <dgm:prSet/>
      <dgm:spPr/>
      <dgm:t>
        <a:bodyPr/>
        <a:lstStyle/>
        <a:p>
          <a:endParaRPr lang="en-US"/>
        </a:p>
      </dgm:t>
    </dgm:pt>
    <dgm:pt modelId="{1875D27B-CFA0-42C6-9333-F4480FC6B39F}" type="sibTrans" cxnId="{81589EA1-D1AC-4A73-B06D-A2A1B5A12E6E}">
      <dgm:prSet/>
      <dgm:spPr/>
      <dgm:t>
        <a:bodyPr/>
        <a:lstStyle/>
        <a:p>
          <a:endParaRPr lang="en-US"/>
        </a:p>
      </dgm:t>
    </dgm:pt>
    <dgm:pt modelId="{FD2C4B00-6E69-4EF9-B4CA-6501A2EDF31C}">
      <dgm:prSet phldrT="[Text]" phldr="0"/>
      <dgm:spPr/>
      <dgm:t>
        <a:bodyPr/>
        <a:lstStyle/>
        <a:p>
          <a:r>
            <a:rPr lang="en-US">
              <a:latin typeface="Gill Sans MT" panose="020B0502020104020203"/>
            </a:rPr>
            <a:t>Burnout</a:t>
          </a:r>
          <a:endParaRPr lang="en-US"/>
        </a:p>
      </dgm:t>
    </dgm:pt>
    <dgm:pt modelId="{843671DA-9CBA-494B-8B6E-CD6A79FA9A30}" type="parTrans" cxnId="{D3133431-45DB-48FE-84E6-2BFB6D03CEA9}">
      <dgm:prSet/>
      <dgm:spPr/>
      <dgm:t>
        <a:bodyPr/>
        <a:lstStyle/>
        <a:p>
          <a:endParaRPr lang="en-US"/>
        </a:p>
      </dgm:t>
    </dgm:pt>
    <dgm:pt modelId="{0724BE04-27F4-4525-A9F8-0BFAC2DBACB0}" type="sibTrans" cxnId="{D3133431-45DB-48FE-84E6-2BFB6D03CEA9}">
      <dgm:prSet/>
      <dgm:spPr/>
      <dgm:t>
        <a:bodyPr/>
        <a:lstStyle/>
        <a:p>
          <a:endParaRPr lang="en-US"/>
        </a:p>
      </dgm:t>
    </dgm:pt>
    <dgm:pt modelId="{DFAC7C89-676B-409B-82FE-D85C7689C31F}" type="pres">
      <dgm:prSet presAssocID="{76F1FEF0-2388-4DA5-BE09-7B4903D57AFA}" presName="Name0" presStyleCnt="0">
        <dgm:presLayoutVars>
          <dgm:dir/>
          <dgm:resizeHandles val="exact"/>
        </dgm:presLayoutVars>
      </dgm:prSet>
      <dgm:spPr/>
    </dgm:pt>
    <dgm:pt modelId="{DED9270A-202D-424B-BADA-B853424A4BB4}" type="pres">
      <dgm:prSet presAssocID="{A1110714-93BE-49A0-858D-A8E7B0F82105}" presName="Name5" presStyleLbl="vennNode1" presStyleIdx="0" presStyleCnt="2">
        <dgm:presLayoutVars>
          <dgm:bulletEnabled val="1"/>
        </dgm:presLayoutVars>
      </dgm:prSet>
      <dgm:spPr/>
    </dgm:pt>
    <dgm:pt modelId="{DF734FC0-9150-4D80-9FCE-DAF18537BC06}" type="pres">
      <dgm:prSet presAssocID="{1875D27B-CFA0-42C6-9333-F4480FC6B39F}" presName="space" presStyleCnt="0"/>
      <dgm:spPr/>
    </dgm:pt>
    <dgm:pt modelId="{44C4EC1E-678F-43E2-A45F-3CA7E3698877}" type="pres">
      <dgm:prSet presAssocID="{FD2C4B00-6E69-4EF9-B4CA-6501A2EDF31C}" presName="Name5" presStyleLbl="vennNode1" presStyleIdx="1" presStyleCnt="2">
        <dgm:presLayoutVars>
          <dgm:bulletEnabled val="1"/>
        </dgm:presLayoutVars>
      </dgm:prSet>
      <dgm:spPr/>
    </dgm:pt>
  </dgm:ptLst>
  <dgm:cxnLst>
    <dgm:cxn modelId="{D3133431-45DB-48FE-84E6-2BFB6D03CEA9}" srcId="{76F1FEF0-2388-4DA5-BE09-7B4903D57AFA}" destId="{FD2C4B00-6E69-4EF9-B4CA-6501A2EDF31C}" srcOrd="1" destOrd="0" parTransId="{843671DA-9CBA-494B-8B6E-CD6A79FA9A30}" sibTransId="{0724BE04-27F4-4525-A9F8-0BFAC2DBACB0}"/>
    <dgm:cxn modelId="{9B53CB73-3272-4407-A23E-E26A99B3C266}" type="presOf" srcId="{76F1FEF0-2388-4DA5-BE09-7B4903D57AFA}" destId="{DFAC7C89-676B-409B-82FE-D85C7689C31F}" srcOrd="0" destOrd="0" presId="urn:microsoft.com/office/officeart/2005/8/layout/venn3"/>
    <dgm:cxn modelId="{81589EA1-D1AC-4A73-B06D-A2A1B5A12E6E}" srcId="{76F1FEF0-2388-4DA5-BE09-7B4903D57AFA}" destId="{A1110714-93BE-49A0-858D-A8E7B0F82105}" srcOrd="0" destOrd="0" parTransId="{6415E2B0-8D37-482F-85F3-D51268B501FB}" sibTransId="{1875D27B-CFA0-42C6-9333-F4480FC6B39F}"/>
    <dgm:cxn modelId="{028242BA-DD68-457C-BCEC-53269801AE12}" type="presOf" srcId="{FD2C4B00-6E69-4EF9-B4CA-6501A2EDF31C}" destId="{44C4EC1E-678F-43E2-A45F-3CA7E3698877}" srcOrd="0" destOrd="0" presId="urn:microsoft.com/office/officeart/2005/8/layout/venn3"/>
    <dgm:cxn modelId="{B17606BC-B206-42F8-96F4-A1673BF21039}" type="presOf" srcId="{A1110714-93BE-49A0-858D-A8E7B0F82105}" destId="{DED9270A-202D-424B-BADA-B853424A4BB4}" srcOrd="0" destOrd="0" presId="urn:microsoft.com/office/officeart/2005/8/layout/venn3"/>
    <dgm:cxn modelId="{871C5D19-18CB-49A9-A8DD-E9A925E2BDFB}" type="presParOf" srcId="{DFAC7C89-676B-409B-82FE-D85C7689C31F}" destId="{DED9270A-202D-424B-BADA-B853424A4BB4}" srcOrd="0" destOrd="0" presId="urn:microsoft.com/office/officeart/2005/8/layout/venn3"/>
    <dgm:cxn modelId="{0F9569D8-5352-4C3C-83D4-C0B25FFCB356}" type="presParOf" srcId="{DFAC7C89-676B-409B-82FE-D85C7689C31F}" destId="{DF734FC0-9150-4D80-9FCE-DAF18537BC06}" srcOrd="1" destOrd="0" presId="urn:microsoft.com/office/officeart/2005/8/layout/venn3"/>
    <dgm:cxn modelId="{A46003A1-2E57-4F6C-AD16-B051A56B7932}" type="presParOf" srcId="{DFAC7C89-676B-409B-82FE-D85C7689C31F}" destId="{44C4EC1E-678F-43E2-A45F-3CA7E3698877}" srcOrd="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7956E2-320C-43D1-954A-CCAEA935C7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480F49-4743-489B-9F01-7D5FA2640CB4}">
      <dgm:prSet phldrT="[Text]" phldr="0"/>
      <dgm:spPr/>
      <dgm:t>
        <a:bodyPr/>
        <a:lstStyle/>
        <a:p>
          <a:pPr rtl="0"/>
          <a:r>
            <a:rPr lang="en-US">
              <a:latin typeface="Gill Sans MT" panose="020B0502020104020203"/>
            </a:rPr>
            <a:t>Coordination of Services</a:t>
          </a:r>
          <a:endParaRPr lang="en-US"/>
        </a:p>
      </dgm:t>
    </dgm:pt>
    <dgm:pt modelId="{EA60D25D-6FEC-4E15-B066-3A18186D8E4A}" type="parTrans" cxnId="{7DA013C1-055B-4727-98AC-9F71A8026B26}">
      <dgm:prSet/>
      <dgm:spPr/>
      <dgm:t>
        <a:bodyPr/>
        <a:lstStyle/>
        <a:p>
          <a:endParaRPr lang="en-US"/>
        </a:p>
      </dgm:t>
    </dgm:pt>
    <dgm:pt modelId="{BCA52B7A-6E43-4BFF-8B17-AF0CBF8EF8BE}" type="sibTrans" cxnId="{7DA013C1-055B-4727-98AC-9F71A8026B26}">
      <dgm:prSet/>
      <dgm:spPr/>
      <dgm:t>
        <a:bodyPr/>
        <a:lstStyle/>
        <a:p>
          <a:endParaRPr lang="en-US"/>
        </a:p>
      </dgm:t>
    </dgm:pt>
    <dgm:pt modelId="{70015459-0459-4202-B189-ED7016D62F02}">
      <dgm:prSet phldrT="[Text]" phldr="0"/>
      <dgm:spPr/>
      <dgm:t>
        <a:bodyPr/>
        <a:lstStyle/>
        <a:p>
          <a:pPr rtl="0"/>
          <a:r>
            <a:rPr lang="en-US">
              <a:latin typeface="Gill Sans MT" panose="020B0502020104020203"/>
            </a:rPr>
            <a:t>Transition</a:t>
          </a:r>
          <a:endParaRPr lang="en-US"/>
        </a:p>
      </dgm:t>
    </dgm:pt>
    <dgm:pt modelId="{222ED033-916C-4013-BB08-BE6C3E615F5D}" type="parTrans" cxnId="{05E1A4FB-D9EB-4D56-A040-2F5E271D8461}">
      <dgm:prSet/>
      <dgm:spPr/>
      <dgm:t>
        <a:bodyPr/>
        <a:lstStyle/>
        <a:p>
          <a:endParaRPr lang="en-US"/>
        </a:p>
      </dgm:t>
    </dgm:pt>
    <dgm:pt modelId="{C4CAA2D1-ECA0-49FB-BB12-4158C89DAAF7}" type="sibTrans" cxnId="{05E1A4FB-D9EB-4D56-A040-2F5E271D8461}">
      <dgm:prSet/>
      <dgm:spPr/>
      <dgm:t>
        <a:bodyPr/>
        <a:lstStyle/>
        <a:p>
          <a:endParaRPr lang="en-US"/>
        </a:p>
      </dgm:t>
    </dgm:pt>
    <dgm:pt modelId="{FF0CB1A7-3572-4F0D-A8E3-4E894F09F6FA}">
      <dgm:prSet phldrT="[Text]" phldr="0"/>
      <dgm:spPr/>
      <dgm:t>
        <a:bodyPr/>
        <a:lstStyle/>
        <a:p>
          <a:r>
            <a:rPr lang="en-US">
              <a:latin typeface="Gill Sans MT" panose="020B0502020104020203"/>
            </a:rPr>
            <a:t>Professionalism</a:t>
          </a:r>
          <a:endParaRPr lang="en-US"/>
        </a:p>
      </dgm:t>
    </dgm:pt>
    <dgm:pt modelId="{D7B1913D-32A6-40C3-B92F-B8C3626FB59F}" type="parTrans" cxnId="{D7619B7A-670E-45DB-BD59-4DC18F4B38C1}">
      <dgm:prSet/>
      <dgm:spPr/>
      <dgm:t>
        <a:bodyPr/>
        <a:lstStyle/>
        <a:p>
          <a:endParaRPr lang="en-US"/>
        </a:p>
      </dgm:t>
    </dgm:pt>
    <dgm:pt modelId="{D9C311E5-B8D4-4F5B-88E9-914FB05B3D1B}" type="sibTrans" cxnId="{D7619B7A-670E-45DB-BD59-4DC18F4B38C1}">
      <dgm:prSet/>
      <dgm:spPr/>
      <dgm:t>
        <a:bodyPr/>
        <a:lstStyle/>
        <a:p>
          <a:endParaRPr lang="en-US"/>
        </a:p>
      </dgm:t>
    </dgm:pt>
    <dgm:pt modelId="{38ECD901-3223-4AF9-88F8-93E49A644A55}" type="pres">
      <dgm:prSet presAssocID="{7E7956E2-320C-43D1-954A-CCAEA935C712}" presName="diagram" presStyleCnt="0">
        <dgm:presLayoutVars>
          <dgm:dir/>
          <dgm:resizeHandles val="exact"/>
        </dgm:presLayoutVars>
      </dgm:prSet>
      <dgm:spPr/>
    </dgm:pt>
    <dgm:pt modelId="{C7622FED-8E0D-4B7D-80A9-404B346B4130}" type="pres">
      <dgm:prSet presAssocID="{5E480F49-4743-489B-9F01-7D5FA2640CB4}" presName="node" presStyleLbl="node1" presStyleIdx="0" presStyleCnt="3">
        <dgm:presLayoutVars>
          <dgm:bulletEnabled val="1"/>
        </dgm:presLayoutVars>
      </dgm:prSet>
      <dgm:spPr/>
    </dgm:pt>
    <dgm:pt modelId="{5AACFA29-266B-43E6-AAC1-033266BB2D6E}" type="pres">
      <dgm:prSet presAssocID="{BCA52B7A-6E43-4BFF-8B17-AF0CBF8EF8BE}" presName="sibTrans" presStyleCnt="0"/>
      <dgm:spPr/>
    </dgm:pt>
    <dgm:pt modelId="{AF5223CA-42A5-404B-8C3A-55E0B1988DCD}" type="pres">
      <dgm:prSet presAssocID="{70015459-0459-4202-B189-ED7016D62F02}" presName="node" presStyleLbl="node1" presStyleIdx="1" presStyleCnt="3">
        <dgm:presLayoutVars>
          <dgm:bulletEnabled val="1"/>
        </dgm:presLayoutVars>
      </dgm:prSet>
      <dgm:spPr/>
    </dgm:pt>
    <dgm:pt modelId="{DEED7C13-B30C-4BCB-82DA-D6C332F3F9E7}" type="pres">
      <dgm:prSet presAssocID="{C4CAA2D1-ECA0-49FB-BB12-4158C89DAAF7}" presName="sibTrans" presStyleCnt="0"/>
      <dgm:spPr/>
    </dgm:pt>
    <dgm:pt modelId="{12B5EDE5-E40A-4AAC-944E-F0FC1DF48012}" type="pres">
      <dgm:prSet presAssocID="{FF0CB1A7-3572-4F0D-A8E3-4E894F09F6FA}" presName="node" presStyleLbl="node1" presStyleIdx="2" presStyleCnt="3">
        <dgm:presLayoutVars>
          <dgm:bulletEnabled val="1"/>
        </dgm:presLayoutVars>
      </dgm:prSet>
      <dgm:spPr/>
    </dgm:pt>
  </dgm:ptLst>
  <dgm:cxnLst>
    <dgm:cxn modelId="{46E5210E-2E07-4DAA-9E6F-2868E844AD28}" type="presOf" srcId="{5E480F49-4743-489B-9F01-7D5FA2640CB4}" destId="{C7622FED-8E0D-4B7D-80A9-404B346B4130}" srcOrd="0" destOrd="0" presId="urn:microsoft.com/office/officeart/2005/8/layout/default"/>
    <dgm:cxn modelId="{53718724-089E-42CE-A329-2E8B7331C64A}" type="presOf" srcId="{FF0CB1A7-3572-4F0D-A8E3-4E894F09F6FA}" destId="{12B5EDE5-E40A-4AAC-944E-F0FC1DF48012}" srcOrd="0" destOrd="0" presId="urn:microsoft.com/office/officeart/2005/8/layout/default"/>
    <dgm:cxn modelId="{D7619B7A-670E-45DB-BD59-4DC18F4B38C1}" srcId="{7E7956E2-320C-43D1-954A-CCAEA935C712}" destId="{FF0CB1A7-3572-4F0D-A8E3-4E894F09F6FA}" srcOrd="2" destOrd="0" parTransId="{D7B1913D-32A6-40C3-B92F-B8C3626FB59F}" sibTransId="{D9C311E5-B8D4-4F5B-88E9-914FB05B3D1B}"/>
    <dgm:cxn modelId="{168F478B-FDB1-4B7E-8112-6F34B7EE0FFC}" type="presOf" srcId="{7E7956E2-320C-43D1-954A-CCAEA935C712}" destId="{38ECD901-3223-4AF9-88F8-93E49A644A55}" srcOrd="0" destOrd="0" presId="urn:microsoft.com/office/officeart/2005/8/layout/default"/>
    <dgm:cxn modelId="{7DA013C1-055B-4727-98AC-9F71A8026B26}" srcId="{7E7956E2-320C-43D1-954A-CCAEA935C712}" destId="{5E480F49-4743-489B-9F01-7D5FA2640CB4}" srcOrd="0" destOrd="0" parTransId="{EA60D25D-6FEC-4E15-B066-3A18186D8E4A}" sibTransId="{BCA52B7A-6E43-4BFF-8B17-AF0CBF8EF8BE}"/>
    <dgm:cxn modelId="{7735F8D7-2BF0-45AF-9585-9899785D6A32}" type="presOf" srcId="{70015459-0459-4202-B189-ED7016D62F02}" destId="{AF5223CA-42A5-404B-8C3A-55E0B1988DCD}" srcOrd="0" destOrd="0" presId="urn:microsoft.com/office/officeart/2005/8/layout/default"/>
    <dgm:cxn modelId="{05E1A4FB-D9EB-4D56-A040-2F5E271D8461}" srcId="{7E7956E2-320C-43D1-954A-CCAEA935C712}" destId="{70015459-0459-4202-B189-ED7016D62F02}" srcOrd="1" destOrd="0" parTransId="{222ED033-916C-4013-BB08-BE6C3E615F5D}" sibTransId="{C4CAA2D1-ECA0-49FB-BB12-4158C89DAAF7}"/>
    <dgm:cxn modelId="{E03D7226-FD59-4C26-9880-D1F44B9B1961}" type="presParOf" srcId="{38ECD901-3223-4AF9-88F8-93E49A644A55}" destId="{C7622FED-8E0D-4B7D-80A9-404B346B4130}" srcOrd="0" destOrd="0" presId="urn:microsoft.com/office/officeart/2005/8/layout/default"/>
    <dgm:cxn modelId="{48D82F33-38ED-474F-AB30-A7785F437F70}" type="presParOf" srcId="{38ECD901-3223-4AF9-88F8-93E49A644A55}" destId="{5AACFA29-266B-43E6-AAC1-033266BB2D6E}" srcOrd="1" destOrd="0" presId="urn:microsoft.com/office/officeart/2005/8/layout/default"/>
    <dgm:cxn modelId="{1C08FE67-2113-41D9-98DC-266D87473CA7}" type="presParOf" srcId="{38ECD901-3223-4AF9-88F8-93E49A644A55}" destId="{AF5223CA-42A5-404B-8C3A-55E0B1988DCD}" srcOrd="2" destOrd="0" presId="urn:microsoft.com/office/officeart/2005/8/layout/default"/>
    <dgm:cxn modelId="{F89ED5AD-A01A-432A-9CA6-1076E8292F5B}" type="presParOf" srcId="{38ECD901-3223-4AF9-88F8-93E49A644A55}" destId="{DEED7C13-B30C-4BCB-82DA-D6C332F3F9E7}" srcOrd="3" destOrd="0" presId="urn:microsoft.com/office/officeart/2005/8/layout/default"/>
    <dgm:cxn modelId="{0E335ACD-AFAF-4077-93BF-51E77C2EC299}" type="presParOf" srcId="{38ECD901-3223-4AF9-88F8-93E49A644A55}" destId="{12B5EDE5-E40A-4AAC-944E-F0FC1DF48012}" srcOrd="4" destOrd="0" presId="urn:microsoft.com/office/officeart/2005/8/layout/defaul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74850-6871-4D36-AE19-0D30B8FE6B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C095570-4D84-4F2B-973B-B2138D5C0315}">
      <dgm:prSet phldrT="[Text]" phldr="0"/>
      <dgm:spPr/>
      <dgm:t>
        <a:bodyPr/>
        <a:lstStyle/>
        <a:p>
          <a:r>
            <a:rPr lang="en-US">
              <a:latin typeface="Gill Sans MT" panose="020B0502020104020203"/>
            </a:rPr>
            <a:t>Energy</a:t>
          </a:r>
          <a:endParaRPr lang="en-US"/>
        </a:p>
      </dgm:t>
    </dgm:pt>
    <dgm:pt modelId="{8BE60C9E-0D63-4F49-8C61-B0D3036D6092}" type="parTrans" cxnId="{D6DAD8B4-6FFE-4573-9B5F-D20BAA6E1B7B}">
      <dgm:prSet/>
      <dgm:spPr/>
      <dgm:t>
        <a:bodyPr/>
        <a:lstStyle/>
        <a:p>
          <a:endParaRPr lang="en-US"/>
        </a:p>
      </dgm:t>
    </dgm:pt>
    <dgm:pt modelId="{260CDCD9-234A-4D29-952D-BB041309EA96}" type="sibTrans" cxnId="{D6DAD8B4-6FFE-4573-9B5F-D20BAA6E1B7B}">
      <dgm:prSet/>
      <dgm:spPr/>
      <dgm:t>
        <a:bodyPr/>
        <a:lstStyle/>
        <a:p>
          <a:endParaRPr lang="en-US"/>
        </a:p>
      </dgm:t>
    </dgm:pt>
    <dgm:pt modelId="{A3BC20AD-0256-40F0-9B29-EC8B87885AB7}">
      <dgm:prSet phldrT="[Text]" phldr="0"/>
      <dgm:spPr/>
      <dgm:t>
        <a:bodyPr/>
        <a:lstStyle/>
        <a:p>
          <a:pPr rtl="0"/>
          <a:r>
            <a:rPr lang="en-US">
              <a:latin typeface="Gill Sans MT" panose="020B0502020104020203"/>
            </a:rPr>
            <a:t>Rewarding interactions with infants and toddlers</a:t>
          </a:r>
          <a:endParaRPr lang="en-US"/>
        </a:p>
      </dgm:t>
    </dgm:pt>
    <dgm:pt modelId="{7EE5041F-29E7-4D62-AED0-1CB162AFE534}" type="parTrans" cxnId="{50416AEE-44C1-4513-98AB-071CD81DF9AA}">
      <dgm:prSet/>
      <dgm:spPr/>
      <dgm:t>
        <a:bodyPr/>
        <a:lstStyle/>
        <a:p>
          <a:endParaRPr lang="en-US"/>
        </a:p>
      </dgm:t>
    </dgm:pt>
    <dgm:pt modelId="{5FC5F24D-3876-4528-9664-749550233017}" type="sibTrans" cxnId="{50416AEE-44C1-4513-98AB-071CD81DF9AA}">
      <dgm:prSet/>
      <dgm:spPr/>
      <dgm:t>
        <a:bodyPr/>
        <a:lstStyle/>
        <a:p>
          <a:endParaRPr lang="en-US"/>
        </a:p>
      </dgm:t>
    </dgm:pt>
    <dgm:pt modelId="{18F76CDA-C1C2-4372-97C7-2FBF581CCDE2}">
      <dgm:prSet phldrT="[Text]" phldr="0"/>
      <dgm:spPr/>
      <dgm:t>
        <a:bodyPr/>
        <a:lstStyle/>
        <a:p>
          <a:pPr rtl="0"/>
          <a:r>
            <a:rPr lang="en-US">
              <a:latin typeface="Gill Sans MT" panose="020B0502020104020203"/>
            </a:rPr>
            <a:t>Collaborative partnerships with families and colleagues</a:t>
          </a:r>
          <a:endParaRPr lang="en-US"/>
        </a:p>
      </dgm:t>
    </dgm:pt>
    <dgm:pt modelId="{272A3A40-1F89-49C7-88A7-C07CAA19F916}" type="parTrans" cxnId="{26F23EA8-54B4-4FE5-BC84-FD50047100B2}">
      <dgm:prSet/>
      <dgm:spPr/>
      <dgm:t>
        <a:bodyPr/>
        <a:lstStyle/>
        <a:p>
          <a:endParaRPr lang="en-US"/>
        </a:p>
      </dgm:t>
    </dgm:pt>
    <dgm:pt modelId="{53EE51C0-DFCF-40A0-8853-C80E0C766D1D}" type="sibTrans" cxnId="{26F23EA8-54B4-4FE5-BC84-FD50047100B2}">
      <dgm:prSet/>
      <dgm:spPr/>
      <dgm:t>
        <a:bodyPr/>
        <a:lstStyle/>
        <a:p>
          <a:endParaRPr lang="en-US"/>
        </a:p>
      </dgm:t>
    </dgm:pt>
    <dgm:pt modelId="{2E89AC70-342D-4B97-B295-E32E7B066BA7}">
      <dgm:prSet phldrT="[Text]" phldr="0"/>
      <dgm:spPr/>
      <dgm:t>
        <a:bodyPr/>
        <a:lstStyle/>
        <a:p>
          <a:r>
            <a:rPr lang="en-US">
              <a:latin typeface="Gill Sans MT" panose="020B0502020104020203"/>
            </a:rPr>
            <a:t>Success</a:t>
          </a:r>
          <a:endParaRPr lang="en-US"/>
        </a:p>
      </dgm:t>
    </dgm:pt>
    <dgm:pt modelId="{9405AA5E-9D9A-4481-BECB-3BA1A91EE501}" type="parTrans" cxnId="{65B9D96D-0284-48C7-8D28-8960ABB53E3E}">
      <dgm:prSet/>
      <dgm:spPr/>
      <dgm:t>
        <a:bodyPr/>
        <a:lstStyle/>
        <a:p>
          <a:endParaRPr lang="en-US"/>
        </a:p>
      </dgm:t>
    </dgm:pt>
    <dgm:pt modelId="{86F4DD82-5857-474B-AB7A-828533632091}" type="sibTrans" cxnId="{65B9D96D-0284-48C7-8D28-8960ABB53E3E}">
      <dgm:prSet/>
      <dgm:spPr/>
      <dgm:t>
        <a:bodyPr/>
        <a:lstStyle/>
        <a:p>
          <a:endParaRPr lang="en-US"/>
        </a:p>
      </dgm:t>
    </dgm:pt>
    <dgm:pt modelId="{3F730497-E5BA-41F2-A49B-1FEF98EEC5AB}">
      <dgm:prSet phldrT="[Text]" phldr="0"/>
      <dgm:spPr/>
      <dgm:t>
        <a:bodyPr/>
        <a:lstStyle/>
        <a:p>
          <a:pPr rtl="0"/>
          <a:r>
            <a:rPr lang="en-US">
              <a:latin typeface="Gill Sans MT" panose="020B0502020104020203"/>
            </a:rPr>
            <a:t>Professional advancement from training and support</a:t>
          </a:r>
          <a:endParaRPr lang="en-US"/>
        </a:p>
      </dgm:t>
    </dgm:pt>
    <dgm:pt modelId="{6C000AE1-4B60-4458-8186-817DA728EADD}" type="parTrans" cxnId="{19AD9EBA-E590-4001-941B-045ED8C116FF}">
      <dgm:prSet/>
      <dgm:spPr/>
      <dgm:t>
        <a:bodyPr/>
        <a:lstStyle/>
        <a:p>
          <a:endParaRPr lang="en-US"/>
        </a:p>
      </dgm:t>
    </dgm:pt>
    <dgm:pt modelId="{48BE4F32-BB8F-4535-AC40-30EC9F7EF326}" type="sibTrans" cxnId="{19AD9EBA-E590-4001-941B-045ED8C116FF}">
      <dgm:prSet/>
      <dgm:spPr/>
      <dgm:t>
        <a:bodyPr/>
        <a:lstStyle/>
        <a:p>
          <a:endParaRPr lang="en-US"/>
        </a:p>
      </dgm:t>
    </dgm:pt>
    <dgm:pt modelId="{7EA046A7-196E-45A9-B5BE-7B8D5272DF49}">
      <dgm:prSet phldrT="[Text]" phldr="0"/>
      <dgm:spPr/>
      <dgm:t>
        <a:bodyPr/>
        <a:lstStyle/>
        <a:p>
          <a:pPr rtl="0"/>
          <a:r>
            <a:rPr lang="en-US">
              <a:latin typeface="Gill Sans MT" panose="020B0502020104020203"/>
            </a:rPr>
            <a:t>Recognition from families and colleagues</a:t>
          </a:r>
          <a:endParaRPr lang="en-US"/>
        </a:p>
      </dgm:t>
    </dgm:pt>
    <dgm:pt modelId="{97890D2A-3956-4444-87CB-E6525EEF97A3}" type="parTrans" cxnId="{D012645A-2C97-4996-B77B-09940E92CBB5}">
      <dgm:prSet/>
      <dgm:spPr/>
      <dgm:t>
        <a:bodyPr/>
        <a:lstStyle/>
        <a:p>
          <a:endParaRPr lang="en-US"/>
        </a:p>
      </dgm:t>
    </dgm:pt>
    <dgm:pt modelId="{6AED4045-5E83-4EF3-B49A-B0F4A5C54729}" type="sibTrans" cxnId="{D012645A-2C97-4996-B77B-09940E92CBB5}">
      <dgm:prSet/>
      <dgm:spPr/>
      <dgm:t>
        <a:bodyPr/>
        <a:lstStyle/>
        <a:p>
          <a:endParaRPr lang="en-US"/>
        </a:p>
      </dgm:t>
    </dgm:pt>
    <dgm:pt modelId="{30C91131-D5F5-4CE1-AB7C-90E3EA5B2474}">
      <dgm:prSet phldrT="[Text]" phldr="0"/>
      <dgm:spPr/>
      <dgm:t>
        <a:bodyPr/>
        <a:lstStyle/>
        <a:p>
          <a:pPr rtl="0"/>
          <a:r>
            <a:rPr lang="en-US">
              <a:latin typeface="Gill Sans MT" panose="020B0502020104020203"/>
            </a:rPr>
            <a:t> Involvement</a:t>
          </a:r>
          <a:endParaRPr lang="en-US"/>
        </a:p>
      </dgm:t>
    </dgm:pt>
    <dgm:pt modelId="{9765B3E9-67B6-4028-AC35-D4C4D22BA767}" type="parTrans" cxnId="{1D9F6CD7-DD86-4B35-8BAA-11EAF4242723}">
      <dgm:prSet/>
      <dgm:spPr/>
      <dgm:t>
        <a:bodyPr/>
        <a:lstStyle/>
        <a:p>
          <a:endParaRPr lang="en-US"/>
        </a:p>
      </dgm:t>
    </dgm:pt>
    <dgm:pt modelId="{C1085A3E-7DA2-44F8-A717-540122EA57F3}" type="sibTrans" cxnId="{1D9F6CD7-DD86-4B35-8BAA-11EAF4242723}">
      <dgm:prSet/>
      <dgm:spPr/>
      <dgm:t>
        <a:bodyPr/>
        <a:lstStyle/>
        <a:p>
          <a:endParaRPr lang="en-US"/>
        </a:p>
      </dgm:t>
    </dgm:pt>
    <dgm:pt modelId="{9FE9724E-C098-4742-BC93-AAE8E3A01DC5}">
      <dgm:prSet phldrT="[Text]" phldr="0"/>
      <dgm:spPr/>
      <dgm:t>
        <a:bodyPr/>
        <a:lstStyle/>
        <a:p>
          <a:pPr rtl="0"/>
          <a:r>
            <a:rPr lang="en-US">
              <a:latin typeface="Gill Sans MT" panose="020B0502020104020203"/>
            </a:rPr>
            <a:t>Deep bonds with children, families, and colleagues</a:t>
          </a:r>
          <a:endParaRPr lang="en-US"/>
        </a:p>
      </dgm:t>
    </dgm:pt>
    <dgm:pt modelId="{8EC2F94E-D387-4321-B87D-3711A595ED61}" type="parTrans" cxnId="{8D518727-354A-4A92-B683-717D3F3FE229}">
      <dgm:prSet/>
      <dgm:spPr/>
      <dgm:t>
        <a:bodyPr/>
        <a:lstStyle/>
        <a:p>
          <a:endParaRPr lang="en-US"/>
        </a:p>
      </dgm:t>
    </dgm:pt>
    <dgm:pt modelId="{B409FF44-9FE6-4807-AF4F-98A1A8A44C15}" type="sibTrans" cxnId="{8D518727-354A-4A92-B683-717D3F3FE229}">
      <dgm:prSet/>
      <dgm:spPr/>
      <dgm:t>
        <a:bodyPr/>
        <a:lstStyle/>
        <a:p>
          <a:endParaRPr lang="en-US"/>
        </a:p>
      </dgm:t>
    </dgm:pt>
    <dgm:pt modelId="{4D545599-AABE-4107-86AE-BCFE3B7D79D0}">
      <dgm:prSet phldrT="[Text]" phldr="0"/>
      <dgm:spPr/>
      <dgm:t>
        <a:bodyPr/>
        <a:lstStyle/>
        <a:p>
          <a:pPr rtl="0"/>
          <a:r>
            <a:rPr lang="en-US">
              <a:latin typeface="Gill Sans MT" panose="020B0502020104020203"/>
            </a:rPr>
            <a:t>Mission-driven program culture and leadership</a:t>
          </a:r>
          <a:endParaRPr lang="en-US"/>
        </a:p>
      </dgm:t>
    </dgm:pt>
    <dgm:pt modelId="{147DB55A-B265-40E5-9798-0EBB9478875B}" type="parTrans" cxnId="{F7AE1632-08A0-4ACD-90A5-B3ABA9EBDE9C}">
      <dgm:prSet/>
      <dgm:spPr/>
      <dgm:t>
        <a:bodyPr/>
        <a:lstStyle/>
        <a:p>
          <a:endParaRPr lang="en-US"/>
        </a:p>
      </dgm:t>
    </dgm:pt>
    <dgm:pt modelId="{C09FE683-A464-468A-9E34-5812C1E1D2D9}" type="sibTrans" cxnId="{F7AE1632-08A0-4ACD-90A5-B3ABA9EBDE9C}">
      <dgm:prSet/>
      <dgm:spPr/>
      <dgm:t>
        <a:bodyPr/>
        <a:lstStyle/>
        <a:p>
          <a:endParaRPr lang="en-US"/>
        </a:p>
      </dgm:t>
    </dgm:pt>
    <dgm:pt modelId="{C7AAE600-BDBD-4F63-9E5B-0C4A9214A592}" type="pres">
      <dgm:prSet presAssocID="{99174850-6871-4D36-AE19-0D30B8FE6B05}" presName="Name0" presStyleCnt="0">
        <dgm:presLayoutVars>
          <dgm:dir/>
          <dgm:animLvl val="lvl"/>
          <dgm:resizeHandles val="exact"/>
        </dgm:presLayoutVars>
      </dgm:prSet>
      <dgm:spPr/>
    </dgm:pt>
    <dgm:pt modelId="{EFA97EEC-2F77-49CA-9646-08B3D229A84D}" type="pres">
      <dgm:prSet presAssocID="{7C095570-4D84-4F2B-973B-B2138D5C0315}" presName="composite" presStyleCnt="0"/>
      <dgm:spPr/>
    </dgm:pt>
    <dgm:pt modelId="{0113BC57-3288-4129-A0FE-0430BBEF8C8F}" type="pres">
      <dgm:prSet presAssocID="{7C095570-4D84-4F2B-973B-B2138D5C0315}" presName="parTx" presStyleLbl="alignNode1" presStyleIdx="0" presStyleCnt="3">
        <dgm:presLayoutVars>
          <dgm:chMax val="0"/>
          <dgm:chPref val="0"/>
          <dgm:bulletEnabled val="1"/>
        </dgm:presLayoutVars>
      </dgm:prSet>
      <dgm:spPr/>
    </dgm:pt>
    <dgm:pt modelId="{19C46168-50E9-4A7B-82CA-20FFE198D290}" type="pres">
      <dgm:prSet presAssocID="{7C095570-4D84-4F2B-973B-B2138D5C0315}" presName="desTx" presStyleLbl="alignAccFollowNode1" presStyleIdx="0" presStyleCnt="3">
        <dgm:presLayoutVars>
          <dgm:bulletEnabled val="1"/>
        </dgm:presLayoutVars>
      </dgm:prSet>
      <dgm:spPr/>
    </dgm:pt>
    <dgm:pt modelId="{D5D0CDC1-C3F6-4034-A7D5-AAFD67855BE2}" type="pres">
      <dgm:prSet presAssocID="{260CDCD9-234A-4D29-952D-BB041309EA96}" presName="space" presStyleCnt="0"/>
      <dgm:spPr/>
    </dgm:pt>
    <dgm:pt modelId="{7C7A288C-4F97-4BD7-81C9-66ABDE791D3F}" type="pres">
      <dgm:prSet presAssocID="{2E89AC70-342D-4B97-B295-E32E7B066BA7}" presName="composite" presStyleCnt="0"/>
      <dgm:spPr/>
    </dgm:pt>
    <dgm:pt modelId="{BE01D595-496B-4830-B298-66447841146F}" type="pres">
      <dgm:prSet presAssocID="{2E89AC70-342D-4B97-B295-E32E7B066BA7}" presName="parTx" presStyleLbl="alignNode1" presStyleIdx="1" presStyleCnt="3">
        <dgm:presLayoutVars>
          <dgm:chMax val="0"/>
          <dgm:chPref val="0"/>
          <dgm:bulletEnabled val="1"/>
        </dgm:presLayoutVars>
      </dgm:prSet>
      <dgm:spPr/>
    </dgm:pt>
    <dgm:pt modelId="{793ACF1D-F320-4D57-BB5D-A9D19E47677E}" type="pres">
      <dgm:prSet presAssocID="{2E89AC70-342D-4B97-B295-E32E7B066BA7}" presName="desTx" presStyleLbl="alignAccFollowNode1" presStyleIdx="1" presStyleCnt="3">
        <dgm:presLayoutVars>
          <dgm:bulletEnabled val="1"/>
        </dgm:presLayoutVars>
      </dgm:prSet>
      <dgm:spPr/>
    </dgm:pt>
    <dgm:pt modelId="{8D4946A7-3F29-41DD-AFB5-0B88665A982A}" type="pres">
      <dgm:prSet presAssocID="{86F4DD82-5857-474B-AB7A-828533632091}" presName="space" presStyleCnt="0"/>
      <dgm:spPr/>
    </dgm:pt>
    <dgm:pt modelId="{499AF824-4D0B-45AF-9FA9-76DCF1D49D37}" type="pres">
      <dgm:prSet presAssocID="{30C91131-D5F5-4CE1-AB7C-90E3EA5B2474}" presName="composite" presStyleCnt="0"/>
      <dgm:spPr/>
    </dgm:pt>
    <dgm:pt modelId="{2F47A9C6-0527-47DE-B645-A780BD1AE07E}" type="pres">
      <dgm:prSet presAssocID="{30C91131-D5F5-4CE1-AB7C-90E3EA5B2474}" presName="parTx" presStyleLbl="alignNode1" presStyleIdx="2" presStyleCnt="3">
        <dgm:presLayoutVars>
          <dgm:chMax val="0"/>
          <dgm:chPref val="0"/>
          <dgm:bulletEnabled val="1"/>
        </dgm:presLayoutVars>
      </dgm:prSet>
      <dgm:spPr/>
    </dgm:pt>
    <dgm:pt modelId="{2CD9C0A6-2F0C-4B30-BB42-142F97A18CA3}" type="pres">
      <dgm:prSet presAssocID="{30C91131-D5F5-4CE1-AB7C-90E3EA5B2474}" presName="desTx" presStyleLbl="alignAccFollowNode1" presStyleIdx="2" presStyleCnt="3">
        <dgm:presLayoutVars>
          <dgm:bulletEnabled val="1"/>
        </dgm:presLayoutVars>
      </dgm:prSet>
      <dgm:spPr/>
    </dgm:pt>
  </dgm:ptLst>
  <dgm:cxnLst>
    <dgm:cxn modelId="{AF3CBB0E-36FB-4B9A-B71E-B5A996BD87BC}" type="presOf" srcId="{4D545599-AABE-4107-86AE-BCFE3B7D79D0}" destId="{2CD9C0A6-2F0C-4B30-BB42-142F97A18CA3}" srcOrd="0" destOrd="1" presId="urn:microsoft.com/office/officeart/2005/8/layout/hList1"/>
    <dgm:cxn modelId="{8D518727-354A-4A92-B683-717D3F3FE229}" srcId="{30C91131-D5F5-4CE1-AB7C-90E3EA5B2474}" destId="{9FE9724E-C098-4742-BC93-AAE8E3A01DC5}" srcOrd="0" destOrd="0" parTransId="{8EC2F94E-D387-4321-B87D-3711A595ED61}" sibTransId="{B409FF44-9FE6-4807-AF4F-98A1A8A44C15}"/>
    <dgm:cxn modelId="{F7AE1632-08A0-4ACD-90A5-B3ABA9EBDE9C}" srcId="{30C91131-D5F5-4CE1-AB7C-90E3EA5B2474}" destId="{4D545599-AABE-4107-86AE-BCFE3B7D79D0}" srcOrd="1" destOrd="0" parTransId="{147DB55A-B265-40E5-9798-0EBB9478875B}" sibTransId="{C09FE683-A464-468A-9E34-5812C1E1D2D9}"/>
    <dgm:cxn modelId="{ABBC7335-06C2-46AD-B170-B60C6BBA48CA}" type="presOf" srcId="{7C095570-4D84-4F2B-973B-B2138D5C0315}" destId="{0113BC57-3288-4129-A0FE-0430BBEF8C8F}" srcOrd="0" destOrd="0" presId="urn:microsoft.com/office/officeart/2005/8/layout/hList1"/>
    <dgm:cxn modelId="{9C676339-8E32-44C2-8E02-968618193A5E}" type="presOf" srcId="{9FE9724E-C098-4742-BC93-AAE8E3A01DC5}" destId="{2CD9C0A6-2F0C-4B30-BB42-142F97A18CA3}" srcOrd="0" destOrd="0" presId="urn:microsoft.com/office/officeart/2005/8/layout/hList1"/>
    <dgm:cxn modelId="{65B9D96D-0284-48C7-8D28-8960ABB53E3E}" srcId="{99174850-6871-4D36-AE19-0D30B8FE6B05}" destId="{2E89AC70-342D-4B97-B295-E32E7B066BA7}" srcOrd="1" destOrd="0" parTransId="{9405AA5E-9D9A-4481-BECB-3BA1A91EE501}" sibTransId="{86F4DD82-5857-474B-AB7A-828533632091}"/>
    <dgm:cxn modelId="{5B8DFC74-A82D-4129-8A35-7A30E71B8668}" type="presOf" srcId="{2E89AC70-342D-4B97-B295-E32E7B066BA7}" destId="{BE01D595-496B-4830-B298-66447841146F}" srcOrd="0" destOrd="0" presId="urn:microsoft.com/office/officeart/2005/8/layout/hList1"/>
    <dgm:cxn modelId="{D012645A-2C97-4996-B77B-09940E92CBB5}" srcId="{2E89AC70-342D-4B97-B295-E32E7B066BA7}" destId="{7EA046A7-196E-45A9-B5BE-7B8D5272DF49}" srcOrd="1" destOrd="0" parTransId="{97890D2A-3956-4444-87CB-E6525EEF97A3}" sibTransId="{6AED4045-5E83-4EF3-B49A-B0F4A5C54729}"/>
    <dgm:cxn modelId="{E8341587-043E-4E26-B5DD-08C6759FC63F}" type="presOf" srcId="{A3BC20AD-0256-40F0-9B29-EC8B87885AB7}" destId="{19C46168-50E9-4A7B-82CA-20FFE198D290}" srcOrd="0" destOrd="0" presId="urn:microsoft.com/office/officeart/2005/8/layout/hList1"/>
    <dgm:cxn modelId="{BED11E95-B167-4A5E-9BF3-40DE447F2ED2}" type="presOf" srcId="{30C91131-D5F5-4CE1-AB7C-90E3EA5B2474}" destId="{2F47A9C6-0527-47DE-B645-A780BD1AE07E}" srcOrd="0" destOrd="0" presId="urn:microsoft.com/office/officeart/2005/8/layout/hList1"/>
    <dgm:cxn modelId="{7A0C66A5-AC04-4865-8594-06F9D1478F4C}" type="presOf" srcId="{7EA046A7-196E-45A9-B5BE-7B8D5272DF49}" destId="{793ACF1D-F320-4D57-BB5D-A9D19E47677E}" srcOrd="0" destOrd="1" presId="urn:microsoft.com/office/officeart/2005/8/layout/hList1"/>
    <dgm:cxn modelId="{7B3BEAA6-2ECE-4C3B-A8CE-E14C48B88518}" type="presOf" srcId="{3F730497-E5BA-41F2-A49B-1FEF98EEC5AB}" destId="{793ACF1D-F320-4D57-BB5D-A9D19E47677E}" srcOrd="0" destOrd="0" presId="urn:microsoft.com/office/officeart/2005/8/layout/hList1"/>
    <dgm:cxn modelId="{26F23EA8-54B4-4FE5-BC84-FD50047100B2}" srcId="{7C095570-4D84-4F2B-973B-B2138D5C0315}" destId="{18F76CDA-C1C2-4372-97C7-2FBF581CCDE2}" srcOrd="1" destOrd="0" parTransId="{272A3A40-1F89-49C7-88A7-C07CAA19F916}" sibTransId="{53EE51C0-DFCF-40A0-8853-C80E0C766D1D}"/>
    <dgm:cxn modelId="{D6DAD8B4-6FFE-4573-9B5F-D20BAA6E1B7B}" srcId="{99174850-6871-4D36-AE19-0D30B8FE6B05}" destId="{7C095570-4D84-4F2B-973B-B2138D5C0315}" srcOrd="0" destOrd="0" parTransId="{8BE60C9E-0D63-4F49-8C61-B0D3036D6092}" sibTransId="{260CDCD9-234A-4D29-952D-BB041309EA96}"/>
    <dgm:cxn modelId="{19AD9EBA-E590-4001-941B-045ED8C116FF}" srcId="{2E89AC70-342D-4B97-B295-E32E7B066BA7}" destId="{3F730497-E5BA-41F2-A49B-1FEF98EEC5AB}" srcOrd="0" destOrd="0" parTransId="{6C000AE1-4B60-4458-8186-817DA728EADD}" sibTransId="{48BE4F32-BB8F-4535-AC40-30EC9F7EF326}"/>
    <dgm:cxn modelId="{F86909D1-32B3-4E71-9F6A-328847624FC0}" type="presOf" srcId="{18F76CDA-C1C2-4372-97C7-2FBF581CCDE2}" destId="{19C46168-50E9-4A7B-82CA-20FFE198D290}" srcOrd="0" destOrd="1" presId="urn:microsoft.com/office/officeart/2005/8/layout/hList1"/>
    <dgm:cxn modelId="{1D9F6CD7-DD86-4B35-8BAA-11EAF4242723}" srcId="{99174850-6871-4D36-AE19-0D30B8FE6B05}" destId="{30C91131-D5F5-4CE1-AB7C-90E3EA5B2474}" srcOrd="2" destOrd="0" parTransId="{9765B3E9-67B6-4028-AC35-D4C4D22BA767}" sibTransId="{C1085A3E-7DA2-44F8-A717-540122EA57F3}"/>
    <dgm:cxn modelId="{50416AEE-44C1-4513-98AB-071CD81DF9AA}" srcId="{7C095570-4D84-4F2B-973B-B2138D5C0315}" destId="{A3BC20AD-0256-40F0-9B29-EC8B87885AB7}" srcOrd="0" destOrd="0" parTransId="{7EE5041F-29E7-4D62-AED0-1CB162AFE534}" sibTransId="{5FC5F24D-3876-4528-9664-749550233017}"/>
    <dgm:cxn modelId="{33E680F7-5265-45F5-B1D9-5BD803822BCF}" type="presOf" srcId="{99174850-6871-4D36-AE19-0D30B8FE6B05}" destId="{C7AAE600-BDBD-4F63-9E5B-0C4A9214A592}" srcOrd="0" destOrd="0" presId="urn:microsoft.com/office/officeart/2005/8/layout/hList1"/>
    <dgm:cxn modelId="{F046F903-9C87-4E83-9822-8E60ACA5C322}" type="presParOf" srcId="{C7AAE600-BDBD-4F63-9E5B-0C4A9214A592}" destId="{EFA97EEC-2F77-49CA-9646-08B3D229A84D}" srcOrd="0" destOrd="0" presId="urn:microsoft.com/office/officeart/2005/8/layout/hList1"/>
    <dgm:cxn modelId="{C398B07E-F0EF-4870-AA95-461194F9CD19}" type="presParOf" srcId="{EFA97EEC-2F77-49CA-9646-08B3D229A84D}" destId="{0113BC57-3288-4129-A0FE-0430BBEF8C8F}" srcOrd="0" destOrd="0" presId="urn:microsoft.com/office/officeart/2005/8/layout/hList1"/>
    <dgm:cxn modelId="{287EA80F-66D9-423D-8CE7-E15189450616}" type="presParOf" srcId="{EFA97EEC-2F77-49CA-9646-08B3D229A84D}" destId="{19C46168-50E9-4A7B-82CA-20FFE198D290}" srcOrd="1" destOrd="0" presId="urn:microsoft.com/office/officeart/2005/8/layout/hList1"/>
    <dgm:cxn modelId="{2E0D472B-3EEC-431D-AEB8-BD5F9CB6E26E}" type="presParOf" srcId="{C7AAE600-BDBD-4F63-9E5B-0C4A9214A592}" destId="{D5D0CDC1-C3F6-4034-A7D5-AAFD67855BE2}" srcOrd="1" destOrd="0" presId="urn:microsoft.com/office/officeart/2005/8/layout/hList1"/>
    <dgm:cxn modelId="{5732755D-3159-4A98-B9EA-100FB79C817F}" type="presParOf" srcId="{C7AAE600-BDBD-4F63-9E5B-0C4A9214A592}" destId="{7C7A288C-4F97-4BD7-81C9-66ABDE791D3F}" srcOrd="2" destOrd="0" presId="urn:microsoft.com/office/officeart/2005/8/layout/hList1"/>
    <dgm:cxn modelId="{575BAA84-82CE-457D-9B71-FB2766BABC44}" type="presParOf" srcId="{7C7A288C-4F97-4BD7-81C9-66ABDE791D3F}" destId="{BE01D595-496B-4830-B298-66447841146F}" srcOrd="0" destOrd="0" presId="urn:microsoft.com/office/officeart/2005/8/layout/hList1"/>
    <dgm:cxn modelId="{383A52FC-453D-4152-A2EC-0CF53D6AC3D4}" type="presParOf" srcId="{7C7A288C-4F97-4BD7-81C9-66ABDE791D3F}" destId="{793ACF1D-F320-4D57-BB5D-A9D19E47677E}" srcOrd="1" destOrd="0" presId="urn:microsoft.com/office/officeart/2005/8/layout/hList1"/>
    <dgm:cxn modelId="{F309D3EC-C5F8-41A5-A850-97D4C9EEE4C7}" type="presParOf" srcId="{C7AAE600-BDBD-4F63-9E5B-0C4A9214A592}" destId="{8D4946A7-3F29-41DD-AFB5-0B88665A982A}" srcOrd="3" destOrd="0" presId="urn:microsoft.com/office/officeart/2005/8/layout/hList1"/>
    <dgm:cxn modelId="{DDC54198-4FD9-4451-AB1B-D57383D2FCA0}" type="presParOf" srcId="{C7AAE600-BDBD-4F63-9E5B-0C4A9214A592}" destId="{499AF824-4D0B-45AF-9FA9-76DCF1D49D37}" srcOrd="4" destOrd="0" presId="urn:microsoft.com/office/officeart/2005/8/layout/hList1"/>
    <dgm:cxn modelId="{4DBFFF3D-8F05-4E9D-87C5-764061639578}" type="presParOf" srcId="{499AF824-4D0B-45AF-9FA9-76DCF1D49D37}" destId="{2F47A9C6-0527-47DE-B645-A780BD1AE07E}" srcOrd="0" destOrd="0" presId="urn:microsoft.com/office/officeart/2005/8/layout/hList1"/>
    <dgm:cxn modelId="{996301BD-367A-4304-BA58-E943BA29F6E6}" type="presParOf" srcId="{499AF824-4D0B-45AF-9FA9-76DCF1D49D37}" destId="{2CD9C0A6-2F0C-4B30-BB42-142F97A18C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174850-6871-4D36-AE19-0D30B8FE6B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C095570-4D84-4F2B-973B-B2138D5C0315}">
      <dgm:prSet phldrT="[Text]" phldr="0"/>
      <dgm:spPr/>
      <dgm:t>
        <a:bodyPr/>
        <a:lstStyle/>
        <a:p>
          <a:r>
            <a:rPr lang="en-US" dirty="0">
              <a:latin typeface="Gill Sans MT" panose="020B0502020104020203"/>
            </a:rPr>
            <a:t>Exhaustion</a:t>
          </a:r>
          <a:endParaRPr lang="en-US" dirty="0"/>
        </a:p>
      </dgm:t>
    </dgm:pt>
    <dgm:pt modelId="{8BE60C9E-0D63-4F49-8C61-B0D3036D6092}" type="parTrans" cxnId="{D6DAD8B4-6FFE-4573-9B5F-D20BAA6E1B7B}">
      <dgm:prSet/>
      <dgm:spPr/>
      <dgm:t>
        <a:bodyPr/>
        <a:lstStyle/>
        <a:p>
          <a:endParaRPr lang="en-US"/>
        </a:p>
      </dgm:t>
    </dgm:pt>
    <dgm:pt modelId="{260CDCD9-234A-4D29-952D-BB041309EA96}" type="sibTrans" cxnId="{D6DAD8B4-6FFE-4573-9B5F-D20BAA6E1B7B}">
      <dgm:prSet/>
      <dgm:spPr/>
      <dgm:t>
        <a:bodyPr/>
        <a:lstStyle/>
        <a:p>
          <a:endParaRPr lang="en-US"/>
        </a:p>
      </dgm:t>
    </dgm:pt>
    <dgm:pt modelId="{A3BC20AD-0256-40F0-9B29-EC8B87885AB7}">
      <dgm:prSet phldrT="[Text]" phldr="0"/>
      <dgm:spPr/>
      <dgm:t>
        <a:bodyPr/>
        <a:lstStyle/>
        <a:p>
          <a:r>
            <a:rPr lang="en-US" dirty="0">
              <a:latin typeface="Gill Sans MT" panose="020B0502020104020203"/>
            </a:rPr>
            <a:t>Draining interactions with families and colleagues</a:t>
          </a:r>
          <a:endParaRPr lang="en-US" dirty="0"/>
        </a:p>
      </dgm:t>
    </dgm:pt>
    <dgm:pt modelId="{7EE5041F-29E7-4D62-AED0-1CB162AFE534}" type="parTrans" cxnId="{50416AEE-44C1-4513-98AB-071CD81DF9AA}">
      <dgm:prSet/>
      <dgm:spPr/>
      <dgm:t>
        <a:bodyPr/>
        <a:lstStyle/>
        <a:p>
          <a:endParaRPr lang="en-US"/>
        </a:p>
      </dgm:t>
    </dgm:pt>
    <dgm:pt modelId="{5FC5F24D-3876-4528-9664-749550233017}" type="sibTrans" cxnId="{50416AEE-44C1-4513-98AB-071CD81DF9AA}">
      <dgm:prSet/>
      <dgm:spPr/>
      <dgm:t>
        <a:bodyPr/>
        <a:lstStyle/>
        <a:p>
          <a:endParaRPr lang="en-US"/>
        </a:p>
      </dgm:t>
    </dgm:pt>
    <dgm:pt modelId="{2E89AC70-342D-4B97-B295-E32E7B066BA7}">
      <dgm:prSet phldrT="[Text]" phldr="0"/>
      <dgm:spPr/>
      <dgm:t>
        <a:bodyPr/>
        <a:lstStyle/>
        <a:p>
          <a:r>
            <a:rPr lang="en-US" dirty="0">
              <a:latin typeface="Gill Sans MT" panose="020B0502020104020203"/>
            </a:rPr>
            <a:t>Failure</a:t>
          </a:r>
          <a:endParaRPr lang="en-US" dirty="0"/>
        </a:p>
      </dgm:t>
    </dgm:pt>
    <dgm:pt modelId="{9405AA5E-9D9A-4481-BECB-3BA1A91EE501}" type="parTrans" cxnId="{65B9D96D-0284-48C7-8D28-8960ABB53E3E}">
      <dgm:prSet/>
      <dgm:spPr/>
      <dgm:t>
        <a:bodyPr/>
        <a:lstStyle/>
        <a:p>
          <a:endParaRPr lang="en-US"/>
        </a:p>
      </dgm:t>
    </dgm:pt>
    <dgm:pt modelId="{86F4DD82-5857-474B-AB7A-828533632091}" type="sibTrans" cxnId="{65B9D96D-0284-48C7-8D28-8960ABB53E3E}">
      <dgm:prSet/>
      <dgm:spPr/>
      <dgm:t>
        <a:bodyPr/>
        <a:lstStyle/>
        <a:p>
          <a:endParaRPr lang="en-US"/>
        </a:p>
      </dgm:t>
    </dgm:pt>
    <dgm:pt modelId="{3F730497-E5BA-41F2-A49B-1FEF98EEC5AB}">
      <dgm:prSet phldrT="[Text]" phldr="0"/>
      <dgm:spPr/>
      <dgm:t>
        <a:bodyPr/>
        <a:lstStyle/>
        <a:p>
          <a:pPr rtl="0"/>
          <a:r>
            <a:rPr lang="en-US" dirty="0">
              <a:latin typeface="Gill Sans MT" panose="020B0502020104020203"/>
            </a:rPr>
            <a:t>Lack of time, training, or staffing to complete complex job duties</a:t>
          </a:r>
          <a:endParaRPr lang="en-US" dirty="0"/>
        </a:p>
      </dgm:t>
    </dgm:pt>
    <dgm:pt modelId="{6C000AE1-4B60-4458-8186-817DA728EADD}" type="parTrans" cxnId="{19AD9EBA-E590-4001-941B-045ED8C116FF}">
      <dgm:prSet/>
      <dgm:spPr/>
      <dgm:t>
        <a:bodyPr/>
        <a:lstStyle/>
        <a:p>
          <a:endParaRPr lang="en-US"/>
        </a:p>
      </dgm:t>
    </dgm:pt>
    <dgm:pt modelId="{48BE4F32-BB8F-4535-AC40-30EC9F7EF326}" type="sibTrans" cxnId="{19AD9EBA-E590-4001-941B-045ED8C116FF}">
      <dgm:prSet/>
      <dgm:spPr/>
      <dgm:t>
        <a:bodyPr/>
        <a:lstStyle/>
        <a:p>
          <a:endParaRPr lang="en-US"/>
        </a:p>
      </dgm:t>
    </dgm:pt>
    <dgm:pt modelId="{7EA046A7-196E-45A9-B5BE-7B8D5272DF49}">
      <dgm:prSet phldrT="[Text]" phldr="0"/>
      <dgm:spPr/>
      <dgm:t>
        <a:bodyPr/>
        <a:lstStyle/>
        <a:p>
          <a:pPr rtl="0"/>
          <a:r>
            <a:rPr lang="en-US" dirty="0">
              <a:latin typeface="Gill Sans MT" panose="020B0502020104020203"/>
            </a:rPr>
            <a:t>Lack of support and recognition from colleagues or supervisors</a:t>
          </a:r>
          <a:endParaRPr lang="en-US" dirty="0"/>
        </a:p>
      </dgm:t>
    </dgm:pt>
    <dgm:pt modelId="{97890D2A-3956-4444-87CB-E6525EEF97A3}" type="parTrans" cxnId="{D012645A-2C97-4996-B77B-09940E92CBB5}">
      <dgm:prSet/>
      <dgm:spPr/>
      <dgm:t>
        <a:bodyPr/>
        <a:lstStyle/>
        <a:p>
          <a:endParaRPr lang="en-US"/>
        </a:p>
      </dgm:t>
    </dgm:pt>
    <dgm:pt modelId="{6AED4045-5E83-4EF3-B49A-B0F4A5C54729}" type="sibTrans" cxnId="{D012645A-2C97-4996-B77B-09940E92CBB5}">
      <dgm:prSet/>
      <dgm:spPr/>
      <dgm:t>
        <a:bodyPr/>
        <a:lstStyle/>
        <a:p>
          <a:endParaRPr lang="en-US"/>
        </a:p>
      </dgm:t>
    </dgm:pt>
    <dgm:pt modelId="{30C91131-D5F5-4CE1-AB7C-90E3EA5B2474}">
      <dgm:prSet phldrT="[Text]" phldr="0"/>
      <dgm:spPr/>
      <dgm:t>
        <a:bodyPr/>
        <a:lstStyle/>
        <a:p>
          <a:pPr rtl="0"/>
          <a:r>
            <a:rPr lang="en-US" dirty="0">
              <a:latin typeface="Gill Sans MT" panose="020B0502020104020203"/>
            </a:rPr>
            <a:t> Detachment</a:t>
          </a:r>
          <a:endParaRPr lang="en-US" dirty="0"/>
        </a:p>
      </dgm:t>
    </dgm:pt>
    <dgm:pt modelId="{9765B3E9-67B6-4028-AC35-D4C4D22BA767}" type="parTrans" cxnId="{1D9F6CD7-DD86-4B35-8BAA-11EAF4242723}">
      <dgm:prSet/>
      <dgm:spPr/>
      <dgm:t>
        <a:bodyPr/>
        <a:lstStyle/>
        <a:p>
          <a:endParaRPr lang="en-US"/>
        </a:p>
      </dgm:t>
    </dgm:pt>
    <dgm:pt modelId="{C1085A3E-7DA2-44F8-A717-540122EA57F3}" type="sibTrans" cxnId="{1D9F6CD7-DD86-4B35-8BAA-11EAF4242723}">
      <dgm:prSet/>
      <dgm:spPr/>
      <dgm:t>
        <a:bodyPr/>
        <a:lstStyle/>
        <a:p>
          <a:endParaRPr lang="en-US"/>
        </a:p>
      </dgm:t>
    </dgm:pt>
    <dgm:pt modelId="{9FE9724E-C098-4742-BC93-AAE8E3A01DC5}">
      <dgm:prSet phldrT="[Text]" phldr="0"/>
      <dgm:spPr/>
      <dgm:t>
        <a:bodyPr/>
        <a:lstStyle/>
        <a:p>
          <a:pPr rtl="0"/>
          <a:r>
            <a:rPr lang="en-US" dirty="0">
              <a:latin typeface="Gill Sans MT" panose="020B0502020104020203"/>
            </a:rPr>
            <a:t>Feeling devalued or disrespected</a:t>
          </a:r>
          <a:endParaRPr lang="en-US" dirty="0"/>
        </a:p>
      </dgm:t>
    </dgm:pt>
    <dgm:pt modelId="{8EC2F94E-D387-4321-B87D-3711A595ED61}" type="parTrans" cxnId="{8D518727-354A-4A92-B683-717D3F3FE229}">
      <dgm:prSet/>
      <dgm:spPr/>
      <dgm:t>
        <a:bodyPr/>
        <a:lstStyle/>
        <a:p>
          <a:endParaRPr lang="en-US"/>
        </a:p>
      </dgm:t>
    </dgm:pt>
    <dgm:pt modelId="{B409FF44-9FE6-4807-AF4F-98A1A8A44C15}" type="sibTrans" cxnId="{8D518727-354A-4A92-B683-717D3F3FE229}">
      <dgm:prSet/>
      <dgm:spPr/>
      <dgm:t>
        <a:bodyPr/>
        <a:lstStyle/>
        <a:p>
          <a:endParaRPr lang="en-US"/>
        </a:p>
      </dgm:t>
    </dgm:pt>
    <dgm:pt modelId="{4D545599-AABE-4107-86AE-BCFE3B7D79D0}">
      <dgm:prSet phldrT="[Text]" phldr="0"/>
      <dgm:spPr/>
      <dgm:t>
        <a:bodyPr/>
        <a:lstStyle/>
        <a:p>
          <a:pPr rtl="0"/>
          <a:r>
            <a:rPr lang="en-US" dirty="0">
              <a:latin typeface="Gill Sans MT" panose="020B0502020104020203"/>
            </a:rPr>
            <a:t>Emphasis on productivity over program mission</a:t>
          </a:r>
          <a:endParaRPr lang="en-US" dirty="0"/>
        </a:p>
      </dgm:t>
    </dgm:pt>
    <dgm:pt modelId="{147DB55A-B265-40E5-9798-0EBB9478875B}" type="parTrans" cxnId="{F7AE1632-08A0-4ACD-90A5-B3ABA9EBDE9C}">
      <dgm:prSet/>
      <dgm:spPr/>
      <dgm:t>
        <a:bodyPr/>
        <a:lstStyle/>
        <a:p>
          <a:endParaRPr lang="en-US"/>
        </a:p>
      </dgm:t>
    </dgm:pt>
    <dgm:pt modelId="{C09FE683-A464-468A-9E34-5812C1E1D2D9}" type="sibTrans" cxnId="{F7AE1632-08A0-4ACD-90A5-B3ABA9EBDE9C}">
      <dgm:prSet/>
      <dgm:spPr/>
      <dgm:t>
        <a:bodyPr/>
        <a:lstStyle/>
        <a:p>
          <a:endParaRPr lang="en-US"/>
        </a:p>
      </dgm:t>
    </dgm:pt>
    <dgm:pt modelId="{F25CCFC6-279B-40B7-9B96-D5F65419E199}">
      <dgm:prSet phldr="0"/>
      <dgm:spPr/>
      <dgm:t>
        <a:bodyPr/>
        <a:lstStyle/>
        <a:p>
          <a:pPr rtl="0"/>
          <a:r>
            <a:rPr lang="en-US" dirty="0">
              <a:solidFill>
                <a:srgbClr val="000000"/>
              </a:solidFill>
              <a:latin typeface="Calibri"/>
              <a:ea typeface="Calibri"/>
              <a:cs typeface="Calibri"/>
            </a:rPr>
            <a:t>Pressure to meet deadlines</a:t>
          </a:r>
          <a:r>
            <a:rPr lang="en-US" dirty="0">
              <a:latin typeface="Calibri"/>
              <a:ea typeface="Calibri"/>
              <a:cs typeface="Calibri"/>
            </a:rPr>
            <a:t> while serving children and families</a:t>
          </a:r>
          <a:endParaRPr lang="en-US" dirty="0">
            <a:latin typeface="Gill Sans MT" panose="020B0502020104020203"/>
          </a:endParaRPr>
        </a:p>
      </dgm:t>
    </dgm:pt>
    <dgm:pt modelId="{ADD1797E-CEE1-49B4-A42C-A302C088CB12}" type="parTrans" cxnId="{BB7E1E28-BE43-4233-8D63-B4236324F5E1}">
      <dgm:prSet/>
      <dgm:spPr/>
      <dgm:t>
        <a:bodyPr/>
        <a:lstStyle/>
        <a:p>
          <a:endParaRPr lang="en-US"/>
        </a:p>
      </dgm:t>
    </dgm:pt>
    <dgm:pt modelId="{12ECB6A1-4269-445B-B08F-86AD522B4909}" type="sibTrans" cxnId="{BB7E1E28-BE43-4233-8D63-B4236324F5E1}">
      <dgm:prSet/>
      <dgm:spPr/>
      <dgm:t>
        <a:bodyPr/>
        <a:lstStyle/>
        <a:p>
          <a:endParaRPr lang="en-US"/>
        </a:p>
      </dgm:t>
    </dgm:pt>
    <dgm:pt modelId="{C7AAE600-BDBD-4F63-9E5B-0C4A9214A592}" type="pres">
      <dgm:prSet presAssocID="{99174850-6871-4D36-AE19-0D30B8FE6B05}" presName="Name0" presStyleCnt="0">
        <dgm:presLayoutVars>
          <dgm:dir/>
          <dgm:animLvl val="lvl"/>
          <dgm:resizeHandles val="exact"/>
        </dgm:presLayoutVars>
      </dgm:prSet>
      <dgm:spPr/>
    </dgm:pt>
    <dgm:pt modelId="{EFA97EEC-2F77-49CA-9646-08B3D229A84D}" type="pres">
      <dgm:prSet presAssocID="{7C095570-4D84-4F2B-973B-B2138D5C0315}" presName="composite" presStyleCnt="0"/>
      <dgm:spPr/>
    </dgm:pt>
    <dgm:pt modelId="{0113BC57-3288-4129-A0FE-0430BBEF8C8F}" type="pres">
      <dgm:prSet presAssocID="{7C095570-4D84-4F2B-973B-B2138D5C0315}" presName="parTx" presStyleLbl="alignNode1" presStyleIdx="0" presStyleCnt="3">
        <dgm:presLayoutVars>
          <dgm:chMax val="0"/>
          <dgm:chPref val="0"/>
          <dgm:bulletEnabled val="1"/>
        </dgm:presLayoutVars>
      </dgm:prSet>
      <dgm:spPr/>
    </dgm:pt>
    <dgm:pt modelId="{19C46168-50E9-4A7B-82CA-20FFE198D290}" type="pres">
      <dgm:prSet presAssocID="{7C095570-4D84-4F2B-973B-B2138D5C0315}" presName="desTx" presStyleLbl="alignAccFollowNode1" presStyleIdx="0" presStyleCnt="3">
        <dgm:presLayoutVars>
          <dgm:bulletEnabled val="1"/>
        </dgm:presLayoutVars>
      </dgm:prSet>
      <dgm:spPr/>
    </dgm:pt>
    <dgm:pt modelId="{D5D0CDC1-C3F6-4034-A7D5-AAFD67855BE2}" type="pres">
      <dgm:prSet presAssocID="{260CDCD9-234A-4D29-952D-BB041309EA96}" presName="space" presStyleCnt="0"/>
      <dgm:spPr/>
    </dgm:pt>
    <dgm:pt modelId="{7C7A288C-4F97-4BD7-81C9-66ABDE791D3F}" type="pres">
      <dgm:prSet presAssocID="{2E89AC70-342D-4B97-B295-E32E7B066BA7}" presName="composite" presStyleCnt="0"/>
      <dgm:spPr/>
    </dgm:pt>
    <dgm:pt modelId="{BE01D595-496B-4830-B298-66447841146F}" type="pres">
      <dgm:prSet presAssocID="{2E89AC70-342D-4B97-B295-E32E7B066BA7}" presName="parTx" presStyleLbl="alignNode1" presStyleIdx="1" presStyleCnt="3">
        <dgm:presLayoutVars>
          <dgm:chMax val="0"/>
          <dgm:chPref val="0"/>
          <dgm:bulletEnabled val="1"/>
        </dgm:presLayoutVars>
      </dgm:prSet>
      <dgm:spPr/>
    </dgm:pt>
    <dgm:pt modelId="{793ACF1D-F320-4D57-BB5D-A9D19E47677E}" type="pres">
      <dgm:prSet presAssocID="{2E89AC70-342D-4B97-B295-E32E7B066BA7}" presName="desTx" presStyleLbl="alignAccFollowNode1" presStyleIdx="1" presStyleCnt="3">
        <dgm:presLayoutVars>
          <dgm:bulletEnabled val="1"/>
        </dgm:presLayoutVars>
      </dgm:prSet>
      <dgm:spPr/>
    </dgm:pt>
    <dgm:pt modelId="{8D4946A7-3F29-41DD-AFB5-0B88665A982A}" type="pres">
      <dgm:prSet presAssocID="{86F4DD82-5857-474B-AB7A-828533632091}" presName="space" presStyleCnt="0"/>
      <dgm:spPr/>
    </dgm:pt>
    <dgm:pt modelId="{499AF824-4D0B-45AF-9FA9-76DCF1D49D37}" type="pres">
      <dgm:prSet presAssocID="{30C91131-D5F5-4CE1-AB7C-90E3EA5B2474}" presName="composite" presStyleCnt="0"/>
      <dgm:spPr/>
    </dgm:pt>
    <dgm:pt modelId="{2F47A9C6-0527-47DE-B645-A780BD1AE07E}" type="pres">
      <dgm:prSet presAssocID="{30C91131-D5F5-4CE1-AB7C-90E3EA5B2474}" presName="parTx" presStyleLbl="alignNode1" presStyleIdx="2" presStyleCnt="3">
        <dgm:presLayoutVars>
          <dgm:chMax val="0"/>
          <dgm:chPref val="0"/>
          <dgm:bulletEnabled val="1"/>
        </dgm:presLayoutVars>
      </dgm:prSet>
      <dgm:spPr/>
    </dgm:pt>
    <dgm:pt modelId="{2CD9C0A6-2F0C-4B30-BB42-142F97A18CA3}" type="pres">
      <dgm:prSet presAssocID="{30C91131-D5F5-4CE1-AB7C-90E3EA5B2474}" presName="desTx" presStyleLbl="alignAccFollowNode1" presStyleIdx="2" presStyleCnt="3">
        <dgm:presLayoutVars>
          <dgm:bulletEnabled val="1"/>
        </dgm:presLayoutVars>
      </dgm:prSet>
      <dgm:spPr/>
    </dgm:pt>
  </dgm:ptLst>
  <dgm:cxnLst>
    <dgm:cxn modelId="{2963B609-E6AD-4A88-9A90-2C4E06B8D6AF}" type="presOf" srcId="{2E89AC70-342D-4B97-B295-E32E7B066BA7}" destId="{BE01D595-496B-4830-B298-66447841146F}" srcOrd="0" destOrd="0" presId="urn:microsoft.com/office/officeart/2005/8/layout/hList1"/>
    <dgm:cxn modelId="{F59FF524-6FE5-40E2-BE9F-3C8938B17346}" type="presOf" srcId="{7C095570-4D84-4F2B-973B-B2138D5C0315}" destId="{0113BC57-3288-4129-A0FE-0430BBEF8C8F}" srcOrd="0" destOrd="0" presId="urn:microsoft.com/office/officeart/2005/8/layout/hList1"/>
    <dgm:cxn modelId="{8D518727-354A-4A92-B683-717D3F3FE229}" srcId="{30C91131-D5F5-4CE1-AB7C-90E3EA5B2474}" destId="{9FE9724E-C098-4742-BC93-AAE8E3A01DC5}" srcOrd="0" destOrd="0" parTransId="{8EC2F94E-D387-4321-B87D-3711A595ED61}" sibTransId="{B409FF44-9FE6-4807-AF4F-98A1A8A44C15}"/>
    <dgm:cxn modelId="{BB7E1E28-BE43-4233-8D63-B4236324F5E1}" srcId="{7C095570-4D84-4F2B-973B-B2138D5C0315}" destId="{F25CCFC6-279B-40B7-9B96-D5F65419E199}" srcOrd="0" destOrd="0" parTransId="{ADD1797E-CEE1-49B4-A42C-A302C088CB12}" sibTransId="{12ECB6A1-4269-445B-B08F-86AD522B4909}"/>
    <dgm:cxn modelId="{F7AE1632-08A0-4ACD-90A5-B3ABA9EBDE9C}" srcId="{30C91131-D5F5-4CE1-AB7C-90E3EA5B2474}" destId="{4D545599-AABE-4107-86AE-BCFE3B7D79D0}" srcOrd="1" destOrd="0" parTransId="{147DB55A-B265-40E5-9798-0EBB9478875B}" sibTransId="{C09FE683-A464-468A-9E34-5812C1E1D2D9}"/>
    <dgm:cxn modelId="{D89F1939-20E2-4C63-B845-A97C970CA701}" type="presOf" srcId="{30C91131-D5F5-4CE1-AB7C-90E3EA5B2474}" destId="{2F47A9C6-0527-47DE-B645-A780BD1AE07E}" srcOrd="0" destOrd="0" presId="urn:microsoft.com/office/officeart/2005/8/layout/hList1"/>
    <dgm:cxn modelId="{65B9D96D-0284-48C7-8D28-8960ABB53E3E}" srcId="{99174850-6871-4D36-AE19-0D30B8FE6B05}" destId="{2E89AC70-342D-4B97-B295-E32E7B066BA7}" srcOrd="1" destOrd="0" parTransId="{9405AA5E-9D9A-4481-BECB-3BA1A91EE501}" sibTransId="{86F4DD82-5857-474B-AB7A-828533632091}"/>
    <dgm:cxn modelId="{76C6A475-6EE0-4E77-990E-39AC68D15AEF}" type="presOf" srcId="{F25CCFC6-279B-40B7-9B96-D5F65419E199}" destId="{19C46168-50E9-4A7B-82CA-20FFE198D290}" srcOrd="0" destOrd="0" presId="urn:microsoft.com/office/officeart/2005/8/layout/hList1"/>
    <dgm:cxn modelId="{D012645A-2C97-4996-B77B-09940E92CBB5}" srcId="{2E89AC70-342D-4B97-B295-E32E7B066BA7}" destId="{7EA046A7-196E-45A9-B5BE-7B8D5272DF49}" srcOrd="1" destOrd="0" parTransId="{97890D2A-3956-4444-87CB-E6525EEF97A3}" sibTransId="{6AED4045-5E83-4EF3-B49A-B0F4A5C54729}"/>
    <dgm:cxn modelId="{D6DAD8B4-6FFE-4573-9B5F-D20BAA6E1B7B}" srcId="{99174850-6871-4D36-AE19-0D30B8FE6B05}" destId="{7C095570-4D84-4F2B-973B-B2138D5C0315}" srcOrd="0" destOrd="0" parTransId="{8BE60C9E-0D63-4F49-8C61-B0D3036D6092}" sibTransId="{260CDCD9-234A-4D29-952D-BB041309EA96}"/>
    <dgm:cxn modelId="{19AD9EBA-E590-4001-941B-045ED8C116FF}" srcId="{2E89AC70-342D-4B97-B295-E32E7B066BA7}" destId="{3F730497-E5BA-41F2-A49B-1FEF98EEC5AB}" srcOrd="0" destOrd="0" parTransId="{6C000AE1-4B60-4458-8186-817DA728EADD}" sibTransId="{48BE4F32-BB8F-4535-AC40-30EC9F7EF326}"/>
    <dgm:cxn modelId="{575758BB-EF22-479A-B3EF-B151F6CB319D}" type="presOf" srcId="{7EA046A7-196E-45A9-B5BE-7B8D5272DF49}" destId="{793ACF1D-F320-4D57-BB5D-A9D19E47677E}" srcOrd="0" destOrd="1" presId="urn:microsoft.com/office/officeart/2005/8/layout/hList1"/>
    <dgm:cxn modelId="{C7EF70C5-2B8F-44C6-8B90-CBBB71BEA9FF}" type="presOf" srcId="{9FE9724E-C098-4742-BC93-AAE8E3A01DC5}" destId="{2CD9C0A6-2F0C-4B30-BB42-142F97A18CA3}" srcOrd="0" destOrd="0" presId="urn:microsoft.com/office/officeart/2005/8/layout/hList1"/>
    <dgm:cxn modelId="{1D9F6CD7-DD86-4B35-8BAA-11EAF4242723}" srcId="{99174850-6871-4D36-AE19-0D30B8FE6B05}" destId="{30C91131-D5F5-4CE1-AB7C-90E3EA5B2474}" srcOrd="2" destOrd="0" parTransId="{9765B3E9-67B6-4028-AC35-D4C4D22BA767}" sibTransId="{C1085A3E-7DA2-44F8-A717-540122EA57F3}"/>
    <dgm:cxn modelId="{38A5C0DD-0AD7-4203-AC64-864BFD428F46}" type="presOf" srcId="{4D545599-AABE-4107-86AE-BCFE3B7D79D0}" destId="{2CD9C0A6-2F0C-4B30-BB42-142F97A18CA3}" srcOrd="0" destOrd="1" presId="urn:microsoft.com/office/officeart/2005/8/layout/hList1"/>
    <dgm:cxn modelId="{50416AEE-44C1-4513-98AB-071CD81DF9AA}" srcId="{7C095570-4D84-4F2B-973B-B2138D5C0315}" destId="{A3BC20AD-0256-40F0-9B29-EC8B87885AB7}" srcOrd="1" destOrd="0" parTransId="{7EE5041F-29E7-4D62-AED0-1CB162AFE534}" sibTransId="{5FC5F24D-3876-4528-9664-749550233017}"/>
    <dgm:cxn modelId="{33E680F7-5265-45F5-B1D9-5BD803822BCF}" type="presOf" srcId="{99174850-6871-4D36-AE19-0D30B8FE6B05}" destId="{C7AAE600-BDBD-4F63-9E5B-0C4A9214A592}" srcOrd="0" destOrd="0" presId="urn:microsoft.com/office/officeart/2005/8/layout/hList1"/>
    <dgm:cxn modelId="{E55728FC-95B5-4013-82A0-646E76682668}" type="presOf" srcId="{3F730497-E5BA-41F2-A49B-1FEF98EEC5AB}" destId="{793ACF1D-F320-4D57-BB5D-A9D19E47677E}" srcOrd="0" destOrd="0" presId="urn:microsoft.com/office/officeart/2005/8/layout/hList1"/>
    <dgm:cxn modelId="{94A408FF-4E2D-4794-89B8-0E29B3A5F92A}" type="presOf" srcId="{A3BC20AD-0256-40F0-9B29-EC8B87885AB7}" destId="{19C46168-50E9-4A7B-82CA-20FFE198D290}" srcOrd="0" destOrd="1" presId="urn:microsoft.com/office/officeart/2005/8/layout/hList1"/>
    <dgm:cxn modelId="{FF339E92-5C65-4020-A6FF-276E12F78886}" type="presParOf" srcId="{C7AAE600-BDBD-4F63-9E5B-0C4A9214A592}" destId="{EFA97EEC-2F77-49CA-9646-08B3D229A84D}" srcOrd="0" destOrd="0" presId="urn:microsoft.com/office/officeart/2005/8/layout/hList1"/>
    <dgm:cxn modelId="{2549F452-F07D-4FDB-AA34-4B75EA8E8E25}" type="presParOf" srcId="{EFA97EEC-2F77-49CA-9646-08B3D229A84D}" destId="{0113BC57-3288-4129-A0FE-0430BBEF8C8F}" srcOrd="0" destOrd="0" presId="urn:microsoft.com/office/officeart/2005/8/layout/hList1"/>
    <dgm:cxn modelId="{EDB74B45-6865-4D71-8657-75FE6C8D29B8}" type="presParOf" srcId="{EFA97EEC-2F77-49CA-9646-08B3D229A84D}" destId="{19C46168-50E9-4A7B-82CA-20FFE198D290}" srcOrd="1" destOrd="0" presId="urn:microsoft.com/office/officeart/2005/8/layout/hList1"/>
    <dgm:cxn modelId="{6BE0894F-9662-4109-A368-FF7725A69B2F}" type="presParOf" srcId="{C7AAE600-BDBD-4F63-9E5B-0C4A9214A592}" destId="{D5D0CDC1-C3F6-4034-A7D5-AAFD67855BE2}" srcOrd="1" destOrd="0" presId="urn:microsoft.com/office/officeart/2005/8/layout/hList1"/>
    <dgm:cxn modelId="{D50ED647-30FD-4420-9B92-106BBA4AB3C3}" type="presParOf" srcId="{C7AAE600-BDBD-4F63-9E5B-0C4A9214A592}" destId="{7C7A288C-4F97-4BD7-81C9-66ABDE791D3F}" srcOrd="2" destOrd="0" presId="urn:microsoft.com/office/officeart/2005/8/layout/hList1"/>
    <dgm:cxn modelId="{1702080E-66BF-4437-80D0-BB4AD1363B91}" type="presParOf" srcId="{7C7A288C-4F97-4BD7-81C9-66ABDE791D3F}" destId="{BE01D595-496B-4830-B298-66447841146F}" srcOrd="0" destOrd="0" presId="urn:microsoft.com/office/officeart/2005/8/layout/hList1"/>
    <dgm:cxn modelId="{EBFA58C9-5741-4E24-93B5-A22EA0868A91}" type="presParOf" srcId="{7C7A288C-4F97-4BD7-81C9-66ABDE791D3F}" destId="{793ACF1D-F320-4D57-BB5D-A9D19E47677E}" srcOrd="1" destOrd="0" presId="urn:microsoft.com/office/officeart/2005/8/layout/hList1"/>
    <dgm:cxn modelId="{2D4303CA-14BD-4A01-A8A5-901D3A1770A8}" type="presParOf" srcId="{C7AAE600-BDBD-4F63-9E5B-0C4A9214A592}" destId="{8D4946A7-3F29-41DD-AFB5-0B88665A982A}" srcOrd="3" destOrd="0" presId="urn:microsoft.com/office/officeart/2005/8/layout/hList1"/>
    <dgm:cxn modelId="{63158253-B3BB-4236-BEED-3F64006561B0}" type="presParOf" srcId="{C7AAE600-BDBD-4F63-9E5B-0C4A9214A592}" destId="{499AF824-4D0B-45AF-9FA9-76DCF1D49D37}" srcOrd="4" destOrd="0" presId="urn:microsoft.com/office/officeart/2005/8/layout/hList1"/>
    <dgm:cxn modelId="{71FDDD5F-5C3E-4513-BE56-1080740588C3}" type="presParOf" srcId="{499AF824-4D0B-45AF-9FA9-76DCF1D49D37}" destId="{2F47A9C6-0527-47DE-B645-A780BD1AE07E}" srcOrd="0" destOrd="0" presId="urn:microsoft.com/office/officeart/2005/8/layout/hList1"/>
    <dgm:cxn modelId="{F6B3FA0E-01A9-4114-9BB7-03F01D429A4A}" type="presParOf" srcId="{499AF824-4D0B-45AF-9FA9-76DCF1D49D37}" destId="{2CD9C0A6-2F0C-4B30-BB42-142F97A18C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AC41F-0AED-4793-8338-7984500771F9}">
      <dsp:nvSpPr>
        <dsp:cNvPr id="0" name=""/>
        <dsp:cNvSpPr/>
      </dsp:nvSpPr>
      <dsp:spPr>
        <a:xfrm>
          <a:off x="1275049" y="84752"/>
          <a:ext cx="972405" cy="439842"/>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121F88"/>
              </a:solidFill>
            </a:rPr>
            <a:t>Screening</a:t>
          </a:r>
          <a:endParaRPr lang="en-US" sz="1100" kern="1200">
            <a:solidFill>
              <a:srgbClr val="121F88"/>
            </a:solidFill>
          </a:endParaRPr>
        </a:p>
      </dsp:txBody>
      <dsp:txXfrm>
        <a:off x="1296520" y="106223"/>
        <a:ext cx="929463" cy="396900"/>
      </dsp:txXfrm>
    </dsp:sp>
    <dsp:sp modelId="{F421B20B-720B-4CCD-9204-8200420F7304}">
      <dsp:nvSpPr>
        <dsp:cNvPr id="0" name=""/>
        <dsp:cNvSpPr/>
      </dsp:nvSpPr>
      <dsp:spPr>
        <a:xfrm>
          <a:off x="330843" y="304674"/>
          <a:ext cx="2860818" cy="2860818"/>
        </a:xfrm>
        <a:custGeom>
          <a:avLst/>
          <a:gdLst/>
          <a:ahLst/>
          <a:cxnLst/>
          <a:rect l="0" t="0" r="0" b="0"/>
          <a:pathLst>
            <a:path>
              <a:moveTo>
                <a:pt x="2050004" y="141156"/>
              </a:moveTo>
              <a:arcTo wR="1430409" hR="1430409" stAng="17740094" swAng="1062593"/>
            </a:path>
          </a:pathLst>
        </a:custGeom>
        <a:noFill/>
        <a:ln w="127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842D2048-31C4-4E70-8F23-52937368F9E7}">
      <dsp:nvSpPr>
        <dsp:cNvPr id="0" name=""/>
        <dsp:cNvSpPr/>
      </dsp:nvSpPr>
      <dsp:spPr>
        <a:xfrm>
          <a:off x="2513820" y="799957"/>
          <a:ext cx="972405" cy="439842"/>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121F88"/>
              </a:solidFill>
            </a:rPr>
            <a:t>Assessment</a:t>
          </a:r>
          <a:endParaRPr lang="en-US" sz="1100" kern="1200">
            <a:solidFill>
              <a:srgbClr val="121F88"/>
            </a:solidFill>
          </a:endParaRPr>
        </a:p>
      </dsp:txBody>
      <dsp:txXfrm>
        <a:off x="2535291" y="821428"/>
        <a:ext cx="929463" cy="396900"/>
      </dsp:txXfrm>
    </dsp:sp>
    <dsp:sp modelId="{D667417F-8F5C-46B1-B3F7-66A29763C675}">
      <dsp:nvSpPr>
        <dsp:cNvPr id="0" name=""/>
        <dsp:cNvSpPr/>
      </dsp:nvSpPr>
      <dsp:spPr>
        <a:xfrm>
          <a:off x="334792" y="315245"/>
          <a:ext cx="2860818" cy="2860818"/>
        </a:xfrm>
        <a:custGeom>
          <a:avLst/>
          <a:gdLst/>
          <a:ahLst/>
          <a:cxnLst/>
          <a:rect l="0" t="0" r="0" b="0"/>
          <a:pathLst>
            <a:path>
              <a:moveTo>
                <a:pt x="2825412" y="1114123"/>
              </a:moveTo>
              <a:arcTo wR="1430409" hR="1430409" stAng="20833526" swAng="1478780"/>
            </a:path>
          </a:pathLst>
        </a:custGeom>
        <a:noFill/>
        <a:ln w="127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7F767EA2-922A-45E6-8770-62AC67E37C85}">
      <dsp:nvSpPr>
        <dsp:cNvPr id="0" name=""/>
        <dsp:cNvSpPr/>
      </dsp:nvSpPr>
      <dsp:spPr>
        <a:xfrm>
          <a:off x="2522270" y="2230366"/>
          <a:ext cx="972405" cy="439842"/>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121F88"/>
              </a:solidFill>
            </a:rPr>
            <a:t>IFSP/IEP</a:t>
          </a:r>
        </a:p>
      </dsp:txBody>
      <dsp:txXfrm>
        <a:off x="2543741" y="2251837"/>
        <a:ext cx="929463" cy="396900"/>
      </dsp:txXfrm>
    </dsp:sp>
    <dsp:sp modelId="{A1010C7B-0846-4623-BBBB-A27DF24CD05D}">
      <dsp:nvSpPr>
        <dsp:cNvPr id="0" name=""/>
        <dsp:cNvSpPr/>
      </dsp:nvSpPr>
      <dsp:spPr>
        <a:xfrm>
          <a:off x="345120" y="299355"/>
          <a:ext cx="2860818" cy="2860818"/>
        </a:xfrm>
        <a:custGeom>
          <a:avLst/>
          <a:gdLst/>
          <a:ahLst/>
          <a:cxnLst/>
          <a:rect l="0" t="0" r="0" b="0"/>
          <a:pathLst>
            <a:path>
              <a:moveTo>
                <a:pt x="2409591" y="2473133"/>
              </a:moveTo>
              <a:arcTo wR="1430409" hR="1430409" stAng="2808001" swAng="1042850"/>
            </a:path>
          </a:pathLst>
        </a:custGeom>
        <a:noFill/>
        <a:ln w="127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249729B3-9907-476C-B51B-EFD2BFD29E9F}">
      <dsp:nvSpPr>
        <dsp:cNvPr id="0" name=""/>
        <dsp:cNvSpPr/>
      </dsp:nvSpPr>
      <dsp:spPr>
        <a:xfrm>
          <a:off x="1254792" y="2945571"/>
          <a:ext cx="1012919" cy="439842"/>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121F88"/>
              </a:solidFill>
            </a:rPr>
            <a:t>Interventions</a:t>
          </a:r>
          <a:endParaRPr lang="en-US" sz="1100" kern="1200">
            <a:solidFill>
              <a:srgbClr val="121F88"/>
            </a:solidFill>
          </a:endParaRPr>
        </a:p>
      </dsp:txBody>
      <dsp:txXfrm>
        <a:off x="1276263" y="2967042"/>
        <a:ext cx="969977" cy="396900"/>
      </dsp:txXfrm>
    </dsp:sp>
    <dsp:sp modelId="{4FCF744A-25E8-410E-A8A9-5119246CCFF5}">
      <dsp:nvSpPr>
        <dsp:cNvPr id="0" name=""/>
        <dsp:cNvSpPr/>
      </dsp:nvSpPr>
      <dsp:spPr>
        <a:xfrm>
          <a:off x="330843" y="304674"/>
          <a:ext cx="2860818" cy="2860818"/>
        </a:xfrm>
        <a:custGeom>
          <a:avLst/>
          <a:gdLst/>
          <a:ahLst/>
          <a:cxnLst/>
          <a:rect l="0" t="0" r="0" b="0"/>
          <a:pathLst>
            <a:path>
              <a:moveTo>
                <a:pt x="795163" y="2712022"/>
              </a:moveTo>
              <a:arcTo wR="1430409" hR="1430409" stAng="6981950" swAng="1030791"/>
            </a:path>
          </a:pathLst>
        </a:custGeom>
        <a:noFill/>
        <a:ln w="127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090B6354-868F-473E-9F9E-7D6CB85266F0}">
      <dsp:nvSpPr>
        <dsp:cNvPr id="0" name=""/>
        <dsp:cNvSpPr/>
      </dsp:nvSpPr>
      <dsp:spPr>
        <a:xfrm>
          <a:off x="36278" y="2230366"/>
          <a:ext cx="972405" cy="439842"/>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121F88"/>
              </a:solidFill>
            </a:rPr>
            <a:t>Monitoring</a:t>
          </a:r>
          <a:r>
            <a:rPr lang="en-US" sz="1100" kern="1200"/>
            <a:t> </a:t>
          </a:r>
        </a:p>
      </dsp:txBody>
      <dsp:txXfrm>
        <a:off x="57749" y="2251837"/>
        <a:ext cx="929463" cy="396900"/>
      </dsp:txXfrm>
    </dsp:sp>
    <dsp:sp modelId="{4A367A7A-D78E-46C7-A606-4AC4BD1B1E27}">
      <dsp:nvSpPr>
        <dsp:cNvPr id="0" name=""/>
        <dsp:cNvSpPr/>
      </dsp:nvSpPr>
      <dsp:spPr>
        <a:xfrm>
          <a:off x="330843" y="304674"/>
          <a:ext cx="2860818" cy="2860818"/>
        </a:xfrm>
        <a:custGeom>
          <a:avLst/>
          <a:gdLst/>
          <a:ahLst/>
          <a:cxnLst/>
          <a:rect l="0" t="0" r="0" b="0"/>
          <a:pathLst>
            <a:path>
              <a:moveTo>
                <a:pt x="32955" y="1735685"/>
              </a:moveTo>
              <a:arcTo wR="1430409" hR="1430409" stAng="10060634" swAng="1478732"/>
            </a:path>
          </a:pathLst>
        </a:custGeom>
        <a:noFill/>
        <a:ln w="127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 modelId="{18FE4F6C-924A-409B-A26A-778EF70F3BB2}">
      <dsp:nvSpPr>
        <dsp:cNvPr id="0" name=""/>
        <dsp:cNvSpPr/>
      </dsp:nvSpPr>
      <dsp:spPr>
        <a:xfrm>
          <a:off x="36278" y="799957"/>
          <a:ext cx="972405" cy="439842"/>
        </a:xfrm>
        <a:prstGeom prst="roundRect">
          <a:avLst/>
        </a:prstGeom>
        <a:solidFill>
          <a:schemeClr val="lt1">
            <a:hueOff val="0"/>
            <a:satOff val="0"/>
            <a:lumOff val="0"/>
            <a:alphaOff val="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121F88"/>
              </a:solidFill>
            </a:rPr>
            <a:t>Transitions</a:t>
          </a:r>
          <a:endParaRPr lang="en-US" sz="1000" kern="1200">
            <a:solidFill>
              <a:srgbClr val="121F88"/>
            </a:solidFill>
          </a:endParaRPr>
        </a:p>
      </dsp:txBody>
      <dsp:txXfrm>
        <a:off x="57749" y="821428"/>
        <a:ext cx="929463" cy="396900"/>
      </dsp:txXfrm>
    </dsp:sp>
    <dsp:sp modelId="{B49F272F-AAF0-4C66-87E8-3436C734890B}">
      <dsp:nvSpPr>
        <dsp:cNvPr id="0" name=""/>
        <dsp:cNvSpPr/>
      </dsp:nvSpPr>
      <dsp:spPr>
        <a:xfrm>
          <a:off x="330843" y="304674"/>
          <a:ext cx="2860818" cy="2860818"/>
        </a:xfrm>
        <a:custGeom>
          <a:avLst/>
          <a:gdLst/>
          <a:ahLst/>
          <a:cxnLst/>
          <a:rect l="0" t="0" r="0" b="0"/>
          <a:pathLst>
            <a:path>
              <a:moveTo>
                <a:pt x="447990" y="390734"/>
              </a:moveTo>
              <a:arcTo wR="1430409" hR="1430409" stAng="13597313" swAng="1062593"/>
            </a:path>
          </a:pathLst>
        </a:custGeom>
        <a:noFill/>
        <a:ln w="127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2FED-8E0D-4B7D-80A9-404B346B4130}">
      <dsp:nvSpPr>
        <dsp:cNvPr id="0" name=""/>
        <dsp:cNvSpPr/>
      </dsp:nvSpPr>
      <dsp:spPr>
        <a:xfrm>
          <a:off x="889566" y="48"/>
          <a:ext cx="2207369" cy="13244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Gill Sans MT" panose="020B0502020104020203"/>
            </a:rPr>
            <a:t>Infant and Toddler Development</a:t>
          </a:r>
          <a:endParaRPr lang="en-US" sz="2700" kern="1200"/>
        </a:p>
      </dsp:txBody>
      <dsp:txXfrm>
        <a:off x="889566" y="48"/>
        <a:ext cx="2207369" cy="1324421"/>
      </dsp:txXfrm>
    </dsp:sp>
    <dsp:sp modelId="{AF5223CA-42A5-404B-8C3A-55E0B1988DCD}">
      <dsp:nvSpPr>
        <dsp:cNvPr id="0" name=""/>
        <dsp:cNvSpPr/>
      </dsp:nvSpPr>
      <dsp:spPr>
        <a:xfrm>
          <a:off x="889566" y="1545207"/>
          <a:ext cx="2207369" cy="13244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Gill Sans MT" panose="020B0502020104020203"/>
            </a:rPr>
            <a:t>Family-Centered Practices</a:t>
          </a:r>
          <a:endParaRPr lang="en-US" sz="2700" kern="1200"/>
        </a:p>
      </dsp:txBody>
      <dsp:txXfrm>
        <a:off x="889566" y="1545207"/>
        <a:ext cx="2207369" cy="1324421"/>
      </dsp:txXfrm>
    </dsp:sp>
    <dsp:sp modelId="{12B5EDE5-E40A-4AAC-944E-F0FC1DF48012}">
      <dsp:nvSpPr>
        <dsp:cNvPr id="0" name=""/>
        <dsp:cNvSpPr/>
      </dsp:nvSpPr>
      <dsp:spPr>
        <a:xfrm>
          <a:off x="889566" y="3090366"/>
          <a:ext cx="2207369" cy="13244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Gill Sans MT" panose="020B0502020104020203"/>
            </a:rPr>
            <a:t>Leadership/ Teaming</a:t>
          </a:r>
        </a:p>
      </dsp:txBody>
      <dsp:txXfrm>
        <a:off x="889566" y="3090366"/>
        <a:ext cx="2207369" cy="1324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2FED-8E0D-4B7D-80A9-404B346B4130}">
      <dsp:nvSpPr>
        <dsp:cNvPr id="0" name=""/>
        <dsp:cNvSpPr/>
      </dsp:nvSpPr>
      <dsp:spPr>
        <a:xfrm>
          <a:off x="889566" y="48"/>
          <a:ext cx="2207369" cy="13244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Gill Sans MT" panose="020B0502020104020203"/>
            </a:rPr>
            <a:t>Coordination of Services</a:t>
          </a:r>
          <a:endParaRPr lang="en-US" sz="2500" kern="1200"/>
        </a:p>
      </dsp:txBody>
      <dsp:txXfrm>
        <a:off x="889566" y="48"/>
        <a:ext cx="2207369" cy="1324421"/>
      </dsp:txXfrm>
    </dsp:sp>
    <dsp:sp modelId="{AF5223CA-42A5-404B-8C3A-55E0B1988DCD}">
      <dsp:nvSpPr>
        <dsp:cNvPr id="0" name=""/>
        <dsp:cNvSpPr/>
      </dsp:nvSpPr>
      <dsp:spPr>
        <a:xfrm>
          <a:off x="889566" y="1545207"/>
          <a:ext cx="2207369" cy="13244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Gill Sans MT" panose="020B0502020104020203"/>
            </a:rPr>
            <a:t>Transition</a:t>
          </a:r>
          <a:endParaRPr lang="en-US" sz="2500" kern="1200"/>
        </a:p>
      </dsp:txBody>
      <dsp:txXfrm>
        <a:off x="889566" y="1545207"/>
        <a:ext cx="2207369" cy="1324421"/>
      </dsp:txXfrm>
    </dsp:sp>
    <dsp:sp modelId="{12B5EDE5-E40A-4AAC-944E-F0FC1DF48012}">
      <dsp:nvSpPr>
        <dsp:cNvPr id="0" name=""/>
        <dsp:cNvSpPr/>
      </dsp:nvSpPr>
      <dsp:spPr>
        <a:xfrm>
          <a:off x="889566" y="3090366"/>
          <a:ext cx="2207369" cy="132442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Gill Sans MT" panose="020B0502020104020203"/>
            </a:rPr>
            <a:t>Professionalism</a:t>
          </a:r>
          <a:endParaRPr lang="en-US" sz="2500" kern="1200"/>
        </a:p>
      </dsp:txBody>
      <dsp:txXfrm>
        <a:off x="889566" y="3090366"/>
        <a:ext cx="2207369" cy="13244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25411-2184-40BD-BA45-538B2FB0B767}">
      <dsp:nvSpPr>
        <dsp:cNvPr id="0" name=""/>
        <dsp:cNvSpPr/>
      </dsp:nvSpPr>
      <dsp:spPr>
        <a:xfrm>
          <a:off x="53" y="287766"/>
          <a:ext cx="5154131" cy="110971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a:latin typeface="Gill Sans MT" panose="020B0502020104020203"/>
            </a:rPr>
            <a:t>Well-being</a:t>
          </a:r>
          <a:endParaRPr lang="en-US" sz="4400" kern="1200"/>
        </a:p>
      </dsp:txBody>
      <dsp:txXfrm>
        <a:off x="53" y="287766"/>
        <a:ext cx="5154131" cy="1109712"/>
      </dsp:txXfrm>
    </dsp:sp>
    <dsp:sp modelId="{A6915EAE-272F-4C8D-AC0B-2C0E9C65AC3F}">
      <dsp:nvSpPr>
        <dsp:cNvPr id="0" name=""/>
        <dsp:cNvSpPr/>
      </dsp:nvSpPr>
      <dsp:spPr>
        <a:xfrm>
          <a:off x="0" y="1324404"/>
          <a:ext cx="5154131" cy="276696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ts val="1200"/>
            </a:spcAft>
            <a:buChar char="•"/>
          </a:pPr>
          <a:r>
            <a:rPr lang="en-US" sz="4400" kern="1200">
              <a:latin typeface="Gill Sans MT" panose="020B0502020104020203"/>
            </a:rPr>
            <a:t>Energy</a:t>
          </a:r>
          <a:endParaRPr lang="en-US" sz="4400" kern="1200"/>
        </a:p>
        <a:p>
          <a:pPr marL="285750" lvl="1" indent="-285750" algn="l" defTabSz="1955800">
            <a:lnSpc>
              <a:spcPct val="90000"/>
            </a:lnSpc>
            <a:spcBef>
              <a:spcPct val="0"/>
            </a:spcBef>
            <a:spcAft>
              <a:spcPts val="1200"/>
            </a:spcAft>
            <a:buChar char="•"/>
          </a:pPr>
          <a:r>
            <a:rPr lang="en-US" sz="4400" kern="1200">
              <a:latin typeface="Gill Sans MT" panose="020B0502020104020203"/>
            </a:rPr>
            <a:t>Success</a:t>
          </a:r>
          <a:endParaRPr lang="en-US" sz="4400" kern="1200"/>
        </a:p>
        <a:p>
          <a:pPr marL="285750" lvl="1" indent="-285750" algn="l" defTabSz="1955800">
            <a:lnSpc>
              <a:spcPct val="90000"/>
            </a:lnSpc>
            <a:spcBef>
              <a:spcPct val="0"/>
            </a:spcBef>
            <a:spcAft>
              <a:spcPts val="1200"/>
            </a:spcAft>
            <a:buChar char="•"/>
          </a:pPr>
          <a:r>
            <a:rPr lang="en-US" sz="4400" kern="1200">
              <a:latin typeface="Gill Sans MT" panose="020B0502020104020203"/>
            </a:rPr>
            <a:t>Involvement</a:t>
          </a:r>
          <a:endParaRPr lang="en-US" sz="4400" kern="1200"/>
        </a:p>
      </dsp:txBody>
      <dsp:txXfrm>
        <a:off x="0" y="1324404"/>
        <a:ext cx="5154131" cy="2766960"/>
      </dsp:txXfrm>
    </dsp:sp>
    <dsp:sp modelId="{10892215-B9F6-479A-94EF-179B3EABA8C3}">
      <dsp:nvSpPr>
        <dsp:cNvPr id="0" name=""/>
        <dsp:cNvSpPr/>
      </dsp:nvSpPr>
      <dsp:spPr>
        <a:xfrm>
          <a:off x="5875764" y="298548"/>
          <a:ext cx="5154131" cy="109021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a:latin typeface="Gill Sans MT" panose="020B0502020104020203"/>
            </a:rPr>
            <a:t>Burnout</a:t>
          </a:r>
          <a:endParaRPr lang="en-US" sz="4400" kern="1200"/>
        </a:p>
      </dsp:txBody>
      <dsp:txXfrm>
        <a:off x="5875764" y="298548"/>
        <a:ext cx="5154131" cy="1090218"/>
      </dsp:txXfrm>
    </dsp:sp>
    <dsp:sp modelId="{C86DE287-C2BE-40B7-85BC-1EEED5B1DA12}">
      <dsp:nvSpPr>
        <dsp:cNvPr id="0" name=""/>
        <dsp:cNvSpPr/>
      </dsp:nvSpPr>
      <dsp:spPr>
        <a:xfrm>
          <a:off x="5875764" y="1287889"/>
          <a:ext cx="5154131" cy="276696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ts val="1200"/>
            </a:spcAft>
            <a:buChar char="•"/>
          </a:pPr>
          <a:r>
            <a:rPr lang="en-US" sz="4400" kern="1200">
              <a:latin typeface="Gill Sans MT" panose="020B0502020104020203"/>
            </a:rPr>
            <a:t>Exhaustion</a:t>
          </a:r>
          <a:endParaRPr lang="en-US" sz="4400" kern="1200"/>
        </a:p>
        <a:p>
          <a:pPr marL="285750" lvl="1" indent="-285750" algn="l" defTabSz="1955800">
            <a:lnSpc>
              <a:spcPct val="90000"/>
            </a:lnSpc>
            <a:spcBef>
              <a:spcPct val="0"/>
            </a:spcBef>
            <a:spcAft>
              <a:spcPts val="1200"/>
            </a:spcAft>
            <a:buChar char="•"/>
          </a:pPr>
          <a:r>
            <a:rPr lang="en-US" sz="4400" kern="1200">
              <a:latin typeface="Gill Sans MT" panose="020B0502020104020203"/>
            </a:rPr>
            <a:t>Failure</a:t>
          </a:r>
          <a:endParaRPr lang="en-US" sz="4400" kern="1200"/>
        </a:p>
        <a:p>
          <a:pPr marL="285750" lvl="1" indent="-285750" algn="l" defTabSz="1955800">
            <a:lnSpc>
              <a:spcPct val="90000"/>
            </a:lnSpc>
            <a:spcBef>
              <a:spcPct val="0"/>
            </a:spcBef>
            <a:spcAft>
              <a:spcPts val="1200"/>
            </a:spcAft>
            <a:buChar char="•"/>
          </a:pPr>
          <a:r>
            <a:rPr lang="en-US" sz="4400" kern="1200">
              <a:latin typeface="Gill Sans MT" panose="020B0502020104020203"/>
            </a:rPr>
            <a:t>Detachment</a:t>
          </a:r>
          <a:endParaRPr lang="en-US" sz="4400" kern="1200"/>
        </a:p>
      </dsp:txBody>
      <dsp:txXfrm>
        <a:off x="5875764" y="1287889"/>
        <a:ext cx="5154131" cy="276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2FED-8E0D-4B7D-80A9-404B346B4130}">
      <dsp:nvSpPr>
        <dsp:cNvPr id="0" name=""/>
        <dsp:cNvSpPr/>
      </dsp:nvSpPr>
      <dsp:spPr>
        <a:xfrm>
          <a:off x="388056" y="685"/>
          <a:ext cx="2124394" cy="12746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Gill Sans MT" panose="020B0502020104020203"/>
            </a:rPr>
            <a:t>Infant and Toddler Development</a:t>
          </a:r>
          <a:endParaRPr lang="en-US" sz="2600" kern="1200"/>
        </a:p>
      </dsp:txBody>
      <dsp:txXfrm>
        <a:off x="388056" y="685"/>
        <a:ext cx="2124394" cy="1274636"/>
      </dsp:txXfrm>
    </dsp:sp>
    <dsp:sp modelId="{AF5223CA-42A5-404B-8C3A-55E0B1988DCD}">
      <dsp:nvSpPr>
        <dsp:cNvPr id="0" name=""/>
        <dsp:cNvSpPr/>
      </dsp:nvSpPr>
      <dsp:spPr>
        <a:xfrm>
          <a:off x="388056" y="1487762"/>
          <a:ext cx="2124394" cy="12746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Gill Sans MT" panose="020B0502020104020203"/>
            </a:rPr>
            <a:t>Family-Centered Practices</a:t>
          </a:r>
          <a:endParaRPr lang="en-US" sz="2600" kern="1200"/>
        </a:p>
      </dsp:txBody>
      <dsp:txXfrm>
        <a:off x="388056" y="1487762"/>
        <a:ext cx="2124394" cy="1274636"/>
      </dsp:txXfrm>
    </dsp:sp>
    <dsp:sp modelId="{12B5EDE5-E40A-4AAC-944E-F0FC1DF48012}">
      <dsp:nvSpPr>
        <dsp:cNvPr id="0" name=""/>
        <dsp:cNvSpPr/>
      </dsp:nvSpPr>
      <dsp:spPr>
        <a:xfrm>
          <a:off x="388056" y="2974838"/>
          <a:ext cx="2124394" cy="12746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Gill Sans MT" panose="020B0502020104020203"/>
            </a:rPr>
            <a:t>Leadership/ Teaming</a:t>
          </a:r>
        </a:p>
      </dsp:txBody>
      <dsp:txXfrm>
        <a:off x="388056" y="2974838"/>
        <a:ext cx="2124394" cy="12746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9270A-202D-424B-BADA-B853424A4BB4}">
      <dsp:nvSpPr>
        <dsp:cNvPr id="0" name=""/>
        <dsp:cNvSpPr/>
      </dsp:nvSpPr>
      <dsp:spPr>
        <a:xfrm>
          <a:off x="4956" y="365507"/>
          <a:ext cx="3519144" cy="3519144"/>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3670" tIns="62230" rIns="193670" bIns="62230" numCol="1" spcCol="1270" anchor="ctr" anchorCtr="0">
          <a:noAutofit/>
        </a:bodyPr>
        <a:lstStyle/>
        <a:p>
          <a:pPr marL="0" lvl="0" indent="0" algn="ctr" defTabSz="2178050">
            <a:lnSpc>
              <a:spcPct val="90000"/>
            </a:lnSpc>
            <a:spcBef>
              <a:spcPct val="0"/>
            </a:spcBef>
            <a:spcAft>
              <a:spcPct val="35000"/>
            </a:spcAft>
            <a:buNone/>
          </a:pPr>
          <a:r>
            <a:rPr lang="en-US" sz="4900" kern="1200">
              <a:latin typeface="Gill Sans MT" panose="020B0502020104020203"/>
            </a:rPr>
            <a:t>Well-being</a:t>
          </a:r>
          <a:endParaRPr lang="en-US" sz="4900" kern="1200"/>
        </a:p>
      </dsp:txBody>
      <dsp:txXfrm>
        <a:off x="520323" y="880874"/>
        <a:ext cx="2488410" cy="2488410"/>
      </dsp:txXfrm>
    </dsp:sp>
    <dsp:sp modelId="{44C4EC1E-678F-43E2-A45F-3CA7E3698877}">
      <dsp:nvSpPr>
        <dsp:cNvPr id="0" name=""/>
        <dsp:cNvSpPr/>
      </dsp:nvSpPr>
      <dsp:spPr>
        <a:xfrm>
          <a:off x="2820272" y="365507"/>
          <a:ext cx="3519144" cy="3519144"/>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3670" tIns="62230" rIns="193670" bIns="62230" numCol="1" spcCol="1270" anchor="ctr" anchorCtr="0">
          <a:noAutofit/>
        </a:bodyPr>
        <a:lstStyle/>
        <a:p>
          <a:pPr marL="0" lvl="0" indent="0" algn="ctr" defTabSz="2178050">
            <a:lnSpc>
              <a:spcPct val="90000"/>
            </a:lnSpc>
            <a:spcBef>
              <a:spcPct val="0"/>
            </a:spcBef>
            <a:spcAft>
              <a:spcPct val="35000"/>
            </a:spcAft>
            <a:buNone/>
          </a:pPr>
          <a:r>
            <a:rPr lang="en-US" sz="4900" kern="1200">
              <a:latin typeface="Gill Sans MT" panose="020B0502020104020203"/>
            </a:rPr>
            <a:t>Burnout</a:t>
          </a:r>
          <a:endParaRPr lang="en-US" sz="4900" kern="1200"/>
        </a:p>
      </dsp:txBody>
      <dsp:txXfrm>
        <a:off x="3335639" y="880874"/>
        <a:ext cx="2488410" cy="2488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2FED-8E0D-4B7D-80A9-404B346B4130}">
      <dsp:nvSpPr>
        <dsp:cNvPr id="0" name=""/>
        <dsp:cNvSpPr/>
      </dsp:nvSpPr>
      <dsp:spPr>
        <a:xfrm>
          <a:off x="822645" y="1652"/>
          <a:ext cx="2049397" cy="122963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ill Sans MT" panose="020B0502020104020203"/>
            </a:rPr>
            <a:t>Coordination of Services</a:t>
          </a:r>
          <a:endParaRPr lang="en-US" sz="2300" kern="1200"/>
        </a:p>
      </dsp:txBody>
      <dsp:txXfrm>
        <a:off x="822645" y="1652"/>
        <a:ext cx="2049397" cy="1229638"/>
      </dsp:txXfrm>
    </dsp:sp>
    <dsp:sp modelId="{AF5223CA-42A5-404B-8C3A-55E0B1988DCD}">
      <dsp:nvSpPr>
        <dsp:cNvPr id="0" name=""/>
        <dsp:cNvSpPr/>
      </dsp:nvSpPr>
      <dsp:spPr>
        <a:xfrm>
          <a:off x="822645" y="1436230"/>
          <a:ext cx="2049397" cy="122963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Gill Sans MT" panose="020B0502020104020203"/>
            </a:rPr>
            <a:t>Transition</a:t>
          </a:r>
          <a:endParaRPr lang="en-US" sz="2300" kern="1200"/>
        </a:p>
      </dsp:txBody>
      <dsp:txXfrm>
        <a:off x="822645" y="1436230"/>
        <a:ext cx="2049397" cy="1229638"/>
      </dsp:txXfrm>
    </dsp:sp>
    <dsp:sp modelId="{12B5EDE5-E40A-4AAC-944E-F0FC1DF48012}">
      <dsp:nvSpPr>
        <dsp:cNvPr id="0" name=""/>
        <dsp:cNvSpPr/>
      </dsp:nvSpPr>
      <dsp:spPr>
        <a:xfrm>
          <a:off x="822645" y="2870809"/>
          <a:ext cx="2049397" cy="122963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panose="020B0502020104020203"/>
            </a:rPr>
            <a:t>Professionalism</a:t>
          </a:r>
          <a:endParaRPr lang="en-US" sz="2300" kern="1200"/>
        </a:p>
      </dsp:txBody>
      <dsp:txXfrm>
        <a:off x="822645" y="2870809"/>
        <a:ext cx="2049397" cy="1229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BC57-3288-4129-A0FE-0430BBEF8C8F}">
      <dsp:nvSpPr>
        <dsp:cNvPr id="0" name=""/>
        <dsp:cNvSpPr/>
      </dsp:nvSpPr>
      <dsp:spPr>
        <a:xfrm>
          <a:off x="2822" y="899"/>
          <a:ext cx="2751919" cy="6912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a:rPr>
            <a:t>Energy</a:t>
          </a:r>
          <a:endParaRPr lang="en-US" sz="2400" kern="1200"/>
        </a:p>
      </dsp:txBody>
      <dsp:txXfrm>
        <a:off x="2822" y="899"/>
        <a:ext cx="2751919" cy="691200"/>
      </dsp:txXfrm>
    </dsp:sp>
    <dsp:sp modelId="{19C46168-50E9-4A7B-82CA-20FFE198D290}">
      <dsp:nvSpPr>
        <dsp:cNvPr id="0" name=""/>
        <dsp:cNvSpPr/>
      </dsp:nvSpPr>
      <dsp:spPr>
        <a:xfrm>
          <a:off x="2822" y="692099"/>
          <a:ext cx="2751919" cy="296460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Gill Sans MT" panose="020B0502020104020203"/>
            </a:rPr>
            <a:t>Rewarding interactions with infants and toddlers</a:t>
          </a:r>
          <a:endParaRPr lang="en-US" sz="2400" kern="1200"/>
        </a:p>
        <a:p>
          <a:pPr marL="228600" lvl="1" indent="-228600" algn="l" defTabSz="1066800" rtl="0">
            <a:lnSpc>
              <a:spcPct val="90000"/>
            </a:lnSpc>
            <a:spcBef>
              <a:spcPct val="0"/>
            </a:spcBef>
            <a:spcAft>
              <a:spcPct val="15000"/>
            </a:spcAft>
            <a:buChar char="•"/>
          </a:pPr>
          <a:r>
            <a:rPr lang="en-US" sz="2400" kern="1200">
              <a:latin typeface="Gill Sans MT" panose="020B0502020104020203"/>
            </a:rPr>
            <a:t>Collaborative partnerships with families and colleagues</a:t>
          </a:r>
          <a:endParaRPr lang="en-US" sz="2400" kern="1200"/>
        </a:p>
      </dsp:txBody>
      <dsp:txXfrm>
        <a:off x="2822" y="692099"/>
        <a:ext cx="2751919" cy="2964600"/>
      </dsp:txXfrm>
    </dsp:sp>
    <dsp:sp modelId="{BE01D595-496B-4830-B298-66447841146F}">
      <dsp:nvSpPr>
        <dsp:cNvPr id="0" name=""/>
        <dsp:cNvSpPr/>
      </dsp:nvSpPr>
      <dsp:spPr>
        <a:xfrm>
          <a:off x="3140010" y="899"/>
          <a:ext cx="2751919" cy="6912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latin typeface="Gill Sans MT" panose="020B0502020104020203"/>
            </a:rPr>
            <a:t>Success</a:t>
          </a:r>
          <a:endParaRPr lang="en-US" sz="2400" kern="1200"/>
        </a:p>
      </dsp:txBody>
      <dsp:txXfrm>
        <a:off x="3140010" y="899"/>
        <a:ext cx="2751919" cy="691200"/>
      </dsp:txXfrm>
    </dsp:sp>
    <dsp:sp modelId="{793ACF1D-F320-4D57-BB5D-A9D19E47677E}">
      <dsp:nvSpPr>
        <dsp:cNvPr id="0" name=""/>
        <dsp:cNvSpPr/>
      </dsp:nvSpPr>
      <dsp:spPr>
        <a:xfrm>
          <a:off x="3140010" y="692099"/>
          <a:ext cx="2751919" cy="296460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Gill Sans MT" panose="020B0502020104020203"/>
            </a:rPr>
            <a:t>Professional advancement from training and support</a:t>
          </a:r>
          <a:endParaRPr lang="en-US" sz="2400" kern="1200"/>
        </a:p>
        <a:p>
          <a:pPr marL="228600" lvl="1" indent="-228600" algn="l" defTabSz="1066800" rtl="0">
            <a:lnSpc>
              <a:spcPct val="90000"/>
            </a:lnSpc>
            <a:spcBef>
              <a:spcPct val="0"/>
            </a:spcBef>
            <a:spcAft>
              <a:spcPct val="15000"/>
            </a:spcAft>
            <a:buChar char="•"/>
          </a:pPr>
          <a:r>
            <a:rPr lang="en-US" sz="2400" kern="1200">
              <a:latin typeface="Gill Sans MT" panose="020B0502020104020203"/>
            </a:rPr>
            <a:t>Recognition from families and colleagues</a:t>
          </a:r>
          <a:endParaRPr lang="en-US" sz="2400" kern="1200"/>
        </a:p>
      </dsp:txBody>
      <dsp:txXfrm>
        <a:off x="3140010" y="692099"/>
        <a:ext cx="2751919" cy="2964600"/>
      </dsp:txXfrm>
    </dsp:sp>
    <dsp:sp modelId="{2F47A9C6-0527-47DE-B645-A780BD1AE07E}">
      <dsp:nvSpPr>
        <dsp:cNvPr id="0" name=""/>
        <dsp:cNvSpPr/>
      </dsp:nvSpPr>
      <dsp:spPr>
        <a:xfrm>
          <a:off x="6277198" y="899"/>
          <a:ext cx="2751919" cy="6912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Gill Sans MT" panose="020B0502020104020203"/>
            </a:rPr>
            <a:t> Involvement</a:t>
          </a:r>
          <a:endParaRPr lang="en-US" sz="2400" kern="1200"/>
        </a:p>
      </dsp:txBody>
      <dsp:txXfrm>
        <a:off x="6277198" y="899"/>
        <a:ext cx="2751919" cy="691200"/>
      </dsp:txXfrm>
    </dsp:sp>
    <dsp:sp modelId="{2CD9C0A6-2F0C-4B30-BB42-142F97A18CA3}">
      <dsp:nvSpPr>
        <dsp:cNvPr id="0" name=""/>
        <dsp:cNvSpPr/>
      </dsp:nvSpPr>
      <dsp:spPr>
        <a:xfrm>
          <a:off x="6277198" y="692099"/>
          <a:ext cx="2751919" cy="296460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Gill Sans MT" panose="020B0502020104020203"/>
            </a:rPr>
            <a:t>Deep bonds with children, families, and colleagues</a:t>
          </a:r>
          <a:endParaRPr lang="en-US" sz="2400" kern="1200"/>
        </a:p>
        <a:p>
          <a:pPr marL="228600" lvl="1" indent="-228600" algn="l" defTabSz="1066800" rtl="0">
            <a:lnSpc>
              <a:spcPct val="90000"/>
            </a:lnSpc>
            <a:spcBef>
              <a:spcPct val="0"/>
            </a:spcBef>
            <a:spcAft>
              <a:spcPct val="15000"/>
            </a:spcAft>
            <a:buChar char="•"/>
          </a:pPr>
          <a:r>
            <a:rPr lang="en-US" sz="2400" kern="1200">
              <a:latin typeface="Gill Sans MT" panose="020B0502020104020203"/>
            </a:rPr>
            <a:t>Mission-driven program culture and leadership</a:t>
          </a:r>
          <a:endParaRPr lang="en-US" sz="2400" kern="1200"/>
        </a:p>
      </dsp:txBody>
      <dsp:txXfrm>
        <a:off x="6277198" y="692099"/>
        <a:ext cx="2751919" cy="2964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BC57-3288-4129-A0FE-0430BBEF8C8F}">
      <dsp:nvSpPr>
        <dsp:cNvPr id="0" name=""/>
        <dsp:cNvSpPr/>
      </dsp:nvSpPr>
      <dsp:spPr>
        <a:xfrm>
          <a:off x="2822" y="123030"/>
          <a:ext cx="2751919" cy="6336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ill Sans MT" panose="020B0502020104020203"/>
            </a:rPr>
            <a:t>Exhaustion</a:t>
          </a:r>
          <a:endParaRPr lang="en-US" sz="2200" kern="1200" dirty="0"/>
        </a:p>
      </dsp:txBody>
      <dsp:txXfrm>
        <a:off x="2822" y="123030"/>
        <a:ext cx="2751919" cy="633600"/>
      </dsp:txXfrm>
    </dsp:sp>
    <dsp:sp modelId="{19C46168-50E9-4A7B-82CA-20FFE198D290}">
      <dsp:nvSpPr>
        <dsp:cNvPr id="0" name=""/>
        <dsp:cNvSpPr/>
      </dsp:nvSpPr>
      <dsp:spPr>
        <a:xfrm>
          <a:off x="2822" y="756630"/>
          <a:ext cx="2751919" cy="277793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0000"/>
              </a:solidFill>
              <a:latin typeface="Calibri"/>
              <a:ea typeface="Calibri"/>
              <a:cs typeface="Calibri"/>
            </a:rPr>
            <a:t>Pressure to meet deadlines</a:t>
          </a:r>
          <a:r>
            <a:rPr lang="en-US" sz="2200" kern="1200" dirty="0">
              <a:latin typeface="Calibri"/>
              <a:ea typeface="Calibri"/>
              <a:cs typeface="Calibri"/>
            </a:rPr>
            <a:t> while serving children and families</a:t>
          </a:r>
          <a:endParaRPr lang="en-US" sz="2200" kern="1200" dirty="0">
            <a:latin typeface="Gill Sans MT" panose="020B0502020104020203"/>
          </a:endParaRPr>
        </a:p>
        <a:p>
          <a:pPr marL="228600" lvl="1" indent="-228600" algn="l" defTabSz="977900">
            <a:lnSpc>
              <a:spcPct val="90000"/>
            </a:lnSpc>
            <a:spcBef>
              <a:spcPct val="0"/>
            </a:spcBef>
            <a:spcAft>
              <a:spcPct val="15000"/>
            </a:spcAft>
            <a:buChar char="•"/>
          </a:pPr>
          <a:r>
            <a:rPr lang="en-US" sz="2200" kern="1200" dirty="0">
              <a:latin typeface="Gill Sans MT" panose="020B0502020104020203"/>
            </a:rPr>
            <a:t>Draining interactions with families and colleagues</a:t>
          </a:r>
          <a:endParaRPr lang="en-US" sz="2200" kern="1200" dirty="0"/>
        </a:p>
      </dsp:txBody>
      <dsp:txXfrm>
        <a:off x="2822" y="756630"/>
        <a:ext cx="2751919" cy="2777939"/>
      </dsp:txXfrm>
    </dsp:sp>
    <dsp:sp modelId="{BE01D595-496B-4830-B298-66447841146F}">
      <dsp:nvSpPr>
        <dsp:cNvPr id="0" name=""/>
        <dsp:cNvSpPr/>
      </dsp:nvSpPr>
      <dsp:spPr>
        <a:xfrm>
          <a:off x="3140010" y="123030"/>
          <a:ext cx="2751919" cy="6336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ill Sans MT" panose="020B0502020104020203"/>
            </a:rPr>
            <a:t>Failure</a:t>
          </a:r>
          <a:endParaRPr lang="en-US" sz="2200" kern="1200" dirty="0"/>
        </a:p>
      </dsp:txBody>
      <dsp:txXfrm>
        <a:off x="3140010" y="123030"/>
        <a:ext cx="2751919" cy="633600"/>
      </dsp:txXfrm>
    </dsp:sp>
    <dsp:sp modelId="{793ACF1D-F320-4D57-BB5D-A9D19E47677E}">
      <dsp:nvSpPr>
        <dsp:cNvPr id="0" name=""/>
        <dsp:cNvSpPr/>
      </dsp:nvSpPr>
      <dsp:spPr>
        <a:xfrm>
          <a:off x="3140010" y="756630"/>
          <a:ext cx="2751919" cy="277793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Gill Sans MT" panose="020B0502020104020203"/>
            </a:rPr>
            <a:t>Lack of time, training, or staffing to complete complex job duties</a:t>
          </a:r>
          <a:endParaRPr lang="en-US" sz="2200" kern="1200" dirty="0"/>
        </a:p>
        <a:p>
          <a:pPr marL="228600" lvl="1" indent="-228600" algn="l" defTabSz="977900" rtl="0">
            <a:lnSpc>
              <a:spcPct val="90000"/>
            </a:lnSpc>
            <a:spcBef>
              <a:spcPct val="0"/>
            </a:spcBef>
            <a:spcAft>
              <a:spcPct val="15000"/>
            </a:spcAft>
            <a:buChar char="•"/>
          </a:pPr>
          <a:r>
            <a:rPr lang="en-US" sz="2200" kern="1200" dirty="0">
              <a:latin typeface="Gill Sans MT" panose="020B0502020104020203"/>
            </a:rPr>
            <a:t>Lack of support and recognition from colleagues or supervisors</a:t>
          </a:r>
          <a:endParaRPr lang="en-US" sz="2200" kern="1200" dirty="0"/>
        </a:p>
      </dsp:txBody>
      <dsp:txXfrm>
        <a:off x="3140010" y="756630"/>
        <a:ext cx="2751919" cy="2777939"/>
      </dsp:txXfrm>
    </dsp:sp>
    <dsp:sp modelId="{2F47A9C6-0527-47DE-B645-A780BD1AE07E}">
      <dsp:nvSpPr>
        <dsp:cNvPr id="0" name=""/>
        <dsp:cNvSpPr/>
      </dsp:nvSpPr>
      <dsp:spPr>
        <a:xfrm>
          <a:off x="6277198" y="123030"/>
          <a:ext cx="2751919" cy="6336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Gill Sans MT" panose="020B0502020104020203"/>
            </a:rPr>
            <a:t> Detachment</a:t>
          </a:r>
          <a:endParaRPr lang="en-US" sz="2200" kern="1200" dirty="0"/>
        </a:p>
      </dsp:txBody>
      <dsp:txXfrm>
        <a:off x="6277198" y="123030"/>
        <a:ext cx="2751919" cy="633600"/>
      </dsp:txXfrm>
    </dsp:sp>
    <dsp:sp modelId="{2CD9C0A6-2F0C-4B30-BB42-142F97A18CA3}">
      <dsp:nvSpPr>
        <dsp:cNvPr id="0" name=""/>
        <dsp:cNvSpPr/>
      </dsp:nvSpPr>
      <dsp:spPr>
        <a:xfrm>
          <a:off x="6277198" y="756630"/>
          <a:ext cx="2751919" cy="277793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Gill Sans MT" panose="020B0502020104020203"/>
            </a:rPr>
            <a:t>Feeling devalued or disrespected</a:t>
          </a:r>
          <a:endParaRPr lang="en-US" sz="2200" kern="1200" dirty="0"/>
        </a:p>
        <a:p>
          <a:pPr marL="228600" lvl="1" indent="-228600" algn="l" defTabSz="977900" rtl="0">
            <a:lnSpc>
              <a:spcPct val="90000"/>
            </a:lnSpc>
            <a:spcBef>
              <a:spcPct val="0"/>
            </a:spcBef>
            <a:spcAft>
              <a:spcPct val="15000"/>
            </a:spcAft>
            <a:buChar char="•"/>
          </a:pPr>
          <a:r>
            <a:rPr lang="en-US" sz="2200" kern="1200" dirty="0">
              <a:latin typeface="Gill Sans MT" panose="020B0502020104020203"/>
            </a:rPr>
            <a:t>Emphasis on productivity over program mission</a:t>
          </a:r>
          <a:endParaRPr lang="en-US" sz="2200" kern="1200" dirty="0"/>
        </a:p>
      </dsp:txBody>
      <dsp:txXfrm>
        <a:off x="6277198" y="756630"/>
        <a:ext cx="2751919" cy="277793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BA37F7A-782D-430C-B7DE-046B665BEF14}" type="datetimeFigureOut">
              <a:rPr lang="en-US" smtClean="0"/>
              <a:t>4/23/2025</a:t>
            </a:fld>
            <a:endParaRPr lang="en-US"/>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4/23/2025</a:t>
            </a:fld>
            <a:endParaRPr lang="en-US" noProof="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a:p>
        </p:txBody>
      </p:sp>
    </p:spTree>
    <p:extLst>
      <p:ext uri="{BB962C8B-B14F-4D97-AF65-F5344CB8AC3E}">
        <p14:creationId xmlns:p14="http://schemas.microsoft.com/office/powerpoint/2010/main" val="40948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703263"/>
            <a:ext cx="3616325" cy="20351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25</a:t>
            </a:fld>
            <a:endParaRPr lang="en-US"/>
          </a:p>
        </p:txBody>
      </p:sp>
    </p:spTree>
    <p:extLst>
      <p:ext uri="{BB962C8B-B14F-4D97-AF65-F5344CB8AC3E}">
        <p14:creationId xmlns:p14="http://schemas.microsoft.com/office/powerpoint/2010/main" val="59181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Lustria"/>
              </a:rPr>
              <a:t>Debrief by discussing similarities and differences across generational groups.</a:t>
            </a:r>
            <a:endParaRPr lang="en-US" b="0">
              <a:effectLst/>
            </a:endParaRPr>
          </a:p>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27</a:t>
            </a:fld>
            <a:endParaRPr lang="en-US" noProof="0"/>
          </a:p>
        </p:txBody>
      </p:sp>
    </p:spTree>
    <p:extLst>
      <p:ext uri="{BB962C8B-B14F-4D97-AF65-F5344CB8AC3E}">
        <p14:creationId xmlns:p14="http://schemas.microsoft.com/office/powerpoint/2010/main" val="286429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9A4D9-B702-BEEE-DAF5-B77C1ADD3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7634A-9156-00B4-C427-C03689684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49CA1-14F9-C00B-3B16-F2A94349F8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4DFA8C-8C34-4564-3BB6-36F2767BA803}"/>
              </a:ext>
            </a:extLst>
          </p:cNvPr>
          <p:cNvSpPr>
            <a:spLocks noGrp="1"/>
          </p:cNvSpPr>
          <p:nvPr>
            <p:ph type="sldNum" sz="quarter" idx="5"/>
          </p:nvPr>
        </p:nvSpPr>
        <p:spPr/>
        <p:txBody>
          <a:bodyPr/>
          <a:lstStyle/>
          <a:p>
            <a:fld id="{69D2F9AB-3C90-481E-8C34-4F549BF455D7}" type="slidenum">
              <a:rPr lang="en-US" noProof="0" smtClean="0"/>
              <a:t>28</a:t>
            </a:fld>
            <a:endParaRPr lang="en-US" noProof="0"/>
          </a:p>
        </p:txBody>
      </p:sp>
    </p:spTree>
    <p:extLst>
      <p:ext uri="{BB962C8B-B14F-4D97-AF65-F5344CB8AC3E}">
        <p14:creationId xmlns:p14="http://schemas.microsoft.com/office/powerpoint/2010/main" val="338909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9C1B4-D9C4-9AD4-0722-106DF7192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CFB03-8AFA-A23C-5B79-7FE433464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F2ACE-69ED-100F-D35C-6A2418B207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205CCD-B300-E08B-F4E3-0627E3D5064E}"/>
              </a:ext>
            </a:extLst>
          </p:cNvPr>
          <p:cNvSpPr>
            <a:spLocks noGrp="1"/>
          </p:cNvSpPr>
          <p:nvPr>
            <p:ph type="sldNum" sz="quarter" idx="5"/>
          </p:nvPr>
        </p:nvSpPr>
        <p:spPr/>
        <p:txBody>
          <a:bodyPr/>
          <a:lstStyle/>
          <a:p>
            <a:fld id="{69D2F9AB-3C90-481E-8C34-4F549BF455D7}" type="slidenum">
              <a:rPr lang="en-US" noProof="0" smtClean="0"/>
              <a:t>29</a:t>
            </a:fld>
            <a:endParaRPr lang="en-US" noProof="0"/>
          </a:p>
        </p:txBody>
      </p:sp>
    </p:spTree>
    <p:extLst>
      <p:ext uri="{BB962C8B-B14F-4D97-AF65-F5344CB8AC3E}">
        <p14:creationId xmlns:p14="http://schemas.microsoft.com/office/powerpoint/2010/main" val="411669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6D09-B562-A270-85E9-1700749B0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9C39B-320E-DB53-AE3B-7C5042DB2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38D9A-669E-DFE9-B4DD-5ED6E9B736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Lustria"/>
              </a:rPr>
              <a:t>Debrief by discussing similarities and differences across generational groups.</a:t>
            </a:r>
            <a:endParaRPr lang="en-US" b="0">
              <a:effectLst/>
            </a:endParaRPr>
          </a:p>
          <a:p>
            <a:endParaRPr lang="en-US"/>
          </a:p>
        </p:txBody>
      </p:sp>
      <p:sp>
        <p:nvSpPr>
          <p:cNvPr id="4" name="Slide Number Placeholder 3">
            <a:extLst>
              <a:ext uri="{FF2B5EF4-FFF2-40B4-BE49-F238E27FC236}">
                <a16:creationId xmlns:a16="http://schemas.microsoft.com/office/drawing/2014/main" id="{ABF4D098-878A-D220-76D0-71DECD8BCDA3}"/>
              </a:ext>
            </a:extLst>
          </p:cNvPr>
          <p:cNvSpPr>
            <a:spLocks noGrp="1"/>
          </p:cNvSpPr>
          <p:nvPr>
            <p:ph type="sldNum" sz="quarter" idx="5"/>
          </p:nvPr>
        </p:nvSpPr>
        <p:spPr/>
        <p:txBody>
          <a:bodyPr/>
          <a:lstStyle/>
          <a:p>
            <a:fld id="{69D2F9AB-3C90-481E-8C34-4F549BF455D7}" type="slidenum">
              <a:rPr lang="en-US" noProof="0" smtClean="0"/>
              <a:t>30</a:t>
            </a:fld>
            <a:endParaRPr lang="en-US" noProof="0"/>
          </a:p>
        </p:txBody>
      </p:sp>
    </p:spTree>
    <p:extLst>
      <p:ext uri="{BB962C8B-B14F-4D97-AF65-F5344CB8AC3E}">
        <p14:creationId xmlns:p14="http://schemas.microsoft.com/office/powerpoint/2010/main" val="270057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A29EF-EA42-4E56-6853-0495008E0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44F6D-D28C-60C4-48BB-36B30AD83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1DE7D-42FB-E790-D533-3815E5A439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Lustria"/>
              </a:rPr>
              <a:t>Debrief by discussing similarities and differences across generational groups.</a:t>
            </a:r>
            <a:endParaRPr lang="en-US" b="0">
              <a:effectLst/>
            </a:endParaRPr>
          </a:p>
          <a:p>
            <a:endParaRPr lang="en-US"/>
          </a:p>
        </p:txBody>
      </p:sp>
      <p:sp>
        <p:nvSpPr>
          <p:cNvPr id="4" name="Slide Number Placeholder 3">
            <a:extLst>
              <a:ext uri="{FF2B5EF4-FFF2-40B4-BE49-F238E27FC236}">
                <a16:creationId xmlns:a16="http://schemas.microsoft.com/office/drawing/2014/main" id="{E4EFFBC8-E6DC-9F71-3674-EA342221FEA7}"/>
              </a:ext>
            </a:extLst>
          </p:cNvPr>
          <p:cNvSpPr>
            <a:spLocks noGrp="1"/>
          </p:cNvSpPr>
          <p:nvPr>
            <p:ph type="sldNum" sz="quarter" idx="5"/>
          </p:nvPr>
        </p:nvSpPr>
        <p:spPr/>
        <p:txBody>
          <a:bodyPr/>
          <a:lstStyle/>
          <a:p>
            <a:fld id="{69D2F9AB-3C90-481E-8C34-4F549BF455D7}" type="slidenum">
              <a:rPr lang="en-US" noProof="0" smtClean="0"/>
              <a:t>31</a:t>
            </a:fld>
            <a:endParaRPr lang="en-US" noProof="0"/>
          </a:p>
        </p:txBody>
      </p:sp>
    </p:spTree>
    <p:extLst>
      <p:ext uri="{BB962C8B-B14F-4D97-AF65-F5344CB8AC3E}">
        <p14:creationId xmlns:p14="http://schemas.microsoft.com/office/powerpoint/2010/main" val="368856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a:t>
            </a:fld>
            <a:endParaRPr lang="en-US" noProof="0"/>
          </a:p>
        </p:txBody>
      </p:sp>
    </p:spTree>
    <p:extLst>
      <p:ext uri="{BB962C8B-B14F-4D97-AF65-F5344CB8AC3E}">
        <p14:creationId xmlns:p14="http://schemas.microsoft.com/office/powerpoint/2010/main" val="358317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18</a:t>
            </a:fld>
            <a:endParaRPr lang="en-US"/>
          </a:p>
        </p:txBody>
      </p:sp>
    </p:spTree>
    <p:extLst>
      <p:ext uri="{BB962C8B-B14F-4D97-AF65-F5344CB8AC3E}">
        <p14:creationId xmlns:p14="http://schemas.microsoft.com/office/powerpoint/2010/main" val="48356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kind of bittersweet – this will be the last summit for the personnel retention grant! (Rachel: if it’s not super awkward make a joke about how you’ve been involved in the grant almost as long as you’ve been with ECI)</a:t>
            </a:r>
          </a:p>
          <a:p>
            <a:endParaRPr lang="en-US"/>
          </a:p>
          <a:p>
            <a:r>
              <a:rPr lang="en-US"/>
              <a:t>Takoya, Beatrice, and I wanted to provide more of a panel discussion, rather than a rote presentation, to talk about our insights from the grant period – what some of our key takeaways are, what we’ve accomplished in the last five years, some lessons we’ve learned along the way, and how we can continue to enhance efforts for personnel retention once the funding from PRG ends.</a:t>
            </a:r>
          </a:p>
          <a:p>
            <a:endParaRPr lang="en-US"/>
          </a:p>
          <a:p>
            <a:r>
              <a:rPr lang="en-US"/>
              <a:t>We hope this can be </a:t>
            </a: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19</a:t>
            </a:fld>
            <a:endParaRPr lang="en-US"/>
          </a:p>
        </p:txBody>
      </p:sp>
    </p:spTree>
    <p:extLst>
      <p:ext uri="{BB962C8B-B14F-4D97-AF65-F5344CB8AC3E}">
        <p14:creationId xmlns:p14="http://schemas.microsoft.com/office/powerpoint/2010/main" val="18821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More early intervention professionals are staying in their jobs.</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We held summits and training events to help leaders and staff come up with solutions.</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A </a:t>
            </a:r>
            <a:r>
              <a:rPr lang="en-US" sz="1800" b="1">
                <a:effectLst/>
                <a:latin typeface="Calibri" panose="020F0502020204030204" pitchFamily="34" charset="0"/>
                <a:ea typeface="Times New Roman" panose="02020603050405020304" pitchFamily="18" charset="0"/>
              </a:rPr>
              <a:t>community of practice</a:t>
            </a:r>
            <a:r>
              <a:rPr lang="en-US" sz="1800">
                <a:effectLst/>
                <a:latin typeface="Calibri" panose="020F0502020204030204" pitchFamily="34" charset="0"/>
                <a:ea typeface="Times New Roman" panose="02020603050405020304" pitchFamily="18" charset="0"/>
              </a:rPr>
              <a:t> was created to connect and support early intervention specialists.</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panose="020F0502020204030204" pitchFamily="34" charset="0"/>
                <a:ea typeface="Times New Roman" panose="02020603050405020304" pitchFamily="18" charset="0"/>
              </a:rPr>
              <a:t>Stipends helped ease financial stress and showed appreciation for their work.</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20</a:t>
            </a:fld>
            <a:endParaRPr lang="en-US"/>
          </a:p>
        </p:txBody>
      </p:sp>
    </p:spTree>
    <p:extLst>
      <p:ext uri="{BB962C8B-B14F-4D97-AF65-F5344CB8AC3E}">
        <p14:creationId xmlns:p14="http://schemas.microsoft.com/office/powerpoint/2010/main" val="217060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21</a:t>
            </a:fld>
            <a:endParaRPr lang="en-US"/>
          </a:p>
        </p:txBody>
      </p:sp>
    </p:spTree>
    <p:extLst>
      <p:ext uri="{BB962C8B-B14F-4D97-AF65-F5344CB8AC3E}">
        <p14:creationId xmlns:p14="http://schemas.microsoft.com/office/powerpoint/2010/main" val="258386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Keeping early intervention professionals in their jobs helps families and improves services.</a:t>
            </a:r>
            <a:endParaRPr lang="en-US" sz="1800">
              <a:effectLst/>
              <a:latin typeface="Calibri"/>
              <a:ea typeface="Calibri" panose="020F0502020204030204" pitchFamily="34" charset="0"/>
              <a:cs typeface="Calibri"/>
            </a:endParaRPr>
          </a:p>
          <a:p>
            <a:pPr marL="342900" indent="-342900">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Support like stipends, training, and peer connections makes a big difference.</a:t>
            </a:r>
            <a:r>
              <a:rPr lang="en-US" sz="1800">
                <a:latin typeface="Calibri"/>
                <a:ea typeface="Times New Roman" panose="02020603050405020304" pitchFamily="18" charset="0"/>
                <a:cs typeface="Calibri"/>
              </a:rPr>
              <a:t> BW</a:t>
            </a:r>
            <a:endParaRPr lang="en-US" sz="1800">
              <a:effectLst/>
              <a:latin typeface="Times New Roman"/>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There’s no single solution—people stay when they feel valued, supported, and have room to grow.</a:t>
            </a:r>
            <a:endParaRPr lang="en-US" sz="1800">
              <a:effectLst/>
              <a:latin typeface="Calibri"/>
              <a:ea typeface="Calibri" panose="020F0502020204030204" pitchFamily="34" charset="0"/>
              <a:cs typeface="Calibri"/>
            </a:endParaRPr>
          </a:p>
          <a:p>
            <a:pPr marL="342900" indent="-342900">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Strong relationships with coworkers and leaders help with job satisfaction.</a:t>
            </a:r>
            <a:r>
              <a:rPr lang="en-US" sz="1800">
                <a:latin typeface="Calibri"/>
                <a:ea typeface="Times New Roman" panose="02020603050405020304" pitchFamily="18" charset="0"/>
                <a:cs typeface="Calibri"/>
              </a:rPr>
              <a:t> BW</a:t>
            </a:r>
            <a:endParaRPr lang="en-US" sz="1800">
              <a:effectLst/>
              <a:latin typeface="Times New Roman"/>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22</a:t>
            </a:fld>
            <a:endParaRPr lang="en-US"/>
          </a:p>
        </p:txBody>
      </p:sp>
    </p:spTree>
    <p:extLst>
      <p:ext uri="{BB962C8B-B14F-4D97-AF65-F5344CB8AC3E}">
        <p14:creationId xmlns:p14="http://schemas.microsoft.com/office/powerpoint/2010/main" val="384419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It’s not just about pay—people need to feel valued, heard, and supported.</a:t>
            </a:r>
            <a:endParaRPr lang="en-US" sz="1800">
              <a:effectLst/>
              <a:latin typeface="Calibri"/>
              <a:ea typeface="Calibri" panose="020F0502020204030204" pitchFamily="34" charset="0"/>
              <a:cs typeface="Calibri"/>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When leaders are involved, retention efforts work better.</a:t>
            </a:r>
            <a:endParaRPr lang="en-US" sz="1800">
              <a:effectLst/>
              <a:latin typeface="Calibri"/>
              <a:ea typeface="Calibri" panose="020F0502020204030204" pitchFamily="34" charset="0"/>
              <a:cs typeface="Calibri"/>
            </a:endParaRPr>
          </a:p>
          <a:p>
            <a:pPr marL="342900" indent="-342900">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One-time fixes don’t last—ongoing support and investment are key.</a:t>
            </a:r>
            <a:r>
              <a:rPr lang="en-US" sz="1800">
                <a:latin typeface="Calibri"/>
                <a:ea typeface="Times New Roman" panose="02020603050405020304" pitchFamily="18" charset="0"/>
                <a:cs typeface="Calibri"/>
              </a:rPr>
              <a:t> BW</a:t>
            </a:r>
            <a:endParaRPr lang="en-US" sz="1800">
              <a:effectLst/>
              <a:latin typeface="Times New Roman"/>
              <a:ea typeface="Calibri" panose="020F0502020204030204" pitchFamily="34" charset="0"/>
            </a:endParaRPr>
          </a:p>
          <a:p>
            <a:pPr marL="342900" indent="-342900">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Being flexible and responsive to staff needs helps keep them engaged.</a:t>
            </a:r>
            <a:r>
              <a:rPr lang="en-US" sz="1800">
                <a:latin typeface="Calibri"/>
                <a:ea typeface="Times New Roman" panose="02020603050405020304" pitchFamily="18" charset="0"/>
                <a:cs typeface="Calibri"/>
              </a:rPr>
              <a:t> </a:t>
            </a:r>
            <a:endParaRPr lang="en-US" sz="1800">
              <a:effectLst/>
              <a:latin typeface="Times New Roman"/>
              <a:ea typeface="Calibri" panose="020F0502020204030204" pitchFamily="34" charset="0"/>
              <a:cs typeface="Calibri"/>
            </a:endParaRPr>
          </a:p>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23</a:t>
            </a:fld>
            <a:endParaRPr lang="en-US"/>
          </a:p>
        </p:txBody>
      </p:sp>
    </p:spTree>
    <p:extLst>
      <p:ext uri="{BB962C8B-B14F-4D97-AF65-F5344CB8AC3E}">
        <p14:creationId xmlns:p14="http://schemas.microsoft.com/office/powerpoint/2010/main" val="416844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Make these strategies a permanent part of training and policies.</a:t>
            </a:r>
            <a:r>
              <a:rPr lang="en-US" sz="1800">
                <a:latin typeface="Calibri"/>
                <a:ea typeface="Times New Roman" panose="02020603050405020304" pitchFamily="18" charset="0"/>
                <a:cs typeface="Calibri"/>
              </a:rPr>
              <a:t> BW</a:t>
            </a:r>
            <a:endParaRPr lang="en-US" sz="1800">
              <a:effectLst/>
              <a:latin typeface="Times New Roman"/>
              <a:ea typeface="Calibri" panose="020F0502020204030204" pitchFamily="34" charset="0"/>
            </a:endParaRPr>
          </a:p>
          <a:p>
            <a:pPr marL="342900" indent="-342900">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Expand mentorship and professional development opportunities.</a:t>
            </a:r>
            <a:r>
              <a:rPr lang="en-US" sz="1800">
                <a:latin typeface="Calibri"/>
                <a:ea typeface="Times New Roman" panose="02020603050405020304" pitchFamily="18" charset="0"/>
                <a:cs typeface="Calibri"/>
              </a:rPr>
              <a:t> BW</a:t>
            </a:r>
            <a:endParaRPr lang="en-US" sz="1800">
              <a:effectLst/>
              <a:latin typeface="Calibri"/>
              <a:ea typeface="Calibri" panose="020F0502020204030204" pitchFamily="34" charset="0"/>
              <a:cs typeface="Calibri"/>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Look for more funding to keep these efforts going.</a:t>
            </a:r>
            <a:endParaRPr lang="en-US" sz="1800">
              <a:effectLst/>
              <a:latin typeface="Calibri"/>
              <a:ea typeface="Calibri" panose="020F0502020204030204" pitchFamily="34" charset="0"/>
              <a:cs typeface="Calibri"/>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Keep the </a:t>
            </a:r>
            <a:r>
              <a:rPr lang="en-US" sz="1800" b="1">
                <a:effectLst/>
                <a:latin typeface="Calibri"/>
                <a:ea typeface="Times New Roman" panose="02020603050405020304" pitchFamily="18" charset="0"/>
                <a:cs typeface="Calibri"/>
              </a:rPr>
              <a:t>community of practice</a:t>
            </a:r>
            <a:r>
              <a:rPr lang="en-US" sz="1800">
                <a:effectLst/>
                <a:latin typeface="Calibri"/>
                <a:ea typeface="Times New Roman" panose="02020603050405020304" pitchFamily="18" charset="0"/>
                <a:cs typeface="Calibri"/>
              </a:rPr>
              <a:t> active as a long-term support system.</a:t>
            </a:r>
            <a:endParaRPr lang="en-US" sz="1800">
              <a:effectLst/>
              <a:latin typeface="Calibri"/>
              <a:ea typeface="Calibri" panose="020F0502020204030204" pitchFamily="34" charset="0"/>
              <a:cs typeface="Calibri"/>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effectLst/>
                <a:latin typeface="Calibri"/>
                <a:ea typeface="Times New Roman" panose="02020603050405020304" pitchFamily="18" charset="0"/>
                <a:cs typeface="Calibri"/>
              </a:rPr>
              <a:t>Continue checking in with staff to see what’s working and what needs improvement.</a:t>
            </a:r>
            <a:endParaRPr lang="en-US" sz="1800">
              <a:effectLst/>
              <a:latin typeface="Calibri"/>
              <a:ea typeface="Calibri" panose="020F0502020204030204" pitchFamily="34" charset="0"/>
              <a:cs typeface="Calibri"/>
            </a:endParaRPr>
          </a:p>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24</a:t>
            </a:fld>
            <a:endParaRPr lang="en-US"/>
          </a:p>
        </p:txBody>
      </p:sp>
    </p:spTree>
    <p:extLst>
      <p:ext uri="{BB962C8B-B14F-4D97-AF65-F5344CB8AC3E}">
        <p14:creationId xmlns:p14="http://schemas.microsoft.com/office/powerpoint/2010/main" val="366703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FC1ED7BD-145F-4932-A6AE-BD8979624F73}" type="datetime1">
              <a:rPr lang="en-US" smtClean="0"/>
              <a:t>4/23/2025</a:t>
            </a:fld>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E1356617-CEA8-493C-98B2-8D03075747F1}" type="datetime1">
              <a:rPr lang="en-US" noProof="0" smtClean="0"/>
              <a:t>4/23/2025</a:t>
            </a:fld>
            <a:endParaRPr lang="en-US" noProof="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DF1918EB-F1C6-494E-8036-8C239071161B}" type="datetime1">
              <a:rPr lang="en-US" smtClean="0"/>
              <a:t>4/23/2025</a:t>
            </a:fld>
            <a:endParaRPr lang="en-US"/>
          </a:p>
        </p:txBody>
      </p:sp>
      <p:sp>
        <p:nvSpPr>
          <p:cNvPr id="6" name="Footer Placeholder 5"/>
          <p:cNvSpPr>
            <a:spLocks noGrp="1"/>
          </p:cNvSpPr>
          <p:nvPr>
            <p:ph type="ftr" sz="quarter" idx="11"/>
          </p:nvPr>
        </p:nvSpPr>
        <p:spPr>
          <a:xfrm>
            <a:off x="355101" y="6423914"/>
            <a:ext cx="6818262" cy="365125"/>
          </a:xfrm>
        </p:spPr>
        <p:txBody>
          <a:bodyPr/>
          <a:lstStyle/>
          <a:p>
            <a:pPr algn="l"/>
            <a:r>
              <a:rPr lang="en-US"/>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C43F9FB0-EAE9-4A30-98F6-98B9A89709BB}" type="datetime1">
              <a:rPr lang="en-US" noProof="0" smtClean="0"/>
              <a:t>4/23/2025</a:t>
            </a:fld>
            <a:endParaRPr lang="en-US" noProof="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92953B-5C54-8E44-A5F3-53CF2CAA24A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a:p>
        </p:txBody>
      </p:sp>
    </p:spTree>
    <p:extLst>
      <p:ext uri="{BB962C8B-B14F-4D97-AF65-F5344CB8AC3E}">
        <p14:creationId xmlns:p14="http://schemas.microsoft.com/office/powerpoint/2010/main" val="3377001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4/23/2025</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5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60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790293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625103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5" name="Footer Placeholder"/>
          <p:cNvSpPr>
            <a:spLocks noGrp="1"/>
          </p:cNvSpPr>
          <p:nvPr>
            <p:ph type="ftr" sz="quarter" idx="11"/>
          </p:nvPr>
        </p:nvSpPr>
        <p:spPr>
          <a:xfrm>
            <a:off x="3840480" y="6309360"/>
            <a:ext cx="676656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6AB35CE-72EF-473E-804D-6493656CBD32}" type="datetime1">
              <a:rPr lang="en-US" noProof="0" smtClean="0"/>
              <a:t>4/23/2025</a:t>
            </a:fld>
            <a:endParaRPr lang="en-US" noProof="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noProof="0"/>
              <a:t>Teach a Course</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a:p>
        </p:txBody>
      </p:sp>
    </p:spTree>
    <p:extLst>
      <p:ext uri="{BB962C8B-B14F-4D97-AF65-F5344CB8AC3E}">
        <p14:creationId xmlns:p14="http://schemas.microsoft.com/office/powerpoint/2010/main" val="3707033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966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a:p>
        </p:txBody>
      </p:sp>
      <p:sp>
        <p:nvSpPr>
          <p:cNvPr id="6" name="Footer Placeholder"/>
          <p:cNvSpPr>
            <a:spLocks noGrp="1"/>
          </p:cNvSpPr>
          <p:nvPr>
            <p:ph type="ftr" sz="quarter" idx="11"/>
          </p:nvPr>
        </p:nvSpPr>
        <p:spPr>
          <a:xfrm>
            <a:off x="3840480" y="6309360"/>
            <a:ext cx="6766560" cy="365125"/>
          </a:xfrm>
        </p:spPr>
        <p:txBody>
          <a:bodyPr/>
          <a:lstStyle/>
          <a:p>
            <a:endParaRPr lang="en-US"/>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4272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a:t> </a:t>
            </a:r>
          </a:p>
        </p:txBody>
      </p:sp>
      <p:sp>
        <p:nvSpPr>
          <p:cNvPr id="3" name="Date Placeholder"/>
          <p:cNvSpPr>
            <a:spLocks noGrp="1"/>
          </p:cNvSpPr>
          <p:nvPr>
            <p:ph type="dt" sz="half" idx="10"/>
          </p:nvPr>
        </p:nvSpPr>
        <p:spPr>
          <a:xfrm>
            <a:off x="1371600" y="6309360"/>
            <a:ext cx="2103120" cy="365125"/>
          </a:xfrm>
        </p:spPr>
        <p:txBody>
          <a:body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432570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366659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869998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657600"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881679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507163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a:t>Click to edit Master text styles</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5242"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24837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a:p>
        </p:txBody>
      </p:sp>
      <p:sp>
        <p:nvSpPr>
          <p:cNvPr id="4" name="Footer Placeholder"/>
          <p:cNvSpPr>
            <a:spLocks noGrp="1"/>
          </p:cNvSpPr>
          <p:nvPr>
            <p:ph type="ftr" sz="quarter" idx="11"/>
          </p:nvPr>
        </p:nvSpPr>
        <p:spPr>
          <a:xfrm>
            <a:off x="3172968" y="6309360"/>
            <a:ext cx="69494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54528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FB7B67BF-7C92-4354-9C0F-BD70F20C3D54}" type="datetime1">
              <a:rPr lang="en-US" noProof="0" smtClean="0"/>
              <a:t>4/23/2025</a:t>
            </a:fld>
            <a:endParaRPr lang="en-US" noProof="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a:p>
        </p:txBody>
      </p:sp>
      <p:sp>
        <p:nvSpPr>
          <p:cNvPr id="5" name="Footer Placeholder"/>
          <p:cNvSpPr>
            <a:spLocks noGrp="1"/>
          </p:cNvSpPr>
          <p:nvPr>
            <p:ph type="ftr" sz="quarter" idx="11"/>
          </p:nvPr>
        </p:nvSpPr>
        <p:spPr>
          <a:xfrm>
            <a:off x="2743200" y="6309360"/>
            <a:ext cx="7863840" cy="365125"/>
          </a:xfrm>
        </p:spPr>
        <p:txBody>
          <a:bodyPr/>
          <a:lstStyle/>
          <a:p>
            <a:endParaRPr lang="en-US"/>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951239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a:p>
        </p:txBody>
      </p:sp>
      <p:sp>
        <p:nvSpPr>
          <p:cNvPr id="4" name="Footer Placeholder"/>
          <p:cNvSpPr>
            <a:spLocks noGrp="1"/>
          </p:cNvSpPr>
          <p:nvPr>
            <p:ph type="ftr" sz="quarter" idx="11"/>
          </p:nvPr>
        </p:nvSpPr>
        <p:spPr>
          <a:xfrm>
            <a:off x="2743200" y="6309360"/>
            <a:ext cx="7863840" cy="365125"/>
          </a:xfrm>
        </p:spPr>
        <p:txBody>
          <a:bodyPr/>
          <a:lstStyle/>
          <a:p>
            <a:endParaRPr lang="en-US"/>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6CCB4E-C56F-4C94-84D3-7456ACA866E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1351569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CCB4E-C56F-4C94-84D3-7456ACA866E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1895043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CCB4E-C56F-4C94-84D3-7456ACA866E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2042467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CCB4E-C56F-4C94-84D3-7456ACA866E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4152584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CCB4E-C56F-4C94-84D3-7456ACA866EB}"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641378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CCB4E-C56F-4C94-84D3-7456ACA866EB}"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3555637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CCB4E-C56F-4C94-84D3-7456ACA866EB}"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2502262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CCB4E-C56F-4C94-84D3-7456ACA866E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356826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44387013-E71D-4AA9-BACD-A33DE3237CD4}" type="datetime1">
              <a:rPr lang="en-US" noProof="0" smtClean="0"/>
              <a:t>4/23/2025</a:t>
            </a:fld>
            <a:endParaRPr lang="en-US" noProof="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CCB4E-C56F-4C94-84D3-7456ACA866EB}"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155330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CCB4E-C56F-4C94-84D3-7456ACA866E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610575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CCB4E-C56F-4C94-84D3-7456ACA866EB}"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6191-FA9F-408C-8717-013FF2BBA53A}" type="slidenum">
              <a:rPr lang="en-US" smtClean="0"/>
              <a:t>‹#›</a:t>
            </a:fld>
            <a:endParaRPr lang="en-US"/>
          </a:p>
        </p:txBody>
      </p:sp>
    </p:spTree>
    <p:extLst>
      <p:ext uri="{BB962C8B-B14F-4D97-AF65-F5344CB8AC3E}">
        <p14:creationId xmlns:p14="http://schemas.microsoft.com/office/powerpoint/2010/main" val="129412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CEB324A2-9A9F-4D4E-B227-D9E1D5A90AC2}" type="datetime1">
              <a:rPr lang="en-US" noProof="0" smtClean="0"/>
              <a:t>4/23/2025</a:t>
            </a:fld>
            <a:endParaRPr lang="en-US" noProof="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113ACB0C-86E4-458A-B384-51B006CCCB1F}" type="datetime1">
              <a:rPr lang="en-US" noProof="0" smtClean="0"/>
              <a:t>4/23/2025</a:t>
            </a:fld>
            <a:endParaRPr lang="en-US" noProof="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FE8AA6A3-FD0D-4AA8-9C63-9CA7EEB8E63C}" type="datetime1">
              <a:rPr lang="en-US" noProof="0" smtClean="0"/>
              <a:t>4/23/2025</a:t>
            </a:fld>
            <a:endParaRPr lang="en-US" noProof="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B459E4F4-56C4-4DBA-A43A-523E9B190CE8}" type="datetime1">
              <a:rPr lang="en-US" noProof="0" smtClean="0"/>
              <a:t>4/23/2025</a:t>
            </a:fld>
            <a:endParaRPr lang="en-US" noProof="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D81B7A44-2098-4C20-AEBC-9C0080A694C8}" type="datetime1">
              <a:rPr lang="en-US" noProof="0" smtClean="0"/>
              <a:t>4/23/2025</a:t>
            </a:fld>
            <a:endParaRPr lang="en-US" noProof="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1A3D9D75-AF77-466D-B905-46843F53B0B7}" type="datetime1">
              <a:rPr lang="en-US" smtClean="0"/>
              <a:t>4/23/2025</a:t>
            </a:fld>
            <a:endParaRPr lang="en-US"/>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 id="2147483769" r:id="rId13"/>
    <p:sldLayoutId id="2147483770" r:id="rId14"/>
  </p:sldLayoutIdLst>
  <p:hf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a:t>Click to edit Master text styles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Verdana"/>
                <a:ea typeface="+mn-ea"/>
                <a:cs typeface="+mn-cs"/>
              </a:rPr>
              <a:t>Body text styles slides consist of Verdana (Body) font 24 pt. with 6 pt. space before and after paragraphs and single line spacing.</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29" r:id="rId2"/>
    <p:sldLayoutId id="2147483722" r:id="rId3"/>
    <p:sldLayoutId id="2147483723" r:id="rId4"/>
    <p:sldLayoutId id="2147483704" r:id="rId5"/>
    <p:sldLayoutId id="2147483706" r:id="rId6"/>
    <p:sldLayoutId id="2147483718" r:id="rId7"/>
    <p:sldLayoutId id="2147483724" r:id="rId8"/>
    <p:sldLayoutId id="2147483716" r:id="rId9"/>
    <p:sldLayoutId id="2147483719" r:id="rId10"/>
    <p:sldLayoutId id="2147483720" r:id="rId11"/>
    <p:sldLayoutId id="2147483725" r:id="rId12"/>
    <p:sldLayoutId id="2147483726" r:id="rId13"/>
    <p:sldLayoutId id="2147483727" r:id="rId14"/>
    <p:sldLayoutId id="2147483728" r:id="rId15"/>
    <p:sldLayoutId id="2147483721" r:id="rId16"/>
    <p:sldLayoutId id="2147483710"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6CCB4E-C56F-4C94-84D3-7456ACA866EB}" type="datetimeFigureOut">
              <a:rPr lang="en-US" smtClean="0"/>
              <a:t>4/23/2025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F46191-FA9F-408C-8717-013FF2BBA53A}" type="slidenum">
              <a:rPr lang="en-US" smtClean="0"/>
              <a:t>‹#›</a:t>
            </a:fld>
            <a:endParaRPr lang="en-US"/>
          </a:p>
        </p:txBody>
      </p:sp>
    </p:spTree>
    <p:extLst>
      <p:ext uri="{BB962C8B-B14F-4D97-AF65-F5344CB8AC3E}">
        <p14:creationId xmlns:p14="http://schemas.microsoft.com/office/powerpoint/2010/main" val="2496461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02_FEE9764F.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mailto:rachel.phillips01@hhs.texas.gov"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diagramColors" Target="../diagrams/colors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0" Type="http://schemas.openxmlformats.org/officeDocument/2006/relationships/diagramData" Target="../diagrams/data3.xml"/><Relationship Id="rId4" Type="http://schemas.openxmlformats.org/officeDocument/2006/relationships/diagramLayout" Target="../diagrams/layout2.xml"/><Relationship Id="rId9" Type="http://schemas.openxmlformats.org/officeDocument/2006/relationships/hyperlink" Target="https://tinyurl.com/KSSC-8-12-20Final" TargetMode="External"/><Relationship Id="rId14" Type="http://schemas.microsoft.com/office/2007/relationships/diagramDrawing" Target="../diagrams/drawing3.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13.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17.svg"/><Relationship Id="rId5" Type="http://schemas.openxmlformats.org/officeDocument/2006/relationships/diagramQuickStyle" Target="../diagrams/quickStyle4.xml"/><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diagramLayout" Target="../diagrams/layout4.xml"/><Relationship Id="rId9" Type="http://schemas.openxmlformats.org/officeDocument/2006/relationships/image" Target="../media/image15.sv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6.png"/><Relationship Id="rId18" Type="http://schemas.openxmlformats.org/officeDocument/2006/relationships/diagramColors" Target="../diagrams/colors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openxmlformats.org/officeDocument/2006/relationships/diagramQuickStyle" Target="../diagrams/quickStyle7.xml"/><Relationship Id="rId2" Type="http://schemas.openxmlformats.org/officeDocument/2006/relationships/notesSlide" Target="../notesSlides/notesSlide14.xml"/><Relationship Id="rId16" Type="http://schemas.openxmlformats.org/officeDocument/2006/relationships/diagramLayout" Target="../diagrams/layout7.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Data" Target="../diagrams/data7.xml"/><Relationship Id="rId10" Type="http://schemas.openxmlformats.org/officeDocument/2006/relationships/diagramQuickStyle" Target="../diagrams/quickStyle6.xml"/><Relationship Id="rId19" Type="http://schemas.microsoft.com/office/2007/relationships/diagramDrawing" Target="../diagrams/drawing7.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27.sv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8.xml"/><Relationship Id="rId7" Type="http://schemas.openxmlformats.org/officeDocument/2006/relationships/image" Target="../media/image16.png"/><Relationship Id="rId12" Type="http://schemas.openxmlformats.org/officeDocument/2006/relationships/image" Target="../media/image23.sv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11" Type="http://schemas.openxmlformats.org/officeDocument/2006/relationships/image" Target="../media/image22.png"/><Relationship Id="rId5" Type="http://schemas.openxmlformats.org/officeDocument/2006/relationships/diagramColors" Target="../diagrams/colors8.xml"/><Relationship Id="rId10" Type="http://schemas.openxmlformats.org/officeDocument/2006/relationships/image" Target="../media/image19.svg"/><Relationship Id="rId4" Type="http://schemas.openxmlformats.org/officeDocument/2006/relationships/diagramQuickStyle" Target="../diagrams/quickStyle8.xml"/><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sv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4.png"/><Relationship Id="rId2" Type="http://schemas.microsoft.com/office/2018/10/relationships/comments" Target="../comments/modernComment_245_D6D7BF9D.xml"/><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image" Target="../media/image21.svg"/><Relationship Id="rId5" Type="http://schemas.openxmlformats.org/officeDocument/2006/relationships/diagramQuickStyle" Target="../diagrams/quickStyle9.xml"/><Relationship Id="rId10" Type="http://schemas.openxmlformats.org/officeDocument/2006/relationships/image" Target="../media/image20.png"/><Relationship Id="rId4" Type="http://schemas.openxmlformats.org/officeDocument/2006/relationships/diagramLayout" Target="../diagrams/layout9.xml"/><Relationship Id="rId9" Type="http://schemas.openxmlformats.org/officeDocument/2006/relationships/image" Target="../media/image1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112533" y="1222879"/>
            <a:ext cx="3587880" cy="4044372"/>
          </a:xfrm>
        </p:spPr>
        <p:txBody>
          <a:bodyPr anchor="ct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r>
              <a:rPr lang="en-US" sz="4900" cap="none" dirty="0">
                <a:solidFill>
                  <a:srgbClr val="FFFFFF"/>
                </a:solidFill>
              </a:rPr>
              <a:t>Welcome to the Fourth (last) ECI Summit!</a:t>
            </a:r>
            <a:br>
              <a:rPr lang="en-US" sz="4900" dirty="0"/>
            </a:br>
            <a:br>
              <a:rPr lang="en-US" sz="4900" dirty="0"/>
            </a:br>
            <a:r>
              <a:rPr lang="en-US" sz="3800" dirty="0">
                <a:solidFill>
                  <a:srgbClr val="FFFFFF"/>
                </a:solidFill>
              </a:rPr>
              <a:t>#ecisummit2025</a:t>
            </a:r>
            <a:br>
              <a:rPr lang="en-US" sz="3800" dirty="0">
                <a:solidFill>
                  <a:srgbClr val="FFFFFF"/>
                </a:solidFill>
              </a:rPr>
            </a:br>
            <a:br>
              <a:rPr lang="en-US" sz="3800" dirty="0">
                <a:solidFill>
                  <a:srgbClr val="FFFFFF"/>
                </a:solidFill>
              </a:rPr>
            </a:br>
            <a:r>
              <a:rPr lang="en-US" sz="3800" dirty="0">
                <a:solidFill>
                  <a:srgbClr val="FFFFFF"/>
                </a:solidFill>
              </a:rPr>
              <a:t>Austin, TX</a:t>
            </a:r>
            <a:br>
              <a:rPr lang="en-US" dirty="0"/>
            </a:br>
            <a:br>
              <a:rPr lang="en-US" dirty="0"/>
            </a:br>
            <a:br>
              <a:rPr lang="en-US" dirty="0"/>
            </a:br>
            <a:br>
              <a:rPr lang="en-US" dirty="0"/>
            </a:br>
            <a:br>
              <a:rPr lang="en-US" dirty="0"/>
            </a:br>
            <a:br>
              <a:rPr lang="en-US" sz="3200" dirty="0"/>
            </a:br>
            <a:br>
              <a:rPr lang="en-US" sz="3200" dirty="0"/>
            </a:br>
            <a:br>
              <a:rPr lang="en-US" dirty="0"/>
            </a:br>
            <a:br>
              <a:rPr lang="en-US" sz="1800" dirty="0"/>
            </a:br>
            <a:br>
              <a:rPr lang="en-US" dirty="0"/>
            </a:br>
            <a:br>
              <a:rPr lang="en-US" sz="1600" b="1" dirty="0"/>
            </a:br>
            <a:endParaRPr lang="en-US" sz="1300" b="1"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TextBox 9"/>
          <p:cNvSpPr txBox="1"/>
          <p:nvPr/>
        </p:nvSpPr>
        <p:spPr>
          <a:xfrm>
            <a:off x="831799" y="5367338"/>
            <a:ext cx="7033301" cy="523220"/>
          </a:xfrm>
          <a:prstGeom prst="rect">
            <a:avLst/>
          </a:prstGeom>
          <a:solidFill>
            <a:schemeClr val="accent1"/>
          </a:solidFill>
          <a:ln w="19050">
            <a:noFill/>
          </a:ln>
        </p:spPr>
        <p:txBody>
          <a:bodyPr wrap="square" lIns="91440" tIns="45720" rIns="91440" bIns="45720" rtlCol="0" anchor="t">
            <a:spAutoFit/>
          </a:bodyPr>
          <a:lstStyle/>
          <a:p>
            <a:pPr algn="ctr"/>
            <a:r>
              <a:rPr lang="en-US" sz="2800">
                <a:solidFill>
                  <a:schemeClr val="bg1"/>
                </a:solidFill>
                <a:latin typeface="+mj-lt"/>
                <a:cs typeface="Calibri"/>
              </a:rPr>
              <a:t>April 23, 2025</a:t>
            </a:r>
            <a:endParaRPr lang="en-US" sz="2800">
              <a:solidFill>
                <a:schemeClr val="bg1"/>
              </a:solidFill>
              <a:latin typeface="+mj-lt"/>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9485939" y="5484921"/>
            <a:ext cx="886688" cy="754346"/>
          </a:xfrm>
          <a:prstGeom prst="rect">
            <a:avLst/>
          </a:prstGeom>
        </p:spPr>
      </p:pic>
      <p:sp>
        <p:nvSpPr>
          <p:cNvPr id="4" name="TextBox 3"/>
          <p:cNvSpPr txBox="1"/>
          <p:nvPr/>
        </p:nvSpPr>
        <p:spPr>
          <a:xfrm>
            <a:off x="84182" y="6378911"/>
            <a:ext cx="8180677" cy="646331"/>
          </a:xfrm>
          <a:prstGeom prst="rect">
            <a:avLst/>
          </a:prstGeom>
          <a:noFill/>
        </p:spPr>
        <p:txBody>
          <a:bodyPr wrap="square" rtlCol="0">
            <a:spAutoFit/>
          </a:bodyPr>
          <a:lstStyle/>
          <a:p>
            <a:r>
              <a:rPr lang="en-US"/>
              <a:t> </a:t>
            </a:r>
          </a:p>
          <a:p>
            <a:endParaRPr lang="en-US"/>
          </a:p>
        </p:txBody>
      </p:sp>
      <p:pic>
        <p:nvPicPr>
          <p:cNvPr id="12" name="Picture 11" descr="Diagram&#10;&#10;Description automatically generated with low confidence">
            <a:extLst>
              <a:ext uri="{FF2B5EF4-FFF2-40B4-BE49-F238E27FC236}">
                <a16:creationId xmlns:a16="http://schemas.microsoft.com/office/drawing/2014/main" id="{59219168-E596-2C4E-8E2B-D61CDCC3E8E9}"/>
              </a:ext>
            </a:extLst>
          </p:cNvPr>
          <p:cNvPicPr>
            <a:picLocks noChangeAspect="1"/>
          </p:cNvPicPr>
          <p:nvPr/>
        </p:nvPicPr>
        <p:blipFill>
          <a:blip r:embed="rId4"/>
          <a:srcRect t="1158" r="701"/>
          <a:stretch/>
        </p:blipFill>
        <p:spPr>
          <a:xfrm>
            <a:off x="1701180" y="624848"/>
            <a:ext cx="4764420" cy="4742469"/>
          </a:xfrm>
          <a:prstGeom prst="rect">
            <a:avLst/>
          </a:prstGeom>
        </p:spPr>
      </p:pic>
    </p:spTree>
    <p:extLst>
      <p:ext uri="{BB962C8B-B14F-4D97-AF65-F5344CB8AC3E}">
        <p14:creationId xmlns:p14="http://schemas.microsoft.com/office/powerpoint/2010/main" val="143544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874C5C9-D6FD-355E-D315-1A486EC41FCE}"/>
              </a:ext>
            </a:extLst>
          </p:cNvPr>
          <p:cNvSpPr>
            <a:spLocks noGrp="1"/>
          </p:cNvSpPr>
          <p:nvPr>
            <p:ph type="title"/>
          </p:nvPr>
        </p:nvSpPr>
        <p:spPr/>
        <p:txBody>
          <a:bodyPr/>
          <a:lstStyle/>
          <a:p>
            <a:r>
              <a:rPr lang="en-US" altLang="en-US"/>
              <a:t>How Many Squares?</a:t>
            </a:r>
          </a:p>
        </p:txBody>
      </p:sp>
      <p:pic>
        <p:nvPicPr>
          <p:cNvPr id="20483" name="Picture 2">
            <a:extLst>
              <a:ext uri="{FF2B5EF4-FFF2-40B4-BE49-F238E27FC236}">
                <a16:creationId xmlns:a16="http://schemas.microsoft.com/office/drawing/2014/main" id="{35C3D772-A1AC-AC44-BBA6-339F7011CE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79714" y="2335214"/>
            <a:ext cx="6632575" cy="30559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45787BBF-814B-8AED-4D58-744EFE29A772}"/>
              </a:ext>
            </a:extLst>
          </p:cNvPr>
          <p:cNvSpPr txBox="1">
            <a:spLocks noChangeArrowheads="1"/>
          </p:cNvSpPr>
          <p:nvPr/>
        </p:nvSpPr>
        <p:spPr bwMode="auto">
          <a:xfrm>
            <a:off x="2362200" y="2705725"/>
            <a:ext cx="7467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en-US" sz="4400" b="1" i="1">
                <a:latin typeface="+mn-lt"/>
              </a:rPr>
              <a:t>The way we see the problem could </a:t>
            </a:r>
            <a:r>
              <a:rPr lang="en-US" altLang="en-US" sz="4400" b="1" i="1" u="sng">
                <a:latin typeface="+mn-lt"/>
              </a:rPr>
              <a:t>be</a:t>
            </a:r>
            <a:r>
              <a:rPr lang="en-US" altLang="en-US" sz="4400" b="1" i="1">
                <a:latin typeface="+mn-lt"/>
              </a:rPr>
              <a:t> the problem.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FF9-C46D-294F-F322-1ED23D6FA8D6}"/>
              </a:ext>
            </a:extLst>
          </p:cNvPr>
          <p:cNvSpPr>
            <a:spLocks noGrp="1"/>
          </p:cNvSpPr>
          <p:nvPr>
            <p:ph type="title"/>
          </p:nvPr>
        </p:nvSpPr>
        <p:spPr>
          <a:xfrm>
            <a:off x="563418" y="508000"/>
            <a:ext cx="11065164" cy="822790"/>
          </a:xfrm>
        </p:spPr>
        <p:txBody>
          <a:bodyPr>
            <a:normAutofit/>
          </a:bodyPr>
          <a:lstStyle/>
          <a:p>
            <a:pPr algn="ctr"/>
            <a:r>
              <a:rPr lang="en-US" sz="3200" b="1" cap="none">
                <a:latin typeface="+mn-lt"/>
              </a:rPr>
              <a:t>What will remain constant in ECI?</a:t>
            </a:r>
          </a:p>
        </p:txBody>
      </p:sp>
      <p:sp>
        <p:nvSpPr>
          <p:cNvPr id="3" name="Content Placeholder 2">
            <a:extLst>
              <a:ext uri="{FF2B5EF4-FFF2-40B4-BE49-F238E27FC236}">
                <a16:creationId xmlns:a16="http://schemas.microsoft.com/office/drawing/2014/main" id="{F7B378EE-3C0D-8D54-3BBE-295B2BB69DD7}"/>
              </a:ext>
            </a:extLst>
          </p:cNvPr>
          <p:cNvSpPr>
            <a:spLocks noGrp="1"/>
          </p:cNvSpPr>
          <p:nvPr>
            <p:ph idx="1"/>
          </p:nvPr>
        </p:nvSpPr>
        <p:spPr>
          <a:xfrm>
            <a:off x="563418" y="1530136"/>
            <a:ext cx="11065164" cy="3797728"/>
          </a:xfrm>
        </p:spPr>
        <p:txBody>
          <a:bodyPr>
            <a:noAutofit/>
          </a:bodyPr>
          <a:lstStyle/>
          <a:p>
            <a:pPr marL="511175" lvl="2" indent="-342900"/>
            <a:r>
              <a:rPr lang="en-US" sz="2400" dirty="0"/>
              <a:t>Infants and toddlers with disabilities or delays will continue to be identified as being eligible and needing ECI services</a:t>
            </a:r>
          </a:p>
          <a:p>
            <a:pPr marL="511175" lvl="2" indent="-342900"/>
            <a:r>
              <a:rPr lang="en-US" sz="2400" dirty="0"/>
              <a:t>Families will continue to need help facilitating their children’s development and behavior, and to manage their other family needs</a:t>
            </a:r>
          </a:p>
          <a:p>
            <a:pPr marL="511175" lvl="2" indent="-342900"/>
            <a:r>
              <a:rPr lang="en-US" sz="2400" dirty="0"/>
              <a:t>Personnel and agencies will continue to need help collaborating with and for families and children </a:t>
            </a:r>
          </a:p>
          <a:p>
            <a:pPr marL="511175" lvl="2" indent="-342900"/>
            <a:r>
              <a:rPr lang="en-US" sz="2400" dirty="0"/>
              <a:t>Demand will continue for personnel in ECI and in schools for students with disabilities</a:t>
            </a:r>
          </a:p>
        </p:txBody>
      </p:sp>
    </p:spTree>
    <p:extLst>
      <p:ext uri="{BB962C8B-B14F-4D97-AF65-F5344CB8AC3E}">
        <p14:creationId xmlns:p14="http://schemas.microsoft.com/office/powerpoint/2010/main" val="121707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DCCFE-0E7E-FD54-B2A4-5325CDC75BD5}"/>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8F19AE43-373B-1DAC-1BAC-9166A8B64190}"/>
              </a:ext>
            </a:extLst>
          </p:cNvPr>
          <p:cNvSpPr>
            <a:spLocks noGrp="1"/>
          </p:cNvSpPr>
          <p:nvPr>
            <p:ph type="title"/>
          </p:nvPr>
        </p:nvSpPr>
        <p:spPr>
          <a:xfrm>
            <a:off x="637309" y="600365"/>
            <a:ext cx="10972800" cy="729671"/>
          </a:xfrm>
        </p:spPr>
        <p:txBody>
          <a:bodyPr>
            <a:noAutofit/>
          </a:bodyPr>
          <a:lstStyle/>
          <a:p>
            <a:pPr algn="ctr">
              <a:tabLst>
                <a:tab pos="6054725" algn="l"/>
              </a:tabLst>
            </a:pPr>
            <a:br>
              <a:rPr lang="en-US" altLang="en-US" sz="3200" b="1"/>
            </a:br>
            <a:r>
              <a:rPr lang="en-US" altLang="en-US" sz="3200" b="1" cap="none"/>
              <a:t>What is the most important constant?</a:t>
            </a:r>
            <a:endParaRPr lang="en-US" altLang="en-US" sz="3200" b="1"/>
          </a:p>
        </p:txBody>
      </p:sp>
      <p:sp>
        <p:nvSpPr>
          <p:cNvPr id="44035" name="Content Placeholder 2">
            <a:extLst>
              <a:ext uri="{FF2B5EF4-FFF2-40B4-BE49-F238E27FC236}">
                <a16:creationId xmlns:a16="http://schemas.microsoft.com/office/drawing/2014/main" id="{ED24D4AC-8A45-B92B-F140-2B77A04C8B77}"/>
              </a:ext>
            </a:extLst>
          </p:cNvPr>
          <p:cNvSpPr>
            <a:spLocks noGrp="1"/>
          </p:cNvSpPr>
          <p:nvPr>
            <p:ph idx="1"/>
          </p:nvPr>
        </p:nvSpPr>
        <p:spPr>
          <a:xfrm>
            <a:off x="637309" y="1597891"/>
            <a:ext cx="10917382" cy="4853707"/>
          </a:xfrm>
        </p:spPr>
        <p:txBody>
          <a:bodyPr>
            <a:normAutofit fontScale="92500" lnSpcReduction="20000"/>
          </a:bodyPr>
          <a:lstStyle/>
          <a:p>
            <a:pPr marL="0" indent="0">
              <a:buNone/>
            </a:pPr>
            <a:r>
              <a:rPr lang="en-US" altLang="en-US" sz="2600" b="1" dirty="0"/>
              <a:t>Maintaining our commitment to families and eligible infants and young children by demonstrating:</a:t>
            </a:r>
            <a:endParaRPr lang="en-US" altLang="en-US" sz="2600" dirty="0"/>
          </a:p>
          <a:p>
            <a:pPr marL="305435" indent="-305435"/>
            <a:r>
              <a:rPr lang="en-US" altLang="en-US" sz="2600" dirty="0"/>
              <a:t>Family centered practice</a:t>
            </a:r>
          </a:p>
          <a:p>
            <a:pPr marL="305435" indent="-305435"/>
            <a:r>
              <a:rPr lang="en-US" altLang="en-US" sz="2600" dirty="0"/>
              <a:t>Evidence based practices</a:t>
            </a:r>
          </a:p>
          <a:p>
            <a:pPr marL="305435" indent="-305435"/>
            <a:r>
              <a:rPr lang="en-US" altLang="en-US" sz="2600" dirty="0"/>
              <a:t>Instructional designs with adaptations and modifications</a:t>
            </a:r>
          </a:p>
          <a:p>
            <a:pPr marL="305435" indent="-305435"/>
            <a:r>
              <a:rPr lang="en-US" altLang="en-US" sz="2600" dirty="0"/>
              <a:t>Data based decision making </a:t>
            </a:r>
          </a:p>
          <a:p>
            <a:pPr marL="305435" indent="-305435"/>
            <a:r>
              <a:rPr lang="en-US" altLang="en-US" sz="2600" dirty="0"/>
              <a:t>Service delivery in natural environments</a:t>
            </a:r>
          </a:p>
          <a:p>
            <a:pPr marL="305435" indent="-305435"/>
            <a:r>
              <a:rPr lang="en-US" altLang="en-US" sz="2600" dirty="0"/>
              <a:t>Adult learning skills</a:t>
            </a:r>
          </a:p>
          <a:p>
            <a:pPr marL="305435" indent="-305435"/>
            <a:r>
              <a:rPr lang="en-US" altLang="en-US" sz="2600" dirty="0"/>
              <a:t>Collaboration skills including interpersonal relations/conflict management</a:t>
            </a:r>
          </a:p>
          <a:p>
            <a:pPr marL="305435" indent="-305435"/>
            <a:r>
              <a:rPr lang="en-US" altLang="en-US" sz="2600" dirty="0"/>
              <a:t>Technology skills</a:t>
            </a:r>
          </a:p>
          <a:p>
            <a:pPr marL="305435" indent="-305435"/>
            <a:r>
              <a:rPr lang="en-US" altLang="en-US" sz="2600" dirty="0"/>
              <a:t>A commitment to lifelong learning </a:t>
            </a:r>
          </a:p>
          <a:p>
            <a:pPr marL="305435" indent="-305435"/>
            <a:endParaRPr lang="en-US" altLang="en-US" dirty="0"/>
          </a:p>
        </p:txBody>
      </p:sp>
    </p:spTree>
    <p:extLst>
      <p:ext uri="{BB962C8B-B14F-4D97-AF65-F5344CB8AC3E}">
        <p14:creationId xmlns:p14="http://schemas.microsoft.com/office/powerpoint/2010/main" val="392087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573E-33B9-7F7E-1333-BF62C42251A4}"/>
              </a:ext>
            </a:extLst>
          </p:cNvPr>
          <p:cNvSpPr>
            <a:spLocks noGrp="1"/>
          </p:cNvSpPr>
          <p:nvPr>
            <p:ph type="title"/>
          </p:nvPr>
        </p:nvSpPr>
        <p:spPr>
          <a:xfrm>
            <a:off x="581192" y="705124"/>
            <a:ext cx="11029616" cy="680331"/>
          </a:xfrm>
        </p:spPr>
        <p:txBody>
          <a:bodyPr>
            <a:normAutofit/>
          </a:bodyPr>
          <a:lstStyle/>
          <a:p>
            <a:pPr algn="ctr"/>
            <a:r>
              <a:rPr lang="en-US" sz="3200" b="1" cap="none"/>
              <a:t>What may change in ECI?</a:t>
            </a:r>
          </a:p>
        </p:txBody>
      </p:sp>
      <p:sp>
        <p:nvSpPr>
          <p:cNvPr id="3" name="Content Placeholder 2">
            <a:extLst>
              <a:ext uri="{FF2B5EF4-FFF2-40B4-BE49-F238E27FC236}">
                <a16:creationId xmlns:a16="http://schemas.microsoft.com/office/drawing/2014/main" id="{89FD1D11-4CCA-5FE1-CDF9-A532B4C44D1D}"/>
              </a:ext>
            </a:extLst>
          </p:cNvPr>
          <p:cNvSpPr>
            <a:spLocks noGrp="1"/>
          </p:cNvSpPr>
          <p:nvPr>
            <p:ph idx="1"/>
          </p:nvPr>
        </p:nvSpPr>
        <p:spPr>
          <a:xfrm>
            <a:off x="581192" y="1523203"/>
            <a:ext cx="11029616" cy="2180580"/>
          </a:xfrm>
        </p:spPr>
        <p:txBody>
          <a:bodyPr>
            <a:normAutofit/>
          </a:bodyPr>
          <a:lstStyle/>
          <a:p>
            <a:r>
              <a:rPr lang="en-US" sz="2400" dirty="0"/>
              <a:t>Funding streams</a:t>
            </a:r>
          </a:p>
          <a:p>
            <a:r>
              <a:rPr lang="en-US" sz="2400" dirty="0"/>
              <a:t>Support from other agencies</a:t>
            </a:r>
          </a:p>
          <a:p>
            <a:r>
              <a:rPr lang="en-US" sz="2400" dirty="0"/>
              <a:t>Changes to funding for enhancement grants</a:t>
            </a:r>
          </a:p>
        </p:txBody>
      </p:sp>
    </p:spTree>
    <p:extLst>
      <p:ext uri="{BB962C8B-B14F-4D97-AF65-F5344CB8AC3E}">
        <p14:creationId xmlns:p14="http://schemas.microsoft.com/office/powerpoint/2010/main" val="98437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2326-7533-F162-1E0E-28085CF21AE8}"/>
              </a:ext>
            </a:extLst>
          </p:cNvPr>
          <p:cNvSpPr>
            <a:spLocks noGrp="1"/>
          </p:cNvSpPr>
          <p:nvPr>
            <p:ph type="title"/>
          </p:nvPr>
        </p:nvSpPr>
        <p:spPr/>
        <p:txBody>
          <a:bodyPr>
            <a:normAutofit/>
          </a:bodyPr>
          <a:lstStyle/>
          <a:p>
            <a:pPr algn="ctr"/>
            <a:r>
              <a:rPr lang="en-US" sz="3200" b="1" cap="none"/>
              <a:t>How can we build new paradigms to meet the changes that may occur?</a:t>
            </a:r>
          </a:p>
        </p:txBody>
      </p:sp>
      <p:sp>
        <p:nvSpPr>
          <p:cNvPr id="3" name="Content Placeholder 2">
            <a:extLst>
              <a:ext uri="{FF2B5EF4-FFF2-40B4-BE49-F238E27FC236}">
                <a16:creationId xmlns:a16="http://schemas.microsoft.com/office/drawing/2014/main" id="{1B2A7B52-C943-2BFF-7FDF-07895509CD88}"/>
              </a:ext>
            </a:extLst>
          </p:cNvPr>
          <p:cNvSpPr>
            <a:spLocks noGrp="1"/>
          </p:cNvSpPr>
          <p:nvPr>
            <p:ph idx="1"/>
          </p:nvPr>
        </p:nvSpPr>
        <p:spPr>
          <a:xfrm>
            <a:off x="803564" y="1953448"/>
            <a:ext cx="10807244" cy="4484297"/>
          </a:xfrm>
        </p:spPr>
        <p:txBody>
          <a:bodyPr>
            <a:normAutofit/>
          </a:bodyPr>
          <a:lstStyle/>
          <a:p>
            <a:r>
              <a:rPr lang="en-US" sz="2400" dirty="0"/>
              <a:t>Know yourself</a:t>
            </a:r>
          </a:p>
          <a:p>
            <a:r>
              <a:rPr lang="en-US" sz="2400" dirty="0"/>
              <a:t>Know your north star</a:t>
            </a:r>
          </a:p>
          <a:p>
            <a:r>
              <a:rPr lang="en-US" sz="2400" dirty="0"/>
              <a:t>Stay informed about what affects you</a:t>
            </a:r>
          </a:p>
          <a:p>
            <a:r>
              <a:rPr lang="en-US" sz="2400" dirty="0"/>
              <a:t>Be willing to change your paradigms</a:t>
            </a:r>
          </a:p>
          <a:p>
            <a:r>
              <a:rPr lang="en-US" sz="2400" dirty="0"/>
              <a:t>Elevate our field of ECI</a:t>
            </a:r>
          </a:p>
          <a:p>
            <a:r>
              <a:rPr lang="en-US" sz="2400" dirty="0"/>
              <a:t>Know what you can control and not control</a:t>
            </a:r>
          </a:p>
          <a:p>
            <a:endParaRPr lang="en-US" dirty="0"/>
          </a:p>
        </p:txBody>
      </p:sp>
    </p:spTree>
    <p:extLst>
      <p:ext uri="{BB962C8B-B14F-4D97-AF65-F5344CB8AC3E}">
        <p14:creationId xmlns:p14="http://schemas.microsoft.com/office/powerpoint/2010/main" val="10729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AEAB-D9A9-E096-8EC4-E51BEE899B8E}"/>
              </a:ext>
            </a:extLst>
          </p:cNvPr>
          <p:cNvSpPr>
            <a:spLocks noGrp="1"/>
          </p:cNvSpPr>
          <p:nvPr>
            <p:ph type="title"/>
          </p:nvPr>
        </p:nvSpPr>
        <p:spPr>
          <a:xfrm>
            <a:off x="581192" y="674254"/>
            <a:ext cx="11029616" cy="675477"/>
          </a:xfrm>
        </p:spPr>
        <p:txBody>
          <a:bodyPr>
            <a:normAutofit/>
          </a:bodyPr>
          <a:lstStyle/>
          <a:p>
            <a:pPr algn="ctr"/>
            <a:r>
              <a:rPr lang="en-US" sz="3200" b="1" cap="none"/>
              <a:t>Early Childhood Intervention</a:t>
            </a:r>
          </a:p>
        </p:txBody>
      </p:sp>
      <p:sp>
        <p:nvSpPr>
          <p:cNvPr id="3" name="Content Placeholder 2">
            <a:extLst>
              <a:ext uri="{FF2B5EF4-FFF2-40B4-BE49-F238E27FC236}">
                <a16:creationId xmlns:a16="http://schemas.microsoft.com/office/drawing/2014/main" id="{3B4F53EB-529C-42C6-6CB3-6FFD4A94A8D3}"/>
              </a:ext>
            </a:extLst>
          </p:cNvPr>
          <p:cNvSpPr>
            <a:spLocks noGrp="1"/>
          </p:cNvSpPr>
          <p:nvPr>
            <p:ph idx="1"/>
          </p:nvPr>
        </p:nvSpPr>
        <p:spPr>
          <a:xfrm>
            <a:off x="581193" y="1478783"/>
            <a:ext cx="11029616" cy="4351338"/>
          </a:xfrm>
        </p:spPr>
        <p:txBody>
          <a:bodyPr>
            <a:normAutofit/>
          </a:bodyPr>
          <a:lstStyle/>
          <a:p>
            <a:pPr marL="324000" lvl="1" indent="0">
              <a:buNone/>
            </a:pPr>
            <a:r>
              <a:rPr lang="en-US" sz="2200" dirty="0"/>
              <a:t>Know what you can control.</a:t>
            </a:r>
            <a:endParaRPr lang="en-US" sz="2200" dirty="0">
              <a:ln w="0"/>
              <a:cs typeface="Calibri" panose="020F0502020204030204" pitchFamily="34" charset="0"/>
            </a:endParaRPr>
          </a:p>
          <a:p>
            <a:pPr lvl="1"/>
            <a:r>
              <a:rPr lang="en-US" sz="2400" dirty="0">
                <a:ln w="0"/>
                <a:cs typeface="Calibri" panose="020F0502020204030204" pitchFamily="34" charset="0"/>
              </a:rPr>
              <a:t>Historical and current events - </a:t>
            </a:r>
            <a:r>
              <a:rPr lang="en-US" sz="2400" b="1" dirty="0">
                <a:ln w="0"/>
                <a:cs typeface="Calibri" panose="020F0502020204030204" pitchFamily="34" charset="0"/>
              </a:rPr>
              <a:t>NO</a:t>
            </a:r>
          </a:p>
          <a:p>
            <a:pPr lvl="1"/>
            <a:r>
              <a:rPr lang="en-US" sz="2400" dirty="0">
                <a:ln w="0"/>
                <a:solidFill>
                  <a:schemeClr val="tx1"/>
                </a:solidFill>
                <a:cs typeface="Calibri" panose="020F0502020204030204" pitchFamily="34" charset="0"/>
              </a:rPr>
              <a:t>Decisions that </a:t>
            </a:r>
            <a:r>
              <a:rPr lang="en-US" sz="2400" dirty="0">
                <a:ln w="0"/>
                <a:cs typeface="Calibri" panose="020F0502020204030204" pitchFamily="34" charset="0"/>
              </a:rPr>
              <a:t>are being made outside my organization - </a:t>
            </a:r>
            <a:r>
              <a:rPr lang="en-US" sz="2400" b="1" dirty="0">
                <a:ln w="0"/>
                <a:cs typeface="Calibri" panose="020F0502020204030204" pitchFamily="34" charset="0"/>
              </a:rPr>
              <a:t>NO</a:t>
            </a:r>
            <a:endParaRPr lang="en-US" sz="2400" dirty="0">
              <a:ln w="0"/>
              <a:cs typeface="Calibri" panose="020F0502020204030204" pitchFamily="34" charset="0"/>
            </a:endParaRPr>
          </a:p>
          <a:p>
            <a:pPr lvl="1"/>
            <a:r>
              <a:rPr lang="en-US" sz="2400" dirty="0">
                <a:ln w="0"/>
                <a:cs typeface="Calibri" panose="020F0502020204030204" pitchFamily="34" charset="0"/>
              </a:rPr>
              <a:t>Our reactions and actions to support and care for ourselves and families in ECI - </a:t>
            </a:r>
            <a:r>
              <a:rPr lang="en-US" sz="2400" b="1" dirty="0">
                <a:ln w="0"/>
                <a:cs typeface="Calibri" panose="020F0502020204030204" pitchFamily="34" charset="0"/>
              </a:rPr>
              <a:t>YES</a:t>
            </a:r>
          </a:p>
          <a:p>
            <a:pPr lvl="1"/>
            <a:r>
              <a:rPr lang="en-US" sz="2400" dirty="0">
                <a:ln w="0"/>
                <a:cs typeface="Calibri" panose="020F0502020204030204" pitchFamily="34" charset="0"/>
              </a:rPr>
              <a:t>How we deliver services to ECI eligible children and their families - </a:t>
            </a:r>
            <a:r>
              <a:rPr lang="en-US" sz="2400" b="1" dirty="0">
                <a:ln w="0"/>
                <a:cs typeface="Calibri" panose="020F0502020204030204" pitchFamily="34" charset="0"/>
              </a:rPr>
              <a:t>YES</a:t>
            </a:r>
            <a:endParaRPr lang="en-US" sz="2400" b="1" dirty="0">
              <a:ln w="0"/>
              <a:solidFill>
                <a:schemeClr val="tx1"/>
              </a:solidFill>
              <a:cs typeface="Calibri" panose="020F0502020204030204" pitchFamily="34" charset="0"/>
            </a:endParaRPr>
          </a:p>
        </p:txBody>
      </p:sp>
    </p:spTree>
    <p:extLst>
      <p:ext uri="{BB962C8B-B14F-4D97-AF65-F5344CB8AC3E}">
        <p14:creationId xmlns:p14="http://schemas.microsoft.com/office/powerpoint/2010/main" val="4276713039"/>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612A-CEB6-A63B-D93B-095F26A59C1D}"/>
            </a:ext>
          </a:extLst>
        </p:cNvPr>
        <p:cNvGrpSpPr/>
        <p:nvPr/>
      </p:nvGrpSpPr>
      <p:grpSpPr>
        <a:xfrm>
          <a:off x="0" y="0"/>
          <a:ext cx="0" cy="0"/>
          <a:chOff x="0" y="0"/>
          <a:chExt cx="0" cy="0"/>
        </a:xfrm>
      </p:grpSpPr>
      <p:sp>
        <p:nvSpPr>
          <p:cNvPr id="13" name="Oval 12">
            <a:extLst>
              <a:ext uri="{FF2B5EF4-FFF2-40B4-BE49-F238E27FC236}">
                <a16:creationId xmlns:a16="http://schemas.microsoft.com/office/drawing/2014/main" id="{2A84C7F1-FE28-690B-ED62-1498A49903C6}"/>
              </a:ext>
            </a:extLst>
          </p:cNvPr>
          <p:cNvSpPr/>
          <p:nvPr/>
        </p:nvSpPr>
        <p:spPr>
          <a:xfrm>
            <a:off x="2667866" y="23129"/>
            <a:ext cx="6819034" cy="6817228"/>
          </a:xfrm>
          <a:prstGeom prst="ellipse">
            <a:avLst/>
          </a:prstGeom>
          <a:solidFill>
            <a:schemeClr val="bg1"/>
          </a:solidFill>
          <a:ln w="28575">
            <a:solidFill>
              <a:srgbClr val="121F88"/>
            </a:solidFill>
          </a:ln>
          <a:effectLst>
            <a:innerShdw blurRad="762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latin typeface="Aptos" panose="02110004020202020204"/>
            </a:endParaRPr>
          </a:p>
        </p:txBody>
      </p:sp>
      <p:sp>
        <p:nvSpPr>
          <p:cNvPr id="6" name="Oval 5">
            <a:extLst>
              <a:ext uri="{FF2B5EF4-FFF2-40B4-BE49-F238E27FC236}">
                <a16:creationId xmlns:a16="http://schemas.microsoft.com/office/drawing/2014/main" id="{FF9501A0-66C9-18BC-5C05-1C111C6320F2}"/>
              </a:ext>
            </a:extLst>
          </p:cNvPr>
          <p:cNvSpPr/>
          <p:nvPr/>
        </p:nvSpPr>
        <p:spPr>
          <a:xfrm>
            <a:off x="3009847" y="393275"/>
            <a:ext cx="6177543" cy="6180102"/>
          </a:xfrm>
          <a:prstGeom prst="ellipse">
            <a:avLst/>
          </a:prstGeom>
          <a:solidFill>
            <a:srgbClr val="121F88"/>
          </a:solidFill>
          <a:ln>
            <a:solidFill>
              <a:srgbClr val="121F8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latin typeface="Aptos" panose="02110004020202020204"/>
            </a:endParaRPr>
          </a:p>
        </p:txBody>
      </p:sp>
      <p:sp>
        <p:nvSpPr>
          <p:cNvPr id="12" name="Oval 11">
            <a:extLst>
              <a:ext uri="{FF2B5EF4-FFF2-40B4-BE49-F238E27FC236}">
                <a16:creationId xmlns:a16="http://schemas.microsoft.com/office/drawing/2014/main" id="{5711E26C-2603-4086-BF6D-8EBDF6C55546}"/>
              </a:ext>
            </a:extLst>
          </p:cNvPr>
          <p:cNvSpPr/>
          <p:nvPr/>
        </p:nvSpPr>
        <p:spPr>
          <a:xfrm>
            <a:off x="3652597" y="1082915"/>
            <a:ext cx="4892040" cy="4888745"/>
          </a:xfrm>
          <a:prstGeom prst="ellipse">
            <a:avLst/>
          </a:prstGeom>
          <a:solidFill>
            <a:schemeClr val="bg1"/>
          </a:solidFill>
          <a:ln>
            <a:solidFill>
              <a:srgbClr val="121F8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latin typeface="Aptos" panose="02110004020202020204"/>
            </a:endParaRPr>
          </a:p>
        </p:txBody>
      </p:sp>
      <p:sp>
        <p:nvSpPr>
          <p:cNvPr id="39" name="Arc 38">
            <a:extLst>
              <a:ext uri="{FF2B5EF4-FFF2-40B4-BE49-F238E27FC236}">
                <a16:creationId xmlns:a16="http://schemas.microsoft.com/office/drawing/2014/main" id="{81E21B34-F86D-8357-D061-3A32EAC52AE9}"/>
              </a:ext>
            </a:extLst>
          </p:cNvPr>
          <p:cNvSpPr/>
          <p:nvPr/>
        </p:nvSpPr>
        <p:spPr>
          <a:xfrm>
            <a:off x="3304867" y="786883"/>
            <a:ext cx="5525351" cy="5427413"/>
          </a:xfrm>
          <a:prstGeom prst="arc">
            <a:avLst>
              <a:gd name="adj1" fmla="val 21592177"/>
              <a:gd name="adj2" fmla="val 10806864"/>
            </a:avLst>
          </a:prstGeom>
          <a:noFill/>
          <a:ln w="215900">
            <a:solidFill>
              <a:schemeClr val="bg1"/>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sz="1200">
              <a:solidFill>
                <a:prstClr val="white"/>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A58E3ED6-B0EF-7493-5C92-9778D6EA5AFC}"/>
              </a:ext>
            </a:extLst>
          </p:cNvPr>
          <p:cNvSpPr txBox="1"/>
          <p:nvPr/>
        </p:nvSpPr>
        <p:spPr>
          <a:xfrm>
            <a:off x="5598029" y="1154005"/>
            <a:ext cx="970360" cy="461665"/>
          </a:xfrm>
          <a:prstGeom prst="rect">
            <a:avLst/>
          </a:prstGeom>
          <a:noFill/>
        </p:spPr>
        <p:txBody>
          <a:bodyPr wrap="square">
            <a:spAutoFit/>
          </a:bodyPr>
          <a:lstStyle/>
          <a:p>
            <a:pPr defTabSz="457200"/>
            <a:r>
              <a:rPr lang="en-US" sz="1200" b="1">
                <a:solidFill>
                  <a:prstClr val="white"/>
                </a:solidFill>
                <a:latin typeface="Aptos Display" panose="02110004020202020204"/>
                <a:cs typeface="Times New Roman" panose="02020603050405020304" pitchFamily="18" charset="0"/>
              </a:rPr>
              <a:t>Universal</a:t>
            </a:r>
          </a:p>
          <a:p>
            <a:pPr defTabSz="457200"/>
            <a:r>
              <a:rPr lang="en-US" sz="1200" b="1">
                <a:solidFill>
                  <a:prstClr val="white"/>
                </a:solidFill>
                <a:latin typeface="Aptos Display" panose="02110004020202020204"/>
                <a:cs typeface="Times New Roman" panose="02020603050405020304" pitchFamily="18" charset="0"/>
              </a:rPr>
              <a:t>Screening</a:t>
            </a:r>
            <a:endParaRPr lang="en-US" sz="1200">
              <a:solidFill>
                <a:prstClr val="white"/>
              </a:solidFill>
              <a:latin typeface="Aptos Display" panose="02110004020202020204"/>
            </a:endParaRPr>
          </a:p>
        </p:txBody>
      </p:sp>
      <p:sp>
        <p:nvSpPr>
          <p:cNvPr id="9" name="Rectangle 8">
            <a:extLst>
              <a:ext uri="{FF2B5EF4-FFF2-40B4-BE49-F238E27FC236}">
                <a16:creationId xmlns:a16="http://schemas.microsoft.com/office/drawing/2014/main" id="{A292C5C0-64DA-C504-2792-2773F914B5C0}"/>
              </a:ext>
            </a:extLst>
          </p:cNvPr>
          <p:cNvSpPr/>
          <p:nvPr/>
        </p:nvSpPr>
        <p:spPr>
          <a:xfrm>
            <a:off x="3337169" y="1114523"/>
            <a:ext cx="5474649" cy="5093479"/>
          </a:xfrm>
          <a:prstGeom prst="rect">
            <a:avLst/>
          </a:prstGeom>
          <a:noFill/>
        </p:spPr>
        <p:txBody>
          <a:bodyPr spcFirstLastPara="1" wrap="square" lIns="91440" tIns="45720" rIns="91440" bIns="45720" numCol="1">
            <a:prstTxWarp prst="textArchDown">
              <a:avLst>
                <a:gd name="adj" fmla="val 956265"/>
              </a:avLst>
            </a:prstTxWarp>
            <a:spAutoFit/>
          </a:bodyPr>
          <a:lstStyle/>
          <a:p>
            <a:pPr algn="ctr" defTabSz="457200"/>
            <a:r>
              <a:rPr lang="en-US" sz="1400">
                <a:solidFill>
                  <a:srgbClr val="121F88"/>
                </a:solidFill>
                <a:latin typeface="Aptos" panose="02110004020202020204"/>
                <a:cs typeface="Times New Roman" panose="02020603050405020304" pitchFamily="18" charset="0"/>
              </a:rPr>
              <a:t>Competent, Interdisciplinary ECI Practitioners Who  Provide Effective Services</a:t>
            </a:r>
            <a:endParaRPr lang="en-US" sz="1400">
              <a:ln w="0"/>
              <a:solidFill>
                <a:srgbClr val="121F88"/>
              </a:solidFill>
              <a:latin typeface="Aptos" panose="02110004020202020204"/>
              <a:cs typeface="Times New Roman" panose="02020603050405020304" pitchFamily="18" charset="0"/>
            </a:endParaRPr>
          </a:p>
        </p:txBody>
      </p:sp>
      <p:sp>
        <p:nvSpPr>
          <p:cNvPr id="4" name="Rectangle 3">
            <a:extLst>
              <a:ext uri="{FF2B5EF4-FFF2-40B4-BE49-F238E27FC236}">
                <a16:creationId xmlns:a16="http://schemas.microsoft.com/office/drawing/2014/main" id="{B802AA8F-1FCC-6A9A-1486-4412D16A6F86}"/>
              </a:ext>
            </a:extLst>
          </p:cNvPr>
          <p:cNvSpPr/>
          <p:nvPr/>
        </p:nvSpPr>
        <p:spPr>
          <a:xfrm>
            <a:off x="2914049" y="307538"/>
            <a:ext cx="6393066" cy="6479633"/>
          </a:xfrm>
          <a:prstGeom prst="rect">
            <a:avLst/>
          </a:prstGeom>
          <a:noFill/>
          <a:ln>
            <a:noFill/>
          </a:ln>
        </p:spPr>
        <p:txBody>
          <a:bodyPr spcFirstLastPara="1" wrap="none" lIns="91440" tIns="45720" rIns="91440" bIns="45720" numCol="1">
            <a:prstTxWarp prst="textArchUp">
              <a:avLst>
                <a:gd name="adj" fmla="val 12594490"/>
              </a:avLst>
            </a:prstTxWarp>
            <a:spAutoFit/>
          </a:bodyPr>
          <a:lstStyle/>
          <a:p>
            <a:pPr algn="ctr" defTabSz="457200"/>
            <a:r>
              <a:rPr lang="en-US" sz="1400">
                <a:ln w="0"/>
                <a:solidFill>
                  <a:srgbClr val="121F88"/>
                </a:solidFill>
                <a:latin typeface="Aptos" panose="02110004020202020204"/>
                <a:cs typeface="Times New Roman" panose="02020603050405020304" pitchFamily="18" charset="0"/>
              </a:rPr>
              <a:t>Early Childhood Intervention (ECI) Systems and Programs Under IDEA</a:t>
            </a:r>
          </a:p>
        </p:txBody>
      </p:sp>
      <p:sp>
        <p:nvSpPr>
          <p:cNvPr id="16" name="Arc 15">
            <a:extLst>
              <a:ext uri="{FF2B5EF4-FFF2-40B4-BE49-F238E27FC236}">
                <a16:creationId xmlns:a16="http://schemas.microsoft.com/office/drawing/2014/main" id="{64ECFF18-12EE-AD86-8251-B1E4D2B18F41}"/>
              </a:ext>
            </a:extLst>
          </p:cNvPr>
          <p:cNvSpPr/>
          <p:nvPr/>
        </p:nvSpPr>
        <p:spPr>
          <a:xfrm rot="10800000">
            <a:off x="3313768" y="782205"/>
            <a:ext cx="5516450" cy="5427413"/>
          </a:xfrm>
          <a:prstGeom prst="arc">
            <a:avLst>
              <a:gd name="adj1" fmla="val 2461"/>
              <a:gd name="adj2" fmla="val 10807503"/>
            </a:avLst>
          </a:prstGeom>
          <a:noFill/>
          <a:ln w="215900">
            <a:solidFill>
              <a:schemeClr val="bg1"/>
            </a:solidFill>
            <a:headEnd type="triangle" w="sm" len="sm"/>
            <a:tailEnd type="triangle" w="sm" len="s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sz="1200">
              <a:solidFill>
                <a:prstClr val="white"/>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B49F705-F5E0-8EEC-2FFE-36672907FDC4}"/>
              </a:ext>
            </a:extLst>
          </p:cNvPr>
          <p:cNvSpPr/>
          <p:nvPr/>
        </p:nvSpPr>
        <p:spPr>
          <a:xfrm>
            <a:off x="3267816" y="803835"/>
            <a:ext cx="5623560" cy="5934324"/>
          </a:xfrm>
          <a:prstGeom prst="rect">
            <a:avLst/>
          </a:prstGeom>
          <a:noFill/>
        </p:spPr>
        <p:txBody>
          <a:bodyPr spcFirstLastPara="1" wrap="square" lIns="91440" tIns="45720" rIns="91440" bIns="45720" numCol="1">
            <a:prstTxWarp prst="textArchUp">
              <a:avLst>
                <a:gd name="adj" fmla="val 12067860"/>
              </a:avLst>
            </a:prstTxWarp>
            <a:spAutoFit/>
          </a:bodyPr>
          <a:lstStyle/>
          <a:p>
            <a:pPr algn="ctr" defTabSz="457200"/>
            <a:r>
              <a:rPr lang="en-US" sz="1400">
                <a:solidFill>
                  <a:srgbClr val="121F88"/>
                </a:solidFill>
                <a:latin typeface="Aptos" panose="02110004020202020204"/>
                <a:cs typeface="Times New Roman" panose="02020603050405020304" pitchFamily="18" charset="0"/>
              </a:rPr>
              <a:t>IHE Programs of Study that Prepare ECI Practitioners to Meet the Needs of All Children</a:t>
            </a:r>
            <a:endParaRPr lang="en-US" sz="1400">
              <a:ln w="0"/>
              <a:solidFill>
                <a:srgbClr val="121F88"/>
              </a:solidFill>
              <a:highlight>
                <a:srgbClr val="FFFF00"/>
              </a:highlight>
              <a:latin typeface="Aptos" panose="02110004020202020204"/>
              <a:cs typeface="Times New Roman" panose="02020603050405020304" pitchFamily="18" charset="0"/>
            </a:endParaRPr>
          </a:p>
        </p:txBody>
      </p:sp>
      <p:sp>
        <p:nvSpPr>
          <p:cNvPr id="7" name="Oval 6">
            <a:extLst>
              <a:ext uri="{FF2B5EF4-FFF2-40B4-BE49-F238E27FC236}">
                <a16:creationId xmlns:a16="http://schemas.microsoft.com/office/drawing/2014/main" id="{D3DDC534-33A7-173A-30A2-D67E6CE31D4E}"/>
              </a:ext>
            </a:extLst>
          </p:cNvPr>
          <p:cNvSpPr/>
          <p:nvPr/>
        </p:nvSpPr>
        <p:spPr>
          <a:xfrm>
            <a:off x="4041217" y="1469886"/>
            <a:ext cx="4114800" cy="4114800"/>
          </a:xfrm>
          <a:prstGeom prst="ellipse">
            <a:avLst/>
          </a:prstGeom>
          <a:solidFill>
            <a:srgbClr val="121F88"/>
          </a:solidFill>
          <a:ln>
            <a:solidFill>
              <a:srgbClr val="121F8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endParaRPr lang="en-US">
              <a:solidFill>
                <a:prstClr val="white"/>
              </a:solidFill>
              <a:latin typeface="Aptos" panose="02110004020202020204"/>
            </a:endParaRPr>
          </a:p>
        </p:txBody>
      </p:sp>
      <p:sp>
        <p:nvSpPr>
          <p:cNvPr id="23" name="Rectangle 22">
            <a:extLst>
              <a:ext uri="{FF2B5EF4-FFF2-40B4-BE49-F238E27FC236}">
                <a16:creationId xmlns:a16="http://schemas.microsoft.com/office/drawing/2014/main" id="{A855FFA4-1ECA-D03D-AB69-FACB9D9749B1}"/>
              </a:ext>
            </a:extLst>
          </p:cNvPr>
          <p:cNvSpPr/>
          <p:nvPr/>
        </p:nvSpPr>
        <p:spPr>
          <a:xfrm>
            <a:off x="5293470" y="2768612"/>
            <a:ext cx="1579468" cy="1557484"/>
          </a:xfrm>
          <a:prstGeom prst="rect">
            <a:avLst/>
          </a:prstGeom>
          <a:noFill/>
          <a:ln>
            <a:noFill/>
          </a:ln>
        </p:spPr>
        <p:txBody>
          <a:bodyPr spcFirstLastPara="1" wrap="none" lIns="91440" tIns="45720" rIns="91440" bIns="45720" numCol="1">
            <a:prstTxWarp prst="textArchUp">
              <a:avLst>
                <a:gd name="adj" fmla="val 7607478"/>
              </a:avLst>
            </a:prstTxWarp>
            <a:spAutoFit/>
          </a:bodyPr>
          <a:lstStyle/>
          <a:p>
            <a:pPr algn="ctr" defTabSz="457200"/>
            <a:endParaRPr lang="en-US" sz="1400">
              <a:ln w="0"/>
              <a:solidFill>
                <a:srgbClr val="121F88"/>
              </a:solidFill>
              <a:latin typeface="Aptos" panose="02110004020202020204"/>
              <a:cs typeface="Times New Roman" panose="02020603050405020304" pitchFamily="18" charset="0"/>
            </a:endParaRPr>
          </a:p>
        </p:txBody>
      </p:sp>
      <p:sp>
        <p:nvSpPr>
          <p:cNvPr id="15" name="Oval 14">
            <a:extLst>
              <a:ext uri="{FF2B5EF4-FFF2-40B4-BE49-F238E27FC236}">
                <a16:creationId xmlns:a16="http://schemas.microsoft.com/office/drawing/2014/main" id="{AC79ECEA-DB97-AFAC-766E-FF975AD9C622}"/>
              </a:ext>
            </a:extLst>
          </p:cNvPr>
          <p:cNvSpPr/>
          <p:nvPr/>
        </p:nvSpPr>
        <p:spPr>
          <a:xfrm>
            <a:off x="5424782" y="2895959"/>
            <a:ext cx="1371600" cy="1371600"/>
          </a:xfrm>
          <a:prstGeom prst="ellipse">
            <a:avLst/>
          </a:prstGeom>
          <a:solidFill>
            <a:schemeClr val="bg1"/>
          </a:solidFill>
          <a:ln>
            <a:noFill/>
          </a:ln>
        </p:spPr>
        <p:style>
          <a:lnRef idx="0">
            <a:schemeClr val="lt1">
              <a:hueOff val="0"/>
              <a:satOff val="0"/>
              <a:lumOff val="0"/>
              <a:alphaOff val="0"/>
            </a:schemeClr>
          </a:lnRef>
          <a:fillRef idx="1">
            <a:schemeClr val="accent3">
              <a:shade val="80000"/>
              <a:hueOff val="0"/>
              <a:satOff val="0"/>
              <a:lumOff val="0"/>
              <a:alphaOff val="0"/>
            </a:schemeClr>
          </a:fillRef>
          <a:effectRef idx="1">
            <a:schemeClr val="accent3">
              <a:shade val="80000"/>
              <a:hueOff val="0"/>
              <a:satOff val="0"/>
              <a:lumOff val="0"/>
              <a:alphaOff val="0"/>
            </a:schemeClr>
          </a:effectRef>
          <a:fontRef idx="minor">
            <a:schemeClr val="lt1"/>
          </a:fontRef>
        </p:style>
        <p:txBody>
          <a:bodyPr/>
          <a:lstStyle/>
          <a:p>
            <a:pPr defTabSz="457200"/>
            <a:endParaRPr lang="en-US">
              <a:solidFill>
                <a:prstClr val="white"/>
              </a:solidFill>
              <a:latin typeface="Aptos" panose="02110004020202020204"/>
            </a:endParaRPr>
          </a:p>
        </p:txBody>
      </p:sp>
      <p:sp>
        <p:nvSpPr>
          <p:cNvPr id="11" name="Rectangle 10">
            <a:extLst>
              <a:ext uri="{FF2B5EF4-FFF2-40B4-BE49-F238E27FC236}">
                <a16:creationId xmlns:a16="http://schemas.microsoft.com/office/drawing/2014/main" id="{FBB4686F-0DBD-3AC5-E514-C0D801C75625}"/>
              </a:ext>
            </a:extLst>
          </p:cNvPr>
          <p:cNvSpPr/>
          <p:nvPr/>
        </p:nvSpPr>
        <p:spPr>
          <a:xfrm>
            <a:off x="3834784" y="1310274"/>
            <a:ext cx="4522428" cy="4542973"/>
          </a:xfrm>
          <a:prstGeom prst="rect">
            <a:avLst/>
          </a:prstGeom>
          <a:noFill/>
        </p:spPr>
        <p:txBody>
          <a:bodyPr spcFirstLastPara="1" wrap="square" lIns="91440" tIns="45720" rIns="91440" bIns="45720" numCol="1">
            <a:prstTxWarp prst="textArchUp">
              <a:avLst>
                <a:gd name="adj" fmla="val 9908834"/>
              </a:avLst>
            </a:prstTxWarp>
            <a:spAutoFit/>
          </a:bodyPr>
          <a:lstStyle/>
          <a:p>
            <a:pPr algn="ctr" defTabSz="457200"/>
            <a:r>
              <a:rPr lang="en-US" sz="1400">
                <a:ln w="0"/>
                <a:solidFill>
                  <a:srgbClr val="121F88"/>
                </a:solidFill>
                <a:latin typeface="Aptos" panose="02110004020202020204"/>
                <a:cs typeface="Times New Roman" panose="02020603050405020304" pitchFamily="18" charset="0"/>
              </a:rPr>
              <a:t>Comprehensive, </a:t>
            </a:r>
            <a:r>
              <a:rPr lang="en-US" sz="1400">
                <a:solidFill>
                  <a:srgbClr val="121F88"/>
                </a:solidFill>
                <a:latin typeface="Aptos" panose="02110004020202020204"/>
                <a:cs typeface="Times New Roman" panose="02020603050405020304" pitchFamily="18" charset="0"/>
              </a:rPr>
              <a:t>Individualized and Appropriate  ECI Service Delivery for all IDEA Eligible Children and Families </a:t>
            </a:r>
            <a:endParaRPr lang="en-US" sz="1400">
              <a:ln w="0"/>
              <a:solidFill>
                <a:srgbClr val="121F88"/>
              </a:solidFill>
              <a:latin typeface="Aptos" panose="02110004020202020204"/>
              <a:cs typeface="Times New Roman" panose="02020603050405020304" pitchFamily="18" charset="0"/>
            </a:endParaRPr>
          </a:p>
        </p:txBody>
      </p:sp>
      <p:sp>
        <p:nvSpPr>
          <p:cNvPr id="2" name="TextBox 1">
            <a:extLst>
              <a:ext uri="{FF2B5EF4-FFF2-40B4-BE49-F238E27FC236}">
                <a16:creationId xmlns:a16="http://schemas.microsoft.com/office/drawing/2014/main" id="{00FBDCC6-0F4A-B873-BC1C-A592612869EE}"/>
              </a:ext>
            </a:extLst>
          </p:cNvPr>
          <p:cNvSpPr txBox="1"/>
          <p:nvPr/>
        </p:nvSpPr>
        <p:spPr>
          <a:xfrm>
            <a:off x="5350085" y="3225409"/>
            <a:ext cx="1520994" cy="738664"/>
          </a:xfrm>
          <a:prstGeom prst="rect">
            <a:avLst/>
          </a:prstGeom>
          <a:noFill/>
        </p:spPr>
        <p:txBody>
          <a:bodyPr wrap="none" rtlCol="0">
            <a:spAutoFit/>
          </a:bodyPr>
          <a:lstStyle/>
          <a:p>
            <a:pPr algn="ctr" defTabSz="457200"/>
            <a:r>
              <a:rPr lang="en-US" sz="1400">
                <a:solidFill>
                  <a:srgbClr val="121F88"/>
                </a:solidFill>
                <a:latin typeface="Aptos" panose="02110004020202020204"/>
              </a:rPr>
              <a:t>Improved </a:t>
            </a:r>
          </a:p>
          <a:p>
            <a:pPr algn="ctr" defTabSz="457200"/>
            <a:r>
              <a:rPr lang="en-US" sz="1400">
                <a:solidFill>
                  <a:srgbClr val="121F88"/>
                </a:solidFill>
                <a:latin typeface="Aptos" panose="02110004020202020204"/>
              </a:rPr>
              <a:t>Child and Family </a:t>
            </a:r>
          </a:p>
          <a:p>
            <a:pPr algn="ctr" defTabSz="457200"/>
            <a:r>
              <a:rPr lang="en-US" sz="1400">
                <a:solidFill>
                  <a:srgbClr val="121F88"/>
                </a:solidFill>
                <a:latin typeface="Aptos" panose="02110004020202020204"/>
              </a:rPr>
              <a:t>Outcomes </a:t>
            </a:r>
          </a:p>
        </p:txBody>
      </p:sp>
      <p:graphicFrame>
        <p:nvGraphicFramePr>
          <p:cNvPr id="3" name="Diagram 2">
            <a:extLst>
              <a:ext uri="{FF2B5EF4-FFF2-40B4-BE49-F238E27FC236}">
                <a16:creationId xmlns:a16="http://schemas.microsoft.com/office/drawing/2014/main" id="{781E3C2F-1493-1A96-D904-C6D2CA9E9052}"/>
              </a:ext>
            </a:extLst>
          </p:cNvPr>
          <p:cNvGraphicFramePr/>
          <p:nvPr/>
        </p:nvGraphicFramePr>
        <p:xfrm>
          <a:off x="4323502" y="1760213"/>
          <a:ext cx="3522505" cy="3470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33D220C-B2CF-5401-E708-47AC9071B444}"/>
              </a:ext>
            </a:extLst>
          </p:cNvPr>
          <p:cNvSpPr txBox="1"/>
          <p:nvPr/>
        </p:nvSpPr>
        <p:spPr>
          <a:xfrm>
            <a:off x="640604" y="782204"/>
            <a:ext cx="2769476" cy="369332"/>
          </a:xfrm>
          <a:prstGeom prst="rect">
            <a:avLst/>
          </a:prstGeom>
          <a:noFill/>
        </p:spPr>
        <p:txBody>
          <a:bodyPr wrap="none" rtlCol="0">
            <a:spAutoFit/>
          </a:bodyPr>
          <a:lstStyle/>
          <a:p>
            <a:pPr defTabSz="457200"/>
            <a:r>
              <a:rPr lang="en-US" b="1">
                <a:solidFill>
                  <a:prstClr val="black"/>
                </a:solidFill>
                <a:latin typeface="Gill Sans MT" panose="020B0502020104020203" pitchFamily="34" charset="0"/>
              </a:rPr>
              <a:t>What Can We Control? </a:t>
            </a:r>
          </a:p>
        </p:txBody>
      </p:sp>
    </p:spTree>
    <p:extLst>
      <p:ext uri="{BB962C8B-B14F-4D97-AF65-F5344CB8AC3E}">
        <p14:creationId xmlns:p14="http://schemas.microsoft.com/office/powerpoint/2010/main" val="69988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ctrTitle"/>
          </p:nvPr>
        </p:nvSpPr>
        <p:spPr/>
        <p:txBody>
          <a:bodyPr/>
          <a:lstStyle/>
          <a:p>
            <a:r>
              <a:rPr lang="en-US"/>
              <a:t>Insights from the Personnel Retention Grant</a:t>
            </a:r>
          </a:p>
        </p:txBody>
      </p:sp>
      <p:sp>
        <p:nvSpPr>
          <p:cNvPr id="6" name="Subtitle"/>
          <p:cNvSpPr>
            <a:spLocks noGrp="1"/>
          </p:cNvSpPr>
          <p:nvPr>
            <p:ph type="subTitle" idx="1"/>
          </p:nvPr>
        </p:nvSpPr>
        <p:spPr>
          <a:xfrm>
            <a:off x="1554480" y="4930403"/>
            <a:ext cx="9144000" cy="1188720"/>
          </a:xfrm>
        </p:spPr>
        <p:txBody>
          <a:bodyPr/>
          <a:lstStyle/>
          <a:p>
            <a:r>
              <a:rPr lang="en-US"/>
              <a:t>2020-Present</a:t>
            </a:r>
          </a:p>
        </p:txBody>
      </p:sp>
    </p:spTree>
    <p:extLst>
      <p:ext uri="{BB962C8B-B14F-4D97-AF65-F5344CB8AC3E}">
        <p14:creationId xmlns:p14="http://schemas.microsoft.com/office/powerpoint/2010/main" val="327954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6BA2-782C-131C-DCEB-48909BA9F53F}"/>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99A2CF0E-6516-B95C-5F69-11AA273446FF}"/>
              </a:ext>
            </a:extLst>
          </p:cNvPr>
          <p:cNvSpPr>
            <a:spLocks noGrp="1"/>
          </p:cNvSpPr>
          <p:nvPr>
            <p:ph sz="quarter" idx="13"/>
          </p:nvPr>
        </p:nvSpPr>
        <p:spPr/>
        <p:txBody>
          <a:bodyPr vert="horz" lIns="91440" tIns="45720" rIns="91440" bIns="45720" rtlCol="0" anchor="t">
            <a:noAutofit/>
          </a:bodyPr>
          <a:lstStyle/>
          <a:p>
            <a:r>
              <a:rPr lang="en-US" dirty="0"/>
              <a:t>We will discuss:</a:t>
            </a:r>
            <a:endParaRPr lang="en-US" dirty="0">
              <a:ea typeface="Verdana"/>
            </a:endParaRPr>
          </a:p>
          <a:p>
            <a:pPr marL="342900" indent="-342900">
              <a:buFont typeface="Arial" panose="020B0604020202020204" pitchFamily="34" charset="0"/>
              <a:buChar char="•"/>
            </a:pPr>
            <a:r>
              <a:rPr lang="en-US" dirty="0"/>
              <a:t>What we have accomplished during the grant period.</a:t>
            </a:r>
            <a:endParaRPr lang="en-US" dirty="0">
              <a:ea typeface="Verdana"/>
            </a:endParaRPr>
          </a:p>
          <a:p>
            <a:pPr marL="342900" indent="-342900">
              <a:buFont typeface="Arial,Sans-Serif" panose="020B0604020202020204" pitchFamily="34" charset="0"/>
              <a:buChar char="•"/>
            </a:pPr>
            <a:r>
              <a:rPr lang="en-US" dirty="0">
                <a:ea typeface="Verdana"/>
              </a:rPr>
              <a:t>Key takeaways from the personnel retention grant.</a:t>
            </a:r>
          </a:p>
          <a:p>
            <a:pPr marL="342900" indent="-342900">
              <a:buFont typeface="Arial" panose="020B0604020202020204" pitchFamily="34" charset="0"/>
              <a:buChar char="•"/>
            </a:pPr>
            <a:r>
              <a:rPr lang="en-US" dirty="0"/>
              <a:t>Lessons we have learned along the way.</a:t>
            </a:r>
            <a:endParaRPr lang="en-US" dirty="0">
              <a:ea typeface="Verdana"/>
            </a:endParaRPr>
          </a:p>
          <a:p>
            <a:pPr marL="342900" indent="-342900">
              <a:buFont typeface="Arial" panose="020B0604020202020204" pitchFamily="34" charset="0"/>
              <a:buChar char="•"/>
            </a:pPr>
            <a:r>
              <a:rPr lang="en-US" dirty="0"/>
              <a:t>How to maintain sustainability and next steps beyond the grant period.</a:t>
            </a:r>
            <a:endParaRPr lang="en-US" dirty="0">
              <a:ea typeface="Verdana"/>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0089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8B1C98-0955-397A-C205-A3B069CEB658}"/>
              </a:ext>
            </a:extLst>
          </p:cNvPr>
          <p:cNvSpPr>
            <a:spLocks noGrp="1"/>
          </p:cNvSpPr>
          <p:nvPr>
            <p:ph type="sldNum" sz="quarter" idx="12"/>
          </p:nvPr>
        </p:nvSpPr>
        <p:spPr/>
        <p:txBody>
          <a:bodyPr/>
          <a:lstStyle/>
          <a:p>
            <a:fld id="{159F479D-7533-4EEF-A06F-7CD2FE3DB90D}" type="slidenum">
              <a:rPr lang="en-US" noProof="0" smtClean="0"/>
              <a:t>2</a:t>
            </a:fld>
            <a:endParaRPr lang="en-US" noProof="0"/>
          </a:p>
        </p:txBody>
      </p:sp>
      <p:sp>
        <p:nvSpPr>
          <p:cNvPr id="5" name="Title 4">
            <a:extLst>
              <a:ext uri="{FF2B5EF4-FFF2-40B4-BE49-F238E27FC236}">
                <a16:creationId xmlns:a16="http://schemas.microsoft.com/office/drawing/2014/main" id="{28F3A935-0157-77FD-1407-03F43181DDBF}"/>
              </a:ext>
            </a:extLst>
          </p:cNvPr>
          <p:cNvSpPr>
            <a:spLocks noGrp="1"/>
          </p:cNvSpPr>
          <p:nvPr>
            <p:ph type="title"/>
          </p:nvPr>
        </p:nvSpPr>
        <p:spPr/>
        <p:txBody>
          <a:bodyPr/>
          <a:lstStyle/>
          <a:p>
            <a:pPr algn="ctr"/>
            <a:r>
              <a:rPr lang="en-US"/>
              <a:t>Morning AGENDA</a:t>
            </a:r>
          </a:p>
        </p:txBody>
      </p:sp>
      <p:sp>
        <p:nvSpPr>
          <p:cNvPr id="3" name="TextBox 2">
            <a:extLst>
              <a:ext uri="{FF2B5EF4-FFF2-40B4-BE49-F238E27FC236}">
                <a16:creationId xmlns:a16="http://schemas.microsoft.com/office/drawing/2014/main" id="{71C1734A-1202-56C6-6D63-B8E735DFF699}"/>
              </a:ext>
            </a:extLst>
          </p:cNvPr>
          <p:cNvSpPr txBox="1"/>
          <p:nvPr/>
        </p:nvSpPr>
        <p:spPr>
          <a:xfrm>
            <a:off x="381149" y="1969968"/>
            <a:ext cx="11466724" cy="4370427"/>
          </a:xfrm>
          <a:prstGeom prst="rect">
            <a:avLst/>
          </a:prstGeom>
          <a:noFill/>
        </p:spPr>
        <p:txBody>
          <a:bodyPr wrap="square" lIns="91440" tIns="45720" rIns="91440" bIns="45720" anchor="t">
            <a:spAutoFit/>
          </a:bodyPr>
          <a:lstStyle/>
          <a:p>
            <a:pPr fontAlgn="base"/>
            <a:r>
              <a:rPr lang="en-US" b="1" dirty="0"/>
              <a:t>Registration (8:30 a.m. - 9:00 a.m.)</a:t>
            </a:r>
          </a:p>
          <a:p>
            <a:pPr fontAlgn="base"/>
            <a:endParaRPr lang="en-US" sz="900" b="1" dirty="0"/>
          </a:p>
          <a:p>
            <a:r>
              <a:rPr lang="en-US" b="1" dirty="0"/>
              <a:t>Opening Session (9:00 a.m. - 10:15 a.m.)</a:t>
            </a:r>
            <a:endParaRPr lang="en-US" dirty="0"/>
          </a:p>
          <a:p>
            <a:pPr marL="285750" indent="-285750" fontAlgn="base">
              <a:buFont typeface="Arial" panose="020B0604020202020204" pitchFamily="34" charset="0"/>
              <a:buChar char="•"/>
            </a:pPr>
            <a:r>
              <a:rPr lang="en-US" dirty="0"/>
              <a:t>Welcome </a:t>
            </a:r>
          </a:p>
          <a:p>
            <a:pPr marL="742950" lvl="1" indent="-285750" fontAlgn="base">
              <a:buFont typeface="Courier New" panose="02070309020205020404" pitchFamily="49" charset="0"/>
              <a:buChar char="o"/>
            </a:pPr>
            <a:r>
              <a:rPr lang="en-US" dirty="0"/>
              <a:t>Dr. Beverley Calvo</a:t>
            </a:r>
          </a:p>
          <a:p>
            <a:pPr marL="285750" indent="-285750" fontAlgn="base">
              <a:buFont typeface="Arial" panose="02070309020205020404" pitchFamily="49" charset="0"/>
              <a:buChar char="•"/>
            </a:pPr>
            <a:r>
              <a:rPr lang="en-US" dirty="0"/>
              <a:t>Staying On Course Within ECI to Continue Serving Young Children and Families</a:t>
            </a:r>
          </a:p>
          <a:p>
            <a:pPr marL="742950" lvl="1" indent="-285750">
              <a:buFont typeface="Courier New" panose="02070309020205020404" pitchFamily="49" charset="0"/>
              <a:buChar char="o"/>
            </a:pPr>
            <a:r>
              <a:rPr lang="en-US" dirty="0"/>
              <a:t>Dr. Mary Beth Bruder</a:t>
            </a:r>
            <a:endParaRPr lang="en-US" b="1" dirty="0"/>
          </a:p>
          <a:p>
            <a:pPr marL="285750" indent="-285750">
              <a:buFont typeface="Arial,Sans-Serif" panose="02070309020205020404" pitchFamily="49" charset="0"/>
              <a:buChar char="•"/>
            </a:pPr>
            <a:r>
              <a:rPr lang="en-US" dirty="0"/>
              <a:t>Insights from the Personnel Retention Grant</a:t>
            </a:r>
          </a:p>
          <a:p>
            <a:pPr marL="742950" lvl="1" indent="-285750">
              <a:buFont typeface="Courier New" panose="02070309020205020404" pitchFamily="49" charset="0"/>
              <a:buChar char="o"/>
            </a:pPr>
            <a:r>
              <a:rPr lang="en-US" dirty="0"/>
              <a:t>HHSC ECI Team</a:t>
            </a:r>
          </a:p>
          <a:p>
            <a:endParaRPr lang="en-US" sz="800" b="1" dirty="0"/>
          </a:p>
          <a:p>
            <a:r>
              <a:rPr lang="en-US" b="1" dirty="0"/>
              <a:t>Break/Connect (10:15 a.m. - 10:30 a.m.)</a:t>
            </a:r>
            <a:endParaRPr lang="en-US" dirty="0"/>
          </a:p>
          <a:p>
            <a:endParaRPr lang="en-US" sz="900" b="1" dirty="0"/>
          </a:p>
          <a:p>
            <a:r>
              <a:rPr lang="en-US" b="1" dirty="0"/>
              <a:t>Leadership Training (10:30 a.m. - 12:00 p.m.)</a:t>
            </a:r>
            <a:endParaRPr lang="en-US" dirty="0"/>
          </a:p>
          <a:p>
            <a:pPr marL="285750" indent="-285750">
              <a:buFont typeface="Arial"/>
              <a:buChar char="•"/>
            </a:pPr>
            <a:r>
              <a:rPr lang="en-US" dirty="0"/>
              <a:t>Statewide ECI Personnel Well-being and Burnout Survey Results</a:t>
            </a:r>
          </a:p>
          <a:p>
            <a:pPr marL="742950" lvl="1" indent="-285750">
              <a:buFont typeface="Courier New" panose="02070309020205020404" pitchFamily="49" charset="0"/>
              <a:buChar char="o"/>
            </a:pPr>
            <a:r>
              <a:rPr lang="en-US" dirty="0"/>
              <a:t>Dr. Kristopher Yeager</a:t>
            </a:r>
          </a:p>
          <a:p>
            <a:pPr marL="285750" indent="-285750">
              <a:buFont typeface="Arial" panose="020B0604020202020204" pitchFamily="34" charset="0"/>
              <a:buChar char="•"/>
            </a:pPr>
            <a:r>
              <a:rPr lang="en-US" dirty="0"/>
              <a:t>EI Leadership through an Adult Learning Lens</a:t>
            </a:r>
          </a:p>
          <a:p>
            <a:pPr marL="742950" lvl="1" indent="-285750" fontAlgn="base">
              <a:buFont typeface="Courier New" panose="02070309020205020404" pitchFamily="49" charset="0"/>
              <a:buChar char="o"/>
            </a:pPr>
            <a:r>
              <a:rPr lang="en-US" dirty="0"/>
              <a:t>Dr. Dana Childress</a:t>
            </a:r>
          </a:p>
        </p:txBody>
      </p:sp>
    </p:spTree>
    <p:extLst>
      <p:ext uri="{BB962C8B-B14F-4D97-AF65-F5344CB8AC3E}">
        <p14:creationId xmlns:p14="http://schemas.microsoft.com/office/powerpoint/2010/main" val="280123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467350-6721-B08F-536D-317F44263D7D}"/>
              </a:ext>
            </a:extLst>
          </p:cNvPr>
          <p:cNvSpPr>
            <a:spLocks noGrp="1"/>
          </p:cNvSpPr>
          <p:nvPr>
            <p:ph type="title"/>
          </p:nvPr>
        </p:nvSpPr>
        <p:spPr/>
        <p:txBody>
          <a:bodyPr/>
          <a:lstStyle/>
          <a:p>
            <a:r>
              <a:rPr lang="en-US"/>
              <a:t>Accomplishments</a:t>
            </a:r>
          </a:p>
        </p:txBody>
      </p:sp>
      <p:sp>
        <p:nvSpPr>
          <p:cNvPr id="8" name="Content Placeholder 7">
            <a:extLst>
              <a:ext uri="{FF2B5EF4-FFF2-40B4-BE49-F238E27FC236}">
                <a16:creationId xmlns:a16="http://schemas.microsoft.com/office/drawing/2014/main" id="{492866CD-92F4-27B7-180B-4A785B1F88E3}"/>
              </a:ext>
            </a:extLst>
          </p:cNvPr>
          <p:cNvSpPr>
            <a:spLocks noGrp="1"/>
          </p:cNvSpPr>
          <p:nvPr>
            <p:ph sz="quarter" idx="13"/>
          </p:nvPr>
        </p:nvSpPr>
        <p:spPr/>
        <p:txBody>
          <a:bodyPr/>
          <a:lstStyle/>
          <a:p>
            <a:pPr marL="342900" indent="-342900">
              <a:buFont typeface="Arial" panose="020B0604020202020204" pitchFamily="34" charset="0"/>
              <a:buChar char="•"/>
            </a:pPr>
            <a:r>
              <a:rPr lang="en-US"/>
              <a:t>Increased retention rates among early intervention professionals.</a:t>
            </a:r>
          </a:p>
          <a:p>
            <a:pPr marL="342900" indent="-342900">
              <a:buFont typeface="Arial" panose="020B0604020202020204" pitchFamily="34" charset="0"/>
              <a:buChar char="•"/>
            </a:pPr>
            <a:r>
              <a:rPr lang="en-US"/>
              <a:t>Hosted summits and a summer leadership series to develop action plans.</a:t>
            </a:r>
          </a:p>
          <a:p>
            <a:pPr marL="342900" indent="-342900">
              <a:buFont typeface="Arial" panose="020B0604020202020204" pitchFamily="34" charset="0"/>
              <a:buChar char="•"/>
            </a:pPr>
            <a:r>
              <a:rPr lang="en-US"/>
              <a:t>Established a thriving community of practice for early intervention specialists.</a:t>
            </a:r>
          </a:p>
          <a:p>
            <a:pPr marL="342900" indent="-342900">
              <a:buFont typeface="Arial" panose="020B0604020202020204" pitchFamily="34" charset="0"/>
              <a:buChar char="•"/>
            </a:pPr>
            <a:r>
              <a:rPr lang="en-US"/>
              <a:t>Provided financial support to alleviate workforce challenges.</a:t>
            </a:r>
          </a:p>
          <a:p>
            <a:endParaRPr lang="en-US"/>
          </a:p>
        </p:txBody>
      </p:sp>
    </p:spTree>
    <p:extLst>
      <p:ext uri="{BB962C8B-B14F-4D97-AF65-F5344CB8AC3E}">
        <p14:creationId xmlns:p14="http://schemas.microsoft.com/office/powerpoint/2010/main" val="122593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B9E1-39C3-5859-30F3-43FBD9BE786D}"/>
              </a:ext>
            </a:extLst>
          </p:cNvPr>
          <p:cNvSpPr>
            <a:spLocks noGrp="1"/>
          </p:cNvSpPr>
          <p:nvPr>
            <p:ph type="title"/>
          </p:nvPr>
        </p:nvSpPr>
        <p:spPr/>
        <p:txBody>
          <a:bodyPr/>
          <a:lstStyle/>
          <a:p>
            <a:r>
              <a:rPr lang="en-US"/>
              <a:t>Retention 2020-2024</a:t>
            </a:r>
          </a:p>
        </p:txBody>
      </p:sp>
      <p:graphicFrame>
        <p:nvGraphicFramePr>
          <p:cNvPr id="9" name="Content Placeholder 8">
            <a:extLst>
              <a:ext uri="{FF2B5EF4-FFF2-40B4-BE49-F238E27FC236}">
                <a16:creationId xmlns:a16="http://schemas.microsoft.com/office/drawing/2014/main" id="{780607F4-E3F7-6870-E0ED-C5E1E29CF9D9}"/>
              </a:ext>
            </a:extLst>
          </p:cNvPr>
          <p:cNvGraphicFramePr>
            <a:graphicFrameLocks noGrp="1"/>
          </p:cNvGraphicFramePr>
          <p:nvPr>
            <p:ph sz="quarter" idx="13"/>
          </p:nvPr>
        </p:nvGraphicFramePr>
        <p:xfrm>
          <a:off x="2193925" y="1736725"/>
          <a:ext cx="9510713" cy="43894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AD08BFB-A00B-1A13-677A-8778169DD5C4}"/>
              </a:ext>
            </a:extLst>
          </p:cNvPr>
          <p:cNvSpPr txBox="1"/>
          <p:nvPr/>
        </p:nvSpPr>
        <p:spPr>
          <a:xfrm>
            <a:off x="2193925" y="6126163"/>
            <a:ext cx="7436878" cy="261610"/>
          </a:xfrm>
          <a:prstGeom prst="rect">
            <a:avLst/>
          </a:prstGeom>
          <a:noFill/>
        </p:spPr>
        <p:txBody>
          <a:bodyPr wrap="square" lIns="91440" tIns="45720" rIns="91440" bIns="45720" rtlCol="0" anchor="t">
            <a:spAutoFit/>
          </a:bodyPr>
          <a:lstStyle/>
          <a:p>
            <a:r>
              <a:rPr lang="en-US" sz="1100"/>
              <a:t>*Based on reporting periods of May 1 – April 30</a:t>
            </a:r>
          </a:p>
        </p:txBody>
      </p:sp>
    </p:spTree>
    <p:extLst>
      <p:ext uri="{BB962C8B-B14F-4D97-AF65-F5344CB8AC3E}">
        <p14:creationId xmlns:p14="http://schemas.microsoft.com/office/powerpoint/2010/main" val="344057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6BA2-782C-131C-DCEB-48909BA9F53F}"/>
              </a:ext>
            </a:extLst>
          </p:cNvPr>
          <p:cNvSpPr>
            <a:spLocks noGrp="1"/>
          </p:cNvSpPr>
          <p:nvPr>
            <p:ph type="title"/>
          </p:nvPr>
        </p:nvSpPr>
        <p:spPr/>
        <p:txBody>
          <a:bodyPr/>
          <a:lstStyle/>
          <a:p>
            <a:r>
              <a:rPr lang="en-US"/>
              <a:t>Key Takeaways</a:t>
            </a:r>
          </a:p>
        </p:txBody>
      </p:sp>
      <p:sp>
        <p:nvSpPr>
          <p:cNvPr id="3" name="Content Placeholder 2">
            <a:extLst>
              <a:ext uri="{FF2B5EF4-FFF2-40B4-BE49-F238E27FC236}">
                <a16:creationId xmlns:a16="http://schemas.microsoft.com/office/drawing/2014/main" id="{99A2CF0E-6516-B95C-5F69-11AA273446FF}"/>
              </a:ext>
            </a:extLst>
          </p:cNvPr>
          <p:cNvSpPr>
            <a:spLocks noGrp="1"/>
          </p:cNvSpPr>
          <p:nvPr>
            <p:ph sz="quarter" idx="13"/>
          </p:nvPr>
        </p:nvSpPr>
        <p:spPr/>
        <p:txBody>
          <a:bodyPr vert="horz" lIns="91440" tIns="45720" rIns="91440" bIns="45720" rtlCol="0" anchor="t">
            <a:noAutofit/>
          </a:bodyPr>
          <a:lstStyle/>
          <a:p>
            <a:pPr marL="342900" indent="-342900">
              <a:buFont typeface="Arial" panose="020B0604020202020204" pitchFamily="34" charset="0"/>
              <a:buChar char="•"/>
            </a:pPr>
            <a:r>
              <a:rPr lang="en-US"/>
              <a:t>Investing in retention strengthens workforce stability and service quality. </a:t>
            </a:r>
            <a:endParaRPr lang="en-US">
              <a:ea typeface="Verdana"/>
            </a:endParaRPr>
          </a:p>
          <a:p>
            <a:pPr marL="342900" indent="-342900">
              <a:buFont typeface="Arial" panose="020B0604020202020204" pitchFamily="34" charset="0"/>
              <a:buChar char="•"/>
            </a:pPr>
            <a:r>
              <a:rPr lang="en-US"/>
              <a:t>Retention strategies must be versatile, addressing workload, compensation, and professional growth.</a:t>
            </a:r>
            <a:endParaRPr lang="en-US">
              <a:ea typeface="Verdana"/>
            </a:endParaRPr>
          </a:p>
          <a:p>
            <a:pPr marL="342900" indent="-342900">
              <a:buFont typeface="Arial" panose="020B0604020202020204" pitchFamily="34" charset="0"/>
              <a:buChar char="•"/>
            </a:pPr>
            <a:r>
              <a:rPr lang="en-US"/>
              <a:t>Meaningful relationships and support foster job satisfaction and long-term commitment. </a:t>
            </a:r>
          </a:p>
        </p:txBody>
      </p:sp>
    </p:spTree>
    <p:extLst>
      <p:ext uri="{BB962C8B-B14F-4D97-AF65-F5344CB8AC3E}">
        <p14:creationId xmlns:p14="http://schemas.microsoft.com/office/powerpoint/2010/main" val="252707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467350-6721-B08F-536D-317F44263D7D}"/>
              </a:ext>
            </a:extLst>
          </p:cNvPr>
          <p:cNvSpPr>
            <a:spLocks noGrp="1"/>
          </p:cNvSpPr>
          <p:nvPr>
            <p:ph type="title"/>
          </p:nvPr>
        </p:nvSpPr>
        <p:spPr/>
        <p:txBody>
          <a:bodyPr/>
          <a:lstStyle/>
          <a:p>
            <a:r>
              <a:rPr lang="en-US"/>
              <a:t>Lessons Learned</a:t>
            </a:r>
          </a:p>
        </p:txBody>
      </p:sp>
      <p:sp>
        <p:nvSpPr>
          <p:cNvPr id="8" name="Content Placeholder 7">
            <a:extLst>
              <a:ext uri="{FF2B5EF4-FFF2-40B4-BE49-F238E27FC236}">
                <a16:creationId xmlns:a16="http://schemas.microsoft.com/office/drawing/2014/main" id="{492866CD-92F4-27B7-180B-4A785B1F88E3}"/>
              </a:ext>
            </a:extLst>
          </p:cNvPr>
          <p:cNvSpPr>
            <a:spLocks noGrp="1"/>
          </p:cNvSpPr>
          <p:nvPr>
            <p:ph sz="quarter" idx="13"/>
          </p:nvPr>
        </p:nvSpPr>
        <p:spPr/>
        <p:txBody>
          <a:bodyPr vert="horz" lIns="91440" tIns="45720" rIns="91440" bIns="45720" rtlCol="0" anchor="t">
            <a:noAutofit/>
          </a:bodyPr>
          <a:lstStyle/>
          <a:p>
            <a:pPr marL="342900" indent="-342900">
              <a:buFont typeface="Arial" panose="020B0604020202020204" pitchFamily="34" charset="0"/>
              <a:buChar char="•"/>
            </a:pPr>
            <a:r>
              <a:rPr lang="en-US" dirty="0"/>
              <a:t>Retention isn’t just about pay; it’s also about recognition, support, and career pathways.</a:t>
            </a:r>
          </a:p>
          <a:p>
            <a:pPr marL="342900" indent="-342900">
              <a:buFont typeface="Arial" panose="020B0604020202020204" pitchFamily="34" charset="0"/>
              <a:buChar char="•"/>
            </a:pPr>
            <a:r>
              <a:rPr lang="en-US" dirty="0"/>
              <a:t>Leadership buy-in is essential; retention efforts must be supported from the top down.</a:t>
            </a:r>
          </a:p>
          <a:p>
            <a:pPr marL="342900" indent="-342900">
              <a:buFont typeface="Arial" panose="020B0604020202020204" pitchFamily="34" charset="0"/>
              <a:buChar char="•"/>
            </a:pPr>
            <a:r>
              <a:rPr lang="en-US" dirty="0"/>
              <a:t>Flexibility and responsiveness to workforce needs improve engagement.</a:t>
            </a:r>
          </a:p>
          <a:p>
            <a:pPr marL="342900" indent="-342900">
              <a:buFont typeface="Arial" panose="020B0604020202020204" pitchFamily="34" charset="0"/>
              <a:buChar char="•"/>
            </a:pPr>
            <a:r>
              <a:rPr lang="en-US" dirty="0">
                <a:ea typeface="Verdana"/>
              </a:rPr>
              <a:t>Sustainable changes require ongoing investment, not one-time solutions.</a:t>
            </a:r>
          </a:p>
        </p:txBody>
      </p:sp>
    </p:spTree>
    <p:extLst>
      <p:ext uri="{BB962C8B-B14F-4D97-AF65-F5344CB8AC3E}">
        <p14:creationId xmlns:p14="http://schemas.microsoft.com/office/powerpoint/2010/main" val="46192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467350-6721-B08F-536D-317F44263D7D}"/>
              </a:ext>
            </a:extLst>
          </p:cNvPr>
          <p:cNvSpPr>
            <a:spLocks noGrp="1"/>
          </p:cNvSpPr>
          <p:nvPr>
            <p:ph type="title"/>
          </p:nvPr>
        </p:nvSpPr>
        <p:spPr/>
        <p:txBody>
          <a:bodyPr/>
          <a:lstStyle/>
          <a:p>
            <a:r>
              <a:rPr lang="en-US"/>
              <a:t>Sustainability and Next Steps</a:t>
            </a:r>
          </a:p>
        </p:txBody>
      </p:sp>
      <p:sp>
        <p:nvSpPr>
          <p:cNvPr id="8" name="Content Placeholder 7">
            <a:extLst>
              <a:ext uri="{FF2B5EF4-FFF2-40B4-BE49-F238E27FC236}">
                <a16:creationId xmlns:a16="http://schemas.microsoft.com/office/drawing/2014/main" id="{492866CD-92F4-27B7-180B-4A785B1F88E3}"/>
              </a:ext>
            </a:extLst>
          </p:cNvPr>
          <p:cNvSpPr>
            <a:spLocks noGrp="1"/>
          </p:cNvSpPr>
          <p:nvPr>
            <p:ph sz="quarter" idx="13"/>
          </p:nvPr>
        </p:nvSpPr>
        <p:spPr/>
        <p:txBody>
          <a:bodyPr/>
          <a:lstStyle/>
          <a:p>
            <a:pPr marL="342900" indent="-342900">
              <a:buFont typeface="Arial" panose="020B0604020202020204" pitchFamily="34" charset="0"/>
              <a:buChar char="•"/>
            </a:pPr>
            <a:r>
              <a:rPr lang="en-US"/>
              <a:t>Institutionalizing best practices within program policies and procedures.</a:t>
            </a:r>
          </a:p>
          <a:p>
            <a:pPr marL="342900" indent="-342900">
              <a:buFont typeface="Arial" panose="020B0604020202020204" pitchFamily="34" charset="0"/>
              <a:buChar char="•"/>
            </a:pPr>
            <a:r>
              <a:rPr lang="en-US"/>
              <a:t>Expanding mentorship and professional development opportunities.</a:t>
            </a:r>
          </a:p>
          <a:p>
            <a:pPr marL="342900" indent="-342900">
              <a:buFont typeface="Arial" panose="020B0604020202020204" pitchFamily="34" charset="0"/>
              <a:buChar char="•"/>
            </a:pPr>
            <a:r>
              <a:rPr lang="en-US"/>
              <a:t>Exploring additional funding sources for retention efforts.</a:t>
            </a:r>
          </a:p>
          <a:p>
            <a:pPr marL="342900" indent="-342900">
              <a:buFont typeface="Arial" panose="020B0604020202020204" pitchFamily="34" charset="0"/>
              <a:buChar char="•"/>
            </a:pPr>
            <a:r>
              <a:rPr lang="en-US"/>
              <a:t>Leveraging the community of practice as an ongoing support network.</a:t>
            </a:r>
          </a:p>
          <a:p>
            <a:pPr marL="342900" indent="-342900">
              <a:buFont typeface="Arial" panose="020B0604020202020204" pitchFamily="34" charset="0"/>
              <a:buChar char="•"/>
            </a:pPr>
            <a:r>
              <a:rPr lang="en-US"/>
              <a:t>Continuing to assess and adapt strategies based on workforce needs.</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505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US"/>
              <a:t>Thank you</a:t>
            </a:r>
          </a:p>
        </p:txBody>
      </p:sp>
      <p:sp>
        <p:nvSpPr>
          <p:cNvPr id="7" name="Text Placeholder"/>
          <p:cNvSpPr>
            <a:spLocks noGrp="1"/>
          </p:cNvSpPr>
          <p:nvPr>
            <p:ph type="body" sz="quarter" idx="13"/>
          </p:nvPr>
        </p:nvSpPr>
        <p:spPr/>
        <p:txBody>
          <a:bodyPr/>
          <a:lstStyle/>
          <a:p>
            <a:r>
              <a:rPr lang="en-US"/>
              <a:t>Rachel Phillips, HHSC ECI Policy Team Lead</a:t>
            </a:r>
          </a:p>
          <a:p>
            <a:r>
              <a:rPr lang="en-US" b="0">
                <a:hlinkClick r:id="rId3"/>
              </a:rPr>
              <a:t>rachel.phillips01@hhs.texas.gov</a:t>
            </a:r>
            <a:endParaRPr lang="en-US" b="0"/>
          </a:p>
          <a:p>
            <a:endParaRPr lang="en-US" b="0"/>
          </a:p>
        </p:txBody>
      </p:sp>
    </p:spTree>
    <p:extLst>
      <p:ext uri="{BB962C8B-B14F-4D97-AF65-F5344CB8AC3E}">
        <p14:creationId xmlns:p14="http://schemas.microsoft.com/office/powerpoint/2010/main" val="357953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20CF4B-8F83-A23E-9A56-595C702CFBDB}"/>
              </a:ext>
            </a:extLst>
          </p:cNvPr>
          <p:cNvSpPr>
            <a:spLocks noGrp="1"/>
          </p:cNvSpPr>
          <p:nvPr>
            <p:ph type="ctrTitle"/>
          </p:nvPr>
        </p:nvSpPr>
        <p:spPr>
          <a:xfrm>
            <a:off x="2663491" y="826447"/>
            <a:ext cx="6865018" cy="1475013"/>
          </a:xfrm>
        </p:spPr>
        <p:txBody>
          <a:bodyPr/>
          <a:lstStyle/>
          <a:p>
            <a:pPr algn="ctr"/>
            <a:r>
              <a:rPr lang="en-US" cap="none" dirty="0"/>
              <a:t>Statewide ECI Personnel Well-being and Burnout Survey Results</a:t>
            </a:r>
          </a:p>
        </p:txBody>
      </p:sp>
      <p:sp>
        <p:nvSpPr>
          <p:cNvPr id="6" name="Subtitle 5">
            <a:extLst>
              <a:ext uri="{FF2B5EF4-FFF2-40B4-BE49-F238E27FC236}">
                <a16:creationId xmlns:a16="http://schemas.microsoft.com/office/drawing/2014/main" id="{301B7B1D-CECC-1E9C-897B-5E51C3DEB050}"/>
              </a:ext>
            </a:extLst>
          </p:cNvPr>
          <p:cNvSpPr>
            <a:spLocks noGrp="1"/>
          </p:cNvSpPr>
          <p:nvPr>
            <p:ph type="subTitle" idx="1"/>
          </p:nvPr>
        </p:nvSpPr>
        <p:spPr>
          <a:xfrm>
            <a:off x="514350" y="2495445"/>
            <a:ext cx="11060390" cy="590321"/>
          </a:xfrm>
        </p:spPr>
        <p:txBody>
          <a:bodyPr/>
          <a:lstStyle/>
          <a:p>
            <a:r>
              <a:rPr lang="en-US"/>
              <a:t>Kris Yeager, Ph.D.</a:t>
            </a:r>
          </a:p>
        </p:txBody>
      </p:sp>
      <p:sp>
        <p:nvSpPr>
          <p:cNvPr id="4" name="Slide Number Placeholder 3">
            <a:extLst>
              <a:ext uri="{FF2B5EF4-FFF2-40B4-BE49-F238E27FC236}">
                <a16:creationId xmlns:a16="http://schemas.microsoft.com/office/drawing/2014/main" id="{5149AA67-4A4B-98E9-62AE-E6352B6CBDD1}"/>
              </a:ext>
            </a:extLst>
          </p:cNvPr>
          <p:cNvSpPr>
            <a:spLocks noGrp="1"/>
          </p:cNvSpPr>
          <p:nvPr>
            <p:ph type="sldNum" sz="quarter" idx="12"/>
          </p:nvPr>
        </p:nvSpPr>
        <p:spPr/>
        <p:txBody>
          <a:bodyPr/>
          <a:lstStyle/>
          <a:p>
            <a:fld id="{0C183989-D380-BB4B-8033-B2C050FE378C}" type="slidenum">
              <a:rPr lang="en-US" smtClean="0"/>
              <a:t>26</a:t>
            </a:fld>
            <a:endParaRPr lang="en-US"/>
          </a:p>
        </p:txBody>
      </p:sp>
    </p:spTree>
    <p:extLst>
      <p:ext uri="{BB962C8B-B14F-4D97-AF65-F5344CB8AC3E}">
        <p14:creationId xmlns:p14="http://schemas.microsoft.com/office/powerpoint/2010/main" val="1598374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84CF7-B959-EF6D-EDF1-5395E5B94814}"/>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0C183989-D380-BB4B-8033-B2C050FE378C}" type="slidenum">
              <a:rPr lang="en-US" smtClean="0"/>
              <a:pPr>
                <a:spcAft>
                  <a:spcPts val="600"/>
                </a:spcAft>
              </a:pPr>
              <a:t>27</a:t>
            </a:fld>
            <a:endParaRPr lang="en-US"/>
          </a:p>
        </p:txBody>
      </p:sp>
      <p:sp>
        <p:nvSpPr>
          <p:cNvPr id="3" name="Title 2"/>
          <p:cNvSpPr>
            <a:spLocks noGrp="1"/>
          </p:cNvSpPr>
          <p:nvPr>
            <p:ph type="title"/>
          </p:nvPr>
        </p:nvSpPr>
        <p:spPr>
          <a:xfrm>
            <a:off x="581193" y="729658"/>
            <a:ext cx="11029616" cy="988332"/>
          </a:xfrm>
        </p:spPr>
        <p:txBody>
          <a:bodyPr anchor="b">
            <a:normAutofit/>
          </a:bodyPr>
          <a:lstStyle/>
          <a:p>
            <a:r>
              <a:rPr lang="en-US"/>
              <a:t>Agenda</a:t>
            </a:r>
          </a:p>
        </p:txBody>
      </p:sp>
      <p:sp>
        <p:nvSpPr>
          <p:cNvPr id="8" name="Content Placeholder 7">
            <a:extLst>
              <a:ext uri="{FF2B5EF4-FFF2-40B4-BE49-F238E27FC236}">
                <a16:creationId xmlns:a16="http://schemas.microsoft.com/office/drawing/2014/main" id="{1B2AF91E-1378-51DA-B715-253614C2D5F1}"/>
              </a:ext>
            </a:extLst>
          </p:cNvPr>
          <p:cNvSpPr>
            <a:spLocks noGrp="1"/>
          </p:cNvSpPr>
          <p:nvPr>
            <p:ph sz="half" idx="2"/>
          </p:nvPr>
        </p:nvSpPr>
        <p:spPr>
          <a:xfrm>
            <a:off x="581193" y="2441143"/>
            <a:ext cx="9040788" cy="2934999"/>
          </a:xfrm>
        </p:spPr>
        <p:txBody>
          <a:bodyPr anchor="t">
            <a:normAutofit lnSpcReduction="10000"/>
          </a:bodyPr>
          <a:lstStyle/>
          <a:p>
            <a:r>
              <a:rPr lang="en-US" sz="2400"/>
              <a:t>What are the different aspects of a service coordinator’s job?</a:t>
            </a:r>
          </a:p>
          <a:p>
            <a:r>
              <a:rPr lang="en-US" sz="2400"/>
              <a:t>What is workplace well-being and burnout?</a:t>
            </a:r>
          </a:p>
          <a:p>
            <a:r>
              <a:rPr lang="en-US" sz="2400"/>
              <a:t>How do aspects of the job contribute to well-being and burnout?</a:t>
            </a:r>
          </a:p>
          <a:p>
            <a:r>
              <a:rPr lang="en-US" sz="2400"/>
              <a:t>Who did we interview?</a:t>
            </a:r>
          </a:p>
          <a:p>
            <a:r>
              <a:rPr lang="en-US" sz="2400"/>
              <a:t>What were our main findings?</a:t>
            </a:r>
          </a:p>
          <a:p>
            <a:r>
              <a:rPr lang="en-US" sz="2400"/>
              <a:t>What are the implications for ECI leaders?</a:t>
            </a:r>
          </a:p>
          <a:p>
            <a:endParaRPr lang="en-US" sz="2400"/>
          </a:p>
        </p:txBody>
      </p:sp>
    </p:spTree>
    <p:extLst>
      <p:ext uri="{BB962C8B-B14F-4D97-AF65-F5344CB8AC3E}">
        <p14:creationId xmlns:p14="http://schemas.microsoft.com/office/powerpoint/2010/main" val="4248740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BED12-F316-B40E-B888-1D66C0ADDC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6181F9-60DD-24A6-692C-738D497750A6}"/>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0C183989-D380-BB4B-8033-B2C050FE378C}" type="slidenum">
              <a:rPr lang="en-US" smtClean="0"/>
              <a:pPr>
                <a:spcAft>
                  <a:spcPts val="600"/>
                </a:spcAft>
              </a:pPr>
              <a:t>28</a:t>
            </a:fld>
            <a:endParaRPr lang="en-US"/>
          </a:p>
        </p:txBody>
      </p:sp>
      <p:graphicFrame>
        <p:nvGraphicFramePr>
          <p:cNvPr id="22" name="Content Placeholder 21">
            <a:extLst>
              <a:ext uri="{FF2B5EF4-FFF2-40B4-BE49-F238E27FC236}">
                <a16:creationId xmlns:a16="http://schemas.microsoft.com/office/drawing/2014/main" id="{F1FFFBAB-C530-8B18-0D77-89200A11E570}"/>
              </a:ext>
            </a:extLst>
          </p:cNvPr>
          <p:cNvGraphicFramePr>
            <a:graphicFrameLocks noGrp="1"/>
          </p:cNvGraphicFramePr>
          <p:nvPr>
            <p:ph idx="1"/>
            <p:extLst>
              <p:ext uri="{D42A27DB-BD31-4B8C-83A1-F6EECF244321}">
                <p14:modId xmlns:p14="http://schemas.microsoft.com/office/powerpoint/2010/main" val="1797192037"/>
              </p:ext>
            </p:extLst>
          </p:nvPr>
        </p:nvGraphicFramePr>
        <p:xfrm>
          <a:off x="488301" y="1896486"/>
          <a:ext cx="3986502" cy="4414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7" name="Picture 46" descr="Circular logo with family in middle for the national service coordination training workgroup">
            <a:extLst>
              <a:ext uri="{FF2B5EF4-FFF2-40B4-BE49-F238E27FC236}">
                <a16:creationId xmlns:a16="http://schemas.microsoft.com/office/drawing/2014/main" id="{436BC53E-F1BC-9AE2-2126-DA5132700960}"/>
              </a:ext>
            </a:extLst>
          </p:cNvPr>
          <p:cNvPicPr>
            <a:picLocks noChangeAspect="1"/>
          </p:cNvPicPr>
          <p:nvPr/>
        </p:nvPicPr>
        <p:blipFill>
          <a:blip r:embed="rId8"/>
          <a:srcRect l="2926" t="10937" r="216" b="8594"/>
          <a:stretch/>
        </p:blipFill>
        <p:spPr>
          <a:xfrm>
            <a:off x="3932671" y="5123297"/>
            <a:ext cx="4319356" cy="1188720"/>
          </a:xfrm>
          <a:prstGeom prst="rect">
            <a:avLst/>
          </a:prstGeom>
          <a:ln w="28575">
            <a:solidFill>
              <a:schemeClr val="tx1"/>
            </a:solidFill>
          </a:ln>
        </p:spPr>
      </p:pic>
      <p:sp>
        <p:nvSpPr>
          <p:cNvPr id="62" name="TextBox 61">
            <a:extLst>
              <a:ext uri="{FF2B5EF4-FFF2-40B4-BE49-F238E27FC236}">
                <a16:creationId xmlns:a16="http://schemas.microsoft.com/office/drawing/2014/main" id="{772FF089-9ADE-784F-6AAF-C08181A64D6C}"/>
              </a:ext>
            </a:extLst>
          </p:cNvPr>
          <p:cNvSpPr txBox="1"/>
          <p:nvPr/>
        </p:nvSpPr>
        <p:spPr>
          <a:xfrm>
            <a:off x="3937000" y="1893454"/>
            <a:ext cx="4329545" cy="265176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200"/>
              </a:spcBef>
              <a:spcAft>
                <a:spcPts val="1200"/>
              </a:spcAft>
            </a:pPr>
            <a:r>
              <a:rPr lang="en-US" sz="4000">
                <a:hlinkClick r:id="rId9"/>
              </a:rPr>
              <a:t>Knowledge and Skills for Service Coordinators (KSSC)</a:t>
            </a:r>
            <a:endParaRPr lang="en-US" sz="4000"/>
          </a:p>
        </p:txBody>
      </p:sp>
      <p:graphicFrame>
        <p:nvGraphicFramePr>
          <p:cNvPr id="96" name="Content Placeholder 21">
            <a:extLst>
              <a:ext uri="{FF2B5EF4-FFF2-40B4-BE49-F238E27FC236}">
                <a16:creationId xmlns:a16="http://schemas.microsoft.com/office/drawing/2014/main" id="{3C447A23-42D2-09A1-9B90-1178B48020F0}"/>
              </a:ext>
            </a:extLst>
          </p:cNvPr>
          <p:cNvGraphicFramePr>
            <a:graphicFrameLocks/>
          </p:cNvGraphicFramePr>
          <p:nvPr>
            <p:extLst>
              <p:ext uri="{D42A27DB-BD31-4B8C-83A1-F6EECF244321}">
                <p14:modId xmlns:p14="http://schemas.microsoft.com/office/powerpoint/2010/main" val="2652478978"/>
              </p:ext>
            </p:extLst>
          </p:nvPr>
        </p:nvGraphicFramePr>
        <p:xfrm>
          <a:off x="7713014" y="1894105"/>
          <a:ext cx="3986502" cy="44148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Title 1">
            <a:extLst>
              <a:ext uri="{FF2B5EF4-FFF2-40B4-BE49-F238E27FC236}">
                <a16:creationId xmlns:a16="http://schemas.microsoft.com/office/drawing/2014/main" id="{353D1029-03CD-84FB-C8F9-7C0D084BDF5C}"/>
              </a:ext>
            </a:extLst>
          </p:cNvPr>
          <p:cNvSpPr>
            <a:spLocks noGrp="1"/>
          </p:cNvSpPr>
          <p:nvPr>
            <p:ph type="title"/>
          </p:nvPr>
        </p:nvSpPr>
        <p:spPr>
          <a:xfrm>
            <a:off x="488300" y="527050"/>
            <a:ext cx="11211215" cy="1189038"/>
          </a:xfrm>
        </p:spPr>
        <p:txBody>
          <a:bodyPr anchor="ctr">
            <a:normAutofit/>
          </a:bodyPr>
          <a:lstStyle/>
          <a:p>
            <a:r>
              <a:rPr lang="en-US" sz="2600" cap="none"/>
              <a:t>What are the different aspects of a service coordinator’s job?</a:t>
            </a:r>
          </a:p>
        </p:txBody>
      </p:sp>
    </p:spTree>
    <p:extLst>
      <p:ext uri="{BB962C8B-B14F-4D97-AF65-F5344CB8AC3E}">
        <p14:creationId xmlns:p14="http://schemas.microsoft.com/office/powerpoint/2010/main" val="277750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38014-937C-B8C4-0DE7-534FB9D59E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9FAF05-3B50-32F8-6845-53ABCA3DEABB}"/>
              </a:ext>
            </a:extLst>
          </p:cNvPr>
          <p:cNvSpPr>
            <a:spLocks noGrp="1"/>
          </p:cNvSpPr>
          <p:nvPr>
            <p:ph type="title"/>
          </p:nvPr>
        </p:nvSpPr>
        <p:spPr/>
        <p:txBody>
          <a:bodyPr anchor="ctr"/>
          <a:lstStyle/>
          <a:p>
            <a:pPr>
              <a:spcBef>
                <a:spcPts val="0"/>
              </a:spcBef>
            </a:pPr>
            <a:r>
              <a:rPr lang="en-US" sz="2400" cap="none" dirty="0">
                <a:solidFill>
                  <a:srgbClr val="000000"/>
                </a:solidFill>
              </a:rPr>
              <a:t>What are workplace well-being and burnout?</a:t>
            </a:r>
            <a:endParaRPr lang="en-US" sz="2400" cap="none" dirty="0"/>
          </a:p>
        </p:txBody>
      </p:sp>
      <p:graphicFrame>
        <p:nvGraphicFramePr>
          <p:cNvPr id="2" name="Content Placeholder 1">
            <a:extLst>
              <a:ext uri="{FF2B5EF4-FFF2-40B4-BE49-F238E27FC236}">
                <a16:creationId xmlns:a16="http://schemas.microsoft.com/office/drawing/2014/main" id="{409F9599-0E14-3200-65B5-C08559CC0F99}"/>
              </a:ext>
            </a:extLst>
          </p:cNvPr>
          <p:cNvGraphicFramePr>
            <a:graphicFrameLocks noGrp="1"/>
          </p:cNvGraphicFramePr>
          <p:nvPr>
            <p:ph idx="1"/>
            <p:extLst>
              <p:ext uri="{D42A27DB-BD31-4B8C-83A1-F6EECF244321}">
                <p14:modId xmlns:p14="http://schemas.microsoft.com/office/powerpoint/2010/main" val="2471297082"/>
              </p:ext>
            </p:extLst>
          </p:nvPr>
        </p:nvGraphicFramePr>
        <p:xfrm>
          <a:off x="581025" y="1799478"/>
          <a:ext cx="11029950" cy="4353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791FF98-D28C-8923-0D63-54944F6A4CB2}"/>
              </a:ext>
            </a:extLst>
          </p:cNvPr>
          <p:cNvSpPr>
            <a:spLocks noGrp="1"/>
          </p:cNvSpPr>
          <p:nvPr>
            <p:ph type="sldNum" sz="quarter" idx="12"/>
          </p:nvPr>
        </p:nvSpPr>
        <p:spPr/>
        <p:txBody>
          <a:bodyPr anchor="ctr">
            <a:normAutofit/>
          </a:bodyPr>
          <a:lstStyle/>
          <a:p>
            <a:pPr>
              <a:spcAft>
                <a:spcPts val="600"/>
              </a:spcAft>
            </a:pPr>
            <a:fld id="{0C183989-D380-BB4B-8033-B2C050FE378C}" type="slidenum">
              <a:rPr lang="en-US" smtClean="0"/>
              <a:pPr>
                <a:spcAft>
                  <a:spcPts val="600"/>
                </a:spcAft>
              </a:pPr>
              <a:t>29</a:t>
            </a:fld>
            <a:endParaRPr lang="en-US"/>
          </a:p>
        </p:txBody>
      </p:sp>
      <p:pic>
        <p:nvPicPr>
          <p:cNvPr id="32" name="Graphic 31" descr="Downward trend graph with solid fill">
            <a:extLst>
              <a:ext uri="{FF2B5EF4-FFF2-40B4-BE49-F238E27FC236}">
                <a16:creationId xmlns:a16="http://schemas.microsoft.com/office/drawing/2014/main" id="{F0949045-1E03-E7D5-21F9-4A266754E8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94027" y="4035015"/>
            <a:ext cx="914400" cy="914400"/>
          </a:xfrm>
          <a:prstGeom prst="rect">
            <a:avLst/>
          </a:prstGeom>
        </p:spPr>
      </p:pic>
      <p:pic>
        <p:nvPicPr>
          <p:cNvPr id="33" name="Graphic 32" descr="Upward trend with solid fill">
            <a:extLst>
              <a:ext uri="{FF2B5EF4-FFF2-40B4-BE49-F238E27FC236}">
                <a16:creationId xmlns:a16="http://schemas.microsoft.com/office/drawing/2014/main" id="{D0B3635C-5AC9-CE0B-D1F1-8699006436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52485" y="4099320"/>
            <a:ext cx="914400" cy="914400"/>
          </a:xfrm>
          <a:prstGeom prst="rect">
            <a:avLst/>
          </a:prstGeom>
        </p:spPr>
      </p:pic>
      <p:pic>
        <p:nvPicPr>
          <p:cNvPr id="34" name="Graphic 33" descr="Cheers with solid fill">
            <a:extLst>
              <a:ext uri="{FF2B5EF4-FFF2-40B4-BE49-F238E27FC236}">
                <a16:creationId xmlns:a16="http://schemas.microsoft.com/office/drawing/2014/main" id="{4BC8FD08-3E61-B861-358E-AF6BAA219A1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24317" y="4997055"/>
            <a:ext cx="914400" cy="914400"/>
          </a:xfrm>
          <a:prstGeom prst="rect">
            <a:avLst/>
          </a:prstGeom>
        </p:spPr>
      </p:pic>
      <p:pic>
        <p:nvPicPr>
          <p:cNvPr id="35" name="Graphic 34" descr="Confused person with solid fill">
            <a:extLst>
              <a:ext uri="{FF2B5EF4-FFF2-40B4-BE49-F238E27FC236}">
                <a16:creationId xmlns:a16="http://schemas.microsoft.com/office/drawing/2014/main" id="{CD6E25F7-51B4-3318-79B6-ECBC727693F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96408" y="4911540"/>
            <a:ext cx="914400" cy="914400"/>
          </a:xfrm>
          <a:prstGeom prst="rect">
            <a:avLst/>
          </a:prstGeom>
        </p:spPr>
      </p:pic>
      <p:pic>
        <p:nvPicPr>
          <p:cNvPr id="16" name="Graphic 15" descr="Lightning bolt with solid fill">
            <a:extLst>
              <a:ext uri="{FF2B5EF4-FFF2-40B4-BE49-F238E27FC236}">
                <a16:creationId xmlns:a16="http://schemas.microsoft.com/office/drawing/2014/main" id="{37B132A5-65DC-8407-7E5A-B0168ECE77B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21472" y="3433342"/>
            <a:ext cx="776427" cy="782030"/>
          </a:xfrm>
          <a:prstGeom prst="rect">
            <a:avLst/>
          </a:prstGeom>
        </p:spPr>
      </p:pic>
      <p:pic>
        <p:nvPicPr>
          <p:cNvPr id="17" name="Graphic 16" descr="Sleep with solid fill">
            <a:extLst>
              <a:ext uri="{FF2B5EF4-FFF2-40B4-BE49-F238E27FC236}">
                <a16:creationId xmlns:a16="http://schemas.microsoft.com/office/drawing/2014/main" id="{8E6694AE-2C5B-2C9D-EFCB-7C754150860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98956" y="3300972"/>
            <a:ext cx="914400" cy="914400"/>
          </a:xfrm>
          <a:prstGeom prst="rect">
            <a:avLst/>
          </a:prstGeom>
        </p:spPr>
      </p:pic>
    </p:spTree>
    <p:extLst>
      <p:ext uri="{BB962C8B-B14F-4D97-AF65-F5344CB8AC3E}">
        <p14:creationId xmlns:p14="http://schemas.microsoft.com/office/powerpoint/2010/main" val="172566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6F666C-35A5-88E6-479F-59E2F8377E22}"/>
              </a:ext>
            </a:extLst>
          </p:cNvPr>
          <p:cNvSpPr>
            <a:spLocks noGrp="1"/>
          </p:cNvSpPr>
          <p:nvPr>
            <p:ph type="sldNum" sz="quarter" idx="12"/>
          </p:nvPr>
        </p:nvSpPr>
        <p:spPr/>
        <p:txBody>
          <a:bodyPr/>
          <a:lstStyle/>
          <a:p>
            <a:fld id="{F603CDE5-C1D8-4EDD-870F-A498BAFA520F}" type="slidenum">
              <a:rPr lang="en-US" noProof="0" smtClean="0"/>
              <a:t>3</a:t>
            </a:fld>
            <a:endParaRPr lang="en-US" noProof="0"/>
          </a:p>
        </p:txBody>
      </p:sp>
      <p:sp>
        <p:nvSpPr>
          <p:cNvPr id="3" name="Title 2">
            <a:extLst>
              <a:ext uri="{FF2B5EF4-FFF2-40B4-BE49-F238E27FC236}">
                <a16:creationId xmlns:a16="http://schemas.microsoft.com/office/drawing/2014/main" id="{03637C17-5107-1F0F-6FD4-832EE27EE264}"/>
              </a:ext>
            </a:extLst>
          </p:cNvPr>
          <p:cNvSpPr>
            <a:spLocks noGrp="1"/>
          </p:cNvSpPr>
          <p:nvPr>
            <p:ph type="title"/>
          </p:nvPr>
        </p:nvSpPr>
        <p:spPr>
          <a:xfrm>
            <a:off x="575894" y="729658"/>
            <a:ext cx="11020361" cy="1034822"/>
          </a:xfrm>
        </p:spPr>
        <p:txBody>
          <a:bodyPr/>
          <a:lstStyle/>
          <a:p>
            <a:pPr algn="ctr"/>
            <a:r>
              <a:rPr lang="en-US"/>
              <a:t>Afternoon Agenda</a:t>
            </a:r>
          </a:p>
        </p:txBody>
      </p:sp>
      <p:sp>
        <p:nvSpPr>
          <p:cNvPr id="5" name="TextBox 4">
            <a:extLst>
              <a:ext uri="{FF2B5EF4-FFF2-40B4-BE49-F238E27FC236}">
                <a16:creationId xmlns:a16="http://schemas.microsoft.com/office/drawing/2014/main" id="{97C56DDF-3EBB-DCDB-0505-022530BBAC88}"/>
              </a:ext>
            </a:extLst>
          </p:cNvPr>
          <p:cNvSpPr txBox="1"/>
          <p:nvPr/>
        </p:nvSpPr>
        <p:spPr>
          <a:xfrm>
            <a:off x="312717" y="1894413"/>
            <a:ext cx="11535156" cy="5078313"/>
          </a:xfrm>
          <a:prstGeom prst="rect">
            <a:avLst/>
          </a:prstGeom>
          <a:noFill/>
        </p:spPr>
        <p:txBody>
          <a:bodyPr wrap="square" lIns="91440" tIns="45720" rIns="91440" bIns="45720" anchor="t">
            <a:spAutoFit/>
          </a:bodyPr>
          <a:lstStyle/>
          <a:p>
            <a:r>
              <a:rPr lang="en-US" b="1" dirty="0"/>
              <a:t>Lunch (12:00 p.m. - 1:00 p.m.)</a:t>
            </a:r>
            <a:endParaRPr lang="en-US" dirty="0"/>
          </a:p>
          <a:p>
            <a:endParaRPr lang="en-US" b="1" dirty="0"/>
          </a:p>
          <a:p>
            <a:r>
              <a:rPr lang="en-US" b="1" dirty="0"/>
              <a:t>Self-Leadership (1:00 p.m. - 2:00 p.m.)</a:t>
            </a:r>
            <a:endParaRPr lang="en-US" dirty="0"/>
          </a:p>
          <a:p>
            <a:pPr marL="285750" indent="-285750" fontAlgn="base">
              <a:buFont typeface="Arial"/>
              <a:buChar char="•"/>
            </a:pPr>
            <a:r>
              <a:rPr lang="en-US" dirty="0"/>
              <a:t>Reflective Self-assessment and Training the Leaders</a:t>
            </a:r>
          </a:p>
          <a:p>
            <a:pPr marL="742950" lvl="1" indent="-285750" fontAlgn="base">
              <a:buFont typeface="Courier New" panose="02070309020205020404" pitchFamily="49" charset="0"/>
              <a:buChar char="o"/>
            </a:pPr>
            <a:r>
              <a:rPr lang="en-US" dirty="0"/>
              <a:t>Dr. Elizabeth Beavers</a:t>
            </a:r>
          </a:p>
          <a:p>
            <a:pPr marL="742950" lvl="1" indent="-285750" fontAlgn="base">
              <a:buFont typeface="Courier New" panose="02070309020205020404" pitchFamily="49" charset="0"/>
              <a:buChar char="o"/>
            </a:pPr>
            <a:endParaRPr lang="en-US" dirty="0"/>
          </a:p>
          <a:p>
            <a:r>
              <a:rPr lang="en-US" b="1" dirty="0"/>
              <a:t>Break/Connect  (2:00 p.m. - 2:15 p.m.)</a:t>
            </a:r>
          </a:p>
          <a:p>
            <a:endParaRPr lang="en-US" dirty="0"/>
          </a:p>
          <a:p>
            <a:r>
              <a:rPr lang="en-US" b="1" dirty="0"/>
              <a:t>Leadership Training (2:15 p.m. - 4:00 p.m.)</a:t>
            </a:r>
          </a:p>
          <a:p>
            <a:pPr marL="285750" indent="-285750">
              <a:buFont typeface="Arial"/>
              <a:buChar char="•"/>
            </a:pPr>
            <a:r>
              <a:rPr lang="en-US" dirty="0"/>
              <a:t>The Many Hats You Wear as a Leader</a:t>
            </a:r>
          </a:p>
          <a:p>
            <a:pPr marL="742950" lvl="1" indent="-285750">
              <a:buFont typeface="Courier New" panose="02070309020205020404" pitchFamily="49" charset="0"/>
              <a:buChar char="o"/>
            </a:pPr>
            <a:r>
              <a:rPr lang="en-US" dirty="0"/>
              <a:t>Dr. Dana Childress</a:t>
            </a:r>
          </a:p>
          <a:p>
            <a:pPr marL="285750" indent="-285750">
              <a:buFont typeface="Arial" panose="020B0604020202020204" pitchFamily="34" charset="0"/>
              <a:buChar char="•"/>
            </a:pPr>
            <a:r>
              <a:rPr lang="en-US" dirty="0"/>
              <a:t>Ecological Perspective of Leadership</a:t>
            </a:r>
          </a:p>
          <a:p>
            <a:pPr marL="742950" lvl="1" indent="-285750" fontAlgn="base">
              <a:buFont typeface="Courier New" panose="02070309020205020404" pitchFamily="49" charset="0"/>
              <a:buChar char="o"/>
            </a:pPr>
            <a:r>
              <a:rPr lang="en-US" dirty="0"/>
              <a:t>Dr. </a:t>
            </a:r>
            <a:r>
              <a:rPr lang="en-US" b="0" i="0" dirty="0">
                <a:solidFill>
                  <a:srgbClr val="000000"/>
                </a:solidFill>
                <a:effectLst/>
              </a:rPr>
              <a:t>Elizabeth Beavers</a:t>
            </a:r>
            <a:endParaRPr lang="en-US" b="1" dirty="0"/>
          </a:p>
          <a:p>
            <a:endParaRPr lang="en-US" dirty="0"/>
          </a:p>
          <a:p>
            <a:r>
              <a:rPr lang="en-US" b="1" dirty="0"/>
              <a:t>Closing (4:00 p.m. - 4:30 p.m.)</a:t>
            </a:r>
            <a:endParaRPr lang="en-US" dirty="0"/>
          </a:p>
          <a:p>
            <a:pPr marL="285750" indent="-285750">
              <a:buFont typeface="Arial"/>
              <a:buChar char="•"/>
            </a:pPr>
            <a:r>
              <a:rPr lang="en-US" dirty="0"/>
              <a:t>Closing Remarks and Survey</a:t>
            </a:r>
          </a:p>
          <a:p>
            <a:pPr marL="742950" lvl="1" indent="-285750">
              <a:buFont typeface="Courier New" panose="02070309020205020404" pitchFamily="49" charset="0"/>
              <a:buChar char="o"/>
            </a:pPr>
            <a:r>
              <a:rPr lang="en-US" dirty="0"/>
              <a:t>Dr. Beverley Calvo</a:t>
            </a:r>
          </a:p>
          <a:p>
            <a:pPr marL="742950" lvl="1" indent="-285750">
              <a:buFont typeface="Courier New" panose="02070309020205020404" pitchFamily="49" charset="0"/>
              <a:buChar char="o"/>
            </a:pPr>
            <a:r>
              <a:rPr lang="en-US" dirty="0"/>
              <a:t>Dr. Kristopher Yeager</a:t>
            </a:r>
          </a:p>
        </p:txBody>
      </p:sp>
    </p:spTree>
    <p:extLst>
      <p:ext uri="{BB962C8B-B14F-4D97-AF65-F5344CB8AC3E}">
        <p14:creationId xmlns:p14="http://schemas.microsoft.com/office/powerpoint/2010/main" val="44729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A6D6-7AEA-DDB8-7E87-7CF50D9EA1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578DE6-198F-6CAB-1545-875F66B23549}"/>
              </a:ext>
            </a:extLst>
          </p:cNvPr>
          <p:cNvSpPr>
            <a:spLocks noGrp="1"/>
          </p:cNvSpPr>
          <p:nvPr>
            <p:ph type="title"/>
          </p:nvPr>
        </p:nvSpPr>
        <p:spPr/>
        <p:txBody>
          <a:bodyPr>
            <a:normAutofit fontScale="90000"/>
          </a:bodyPr>
          <a:lstStyle/>
          <a:p>
            <a:pPr>
              <a:spcBef>
                <a:spcPts val="0"/>
              </a:spcBef>
            </a:pPr>
            <a:r>
              <a:rPr lang="en-US" sz="2400">
                <a:solidFill>
                  <a:srgbClr val="000000"/>
                </a:solidFill>
              </a:rPr>
              <a:t>Our Research: </a:t>
            </a:r>
            <a:br>
              <a:rPr lang="en-US" sz="2400">
                <a:solidFill>
                  <a:srgbClr val="000000"/>
                </a:solidFill>
              </a:rPr>
            </a:br>
            <a:r>
              <a:rPr lang="en-US" sz="2400" cap="none">
                <a:solidFill>
                  <a:srgbClr val="000000"/>
                </a:solidFill>
              </a:rPr>
              <a:t>How do different aspects of a service coordinator’s job contribute to well-being and burnout?</a:t>
            </a:r>
            <a:br>
              <a:rPr lang="en-US" sz="2400" cap="none"/>
            </a:br>
            <a:endParaRPr lang="en-US"/>
          </a:p>
        </p:txBody>
      </p:sp>
      <p:graphicFrame>
        <p:nvGraphicFramePr>
          <p:cNvPr id="15" name="Content Placeholder 21">
            <a:extLst>
              <a:ext uri="{FF2B5EF4-FFF2-40B4-BE49-F238E27FC236}">
                <a16:creationId xmlns:a16="http://schemas.microsoft.com/office/drawing/2014/main" id="{00F59769-F3D0-B62E-A5C3-628EC9784340}"/>
              </a:ext>
            </a:extLst>
          </p:cNvPr>
          <p:cNvGraphicFramePr>
            <a:graphicFrameLocks noGrp="1"/>
          </p:cNvGraphicFramePr>
          <p:nvPr>
            <p:ph sz="half" idx="1"/>
            <p:extLst>
              <p:ext uri="{D42A27DB-BD31-4B8C-83A1-F6EECF244321}">
                <p14:modId xmlns:p14="http://schemas.microsoft.com/office/powerpoint/2010/main" val="432145384"/>
              </p:ext>
            </p:extLst>
          </p:nvPr>
        </p:nvGraphicFramePr>
        <p:xfrm>
          <a:off x="115166" y="2052327"/>
          <a:ext cx="2900507" cy="4250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EA452A5-2713-D696-20A9-AC4A266C3148}"/>
              </a:ext>
            </a:extLst>
          </p:cNvPr>
          <p:cNvSpPr>
            <a:spLocks noGrp="1"/>
          </p:cNvSpPr>
          <p:nvPr>
            <p:ph type="sldNum" sz="quarter" idx="12"/>
          </p:nvPr>
        </p:nvSpPr>
        <p:spPr/>
        <p:txBody>
          <a:bodyPr anchor="ctr">
            <a:normAutofit/>
          </a:bodyPr>
          <a:lstStyle/>
          <a:p>
            <a:pPr>
              <a:spcAft>
                <a:spcPts val="600"/>
              </a:spcAft>
            </a:pPr>
            <a:fld id="{0C183989-D380-BB4B-8033-B2C050FE378C}" type="slidenum">
              <a:rPr lang="en-US" smtClean="0"/>
              <a:pPr>
                <a:spcAft>
                  <a:spcPts val="600"/>
                </a:spcAft>
              </a:pPr>
              <a:t>30</a:t>
            </a:fld>
            <a:endParaRPr lang="en-US"/>
          </a:p>
        </p:txBody>
      </p:sp>
      <p:graphicFrame>
        <p:nvGraphicFramePr>
          <p:cNvPr id="47" name="Diagram 46">
            <a:extLst>
              <a:ext uri="{FF2B5EF4-FFF2-40B4-BE49-F238E27FC236}">
                <a16:creationId xmlns:a16="http://schemas.microsoft.com/office/drawing/2014/main" id="{C0CDCD19-FCF2-7C8C-905B-56250A1EF6B5}"/>
              </a:ext>
            </a:extLst>
          </p:cNvPr>
          <p:cNvGraphicFramePr/>
          <p:nvPr>
            <p:extLst>
              <p:ext uri="{D42A27DB-BD31-4B8C-83A1-F6EECF244321}">
                <p14:modId xmlns:p14="http://schemas.microsoft.com/office/powerpoint/2010/main" val="3401383874"/>
              </p:ext>
            </p:extLst>
          </p:nvPr>
        </p:nvGraphicFramePr>
        <p:xfrm>
          <a:off x="2923813" y="2010049"/>
          <a:ext cx="6344374" cy="425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4" name="Graphic 73" descr="Questions with solid fill">
            <a:extLst>
              <a:ext uri="{FF2B5EF4-FFF2-40B4-BE49-F238E27FC236}">
                <a16:creationId xmlns:a16="http://schemas.microsoft.com/office/drawing/2014/main" id="{8E8F1FE6-7790-ADAA-E91F-024B77E82A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55146" y="1238264"/>
            <a:ext cx="1914525" cy="1854994"/>
          </a:xfrm>
          <a:prstGeom prst="rect">
            <a:avLst/>
          </a:prstGeom>
        </p:spPr>
      </p:pic>
      <p:graphicFrame>
        <p:nvGraphicFramePr>
          <p:cNvPr id="5" name="Content Placeholder 21">
            <a:extLst>
              <a:ext uri="{FF2B5EF4-FFF2-40B4-BE49-F238E27FC236}">
                <a16:creationId xmlns:a16="http://schemas.microsoft.com/office/drawing/2014/main" id="{A2EAD5E8-57DB-015F-73E4-4A5A46C22E60}"/>
              </a:ext>
            </a:extLst>
          </p:cNvPr>
          <p:cNvGraphicFramePr>
            <a:graphicFrameLocks noGrp="1"/>
          </p:cNvGraphicFramePr>
          <p:nvPr>
            <p:ph sz="half" idx="2"/>
            <p:extLst>
              <p:ext uri="{D42A27DB-BD31-4B8C-83A1-F6EECF244321}">
                <p14:modId xmlns:p14="http://schemas.microsoft.com/office/powerpoint/2010/main" val="4050740483"/>
              </p:ext>
            </p:extLst>
          </p:nvPr>
        </p:nvGraphicFramePr>
        <p:xfrm>
          <a:off x="8712056" y="2068718"/>
          <a:ext cx="3694689" cy="41021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16350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D798E-129B-B249-ECC1-D7E4B2A3D9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FB9E70-41C0-1B33-33E4-F21BECC7E805}"/>
              </a:ext>
            </a:extLst>
          </p:cNvPr>
          <p:cNvSpPr/>
          <p:nvPr/>
        </p:nvSpPr>
        <p:spPr>
          <a:xfrm>
            <a:off x="438317" y="1832497"/>
            <a:ext cx="2314776" cy="46197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0321FC9-C8CD-AA05-5547-1529A539911E}"/>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0C183989-D380-BB4B-8033-B2C050FE378C}" type="slidenum">
              <a:rPr lang="en-US" smtClean="0"/>
              <a:pPr>
                <a:spcAft>
                  <a:spcPts val="600"/>
                </a:spcAft>
              </a:pPr>
              <a:t>31</a:t>
            </a:fld>
            <a:endParaRPr lang="en-US"/>
          </a:p>
        </p:txBody>
      </p:sp>
      <p:sp>
        <p:nvSpPr>
          <p:cNvPr id="3" name="Title 2">
            <a:extLst>
              <a:ext uri="{FF2B5EF4-FFF2-40B4-BE49-F238E27FC236}">
                <a16:creationId xmlns:a16="http://schemas.microsoft.com/office/drawing/2014/main" id="{3616FCBA-1022-3DED-8E5C-85525CB3A2B0}"/>
              </a:ext>
            </a:extLst>
          </p:cNvPr>
          <p:cNvSpPr>
            <a:spLocks noGrp="1"/>
          </p:cNvSpPr>
          <p:nvPr>
            <p:ph type="title"/>
          </p:nvPr>
        </p:nvSpPr>
        <p:spPr>
          <a:xfrm>
            <a:off x="438317" y="592316"/>
            <a:ext cx="11306008" cy="1010307"/>
          </a:xfrm>
        </p:spPr>
        <p:txBody>
          <a:bodyPr>
            <a:normAutofit/>
          </a:bodyPr>
          <a:lstStyle/>
          <a:p>
            <a:pPr>
              <a:spcBef>
                <a:spcPts val="0"/>
              </a:spcBef>
            </a:pPr>
            <a:r>
              <a:rPr lang="en-US" sz="2400">
                <a:solidFill>
                  <a:srgbClr val="000000"/>
                </a:solidFill>
              </a:rPr>
              <a:t>Our Research: </a:t>
            </a:r>
            <a:br>
              <a:rPr lang="en-US" sz="2400">
                <a:solidFill>
                  <a:srgbClr val="000000"/>
                </a:solidFill>
              </a:rPr>
            </a:br>
            <a:r>
              <a:rPr lang="en-US" sz="2400" cap="none">
                <a:solidFill>
                  <a:srgbClr val="000000"/>
                </a:solidFill>
              </a:rPr>
              <a:t>Who did we interview?</a:t>
            </a:r>
            <a:endParaRPr lang="en-US"/>
          </a:p>
        </p:txBody>
      </p:sp>
      <p:graphicFrame>
        <p:nvGraphicFramePr>
          <p:cNvPr id="25" name="Table 24">
            <a:extLst>
              <a:ext uri="{FF2B5EF4-FFF2-40B4-BE49-F238E27FC236}">
                <a16:creationId xmlns:a16="http://schemas.microsoft.com/office/drawing/2014/main" id="{8A0E5324-9C5A-D747-C511-EBE72AA1ED19}"/>
              </a:ext>
            </a:extLst>
          </p:cNvPr>
          <p:cNvGraphicFramePr>
            <a:graphicFrameLocks noGrp="1"/>
          </p:cNvGraphicFramePr>
          <p:nvPr>
            <p:extLst>
              <p:ext uri="{D42A27DB-BD31-4B8C-83A1-F6EECF244321}">
                <p14:modId xmlns:p14="http://schemas.microsoft.com/office/powerpoint/2010/main" val="2921902402"/>
              </p:ext>
            </p:extLst>
          </p:nvPr>
        </p:nvGraphicFramePr>
        <p:xfrm>
          <a:off x="2983017" y="1832497"/>
          <a:ext cx="6212527" cy="4602480"/>
        </p:xfrm>
        <a:graphic>
          <a:graphicData uri="http://schemas.openxmlformats.org/drawingml/2006/table">
            <a:tbl>
              <a:tblPr firstRow="1" bandRow="1">
                <a:tableStyleId>{5C22544A-7EE6-4342-B048-85BDC9FD1C3A}</a:tableStyleId>
              </a:tblPr>
              <a:tblGrid>
                <a:gridCol w="1887603">
                  <a:extLst>
                    <a:ext uri="{9D8B030D-6E8A-4147-A177-3AD203B41FA5}">
                      <a16:colId xmlns:a16="http://schemas.microsoft.com/office/drawing/2014/main" val="3327548137"/>
                    </a:ext>
                  </a:extLst>
                </a:gridCol>
                <a:gridCol w="4324924">
                  <a:extLst>
                    <a:ext uri="{9D8B030D-6E8A-4147-A177-3AD203B41FA5}">
                      <a16:colId xmlns:a16="http://schemas.microsoft.com/office/drawing/2014/main" val="617700139"/>
                    </a:ext>
                  </a:extLst>
                </a:gridCol>
              </a:tblGrid>
              <a:tr h="391373">
                <a:tc>
                  <a:txBody>
                    <a:bodyPr/>
                    <a:lstStyle/>
                    <a:p>
                      <a:r>
                        <a:rPr lang="en-US" sz="2000"/>
                        <a:t>Characteristic</a:t>
                      </a:r>
                    </a:p>
                  </a:txBody>
                  <a:tcPr/>
                </a:tc>
                <a:tc>
                  <a:txBody>
                    <a:bodyPr/>
                    <a:lstStyle/>
                    <a:p>
                      <a:r>
                        <a:rPr lang="en-US" sz="2000"/>
                        <a:t>Percentage</a:t>
                      </a:r>
                    </a:p>
                  </a:txBody>
                  <a:tcPr/>
                </a:tc>
                <a:extLst>
                  <a:ext uri="{0D108BD9-81ED-4DB2-BD59-A6C34878D82A}">
                    <a16:rowId xmlns:a16="http://schemas.microsoft.com/office/drawing/2014/main" val="3614913190"/>
                  </a:ext>
                </a:extLst>
              </a:tr>
              <a:tr h="690658">
                <a:tc>
                  <a:txBody>
                    <a:bodyPr/>
                    <a:lstStyle/>
                    <a:p>
                      <a:r>
                        <a:rPr lang="en-US" sz="2000" b="1"/>
                        <a:t>Sex</a:t>
                      </a:r>
                    </a:p>
                  </a:txBody>
                  <a:tcPr/>
                </a:tc>
                <a:tc>
                  <a:txBody>
                    <a:bodyPr/>
                    <a:lstStyle/>
                    <a:p>
                      <a:r>
                        <a:rPr lang="en-US" sz="2000"/>
                        <a:t>97% Female</a:t>
                      </a:r>
                    </a:p>
                    <a:p>
                      <a:pPr lvl="0">
                        <a:buNone/>
                      </a:pPr>
                      <a:r>
                        <a:rPr lang="en-US" sz="2000"/>
                        <a:t>3% Male</a:t>
                      </a:r>
                    </a:p>
                  </a:txBody>
                  <a:tcPr/>
                </a:tc>
                <a:extLst>
                  <a:ext uri="{0D108BD9-81ED-4DB2-BD59-A6C34878D82A}">
                    <a16:rowId xmlns:a16="http://schemas.microsoft.com/office/drawing/2014/main" val="2402624257"/>
                  </a:ext>
                </a:extLst>
              </a:tr>
              <a:tr h="1289232">
                <a:tc>
                  <a:txBody>
                    <a:bodyPr/>
                    <a:lstStyle/>
                    <a:p>
                      <a:r>
                        <a:rPr lang="en-US" sz="2000" b="1"/>
                        <a:t>Race/ethnicity</a:t>
                      </a:r>
                    </a:p>
                  </a:txBody>
                  <a:tcPr/>
                </a:tc>
                <a:tc>
                  <a:txBody>
                    <a:bodyPr/>
                    <a:lstStyle/>
                    <a:p>
                      <a:r>
                        <a:rPr lang="en-US" sz="2000"/>
                        <a:t>52% White</a:t>
                      </a:r>
                    </a:p>
                    <a:p>
                      <a:pPr lvl="0">
                        <a:buNone/>
                      </a:pPr>
                      <a:r>
                        <a:rPr lang="en-US" sz="2000"/>
                        <a:t>40% Hispanic</a:t>
                      </a:r>
                    </a:p>
                    <a:p>
                      <a:pPr lvl="0">
                        <a:buNone/>
                      </a:pPr>
                      <a:r>
                        <a:rPr lang="en-US" sz="2000"/>
                        <a:t>5% Black</a:t>
                      </a:r>
                    </a:p>
                    <a:p>
                      <a:pPr lvl="0">
                        <a:buNone/>
                      </a:pPr>
                      <a:r>
                        <a:rPr lang="en-US" sz="2000"/>
                        <a:t>3% Asian</a:t>
                      </a:r>
                    </a:p>
                  </a:txBody>
                  <a:tcPr/>
                </a:tc>
                <a:extLst>
                  <a:ext uri="{0D108BD9-81ED-4DB2-BD59-A6C34878D82A}">
                    <a16:rowId xmlns:a16="http://schemas.microsoft.com/office/drawing/2014/main" val="1370720594"/>
                  </a:ext>
                </a:extLst>
              </a:tr>
              <a:tr h="690658">
                <a:tc>
                  <a:txBody>
                    <a:bodyPr/>
                    <a:lstStyle/>
                    <a:p>
                      <a:r>
                        <a:rPr lang="en-US" sz="2000" b="1"/>
                        <a:t>Education</a:t>
                      </a:r>
                    </a:p>
                  </a:txBody>
                  <a:tcPr/>
                </a:tc>
                <a:tc>
                  <a:txBody>
                    <a:bodyPr/>
                    <a:lstStyle/>
                    <a:p>
                      <a:r>
                        <a:rPr lang="en-US" sz="2000"/>
                        <a:t>73% Bachelors</a:t>
                      </a:r>
                    </a:p>
                    <a:p>
                      <a:pPr lvl="0">
                        <a:buNone/>
                      </a:pPr>
                      <a:r>
                        <a:rPr lang="en-US" sz="2000"/>
                        <a:t>27% Master's</a:t>
                      </a:r>
                    </a:p>
                  </a:txBody>
                  <a:tcPr/>
                </a:tc>
                <a:extLst>
                  <a:ext uri="{0D108BD9-81ED-4DB2-BD59-A6C34878D82A}">
                    <a16:rowId xmlns:a16="http://schemas.microsoft.com/office/drawing/2014/main" val="2821653663"/>
                  </a:ext>
                </a:extLst>
              </a:tr>
              <a:tr h="690658">
                <a:tc>
                  <a:txBody>
                    <a:bodyPr/>
                    <a:lstStyle/>
                    <a:p>
                      <a:r>
                        <a:rPr lang="en-US" sz="2000" b="1"/>
                        <a:t>Experience</a:t>
                      </a:r>
                    </a:p>
                  </a:txBody>
                  <a:tcPr/>
                </a:tc>
                <a:tc>
                  <a:txBody>
                    <a:bodyPr/>
                    <a:lstStyle/>
                    <a:p>
                      <a:r>
                        <a:rPr lang="en-US" sz="2000"/>
                        <a:t>55% with five or fewer years</a:t>
                      </a:r>
                    </a:p>
                    <a:p>
                      <a:pPr lvl="0">
                        <a:buNone/>
                      </a:pPr>
                      <a:r>
                        <a:rPr lang="en-US" sz="2000"/>
                        <a:t>45% with six or more years</a:t>
                      </a:r>
                    </a:p>
                  </a:txBody>
                  <a:tcPr/>
                </a:tc>
                <a:extLst>
                  <a:ext uri="{0D108BD9-81ED-4DB2-BD59-A6C34878D82A}">
                    <a16:rowId xmlns:a16="http://schemas.microsoft.com/office/drawing/2014/main" val="2026350659"/>
                  </a:ext>
                </a:extLst>
              </a:tr>
              <a:tr h="391373">
                <a:tc>
                  <a:txBody>
                    <a:bodyPr/>
                    <a:lstStyle/>
                    <a:p>
                      <a:pPr lvl="0">
                        <a:buNone/>
                      </a:pPr>
                      <a:r>
                        <a:rPr lang="en-US" sz="2000" b="1"/>
                        <a:t>Roles</a:t>
                      </a:r>
                    </a:p>
                  </a:txBody>
                  <a:tcPr/>
                </a:tc>
                <a:tc>
                  <a:txBody>
                    <a:bodyPr/>
                    <a:lstStyle/>
                    <a:p>
                      <a:pPr lvl="0">
                        <a:buNone/>
                      </a:pPr>
                      <a:r>
                        <a:rPr lang="en-US" sz="2000"/>
                        <a:t>35% held leadership/administrative role</a:t>
                      </a:r>
                    </a:p>
                  </a:txBody>
                  <a:tcPr/>
                </a:tc>
                <a:extLst>
                  <a:ext uri="{0D108BD9-81ED-4DB2-BD59-A6C34878D82A}">
                    <a16:rowId xmlns:a16="http://schemas.microsoft.com/office/drawing/2014/main" val="3164910786"/>
                  </a:ext>
                </a:extLst>
              </a:tr>
              <a:tr h="391373">
                <a:tc>
                  <a:txBody>
                    <a:bodyPr/>
                    <a:lstStyle/>
                    <a:p>
                      <a:pPr lvl="0">
                        <a:buNone/>
                      </a:pPr>
                      <a:r>
                        <a:rPr lang="en-US" sz="2000" b="1"/>
                        <a:t>Burnt-out?</a:t>
                      </a:r>
                    </a:p>
                  </a:txBody>
                  <a:tcPr/>
                </a:tc>
                <a:tc>
                  <a:txBody>
                    <a:bodyPr/>
                    <a:lstStyle/>
                    <a:p>
                      <a:pPr lvl="0">
                        <a:buNone/>
                      </a:pPr>
                      <a:r>
                        <a:rPr lang="en-US" sz="2000"/>
                        <a:t>52.5% agree/strongly agree</a:t>
                      </a:r>
                    </a:p>
                  </a:txBody>
                  <a:tcPr/>
                </a:tc>
                <a:extLst>
                  <a:ext uri="{0D108BD9-81ED-4DB2-BD59-A6C34878D82A}">
                    <a16:rowId xmlns:a16="http://schemas.microsoft.com/office/drawing/2014/main" val="2983847050"/>
                  </a:ext>
                </a:extLst>
              </a:tr>
            </a:tbl>
          </a:graphicData>
        </a:graphic>
      </p:graphicFrame>
      <p:sp>
        <p:nvSpPr>
          <p:cNvPr id="5" name="TextBox 4">
            <a:extLst>
              <a:ext uri="{FF2B5EF4-FFF2-40B4-BE49-F238E27FC236}">
                <a16:creationId xmlns:a16="http://schemas.microsoft.com/office/drawing/2014/main" id="{B4EA7470-B21D-2ECE-CF53-8A98A15154A2}"/>
              </a:ext>
            </a:extLst>
          </p:cNvPr>
          <p:cNvSpPr txBox="1"/>
          <p:nvPr/>
        </p:nvSpPr>
        <p:spPr>
          <a:xfrm>
            <a:off x="137529" y="1945305"/>
            <a:ext cx="2845488" cy="452431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40 Service Coordinators...</a:t>
            </a:r>
          </a:p>
          <a:p>
            <a:pPr algn="ctr"/>
            <a:endParaRPr lang="en-US" sz="3200"/>
          </a:p>
          <a:p>
            <a:pPr algn="ctr"/>
            <a:endParaRPr lang="en-US" sz="3200"/>
          </a:p>
          <a:p>
            <a:pPr algn="ctr"/>
            <a:endParaRPr lang="en-US" sz="3200"/>
          </a:p>
          <a:p>
            <a:pPr algn="ctr"/>
            <a:endParaRPr lang="en-US" sz="3200"/>
          </a:p>
          <a:p>
            <a:pPr algn="ctr"/>
            <a:endParaRPr lang="en-US" sz="3200"/>
          </a:p>
          <a:p>
            <a:pPr algn="ctr"/>
            <a:endParaRPr lang="en-US" sz="3200"/>
          </a:p>
          <a:p>
            <a:pPr algn="ctr"/>
            <a:endParaRPr lang="en-US" sz="3200"/>
          </a:p>
        </p:txBody>
      </p:sp>
      <p:pic>
        <p:nvPicPr>
          <p:cNvPr id="6" name="Graphic 5" descr="Business Growth with solid fill">
            <a:extLst>
              <a:ext uri="{FF2B5EF4-FFF2-40B4-BE49-F238E27FC236}">
                <a16:creationId xmlns:a16="http://schemas.microsoft.com/office/drawing/2014/main" id="{AD7E5582-F1E4-AC61-1FFA-25773F33A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508" y="4260273"/>
            <a:ext cx="1985962" cy="1962149"/>
          </a:xfrm>
          <a:prstGeom prst="rect">
            <a:avLst/>
          </a:prstGeom>
        </p:spPr>
      </p:pic>
      <p:sp>
        <p:nvSpPr>
          <p:cNvPr id="8" name="Rectangle 7">
            <a:extLst>
              <a:ext uri="{FF2B5EF4-FFF2-40B4-BE49-F238E27FC236}">
                <a16:creationId xmlns:a16="http://schemas.microsoft.com/office/drawing/2014/main" id="{FBBD24F5-862C-04B0-9595-1658DDC87E98}"/>
              </a:ext>
            </a:extLst>
          </p:cNvPr>
          <p:cNvSpPr/>
          <p:nvPr/>
        </p:nvSpPr>
        <p:spPr>
          <a:xfrm>
            <a:off x="9454493" y="1845286"/>
            <a:ext cx="2468880" cy="462433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7C9D0ABC-718E-BC99-2C69-CBA6DE1B5330}"/>
              </a:ext>
            </a:extLst>
          </p:cNvPr>
          <p:cNvSpPr txBox="1"/>
          <p:nvPr/>
        </p:nvSpPr>
        <p:spPr>
          <a:xfrm>
            <a:off x="9313762" y="2455375"/>
            <a:ext cx="2750341" cy="384720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endParaRPr lang="en-US" sz="3200"/>
          </a:p>
          <a:p>
            <a:pPr algn="ctr"/>
            <a:endParaRPr lang="en-US" sz="3200"/>
          </a:p>
          <a:p>
            <a:pPr algn="ctr"/>
            <a:endParaRPr lang="en-US" sz="3200"/>
          </a:p>
          <a:p>
            <a:pPr algn="ctr"/>
            <a:endParaRPr lang="en-US" sz="3200"/>
          </a:p>
          <a:p>
            <a:pPr algn="ctr"/>
            <a:endParaRPr lang="en-US" sz="3200"/>
          </a:p>
          <a:p>
            <a:pPr algn="ctr"/>
            <a:r>
              <a:rPr lang="en-US" sz="2800"/>
              <a:t>...Across 20 ECI Programs in Texas</a:t>
            </a:r>
            <a:endParaRPr lang="en-US" sz="1600"/>
          </a:p>
        </p:txBody>
      </p:sp>
      <p:pic>
        <p:nvPicPr>
          <p:cNvPr id="10" name="Picture 9" descr="Shape of Texas">
            <a:extLst>
              <a:ext uri="{FF2B5EF4-FFF2-40B4-BE49-F238E27FC236}">
                <a16:creationId xmlns:a16="http://schemas.microsoft.com/office/drawing/2014/main" id="{AAE1120E-0E28-7537-AA21-AC50ED7E2B2C}"/>
              </a:ext>
            </a:extLst>
          </p:cNvPr>
          <p:cNvPicPr>
            <a:picLocks noChangeAspect="1"/>
          </p:cNvPicPr>
          <p:nvPr/>
        </p:nvPicPr>
        <p:blipFill>
          <a:blip r:embed="rId5"/>
          <a:stretch>
            <a:fillRect/>
          </a:stretch>
        </p:blipFill>
        <p:spPr>
          <a:xfrm>
            <a:off x="9715764" y="1899972"/>
            <a:ext cx="1933576" cy="1933576"/>
          </a:xfrm>
          <a:prstGeom prst="rect">
            <a:avLst/>
          </a:prstGeom>
        </p:spPr>
      </p:pic>
    </p:spTree>
    <p:extLst>
      <p:ext uri="{BB962C8B-B14F-4D97-AF65-F5344CB8AC3E}">
        <p14:creationId xmlns:p14="http://schemas.microsoft.com/office/powerpoint/2010/main" val="758780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80E0F1-8B75-2DD4-E650-9B5449BF2A45}"/>
              </a:ext>
            </a:extLst>
          </p:cNvPr>
          <p:cNvSpPr>
            <a:spLocks noGrp="1"/>
          </p:cNvSpPr>
          <p:nvPr>
            <p:ph type="sldNum" sz="quarter" idx="12"/>
          </p:nvPr>
        </p:nvSpPr>
        <p:spPr/>
        <p:txBody>
          <a:bodyPr/>
          <a:lstStyle/>
          <a:p>
            <a:fld id="{F603CDE5-C1D8-4EDD-870F-A498BAFA520F}" type="slidenum">
              <a:rPr lang="en-US" noProof="0" smtClean="0"/>
              <a:t>32</a:t>
            </a:fld>
            <a:endParaRPr lang="en-US" noProof="0"/>
          </a:p>
        </p:txBody>
      </p:sp>
      <p:sp>
        <p:nvSpPr>
          <p:cNvPr id="4" name="Oval 3">
            <a:extLst>
              <a:ext uri="{FF2B5EF4-FFF2-40B4-BE49-F238E27FC236}">
                <a16:creationId xmlns:a16="http://schemas.microsoft.com/office/drawing/2014/main" id="{77495F51-078D-CC70-B149-FB6420D386BB}"/>
              </a:ext>
            </a:extLst>
          </p:cNvPr>
          <p:cNvSpPr/>
          <p:nvPr/>
        </p:nvSpPr>
        <p:spPr>
          <a:xfrm>
            <a:off x="7898354" y="2315273"/>
            <a:ext cx="3808651" cy="308689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CA8DC56-466A-C2C8-55E5-87D56D594C2D}"/>
              </a:ext>
            </a:extLst>
          </p:cNvPr>
          <p:cNvSpPr/>
          <p:nvPr/>
        </p:nvSpPr>
        <p:spPr>
          <a:xfrm>
            <a:off x="6407681" y="680483"/>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95B9300-09EC-5F10-5297-3AA313A32C53}"/>
              </a:ext>
            </a:extLst>
          </p:cNvPr>
          <p:cNvSpPr/>
          <p:nvPr/>
        </p:nvSpPr>
        <p:spPr>
          <a:xfrm>
            <a:off x="4394786" y="1851541"/>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40E44F8-C770-A561-0EB7-782FAED505B2}"/>
              </a:ext>
            </a:extLst>
          </p:cNvPr>
          <p:cNvSpPr/>
          <p:nvPr/>
        </p:nvSpPr>
        <p:spPr>
          <a:xfrm>
            <a:off x="2432710" y="3062154"/>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BC523D6-7ED2-ABE6-657B-6B8DBD2668C9}"/>
              </a:ext>
            </a:extLst>
          </p:cNvPr>
          <p:cNvSpPr/>
          <p:nvPr/>
        </p:nvSpPr>
        <p:spPr>
          <a:xfrm>
            <a:off x="4349963" y="4227943"/>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D28025C-C55D-3AF4-A105-2E89A7D93668}"/>
              </a:ext>
            </a:extLst>
          </p:cNvPr>
          <p:cNvSpPr/>
          <p:nvPr/>
        </p:nvSpPr>
        <p:spPr>
          <a:xfrm>
            <a:off x="6407681" y="5233433"/>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039F81F-88D1-AA0D-B73D-36C8361253FE}"/>
              </a:ext>
            </a:extLst>
          </p:cNvPr>
          <p:cNvCxnSpPr/>
          <p:nvPr/>
        </p:nvCxnSpPr>
        <p:spPr>
          <a:xfrm flipV="1">
            <a:off x="8197492" y="5273512"/>
            <a:ext cx="344384" cy="162413"/>
          </a:xfrm>
          <a:prstGeom prst="line">
            <a:avLst/>
          </a:prstGeom>
          <a:ln w="73025"/>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46C60DC-824C-35A3-8A48-A973B5952AB8}"/>
              </a:ext>
            </a:extLst>
          </p:cNvPr>
          <p:cNvCxnSpPr>
            <a:cxnSpLocks/>
          </p:cNvCxnSpPr>
          <p:nvPr/>
        </p:nvCxnSpPr>
        <p:spPr>
          <a:xfrm flipV="1">
            <a:off x="6496920" y="4477668"/>
            <a:ext cx="1330037" cy="258289"/>
          </a:xfrm>
          <a:prstGeom prst="line">
            <a:avLst/>
          </a:prstGeom>
          <a:ln w="73025"/>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B4B8757-1F66-80D6-829B-1ADCC17474CC}"/>
              </a:ext>
            </a:extLst>
          </p:cNvPr>
          <p:cNvCxnSpPr>
            <a:cxnSpLocks/>
          </p:cNvCxnSpPr>
          <p:nvPr/>
        </p:nvCxnSpPr>
        <p:spPr>
          <a:xfrm>
            <a:off x="8193937" y="2229875"/>
            <a:ext cx="344384" cy="192972"/>
          </a:xfrm>
          <a:prstGeom prst="line">
            <a:avLst/>
          </a:prstGeom>
          <a:ln w="73025"/>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160F55A-804C-1E65-2B83-9D39A9FFC268}"/>
              </a:ext>
            </a:extLst>
          </p:cNvPr>
          <p:cNvCxnSpPr>
            <a:cxnSpLocks/>
          </p:cNvCxnSpPr>
          <p:nvPr/>
        </p:nvCxnSpPr>
        <p:spPr>
          <a:xfrm>
            <a:off x="6495945" y="2846847"/>
            <a:ext cx="1330038" cy="320429"/>
          </a:xfrm>
          <a:prstGeom prst="line">
            <a:avLst/>
          </a:prstGeom>
          <a:ln w="73025"/>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5E11CD5-726C-B14A-5204-BF7E62E14173}"/>
              </a:ext>
            </a:extLst>
          </p:cNvPr>
          <p:cNvCxnSpPr>
            <a:cxnSpLocks/>
          </p:cNvCxnSpPr>
          <p:nvPr/>
        </p:nvCxnSpPr>
        <p:spPr>
          <a:xfrm>
            <a:off x="4615440" y="3853154"/>
            <a:ext cx="2975756" cy="0"/>
          </a:xfrm>
          <a:prstGeom prst="line">
            <a:avLst/>
          </a:prstGeom>
          <a:ln w="73025"/>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455A6C6-6B25-9E57-DCEA-11B329A40422}"/>
              </a:ext>
            </a:extLst>
          </p:cNvPr>
          <p:cNvSpPr txBox="1"/>
          <p:nvPr/>
        </p:nvSpPr>
        <p:spPr>
          <a:xfrm>
            <a:off x="8030329" y="2796240"/>
            <a:ext cx="3555882" cy="2123658"/>
          </a:xfrm>
          <a:prstGeom prst="rect">
            <a:avLst/>
          </a:prstGeom>
          <a:noFill/>
        </p:spPr>
        <p:txBody>
          <a:bodyPr wrap="square" rtlCol="0">
            <a:spAutoFit/>
          </a:bodyPr>
          <a:lstStyle/>
          <a:p>
            <a:pPr algn="ctr"/>
            <a:r>
              <a:rPr lang="en-US" sz="4400" b="1">
                <a:solidFill>
                  <a:schemeClr val="bg1"/>
                </a:solidFill>
              </a:rPr>
              <a:t>Service Coordinator Well-being</a:t>
            </a:r>
          </a:p>
        </p:txBody>
      </p:sp>
      <p:sp>
        <p:nvSpPr>
          <p:cNvPr id="28" name="TextBox 27">
            <a:extLst>
              <a:ext uri="{FF2B5EF4-FFF2-40B4-BE49-F238E27FC236}">
                <a16:creationId xmlns:a16="http://schemas.microsoft.com/office/drawing/2014/main" id="{B93CEA45-BA9F-B314-F559-CE36923C8165}"/>
              </a:ext>
            </a:extLst>
          </p:cNvPr>
          <p:cNvSpPr txBox="1"/>
          <p:nvPr/>
        </p:nvSpPr>
        <p:spPr>
          <a:xfrm>
            <a:off x="6480483" y="1005802"/>
            <a:ext cx="1756946" cy="923330"/>
          </a:xfrm>
          <a:prstGeom prst="rect">
            <a:avLst/>
          </a:prstGeom>
          <a:noFill/>
        </p:spPr>
        <p:txBody>
          <a:bodyPr wrap="square" rtlCol="0">
            <a:spAutoFit/>
          </a:bodyPr>
          <a:lstStyle/>
          <a:p>
            <a:pPr algn="ctr"/>
            <a:r>
              <a:rPr lang="en-US" b="1">
                <a:solidFill>
                  <a:schemeClr val="bg1"/>
                </a:solidFill>
              </a:rPr>
              <a:t>Infant and Toddler Development</a:t>
            </a:r>
          </a:p>
        </p:txBody>
      </p:sp>
      <p:sp>
        <p:nvSpPr>
          <p:cNvPr id="30" name="TextBox 29">
            <a:extLst>
              <a:ext uri="{FF2B5EF4-FFF2-40B4-BE49-F238E27FC236}">
                <a16:creationId xmlns:a16="http://schemas.microsoft.com/office/drawing/2014/main" id="{9F785165-1352-2B6A-C6A9-E0B1B463F7BD}"/>
              </a:ext>
            </a:extLst>
          </p:cNvPr>
          <p:cNvSpPr txBox="1"/>
          <p:nvPr/>
        </p:nvSpPr>
        <p:spPr>
          <a:xfrm>
            <a:off x="4541246" y="2184715"/>
            <a:ext cx="1613382" cy="923330"/>
          </a:xfrm>
          <a:prstGeom prst="rect">
            <a:avLst/>
          </a:prstGeom>
          <a:noFill/>
        </p:spPr>
        <p:txBody>
          <a:bodyPr wrap="square" rtlCol="0">
            <a:spAutoFit/>
          </a:bodyPr>
          <a:lstStyle/>
          <a:p>
            <a:pPr algn="ctr"/>
            <a:r>
              <a:rPr lang="en-US" b="1">
                <a:solidFill>
                  <a:schemeClr val="bg1"/>
                </a:solidFill>
              </a:rPr>
              <a:t>Family- Centered Practices</a:t>
            </a:r>
          </a:p>
        </p:txBody>
      </p:sp>
      <p:sp>
        <p:nvSpPr>
          <p:cNvPr id="32" name="TextBox 31">
            <a:extLst>
              <a:ext uri="{FF2B5EF4-FFF2-40B4-BE49-F238E27FC236}">
                <a16:creationId xmlns:a16="http://schemas.microsoft.com/office/drawing/2014/main" id="{A519CE4A-4163-5933-0E4F-01FDF4443D6E}"/>
              </a:ext>
            </a:extLst>
          </p:cNvPr>
          <p:cNvSpPr txBox="1"/>
          <p:nvPr/>
        </p:nvSpPr>
        <p:spPr>
          <a:xfrm>
            <a:off x="2300129" y="3529073"/>
            <a:ext cx="2182074" cy="646331"/>
          </a:xfrm>
          <a:prstGeom prst="rect">
            <a:avLst/>
          </a:prstGeom>
          <a:noFill/>
        </p:spPr>
        <p:txBody>
          <a:bodyPr wrap="square" rtlCol="0">
            <a:spAutoFit/>
          </a:bodyPr>
          <a:lstStyle/>
          <a:p>
            <a:pPr algn="ctr"/>
            <a:r>
              <a:rPr lang="en-US" b="1">
                <a:solidFill>
                  <a:schemeClr val="bg1"/>
                </a:solidFill>
              </a:rPr>
              <a:t>Leadership/ Teaming</a:t>
            </a:r>
          </a:p>
        </p:txBody>
      </p:sp>
      <p:sp>
        <p:nvSpPr>
          <p:cNvPr id="34" name="TextBox 33">
            <a:extLst>
              <a:ext uri="{FF2B5EF4-FFF2-40B4-BE49-F238E27FC236}">
                <a16:creationId xmlns:a16="http://schemas.microsoft.com/office/drawing/2014/main" id="{DF53B775-CDD3-72F2-2464-AC2F5362EFDD}"/>
              </a:ext>
            </a:extLst>
          </p:cNvPr>
          <p:cNvSpPr txBox="1"/>
          <p:nvPr/>
        </p:nvSpPr>
        <p:spPr>
          <a:xfrm>
            <a:off x="4435852" y="4609694"/>
            <a:ext cx="1824168" cy="923330"/>
          </a:xfrm>
          <a:prstGeom prst="rect">
            <a:avLst/>
          </a:prstGeom>
          <a:noFill/>
        </p:spPr>
        <p:txBody>
          <a:bodyPr wrap="square" lIns="91440" tIns="45720" rIns="91440" bIns="45720" rtlCol="0" anchor="t">
            <a:spAutoFit/>
          </a:bodyPr>
          <a:lstStyle/>
          <a:p>
            <a:pPr algn="ctr"/>
            <a:r>
              <a:rPr lang="en-US" b="1">
                <a:solidFill>
                  <a:schemeClr val="bg1"/>
                </a:solidFill>
              </a:rPr>
              <a:t>Coordination of Services/ Transition</a:t>
            </a:r>
          </a:p>
        </p:txBody>
      </p:sp>
      <p:sp>
        <p:nvSpPr>
          <p:cNvPr id="36" name="TextBox 35">
            <a:extLst>
              <a:ext uri="{FF2B5EF4-FFF2-40B4-BE49-F238E27FC236}">
                <a16:creationId xmlns:a16="http://schemas.microsoft.com/office/drawing/2014/main" id="{EE2304E4-429D-3BE8-4BB6-250A53C9D77D}"/>
              </a:ext>
            </a:extLst>
          </p:cNvPr>
          <p:cNvSpPr txBox="1"/>
          <p:nvPr/>
        </p:nvSpPr>
        <p:spPr>
          <a:xfrm>
            <a:off x="6413158" y="5917833"/>
            <a:ext cx="1913229" cy="369332"/>
          </a:xfrm>
          <a:prstGeom prst="rect">
            <a:avLst/>
          </a:prstGeom>
          <a:noFill/>
        </p:spPr>
        <p:txBody>
          <a:bodyPr wrap="square" rtlCol="0">
            <a:spAutoFit/>
          </a:bodyPr>
          <a:lstStyle/>
          <a:p>
            <a:pPr algn="ctr"/>
            <a:r>
              <a:rPr lang="en-US" b="1">
                <a:solidFill>
                  <a:schemeClr val="bg1"/>
                </a:solidFill>
              </a:rPr>
              <a:t>Professionalism</a:t>
            </a:r>
          </a:p>
        </p:txBody>
      </p:sp>
      <p:sp>
        <p:nvSpPr>
          <p:cNvPr id="72" name="TextBox 71">
            <a:extLst>
              <a:ext uri="{FF2B5EF4-FFF2-40B4-BE49-F238E27FC236}">
                <a16:creationId xmlns:a16="http://schemas.microsoft.com/office/drawing/2014/main" id="{7EAA0C21-BFB1-4F30-E89E-D23B5AEF58F6}"/>
              </a:ext>
            </a:extLst>
          </p:cNvPr>
          <p:cNvSpPr txBox="1"/>
          <p:nvPr/>
        </p:nvSpPr>
        <p:spPr>
          <a:xfrm>
            <a:off x="2889899" y="873549"/>
            <a:ext cx="3584679" cy="646331"/>
          </a:xfrm>
          <a:prstGeom prst="rect">
            <a:avLst/>
          </a:prstGeom>
          <a:noFill/>
        </p:spPr>
        <p:txBody>
          <a:bodyPr wrap="square" lIns="91440" tIns="45720" rIns="91440" bIns="45720" rtlCol="0" anchor="t">
            <a:spAutoFit/>
          </a:bodyPr>
          <a:lstStyle/>
          <a:p>
            <a:pPr algn="ctr"/>
            <a:r>
              <a:rPr lang="en-US"/>
              <a:t>“Hard not to smile when you’re </a:t>
            </a:r>
            <a:br>
              <a:rPr lang="en-US"/>
            </a:br>
            <a:r>
              <a:rPr lang="en-US"/>
              <a:t>sitting on the floor with a baby.”</a:t>
            </a:r>
          </a:p>
        </p:txBody>
      </p:sp>
      <p:sp>
        <p:nvSpPr>
          <p:cNvPr id="74" name="TextBox 73">
            <a:extLst>
              <a:ext uri="{FF2B5EF4-FFF2-40B4-BE49-F238E27FC236}">
                <a16:creationId xmlns:a16="http://schemas.microsoft.com/office/drawing/2014/main" id="{11421D38-7043-E083-B575-A9459A46818D}"/>
              </a:ext>
            </a:extLst>
          </p:cNvPr>
          <p:cNvSpPr txBox="1"/>
          <p:nvPr/>
        </p:nvSpPr>
        <p:spPr>
          <a:xfrm>
            <a:off x="1028198" y="2182497"/>
            <a:ext cx="3596969" cy="646331"/>
          </a:xfrm>
          <a:prstGeom prst="rect">
            <a:avLst/>
          </a:prstGeom>
          <a:noFill/>
        </p:spPr>
        <p:txBody>
          <a:bodyPr wrap="square" lIns="91440" tIns="45720" rIns="91440" bIns="45720" rtlCol="0" anchor="t">
            <a:spAutoFit/>
          </a:bodyPr>
          <a:lstStyle/>
          <a:p>
            <a:pPr algn="ctr"/>
            <a:r>
              <a:rPr lang="en-US"/>
              <a:t>“I get goosebumps just thinking </a:t>
            </a:r>
            <a:br>
              <a:rPr lang="en-US"/>
            </a:br>
            <a:r>
              <a:rPr lang="en-US"/>
              <a:t>about some of my families.”</a:t>
            </a:r>
          </a:p>
        </p:txBody>
      </p:sp>
      <p:sp>
        <p:nvSpPr>
          <p:cNvPr id="76" name="TextBox 75">
            <a:extLst>
              <a:ext uri="{FF2B5EF4-FFF2-40B4-BE49-F238E27FC236}">
                <a16:creationId xmlns:a16="http://schemas.microsoft.com/office/drawing/2014/main" id="{56504AD1-17D9-B6D8-4FCE-EBE81FCB2F2E}"/>
              </a:ext>
            </a:extLst>
          </p:cNvPr>
          <p:cNvSpPr txBox="1"/>
          <p:nvPr/>
        </p:nvSpPr>
        <p:spPr>
          <a:xfrm>
            <a:off x="5867" y="3229199"/>
            <a:ext cx="2439614" cy="1189124"/>
          </a:xfrm>
          <a:prstGeom prst="rect">
            <a:avLst/>
          </a:prstGeom>
          <a:noFill/>
        </p:spPr>
        <p:txBody>
          <a:bodyPr wrap="square" lIns="91440" tIns="45720" rIns="91440" bIns="45720" rtlCol="0" anchor="t">
            <a:spAutoFit/>
          </a:bodyPr>
          <a:lstStyle/>
          <a:p>
            <a:pPr algn="ctr"/>
            <a:r>
              <a:rPr lang="en-US"/>
              <a:t>“We have such a good support system now that we’re not seeing as much turnover.”</a:t>
            </a:r>
          </a:p>
        </p:txBody>
      </p:sp>
      <p:sp>
        <p:nvSpPr>
          <p:cNvPr id="78" name="TextBox 77">
            <a:extLst>
              <a:ext uri="{FF2B5EF4-FFF2-40B4-BE49-F238E27FC236}">
                <a16:creationId xmlns:a16="http://schemas.microsoft.com/office/drawing/2014/main" id="{7FD4D814-D1BD-BF51-ED7D-87E130401FE1}"/>
              </a:ext>
            </a:extLst>
          </p:cNvPr>
          <p:cNvSpPr txBox="1"/>
          <p:nvPr/>
        </p:nvSpPr>
        <p:spPr>
          <a:xfrm>
            <a:off x="717482" y="4880544"/>
            <a:ext cx="3772393" cy="646331"/>
          </a:xfrm>
          <a:prstGeom prst="rect">
            <a:avLst/>
          </a:prstGeom>
          <a:noFill/>
        </p:spPr>
        <p:txBody>
          <a:bodyPr wrap="square" lIns="91440" tIns="45720" rIns="91440" bIns="45720" rtlCol="0" anchor="t">
            <a:spAutoFit/>
          </a:bodyPr>
          <a:lstStyle/>
          <a:p>
            <a:pPr algn="ctr"/>
            <a:r>
              <a:rPr lang="en-US"/>
              <a:t>“I help them a lot with getting resources, getting free diapers…”</a:t>
            </a:r>
          </a:p>
        </p:txBody>
      </p:sp>
      <p:sp>
        <p:nvSpPr>
          <p:cNvPr id="80" name="TextBox 79">
            <a:extLst>
              <a:ext uri="{FF2B5EF4-FFF2-40B4-BE49-F238E27FC236}">
                <a16:creationId xmlns:a16="http://schemas.microsoft.com/office/drawing/2014/main" id="{0F0FE211-CDD9-592B-6E33-348297082200}"/>
              </a:ext>
            </a:extLst>
          </p:cNvPr>
          <p:cNvSpPr txBox="1"/>
          <p:nvPr/>
        </p:nvSpPr>
        <p:spPr>
          <a:xfrm>
            <a:off x="2357925" y="5966383"/>
            <a:ext cx="4118758" cy="646331"/>
          </a:xfrm>
          <a:prstGeom prst="rect">
            <a:avLst/>
          </a:prstGeom>
          <a:noFill/>
        </p:spPr>
        <p:txBody>
          <a:bodyPr wrap="square" lIns="91440" tIns="45720" rIns="91440" bIns="45720" rtlCol="0" anchor="t">
            <a:spAutoFit/>
          </a:bodyPr>
          <a:lstStyle/>
          <a:p>
            <a:pPr algn="ctr"/>
            <a:r>
              <a:rPr lang="en-US"/>
              <a:t>“I like helping my friends learn service coordination inside and out.”</a:t>
            </a:r>
          </a:p>
        </p:txBody>
      </p:sp>
      <p:sp>
        <p:nvSpPr>
          <p:cNvPr id="82" name="Title 2">
            <a:extLst>
              <a:ext uri="{FF2B5EF4-FFF2-40B4-BE49-F238E27FC236}">
                <a16:creationId xmlns:a16="http://schemas.microsoft.com/office/drawing/2014/main" id="{2DAAC3E3-9FE0-BFFA-1B5D-52229F3B33A1}"/>
              </a:ext>
            </a:extLst>
          </p:cNvPr>
          <p:cNvSpPr txBox="1">
            <a:spLocks/>
          </p:cNvSpPr>
          <p:nvPr/>
        </p:nvSpPr>
        <p:spPr>
          <a:xfrm>
            <a:off x="8805335" y="871424"/>
            <a:ext cx="2901617" cy="1178511"/>
          </a:xfrm>
          <a:prstGeom prst="rect">
            <a:avLst/>
          </a:prstGeom>
        </p:spPr>
        <p:txBody>
          <a:bodyPr lIns="91440" tIns="45720" rIns="91440" bIns="45720" anchor="t"/>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2400">
                <a:solidFill>
                  <a:srgbClr val="000000"/>
                </a:solidFill>
              </a:rPr>
              <a:t>Our Research: </a:t>
            </a:r>
            <a:endParaRPr lang="en-US" sz="2400">
              <a:solidFill>
                <a:srgbClr val="404040"/>
              </a:solidFill>
            </a:endParaRPr>
          </a:p>
          <a:p>
            <a:pPr algn="ctr">
              <a:spcBef>
                <a:spcPts val="0"/>
              </a:spcBef>
            </a:pPr>
            <a:r>
              <a:rPr lang="en-US" sz="2400" cap="none">
                <a:solidFill>
                  <a:srgbClr val="000000"/>
                </a:solidFill>
              </a:rPr>
              <a:t>What were the </a:t>
            </a:r>
            <a:endParaRPr lang="en-US" sz="2400" cap="none">
              <a:solidFill>
                <a:srgbClr val="404040"/>
              </a:solidFill>
            </a:endParaRPr>
          </a:p>
          <a:p>
            <a:pPr algn="ctr">
              <a:spcBef>
                <a:spcPts val="0"/>
              </a:spcBef>
            </a:pPr>
            <a:r>
              <a:rPr lang="en-US" sz="2400" cap="none">
                <a:solidFill>
                  <a:srgbClr val="000000"/>
                </a:solidFill>
              </a:rPr>
              <a:t>main findings?</a:t>
            </a:r>
            <a:endParaRPr lang="en-US" sz="2400" cap="none"/>
          </a:p>
          <a:p>
            <a:endParaRPr lang="en-US"/>
          </a:p>
        </p:txBody>
      </p:sp>
    </p:spTree>
    <p:extLst>
      <p:ext uri="{BB962C8B-B14F-4D97-AF65-F5344CB8AC3E}">
        <p14:creationId xmlns:p14="http://schemas.microsoft.com/office/powerpoint/2010/main" val="3285118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38B731-3F02-8E09-8C59-F1CFF21ABADE}"/>
              </a:ext>
            </a:extLst>
          </p:cNvPr>
          <p:cNvSpPr>
            <a:spLocks noGrp="1"/>
          </p:cNvSpPr>
          <p:nvPr>
            <p:ph type="sldNum" sz="quarter" idx="12"/>
          </p:nvPr>
        </p:nvSpPr>
        <p:spPr/>
        <p:txBody>
          <a:bodyPr/>
          <a:lstStyle/>
          <a:p>
            <a:fld id="{F603CDE5-C1D8-4EDD-870F-A498BAFA520F}" type="slidenum">
              <a:rPr lang="en-US" noProof="0" smtClean="0"/>
              <a:t>33</a:t>
            </a:fld>
            <a:endParaRPr lang="en-US" noProof="0"/>
          </a:p>
        </p:txBody>
      </p:sp>
      <p:graphicFrame>
        <p:nvGraphicFramePr>
          <p:cNvPr id="4" name="Diagram 3">
            <a:extLst>
              <a:ext uri="{FF2B5EF4-FFF2-40B4-BE49-F238E27FC236}">
                <a16:creationId xmlns:a16="http://schemas.microsoft.com/office/drawing/2014/main" id="{82E126B1-970D-E2BB-5472-4F109B20BFE3}"/>
              </a:ext>
            </a:extLst>
          </p:cNvPr>
          <p:cNvGraphicFramePr/>
          <p:nvPr>
            <p:extLst>
              <p:ext uri="{D42A27DB-BD31-4B8C-83A1-F6EECF244321}">
                <p14:modId xmlns:p14="http://schemas.microsoft.com/office/powerpoint/2010/main" val="1888232370"/>
              </p:ext>
            </p:extLst>
          </p:nvPr>
        </p:nvGraphicFramePr>
        <p:xfrm>
          <a:off x="1580030" y="2000110"/>
          <a:ext cx="9031941"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69" name="Graphic 868" descr="Upward trend with solid fill">
            <a:extLst>
              <a:ext uri="{FF2B5EF4-FFF2-40B4-BE49-F238E27FC236}">
                <a16:creationId xmlns:a16="http://schemas.microsoft.com/office/drawing/2014/main" id="{EFE34D97-A275-3795-7628-32BB6EE5D5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5612" y="2066925"/>
            <a:ext cx="616744" cy="616744"/>
          </a:xfrm>
          <a:prstGeom prst="rect">
            <a:avLst/>
          </a:prstGeom>
        </p:spPr>
      </p:pic>
      <p:pic>
        <p:nvPicPr>
          <p:cNvPr id="871" name="Graphic 870" descr="Cheers with solid fill">
            <a:extLst>
              <a:ext uri="{FF2B5EF4-FFF2-40B4-BE49-F238E27FC236}">
                <a16:creationId xmlns:a16="http://schemas.microsoft.com/office/drawing/2014/main" id="{34052DB6-1858-B411-2311-E094319C49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86986" y="2068323"/>
            <a:ext cx="426246" cy="569121"/>
          </a:xfrm>
          <a:prstGeom prst="rect">
            <a:avLst/>
          </a:prstGeom>
        </p:spPr>
      </p:pic>
      <p:sp>
        <p:nvSpPr>
          <p:cNvPr id="2136" name="TextBox 2135">
            <a:extLst>
              <a:ext uri="{FF2B5EF4-FFF2-40B4-BE49-F238E27FC236}">
                <a16:creationId xmlns:a16="http://schemas.microsoft.com/office/drawing/2014/main" id="{96473C4F-4D63-CAFD-99A1-D0DF3FE88F08}"/>
              </a:ext>
            </a:extLst>
          </p:cNvPr>
          <p:cNvSpPr txBox="1"/>
          <p:nvPr/>
        </p:nvSpPr>
        <p:spPr>
          <a:xfrm>
            <a:off x="1583530" y="1059655"/>
            <a:ext cx="9024938" cy="553998"/>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solidFill>
                  <a:schemeClr val="bg1"/>
                </a:solidFill>
              </a:rPr>
              <a:t>Factors Associated with Service Coordinator Well-Being</a:t>
            </a:r>
          </a:p>
        </p:txBody>
      </p:sp>
      <p:pic>
        <p:nvPicPr>
          <p:cNvPr id="61" name="Graphic 60" descr="Lightning bolt with solid fill">
            <a:extLst>
              <a:ext uri="{FF2B5EF4-FFF2-40B4-BE49-F238E27FC236}">
                <a16:creationId xmlns:a16="http://schemas.microsoft.com/office/drawing/2014/main" id="{91F9D725-A999-92B4-4F07-666215BD25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66565" y="2064123"/>
            <a:ext cx="645459" cy="555812"/>
          </a:xfrm>
          <a:prstGeom prst="rect">
            <a:avLst/>
          </a:prstGeom>
        </p:spPr>
      </p:pic>
    </p:spTree>
    <p:extLst>
      <p:ext uri="{BB962C8B-B14F-4D97-AF65-F5344CB8AC3E}">
        <p14:creationId xmlns:p14="http://schemas.microsoft.com/office/powerpoint/2010/main" val="858228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FCAC-3FC9-12AC-5160-6D1F065D23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7F6E0-043E-DF8B-90CF-70FA356AB76C}"/>
              </a:ext>
            </a:extLst>
          </p:cNvPr>
          <p:cNvSpPr>
            <a:spLocks noGrp="1"/>
          </p:cNvSpPr>
          <p:nvPr>
            <p:ph type="sldNum" sz="quarter" idx="12"/>
          </p:nvPr>
        </p:nvSpPr>
        <p:spPr/>
        <p:txBody>
          <a:bodyPr/>
          <a:lstStyle/>
          <a:p>
            <a:fld id="{F603CDE5-C1D8-4EDD-870F-A498BAFA520F}" type="slidenum">
              <a:rPr lang="en-US" noProof="0" smtClean="0"/>
              <a:t>34</a:t>
            </a:fld>
            <a:endParaRPr lang="en-US" noProof="0"/>
          </a:p>
        </p:txBody>
      </p:sp>
      <p:sp>
        <p:nvSpPr>
          <p:cNvPr id="4" name="Oval 3">
            <a:extLst>
              <a:ext uri="{FF2B5EF4-FFF2-40B4-BE49-F238E27FC236}">
                <a16:creationId xmlns:a16="http://schemas.microsoft.com/office/drawing/2014/main" id="{26C5465B-2BE6-C5E4-7834-2613DC1A3AC2}"/>
              </a:ext>
            </a:extLst>
          </p:cNvPr>
          <p:cNvSpPr/>
          <p:nvPr/>
        </p:nvSpPr>
        <p:spPr>
          <a:xfrm>
            <a:off x="345589" y="2382508"/>
            <a:ext cx="3808651" cy="3086896"/>
          </a:xfrm>
          <a:prstGeom prst="ellipse">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A8A2D13-0364-66AD-B12A-B0F3056EE5E9}"/>
              </a:ext>
            </a:extLst>
          </p:cNvPr>
          <p:cNvSpPr/>
          <p:nvPr/>
        </p:nvSpPr>
        <p:spPr>
          <a:xfrm>
            <a:off x="3819122" y="635659"/>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0C4B975-3861-90AF-B1B8-3970A65F3526}"/>
              </a:ext>
            </a:extLst>
          </p:cNvPr>
          <p:cNvSpPr/>
          <p:nvPr/>
        </p:nvSpPr>
        <p:spPr>
          <a:xfrm>
            <a:off x="5582610" y="1829129"/>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1039EC2-DAB7-0B80-697F-3BA595102148}"/>
              </a:ext>
            </a:extLst>
          </p:cNvPr>
          <p:cNvSpPr/>
          <p:nvPr/>
        </p:nvSpPr>
        <p:spPr>
          <a:xfrm>
            <a:off x="7419327" y="3028536"/>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499B8B4-A9C9-1C7C-4F6B-718E2E043F53}"/>
              </a:ext>
            </a:extLst>
          </p:cNvPr>
          <p:cNvSpPr/>
          <p:nvPr/>
        </p:nvSpPr>
        <p:spPr>
          <a:xfrm>
            <a:off x="5582610" y="4227943"/>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A17A23F-5259-E54D-0FC5-3523F28BA74E}"/>
              </a:ext>
            </a:extLst>
          </p:cNvPr>
          <p:cNvSpPr/>
          <p:nvPr/>
        </p:nvSpPr>
        <p:spPr>
          <a:xfrm>
            <a:off x="3819122" y="5233432"/>
            <a:ext cx="1910264" cy="15739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F92C44A-DD43-337A-623D-50C502EDDE21}"/>
              </a:ext>
            </a:extLst>
          </p:cNvPr>
          <p:cNvCxnSpPr/>
          <p:nvPr/>
        </p:nvCxnSpPr>
        <p:spPr>
          <a:xfrm flipV="1">
            <a:off x="3646930" y="2070092"/>
            <a:ext cx="344384" cy="296883"/>
          </a:xfrm>
          <a:prstGeom prst="line">
            <a:avLst/>
          </a:prstGeom>
          <a:ln w="73025"/>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F3ADE17-B0BA-3F40-40E9-C490DB5D8184}"/>
              </a:ext>
            </a:extLst>
          </p:cNvPr>
          <p:cNvCxnSpPr>
            <a:cxnSpLocks/>
          </p:cNvCxnSpPr>
          <p:nvPr/>
        </p:nvCxnSpPr>
        <p:spPr>
          <a:xfrm flipV="1">
            <a:off x="4110067" y="2785580"/>
            <a:ext cx="1330037" cy="258289"/>
          </a:xfrm>
          <a:prstGeom prst="line">
            <a:avLst/>
          </a:prstGeom>
          <a:ln w="73025"/>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7CB8BB2-BD5D-86FB-7816-5A3EC415B98D}"/>
              </a:ext>
            </a:extLst>
          </p:cNvPr>
          <p:cNvCxnSpPr>
            <a:cxnSpLocks/>
          </p:cNvCxnSpPr>
          <p:nvPr/>
        </p:nvCxnSpPr>
        <p:spPr>
          <a:xfrm>
            <a:off x="3790025" y="5065287"/>
            <a:ext cx="344384" cy="192972"/>
          </a:xfrm>
          <a:prstGeom prst="line">
            <a:avLst/>
          </a:prstGeom>
          <a:ln w="73025"/>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40B1B25-B66C-3316-14B2-45D3DFF73383}"/>
              </a:ext>
            </a:extLst>
          </p:cNvPr>
          <p:cNvCxnSpPr>
            <a:cxnSpLocks/>
          </p:cNvCxnSpPr>
          <p:nvPr/>
        </p:nvCxnSpPr>
        <p:spPr>
          <a:xfrm>
            <a:off x="4176327" y="4404465"/>
            <a:ext cx="1330038" cy="320429"/>
          </a:xfrm>
          <a:prstGeom prst="line">
            <a:avLst/>
          </a:prstGeom>
          <a:ln w="73025"/>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76C4407-1A8A-73A5-E4A1-4DAEA4C9928A}"/>
              </a:ext>
            </a:extLst>
          </p:cNvPr>
          <p:cNvCxnSpPr>
            <a:cxnSpLocks/>
          </p:cNvCxnSpPr>
          <p:nvPr/>
        </p:nvCxnSpPr>
        <p:spPr>
          <a:xfrm>
            <a:off x="4245646" y="3696272"/>
            <a:ext cx="2975756" cy="0"/>
          </a:xfrm>
          <a:prstGeom prst="line">
            <a:avLst/>
          </a:prstGeom>
          <a:ln w="73025"/>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F828E1D-3756-A4F4-0C04-AA2665BD8B16}"/>
              </a:ext>
            </a:extLst>
          </p:cNvPr>
          <p:cNvSpPr txBox="1"/>
          <p:nvPr/>
        </p:nvSpPr>
        <p:spPr>
          <a:xfrm>
            <a:off x="477565" y="2908299"/>
            <a:ext cx="3555882" cy="2123658"/>
          </a:xfrm>
          <a:prstGeom prst="rect">
            <a:avLst/>
          </a:prstGeom>
          <a:noFill/>
        </p:spPr>
        <p:txBody>
          <a:bodyPr wrap="square" lIns="91440" tIns="45720" rIns="91440" bIns="45720" rtlCol="0" anchor="t">
            <a:spAutoFit/>
          </a:bodyPr>
          <a:lstStyle/>
          <a:p>
            <a:pPr algn="ctr"/>
            <a:r>
              <a:rPr lang="en-US" sz="4400" b="1">
                <a:solidFill>
                  <a:schemeClr val="bg1"/>
                </a:solidFill>
              </a:rPr>
              <a:t>Service Coordinator Burnout</a:t>
            </a:r>
          </a:p>
        </p:txBody>
      </p:sp>
      <p:sp>
        <p:nvSpPr>
          <p:cNvPr id="28" name="TextBox 27">
            <a:extLst>
              <a:ext uri="{FF2B5EF4-FFF2-40B4-BE49-F238E27FC236}">
                <a16:creationId xmlns:a16="http://schemas.microsoft.com/office/drawing/2014/main" id="{8170363E-CA70-31E1-0D4F-D5BA8F2E7D15}"/>
              </a:ext>
            </a:extLst>
          </p:cNvPr>
          <p:cNvSpPr txBox="1"/>
          <p:nvPr/>
        </p:nvSpPr>
        <p:spPr>
          <a:xfrm>
            <a:off x="3891923" y="960978"/>
            <a:ext cx="1756946" cy="923330"/>
          </a:xfrm>
          <a:prstGeom prst="rect">
            <a:avLst/>
          </a:prstGeom>
          <a:noFill/>
        </p:spPr>
        <p:txBody>
          <a:bodyPr wrap="square" rtlCol="0">
            <a:spAutoFit/>
          </a:bodyPr>
          <a:lstStyle/>
          <a:p>
            <a:pPr algn="ctr"/>
            <a:r>
              <a:rPr lang="en-US" b="1">
                <a:solidFill>
                  <a:schemeClr val="bg1"/>
                </a:solidFill>
              </a:rPr>
              <a:t>Infant and Toddler Development</a:t>
            </a:r>
          </a:p>
        </p:txBody>
      </p:sp>
      <p:sp>
        <p:nvSpPr>
          <p:cNvPr id="30" name="TextBox 29">
            <a:extLst>
              <a:ext uri="{FF2B5EF4-FFF2-40B4-BE49-F238E27FC236}">
                <a16:creationId xmlns:a16="http://schemas.microsoft.com/office/drawing/2014/main" id="{5CA4E97D-70CE-DDD3-216D-3C4CDC30CE21}"/>
              </a:ext>
            </a:extLst>
          </p:cNvPr>
          <p:cNvSpPr txBox="1"/>
          <p:nvPr/>
        </p:nvSpPr>
        <p:spPr>
          <a:xfrm>
            <a:off x="5729069" y="2151098"/>
            <a:ext cx="1613382" cy="923330"/>
          </a:xfrm>
          <a:prstGeom prst="rect">
            <a:avLst/>
          </a:prstGeom>
          <a:noFill/>
        </p:spPr>
        <p:txBody>
          <a:bodyPr wrap="square" rtlCol="0">
            <a:spAutoFit/>
          </a:bodyPr>
          <a:lstStyle/>
          <a:p>
            <a:pPr algn="ctr"/>
            <a:r>
              <a:rPr lang="en-US" b="1">
                <a:solidFill>
                  <a:schemeClr val="bg1"/>
                </a:solidFill>
              </a:rPr>
              <a:t>Family- Centered Practices</a:t>
            </a:r>
          </a:p>
        </p:txBody>
      </p:sp>
      <p:sp>
        <p:nvSpPr>
          <p:cNvPr id="32" name="TextBox 31">
            <a:extLst>
              <a:ext uri="{FF2B5EF4-FFF2-40B4-BE49-F238E27FC236}">
                <a16:creationId xmlns:a16="http://schemas.microsoft.com/office/drawing/2014/main" id="{A98684FB-3014-2979-2845-E1A6240225C6}"/>
              </a:ext>
            </a:extLst>
          </p:cNvPr>
          <p:cNvSpPr txBox="1"/>
          <p:nvPr/>
        </p:nvSpPr>
        <p:spPr>
          <a:xfrm>
            <a:off x="7320365" y="3461837"/>
            <a:ext cx="2182074" cy="646331"/>
          </a:xfrm>
          <a:prstGeom prst="rect">
            <a:avLst/>
          </a:prstGeom>
          <a:noFill/>
        </p:spPr>
        <p:txBody>
          <a:bodyPr wrap="square" lIns="91440" tIns="45720" rIns="91440" bIns="45720" rtlCol="0" anchor="t">
            <a:spAutoFit/>
          </a:bodyPr>
          <a:lstStyle/>
          <a:p>
            <a:pPr algn="ctr"/>
            <a:r>
              <a:rPr lang="en-US" b="1">
                <a:solidFill>
                  <a:schemeClr val="bg1"/>
                </a:solidFill>
              </a:rPr>
              <a:t>Leadership/ Teaming</a:t>
            </a:r>
          </a:p>
        </p:txBody>
      </p:sp>
      <p:sp>
        <p:nvSpPr>
          <p:cNvPr id="34" name="TextBox 33">
            <a:extLst>
              <a:ext uri="{FF2B5EF4-FFF2-40B4-BE49-F238E27FC236}">
                <a16:creationId xmlns:a16="http://schemas.microsoft.com/office/drawing/2014/main" id="{DFCA257E-3B28-92E9-759E-3EE54698343F}"/>
              </a:ext>
            </a:extLst>
          </p:cNvPr>
          <p:cNvSpPr txBox="1"/>
          <p:nvPr/>
        </p:nvSpPr>
        <p:spPr>
          <a:xfrm>
            <a:off x="5623676" y="4564870"/>
            <a:ext cx="1824168" cy="923330"/>
          </a:xfrm>
          <a:prstGeom prst="rect">
            <a:avLst/>
          </a:prstGeom>
          <a:noFill/>
        </p:spPr>
        <p:txBody>
          <a:bodyPr wrap="square" lIns="91440" tIns="45720" rIns="91440" bIns="45720" rtlCol="0" anchor="t">
            <a:spAutoFit/>
          </a:bodyPr>
          <a:lstStyle/>
          <a:p>
            <a:pPr algn="ctr"/>
            <a:r>
              <a:rPr lang="en-US" b="1">
                <a:solidFill>
                  <a:schemeClr val="bg1"/>
                </a:solidFill>
              </a:rPr>
              <a:t>Coordination of Services/ Transition</a:t>
            </a:r>
          </a:p>
        </p:txBody>
      </p:sp>
      <p:sp>
        <p:nvSpPr>
          <p:cNvPr id="36" name="TextBox 35">
            <a:extLst>
              <a:ext uri="{FF2B5EF4-FFF2-40B4-BE49-F238E27FC236}">
                <a16:creationId xmlns:a16="http://schemas.microsoft.com/office/drawing/2014/main" id="{84BAA684-FE89-B413-3976-C62976315A3F}"/>
              </a:ext>
            </a:extLst>
          </p:cNvPr>
          <p:cNvSpPr txBox="1"/>
          <p:nvPr/>
        </p:nvSpPr>
        <p:spPr>
          <a:xfrm>
            <a:off x="3858216" y="5838668"/>
            <a:ext cx="1913229" cy="369332"/>
          </a:xfrm>
          <a:prstGeom prst="rect">
            <a:avLst/>
          </a:prstGeom>
          <a:noFill/>
        </p:spPr>
        <p:txBody>
          <a:bodyPr wrap="square" rtlCol="0">
            <a:spAutoFit/>
          </a:bodyPr>
          <a:lstStyle/>
          <a:p>
            <a:pPr algn="ctr"/>
            <a:r>
              <a:rPr lang="en-US" b="1">
                <a:solidFill>
                  <a:schemeClr val="bg1"/>
                </a:solidFill>
              </a:rPr>
              <a:t>Professionalism</a:t>
            </a:r>
          </a:p>
        </p:txBody>
      </p:sp>
      <p:sp>
        <p:nvSpPr>
          <p:cNvPr id="72" name="TextBox 71">
            <a:extLst>
              <a:ext uri="{FF2B5EF4-FFF2-40B4-BE49-F238E27FC236}">
                <a16:creationId xmlns:a16="http://schemas.microsoft.com/office/drawing/2014/main" id="{501925D3-D6FC-C6F8-761B-6BADE2FD6F41}"/>
              </a:ext>
            </a:extLst>
          </p:cNvPr>
          <p:cNvSpPr txBox="1"/>
          <p:nvPr/>
        </p:nvSpPr>
        <p:spPr>
          <a:xfrm>
            <a:off x="5726795" y="963920"/>
            <a:ext cx="3277420" cy="646331"/>
          </a:xfrm>
          <a:prstGeom prst="rect">
            <a:avLst/>
          </a:prstGeom>
          <a:noFill/>
        </p:spPr>
        <p:txBody>
          <a:bodyPr wrap="square" lIns="91440" tIns="45720" rIns="91440" bIns="45720" rtlCol="0" anchor="t">
            <a:spAutoFit/>
          </a:bodyPr>
          <a:lstStyle/>
          <a:p>
            <a:pPr algn="ctr"/>
            <a:r>
              <a:rPr lang="en-US" dirty="0">
                <a:latin typeface="Gill Sans MT"/>
                <a:cs typeface="Arial"/>
              </a:rPr>
              <a:t>“</a:t>
            </a:r>
            <a:r>
              <a:rPr lang="en-US" i="1" dirty="0">
                <a:latin typeface="Gill Sans MT"/>
              </a:rPr>
              <a:t>If I see no progress…I feel like </a:t>
            </a:r>
            <a:br>
              <a:rPr lang="en-US" i="1" dirty="0">
                <a:latin typeface="Gill Sans MT"/>
              </a:rPr>
            </a:br>
            <a:r>
              <a:rPr lang="en-US" i="1" dirty="0">
                <a:latin typeface="Gill Sans MT"/>
              </a:rPr>
              <a:t>I’m failing at my job.”</a:t>
            </a:r>
          </a:p>
        </p:txBody>
      </p:sp>
      <p:sp>
        <p:nvSpPr>
          <p:cNvPr id="74" name="TextBox 73">
            <a:extLst>
              <a:ext uri="{FF2B5EF4-FFF2-40B4-BE49-F238E27FC236}">
                <a16:creationId xmlns:a16="http://schemas.microsoft.com/office/drawing/2014/main" id="{FDA0F157-9496-8871-6332-1C5F402A458F}"/>
              </a:ext>
            </a:extLst>
          </p:cNvPr>
          <p:cNvSpPr txBox="1"/>
          <p:nvPr/>
        </p:nvSpPr>
        <p:spPr>
          <a:xfrm>
            <a:off x="7510202" y="2027800"/>
            <a:ext cx="4064000" cy="923330"/>
          </a:xfrm>
          <a:prstGeom prst="rect">
            <a:avLst/>
          </a:prstGeom>
          <a:noFill/>
        </p:spPr>
        <p:txBody>
          <a:bodyPr wrap="square" lIns="91440" tIns="45720" rIns="91440" bIns="45720" rtlCol="0" anchor="t">
            <a:spAutoFit/>
          </a:bodyPr>
          <a:lstStyle/>
          <a:p>
            <a:pPr algn="ctr"/>
            <a:r>
              <a:rPr lang="en-US" dirty="0">
                <a:latin typeface="Gill Sans MT"/>
                <a:cs typeface="Arial"/>
              </a:rPr>
              <a:t>“</a:t>
            </a:r>
            <a:r>
              <a:rPr lang="en-US" i="1" dirty="0">
                <a:latin typeface="Gill Sans MT"/>
              </a:rPr>
              <a:t>I feel like you can’t give 100%...if I was spread less thin, I would be able to do a better job for the families.”</a:t>
            </a:r>
          </a:p>
        </p:txBody>
      </p:sp>
      <p:sp>
        <p:nvSpPr>
          <p:cNvPr id="76" name="TextBox 75">
            <a:extLst>
              <a:ext uri="{FF2B5EF4-FFF2-40B4-BE49-F238E27FC236}">
                <a16:creationId xmlns:a16="http://schemas.microsoft.com/office/drawing/2014/main" id="{62BC8AF4-0104-8B7F-77D8-70761050901D}"/>
              </a:ext>
            </a:extLst>
          </p:cNvPr>
          <p:cNvSpPr txBox="1"/>
          <p:nvPr/>
        </p:nvSpPr>
        <p:spPr>
          <a:xfrm>
            <a:off x="9329162" y="3306342"/>
            <a:ext cx="2378884" cy="1200329"/>
          </a:xfrm>
          <a:prstGeom prst="rect">
            <a:avLst/>
          </a:prstGeom>
          <a:noFill/>
        </p:spPr>
        <p:txBody>
          <a:bodyPr wrap="square" lIns="91440" tIns="45720" rIns="91440" bIns="45720" rtlCol="0" anchor="t">
            <a:spAutoFit/>
          </a:bodyPr>
          <a:lstStyle/>
          <a:p>
            <a:pPr algn="ctr"/>
            <a:r>
              <a:rPr lang="en-US" dirty="0">
                <a:latin typeface="Gill Sans MT"/>
                <a:cs typeface="Arial"/>
              </a:rPr>
              <a:t>"</a:t>
            </a:r>
            <a:r>
              <a:rPr lang="en-US" i="1" dirty="0">
                <a:latin typeface="Gill Sans MT"/>
              </a:rPr>
              <a:t>It’s very solitary work once you’re out of the training phase.”</a:t>
            </a:r>
          </a:p>
          <a:p>
            <a:pPr marL="285750" indent="-285750">
              <a:buFont typeface="Arial" panose="020B0604020202020204" pitchFamily="34" charset="0"/>
              <a:buChar char="•"/>
            </a:pPr>
            <a:endParaRPr lang="en-US" dirty="0"/>
          </a:p>
        </p:txBody>
      </p:sp>
      <p:sp>
        <p:nvSpPr>
          <p:cNvPr id="78" name="TextBox 77">
            <a:extLst>
              <a:ext uri="{FF2B5EF4-FFF2-40B4-BE49-F238E27FC236}">
                <a16:creationId xmlns:a16="http://schemas.microsoft.com/office/drawing/2014/main" id="{32B1C423-4452-5EB4-22AD-AEDECF596757}"/>
              </a:ext>
            </a:extLst>
          </p:cNvPr>
          <p:cNvSpPr txBox="1"/>
          <p:nvPr/>
        </p:nvSpPr>
        <p:spPr>
          <a:xfrm>
            <a:off x="7506439" y="4841504"/>
            <a:ext cx="2862910" cy="646331"/>
          </a:xfrm>
          <a:prstGeom prst="rect">
            <a:avLst/>
          </a:prstGeom>
          <a:noFill/>
        </p:spPr>
        <p:txBody>
          <a:bodyPr wrap="square" lIns="91440" tIns="45720" rIns="91440" bIns="45720" rtlCol="0" anchor="t">
            <a:spAutoFit/>
          </a:bodyPr>
          <a:lstStyle/>
          <a:p>
            <a:pPr algn="ctr"/>
            <a:r>
              <a:rPr lang="en-US" dirty="0">
                <a:latin typeface="Gill Sans MT"/>
                <a:cs typeface="Arial"/>
              </a:rPr>
              <a:t>“</a:t>
            </a:r>
            <a:r>
              <a:rPr lang="en-US" i="1" dirty="0">
                <a:latin typeface="Gill Sans MT"/>
              </a:rPr>
              <a:t>Paperwork is very tedious, </a:t>
            </a:r>
            <a:br>
              <a:rPr lang="en-US" i="1" dirty="0">
                <a:latin typeface="Gill Sans MT"/>
              </a:rPr>
            </a:br>
            <a:r>
              <a:rPr lang="en-US" i="1" dirty="0">
                <a:latin typeface="Gill Sans MT"/>
              </a:rPr>
              <a:t>tiresome, and draining</a:t>
            </a:r>
            <a:r>
              <a:rPr lang="en-US" dirty="0">
                <a:latin typeface="Gill Sans MT"/>
              </a:rPr>
              <a:t>.”</a:t>
            </a:r>
          </a:p>
        </p:txBody>
      </p:sp>
      <p:sp>
        <p:nvSpPr>
          <p:cNvPr id="80" name="TextBox 79">
            <a:extLst>
              <a:ext uri="{FF2B5EF4-FFF2-40B4-BE49-F238E27FC236}">
                <a16:creationId xmlns:a16="http://schemas.microsoft.com/office/drawing/2014/main" id="{DC7804E6-6940-6A90-E219-36306C9BA501}"/>
              </a:ext>
            </a:extLst>
          </p:cNvPr>
          <p:cNvSpPr txBox="1"/>
          <p:nvPr/>
        </p:nvSpPr>
        <p:spPr>
          <a:xfrm>
            <a:off x="6311225" y="5801912"/>
            <a:ext cx="5783387" cy="1200329"/>
          </a:xfrm>
          <a:prstGeom prst="rect">
            <a:avLst/>
          </a:prstGeom>
          <a:noFill/>
        </p:spPr>
        <p:txBody>
          <a:bodyPr wrap="square" lIns="91440" tIns="45720" rIns="91440" bIns="45720" rtlCol="0" anchor="t">
            <a:spAutoFit/>
          </a:bodyPr>
          <a:lstStyle/>
          <a:p>
            <a:pPr algn="ctr"/>
            <a:r>
              <a:rPr lang="en-US" dirty="0">
                <a:latin typeface="Gill Sans MT"/>
                <a:cs typeface="Arial"/>
              </a:rPr>
              <a:t>“</a:t>
            </a:r>
            <a:r>
              <a:rPr lang="en-US" i="1" dirty="0">
                <a:latin typeface="Gill Sans MT"/>
              </a:rPr>
              <a:t>I feel cynical when we have these trainings on more </a:t>
            </a:r>
            <a:br>
              <a:rPr lang="en-US" i="1" dirty="0">
                <a:latin typeface="Gill Sans MT"/>
              </a:rPr>
            </a:br>
            <a:r>
              <a:rPr lang="en-US" i="1" dirty="0">
                <a:latin typeface="Gill Sans MT"/>
              </a:rPr>
              <a:t>billable activities, more productivity, when I feel like that’s </a:t>
            </a:r>
            <a:br>
              <a:rPr lang="en-US" i="1" dirty="0">
                <a:latin typeface="Gill Sans MT"/>
              </a:rPr>
            </a:br>
            <a:r>
              <a:rPr lang="en-US" i="1" dirty="0">
                <a:latin typeface="Gill Sans MT"/>
              </a:rPr>
              <a:t>not important…helping these kids and these families.”</a:t>
            </a:r>
          </a:p>
          <a:p>
            <a:pPr marL="285750" indent="-285750">
              <a:buFont typeface="Arial" panose="020B0604020202020204" pitchFamily="34" charset="0"/>
              <a:buChar char="•"/>
            </a:pPr>
            <a:endParaRPr lang="en-US" dirty="0"/>
          </a:p>
        </p:txBody>
      </p:sp>
      <p:sp>
        <p:nvSpPr>
          <p:cNvPr id="5" name="Title 2">
            <a:extLst>
              <a:ext uri="{FF2B5EF4-FFF2-40B4-BE49-F238E27FC236}">
                <a16:creationId xmlns:a16="http://schemas.microsoft.com/office/drawing/2014/main" id="{BC5C3714-E58E-C71A-F903-B551FAEC53CD}"/>
              </a:ext>
            </a:extLst>
          </p:cNvPr>
          <p:cNvSpPr txBox="1">
            <a:spLocks/>
          </p:cNvSpPr>
          <p:nvPr/>
        </p:nvSpPr>
        <p:spPr>
          <a:xfrm>
            <a:off x="581192" y="793473"/>
            <a:ext cx="2868486" cy="1244771"/>
          </a:xfrm>
          <a:prstGeom prst="rect">
            <a:avLst/>
          </a:prstGeom>
        </p:spPr>
        <p:txBody>
          <a:bodyPr lIns="91440" tIns="45720" rIns="91440" bIns="45720" anchor="t"/>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2400">
                <a:solidFill>
                  <a:srgbClr val="000000"/>
                </a:solidFill>
              </a:rPr>
              <a:t>Our Research: </a:t>
            </a:r>
            <a:endParaRPr lang="en-US" sz="2400">
              <a:solidFill>
                <a:srgbClr val="404040"/>
              </a:solidFill>
            </a:endParaRPr>
          </a:p>
          <a:p>
            <a:pPr algn="ctr">
              <a:spcBef>
                <a:spcPts val="0"/>
              </a:spcBef>
            </a:pPr>
            <a:r>
              <a:rPr lang="en-US" sz="2400" cap="none">
                <a:solidFill>
                  <a:srgbClr val="000000"/>
                </a:solidFill>
              </a:rPr>
              <a:t>What were the </a:t>
            </a:r>
            <a:endParaRPr lang="en-US" sz="2400" cap="none">
              <a:solidFill>
                <a:srgbClr val="404040"/>
              </a:solidFill>
            </a:endParaRPr>
          </a:p>
          <a:p>
            <a:pPr algn="ctr">
              <a:spcBef>
                <a:spcPts val="0"/>
              </a:spcBef>
            </a:pPr>
            <a:r>
              <a:rPr lang="en-US" sz="2400" cap="none">
                <a:solidFill>
                  <a:srgbClr val="000000"/>
                </a:solidFill>
              </a:rPr>
              <a:t>main findings?</a:t>
            </a:r>
            <a:endParaRPr lang="en-US" sz="2400" cap="none"/>
          </a:p>
          <a:p>
            <a:endParaRPr lang="en-US"/>
          </a:p>
        </p:txBody>
      </p:sp>
    </p:spTree>
    <p:extLst>
      <p:ext uri="{BB962C8B-B14F-4D97-AF65-F5344CB8AC3E}">
        <p14:creationId xmlns:p14="http://schemas.microsoft.com/office/powerpoint/2010/main" val="2300777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BDAF4-9521-2DBD-6CA0-30F1F91C42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C3FC1-8C6B-671A-0B85-7434195C45C7}"/>
              </a:ext>
            </a:extLst>
          </p:cNvPr>
          <p:cNvSpPr>
            <a:spLocks noGrp="1"/>
          </p:cNvSpPr>
          <p:nvPr>
            <p:ph type="sldNum" sz="quarter" idx="12"/>
          </p:nvPr>
        </p:nvSpPr>
        <p:spPr/>
        <p:txBody>
          <a:bodyPr/>
          <a:lstStyle/>
          <a:p>
            <a:fld id="{F603CDE5-C1D8-4EDD-870F-A498BAFA520F}" type="slidenum">
              <a:rPr lang="en-US" noProof="0" smtClean="0"/>
              <a:t>35</a:t>
            </a:fld>
            <a:endParaRPr lang="en-US" noProof="0"/>
          </a:p>
        </p:txBody>
      </p:sp>
      <p:graphicFrame>
        <p:nvGraphicFramePr>
          <p:cNvPr id="4" name="Diagram 3">
            <a:extLst>
              <a:ext uri="{FF2B5EF4-FFF2-40B4-BE49-F238E27FC236}">
                <a16:creationId xmlns:a16="http://schemas.microsoft.com/office/drawing/2014/main" id="{E8B8FF24-1CC5-DFDC-9BF0-DBBF433942A6}"/>
              </a:ext>
            </a:extLst>
          </p:cNvPr>
          <p:cNvGraphicFramePr/>
          <p:nvPr/>
        </p:nvGraphicFramePr>
        <p:xfrm>
          <a:off x="1580030" y="2000110"/>
          <a:ext cx="9031941"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36" name="TextBox 2135">
            <a:extLst>
              <a:ext uri="{FF2B5EF4-FFF2-40B4-BE49-F238E27FC236}">
                <a16:creationId xmlns:a16="http://schemas.microsoft.com/office/drawing/2014/main" id="{FF8C632E-F5D8-C375-1593-A35CDA44329A}"/>
              </a:ext>
            </a:extLst>
          </p:cNvPr>
          <p:cNvSpPr txBox="1"/>
          <p:nvPr/>
        </p:nvSpPr>
        <p:spPr>
          <a:xfrm>
            <a:off x="1583530" y="1059655"/>
            <a:ext cx="9024938" cy="553998"/>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solidFill>
                  <a:schemeClr val="bg1"/>
                </a:solidFill>
              </a:rPr>
              <a:t>Factors Associated with Service Coordinator Burnout</a:t>
            </a:r>
          </a:p>
        </p:txBody>
      </p:sp>
      <p:pic>
        <p:nvPicPr>
          <p:cNvPr id="2226" name="Graphic 2225" descr="Downward trend graph with solid fill">
            <a:extLst>
              <a:ext uri="{FF2B5EF4-FFF2-40B4-BE49-F238E27FC236}">
                <a16:creationId xmlns:a16="http://schemas.microsoft.com/office/drawing/2014/main" id="{F2EAC7F2-C921-50A5-FC3A-ECD0234934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99309" y="2092838"/>
            <a:ext cx="623048" cy="589430"/>
          </a:xfrm>
          <a:prstGeom prst="rect">
            <a:avLst/>
          </a:prstGeom>
        </p:spPr>
      </p:pic>
      <p:pic>
        <p:nvPicPr>
          <p:cNvPr id="2228" name="Graphic 2227" descr="Confused person with solid fill">
            <a:extLst>
              <a:ext uri="{FF2B5EF4-FFF2-40B4-BE49-F238E27FC236}">
                <a16:creationId xmlns:a16="http://schemas.microsoft.com/office/drawing/2014/main" id="{4E263860-7013-5190-811F-E667153E9A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05043" y="2152369"/>
            <a:ext cx="510989" cy="488577"/>
          </a:xfrm>
          <a:prstGeom prst="rect">
            <a:avLst/>
          </a:prstGeom>
        </p:spPr>
      </p:pic>
      <p:pic>
        <p:nvPicPr>
          <p:cNvPr id="20" name="Graphic 19" descr="Sleep with solid fill">
            <a:extLst>
              <a:ext uri="{FF2B5EF4-FFF2-40B4-BE49-F238E27FC236}">
                <a16:creationId xmlns:a16="http://schemas.microsoft.com/office/drawing/2014/main" id="{078853F3-8C93-681E-3907-1C422EE754D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50456" y="2110347"/>
            <a:ext cx="623048" cy="567018"/>
          </a:xfrm>
          <a:prstGeom prst="rect">
            <a:avLst/>
          </a:prstGeom>
        </p:spPr>
      </p:pic>
    </p:spTree>
    <p:extLst>
      <p:ext uri="{BB962C8B-B14F-4D97-AF65-F5344CB8AC3E}">
        <p14:creationId xmlns:p14="http://schemas.microsoft.com/office/powerpoint/2010/main" val="3604463517"/>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F56C8-4286-3C70-E49B-7D6FBFAD3069}"/>
              </a:ext>
            </a:extLst>
          </p:cNvPr>
          <p:cNvSpPr>
            <a:spLocks noGrp="1"/>
          </p:cNvSpPr>
          <p:nvPr>
            <p:ph type="sldNum" sz="quarter" idx="12"/>
          </p:nvPr>
        </p:nvSpPr>
        <p:spPr/>
        <p:txBody>
          <a:bodyPr/>
          <a:lstStyle/>
          <a:p>
            <a:fld id="{F603CDE5-C1D8-4EDD-870F-A498BAFA520F}" type="slidenum">
              <a:rPr lang="en-US" noProof="0" smtClean="0"/>
              <a:t>36</a:t>
            </a:fld>
            <a:endParaRPr lang="en-US" noProof="0"/>
          </a:p>
        </p:txBody>
      </p:sp>
      <p:sp>
        <p:nvSpPr>
          <p:cNvPr id="4" name="TextBox 3">
            <a:extLst>
              <a:ext uri="{FF2B5EF4-FFF2-40B4-BE49-F238E27FC236}">
                <a16:creationId xmlns:a16="http://schemas.microsoft.com/office/drawing/2014/main" id="{EC12EB3F-10A6-C4EE-7564-07BDEFBEDBB7}"/>
              </a:ext>
            </a:extLst>
          </p:cNvPr>
          <p:cNvSpPr txBox="1"/>
          <p:nvPr/>
        </p:nvSpPr>
        <p:spPr>
          <a:xfrm>
            <a:off x="1583530" y="1059655"/>
            <a:ext cx="9024938" cy="553998"/>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solidFill>
                  <a:schemeClr val="bg1"/>
                </a:solidFill>
              </a:rPr>
              <a:t>Implications for ECI Leaders</a:t>
            </a:r>
            <a:endParaRPr lang="en-US">
              <a:solidFill>
                <a:schemeClr val="bg1"/>
              </a:solidFill>
            </a:endParaRPr>
          </a:p>
        </p:txBody>
      </p:sp>
      <p:graphicFrame>
        <p:nvGraphicFramePr>
          <p:cNvPr id="5" name="Table 4">
            <a:extLst>
              <a:ext uri="{FF2B5EF4-FFF2-40B4-BE49-F238E27FC236}">
                <a16:creationId xmlns:a16="http://schemas.microsoft.com/office/drawing/2014/main" id="{EE648FCB-7FF0-4343-9D7C-8977000163AD}"/>
              </a:ext>
            </a:extLst>
          </p:cNvPr>
          <p:cNvGraphicFramePr>
            <a:graphicFrameLocks noGrp="1"/>
          </p:cNvGraphicFramePr>
          <p:nvPr>
            <p:extLst>
              <p:ext uri="{D42A27DB-BD31-4B8C-83A1-F6EECF244321}">
                <p14:modId xmlns:p14="http://schemas.microsoft.com/office/powerpoint/2010/main" val="1573301491"/>
              </p:ext>
            </p:extLst>
          </p:nvPr>
        </p:nvGraphicFramePr>
        <p:xfrm>
          <a:off x="1647265" y="2297205"/>
          <a:ext cx="8962409" cy="3200400"/>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354121329"/>
                    </a:ext>
                  </a:extLst>
                </a:gridCol>
                <a:gridCol w="5762009">
                  <a:extLst>
                    <a:ext uri="{9D8B030D-6E8A-4147-A177-3AD203B41FA5}">
                      <a16:colId xmlns:a16="http://schemas.microsoft.com/office/drawing/2014/main" val="865846174"/>
                    </a:ext>
                  </a:extLst>
                </a:gridCol>
              </a:tblGrid>
              <a:tr h="370840">
                <a:tc>
                  <a:txBody>
                    <a:bodyPr/>
                    <a:lstStyle/>
                    <a:p>
                      <a:pPr marL="0" indent="0">
                        <a:buNone/>
                      </a:pPr>
                      <a:r>
                        <a:rPr lang="en-US"/>
                        <a:t>Infant and toddler development </a:t>
                      </a:r>
                    </a:p>
                  </a:txBody>
                  <a:tcPr anchor="ctr"/>
                </a:tc>
                <a:tc>
                  <a:txBody>
                    <a:bodyPr/>
                    <a:lstStyle/>
                    <a:p>
                      <a:pPr marL="285750" lvl="0" indent="-285750">
                        <a:buFont typeface="Wingdings"/>
                        <a:buChar char="ü"/>
                      </a:pPr>
                      <a:r>
                        <a:rPr lang="en-US"/>
                        <a:t>Bring everything back to the child</a:t>
                      </a:r>
                    </a:p>
                    <a:p>
                      <a:pPr marL="285750" lvl="0" indent="-285750">
                        <a:buFont typeface="Wingdings"/>
                        <a:buChar char="ü"/>
                      </a:pPr>
                      <a:r>
                        <a:rPr lang="en-US"/>
                        <a:t>Celebrate "major milestones" and "small wins"</a:t>
                      </a:r>
                    </a:p>
                  </a:txBody>
                  <a:tcPr/>
                </a:tc>
                <a:extLst>
                  <a:ext uri="{0D108BD9-81ED-4DB2-BD59-A6C34878D82A}">
                    <a16:rowId xmlns:a16="http://schemas.microsoft.com/office/drawing/2014/main" val="3607651385"/>
                  </a:ext>
                </a:extLst>
              </a:tr>
              <a:tr h="370840">
                <a:tc>
                  <a:txBody>
                    <a:bodyPr/>
                    <a:lstStyle/>
                    <a:p>
                      <a:pPr marL="0" indent="0">
                        <a:buNone/>
                      </a:pPr>
                      <a:r>
                        <a:rPr lang="en-US"/>
                        <a:t>Family-centered practices</a:t>
                      </a:r>
                    </a:p>
                  </a:txBody>
                  <a:tcPr anchor="ctr"/>
                </a:tc>
                <a:tc>
                  <a:txBody>
                    <a:bodyPr/>
                    <a:lstStyle/>
                    <a:p>
                      <a:pPr marL="285750" lvl="0" indent="-285750">
                        <a:buFont typeface="Wingdings"/>
                        <a:buChar char="ü"/>
                      </a:pPr>
                      <a:r>
                        <a:rPr lang="en-US"/>
                        <a:t>Emphasize family understanding and empowerment</a:t>
                      </a:r>
                    </a:p>
                    <a:p>
                      <a:pPr marL="285750" lvl="0" indent="-285750">
                        <a:buFont typeface="Wingdings"/>
                        <a:buChar char="ü"/>
                      </a:pPr>
                      <a:r>
                        <a:rPr lang="en-US"/>
                        <a:t>Recognize partnership building takes time and effort</a:t>
                      </a:r>
                    </a:p>
                  </a:txBody>
                  <a:tcPr/>
                </a:tc>
                <a:extLst>
                  <a:ext uri="{0D108BD9-81ED-4DB2-BD59-A6C34878D82A}">
                    <a16:rowId xmlns:a16="http://schemas.microsoft.com/office/drawing/2014/main" val="454650715"/>
                  </a:ext>
                </a:extLst>
              </a:tr>
              <a:tr h="370840">
                <a:tc>
                  <a:txBody>
                    <a:bodyPr/>
                    <a:lstStyle/>
                    <a:p>
                      <a:pPr marL="0" indent="0">
                        <a:buNone/>
                      </a:pPr>
                      <a:r>
                        <a:rPr lang="en-US"/>
                        <a:t>Leadership/teaming</a:t>
                      </a:r>
                    </a:p>
                  </a:txBody>
                  <a:tcPr anchor="ctr"/>
                </a:tc>
                <a:tc>
                  <a:txBody>
                    <a:bodyPr/>
                    <a:lstStyle/>
                    <a:p>
                      <a:pPr marL="285750" lvl="0" indent="-285750">
                        <a:buFont typeface="Wingdings"/>
                        <a:buChar char="ü"/>
                      </a:pPr>
                      <a:r>
                        <a:rPr lang="en-US"/>
                        <a:t>Acknowledge service coordinators as leaders</a:t>
                      </a:r>
                    </a:p>
                    <a:p>
                      <a:pPr marL="285750" lvl="0" indent="-285750">
                        <a:buFont typeface="Wingdings"/>
                        <a:buChar char="ü"/>
                      </a:pPr>
                      <a:r>
                        <a:rPr lang="en-US"/>
                        <a:t>Facilitate communication and caring among teams</a:t>
                      </a:r>
                    </a:p>
                  </a:txBody>
                  <a:tcPr/>
                </a:tc>
                <a:extLst>
                  <a:ext uri="{0D108BD9-81ED-4DB2-BD59-A6C34878D82A}">
                    <a16:rowId xmlns:a16="http://schemas.microsoft.com/office/drawing/2014/main" val="49170055"/>
                  </a:ext>
                </a:extLst>
              </a:tr>
              <a:tr h="370840">
                <a:tc>
                  <a:txBody>
                    <a:bodyPr/>
                    <a:lstStyle/>
                    <a:p>
                      <a:pPr marL="0" indent="0">
                        <a:buNone/>
                      </a:pPr>
                      <a:r>
                        <a:rPr lang="en-US"/>
                        <a:t>Coordination of services/ transition</a:t>
                      </a:r>
                    </a:p>
                  </a:txBody>
                  <a:tcPr anchor="ctr"/>
                </a:tc>
                <a:tc>
                  <a:txBody>
                    <a:bodyPr/>
                    <a:lstStyle/>
                    <a:p>
                      <a:pPr marL="285750" lvl="0" indent="-285750">
                        <a:buFont typeface="Wingdings"/>
                        <a:buChar char="ü"/>
                      </a:pPr>
                      <a:r>
                        <a:rPr lang="en-US" sz="1800" b="0" i="0" u="none" strike="noStrike" noProof="0">
                          <a:solidFill>
                            <a:srgbClr val="000000"/>
                          </a:solidFill>
                          <a:latin typeface="Gill Sans MT"/>
                        </a:rPr>
                        <a:t>Prioritize people over numbers</a:t>
                      </a:r>
                      <a:endParaRPr lang="en-US"/>
                    </a:p>
                    <a:p>
                      <a:pPr marL="285750" lvl="0" indent="-285750">
                        <a:buFont typeface="Wingdings"/>
                        <a:buChar char="ü"/>
                      </a:pPr>
                      <a:r>
                        <a:rPr lang="en-US"/>
                        <a:t>Solicit staff recommendations for efficiency</a:t>
                      </a:r>
                    </a:p>
                  </a:txBody>
                  <a:tcPr/>
                </a:tc>
                <a:extLst>
                  <a:ext uri="{0D108BD9-81ED-4DB2-BD59-A6C34878D82A}">
                    <a16:rowId xmlns:a16="http://schemas.microsoft.com/office/drawing/2014/main" val="819218059"/>
                  </a:ext>
                </a:extLst>
              </a:tr>
              <a:tr h="370840">
                <a:tc>
                  <a:txBody>
                    <a:bodyPr/>
                    <a:lstStyle/>
                    <a:p>
                      <a:pPr marL="0" indent="0">
                        <a:buNone/>
                      </a:pPr>
                      <a:r>
                        <a:rPr lang="en-US"/>
                        <a:t>Professionalism</a:t>
                      </a:r>
                    </a:p>
                  </a:txBody>
                  <a:tcPr anchor="ctr"/>
                </a:tc>
                <a:tc>
                  <a:txBody>
                    <a:bodyPr/>
                    <a:lstStyle/>
                    <a:p>
                      <a:pPr marL="285750" lvl="0" indent="-285750">
                        <a:buFont typeface="Wingdings"/>
                        <a:buChar char="ü"/>
                      </a:pPr>
                      <a:r>
                        <a:rPr lang="en-US"/>
                        <a:t>Provide opportunities for professional advancement</a:t>
                      </a:r>
                    </a:p>
                    <a:p>
                      <a:pPr marL="285750" lvl="0" indent="-285750">
                        <a:buFont typeface="Wingdings"/>
                        <a:buChar char="ü"/>
                      </a:pPr>
                      <a:r>
                        <a:rPr lang="en-US"/>
                        <a:t>Model self-care and organizational strategies</a:t>
                      </a:r>
                    </a:p>
                  </a:txBody>
                  <a:tcPr/>
                </a:tc>
                <a:extLst>
                  <a:ext uri="{0D108BD9-81ED-4DB2-BD59-A6C34878D82A}">
                    <a16:rowId xmlns:a16="http://schemas.microsoft.com/office/drawing/2014/main" val="2351098791"/>
                  </a:ext>
                </a:extLst>
              </a:tr>
            </a:tbl>
          </a:graphicData>
        </a:graphic>
      </p:graphicFrame>
      <p:sp>
        <p:nvSpPr>
          <p:cNvPr id="7" name="TextBox 6">
            <a:extLst>
              <a:ext uri="{FF2B5EF4-FFF2-40B4-BE49-F238E27FC236}">
                <a16:creationId xmlns:a16="http://schemas.microsoft.com/office/drawing/2014/main" id="{52356E50-3BC6-6A0A-A873-4EDCAB5E7DED}"/>
              </a:ext>
            </a:extLst>
          </p:cNvPr>
          <p:cNvSpPr txBox="1"/>
          <p:nvPr/>
        </p:nvSpPr>
        <p:spPr>
          <a:xfrm>
            <a:off x="1646059" y="5683249"/>
            <a:ext cx="89624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Discuss:  What are you already doing to address these implications? </a:t>
            </a:r>
          </a:p>
          <a:p>
            <a:pPr algn="ctr"/>
            <a:r>
              <a:rPr lang="en-US"/>
              <a:t>Share with your table and identify some potential new strategies/mind shifts.</a:t>
            </a:r>
          </a:p>
        </p:txBody>
      </p:sp>
    </p:spTree>
    <p:extLst>
      <p:ext uri="{BB962C8B-B14F-4D97-AF65-F5344CB8AC3E}">
        <p14:creationId xmlns:p14="http://schemas.microsoft.com/office/powerpoint/2010/main" val="4656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2D3B-A721-DA68-452E-15C6DE99544E}"/>
              </a:ext>
            </a:extLst>
          </p:cNvPr>
          <p:cNvSpPr>
            <a:spLocks noGrp="1"/>
          </p:cNvSpPr>
          <p:nvPr>
            <p:ph type="title"/>
          </p:nvPr>
        </p:nvSpPr>
        <p:spPr>
          <a:xfrm>
            <a:off x="419100" y="677007"/>
            <a:ext cx="11101753" cy="1068876"/>
          </a:xfrm>
        </p:spPr>
        <p:txBody>
          <a:bodyPr>
            <a:noAutofit/>
          </a:bodyPr>
          <a:lstStyle/>
          <a:p>
            <a:pPr algn="ctr"/>
            <a:r>
              <a:rPr lang="en-US" sz="3200" cap="none" dirty="0"/>
              <a:t>Staying on course within ECI to continue serving young children and families</a:t>
            </a:r>
          </a:p>
        </p:txBody>
      </p:sp>
      <p:sp>
        <p:nvSpPr>
          <p:cNvPr id="3" name="Content Placeholder 2">
            <a:extLst>
              <a:ext uri="{FF2B5EF4-FFF2-40B4-BE49-F238E27FC236}">
                <a16:creationId xmlns:a16="http://schemas.microsoft.com/office/drawing/2014/main" id="{C7EBE8F3-DC24-8B0F-F1CB-928F45F2EFBF}"/>
              </a:ext>
            </a:extLst>
          </p:cNvPr>
          <p:cNvSpPr>
            <a:spLocks noGrp="1"/>
          </p:cNvSpPr>
          <p:nvPr>
            <p:ph idx="1"/>
          </p:nvPr>
        </p:nvSpPr>
        <p:spPr>
          <a:xfrm>
            <a:off x="671146" y="2307744"/>
            <a:ext cx="10849707" cy="3177810"/>
          </a:xfrm>
        </p:spPr>
        <p:txBody>
          <a:bodyPr>
            <a:normAutofit fontScale="92500" lnSpcReduction="10000"/>
          </a:bodyPr>
          <a:lstStyle/>
          <a:p>
            <a:pPr marL="0" indent="0">
              <a:spcBef>
                <a:spcPts val="0"/>
              </a:spcBef>
              <a:spcAft>
                <a:spcPts val="1200"/>
              </a:spcAft>
              <a:buNone/>
            </a:pPr>
            <a:r>
              <a:rPr lang="en-US" sz="2400" cap="none" dirty="0"/>
              <a:t>Recognize and Embrace:</a:t>
            </a:r>
            <a:endParaRPr lang="en-US" sz="2400" dirty="0"/>
          </a:p>
          <a:p>
            <a:r>
              <a:rPr lang="en-US" sz="2400" dirty="0"/>
              <a:t>A need for new paradigms</a:t>
            </a:r>
          </a:p>
          <a:p>
            <a:r>
              <a:rPr lang="en-US" sz="2400" dirty="0"/>
              <a:t>A recognition that change is inevitable</a:t>
            </a:r>
          </a:p>
          <a:p>
            <a:r>
              <a:rPr lang="en-US" sz="2400" dirty="0"/>
              <a:t>A need to reframe</a:t>
            </a:r>
          </a:p>
          <a:p>
            <a:pPr lvl="1"/>
            <a:r>
              <a:rPr lang="en-US" sz="2200" dirty="0"/>
              <a:t>There is no good or bad, just different</a:t>
            </a:r>
          </a:p>
          <a:p>
            <a:r>
              <a:rPr lang="en-US" sz="2400" dirty="0"/>
              <a:t>Your tribe</a:t>
            </a:r>
          </a:p>
          <a:p>
            <a:pPr lvl="1"/>
            <a:r>
              <a:rPr lang="en-US" sz="2200" dirty="0"/>
              <a:t>We need each other</a:t>
            </a:r>
          </a:p>
        </p:txBody>
      </p:sp>
    </p:spTree>
    <p:extLst>
      <p:ext uri="{BB962C8B-B14F-4D97-AF65-F5344CB8AC3E}">
        <p14:creationId xmlns:p14="http://schemas.microsoft.com/office/powerpoint/2010/main" val="78232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492DD6-3654-CB6E-7A2A-2B83247BD11B}"/>
              </a:ext>
            </a:extLst>
          </p:cNvPr>
          <p:cNvSpPr>
            <a:spLocks noChangeArrowheads="1"/>
          </p:cNvSpPr>
          <p:nvPr/>
        </p:nvSpPr>
        <p:spPr bwMode="auto">
          <a:xfrm>
            <a:off x="2057400" y="1614488"/>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4400" i="1">
                <a:solidFill>
                  <a:schemeClr val="tx2"/>
                </a:solidFill>
                <a:latin typeface="+mn-lt"/>
              </a:rPr>
              <a:t>A paradigm is a set of rules and regulations that:</a:t>
            </a:r>
          </a:p>
          <a:p>
            <a:pPr algn="ctr" eaLnBrk="1" hangingPunct="1"/>
            <a:endParaRPr lang="en-US" altLang="en-US" sz="4400" i="1">
              <a:solidFill>
                <a:schemeClr val="tx2"/>
              </a:solidFill>
            </a:endParaRPr>
          </a:p>
        </p:txBody>
      </p:sp>
      <p:sp>
        <p:nvSpPr>
          <p:cNvPr id="16387" name="Rectangle 3">
            <a:extLst>
              <a:ext uri="{FF2B5EF4-FFF2-40B4-BE49-F238E27FC236}">
                <a16:creationId xmlns:a16="http://schemas.microsoft.com/office/drawing/2014/main" id="{9ED9FD17-9AD3-FF8E-C98E-21C4FCFC1C28}"/>
              </a:ext>
            </a:extLst>
          </p:cNvPr>
          <p:cNvSpPr>
            <a:spLocks noChangeArrowheads="1"/>
          </p:cNvSpPr>
          <p:nvPr/>
        </p:nvSpPr>
        <p:spPr bwMode="auto">
          <a:xfrm>
            <a:off x="970085" y="3239233"/>
            <a:ext cx="10404230" cy="145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20000"/>
              </a:spcBef>
              <a:buFontTx/>
              <a:buChar char="•"/>
            </a:pPr>
            <a:r>
              <a:rPr lang="en-US" altLang="en-US">
                <a:latin typeface="+mn-lt"/>
              </a:rPr>
              <a:t>define boundaries</a:t>
            </a:r>
          </a:p>
          <a:p>
            <a:pPr eaLnBrk="1" hangingPunct="1">
              <a:spcBef>
                <a:spcPct val="20000"/>
              </a:spcBef>
              <a:buFontTx/>
              <a:buChar char="•"/>
            </a:pPr>
            <a:r>
              <a:rPr lang="en-US" altLang="en-US">
                <a:latin typeface="+mn-lt"/>
              </a:rPr>
              <a:t>tell us what to do to be successful within those boundaries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a:extLst>
              <a:ext uri="{FF2B5EF4-FFF2-40B4-BE49-F238E27FC236}">
                <a16:creationId xmlns:a16="http://schemas.microsoft.com/office/drawing/2014/main" id="{BF7C2DC5-7E49-CC0E-FC3B-C94585808940}"/>
              </a:ext>
            </a:extLst>
          </p:cNvPr>
          <p:cNvGraphicFramePr>
            <a:graphicFrameLocks noChangeAspect="1"/>
          </p:cNvGraphicFramePr>
          <p:nvPr>
            <p:extLst>
              <p:ext uri="{D42A27DB-BD31-4B8C-83A1-F6EECF244321}">
                <p14:modId xmlns:p14="http://schemas.microsoft.com/office/powerpoint/2010/main" val="1050847024"/>
              </p:ext>
            </p:extLst>
          </p:nvPr>
        </p:nvGraphicFramePr>
        <p:xfrm>
          <a:off x="2303495" y="656084"/>
          <a:ext cx="7585009" cy="6118757"/>
        </p:xfrm>
        <a:graphic>
          <a:graphicData uri="http://schemas.openxmlformats.org/presentationml/2006/ole">
            <mc:AlternateContent xmlns:mc="http://schemas.openxmlformats.org/markup-compatibility/2006">
              <mc:Choice xmlns:v="urn:schemas-microsoft-com:vml" Requires="v">
                <p:oleObj name="Photo Editor Photo" r:id="rId2" imgW="14076190" imgH="11352381" progId="MSPhotoEd.3">
                  <p:embed/>
                </p:oleObj>
              </mc:Choice>
              <mc:Fallback>
                <p:oleObj name="Photo Editor Photo" r:id="rId2" imgW="14076190" imgH="11352381" progId="MSPhotoEd.3">
                  <p:embed/>
                  <p:pic>
                    <p:nvPicPr>
                      <p:cNvPr id="14338" name="Object 2">
                        <a:extLst>
                          <a:ext uri="{FF2B5EF4-FFF2-40B4-BE49-F238E27FC236}">
                            <a16:creationId xmlns:a16="http://schemas.microsoft.com/office/drawing/2014/main" id="{BF7C2DC5-7E49-CC0E-FC3B-C94585808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95" y="656084"/>
                        <a:ext cx="7585009" cy="6118757"/>
                      </a:xfrm>
                      <a:prstGeom prst="rect">
                        <a:avLst/>
                      </a:prstGeom>
                      <a:noFill/>
                      <a:ln>
                        <a:noFill/>
                      </a:ln>
                      <a:effec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a:extLst>
              <a:ext uri="{FF2B5EF4-FFF2-40B4-BE49-F238E27FC236}">
                <a16:creationId xmlns:a16="http://schemas.microsoft.com/office/drawing/2014/main" id="{DF18AD81-5E53-CB82-487A-B6198390922A}"/>
              </a:ext>
            </a:extLst>
          </p:cNvPr>
          <p:cNvGraphicFramePr>
            <a:graphicFrameLocks noChangeAspect="1"/>
          </p:cNvGraphicFramePr>
          <p:nvPr>
            <p:extLst>
              <p:ext uri="{D42A27DB-BD31-4B8C-83A1-F6EECF244321}">
                <p14:modId xmlns:p14="http://schemas.microsoft.com/office/powerpoint/2010/main" val="3650396271"/>
              </p:ext>
            </p:extLst>
          </p:nvPr>
        </p:nvGraphicFramePr>
        <p:xfrm>
          <a:off x="3841163" y="665018"/>
          <a:ext cx="4509673" cy="6100618"/>
        </p:xfrm>
        <a:graphic>
          <a:graphicData uri="http://schemas.openxmlformats.org/presentationml/2006/ole">
            <mc:AlternateContent xmlns:mc="http://schemas.openxmlformats.org/markup-compatibility/2006">
              <mc:Choice xmlns:v="urn:schemas-microsoft-com:vml" Requires="v">
                <p:oleObj name="Photo Editor Photo" r:id="rId2" imgW="9907383" imgH="13400000" progId="MSPhotoEd.3">
                  <p:embed/>
                </p:oleObj>
              </mc:Choice>
              <mc:Fallback>
                <p:oleObj name="Photo Editor Photo" r:id="rId2" imgW="9907383" imgH="13400000" progId="MSPhotoEd.3">
                  <p:embed/>
                  <p:pic>
                    <p:nvPicPr>
                      <p:cNvPr id="17410" name="Object 2">
                        <a:extLst>
                          <a:ext uri="{FF2B5EF4-FFF2-40B4-BE49-F238E27FC236}">
                            <a16:creationId xmlns:a16="http://schemas.microsoft.com/office/drawing/2014/main" id="{DF18AD81-5E53-CB82-487A-B61983909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163" y="665018"/>
                        <a:ext cx="4509673" cy="6100618"/>
                      </a:xfrm>
                      <a:prstGeom prst="rect">
                        <a:avLst/>
                      </a:prstGeom>
                      <a:noFill/>
                      <a:ln>
                        <a:noFill/>
                      </a:ln>
                      <a:effec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a:extLst>
              <a:ext uri="{FF2B5EF4-FFF2-40B4-BE49-F238E27FC236}">
                <a16:creationId xmlns:a16="http://schemas.microsoft.com/office/drawing/2014/main" id="{7FFE23BA-8EBE-BB2D-A409-AE6BB5992BDE}"/>
              </a:ext>
            </a:extLst>
          </p:cNvPr>
          <p:cNvGraphicFramePr>
            <a:graphicFrameLocks noChangeAspect="1"/>
          </p:cNvGraphicFramePr>
          <p:nvPr>
            <p:extLst>
              <p:ext uri="{D42A27DB-BD31-4B8C-83A1-F6EECF244321}">
                <p14:modId xmlns:p14="http://schemas.microsoft.com/office/powerpoint/2010/main" val="825813432"/>
              </p:ext>
            </p:extLst>
          </p:nvPr>
        </p:nvGraphicFramePr>
        <p:xfrm>
          <a:off x="1714500" y="882650"/>
          <a:ext cx="8763000" cy="5092700"/>
        </p:xfrm>
        <a:graphic>
          <a:graphicData uri="http://schemas.openxmlformats.org/presentationml/2006/ole">
            <mc:AlternateContent xmlns:mc="http://schemas.openxmlformats.org/markup-compatibility/2006">
              <mc:Choice xmlns:v="urn:schemas-microsoft-com:vml" Requires="v">
                <p:oleObj name="Photo Editor Photo" r:id="rId2" imgW="15994708" imgH="8485714" progId="MSPhotoEd.3">
                  <p:embed/>
                </p:oleObj>
              </mc:Choice>
              <mc:Fallback>
                <p:oleObj name="Photo Editor Photo" r:id="rId2" imgW="15994708" imgH="8485714" progId="MSPhotoEd.3">
                  <p:embed/>
                  <p:pic>
                    <p:nvPicPr>
                      <p:cNvPr id="18434" name="Object 2">
                        <a:extLst>
                          <a:ext uri="{FF2B5EF4-FFF2-40B4-BE49-F238E27FC236}">
                            <a16:creationId xmlns:a16="http://schemas.microsoft.com/office/drawing/2014/main" id="{7FFE23BA-8EBE-BB2D-A409-AE6BB5992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882650"/>
                        <a:ext cx="8763000" cy="50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727C7-B50C-0210-58D7-0D5844D97F2C}"/>
            </a:ext>
          </a:extLst>
        </p:cNvPr>
        <p:cNvGrpSpPr/>
        <p:nvPr/>
      </p:nvGrpSpPr>
      <p:grpSpPr>
        <a:xfrm>
          <a:off x="0" y="0"/>
          <a:ext cx="0" cy="0"/>
          <a:chOff x="0" y="0"/>
          <a:chExt cx="0" cy="0"/>
        </a:xfrm>
      </p:grpSpPr>
      <p:sp>
        <p:nvSpPr>
          <p:cNvPr id="24578" name="Text Box 2">
            <a:extLst>
              <a:ext uri="{FF2B5EF4-FFF2-40B4-BE49-F238E27FC236}">
                <a16:creationId xmlns:a16="http://schemas.microsoft.com/office/drawing/2014/main" id="{BEDDD58F-0A67-F75B-1DBB-25A8B3C29A7E}"/>
              </a:ext>
            </a:extLst>
          </p:cNvPr>
          <p:cNvSpPr txBox="1">
            <a:spLocks noChangeArrowheads="1"/>
          </p:cNvSpPr>
          <p:nvPr/>
        </p:nvSpPr>
        <p:spPr bwMode="auto">
          <a:xfrm>
            <a:off x="2220057" y="2667253"/>
            <a:ext cx="7751885"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ts val="600"/>
              </a:spcBef>
              <a:buFontTx/>
              <a:buNone/>
            </a:pPr>
            <a:r>
              <a:rPr lang="en-US" altLang="en-US" sz="4400" b="1" i="1">
                <a:latin typeface="+mn-lt"/>
              </a:rPr>
              <a:t>We see things not as they are,</a:t>
            </a:r>
          </a:p>
          <a:p>
            <a:pPr algn="ctr" eaLnBrk="1" hangingPunct="1">
              <a:spcBef>
                <a:spcPts val="600"/>
              </a:spcBef>
              <a:buFontTx/>
              <a:buNone/>
            </a:pPr>
            <a:r>
              <a:rPr lang="en-US" altLang="en-US" sz="4400" b="1" i="1">
                <a:latin typeface="+mn-lt"/>
              </a:rPr>
              <a:t>but as we are.</a:t>
            </a:r>
          </a:p>
        </p:txBody>
      </p:sp>
    </p:spTree>
    <p:extLst>
      <p:ext uri="{BB962C8B-B14F-4D97-AF65-F5344CB8AC3E}">
        <p14:creationId xmlns:p14="http://schemas.microsoft.com/office/powerpoint/2010/main" val="3492984804"/>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Body Tex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8A067D76-F162-4D8A-AD52-87DA37A7BC80}"/>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Classic corporate teach a course</Template>
  <TotalTime>32</TotalTime>
  <Words>2043</Words>
  <Application>Microsoft Office PowerPoint</Application>
  <PresentationFormat>Widescreen</PresentationFormat>
  <Paragraphs>325</Paragraphs>
  <Slides>36</Slides>
  <Notes>15</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DividendVTI</vt:lpstr>
      <vt:lpstr>Body Text Style</vt:lpstr>
      <vt:lpstr>Office Theme</vt:lpstr>
      <vt:lpstr>        Welcome to the Fourth (last) ECI Summit!  #ecisummit2025  Austin, TX           </vt:lpstr>
      <vt:lpstr>Morning AGENDA</vt:lpstr>
      <vt:lpstr>Afternoon Agenda</vt:lpstr>
      <vt:lpstr>Staying on course within ECI to continue serving young children and families</vt:lpstr>
      <vt:lpstr>PowerPoint Presentation</vt:lpstr>
      <vt:lpstr>PowerPoint Presentation</vt:lpstr>
      <vt:lpstr>PowerPoint Presentation</vt:lpstr>
      <vt:lpstr>PowerPoint Presentation</vt:lpstr>
      <vt:lpstr>PowerPoint Presentation</vt:lpstr>
      <vt:lpstr>How Many Squares?</vt:lpstr>
      <vt:lpstr>PowerPoint Presentation</vt:lpstr>
      <vt:lpstr>What will remain constant in ECI?</vt:lpstr>
      <vt:lpstr> What is the most important constant?</vt:lpstr>
      <vt:lpstr>What may change in ECI?</vt:lpstr>
      <vt:lpstr>How can we build new paradigms to meet the changes that may occur?</vt:lpstr>
      <vt:lpstr>Early Childhood Intervention</vt:lpstr>
      <vt:lpstr>PowerPoint Presentation</vt:lpstr>
      <vt:lpstr>Insights from the Personnel Retention Grant</vt:lpstr>
      <vt:lpstr>Objectives</vt:lpstr>
      <vt:lpstr>Accomplishments</vt:lpstr>
      <vt:lpstr>Retention 2020-2024</vt:lpstr>
      <vt:lpstr>Key Takeaways</vt:lpstr>
      <vt:lpstr>Lessons Learned</vt:lpstr>
      <vt:lpstr>Sustainability and Next Steps</vt:lpstr>
      <vt:lpstr>Thank you</vt:lpstr>
      <vt:lpstr>Statewide ECI Personnel Well-being and Burnout Survey Results</vt:lpstr>
      <vt:lpstr>Agenda</vt:lpstr>
      <vt:lpstr>What are the different aspects of a service coordinator’s job?</vt:lpstr>
      <vt:lpstr>What are workplace well-being and burnout?</vt:lpstr>
      <vt:lpstr>Our Research:  How do different aspects of a service coordinator’s job contribute to well-being and burnout? </vt:lpstr>
      <vt:lpstr>Our Research:  Who did we interview?</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Calvo, Beverley A</cp:lastModifiedBy>
  <cp:revision>7</cp:revision>
  <cp:lastPrinted>2025-04-21T23:20:21Z</cp:lastPrinted>
  <dcterms:created xsi:type="dcterms:W3CDTF">2025-04-11T16:45:28Z</dcterms:created>
  <dcterms:modified xsi:type="dcterms:W3CDTF">2025-04-23T12:29:10Z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2025-04-18T15:16:39Z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9dad3ecb-5436-4cd3-8e65-63d4f0124cba</vt:lpwstr>
  </property>
  <property fmtid="{D5CDD505-2E9C-101B-9397-08002B2CF9AE}" pid="8" name="MSIP_Label_b73649dc-6fee-4eb8-a128-734c3c842ea8_ContentBits">
    <vt:lpwstr>0</vt:lpwstr>
  </property>
  <property fmtid="{D5CDD505-2E9C-101B-9397-08002B2CF9AE}" pid="9" name="MSIP_Label_b73649dc-6fee-4eb8-a128-734c3c842ea8_Tag">
    <vt:lpwstr>10, 3, 0, 1</vt:lpwstr>
  </property>
</Properties>
</file>