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Play"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PaFmvTfunLc5iuuTV54zzewyZ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Elizabeth</a:t>
            </a: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Dana</a:t>
            </a:r>
            <a:endParaRPr/>
          </a:p>
          <a:p>
            <a:pPr marL="0" lvl="0" indent="0" algn="l" rtl="0">
              <a:spcBef>
                <a:spcPts val="0"/>
              </a:spcBef>
              <a:spcAft>
                <a:spcPts val="0"/>
              </a:spcAft>
              <a:buNone/>
            </a:pPr>
            <a:endParaRPr/>
          </a:p>
          <a:p>
            <a:pPr marL="0" lvl="0" indent="0" algn="l" rtl="0">
              <a:spcBef>
                <a:spcPts val="0"/>
              </a:spcBef>
              <a:spcAft>
                <a:spcPts val="0"/>
              </a:spcAft>
              <a:buNone/>
            </a:pPr>
            <a:r>
              <a:rPr lang="en-US"/>
              <a:t>In order to meet these goals, research suggests that organizations should have structured onboarding systems that include specific components…</a:t>
            </a:r>
            <a:endParaRPr/>
          </a:p>
          <a:p>
            <a:pPr marL="0" lvl="0" indent="0" algn="l" rtl="0">
              <a:spcBef>
                <a:spcPts val="0"/>
              </a:spcBef>
              <a:spcAft>
                <a:spcPts val="0"/>
              </a:spcAft>
              <a:buNone/>
            </a:pPr>
            <a:r>
              <a:rPr lang="en-US" i="1"/>
              <a:t>Review each component then ask participants how each component is implemented in their agency. </a:t>
            </a:r>
            <a:endParaRPr/>
          </a:p>
        </p:txBody>
      </p:sp>
      <p:sp>
        <p:nvSpPr>
          <p:cNvPr id="170" name="Google Shape;17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Dana</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i="1"/>
              <a:t>Review each component then ask participants how each component is implemented in their agency. </a:t>
            </a:r>
            <a:endParaRPr/>
          </a:p>
          <a:p>
            <a:pPr marL="0" lvl="0" indent="0" algn="l" rtl="0">
              <a:spcBef>
                <a:spcPts val="0"/>
              </a:spcBef>
              <a:spcAft>
                <a:spcPts val="0"/>
              </a:spcAft>
              <a:buNone/>
            </a:pPr>
            <a:endParaRPr/>
          </a:p>
        </p:txBody>
      </p:sp>
      <p:sp>
        <p:nvSpPr>
          <p:cNvPr id="188" name="Google Shape;18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Elizabeth</a:t>
            </a:r>
            <a:endParaRPr/>
          </a:p>
          <a:p>
            <a:pPr marL="0" lvl="0" indent="0" algn="l" rtl="0">
              <a:spcBef>
                <a:spcPts val="0"/>
              </a:spcBef>
              <a:spcAft>
                <a:spcPts val="0"/>
              </a:spcAft>
              <a:buNone/>
            </a:pPr>
            <a:endParaRPr/>
          </a:p>
          <a:p>
            <a:pPr marL="0" lvl="0" indent="0" algn="l" rtl="0">
              <a:spcBef>
                <a:spcPts val="0"/>
              </a:spcBef>
              <a:spcAft>
                <a:spcPts val="0"/>
              </a:spcAft>
              <a:buNone/>
            </a:pPr>
            <a:r>
              <a:rPr lang="en-US"/>
              <a:t>There is also a structure to what Texas Health and Human Services requires of new EI staff once they are hired, so we could consider these requirements to be part of the onboarding process. Let’s review them. </a:t>
            </a:r>
            <a:endParaRPr/>
          </a:p>
        </p:txBody>
      </p:sp>
      <p:sp>
        <p:nvSpPr>
          <p:cNvPr id="206" name="Google Shape;20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Elizabeth</a:t>
            </a:r>
            <a:endParaRPr/>
          </a:p>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Elizabeth</a:t>
            </a:r>
            <a:endParaRPr/>
          </a:p>
          <a:p>
            <a:pPr marL="0" lvl="0" indent="0" algn="l" rtl="0">
              <a:spcBef>
                <a:spcPts val="0"/>
              </a:spcBef>
              <a:spcAft>
                <a:spcPts val="0"/>
              </a:spcAft>
              <a:buNone/>
            </a:pPr>
            <a:r>
              <a:rPr lang="en-US"/>
              <a:t>We will discuss what goes well and challenges. We’ll also drop a jamboard link in chat so you can add your ideas there too about what aligns or hinders recruitment and retention.</a:t>
            </a:r>
            <a:endParaRPr/>
          </a:p>
          <a:p>
            <a:pPr marL="0" lvl="0" indent="0" algn="l" rtl="0">
              <a:spcBef>
                <a:spcPts val="0"/>
              </a:spcBef>
              <a:spcAft>
                <a:spcPts val="0"/>
              </a:spcAft>
              <a:buNone/>
            </a:pPr>
            <a:endParaRPr i="1"/>
          </a:p>
          <a:p>
            <a:pPr marL="0" lvl="0" indent="0" algn="l" rtl="0">
              <a:spcBef>
                <a:spcPts val="0"/>
              </a:spcBef>
              <a:spcAft>
                <a:spcPts val="0"/>
              </a:spcAft>
              <a:buNone/>
            </a:pPr>
            <a:r>
              <a:rPr lang="en-US" i="1"/>
              <a:t>Dana will drop jamboard link into chat, then show jamboard on screen. Elizabeth will talk them through how to add a sticky note to add their thoughts.</a:t>
            </a:r>
            <a:endParaRPr i="1"/>
          </a:p>
          <a:p>
            <a:pPr marL="0" lvl="0" indent="0" algn="l" rtl="0">
              <a:spcBef>
                <a:spcPts val="0"/>
              </a:spcBef>
              <a:spcAft>
                <a:spcPts val="0"/>
              </a:spcAft>
              <a:buNone/>
            </a:pPr>
            <a:endParaRPr/>
          </a:p>
          <a:p>
            <a:pPr marL="0" lvl="0" indent="0" algn="l" rtl="0">
              <a:spcBef>
                <a:spcPts val="0"/>
              </a:spcBef>
              <a:spcAft>
                <a:spcPts val="0"/>
              </a:spcAft>
              <a:buNone/>
            </a:pPr>
            <a:r>
              <a:rPr lang="en-US"/>
              <a:t>Chat: Ask to share in chat or unmute mics to share what works well. </a:t>
            </a:r>
            <a:endParaRPr/>
          </a:p>
        </p:txBody>
      </p:sp>
      <p:sp>
        <p:nvSpPr>
          <p:cNvPr id="233" name="Google Shape;23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Elizabeth</a:t>
            </a:r>
            <a:endParaRPr/>
          </a:p>
          <a:p>
            <a:pPr marL="0" lvl="0" indent="0" algn="l" rtl="0">
              <a:spcBef>
                <a:spcPts val="0"/>
              </a:spcBef>
              <a:spcAft>
                <a:spcPts val="0"/>
              </a:spcAft>
              <a:buNone/>
            </a:pPr>
            <a:endParaRPr/>
          </a:p>
          <a:p>
            <a:pPr marL="0" lvl="0" indent="0" algn="l" rtl="0">
              <a:spcBef>
                <a:spcPts val="0"/>
              </a:spcBef>
              <a:spcAft>
                <a:spcPts val="0"/>
              </a:spcAft>
              <a:buNone/>
            </a:pPr>
            <a:r>
              <a:rPr lang="en-US"/>
              <a:t>Chat: Ask to share in chat or unmute mics to share what works well. </a:t>
            </a:r>
            <a:endParaRPr/>
          </a:p>
        </p:txBody>
      </p:sp>
      <p:sp>
        <p:nvSpPr>
          <p:cNvPr id="242" name="Google Shape;24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Elizabeth</a:t>
            </a:r>
            <a:endParaRPr/>
          </a:p>
          <a:p>
            <a:pPr marL="0" lvl="0" indent="0" algn="l" rtl="0">
              <a:spcBef>
                <a:spcPts val="0"/>
              </a:spcBef>
              <a:spcAft>
                <a:spcPts val="0"/>
              </a:spcAft>
              <a:buNone/>
            </a:pPr>
            <a:endParaRPr i="1"/>
          </a:p>
          <a:p>
            <a:pPr marL="0" lvl="0" indent="0" algn="l" rtl="0">
              <a:spcBef>
                <a:spcPts val="0"/>
              </a:spcBef>
              <a:spcAft>
                <a:spcPts val="0"/>
              </a:spcAft>
              <a:buNone/>
            </a:pPr>
            <a:r>
              <a:rPr lang="en-US" i="1"/>
              <a:t>Send them to the jamboard to answer the question…</a:t>
            </a:r>
            <a:endParaRPr/>
          </a:p>
          <a:p>
            <a:pPr marL="0" lvl="0" indent="0" algn="l" rtl="0">
              <a:spcBef>
                <a:spcPts val="0"/>
              </a:spcBef>
              <a:spcAft>
                <a:spcPts val="0"/>
              </a:spcAft>
              <a:buNone/>
            </a:pPr>
            <a:endParaRPr/>
          </a:p>
          <a:p>
            <a:pPr marL="0" lvl="0" indent="0" algn="l" rtl="0">
              <a:spcBef>
                <a:spcPts val="0"/>
              </a:spcBef>
              <a:spcAft>
                <a:spcPts val="0"/>
              </a:spcAft>
              <a:buNone/>
            </a:pPr>
            <a:r>
              <a:rPr lang="en-US" i="1"/>
              <a:t>Angie will drop the jamboard in chat. https://jamboard.google.com/d/175PTqOuC2B1ug4c5ZfiRnU2e8lG5JhwUz_zsD68OIXc/edit?usp=sharing</a:t>
            </a:r>
            <a:endParaRPr i="1"/>
          </a:p>
        </p:txBody>
      </p:sp>
      <p:sp>
        <p:nvSpPr>
          <p:cNvPr id="251" name="Google Shape;25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Elizabeth</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Breakout groups (15 min) or Discussion (if we need the time) – </a:t>
            </a:r>
            <a:r>
              <a:rPr lang="en-US" sz="1200">
                <a:solidFill>
                  <a:srgbClr val="595959"/>
                </a:solidFill>
              </a:rPr>
              <a:t> Send to breakout room to work in small and large organizations to share challenges and brainstorm solutions. Each group will identify a speaker to summarize and share top 2 ideas when we return to the main room. </a:t>
            </a:r>
            <a:endParaRPr/>
          </a:p>
          <a:p>
            <a:pPr marL="0" lvl="0" indent="0" algn="l" rtl="0">
              <a:spcBef>
                <a:spcPts val="0"/>
              </a:spcBef>
              <a:spcAft>
                <a:spcPts val="0"/>
              </a:spcAft>
              <a:buNone/>
            </a:pPr>
            <a:endParaRPr/>
          </a:p>
        </p:txBody>
      </p:sp>
      <p:sp>
        <p:nvSpPr>
          <p:cNvPr id="263" name="Google Shape;26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Dana</a:t>
            </a:r>
            <a:endParaRPr/>
          </a:p>
          <a:p>
            <a:pPr marL="0" lvl="0" indent="0" algn="l" rtl="0">
              <a:spcBef>
                <a:spcPts val="0"/>
              </a:spcBef>
              <a:spcAft>
                <a:spcPts val="0"/>
              </a:spcAft>
              <a:buNone/>
            </a:pPr>
            <a:endParaRPr/>
          </a:p>
          <a:p>
            <a:pPr marL="0" lvl="0" indent="0" algn="l" rtl="0">
              <a:spcBef>
                <a:spcPts val="0"/>
              </a:spcBef>
              <a:spcAft>
                <a:spcPts val="0"/>
              </a:spcAft>
              <a:buNone/>
            </a:pPr>
            <a:r>
              <a:rPr lang="en-US"/>
              <a:t>Let’s consider how your ideas align with the components of a structured onboarding program. I bet we’ll see some overlap here. We encourage you to take what we’ve discussed today and consider how your agency’s process aligns (or doesn’t). Hopefully you’ve heard an idea or had the space today to think of your own way to improve your onboarding process. </a:t>
            </a:r>
            <a:endParaRPr/>
          </a:p>
        </p:txBody>
      </p:sp>
      <p:sp>
        <p:nvSpPr>
          <p:cNvPr id="273" name="Google Shape;2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Dana</a:t>
            </a:r>
            <a:endParaRPr/>
          </a:p>
          <a:p>
            <a:pPr marL="0" lvl="0" indent="0" algn="l" rtl="0">
              <a:spcBef>
                <a:spcPts val="0"/>
              </a:spcBef>
              <a:spcAft>
                <a:spcPts val="0"/>
              </a:spcAft>
              <a:buNone/>
            </a:pPr>
            <a:endParaRPr/>
          </a:p>
          <a:p>
            <a:pPr marL="0" lvl="0" indent="0" algn="l" rtl="0">
              <a:spcBef>
                <a:spcPts val="0"/>
              </a:spcBef>
              <a:spcAft>
                <a:spcPts val="0"/>
              </a:spcAft>
              <a:buNone/>
            </a:pPr>
            <a:r>
              <a:rPr lang="en-US"/>
              <a:t>Keep this perspective in mind over the next few weeks. </a:t>
            </a:r>
            <a:endParaRPr/>
          </a:p>
        </p:txBody>
      </p:sp>
      <p:sp>
        <p:nvSpPr>
          <p:cNvPr id="304" name="Google Shape;30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Elizabeth</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US" i="1"/>
              <a:t>Tell them handouts will come afterwards and be available on the website.</a:t>
            </a:r>
            <a:endParaRPr i="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Dana</a:t>
            </a:r>
            <a:endParaRPr/>
          </a:p>
          <a:p>
            <a:pPr marL="0" lvl="0" indent="0" algn="l" rtl="0">
              <a:spcBef>
                <a:spcPts val="0"/>
              </a:spcBef>
              <a:spcAft>
                <a:spcPts val="0"/>
              </a:spcAft>
              <a:buNone/>
            </a:pPr>
            <a:endParaRPr/>
          </a:p>
          <a:p>
            <a:pPr marL="0" lvl="0" indent="0" algn="l" rtl="0">
              <a:spcBef>
                <a:spcPts val="0"/>
              </a:spcBef>
              <a:spcAft>
                <a:spcPts val="0"/>
              </a:spcAft>
              <a:buNone/>
            </a:pPr>
            <a:r>
              <a:rPr lang="en-US"/>
              <a:t>We hope you’ll join us as we continue this discussion in August! Please complete the survey (link to be dropped in chat by Angie). </a:t>
            </a:r>
            <a:endParaRPr/>
          </a:p>
        </p:txBody>
      </p:sp>
      <p:sp>
        <p:nvSpPr>
          <p:cNvPr id="312" name="Google Shape;31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Elizabeth</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We’ve talked a lot about recruitment in the past. Today, we are doing to focus on an important step between recruitment and retention: onboarding. Research suggests that there is a clear connection between all three, so today we will…</a:t>
            </a: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Dana</a:t>
            </a:r>
            <a:endParaRPr/>
          </a:p>
          <a:p>
            <a:pPr marL="0" lvl="0" indent="0" algn="l" rtl="0">
              <a:spcBef>
                <a:spcPts val="0"/>
              </a:spcBef>
              <a:spcAft>
                <a:spcPts val="0"/>
              </a:spcAft>
              <a:buNone/>
            </a:pPr>
            <a:endParaRPr/>
          </a:p>
          <a:p>
            <a:pPr marL="0" lvl="0" indent="0" algn="l" rtl="0">
              <a:spcBef>
                <a:spcPts val="0"/>
              </a:spcBef>
              <a:spcAft>
                <a:spcPts val="0"/>
              </a:spcAft>
              <a:buNone/>
            </a:pPr>
            <a:r>
              <a:rPr lang="en-US"/>
              <a:t>First, let’s make sure we all understanding what “onboarding” is.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Dana</a:t>
            </a:r>
            <a:endParaRPr/>
          </a:p>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Dana (Elizabeth jump in)</a:t>
            </a:r>
            <a:endParaRPr/>
          </a:p>
          <a:p>
            <a:pPr marL="0" lvl="0" indent="0" algn="l" rtl="0">
              <a:spcBef>
                <a:spcPts val="0"/>
              </a:spcBef>
              <a:spcAft>
                <a:spcPts val="0"/>
              </a:spcAft>
              <a:buNone/>
            </a:pPr>
            <a:endParaRPr/>
          </a:p>
          <a:p>
            <a:pPr marL="0" lvl="0" indent="0" algn="l" rtl="0">
              <a:spcBef>
                <a:spcPts val="0"/>
              </a:spcBef>
              <a:spcAft>
                <a:spcPts val="0"/>
              </a:spcAft>
              <a:buNone/>
            </a:pPr>
            <a:r>
              <a:rPr lang="en-US"/>
              <a:t>Breakout groups (10 min) – Share in your groups (grouped by program size) what the onboarding process is like in your agency/program? Identify a group member to come back to the main room and summarize your discussion. Debrief by inviting groups to summarize their discussion highlights and noting common practices, innovative ideas, etc.</a:t>
            </a:r>
            <a:endParaR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Dana</a:t>
            </a:r>
            <a:endParaRPr/>
          </a:p>
          <a:p>
            <a:pPr marL="0" lvl="0" indent="0" algn="l" rtl="0">
              <a:spcBef>
                <a:spcPts val="0"/>
              </a:spcBef>
              <a:spcAft>
                <a:spcPts val="0"/>
              </a:spcAft>
              <a:buNone/>
            </a:pPr>
            <a:endParaRPr/>
          </a:p>
          <a:p>
            <a:pPr marL="0" lvl="0" indent="0" algn="l" rtl="0">
              <a:spcBef>
                <a:spcPts val="0"/>
              </a:spcBef>
              <a:spcAft>
                <a:spcPts val="0"/>
              </a:spcAft>
              <a:buNone/>
            </a:pPr>
            <a:r>
              <a:rPr lang="en-US"/>
              <a:t>It’s is important not to forget about or rush onboarding. In fact…</a:t>
            </a:r>
            <a:endParaRPr/>
          </a:p>
          <a:p>
            <a:pPr marL="0" lvl="0" indent="0" algn="l" rtl="0">
              <a:spcBef>
                <a:spcPts val="0"/>
              </a:spcBef>
              <a:spcAft>
                <a:spcPts val="0"/>
              </a:spcAft>
              <a:buNone/>
            </a:pPr>
            <a:endParaRPr/>
          </a:p>
          <a:p>
            <a:pPr marL="0" lvl="0" indent="0" algn="l" rtl="0">
              <a:spcBef>
                <a:spcPts val="0"/>
              </a:spcBef>
              <a:spcAft>
                <a:spcPts val="0"/>
              </a:spcAft>
              <a:buNone/>
            </a:pPr>
            <a:r>
              <a:rPr lang="en-US"/>
              <a:t>CHAT: Why do you think onboarding is so often overlooked? </a:t>
            </a:r>
            <a:endParaRPr/>
          </a:p>
        </p:txBody>
      </p:sp>
      <p:sp>
        <p:nvSpPr>
          <p:cNvPr id="141" name="Google Shape;14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Dana</a:t>
            </a:r>
            <a:endParaRPr/>
          </a:p>
          <a:p>
            <a:pPr marL="0" lvl="0" indent="0" algn="l" rtl="0">
              <a:spcBef>
                <a:spcPts val="0"/>
              </a:spcBef>
              <a:spcAft>
                <a:spcPts val="0"/>
              </a:spcAft>
              <a:buNone/>
            </a:pPr>
            <a:endParaRPr/>
          </a:p>
          <a:p>
            <a:pPr marL="0" lvl="0" indent="0" algn="l" rtl="0">
              <a:spcBef>
                <a:spcPts val="0"/>
              </a:spcBef>
              <a:spcAft>
                <a:spcPts val="0"/>
              </a:spcAft>
              <a:buNone/>
            </a:pPr>
            <a:r>
              <a:rPr lang="en-US"/>
              <a:t>Some reasons why it might be overlooked include… Also, once hired, we are often in a hurry to get the new employee in the field seeing families. We are often facing staff shortages, lots of referrals and increased need for services. It’s easy to want to skip from recruitment and hiring to having the new employee get to work. When we do this, we risk retention. Let’s talk about how we can think about onboarding as a process that promotes retention so that all of the work you put into recruitment, hiring, and onboarding new employees works for you so that employee stays. </a:t>
            </a:r>
            <a:endParaRPr/>
          </a:p>
        </p:txBody>
      </p:sp>
      <p:sp>
        <p:nvSpPr>
          <p:cNvPr id="148" name="Google Shape;14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Dana</a:t>
            </a:r>
            <a:endParaRPr/>
          </a:p>
          <a:p>
            <a:pPr marL="0" lvl="0" indent="0" algn="l" rtl="0">
              <a:spcBef>
                <a:spcPts val="0"/>
              </a:spcBef>
              <a:spcAft>
                <a:spcPts val="0"/>
              </a:spcAft>
              <a:buNone/>
            </a:pPr>
            <a:endParaRPr i="1"/>
          </a:p>
          <a:p>
            <a:pPr marL="0" lvl="0" indent="0" algn="l" rtl="0">
              <a:spcBef>
                <a:spcPts val="0"/>
              </a:spcBef>
              <a:spcAft>
                <a:spcPts val="0"/>
              </a:spcAft>
              <a:buNone/>
            </a:pPr>
            <a:r>
              <a:rPr lang="en-US" i="1"/>
              <a:t>Talk through each of these goals and ask what leaders are doing now to address them. Have them use annotation tool to drop a stamp (or use chat). Connect this discussion to retention. </a:t>
            </a:r>
            <a:r>
              <a:rPr lang="en-US"/>
              <a:t> </a:t>
            </a:r>
            <a:endParaRPr/>
          </a:p>
        </p:txBody>
      </p:sp>
      <p:sp>
        <p:nvSpPr>
          <p:cNvPr id="158" name="Google Shape;15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jamboard.google.com/d/175PTqOuC2B1ug4c5ZfiRnU2e8lG5JhwUz_zsD68OIXc/edit?usp=sharin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556022" y="529057"/>
            <a:ext cx="5292855" cy="4632160"/>
          </a:xfrm>
          <a:prstGeom prst="rect">
            <a:avLst/>
          </a:prstGeom>
          <a:noFill/>
          <a:ln>
            <a:noFill/>
          </a:ln>
        </p:spPr>
      </p:pic>
      <p:sp>
        <p:nvSpPr>
          <p:cNvPr id="89" name="Google Shape;89;p1"/>
          <p:cNvSpPr txBox="1"/>
          <p:nvPr/>
        </p:nvSpPr>
        <p:spPr>
          <a:xfrm>
            <a:off x="685800" y="5939137"/>
            <a:ext cx="7033301" cy="46166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lt1"/>
                </a:solidFill>
                <a:latin typeface="Play"/>
                <a:ea typeface="Play"/>
                <a:cs typeface="Play"/>
                <a:sym typeface="Play"/>
              </a:rPr>
              <a:t>July 29, 2024  </a:t>
            </a:r>
            <a:endParaRPr/>
          </a:p>
        </p:txBody>
      </p:sp>
      <p:sp>
        <p:nvSpPr>
          <p:cNvPr id="90" name="Google Shape;90;p1"/>
          <p:cNvSpPr/>
          <p:nvPr/>
        </p:nvSpPr>
        <p:spPr>
          <a:xfrm>
            <a:off x="8265694" y="167771"/>
            <a:ext cx="3669631" cy="50900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lt1"/>
                </a:solidFill>
                <a:latin typeface="Arial"/>
                <a:ea typeface="Arial"/>
                <a:cs typeface="Arial"/>
                <a:sym typeface="Arial"/>
              </a:rPr>
              <a:t>ECI SUMMER SERIES                2024</a:t>
            </a:r>
            <a:endParaRPr/>
          </a:p>
        </p:txBody>
      </p:sp>
      <p:sp>
        <p:nvSpPr>
          <p:cNvPr id="91" name="Google Shape;91;p1"/>
          <p:cNvSpPr/>
          <p:nvPr/>
        </p:nvSpPr>
        <p:spPr>
          <a:xfrm>
            <a:off x="8265694" y="5378116"/>
            <a:ext cx="3669631" cy="1022686"/>
          </a:xfrm>
          <a:prstGeom prst="rect">
            <a:avLst/>
          </a:prstGeom>
          <a:solidFill>
            <a:srgbClr val="143C64"/>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8541454" y="5512286"/>
            <a:ext cx="886688" cy="754346"/>
          </a:xfrm>
          <a:prstGeom prst="rect">
            <a:avLst/>
          </a:prstGeom>
          <a:noFill/>
          <a:ln>
            <a:noFill/>
          </a:ln>
        </p:spPr>
      </p:pic>
      <p:pic>
        <p:nvPicPr>
          <p:cNvPr id="93" name="Google Shape;93;p1"/>
          <p:cNvPicPr preferRelativeResize="0"/>
          <p:nvPr/>
        </p:nvPicPr>
        <p:blipFill rotWithShape="1">
          <a:blip r:embed="rId5">
            <a:alphaModFix/>
          </a:blip>
          <a:srcRect/>
          <a:stretch/>
        </p:blipFill>
        <p:spPr>
          <a:xfrm>
            <a:off x="9642929" y="5485158"/>
            <a:ext cx="2077608" cy="7543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10"/>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3" name="Google Shape;173;p10"/>
          <p:cNvSpPr txBox="1">
            <a:spLocks noGrp="1"/>
          </p:cNvSpPr>
          <p:nvPr>
            <p:ph type="title"/>
          </p:nvPr>
        </p:nvSpPr>
        <p:spPr>
          <a:xfrm>
            <a:off x="838200" y="557188"/>
            <a:ext cx="10515600" cy="113349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Play"/>
              <a:buNone/>
            </a:pPr>
            <a:r>
              <a:rPr lang="en-US"/>
              <a:t>Design a </a:t>
            </a:r>
            <a:r>
              <a:rPr lang="en-US" b="1"/>
              <a:t>structured onboarding system </a:t>
            </a:r>
            <a:r>
              <a:rPr lang="en-US"/>
              <a:t>that: </a:t>
            </a:r>
            <a:endParaRPr/>
          </a:p>
        </p:txBody>
      </p:sp>
      <p:grpSp>
        <p:nvGrpSpPr>
          <p:cNvPr id="174" name="Google Shape;174;p10"/>
          <p:cNvGrpSpPr/>
          <p:nvPr/>
        </p:nvGrpSpPr>
        <p:grpSpPr>
          <a:xfrm>
            <a:off x="1256171" y="2330819"/>
            <a:ext cx="9679657" cy="3348505"/>
            <a:chOff x="417971" y="502019"/>
            <a:chExt cx="9679657" cy="3348505"/>
          </a:xfrm>
        </p:grpSpPr>
        <p:sp>
          <p:nvSpPr>
            <p:cNvPr id="175" name="Google Shape;175;p10"/>
            <p:cNvSpPr/>
            <p:nvPr/>
          </p:nvSpPr>
          <p:spPr>
            <a:xfrm>
              <a:off x="1212569" y="502019"/>
              <a:ext cx="1300252" cy="130025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417971" y="2304748"/>
              <a:ext cx="2889450" cy="15457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txBox="1"/>
            <p:nvPr/>
          </p:nvSpPr>
          <p:spPr>
            <a:xfrm>
              <a:off x="417971" y="2304748"/>
              <a:ext cx="2889450" cy="1545776"/>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Includes organizational, manager, and coworker welcoming</a:t>
              </a:r>
              <a:endParaRPr/>
            </a:p>
          </p:txBody>
        </p:sp>
        <p:sp>
          <p:nvSpPr>
            <p:cNvPr id="178" name="Google Shape;178;p10"/>
            <p:cNvSpPr/>
            <p:nvPr/>
          </p:nvSpPr>
          <p:spPr>
            <a:xfrm>
              <a:off x="4607673" y="502019"/>
              <a:ext cx="1300252" cy="130025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3813075" y="2304748"/>
              <a:ext cx="2889450" cy="15457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txBox="1"/>
            <p:nvPr/>
          </p:nvSpPr>
          <p:spPr>
            <a:xfrm>
              <a:off x="3813075" y="2304748"/>
              <a:ext cx="2889450" cy="1545776"/>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Provides information about the mission/vision, values, and culture of the program</a:t>
              </a:r>
              <a:endParaRPr/>
            </a:p>
          </p:txBody>
        </p:sp>
        <p:sp>
          <p:nvSpPr>
            <p:cNvPr id="181" name="Google Shape;181;p10"/>
            <p:cNvSpPr/>
            <p:nvPr/>
          </p:nvSpPr>
          <p:spPr>
            <a:xfrm>
              <a:off x="8002777" y="502019"/>
              <a:ext cx="1300252" cy="130025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7208178" y="2304748"/>
              <a:ext cx="2889450" cy="15457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txBox="1"/>
            <p:nvPr/>
          </p:nvSpPr>
          <p:spPr>
            <a:xfrm>
              <a:off x="7208178" y="2304748"/>
              <a:ext cx="2889450" cy="1545776"/>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Clearly explains roles, responsibilities, and expectations</a:t>
              </a:r>
              <a:endParaRPr/>
            </a:p>
          </p:txBody>
        </p:sp>
      </p:grpSp>
      <p:sp>
        <p:nvSpPr>
          <p:cNvPr id="184" name="Google Shape;184;p10"/>
          <p:cNvSpPr txBox="1"/>
          <p:nvPr/>
        </p:nvSpPr>
        <p:spPr>
          <a:xfrm>
            <a:off x="7435515" y="6181344"/>
            <a:ext cx="4436643"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Cesário &amp; Chambel, 2019; Godinho et al., 2023; Patel &amp; Mohanty, 2023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11"/>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1" name="Google Shape;191;p11"/>
          <p:cNvSpPr txBox="1">
            <a:spLocks noGrp="1"/>
          </p:cNvSpPr>
          <p:nvPr>
            <p:ph type="title"/>
          </p:nvPr>
        </p:nvSpPr>
        <p:spPr>
          <a:xfrm>
            <a:off x="838200" y="557188"/>
            <a:ext cx="10515600" cy="113349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Play"/>
              <a:buNone/>
            </a:pPr>
            <a:r>
              <a:rPr lang="en-US"/>
              <a:t>Design a </a:t>
            </a:r>
            <a:r>
              <a:rPr lang="en-US" b="1"/>
              <a:t>structured onboarding system </a:t>
            </a:r>
            <a:r>
              <a:rPr lang="en-US"/>
              <a:t>that: </a:t>
            </a:r>
            <a:endParaRPr/>
          </a:p>
        </p:txBody>
      </p:sp>
      <p:sp>
        <p:nvSpPr>
          <p:cNvPr id="192" name="Google Shape;192;p11"/>
          <p:cNvSpPr txBox="1"/>
          <p:nvPr/>
        </p:nvSpPr>
        <p:spPr>
          <a:xfrm>
            <a:off x="7435515" y="6181344"/>
            <a:ext cx="4436643"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Cesário &amp; Chambel, 2019; Godinho et al., 2023; Patel &amp; Mohanty, 2023 </a:t>
            </a:r>
            <a:endParaRPr/>
          </a:p>
        </p:txBody>
      </p:sp>
      <p:grpSp>
        <p:nvGrpSpPr>
          <p:cNvPr id="193" name="Google Shape;193;p11"/>
          <p:cNvGrpSpPr/>
          <p:nvPr/>
        </p:nvGrpSpPr>
        <p:grpSpPr>
          <a:xfrm>
            <a:off x="1256171" y="2496712"/>
            <a:ext cx="9679657" cy="2641605"/>
            <a:chOff x="417971" y="653635"/>
            <a:chExt cx="9679657" cy="2641605"/>
          </a:xfrm>
        </p:grpSpPr>
        <p:sp>
          <p:nvSpPr>
            <p:cNvPr id="194" name="Google Shape;194;p11"/>
            <p:cNvSpPr/>
            <p:nvPr/>
          </p:nvSpPr>
          <p:spPr>
            <a:xfrm>
              <a:off x="1212569" y="653635"/>
              <a:ext cx="1300252" cy="130025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417971" y="2350240"/>
              <a:ext cx="2889450" cy="94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txBox="1"/>
            <p:nvPr/>
          </p:nvSpPr>
          <p:spPr>
            <a:xfrm>
              <a:off x="417971" y="2350240"/>
              <a:ext cx="2889450" cy="945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Encourages social connections and a sense of belonging</a:t>
              </a:r>
              <a:endParaRPr/>
            </a:p>
          </p:txBody>
        </p:sp>
        <p:sp>
          <p:nvSpPr>
            <p:cNvPr id="197" name="Google Shape;197;p11"/>
            <p:cNvSpPr/>
            <p:nvPr/>
          </p:nvSpPr>
          <p:spPr>
            <a:xfrm>
              <a:off x="4607673" y="653635"/>
              <a:ext cx="1300252" cy="130025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3813075" y="2350240"/>
              <a:ext cx="2889450" cy="94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txBox="1"/>
            <p:nvPr/>
          </p:nvSpPr>
          <p:spPr>
            <a:xfrm>
              <a:off x="3813075" y="2350240"/>
              <a:ext cx="2889450" cy="945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Prioritizes open communication and accessible support</a:t>
              </a:r>
              <a:endParaRPr/>
            </a:p>
          </p:txBody>
        </p:sp>
        <p:sp>
          <p:nvSpPr>
            <p:cNvPr id="200" name="Google Shape;200;p11"/>
            <p:cNvSpPr/>
            <p:nvPr/>
          </p:nvSpPr>
          <p:spPr>
            <a:xfrm>
              <a:off x="8002777" y="653635"/>
              <a:ext cx="1300252" cy="130025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7208178" y="2350240"/>
              <a:ext cx="2889450" cy="94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txBox="1"/>
            <p:nvPr/>
          </p:nvSpPr>
          <p:spPr>
            <a:xfrm>
              <a:off x="7208178" y="2350240"/>
              <a:ext cx="2889450" cy="945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Involves the new employee in meaningful work from the beginning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12"/>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09" name="Google Shape;209;p12"/>
          <p:cNvGrpSpPr/>
          <p:nvPr/>
        </p:nvGrpSpPr>
        <p:grpSpPr>
          <a:xfrm>
            <a:off x="4" y="1216597"/>
            <a:ext cx="731521" cy="673460"/>
            <a:chOff x="3940602" y="308034"/>
            <a:chExt cx="2116791" cy="3428999"/>
          </a:xfrm>
        </p:grpSpPr>
        <p:sp>
          <p:nvSpPr>
            <p:cNvPr id="210" name="Google Shape;210;p12"/>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1" name="Google Shape;211;p12"/>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 name="Google Shape;212;p12"/>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13" name="Google Shape;213;p12"/>
          <p:cNvSpPr/>
          <p:nvPr/>
        </p:nvSpPr>
        <p:spPr>
          <a:xfrm>
            <a:off x="640079" y="613954"/>
            <a:ext cx="10907487" cy="1894116"/>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4" name="Google Shape;214;p12"/>
          <p:cNvSpPr txBox="1">
            <a:spLocks noGrp="1"/>
          </p:cNvSpPr>
          <p:nvPr>
            <p:ph type="title"/>
          </p:nvPr>
        </p:nvSpPr>
        <p:spPr>
          <a:xfrm>
            <a:off x="1043631" y="809898"/>
            <a:ext cx="9942716" cy="15544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Play"/>
              <a:buNone/>
            </a:pPr>
            <a:r>
              <a:rPr lang="en-US" sz="4800"/>
              <a:t>State Requirements</a:t>
            </a:r>
            <a:endParaRPr/>
          </a:p>
        </p:txBody>
      </p:sp>
      <p:sp>
        <p:nvSpPr>
          <p:cNvPr id="215" name="Google Shape;215;p12"/>
          <p:cNvSpPr txBox="1">
            <a:spLocks noGrp="1"/>
          </p:cNvSpPr>
          <p:nvPr>
            <p:ph type="body" idx="1"/>
          </p:nvPr>
        </p:nvSpPr>
        <p:spPr>
          <a:xfrm>
            <a:off x="1045028" y="3017522"/>
            <a:ext cx="9941319" cy="31246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a:t>All new employees must complete a 3-part orientation: </a:t>
            </a:r>
            <a:endParaRPr/>
          </a:p>
          <a:p>
            <a:pPr marL="914400" lvl="1" indent="-457200" algn="l" rtl="0">
              <a:lnSpc>
                <a:spcPct val="90000"/>
              </a:lnSpc>
              <a:spcBef>
                <a:spcPts val="500"/>
              </a:spcBef>
              <a:spcAft>
                <a:spcPts val="0"/>
              </a:spcAft>
              <a:buClr>
                <a:schemeClr val="dk1"/>
              </a:buClr>
              <a:buSzPts val="2400"/>
              <a:buFont typeface="Play"/>
              <a:buAutoNum type="arabicPeriod"/>
            </a:pPr>
            <a:r>
              <a:rPr lang="en-US"/>
              <a:t>Making It Work for Texas Children and Families (14 hours including observations and demonstration of services) or Making It Work for Therapists (4.5 hours)</a:t>
            </a:r>
            <a:endParaRPr/>
          </a:p>
          <a:p>
            <a:pPr marL="914400" lvl="1" indent="-457200" algn="l" rtl="0">
              <a:lnSpc>
                <a:spcPct val="90000"/>
              </a:lnSpc>
              <a:spcBef>
                <a:spcPts val="500"/>
              </a:spcBef>
              <a:spcAft>
                <a:spcPts val="0"/>
              </a:spcAft>
              <a:buClr>
                <a:schemeClr val="dk1"/>
              </a:buClr>
              <a:buSzPts val="2400"/>
              <a:buFont typeface="Play"/>
              <a:buAutoNum type="arabicPeriod"/>
            </a:pPr>
            <a:r>
              <a:rPr lang="en-US"/>
              <a:t>Staff Self-Assessment</a:t>
            </a:r>
            <a:endParaRPr/>
          </a:p>
          <a:p>
            <a:pPr marL="914400" lvl="1" indent="-457200" algn="l" rtl="0">
              <a:lnSpc>
                <a:spcPct val="90000"/>
              </a:lnSpc>
              <a:spcBef>
                <a:spcPts val="500"/>
              </a:spcBef>
              <a:spcAft>
                <a:spcPts val="0"/>
              </a:spcAft>
              <a:buClr>
                <a:schemeClr val="dk1"/>
              </a:buClr>
              <a:buSzPts val="2400"/>
              <a:buFont typeface="Play"/>
              <a:buAutoNum type="arabicPeriod"/>
            </a:pPr>
            <a:r>
              <a:rPr lang="en-US"/>
              <a:t>Creation and Implementation of an Individualized Professional Development Plan (IPDP) for continued PD</a:t>
            </a:r>
            <a:endParaRPr/>
          </a:p>
        </p:txBody>
      </p:sp>
      <p:cxnSp>
        <p:nvCxnSpPr>
          <p:cNvPr id="216" name="Google Shape;216;p12"/>
          <p:cNvCxnSpPr/>
          <p:nvPr/>
        </p:nvCxnSpPr>
        <p:spPr>
          <a:xfrm rot="10800000">
            <a:off x="838200" y="6485313"/>
            <a:ext cx="10515600" cy="0"/>
          </a:xfrm>
          <a:prstGeom prst="straightConnector1">
            <a:avLst/>
          </a:prstGeom>
          <a:noFill/>
          <a:ln w="57150" cap="flat" cmpd="sng">
            <a:solidFill>
              <a:schemeClr val="accent4"/>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13"/>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22" name="Google Shape;222;p13"/>
          <p:cNvGrpSpPr/>
          <p:nvPr/>
        </p:nvGrpSpPr>
        <p:grpSpPr>
          <a:xfrm>
            <a:off x="4" y="1216597"/>
            <a:ext cx="731521" cy="673460"/>
            <a:chOff x="3940602" y="308034"/>
            <a:chExt cx="2116791" cy="3428999"/>
          </a:xfrm>
        </p:grpSpPr>
        <p:sp>
          <p:nvSpPr>
            <p:cNvPr id="223" name="Google Shape;223;p13"/>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13"/>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5" name="Google Shape;225;p13"/>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26" name="Google Shape;226;p13"/>
          <p:cNvSpPr/>
          <p:nvPr/>
        </p:nvSpPr>
        <p:spPr>
          <a:xfrm>
            <a:off x="640079" y="613954"/>
            <a:ext cx="10907487" cy="1894116"/>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13"/>
          <p:cNvSpPr txBox="1">
            <a:spLocks noGrp="1"/>
          </p:cNvSpPr>
          <p:nvPr>
            <p:ph type="title"/>
          </p:nvPr>
        </p:nvSpPr>
        <p:spPr>
          <a:xfrm>
            <a:off x="1043631" y="809898"/>
            <a:ext cx="9942716" cy="15544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Play"/>
              <a:buNone/>
            </a:pPr>
            <a:r>
              <a:rPr lang="en-US" sz="4800"/>
              <a:t>State Requirements</a:t>
            </a:r>
            <a:endParaRPr/>
          </a:p>
        </p:txBody>
      </p:sp>
      <p:sp>
        <p:nvSpPr>
          <p:cNvPr id="228" name="Google Shape;228;p13"/>
          <p:cNvSpPr txBox="1">
            <a:spLocks noGrp="1"/>
          </p:cNvSpPr>
          <p:nvPr>
            <p:ph type="body" idx="1"/>
          </p:nvPr>
        </p:nvSpPr>
        <p:spPr>
          <a:xfrm>
            <a:off x="1045028" y="3017522"/>
            <a:ext cx="9941319" cy="31246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a:t>Additional Requirements for Early Intervention Specialists:</a:t>
            </a:r>
            <a:endParaRPr/>
          </a:p>
          <a:p>
            <a:pPr marL="685800" lvl="1" indent="-228600" algn="l" rtl="0">
              <a:lnSpc>
                <a:spcPct val="90000"/>
              </a:lnSpc>
              <a:spcBef>
                <a:spcPts val="500"/>
              </a:spcBef>
              <a:spcAft>
                <a:spcPts val="0"/>
              </a:spcAft>
              <a:buClr>
                <a:schemeClr val="dk1"/>
              </a:buClr>
              <a:buSzPts val="2400"/>
              <a:buChar char="•"/>
            </a:pPr>
            <a:r>
              <a:rPr lang="en-US"/>
              <a:t>Review and sign the EIS Code of Ethics</a:t>
            </a:r>
            <a:endParaRPr/>
          </a:p>
          <a:p>
            <a:pPr marL="685800" lvl="1" indent="-228600" algn="l" rtl="0">
              <a:lnSpc>
                <a:spcPct val="90000"/>
              </a:lnSpc>
              <a:spcBef>
                <a:spcPts val="500"/>
              </a:spcBef>
              <a:spcAft>
                <a:spcPts val="0"/>
              </a:spcAft>
              <a:buClr>
                <a:schemeClr val="dk1"/>
              </a:buClr>
              <a:buSzPts val="2400"/>
              <a:buChar char="•"/>
            </a:pPr>
            <a:r>
              <a:rPr lang="en-US"/>
              <a:t>If needed, complete the required 40 clock hours in EC development or ECSE and/or 40 clock hours related to ECI</a:t>
            </a:r>
            <a:endParaRPr/>
          </a:p>
        </p:txBody>
      </p:sp>
      <p:cxnSp>
        <p:nvCxnSpPr>
          <p:cNvPr id="229" name="Google Shape;229;p13"/>
          <p:cNvCxnSpPr/>
          <p:nvPr/>
        </p:nvCxnSpPr>
        <p:spPr>
          <a:xfrm rot="10800000">
            <a:off x="838200" y="6485313"/>
            <a:ext cx="10515600" cy="0"/>
          </a:xfrm>
          <a:prstGeom prst="straightConnector1">
            <a:avLst/>
          </a:prstGeom>
          <a:noFill/>
          <a:ln w="57150" cap="flat" cmpd="sng">
            <a:solidFill>
              <a:schemeClr val="accent4"/>
            </a:solidFill>
            <a:prstDash val="solid"/>
            <a:miter lim="800000"/>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4"/>
          <p:cNvSpPr/>
          <p:nvPr/>
        </p:nvSpPr>
        <p:spPr>
          <a:xfrm>
            <a:off x="0" y="0"/>
            <a:ext cx="7576457" cy="6858000"/>
          </a:xfrm>
          <a:prstGeom prst="rect">
            <a:avLst/>
          </a:prstGeom>
          <a:solidFill>
            <a:srgbClr val="F2F2F2">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6" name="Google Shape;236;p14" descr="A group of colorful chat bubbles&#10;&#10;Description automatically generated"/>
          <p:cNvPicPr preferRelativeResize="0"/>
          <p:nvPr/>
        </p:nvPicPr>
        <p:blipFill rotWithShape="1">
          <a:blip r:embed="rId3">
            <a:alphaModFix/>
          </a:blip>
          <a:srcRect/>
          <a:stretch/>
        </p:blipFill>
        <p:spPr>
          <a:xfrm>
            <a:off x="669235" y="1565744"/>
            <a:ext cx="6221895" cy="3733134"/>
          </a:xfrm>
          <a:prstGeom prst="rect">
            <a:avLst/>
          </a:prstGeom>
          <a:noFill/>
          <a:ln>
            <a:noFill/>
          </a:ln>
        </p:spPr>
      </p:pic>
      <p:cxnSp>
        <p:nvCxnSpPr>
          <p:cNvPr id="237" name="Google Shape;237;p14"/>
          <p:cNvCxnSpPr/>
          <p:nvPr/>
        </p:nvCxnSpPr>
        <p:spPr>
          <a:xfrm>
            <a:off x="8199390" y="871146"/>
            <a:ext cx="736939" cy="0"/>
          </a:xfrm>
          <a:prstGeom prst="straightConnector1">
            <a:avLst/>
          </a:prstGeom>
          <a:noFill/>
          <a:ln w="57150" cap="flat" cmpd="sng">
            <a:solidFill>
              <a:schemeClr val="accent4"/>
            </a:solidFill>
            <a:prstDash val="solid"/>
            <a:miter lim="800000"/>
            <a:headEnd type="none" w="sm" len="sm"/>
            <a:tailEnd type="none" w="sm" len="sm"/>
          </a:ln>
        </p:spPr>
      </p:cxnSp>
      <p:sp>
        <p:nvSpPr>
          <p:cNvPr id="238" name="Google Shape;238;p14"/>
          <p:cNvSpPr txBox="1">
            <a:spLocks noGrp="1"/>
          </p:cNvSpPr>
          <p:nvPr>
            <p:ph type="body" idx="1"/>
          </p:nvPr>
        </p:nvSpPr>
        <p:spPr>
          <a:xfrm>
            <a:off x="8199390" y="2146321"/>
            <a:ext cx="3434180" cy="35990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What do you think works well with onboarding new employees?</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Consider agency and state requirements. </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15"/>
          <p:cNvSpPr/>
          <p:nvPr/>
        </p:nvSpPr>
        <p:spPr>
          <a:xfrm>
            <a:off x="0" y="0"/>
            <a:ext cx="7576457" cy="6858000"/>
          </a:xfrm>
          <a:prstGeom prst="rect">
            <a:avLst/>
          </a:prstGeom>
          <a:solidFill>
            <a:srgbClr val="F2F2F2">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45" name="Google Shape;245;p15" descr="A group of colorful chat bubbles&#10;&#10;Description automatically generated"/>
          <p:cNvPicPr preferRelativeResize="0"/>
          <p:nvPr/>
        </p:nvPicPr>
        <p:blipFill rotWithShape="1">
          <a:blip r:embed="rId3">
            <a:alphaModFix/>
          </a:blip>
          <a:srcRect/>
          <a:stretch/>
        </p:blipFill>
        <p:spPr>
          <a:xfrm>
            <a:off x="669235" y="1565744"/>
            <a:ext cx="6221895" cy="3733134"/>
          </a:xfrm>
          <a:prstGeom prst="rect">
            <a:avLst/>
          </a:prstGeom>
          <a:noFill/>
          <a:ln>
            <a:noFill/>
          </a:ln>
        </p:spPr>
      </p:pic>
      <p:cxnSp>
        <p:nvCxnSpPr>
          <p:cNvPr id="246" name="Google Shape;246;p15"/>
          <p:cNvCxnSpPr/>
          <p:nvPr/>
        </p:nvCxnSpPr>
        <p:spPr>
          <a:xfrm>
            <a:off x="8199390" y="871146"/>
            <a:ext cx="736939" cy="0"/>
          </a:xfrm>
          <a:prstGeom prst="straightConnector1">
            <a:avLst/>
          </a:prstGeom>
          <a:noFill/>
          <a:ln w="57150" cap="flat" cmpd="sng">
            <a:solidFill>
              <a:schemeClr val="accent4"/>
            </a:solidFill>
            <a:prstDash val="solid"/>
            <a:miter lim="800000"/>
            <a:headEnd type="none" w="sm" len="sm"/>
            <a:tailEnd type="none" w="sm" len="sm"/>
          </a:ln>
        </p:spPr>
      </p:cxnSp>
      <p:sp>
        <p:nvSpPr>
          <p:cNvPr id="247" name="Google Shape;247;p15"/>
          <p:cNvSpPr txBox="1">
            <a:spLocks noGrp="1"/>
          </p:cNvSpPr>
          <p:nvPr>
            <p:ph type="body" idx="1"/>
          </p:nvPr>
        </p:nvSpPr>
        <p:spPr>
          <a:xfrm>
            <a:off x="8199390" y="2001943"/>
            <a:ext cx="3434180" cy="35990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What challenges do you face with onboarding new employees?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Consider agency and state requirements. </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16"/>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4" name="Google Shape;254;p16"/>
          <p:cNvSpPr/>
          <p:nvPr/>
        </p:nvSpPr>
        <p:spPr>
          <a:xfrm flipH="1">
            <a:off x="616533" y="1944913"/>
            <a:ext cx="402336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5" name="Google Shape;255;p16"/>
          <p:cNvSpPr txBox="1">
            <a:spLocks noGrp="1"/>
          </p:cNvSpPr>
          <p:nvPr>
            <p:ph type="body" idx="1"/>
          </p:nvPr>
        </p:nvSpPr>
        <p:spPr>
          <a:xfrm>
            <a:off x="645066" y="2031101"/>
            <a:ext cx="4282984" cy="35119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US"/>
              <a:t>How do onboarding requirements align or hinder recruitment and retention? </a:t>
            </a:r>
            <a:endParaRPr/>
          </a:p>
        </p:txBody>
      </p:sp>
      <p:sp>
        <p:nvSpPr>
          <p:cNvPr id="256" name="Google Shape;256;p16"/>
          <p:cNvSpPr/>
          <p:nvPr/>
        </p:nvSpPr>
        <p:spPr>
          <a:xfrm rot="5400000">
            <a:off x="-225843" y="6053360"/>
            <a:ext cx="740664" cy="15412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7" name="Google Shape;257;p16"/>
          <p:cNvSpPr/>
          <p:nvPr/>
        </p:nvSpPr>
        <p:spPr>
          <a:xfrm rot="5400000">
            <a:off x="5904923" y="215201"/>
            <a:ext cx="740664" cy="1183349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8" name="Google Shape;258;p16">
            <a:hlinkClick r:id="rId3"/>
          </p:cNvPr>
          <p:cNvSpPr/>
          <p:nvPr/>
        </p:nvSpPr>
        <p:spPr>
          <a:xfrm>
            <a:off x="5696793" y="354959"/>
            <a:ext cx="6184973" cy="591521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59" name="Google Shape;259;p16"/>
          <p:cNvPicPr preferRelativeResize="0"/>
          <p:nvPr/>
        </p:nvPicPr>
        <p:blipFill rotWithShape="1">
          <a:blip r:embed="rId4">
            <a:alphaModFix/>
          </a:blip>
          <a:srcRect/>
          <a:stretch/>
        </p:blipFill>
        <p:spPr>
          <a:xfrm>
            <a:off x="6991147" y="650494"/>
            <a:ext cx="3621199" cy="532414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 name="Google Shape;266;p17"/>
          <p:cNvSpPr/>
          <p:nvPr/>
        </p:nvSpPr>
        <p:spPr>
          <a:xfrm rot="5400000">
            <a:off x="649223" y="387939"/>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7" name="Google Shape;267;p17"/>
          <p:cNvSpPr/>
          <p:nvPr/>
        </p:nvSpPr>
        <p:spPr>
          <a:xfrm>
            <a:off x="411480" y="2286000"/>
            <a:ext cx="438912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8" name="Google Shape;268;p17"/>
          <p:cNvSpPr txBox="1">
            <a:spLocks noGrp="1"/>
          </p:cNvSpPr>
          <p:nvPr>
            <p:ph type="body" idx="1"/>
          </p:nvPr>
        </p:nvSpPr>
        <p:spPr>
          <a:xfrm>
            <a:off x="411479" y="2688336"/>
            <a:ext cx="4229347" cy="358444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3200" b="1"/>
              <a:t>You can only control what you can control. </a:t>
            </a:r>
            <a:endParaRPr/>
          </a:p>
          <a:p>
            <a:pPr marL="0" lvl="0" indent="0" algn="l" rtl="0">
              <a:lnSpc>
                <a:spcPct val="90000"/>
              </a:lnSpc>
              <a:spcBef>
                <a:spcPts val="1000"/>
              </a:spcBef>
              <a:spcAft>
                <a:spcPts val="0"/>
              </a:spcAft>
              <a:buClr>
                <a:schemeClr val="dk1"/>
              </a:buClr>
              <a:buSzPct val="100000"/>
              <a:buNone/>
            </a:pPr>
            <a:endParaRPr sz="3200"/>
          </a:p>
          <a:p>
            <a:pPr marL="0" lvl="0" indent="0" algn="l" rtl="0">
              <a:lnSpc>
                <a:spcPct val="90000"/>
              </a:lnSpc>
              <a:spcBef>
                <a:spcPts val="1000"/>
              </a:spcBef>
              <a:spcAft>
                <a:spcPts val="0"/>
              </a:spcAft>
              <a:buClr>
                <a:schemeClr val="dk1"/>
              </a:buClr>
              <a:buSzPct val="100000"/>
              <a:buNone/>
            </a:pPr>
            <a:r>
              <a:rPr lang="en-US" sz="3200"/>
              <a:t>With this in mind, what would you like to change? What would  improvement to the onboarding process look like? </a:t>
            </a:r>
            <a:endParaRPr/>
          </a:p>
          <a:p>
            <a:pPr marL="0" lvl="0" indent="0" algn="l" rtl="0">
              <a:lnSpc>
                <a:spcPct val="90000"/>
              </a:lnSpc>
              <a:spcBef>
                <a:spcPts val="1000"/>
              </a:spcBef>
              <a:spcAft>
                <a:spcPts val="0"/>
              </a:spcAft>
              <a:buClr>
                <a:schemeClr val="dk1"/>
              </a:buClr>
              <a:buSzPct val="100000"/>
              <a:buNone/>
            </a:pPr>
            <a:endParaRPr sz="3200"/>
          </a:p>
        </p:txBody>
      </p:sp>
      <p:pic>
        <p:nvPicPr>
          <p:cNvPr id="269" name="Google Shape;269;p17" descr="A person in a pink jacket&#10;&#10;Description automatically generated"/>
          <p:cNvPicPr preferRelativeResize="0"/>
          <p:nvPr/>
        </p:nvPicPr>
        <p:blipFill rotWithShape="1">
          <a:blip r:embed="rId3">
            <a:alphaModFix/>
          </a:blip>
          <a:srcRect l="18623" r="14372" b="-1"/>
          <a:stretch/>
        </p:blipFill>
        <p:spPr>
          <a:xfrm>
            <a:off x="5308052" y="10"/>
            <a:ext cx="6883948" cy="6857990"/>
          </a:xfrm>
          <a:custGeom>
            <a:avLst/>
            <a:gdLst/>
            <a:ahLst/>
            <a:cxnLst/>
            <a:rect l="l" t="t" r="r" b="b"/>
            <a:pathLst>
              <a:path w="6883948" h="6858000" extrusionOk="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ln>
            <a:noFill/>
          </a:ln>
          <a:effectLst>
            <a:outerShdw blurRad="50800" dist="38100" dir="10800000" algn="r" rotWithShape="0">
              <a:srgbClr val="D8D8D8">
                <a:alpha val="29803"/>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How do your ideas align? </a:t>
            </a:r>
            <a:endParaRPr/>
          </a:p>
        </p:txBody>
      </p:sp>
      <p:grpSp>
        <p:nvGrpSpPr>
          <p:cNvPr id="276" name="Google Shape;276;p18"/>
          <p:cNvGrpSpPr/>
          <p:nvPr/>
        </p:nvGrpSpPr>
        <p:grpSpPr>
          <a:xfrm>
            <a:off x="838200" y="1827032"/>
            <a:ext cx="10515600" cy="4348523"/>
            <a:chOff x="0" y="1407"/>
            <a:chExt cx="10515600" cy="4348523"/>
          </a:xfrm>
        </p:grpSpPr>
        <p:sp>
          <p:nvSpPr>
            <p:cNvPr id="277" name="Google Shape;277;p18"/>
            <p:cNvSpPr/>
            <p:nvPr/>
          </p:nvSpPr>
          <p:spPr>
            <a:xfrm>
              <a:off x="0" y="1407"/>
              <a:ext cx="10515600" cy="599796"/>
            </a:xfrm>
            <a:prstGeom prst="roundRect">
              <a:avLst>
                <a:gd name="adj" fmla="val 10000"/>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181438" y="136361"/>
              <a:ext cx="329887" cy="329887"/>
            </a:xfrm>
            <a:prstGeom prst="rect">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692764" y="1407"/>
              <a:ext cx="9822835" cy="5997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txBox="1"/>
            <p:nvPr/>
          </p:nvSpPr>
          <p:spPr>
            <a:xfrm>
              <a:off x="692764" y="1407"/>
              <a:ext cx="9822835" cy="599796"/>
            </a:xfrm>
            <a:prstGeom prst="rect">
              <a:avLst/>
            </a:prstGeom>
            <a:noFill/>
            <a:ln>
              <a:noFill/>
            </a:ln>
          </p:spPr>
          <p:txBody>
            <a:bodyPr spcFirstLastPara="1" wrap="square" lIns="63475" tIns="63475" rIns="63475" bIns="63475"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Includes</a:t>
              </a:r>
              <a:r>
                <a:rPr lang="en-US" sz="1900">
                  <a:solidFill>
                    <a:schemeClr val="dk1"/>
                  </a:solidFill>
                  <a:latin typeface="Arial"/>
                  <a:ea typeface="Arial"/>
                  <a:cs typeface="Arial"/>
                  <a:sym typeface="Arial"/>
                </a:rPr>
                <a:t> organizational, manager, and coworker welcoming</a:t>
              </a:r>
              <a:endParaRPr/>
            </a:p>
          </p:txBody>
        </p:sp>
        <p:sp>
          <p:nvSpPr>
            <p:cNvPr id="281" name="Google Shape;281;p18"/>
            <p:cNvSpPr/>
            <p:nvPr/>
          </p:nvSpPr>
          <p:spPr>
            <a:xfrm>
              <a:off x="0" y="751152"/>
              <a:ext cx="10515600" cy="599796"/>
            </a:xfrm>
            <a:prstGeom prst="roundRect">
              <a:avLst>
                <a:gd name="adj" fmla="val 10000"/>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8"/>
            <p:cNvSpPr/>
            <p:nvPr/>
          </p:nvSpPr>
          <p:spPr>
            <a:xfrm>
              <a:off x="181438" y="886107"/>
              <a:ext cx="329887" cy="329887"/>
            </a:xfrm>
            <a:prstGeom prst="rect">
              <a:avLst/>
            </a:prstGeom>
            <a:blipFill rotWithShape="1">
              <a:blip r:embed="rId4">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8"/>
            <p:cNvSpPr/>
            <p:nvPr/>
          </p:nvSpPr>
          <p:spPr>
            <a:xfrm>
              <a:off x="692764" y="751152"/>
              <a:ext cx="9822835" cy="5997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8"/>
            <p:cNvSpPr txBox="1"/>
            <p:nvPr/>
          </p:nvSpPr>
          <p:spPr>
            <a:xfrm>
              <a:off x="692764" y="751152"/>
              <a:ext cx="9822835" cy="599796"/>
            </a:xfrm>
            <a:prstGeom prst="rect">
              <a:avLst/>
            </a:prstGeom>
            <a:noFill/>
            <a:ln>
              <a:noFill/>
            </a:ln>
          </p:spPr>
          <p:txBody>
            <a:bodyPr spcFirstLastPara="1" wrap="square" lIns="63475" tIns="63475" rIns="63475" bIns="63475"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Provides information about the mission/vision, values, and culture of the program</a:t>
              </a:r>
              <a:endParaRPr/>
            </a:p>
          </p:txBody>
        </p:sp>
        <p:sp>
          <p:nvSpPr>
            <p:cNvPr id="285" name="Google Shape;285;p18"/>
            <p:cNvSpPr/>
            <p:nvPr/>
          </p:nvSpPr>
          <p:spPr>
            <a:xfrm>
              <a:off x="0" y="1500898"/>
              <a:ext cx="10515600" cy="599796"/>
            </a:xfrm>
            <a:prstGeom prst="roundRect">
              <a:avLst>
                <a:gd name="adj" fmla="val 10000"/>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8"/>
            <p:cNvSpPr/>
            <p:nvPr/>
          </p:nvSpPr>
          <p:spPr>
            <a:xfrm>
              <a:off x="181438" y="1635852"/>
              <a:ext cx="329887" cy="329887"/>
            </a:xfrm>
            <a:prstGeom prst="rect">
              <a:avLst/>
            </a:prstGeom>
            <a:blipFill rotWithShape="1">
              <a:blip r:embed="rId5">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8"/>
            <p:cNvSpPr/>
            <p:nvPr/>
          </p:nvSpPr>
          <p:spPr>
            <a:xfrm>
              <a:off x="692764" y="1500898"/>
              <a:ext cx="9822835" cy="5997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8"/>
            <p:cNvSpPr txBox="1"/>
            <p:nvPr/>
          </p:nvSpPr>
          <p:spPr>
            <a:xfrm>
              <a:off x="692764" y="1500898"/>
              <a:ext cx="9822835" cy="599796"/>
            </a:xfrm>
            <a:prstGeom prst="rect">
              <a:avLst/>
            </a:prstGeom>
            <a:noFill/>
            <a:ln>
              <a:noFill/>
            </a:ln>
          </p:spPr>
          <p:txBody>
            <a:bodyPr spcFirstLastPara="1" wrap="square" lIns="63475" tIns="63475" rIns="63475" bIns="63475"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Clearly explains roles, responsibilities, and expectations</a:t>
              </a:r>
              <a:endParaRPr/>
            </a:p>
          </p:txBody>
        </p:sp>
        <p:sp>
          <p:nvSpPr>
            <p:cNvPr id="289" name="Google Shape;289;p18"/>
            <p:cNvSpPr/>
            <p:nvPr/>
          </p:nvSpPr>
          <p:spPr>
            <a:xfrm>
              <a:off x="0" y="2250643"/>
              <a:ext cx="10515600" cy="599796"/>
            </a:xfrm>
            <a:prstGeom prst="roundRect">
              <a:avLst>
                <a:gd name="adj" fmla="val 10000"/>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8"/>
            <p:cNvSpPr/>
            <p:nvPr/>
          </p:nvSpPr>
          <p:spPr>
            <a:xfrm>
              <a:off x="181438" y="2385597"/>
              <a:ext cx="329887" cy="329887"/>
            </a:xfrm>
            <a:prstGeom prst="rect">
              <a:avLst/>
            </a:prstGeom>
            <a:blipFill rotWithShape="1">
              <a:blip r:embed="rId6">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8"/>
            <p:cNvSpPr/>
            <p:nvPr/>
          </p:nvSpPr>
          <p:spPr>
            <a:xfrm>
              <a:off x="692764" y="2250643"/>
              <a:ext cx="9822835" cy="5997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txBox="1"/>
            <p:nvPr/>
          </p:nvSpPr>
          <p:spPr>
            <a:xfrm>
              <a:off x="692764" y="2250643"/>
              <a:ext cx="9822835" cy="599796"/>
            </a:xfrm>
            <a:prstGeom prst="rect">
              <a:avLst/>
            </a:prstGeom>
            <a:noFill/>
            <a:ln>
              <a:noFill/>
            </a:ln>
          </p:spPr>
          <p:txBody>
            <a:bodyPr spcFirstLastPara="1" wrap="square" lIns="63475" tIns="63475" rIns="63475" bIns="63475"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Encourages social connections and a sense of belonging</a:t>
              </a:r>
              <a:endParaRPr/>
            </a:p>
          </p:txBody>
        </p:sp>
        <p:sp>
          <p:nvSpPr>
            <p:cNvPr id="293" name="Google Shape;293;p18"/>
            <p:cNvSpPr/>
            <p:nvPr/>
          </p:nvSpPr>
          <p:spPr>
            <a:xfrm>
              <a:off x="0" y="3000388"/>
              <a:ext cx="10515600" cy="599796"/>
            </a:xfrm>
            <a:prstGeom prst="roundRect">
              <a:avLst>
                <a:gd name="adj" fmla="val 10000"/>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8"/>
            <p:cNvSpPr/>
            <p:nvPr/>
          </p:nvSpPr>
          <p:spPr>
            <a:xfrm>
              <a:off x="181438" y="3135342"/>
              <a:ext cx="329887" cy="329887"/>
            </a:xfrm>
            <a:prstGeom prst="rect">
              <a:avLst/>
            </a:prstGeom>
            <a:blipFill rotWithShape="1">
              <a:blip r:embed="rId7">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8"/>
            <p:cNvSpPr/>
            <p:nvPr/>
          </p:nvSpPr>
          <p:spPr>
            <a:xfrm>
              <a:off x="692764" y="3000388"/>
              <a:ext cx="9822835" cy="5997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txBox="1"/>
            <p:nvPr/>
          </p:nvSpPr>
          <p:spPr>
            <a:xfrm>
              <a:off x="692764" y="3000388"/>
              <a:ext cx="9822835" cy="599796"/>
            </a:xfrm>
            <a:prstGeom prst="rect">
              <a:avLst/>
            </a:prstGeom>
            <a:noFill/>
            <a:ln>
              <a:noFill/>
            </a:ln>
          </p:spPr>
          <p:txBody>
            <a:bodyPr spcFirstLastPara="1" wrap="square" lIns="63475" tIns="63475" rIns="63475" bIns="63475"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Prioritizes open communication and accessible support</a:t>
              </a:r>
              <a:endParaRPr/>
            </a:p>
          </p:txBody>
        </p:sp>
        <p:sp>
          <p:nvSpPr>
            <p:cNvPr id="297" name="Google Shape;297;p18"/>
            <p:cNvSpPr/>
            <p:nvPr/>
          </p:nvSpPr>
          <p:spPr>
            <a:xfrm>
              <a:off x="0" y="3750134"/>
              <a:ext cx="10515600" cy="599796"/>
            </a:xfrm>
            <a:prstGeom prst="roundRect">
              <a:avLst>
                <a:gd name="adj" fmla="val 10000"/>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8"/>
            <p:cNvSpPr/>
            <p:nvPr/>
          </p:nvSpPr>
          <p:spPr>
            <a:xfrm>
              <a:off x="181438" y="3885088"/>
              <a:ext cx="329887" cy="329887"/>
            </a:xfrm>
            <a:prstGeom prst="rect">
              <a:avLst/>
            </a:prstGeom>
            <a:blipFill rotWithShape="1">
              <a:blip r:embed="rId8">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8"/>
            <p:cNvSpPr/>
            <p:nvPr/>
          </p:nvSpPr>
          <p:spPr>
            <a:xfrm>
              <a:off x="692764" y="3750134"/>
              <a:ext cx="9822835" cy="5997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8"/>
            <p:cNvSpPr txBox="1"/>
            <p:nvPr/>
          </p:nvSpPr>
          <p:spPr>
            <a:xfrm>
              <a:off x="692764" y="3750134"/>
              <a:ext cx="9822835" cy="599796"/>
            </a:xfrm>
            <a:prstGeom prst="rect">
              <a:avLst/>
            </a:prstGeom>
            <a:noFill/>
            <a:ln>
              <a:noFill/>
            </a:ln>
          </p:spPr>
          <p:txBody>
            <a:bodyPr spcFirstLastPara="1" wrap="square" lIns="63475" tIns="63475" rIns="63475" bIns="63475"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Involves the new employee in meaningful work from the beginning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19"/>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 name="Google Shape;307;p19"/>
          <p:cNvSpPr/>
          <p:nvPr/>
        </p:nvSpPr>
        <p:spPr>
          <a:xfrm>
            <a:off x="477012" y="480060"/>
            <a:ext cx="11237976" cy="589788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08" name="Google Shape;308;p19" descr="Image preview"/>
          <p:cNvPicPr preferRelativeResize="0"/>
          <p:nvPr/>
        </p:nvPicPr>
        <p:blipFill rotWithShape="1">
          <a:blip r:embed="rId3">
            <a:alphaModFix/>
          </a:blip>
          <a:srcRect/>
          <a:stretch/>
        </p:blipFill>
        <p:spPr>
          <a:xfrm>
            <a:off x="3867574" y="643467"/>
            <a:ext cx="4456852" cy="55710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9" name="Google Shape;99;p2"/>
          <p:cNvSpPr txBox="1">
            <a:spLocks noGrp="1"/>
          </p:cNvSpPr>
          <p:nvPr>
            <p:ph type="ctrTitle"/>
          </p:nvPr>
        </p:nvSpPr>
        <p:spPr>
          <a:xfrm>
            <a:off x="838199" y="1093788"/>
            <a:ext cx="10506455" cy="296720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200"/>
              <a:buFont typeface="Play"/>
              <a:buNone/>
            </a:pPr>
            <a:r>
              <a:rPr lang="en-US" sz="6200"/>
              <a:t>Reconceptualizing Recruitment by Focusing on Mindful Onboarding</a:t>
            </a:r>
            <a:endParaRPr/>
          </a:p>
        </p:txBody>
      </p:sp>
      <p:sp>
        <p:nvSpPr>
          <p:cNvPr id="100" name="Google Shape;100;p2"/>
          <p:cNvSpPr txBox="1">
            <a:spLocks noGrp="1"/>
          </p:cNvSpPr>
          <p:nvPr>
            <p:ph type="subTitle" idx="1"/>
          </p:nvPr>
        </p:nvSpPr>
        <p:spPr>
          <a:xfrm>
            <a:off x="7400924" y="4619624"/>
            <a:ext cx="3946779" cy="1038225"/>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500"/>
              <a:buNone/>
            </a:pPr>
            <a:r>
              <a:rPr lang="en-US" sz="1500"/>
              <a:t>Dr. Elizabeth Beavers</a:t>
            </a:r>
            <a:endParaRPr/>
          </a:p>
          <a:p>
            <a:pPr marL="0" lvl="0" indent="0" algn="r" rtl="0">
              <a:lnSpc>
                <a:spcPct val="90000"/>
              </a:lnSpc>
              <a:spcBef>
                <a:spcPts val="1000"/>
              </a:spcBef>
              <a:spcAft>
                <a:spcPts val="0"/>
              </a:spcAft>
              <a:buClr>
                <a:schemeClr val="dk1"/>
              </a:buClr>
              <a:buSzPts val="1500"/>
              <a:buNone/>
            </a:pPr>
            <a:r>
              <a:rPr lang="en-US" sz="1500"/>
              <a:t>Dr. Dana Childress</a:t>
            </a:r>
            <a:endParaRPr/>
          </a:p>
          <a:p>
            <a:pPr marL="0" lvl="0" indent="0" algn="r" rtl="0">
              <a:lnSpc>
                <a:spcPct val="90000"/>
              </a:lnSpc>
              <a:spcBef>
                <a:spcPts val="1000"/>
              </a:spcBef>
              <a:spcAft>
                <a:spcPts val="0"/>
              </a:spcAft>
              <a:buClr>
                <a:schemeClr val="dk1"/>
              </a:buClr>
              <a:buSzPts val="1500"/>
              <a:buNone/>
            </a:pPr>
            <a:r>
              <a:rPr lang="en-US" sz="1500"/>
              <a:t>July 29, 2024</a:t>
            </a:r>
            <a:endParaRPr/>
          </a:p>
        </p:txBody>
      </p:sp>
      <p:sp>
        <p:nvSpPr>
          <p:cNvPr id="101" name="Google Shape;101;p2"/>
          <p:cNvSpPr/>
          <p:nvPr/>
        </p:nvSpPr>
        <p:spPr>
          <a:xfrm>
            <a:off x="841248" y="4331166"/>
            <a:ext cx="10506456"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2" name="Google Shape;102;p2"/>
          <p:cNvSpPr/>
          <p:nvPr/>
        </p:nvSpPr>
        <p:spPr>
          <a:xfrm rot="5400000">
            <a:off x="9346882" y="2348839"/>
            <a:ext cx="54864" cy="39467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4" name="Google Shape;314;p20"/>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 name="Google Shape;315;p20"/>
          <p:cNvSpPr txBox="1">
            <a:spLocks noGrp="1"/>
          </p:cNvSpPr>
          <p:nvPr>
            <p:ph type="title"/>
          </p:nvPr>
        </p:nvSpPr>
        <p:spPr>
          <a:xfrm>
            <a:off x="836675" y="5379162"/>
            <a:ext cx="10515600" cy="111438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Play"/>
              <a:buNone/>
            </a:pPr>
            <a:r>
              <a:rPr lang="en-US" sz="3600"/>
              <a:t>Join us next time to consider solutions-oriented best practices and strategies for recruitment and onboarding!</a:t>
            </a:r>
            <a:br>
              <a:rPr lang="en-US" sz="3600"/>
            </a:br>
            <a:r>
              <a:rPr lang="en-US" sz="3100" b="1">
                <a:solidFill>
                  <a:srgbClr val="BF4F14"/>
                </a:solidFill>
              </a:rPr>
              <a:t>August 19</a:t>
            </a:r>
            <a:r>
              <a:rPr lang="en-US" sz="3100" b="1" baseline="30000">
                <a:solidFill>
                  <a:srgbClr val="BF4F14"/>
                </a:solidFill>
              </a:rPr>
              <a:t>th</a:t>
            </a:r>
            <a:r>
              <a:rPr lang="en-US" sz="3100" b="1">
                <a:solidFill>
                  <a:srgbClr val="BF4F14"/>
                </a:solidFill>
              </a:rPr>
              <a:t> 11-12:30 CST</a:t>
            </a:r>
            <a:endParaRPr sz="3600" b="1">
              <a:solidFill>
                <a:srgbClr val="BF4F14"/>
              </a:solidFill>
            </a:endParaRPr>
          </a:p>
        </p:txBody>
      </p:sp>
      <p:pic>
        <p:nvPicPr>
          <p:cNvPr id="316" name="Google Shape;316;p20" descr="A group of people standing in a line&#10;&#10;Description automatically generated"/>
          <p:cNvPicPr preferRelativeResize="0"/>
          <p:nvPr/>
        </p:nvPicPr>
        <p:blipFill rotWithShape="1">
          <a:blip r:embed="rId3">
            <a:alphaModFix/>
          </a:blip>
          <a:srcRect t="14230" b="7049"/>
          <a:stretch/>
        </p:blipFill>
        <p:spPr>
          <a:xfrm>
            <a:off x="20" y="10"/>
            <a:ext cx="12191980" cy="50146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9" name="Google Shape;109;p3"/>
          <p:cNvSpPr txBox="1">
            <a:spLocks noGrp="1"/>
          </p:cNvSpPr>
          <p:nvPr>
            <p:ph type="title"/>
          </p:nvPr>
        </p:nvSpPr>
        <p:spPr>
          <a:xfrm>
            <a:off x="841248" y="548640"/>
            <a:ext cx="3600860"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latin typeface="Calibri"/>
                <a:ea typeface="Calibri"/>
                <a:cs typeface="Calibri"/>
                <a:sym typeface="Calibri"/>
              </a:rPr>
              <a:t>There is a clear connection between recruitment, </a:t>
            </a:r>
            <a:r>
              <a:rPr lang="en-US" sz="3600" b="1">
                <a:solidFill>
                  <a:srgbClr val="BF4F14"/>
                </a:solidFill>
                <a:latin typeface="Calibri"/>
                <a:ea typeface="Calibri"/>
                <a:cs typeface="Calibri"/>
                <a:sym typeface="Calibri"/>
              </a:rPr>
              <a:t>onboarding</a:t>
            </a:r>
            <a:r>
              <a:rPr lang="en-US" sz="3600" b="1">
                <a:latin typeface="Calibri"/>
                <a:ea typeface="Calibri"/>
                <a:cs typeface="Calibri"/>
                <a:sym typeface="Calibri"/>
              </a:rPr>
              <a:t>, and staff retention!</a:t>
            </a:r>
            <a:endParaRPr/>
          </a:p>
        </p:txBody>
      </p:sp>
      <p:sp>
        <p:nvSpPr>
          <p:cNvPr id="110" name="Google Shape;110;p3"/>
          <p:cNvSpPr/>
          <p:nvPr/>
        </p:nvSpPr>
        <p:spPr>
          <a:xfrm rot="5400000">
            <a:off x="2543983" y="3258715"/>
            <a:ext cx="4480560" cy="18288"/>
          </a:xfrm>
          <a:custGeom>
            <a:avLst/>
            <a:gdLst/>
            <a:ahLst/>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3"/>
          <p:cNvSpPr txBox="1">
            <a:spLocks noGrp="1"/>
          </p:cNvSpPr>
          <p:nvPr>
            <p:ph type="body" idx="1"/>
          </p:nvPr>
        </p:nvSpPr>
        <p:spPr>
          <a:xfrm>
            <a:off x="5027713" y="713232"/>
            <a:ext cx="6224335"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a:latin typeface="Calibri"/>
                <a:ea typeface="Calibri"/>
                <a:cs typeface="Calibri"/>
                <a:sym typeface="Calibri"/>
              </a:rPr>
              <a:t>Today, we will: </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Gain a shared understanding of onboarding </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Reflect on the onboarding process in your agencies</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Consider 4 goals of onboarding</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Identify components of a structured onboarding process</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Recognize what goes well, what is challenging, and what you’d like to change</a:t>
            </a:r>
            <a:endParaRPr/>
          </a:p>
          <a:p>
            <a:pPr marL="0" lvl="0" indent="0" algn="l" rtl="0">
              <a:lnSpc>
                <a:spcPct val="90000"/>
              </a:lnSpc>
              <a:spcBef>
                <a:spcPts val="1000"/>
              </a:spcBef>
              <a:spcAft>
                <a:spcPts val="0"/>
              </a:spcAft>
              <a:buClr>
                <a:schemeClr val="dk1"/>
              </a:buClr>
              <a:buSzPts val="2200"/>
              <a:buNone/>
            </a:pP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pic>
        <p:nvPicPr>
          <p:cNvPr id="117" name="Google Shape;117;p4" descr="A colorful gears with arrows&#10;&#10;Description automatically generated"/>
          <p:cNvPicPr preferRelativeResize="0"/>
          <p:nvPr/>
        </p:nvPicPr>
        <p:blipFill rotWithShape="1">
          <a:blip r:embed="rId3">
            <a:alphaModFix/>
          </a:blip>
          <a:srcRect l="11320" r="6217" b="1"/>
          <a:stretch/>
        </p:blipFill>
        <p:spPr>
          <a:xfrm>
            <a:off x="2" y="1587"/>
            <a:ext cx="6095999" cy="6856413"/>
          </a:xfrm>
          <a:custGeom>
            <a:avLst/>
            <a:gdLst/>
            <a:ahLst/>
            <a:cxnLst/>
            <a:rect l="l" t="t" r="r" b="b"/>
            <a:pathLst>
              <a:path w="6649908" h="6856413" extrusionOk="0">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118" name="Google Shape;118;p4"/>
          <p:cNvSpPr txBox="1">
            <a:spLocks noGrp="1"/>
          </p:cNvSpPr>
          <p:nvPr>
            <p:ph type="body" idx="1"/>
          </p:nvPr>
        </p:nvSpPr>
        <p:spPr>
          <a:xfrm>
            <a:off x="6230921" y="1828031"/>
            <a:ext cx="5291663" cy="37528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“Onboarding, also known as induction or orientation, refers to the </a:t>
            </a:r>
            <a:r>
              <a:rPr lang="en-US" b="1"/>
              <a:t>process of integrating new employees into an organization </a:t>
            </a:r>
            <a:r>
              <a:rPr lang="en-US"/>
              <a:t>and </a:t>
            </a:r>
            <a:r>
              <a:rPr lang="en-US" b="1"/>
              <a:t>facilitating their transition to becoming productive members of the team</a:t>
            </a:r>
            <a:r>
              <a:rPr lang="en-US"/>
              <a:t>.”</a:t>
            </a:r>
            <a:endParaRPr/>
          </a:p>
          <a:p>
            <a:pPr marL="0" lvl="0" indent="0" algn="r" rtl="0">
              <a:lnSpc>
                <a:spcPct val="90000"/>
              </a:lnSpc>
              <a:spcBef>
                <a:spcPts val="600"/>
              </a:spcBef>
              <a:spcAft>
                <a:spcPts val="0"/>
              </a:spcAft>
              <a:buClr>
                <a:schemeClr val="dk1"/>
              </a:buClr>
              <a:buSzPts val="1800"/>
              <a:buNone/>
            </a:pPr>
            <a:r>
              <a:rPr lang="en-US" sz="1800"/>
              <a:t>Patel &amp; Mohanty, 2023, p. 40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4" name="Google Shape;124;p5" descr="A group of people standing in a room&#10;&#10;Description automatically generated"/>
          <p:cNvPicPr preferRelativeResize="0"/>
          <p:nvPr/>
        </p:nvPicPr>
        <p:blipFill rotWithShape="1">
          <a:blip r:embed="rId3">
            <a:alphaModFix/>
          </a:blip>
          <a:srcRect t="29894"/>
          <a:stretch/>
        </p:blipFill>
        <p:spPr>
          <a:xfrm>
            <a:off x="20" y="10"/>
            <a:ext cx="12191980" cy="4465973"/>
          </a:xfrm>
          <a:prstGeom prst="rect">
            <a:avLst/>
          </a:prstGeom>
          <a:noFill/>
          <a:ln>
            <a:noFill/>
          </a:ln>
        </p:spPr>
      </p:pic>
      <p:sp>
        <p:nvSpPr>
          <p:cNvPr id="125" name="Google Shape;125;p5"/>
          <p:cNvSpPr/>
          <p:nvPr/>
        </p:nvSpPr>
        <p:spPr>
          <a:xfrm>
            <a:off x="0" y="4119552"/>
            <a:ext cx="9382538" cy="685800"/>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5"/>
          <p:cNvSpPr txBox="1">
            <a:spLocks noGrp="1"/>
          </p:cNvSpPr>
          <p:nvPr>
            <p:ph type="title"/>
          </p:nvPr>
        </p:nvSpPr>
        <p:spPr>
          <a:xfrm>
            <a:off x="566928" y="4203278"/>
            <a:ext cx="8557193" cy="5360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Play"/>
              <a:buNone/>
            </a:pPr>
            <a:r>
              <a:rPr lang="en-US" sz="2800">
                <a:solidFill>
                  <a:schemeClr val="lt1"/>
                </a:solidFill>
              </a:rPr>
              <a:t>Onboarding is: </a:t>
            </a:r>
            <a:endParaRPr sz="2800">
              <a:solidFill>
                <a:schemeClr val="lt1"/>
              </a:solidFill>
            </a:endParaRPr>
          </a:p>
        </p:txBody>
      </p:sp>
      <p:sp>
        <p:nvSpPr>
          <p:cNvPr id="127" name="Google Shape;127;p5"/>
          <p:cNvSpPr txBox="1">
            <a:spLocks noGrp="1"/>
          </p:cNvSpPr>
          <p:nvPr>
            <p:ph type="body" idx="1"/>
          </p:nvPr>
        </p:nvSpPr>
        <p:spPr>
          <a:xfrm>
            <a:off x="566928" y="4956314"/>
            <a:ext cx="11058144" cy="1818112"/>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90000"/>
              </a:lnSpc>
              <a:spcBef>
                <a:spcPts val="0"/>
              </a:spcBef>
              <a:spcAft>
                <a:spcPts val="0"/>
              </a:spcAft>
              <a:buClr>
                <a:schemeClr val="dk1"/>
              </a:buClr>
              <a:buSzPct val="100000"/>
              <a:buChar char="•"/>
            </a:pPr>
            <a:r>
              <a:rPr lang="en-US" sz="2600"/>
              <a:t>Associated with employee engagement, job satisfaction, and long-term retention </a:t>
            </a:r>
            <a:endParaRPr/>
          </a:p>
          <a:p>
            <a:pPr marL="228600" lvl="0" indent="-228600" algn="l" rtl="0">
              <a:lnSpc>
                <a:spcPct val="90000"/>
              </a:lnSpc>
              <a:spcBef>
                <a:spcPts val="1000"/>
              </a:spcBef>
              <a:spcAft>
                <a:spcPts val="0"/>
              </a:spcAft>
              <a:buClr>
                <a:schemeClr val="dk1"/>
              </a:buClr>
              <a:buSzPct val="100000"/>
              <a:buChar char="•"/>
            </a:pPr>
            <a:r>
              <a:rPr lang="en-US" sz="2600"/>
              <a:t>A good investment for developing loyalty and positively impacting productivity and performance</a:t>
            </a:r>
            <a:endParaRPr/>
          </a:p>
          <a:p>
            <a:pPr marL="228600" lvl="0" indent="-228600" algn="l" rtl="0">
              <a:lnSpc>
                <a:spcPct val="90000"/>
              </a:lnSpc>
              <a:spcBef>
                <a:spcPts val="1000"/>
              </a:spcBef>
              <a:spcAft>
                <a:spcPts val="0"/>
              </a:spcAft>
              <a:buClr>
                <a:schemeClr val="dk1"/>
              </a:buClr>
              <a:buSzPct val="100000"/>
              <a:buChar char="•"/>
            </a:pPr>
            <a:r>
              <a:rPr lang="en-US" sz="2600"/>
              <a:t>Closely related to employees’ sense of belonging and morale</a:t>
            </a:r>
            <a:endParaRPr/>
          </a:p>
          <a:p>
            <a:pPr marL="0" lvl="0" indent="0" algn="r" rtl="0">
              <a:lnSpc>
                <a:spcPct val="90000"/>
              </a:lnSpc>
              <a:spcBef>
                <a:spcPts val="1000"/>
              </a:spcBef>
              <a:spcAft>
                <a:spcPts val="0"/>
              </a:spcAft>
              <a:buClr>
                <a:schemeClr val="dk1"/>
              </a:buClr>
              <a:buSzPct val="100000"/>
              <a:buNone/>
            </a:pPr>
            <a:r>
              <a:rPr lang="en-US" sz="1700"/>
              <a:t>Patel &amp; Mohanty, 2023</a:t>
            </a:r>
            <a:endParaRPr/>
          </a:p>
          <a:p>
            <a:pPr marL="228600" lvl="0" indent="-146367" algn="l" rtl="0">
              <a:lnSpc>
                <a:spcPct val="90000"/>
              </a:lnSpc>
              <a:spcBef>
                <a:spcPts val="1000"/>
              </a:spcBef>
              <a:spcAft>
                <a:spcPts val="0"/>
              </a:spcAft>
              <a:buClr>
                <a:schemeClr val="dk1"/>
              </a:buClr>
              <a:buSzPct val="100000"/>
              <a:buNone/>
            </a:pP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4" name="Google Shape;134;p6"/>
          <p:cNvSpPr/>
          <p:nvPr/>
        </p:nvSpPr>
        <p:spPr>
          <a:xfrm rot="5400000">
            <a:off x="649223" y="387939"/>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5" name="Google Shape;135;p6"/>
          <p:cNvSpPr/>
          <p:nvPr/>
        </p:nvSpPr>
        <p:spPr>
          <a:xfrm>
            <a:off x="411480" y="2286000"/>
            <a:ext cx="438912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6" name="Google Shape;136;p6"/>
          <p:cNvSpPr txBox="1">
            <a:spLocks noGrp="1"/>
          </p:cNvSpPr>
          <p:nvPr>
            <p:ph type="body" idx="1"/>
          </p:nvPr>
        </p:nvSpPr>
        <p:spPr>
          <a:xfrm>
            <a:off x="411479" y="2688336"/>
            <a:ext cx="4229347" cy="358444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3200"/>
              <a:buNone/>
            </a:pPr>
            <a:r>
              <a:rPr lang="en-US" sz="3200"/>
              <a:t>What does the onboarding process look like in your agency? </a:t>
            </a:r>
            <a:endParaRPr/>
          </a:p>
          <a:p>
            <a:pPr marL="0" lvl="0" indent="0" algn="l" rtl="0">
              <a:lnSpc>
                <a:spcPct val="90000"/>
              </a:lnSpc>
              <a:spcBef>
                <a:spcPts val="1000"/>
              </a:spcBef>
              <a:spcAft>
                <a:spcPts val="0"/>
              </a:spcAft>
              <a:buClr>
                <a:schemeClr val="dk1"/>
              </a:buClr>
              <a:buSzPts val="3200"/>
              <a:buNone/>
            </a:pPr>
            <a:endParaRPr sz="3200"/>
          </a:p>
          <a:p>
            <a:pPr marL="0" lvl="0" indent="0" algn="l" rtl="0">
              <a:lnSpc>
                <a:spcPct val="90000"/>
              </a:lnSpc>
              <a:spcBef>
                <a:spcPts val="1000"/>
              </a:spcBef>
              <a:spcAft>
                <a:spcPts val="0"/>
              </a:spcAft>
              <a:buClr>
                <a:schemeClr val="dk1"/>
              </a:buClr>
              <a:buSzPts val="3200"/>
              <a:buNone/>
            </a:pPr>
            <a:r>
              <a:rPr lang="en-US" sz="3200"/>
              <a:t>Requirements?              Who does what? Length of time?</a:t>
            </a:r>
            <a:endParaRPr/>
          </a:p>
          <a:p>
            <a:pPr marL="0" lvl="0" indent="0" algn="l" rtl="0">
              <a:lnSpc>
                <a:spcPct val="90000"/>
              </a:lnSpc>
              <a:spcBef>
                <a:spcPts val="1000"/>
              </a:spcBef>
              <a:spcAft>
                <a:spcPts val="0"/>
              </a:spcAft>
              <a:buClr>
                <a:schemeClr val="dk1"/>
              </a:buClr>
              <a:buSzPts val="3200"/>
              <a:buNone/>
            </a:pPr>
            <a:endParaRPr sz="3200"/>
          </a:p>
        </p:txBody>
      </p:sp>
      <p:pic>
        <p:nvPicPr>
          <p:cNvPr id="137" name="Google Shape;137;p6" descr="A person in a pink jacket&#10;&#10;Description automatically generated"/>
          <p:cNvPicPr preferRelativeResize="0"/>
          <p:nvPr/>
        </p:nvPicPr>
        <p:blipFill rotWithShape="1">
          <a:blip r:embed="rId3">
            <a:alphaModFix/>
          </a:blip>
          <a:srcRect l="18623" r="14372" b="-1"/>
          <a:stretch/>
        </p:blipFill>
        <p:spPr>
          <a:xfrm>
            <a:off x="5308052" y="10"/>
            <a:ext cx="6883948" cy="6857990"/>
          </a:xfrm>
          <a:custGeom>
            <a:avLst/>
            <a:gdLst/>
            <a:ahLst/>
            <a:cxnLst/>
            <a:rect l="l" t="t" r="r" b="b"/>
            <a:pathLst>
              <a:path w="6883948" h="6858000" extrusionOk="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ln>
            <a:noFill/>
          </a:ln>
          <a:effectLst>
            <a:outerShdw blurRad="50800" dist="38100" dir="10800000" algn="r" rotWithShape="0">
              <a:srgbClr val="D8D8D8">
                <a:alpha val="2980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pic>
        <p:nvPicPr>
          <p:cNvPr id="143" name="Google Shape;143;p7" descr="A colorful gears with arrows&#10;&#10;Description automatically generated"/>
          <p:cNvPicPr preferRelativeResize="0"/>
          <p:nvPr/>
        </p:nvPicPr>
        <p:blipFill rotWithShape="1">
          <a:blip r:embed="rId3">
            <a:alphaModFix/>
          </a:blip>
          <a:srcRect l="11320" r="6217" b="1"/>
          <a:stretch/>
        </p:blipFill>
        <p:spPr>
          <a:xfrm>
            <a:off x="2" y="1587"/>
            <a:ext cx="6095999" cy="6856413"/>
          </a:xfrm>
          <a:custGeom>
            <a:avLst/>
            <a:gdLst/>
            <a:ahLst/>
            <a:cxnLst/>
            <a:rect l="l" t="t" r="r" b="b"/>
            <a:pathLst>
              <a:path w="6649908" h="6856413" extrusionOk="0">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144" name="Google Shape;144;p7"/>
          <p:cNvSpPr txBox="1">
            <a:spLocks noGrp="1"/>
          </p:cNvSpPr>
          <p:nvPr>
            <p:ph type="body" idx="1"/>
          </p:nvPr>
        </p:nvSpPr>
        <p:spPr>
          <a:xfrm>
            <a:off x="6319411" y="2617454"/>
            <a:ext cx="5291663" cy="162309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2800"/>
              <a:buNone/>
            </a:pPr>
            <a:r>
              <a:rPr lang="en-US"/>
              <a:t>Onboarding is the #1 component of managing employees that is </a:t>
            </a:r>
            <a:r>
              <a:rPr lang="en-US" b="1"/>
              <a:t>overlooked</a:t>
            </a:r>
            <a:r>
              <a:rPr lang="en-US"/>
              <a:t> by organizations.</a:t>
            </a:r>
            <a:endParaRPr/>
          </a:p>
          <a:p>
            <a:pPr marL="0" lvl="0" indent="0" algn="r" rtl="0">
              <a:lnSpc>
                <a:spcPct val="90000"/>
              </a:lnSpc>
              <a:spcBef>
                <a:spcPts val="0"/>
              </a:spcBef>
              <a:spcAft>
                <a:spcPts val="0"/>
              </a:spcAft>
              <a:buClr>
                <a:schemeClr val="dk1"/>
              </a:buClr>
              <a:buSzPts val="1800"/>
              <a:buNone/>
            </a:pPr>
            <a:r>
              <a:rPr lang="en-US" sz="1800"/>
              <a:t>Cesário &amp; Chambel, 2019</a:t>
            </a:r>
            <a:endParaRPr/>
          </a:p>
          <a:p>
            <a:pPr marL="0" lvl="0" indent="0" algn="l" rtl="0">
              <a:lnSpc>
                <a:spcPct val="90000"/>
              </a:lnSpc>
              <a:spcBef>
                <a:spcPts val="0"/>
              </a:spcBef>
              <a:spcAft>
                <a:spcPts val="0"/>
              </a:spcAft>
              <a:buClr>
                <a:schemeClr val="dk1"/>
              </a:buClr>
              <a:buSzPts val="1800"/>
              <a:buNone/>
            </a:pPr>
            <a:endParaRPr sz="1800"/>
          </a:p>
          <a:p>
            <a:pPr marL="0" lvl="0" indent="0" algn="l" rtl="0">
              <a:lnSpc>
                <a:spcPct val="90000"/>
              </a:lnSpc>
              <a:spcBef>
                <a:spcPts val="1000"/>
              </a:spcBef>
              <a:spcAft>
                <a:spcPts val="0"/>
              </a:spcAft>
              <a:buClr>
                <a:schemeClr val="dk1"/>
              </a:buClr>
              <a:buSzPts val="1800"/>
              <a:buNone/>
            </a:pP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1" name="Google Shape;151;p8" descr="A group of people standing in a room&#10;&#10;Description automatically generated"/>
          <p:cNvPicPr preferRelativeResize="0"/>
          <p:nvPr/>
        </p:nvPicPr>
        <p:blipFill rotWithShape="1">
          <a:blip r:embed="rId3">
            <a:alphaModFix/>
          </a:blip>
          <a:srcRect t="29894"/>
          <a:stretch/>
        </p:blipFill>
        <p:spPr>
          <a:xfrm>
            <a:off x="20" y="10"/>
            <a:ext cx="12191980" cy="4465973"/>
          </a:xfrm>
          <a:prstGeom prst="rect">
            <a:avLst/>
          </a:prstGeom>
          <a:noFill/>
          <a:ln>
            <a:noFill/>
          </a:ln>
        </p:spPr>
      </p:pic>
      <p:sp>
        <p:nvSpPr>
          <p:cNvPr id="152" name="Google Shape;152;p8"/>
          <p:cNvSpPr/>
          <p:nvPr/>
        </p:nvSpPr>
        <p:spPr>
          <a:xfrm>
            <a:off x="0" y="4119552"/>
            <a:ext cx="9382538" cy="685800"/>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3" name="Google Shape;153;p8"/>
          <p:cNvSpPr txBox="1">
            <a:spLocks noGrp="1"/>
          </p:cNvSpPr>
          <p:nvPr>
            <p:ph type="title"/>
          </p:nvPr>
        </p:nvSpPr>
        <p:spPr>
          <a:xfrm>
            <a:off x="566928" y="4203278"/>
            <a:ext cx="8557193" cy="5360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Play"/>
              <a:buNone/>
            </a:pPr>
            <a:r>
              <a:rPr lang="en-US" sz="2800">
                <a:solidFill>
                  <a:schemeClr val="lt1"/>
                </a:solidFill>
              </a:rPr>
              <a:t>Onboarding is also: </a:t>
            </a:r>
            <a:endParaRPr sz="2800">
              <a:solidFill>
                <a:schemeClr val="lt1"/>
              </a:solidFill>
            </a:endParaRPr>
          </a:p>
        </p:txBody>
      </p:sp>
      <p:sp>
        <p:nvSpPr>
          <p:cNvPr id="154" name="Google Shape;154;p8"/>
          <p:cNvSpPr txBox="1">
            <a:spLocks noGrp="1"/>
          </p:cNvSpPr>
          <p:nvPr>
            <p:ph type="body" idx="1"/>
          </p:nvPr>
        </p:nvSpPr>
        <p:spPr>
          <a:xfrm>
            <a:off x="566928" y="4956314"/>
            <a:ext cx="11058144" cy="181811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600"/>
              <a:buChar char="•"/>
            </a:pPr>
            <a:r>
              <a:rPr lang="en-US" sz="2600"/>
              <a:t>Time and resource intensive</a:t>
            </a:r>
            <a:endParaRPr/>
          </a:p>
          <a:p>
            <a:pPr marL="228600" lvl="0" indent="-228600" algn="l" rtl="0">
              <a:lnSpc>
                <a:spcPct val="90000"/>
              </a:lnSpc>
              <a:spcBef>
                <a:spcPts val="1000"/>
              </a:spcBef>
              <a:spcAft>
                <a:spcPts val="0"/>
              </a:spcAft>
              <a:buClr>
                <a:schemeClr val="dk1"/>
              </a:buClr>
              <a:buSzPts val="2600"/>
              <a:buChar char="•"/>
            </a:pPr>
            <a:r>
              <a:rPr lang="en-US" sz="2600"/>
              <a:t>Hard to personalize</a:t>
            </a:r>
            <a:endParaRPr/>
          </a:p>
          <a:p>
            <a:pPr marL="228600" lvl="0" indent="-228600" algn="l" rtl="0">
              <a:lnSpc>
                <a:spcPct val="90000"/>
              </a:lnSpc>
              <a:spcBef>
                <a:spcPts val="1000"/>
              </a:spcBef>
              <a:spcAft>
                <a:spcPts val="0"/>
              </a:spcAft>
              <a:buClr>
                <a:schemeClr val="dk1"/>
              </a:buClr>
              <a:buSzPts val="2600"/>
              <a:buChar char="•"/>
            </a:pPr>
            <a:r>
              <a:rPr lang="en-US" sz="2600"/>
              <a:t>Hard to measure if it’s working</a:t>
            </a:r>
            <a:endParaRPr/>
          </a:p>
          <a:p>
            <a:pPr marL="0" lvl="0" indent="0" algn="r" rtl="0">
              <a:lnSpc>
                <a:spcPct val="90000"/>
              </a:lnSpc>
              <a:spcBef>
                <a:spcPts val="1000"/>
              </a:spcBef>
              <a:spcAft>
                <a:spcPts val="0"/>
              </a:spcAft>
              <a:buClr>
                <a:schemeClr val="dk1"/>
              </a:buClr>
              <a:buSzPts val="1600"/>
              <a:buNone/>
            </a:pPr>
            <a:r>
              <a:rPr lang="en-US" sz="1600"/>
              <a:t>Patel &amp; Mohanty, 2023</a:t>
            </a:r>
            <a:endParaRPr/>
          </a:p>
          <a:p>
            <a:pPr marL="228600" lvl="0" indent="-139700" algn="l" rtl="0">
              <a:lnSpc>
                <a:spcPct val="90000"/>
              </a:lnSpc>
              <a:spcBef>
                <a:spcPts val="1000"/>
              </a:spcBef>
              <a:spcAft>
                <a:spcPts val="0"/>
              </a:spcAft>
              <a:buClr>
                <a:schemeClr val="dk1"/>
              </a:buClr>
              <a:buSzPts val="1400"/>
              <a:buNone/>
            </a:pP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9" descr="A group of people building a puzzle&#10;&#10;Description automatically generated"/>
          <p:cNvPicPr preferRelativeResize="0"/>
          <p:nvPr/>
        </p:nvPicPr>
        <p:blipFill rotWithShape="1">
          <a:blip r:embed="rId3">
            <a:alphaModFix/>
          </a:blip>
          <a:srcRect/>
          <a:stretch/>
        </p:blipFill>
        <p:spPr>
          <a:xfrm flipH="1">
            <a:off x="1936186" y="622989"/>
            <a:ext cx="8319628" cy="5546418"/>
          </a:xfrm>
          <a:prstGeom prst="rect">
            <a:avLst/>
          </a:prstGeom>
          <a:noFill/>
          <a:ln>
            <a:noFill/>
          </a:ln>
        </p:spPr>
      </p:pic>
      <p:sp>
        <p:nvSpPr>
          <p:cNvPr id="161" name="Google Shape;161;p9"/>
          <p:cNvSpPr txBox="1"/>
          <p:nvPr/>
        </p:nvSpPr>
        <p:spPr>
          <a:xfrm>
            <a:off x="505592" y="3731342"/>
            <a:ext cx="2861187"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1. Make it easier for the new employee to integrate into the program</a:t>
            </a:r>
            <a:endParaRPr/>
          </a:p>
        </p:txBody>
      </p:sp>
      <p:sp>
        <p:nvSpPr>
          <p:cNvPr id="162" name="Google Shape;162;p9"/>
          <p:cNvSpPr txBox="1"/>
          <p:nvPr/>
        </p:nvSpPr>
        <p:spPr>
          <a:xfrm>
            <a:off x="1111046" y="1247904"/>
            <a:ext cx="306766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2. Create positive perceptions of the program</a:t>
            </a:r>
            <a:endParaRPr/>
          </a:p>
        </p:txBody>
      </p:sp>
      <p:sp>
        <p:nvSpPr>
          <p:cNvPr id="163" name="Google Shape;163;p9"/>
          <p:cNvSpPr txBox="1"/>
          <p:nvPr/>
        </p:nvSpPr>
        <p:spPr>
          <a:xfrm>
            <a:off x="3048000" y="5711791"/>
            <a:ext cx="6096000" cy="8925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4 Goals of Onboarding</a:t>
            </a:r>
            <a:endParaRPr/>
          </a:p>
          <a:p>
            <a:pPr marL="0" marR="0" lvl="0" indent="0" algn="ctr" rtl="0">
              <a:spcBef>
                <a:spcPts val="0"/>
              </a:spcBef>
              <a:spcAft>
                <a:spcPts val="0"/>
              </a:spcAft>
              <a:buNone/>
            </a:pPr>
            <a:r>
              <a:rPr lang="en-US" sz="2000">
                <a:solidFill>
                  <a:schemeClr val="dk1"/>
                </a:solidFill>
                <a:latin typeface="Arial"/>
                <a:ea typeface="Arial"/>
                <a:cs typeface="Arial"/>
                <a:sym typeface="Arial"/>
              </a:rPr>
              <a:t>Stephen, 2020</a:t>
            </a:r>
            <a:r>
              <a:rPr lang="en-US" sz="2000" b="1">
                <a:solidFill>
                  <a:schemeClr val="dk1"/>
                </a:solidFill>
                <a:latin typeface="Arial"/>
                <a:ea typeface="Arial"/>
                <a:cs typeface="Arial"/>
                <a:sym typeface="Arial"/>
              </a:rPr>
              <a:t> </a:t>
            </a:r>
            <a:endParaRPr sz="2000" b="1">
              <a:solidFill>
                <a:schemeClr val="dk1"/>
              </a:solidFill>
              <a:latin typeface="Arial"/>
              <a:ea typeface="Arial"/>
              <a:cs typeface="Arial"/>
              <a:sym typeface="Arial"/>
            </a:endParaRPr>
          </a:p>
        </p:txBody>
      </p:sp>
      <p:sp>
        <p:nvSpPr>
          <p:cNvPr id="164" name="Google Shape;164;p9"/>
          <p:cNvSpPr txBox="1"/>
          <p:nvPr/>
        </p:nvSpPr>
        <p:spPr>
          <a:xfrm>
            <a:off x="8392602" y="911460"/>
            <a:ext cx="329380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3. Help achieve effective performance as quickly as possible</a:t>
            </a:r>
            <a:endParaRPr/>
          </a:p>
        </p:txBody>
      </p:sp>
      <p:sp>
        <p:nvSpPr>
          <p:cNvPr id="165" name="Google Shape;165;p9"/>
          <p:cNvSpPr txBox="1"/>
          <p:nvPr/>
        </p:nvSpPr>
        <p:spPr>
          <a:xfrm>
            <a:off x="9144000" y="3446206"/>
            <a:ext cx="2861187"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4. Decrease the likelihood of the employee leaving the program </a:t>
            </a:r>
            <a:endParaRPr/>
          </a:p>
        </p:txBody>
      </p:sp>
      <p:sp>
        <p:nvSpPr>
          <p:cNvPr id="166" name="Google Shape;166;p9"/>
          <p:cNvSpPr/>
          <p:nvPr/>
        </p:nvSpPr>
        <p:spPr>
          <a:xfrm>
            <a:off x="0" y="-1893"/>
            <a:ext cx="12192000" cy="186994"/>
          </a:xfrm>
          <a:prstGeom prst="rect">
            <a:avLst/>
          </a:prstGeom>
          <a:solidFill>
            <a:schemeClr val="accent2"/>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A5CF6D096BC341AD1AFD75C52FC5BA" ma:contentTypeVersion="18" ma:contentTypeDescription="Create a new document." ma:contentTypeScope="" ma:versionID="4ed55a7698acf0be48add38e2c5b8851">
  <xsd:schema xmlns:xsd="http://www.w3.org/2001/XMLSchema" xmlns:xs="http://www.w3.org/2001/XMLSchema" xmlns:p="http://schemas.microsoft.com/office/2006/metadata/properties" xmlns:ns3="02406906-e825-48bc-9097-6807e69f97b0" xmlns:ns4="e09cf794-0170-449a-8d08-99ea6eb85ee9" targetNamespace="http://schemas.microsoft.com/office/2006/metadata/properties" ma:root="true" ma:fieldsID="611de014457e86fa7b3b535e0f4d1587" ns3:_="" ns4:_="">
    <xsd:import namespace="02406906-e825-48bc-9097-6807e69f97b0"/>
    <xsd:import namespace="e09cf794-0170-449a-8d08-99ea6eb85ee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406906-e825-48bc-9097-6807e69f97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9cf794-0170-449a-8d08-99ea6eb85ee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2406906-e825-48bc-9097-6807e69f97b0" xsi:nil="true"/>
  </documentManagement>
</p:properties>
</file>

<file path=customXml/itemProps1.xml><?xml version="1.0" encoding="utf-8"?>
<ds:datastoreItem xmlns:ds="http://schemas.openxmlformats.org/officeDocument/2006/customXml" ds:itemID="{DDD82D8D-4EE0-4E5E-9946-4E2458CA78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406906-e825-48bc-9097-6807e69f97b0"/>
    <ds:schemaRef ds:uri="e09cf794-0170-449a-8d08-99ea6eb85e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AB247D-5EFD-458B-BFF3-D2BCFD3802D2}">
  <ds:schemaRefs>
    <ds:schemaRef ds:uri="http://schemas.microsoft.com/sharepoint/v3/contenttype/forms"/>
  </ds:schemaRefs>
</ds:datastoreItem>
</file>

<file path=customXml/itemProps3.xml><?xml version="1.0" encoding="utf-8"?>
<ds:datastoreItem xmlns:ds="http://schemas.openxmlformats.org/officeDocument/2006/customXml" ds:itemID="{D03798CC-9C32-4058-86FF-BA853A30E391}">
  <ds:schemaRefs>
    <ds:schemaRef ds:uri="http://purl.org/dc/dcmitype/"/>
    <ds:schemaRef ds:uri="02406906-e825-48bc-9097-6807e69f97b0"/>
    <ds:schemaRef ds:uri="e09cf794-0170-449a-8d08-99ea6eb85ee9"/>
    <ds:schemaRef ds:uri="http://purl.org/dc/elements/1.1/"/>
    <ds:schemaRef ds:uri="http://www.w3.org/XML/1998/namespace"/>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1352</Words>
  <Application>Microsoft Office PowerPoint</Application>
  <PresentationFormat>Widescreen</PresentationFormat>
  <Paragraphs>152</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Play</vt:lpstr>
      <vt:lpstr>Arial</vt:lpstr>
      <vt:lpstr>Office Theme</vt:lpstr>
      <vt:lpstr>PowerPoint Presentation</vt:lpstr>
      <vt:lpstr>Reconceptualizing Recruitment by Focusing on Mindful Onboarding</vt:lpstr>
      <vt:lpstr>There is a clear connection between recruitment, onboarding, and staff retention!</vt:lpstr>
      <vt:lpstr>PowerPoint Presentation</vt:lpstr>
      <vt:lpstr>Onboarding is: </vt:lpstr>
      <vt:lpstr>PowerPoint Presentation</vt:lpstr>
      <vt:lpstr>PowerPoint Presentation</vt:lpstr>
      <vt:lpstr>Onboarding is also: </vt:lpstr>
      <vt:lpstr>PowerPoint Presentation</vt:lpstr>
      <vt:lpstr>Design a structured onboarding system that: </vt:lpstr>
      <vt:lpstr>Design a structured onboarding system that: </vt:lpstr>
      <vt:lpstr>State Requirements</vt:lpstr>
      <vt:lpstr>State Requirements</vt:lpstr>
      <vt:lpstr>PowerPoint Presentation</vt:lpstr>
      <vt:lpstr>PowerPoint Presentation</vt:lpstr>
      <vt:lpstr>PowerPoint Presentation</vt:lpstr>
      <vt:lpstr>PowerPoint Presentation</vt:lpstr>
      <vt:lpstr>How do your ideas align? </vt:lpstr>
      <vt:lpstr>PowerPoint Presentation</vt:lpstr>
      <vt:lpstr>Join us next time to consider solutions-oriented best practices and strategies for recruitment and onboarding! August 19th 11-12:30 CST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Childress, Dana C.</dc:creator>
  <cp:lastModifiedBy>Castillo, Angie</cp:lastModifiedBy>
  <cp:revision>2</cp:revision>
  <dcterms:created xsi:type="dcterms:W3CDTF">2024-07-22T20:21:37Z</dcterms:created>
  <dcterms:modified xsi:type="dcterms:W3CDTF">2024-08-01T20:37:43Z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0x01010098A5CF6D096BC341AD1AFD75C52FC5BA</vt:lpwstr>
  </property>
  <property fmtid="{D5CDD505-2E9C-101B-9397-08002B2CF9AE}" pid="3" name="_MarkAsFinal">
    <vt:bool>true</vt:bool>
  </property>
</Properties>
</file>