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2872c39d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2872c39d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2814b6813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2814b6813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e1e59e995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e1e59e995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8d53e5a1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28d53e5a1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8d53e5a1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28d53e5a1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e1e59e995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e1e59e995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b3bcfff3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b3bcfff3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8d53e5a1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28d53e5a1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292a14385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292a14385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28d53e5a1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28d53e5a1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2814b681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2814b681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28d53e5a1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28d53e5a1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28d53e5a1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28d53e5a1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e1e59e995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e1e59e995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28d53e5a1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28d53e5a1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92a14385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292a14385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8d53e5a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8d53e5a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c063be3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c063be3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hyperlink" Target="https://westislipcheer.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leaguelineup.com/topnews.asp?url=westislipcheer&amp;itemid=210518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estislipcheer.com/2023-sponsors" TargetMode="External"/><Relationship Id="rId4" Type="http://schemas.openxmlformats.org/officeDocument/2006/relationships/hyperlink" Target="https://westislipcheer.com/2023-sponsors" TargetMode="External"/><Relationship Id="rId5" Type="http://schemas.openxmlformats.org/officeDocument/2006/relationships/image" Target="../media/image6.png"/><Relationship Id="rId6"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youtu.be/-2d0Msnq7Fs" TargetMode="External"/><Relationship Id="rId4" Type="http://schemas.openxmlformats.org/officeDocument/2006/relationships/hyperlink" Target="https://westislipcheer.com/fundraising-1" TargetMode="External"/><Relationship Id="rId9" Type="http://schemas.openxmlformats.org/officeDocument/2006/relationships/image" Target="../media/image14.jpg"/><Relationship Id="rId5" Type="http://schemas.openxmlformats.org/officeDocument/2006/relationships/image" Target="../media/image12.jpg"/><Relationship Id="rId6" Type="http://schemas.openxmlformats.org/officeDocument/2006/relationships/image" Target="../media/image10.jpg"/><Relationship Id="rId7" Type="http://schemas.openxmlformats.org/officeDocument/2006/relationships/image" Target="../media/image13.jpg"/><Relationship Id="rId8"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spreadsheets/d/10bH33zJUJWAdIIOVcgR62vpRncJClY_G-4KyzeFPJtE/edit#gid=14642174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img1.wsimg.com/blobby/go/c075fedb-9cbb-40a9-90c8-2c3458aa9332/downloads/IMG_9460.MOV?ver=168245220219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solidFill>
                  <a:srgbClr val="0000FF"/>
                </a:solidFill>
              </a:rPr>
              <a:t>Lions Youth Cheerleading</a:t>
            </a:r>
            <a:endParaRPr>
              <a:solidFill>
                <a:srgbClr val="0000FF"/>
              </a:solidFill>
            </a:endParaRPr>
          </a:p>
        </p:txBody>
      </p:sp>
      <p:sp>
        <p:nvSpPr>
          <p:cNvPr id="55" name="Google Shape;55;p13"/>
          <p:cNvSpPr txBox="1"/>
          <p:nvPr>
            <p:ph idx="1" type="subTitle"/>
          </p:nvPr>
        </p:nvSpPr>
        <p:spPr>
          <a:xfrm>
            <a:off x="-400525" y="2718850"/>
            <a:ext cx="10249800" cy="1277700"/>
          </a:xfrm>
          <a:prstGeom prst="rect">
            <a:avLst/>
          </a:prstGeom>
        </p:spPr>
        <p:txBody>
          <a:bodyPr anchorCtr="0" anchor="t" bIns="91425" lIns="91425" spcFirstLastPara="1" rIns="91425" wrap="square" tIns="91425">
            <a:normAutofit fontScale="47500" lnSpcReduction="20000"/>
          </a:bodyPr>
          <a:lstStyle/>
          <a:p>
            <a:pPr indent="0" lvl="0" marL="0" rtl="0" algn="ctr">
              <a:spcBef>
                <a:spcPts val="0"/>
              </a:spcBef>
              <a:spcAft>
                <a:spcPts val="0"/>
              </a:spcAft>
              <a:buNone/>
            </a:pPr>
            <a:r>
              <a:rPr lang="en" sz="5928">
                <a:solidFill>
                  <a:srgbClr val="0000FF"/>
                </a:solidFill>
              </a:rPr>
              <a:t>2023 Season </a:t>
            </a:r>
            <a:endParaRPr sz="5928">
              <a:solidFill>
                <a:srgbClr val="0000FF"/>
              </a:solidFill>
            </a:endParaRPr>
          </a:p>
          <a:p>
            <a:pPr indent="0" lvl="0" marL="0" rtl="0" algn="ctr">
              <a:spcBef>
                <a:spcPts val="0"/>
              </a:spcBef>
              <a:spcAft>
                <a:spcPts val="0"/>
              </a:spcAft>
              <a:buNone/>
            </a:pPr>
            <a:r>
              <a:rPr lang="en" sz="5928">
                <a:solidFill>
                  <a:srgbClr val="0000FF"/>
                </a:solidFill>
              </a:rPr>
              <a:t>Annual Membership Meeting</a:t>
            </a:r>
            <a:endParaRPr sz="5928">
              <a:solidFill>
                <a:srgbClr val="0000FF"/>
              </a:solidFill>
            </a:endParaRPr>
          </a:p>
          <a:p>
            <a:pPr indent="0" lvl="0" marL="0" rtl="0" algn="ctr">
              <a:spcBef>
                <a:spcPts val="0"/>
              </a:spcBef>
              <a:spcAft>
                <a:spcPts val="0"/>
              </a:spcAft>
              <a:buNone/>
            </a:pPr>
            <a:r>
              <a:rPr lang="en" sz="5928">
                <a:solidFill>
                  <a:srgbClr val="0000FF"/>
                </a:solidFill>
              </a:rPr>
              <a:t>Thursday April 27, 2023</a:t>
            </a:r>
            <a:endParaRPr sz="5928">
              <a:solidFill>
                <a:srgbClr val="0000FF"/>
              </a:solidFill>
            </a:endParaRPr>
          </a:p>
        </p:txBody>
      </p:sp>
      <p:pic>
        <p:nvPicPr>
          <p:cNvPr id="56" name="Google Shape;56;p13"/>
          <p:cNvPicPr preferRelativeResize="0"/>
          <p:nvPr/>
        </p:nvPicPr>
        <p:blipFill>
          <a:blip r:embed="rId3">
            <a:alphaModFix/>
          </a:blip>
          <a:stretch>
            <a:fillRect/>
          </a:stretch>
        </p:blipFill>
        <p:spPr>
          <a:xfrm>
            <a:off x="3221225" y="0"/>
            <a:ext cx="2244550" cy="1746500"/>
          </a:xfrm>
          <a:prstGeom prst="rect">
            <a:avLst/>
          </a:prstGeom>
          <a:noFill/>
          <a:ln>
            <a:noFill/>
          </a:ln>
        </p:spPr>
      </p:pic>
      <p:sp>
        <p:nvSpPr>
          <p:cNvPr id="57" name="Google Shape;57;p13"/>
          <p:cNvSpPr txBox="1"/>
          <p:nvPr/>
        </p:nvSpPr>
        <p:spPr>
          <a:xfrm>
            <a:off x="1594700" y="3885725"/>
            <a:ext cx="64686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2800" u="sng">
                <a:solidFill>
                  <a:srgbClr val="0000FF"/>
                </a:solidFill>
                <a:hlinkClick r:id="rId4">
                  <a:extLst>
                    <a:ext uri="{A12FA001-AC4F-418D-AE19-62706E023703}">
                      <ahyp:hlinkClr val="tx"/>
                    </a:ext>
                  </a:extLst>
                </a:hlinkClick>
              </a:rPr>
              <a:t>LIONS YOUTH CHEERLEADING WEBSITE</a:t>
            </a:r>
            <a:endParaRPr>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DE"/>
        </a:solidFill>
      </p:bgPr>
    </p:bg>
    <p:spTree>
      <p:nvGrpSpPr>
        <p:cNvPr id="111" name="Shape 111"/>
        <p:cNvGrpSpPr/>
        <p:nvPr/>
      </p:nvGrpSpPr>
      <p:grpSpPr>
        <a:xfrm>
          <a:off x="0" y="0"/>
          <a:ext cx="0" cy="0"/>
          <a:chOff x="0" y="0"/>
          <a:chExt cx="0" cy="0"/>
        </a:xfrm>
      </p:grpSpPr>
      <p:sp>
        <p:nvSpPr>
          <p:cNvPr id="112" name="Google Shape;112;p22"/>
          <p:cNvSpPr txBox="1"/>
          <p:nvPr/>
        </p:nvSpPr>
        <p:spPr>
          <a:xfrm>
            <a:off x="291725" y="307075"/>
            <a:ext cx="79314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lang="en" sz="2500">
                <a:solidFill>
                  <a:srgbClr val="FFFF00"/>
                </a:solidFill>
              </a:rPr>
              <a:t>FIELD CHEER</a:t>
            </a:r>
            <a:endParaRPr sz="2500">
              <a:solidFill>
                <a:srgbClr val="FFFF00"/>
              </a:solidFill>
            </a:endParaRPr>
          </a:p>
        </p:txBody>
      </p:sp>
      <p:sp>
        <p:nvSpPr>
          <p:cNvPr id="113" name="Google Shape;113;p22"/>
          <p:cNvSpPr txBox="1"/>
          <p:nvPr/>
        </p:nvSpPr>
        <p:spPr>
          <a:xfrm>
            <a:off x="929475" y="1213925"/>
            <a:ext cx="7657200" cy="3435900"/>
          </a:xfrm>
          <a:prstGeom prst="rect">
            <a:avLst/>
          </a:prstGeom>
          <a:noFill/>
          <a:ln>
            <a:noFill/>
          </a:ln>
        </p:spPr>
        <p:txBody>
          <a:bodyPr anchorCtr="0" anchor="t" bIns="91425" lIns="91425" spcFirstLastPara="1" rIns="91425" wrap="square" tIns="91425">
            <a:spAutoFit/>
          </a:bodyPr>
          <a:lstStyle/>
          <a:p>
            <a:pPr indent="0" lvl="0" marL="457200" marR="152400" rtl="0" algn="l">
              <a:lnSpc>
                <a:spcPct val="115000"/>
              </a:lnSpc>
              <a:spcBef>
                <a:spcPts val="0"/>
              </a:spcBef>
              <a:spcAft>
                <a:spcPts val="0"/>
              </a:spcAft>
              <a:buNone/>
            </a:pPr>
            <a:r>
              <a:rPr b="1" lang="en" sz="2450">
                <a:solidFill>
                  <a:srgbClr val="FFFF00"/>
                </a:solidFill>
              </a:rPr>
              <a:t>Sideline Cheer at WI Youth Football Games</a:t>
            </a:r>
            <a:endParaRPr b="1" sz="2450">
              <a:solidFill>
                <a:srgbClr val="FFFF00"/>
              </a:solidFill>
            </a:endParaRPr>
          </a:p>
          <a:p>
            <a:pPr indent="0" lvl="0" marL="457200" marR="152400" rtl="0" algn="l">
              <a:lnSpc>
                <a:spcPct val="115000"/>
              </a:lnSpc>
              <a:spcBef>
                <a:spcPts val="0"/>
              </a:spcBef>
              <a:spcAft>
                <a:spcPts val="0"/>
              </a:spcAft>
              <a:buNone/>
            </a:pPr>
            <a:r>
              <a:rPr b="1" lang="en" sz="2450">
                <a:solidFill>
                  <a:srgbClr val="FFFF00"/>
                </a:solidFill>
              </a:rPr>
              <a:t>March in Homecoming Parade</a:t>
            </a:r>
            <a:endParaRPr b="1" sz="2450">
              <a:solidFill>
                <a:srgbClr val="FFFF00"/>
              </a:solidFill>
            </a:endParaRPr>
          </a:p>
          <a:p>
            <a:pPr indent="0" lvl="0" marL="457200" marR="152400" rtl="0" algn="l">
              <a:lnSpc>
                <a:spcPct val="115000"/>
              </a:lnSpc>
              <a:spcBef>
                <a:spcPts val="0"/>
              </a:spcBef>
              <a:spcAft>
                <a:spcPts val="0"/>
              </a:spcAft>
              <a:buNone/>
            </a:pPr>
            <a:r>
              <a:rPr b="1" lang="en" sz="2450">
                <a:solidFill>
                  <a:srgbClr val="FFFF00"/>
                </a:solidFill>
              </a:rPr>
              <a:t>Learn basic motions and technique</a:t>
            </a:r>
            <a:endParaRPr b="1" sz="2450">
              <a:solidFill>
                <a:srgbClr val="FFFF00"/>
              </a:solidFill>
            </a:endParaRPr>
          </a:p>
          <a:p>
            <a:pPr indent="0" lvl="0" marL="457200" marR="152400" rtl="0" algn="l">
              <a:lnSpc>
                <a:spcPct val="115000"/>
              </a:lnSpc>
              <a:spcBef>
                <a:spcPts val="0"/>
              </a:spcBef>
              <a:spcAft>
                <a:spcPts val="0"/>
              </a:spcAft>
              <a:buNone/>
            </a:pPr>
            <a:r>
              <a:rPr b="1" lang="en" sz="2450">
                <a:solidFill>
                  <a:srgbClr val="FFFF00"/>
                </a:solidFill>
              </a:rPr>
              <a:t>Registration Fee: $150</a:t>
            </a:r>
            <a:endParaRPr b="1" sz="2450">
              <a:solidFill>
                <a:srgbClr val="FFFF00"/>
              </a:solidFill>
            </a:endParaRPr>
          </a:p>
          <a:p>
            <a:pPr indent="0" lvl="0" marL="457200" marR="152400" rtl="0" algn="l">
              <a:lnSpc>
                <a:spcPct val="115000"/>
              </a:lnSpc>
              <a:spcBef>
                <a:spcPts val="0"/>
              </a:spcBef>
              <a:spcAft>
                <a:spcPts val="0"/>
              </a:spcAft>
              <a:buNone/>
            </a:pPr>
            <a:r>
              <a:rPr b="1" lang="en" sz="2450">
                <a:solidFill>
                  <a:srgbClr val="FFFF00"/>
                </a:solidFill>
              </a:rPr>
              <a:t>Volunteers welcome! If you're interested in helping us out with this program please let us know!</a:t>
            </a:r>
            <a:endParaRPr b="1" sz="2450">
              <a:solidFill>
                <a:srgbClr val="FFFF00"/>
              </a:solidFill>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5064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00FF"/>
                </a:solidFill>
              </a:rPr>
              <a:t>COACHES </a:t>
            </a:r>
            <a:r>
              <a:rPr lang="en">
                <a:solidFill>
                  <a:srgbClr val="0000FF"/>
                </a:solidFill>
              </a:rPr>
              <a:t>RESPONSIBILITIES/INTERVIEWS</a:t>
            </a:r>
            <a:r>
              <a:rPr lang="en">
                <a:solidFill>
                  <a:srgbClr val="0000FF"/>
                </a:solidFill>
              </a:rPr>
              <a:t> </a:t>
            </a:r>
            <a:endParaRPr>
              <a:solidFill>
                <a:srgbClr val="0000FF"/>
              </a:solidFill>
            </a:endParaRPr>
          </a:p>
        </p:txBody>
      </p:sp>
      <p:sp>
        <p:nvSpPr>
          <p:cNvPr id="119" name="Google Shape;11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0000FF"/>
              </a:buClr>
              <a:buSzPts val="1800"/>
              <a:buChar char="★"/>
            </a:pPr>
            <a:r>
              <a:rPr lang="en">
                <a:solidFill>
                  <a:srgbClr val="0000FF"/>
                </a:solidFill>
              </a:rPr>
              <a:t>Maintain a practice schedule of at least 2x a week August-November.</a:t>
            </a:r>
            <a:endParaRPr>
              <a:solidFill>
                <a:srgbClr val="0000FF"/>
              </a:solidFill>
            </a:endParaRPr>
          </a:p>
          <a:p>
            <a:pPr indent="-342900" lvl="0" marL="457200" rtl="0" algn="l">
              <a:spcBef>
                <a:spcPts val="0"/>
              </a:spcBef>
              <a:spcAft>
                <a:spcPts val="0"/>
              </a:spcAft>
              <a:buClr>
                <a:srgbClr val="0000FF"/>
              </a:buClr>
              <a:buSzPts val="1800"/>
              <a:buChar char="★"/>
            </a:pPr>
            <a:r>
              <a:rPr lang="en">
                <a:solidFill>
                  <a:srgbClr val="0000FF"/>
                </a:solidFill>
              </a:rPr>
              <a:t>Ensure that all components of the routine are legal, safely performed and age appropriate</a:t>
            </a:r>
            <a:endParaRPr>
              <a:solidFill>
                <a:srgbClr val="0000FF"/>
              </a:solidFill>
            </a:endParaRPr>
          </a:p>
          <a:p>
            <a:pPr indent="-342900" lvl="0" marL="457200" rtl="0" algn="l">
              <a:spcBef>
                <a:spcPts val="0"/>
              </a:spcBef>
              <a:spcAft>
                <a:spcPts val="0"/>
              </a:spcAft>
              <a:buClr>
                <a:srgbClr val="0000FF"/>
              </a:buClr>
              <a:buSzPts val="1800"/>
              <a:buChar char="★"/>
            </a:pPr>
            <a:r>
              <a:rPr lang="en">
                <a:solidFill>
                  <a:srgbClr val="0000FF"/>
                </a:solidFill>
              </a:rPr>
              <a:t>Must attend Lions coaches meetings</a:t>
            </a:r>
            <a:endParaRPr>
              <a:solidFill>
                <a:srgbClr val="0000FF"/>
              </a:solidFill>
            </a:endParaRPr>
          </a:p>
          <a:p>
            <a:pPr indent="-342900" lvl="0" marL="457200" rtl="0" algn="l">
              <a:spcBef>
                <a:spcPts val="0"/>
              </a:spcBef>
              <a:spcAft>
                <a:spcPts val="0"/>
              </a:spcAft>
              <a:buClr>
                <a:srgbClr val="0000FF"/>
              </a:buClr>
              <a:buSzPts val="1800"/>
              <a:buChar char="★"/>
            </a:pPr>
            <a:r>
              <a:rPr lang="en">
                <a:solidFill>
                  <a:srgbClr val="0000FF"/>
                </a:solidFill>
              </a:rPr>
              <a:t>Competition coaches must attend SCYCA safety clinic </a:t>
            </a:r>
            <a:endParaRPr>
              <a:solidFill>
                <a:srgbClr val="0000FF"/>
              </a:solidFill>
            </a:endParaRPr>
          </a:p>
          <a:p>
            <a:pPr indent="-342900" lvl="0" marL="457200" rtl="0" algn="l">
              <a:spcBef>
                <a:spcPts val="0"/>
              </a:spcBef>
              <a:spcAft>
                <a:spcPts val="0"/>
              </a:spcAft>
              <a:buClr>
                <a:srgbClr val="0000FF"/>
              </a:buClr>
              <a:buSzPts val="1800"/>
              <a:buChar char="★"/>
            </a:pPr>
            <a:r>
              <a:rPr lang="en">
                <a:solidFill>
                  <a:srgbClr val="0000FF"/>
                </a:solidFill>
              </a:rPr>
              <a:t>Behave appropriately in front of the children of the program at all times</a:t>
            </a:r>
            <a:endParaRPr>
              <a:solidFill>
                <a:srgbClr val="0000FF"/>
              </a:solidFill>
            </a:endParaRPr>
          </a:p>
          <a:p>
            <a:pPr indent="-342900" lvl="0" marL="457200" rtl="0" algn="l">
              <a:spcBef>
                <a:spcPts val="0"/>
              </a:spcBef>
              <a:spcAft>
                <a:spcPts val="0"/>
              </a:spcAft>
              <a:buClr>
                <a:srgbClr val="0000FF"/>
              </a:buClr>
              <a:buSzPts val="1800"/>
              <a:buChar char="★"/>
            </a:pPr>
            <a:r>
              <a:rPr lang="en">
                <a:solidFill>
                  <a:srgbClr val="0000FF"/>
                </a:solidFill>
              </a:rPr>
              <a:t>Communicate with the board immediately with any problems that present themselves on your team, or with other teams</a:t>
            </a:r>
            <a:endParaRPr>
              <a:solidFill>
                <a:srgbClr val="0000FF"/>
              </a:solidFill>
            </a:endParaRPr>
          </a:p>
          <a:p>
            <a:pPr indent="-330200" lvl="0" marL="457200" rtl="0" algn="l">
              <a:spcBef>
                <a:spcPts val="0"/>
              </a:spcBef>
              <a:spcAft>
                <a:spcPts val="0"/>
              </a:spcAft>
              <a:buClr>
                <a:srgbClr val="0000FF"/>
              </a:buClr>
              <a:buSzPts val="1600"/>
              <a:buFont typeface="Comic Sans MS"/>
              <a:buChar char="★"/>
            </a:pPr>
            <a:r>
              <a:rPr lang="en">
                <a:solidFill>
                  <a:srgbClr val="0000FF"/>
                </a:solidFill>
              </a:rPr>
              <a:t>Work together with other coaches on your staff to create a routine that is individual and unique to your team and our program</a:t>
            </a:r>
            <a:endParaRPr>
              <a:solidFill>
                <a:srgbClr val="0000FF"/>
              </a:solidFill>
            </a:endParaRPr>
          </a:p>
          <a:p>
            <a:pPr indent="-342900" lvl="0" marL="457200" rtl="0" algn="l">
              <a:spcBef>
                <a:spcPts val="0"/>
              </a:spcBef>
              <a:spcAft>
                <a:spcPts val="0"/>
              </a:spcAft>
              <a:buClr>
                <a:srgbClr val="0000FF"/>
              </a:buClr>
              <a:buSzPts val="1800"/>
              <a:buChar char="★"/>
            </a:pPr>
            <a:r>
              <a:rPr lang="en">
                <a:solidFill>
                  <a:srgbClr val="0000FF"/>
                </a:solidFill>
              </a:rPr>
              <a:t>Interviews will take place via Google Meet on May 10th from 7:00 - 9:00 PM. </a:t>
            </a:r>
            <a:endParaRPr>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DE"/>
        </a:solidFill>
      </p:bgPr>
    </p:bg>
    <p:spTree>
      <p:nvGrpSpPr>
        <p:cNvPr id="123" name="Shape 123"/>
        <p:cNvGrpSpPr/>
        <p:nvPr/>
      </p:nvGrpSpPr>
      <p:grpSpPr>
        <a:xfrm>
          <a:off x="0" y="0"/>
          <a:ext cx="0" cy="0"/>
          <a:chOff x="0" y="0"/>
          <a:chExt cx="0" cy="0"/>
        </a:xfrm>
      </p:grpSpPr>
      <p:sp>
        <p:nvSpPr>
          <p:cNvPr id="124" name="Google Shape;124;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sz="4700">
              <a:solidFill>
                <a:srgbClr val="FFFF00"/>
              </a:solidFill>
            </a:endParaRPr>
          </a:p>
          <a:p>
            <a:pPr indent="0" lvl="0" marL="0" rtl="0" algn="ctr">
              <a:spcBef>
                <a:spcPts val="1200"/>
              </a:spcBef>
              <a:spcAft>
                <a:spcPts val="1200"/>
              </a:spcAft>
              <a:buNone/>
            </a:pPr>
            <a:r>
              <a:rPr lang="en" sz="4700" u="sng">
                <a:solidFill>
                  <a:srgbClr val="FFFF00"/>
                </a:solidFill>
                <a:hlinkClick r:id="rId3">
                  <a:extLst>
                    <a:ext uri="{A12FA001-AC4F-418D-AE19-62706E023703}">
                      <ahyp:hlinkClr val="tx"/>
                    </a:ext>
                  </a:extLst>
                </a:hlinkClick>
              </a:rPr>
              <a:t>CODE OF CONDUCT</a:t>
            </a:r>
            <a:endParaRPr sz="470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279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00DE"/>
                </a:solidFill>
              </a:rPr>
              <a:t>TENTATIVE SUMMER PRACTICE SCHEDULE</a:t>
            </a:r>
            <a:endParaRPr>
              <a:solidFill>
                <a:srgbClr val="0000DE"/>
              </a:solidFill>
            </a:endParaRPr>
          </a:p>
          <a:p>
            <a:pPr indent="0" lvl="0" marL="0" rtl="0" algn="ctr">
              <a:spcBef>
                <a:spcPts val="0"/>
              </a:spcBef>
              <a:spcAft>
                <a:spcPts val="0"/>
              </a:spcAft>
              <a:buNone/>
            </a:pPr>
            <a:r>
              <a:rPr lang="en">
                <a:solidFill>
                  <a:srgbClr val="0000DE"/>
                </a:solidFill>
              </a:rPr>
              <a:t>at Divine Rhythms Acro Room</a:t>
            </a:r>
            <a:endParaRPr>
              <a:solidFill>
                <a:srgbClr val="0000DE"/>
              </a:solidFill>
            </a:endParaRPr>
          </a:p>
        </p:txBody>
      </p:sp>
      <p:pic>
        <p:nvPicPr>
          <p:cNvPr id="130" name="Google Shape;130;p25"/>
          <p:cNvPicPr preferRelativeResize="0"/>
          <p:nvPr/>
        </p:nvPicPr>
        <p:blipFill>
          <a:blip r:embed="rId3">
            <a:alphaModFix/>
          </a:blip>
          <a:stretch>
            <a:fillRect/>
          </a:stretch>
        </p:blipFill>
        <p:spPr>
          <a:xfrm>
            <a:off x="719138" y="1229500"/>
            <a:ext cx="7705725" cy="2266950"/>
          </a:xfrm>
          <a:prstGeom prst="rect">
            <a:avLst/>
          </a:prstGeom>
          <a:noFill/>
          <a:ln>
            <a:noFill/>
          </a:ln>
        </p:spPr>
      </p:pic>
      <p:sp>
        <p:nvSpPr>
          <p:cNvPr id="131" name="Google Shape;131;p25"/>
          <p:cNvSpPr txBox="1"/>
          <p:nvPr/>
        </p:nvSpPr>
        <p:spPr>
          <a:xfrm>
            <a:off x="628475" y="3575925"/>
            <a:ext cx="7657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0000DE"/>
                </a:solidFill>
              </a:rPr>
              <a:t>We will do our best to keep the Fall practice schedule </a:t>
            </a:r>
            <a:r>
              <a:rPr lang="en">
                <a:solidFill>
                  <a:srgbClr val="0000DE"/>
                </a:solidFill>
              </a:rPr>
              <a:t>consistent</a:t>
            </a:r>
            <a:r>
              <a:rPr lang="en">
                <a:solidFill>
                  <a:srgbClr val="0000DE"/>
                </a:solidFill>
              </a:rPr>
              <a:t> with the schedule above for our </a:t>
            </a:r>
            <a:r>
              <a:rPr lang="en">
                <a:solidFill>
                  <a:srgbClr val="0000DE"/>
                </a:solidFill>
              </a:rPr>
              <a:t>competition</a:t>
            </a:r>
            <a:r>
              <a:rPr lang="en">
                <a:solidFill>
                  <a:srgbClr val="0000DE"/>
                </a:solidFill>
              </a:rPr>
              <a:t> teams. The Fall schedule it </a:t>
            </a:r>
            <a:r>
              <a:rPr lang="en">
                <a:solidFill>
                  <a:srgbClr val="0000DE"/>
                </a:solidFill>
              </a:rPr>
              <a:t>contingent</a:t>
            </a:r>
            <a:r>
              <a:rPr lang="en">
                <a:solidFill>
                  <a:srgbClr val="0000DE"/>
                </a:solidFill>
              </a:rPr>
              <a:t> on permits issued by the West Islip School District.</a:t>
            </a:r>
            <a:endParaRPr>
              <a:solidFill>
                <a:srgbClr val="0000DE"/>
              </a:solidFill>
            </a:endParaRPr>
          </a:p>
          <a:p>
            <a:pPr indent="0" lvl="0" marL="0" rtl="0" algn="l">
              <a:spcBef>
                <a:spcPts val="0"/>
              </a:spcBef>
              <a:spcAft>
                <a:spcPts val="0"/>
              </a:spcAft>
              <a:buNone/>
            </a:pPr>
            <a:r>
              <a:rPr lang="en">
                <a:solidFill>
                  <a:srgbClr val="0000DE"/>
                </a:solidFill>
              </a:rPr>
              <a:t>Practices for Field Cheer also require a permit.  Practice will be held on field space that will be provided by the school district.  As soon as the permit is approved those dates will be released. </a:t>
            </a:r>
            <a:endParaRPr>
              <a:solidFill>
                <a:srgbClr val="0000D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DE"/>
        </a:solidFill>
      </p:bgPr>
    </p:bg>
    <p:spTree>
      <p:nvGrpSpPr>
        <p:cNvPr id="135" name="Shape 135"/>
        <p:cNvGrpSpPr/>
        <p:nvPr/>
      </p:nvGrpSpPr>
      <p:grpSpPr>
        <a:xfrm>
          <a:off x="0" y="0"/>
          <a:ext cx="0" cy="0"/>
          <a:chOff x="0" y="0"/>
          <a:chExt cx="0" cy="0"/>
        </a:xfrm>
      </p:grpSpPr>
      <p:sp>
        <p:nvSpPr>
          <p:cNvPr id="136" name="Google Shape;136;p26"/>
          <p:cNvSpPr txBox="1"/>
          <p:nvPr>
            <p:ph type="title"/>
          </p:nvPr>
        </p:nvSpPr>
        <p:spPr>
          <a:xfrm>
            <a:off x="311700" y="107500"/>
            <a:ext cx="8520600" cy="572700"/>
          </a:xfrm>
          <a:prstGeom prst="rect">
            <a:avLst/>
          </a:prstGeom>
        </p:spPr>
        <p:txBody>
          <a:bodyPr anchorCtr="0" anchor="t" bIns="91425" lIns="91425" spcFirstLastPara="1" rIns="91425" wrap="square" tIns="91425">
            <a:normAutofit fontScale="90000"/>
          </a:bodyPr>
          <a:lstStyle/>
          <a:p>
            <a:pPr indent="0" lvl="0" marL="457200" rtl="0" algn="ctr">
              <a:lnSpc>
                <a:spcPct val="125000"/>
              </a:lnSpc>
              <a:spcBef>
                <a:spcPts val="0"/>
              </a:spcBef>
              <a:spcAft>
                <a:spcPts val="0"/>
              </a:spcAft>
              <a:buClr>
                <a:schemeClr val="dk1"/>
              </a:buClr>
              <a:buSzPct val="61111"/>
              <a:buFont typeface="Arial"/>
              <a:buNone/>
            </a:pPr>
            <a:r>
              <a:rPr lang="en" sz="1800">
                <a:solidFill>
                  <a:srgbClr val="FFFF00"/>
                </a:solidFill>
              </a:rPr>
              <a:t>SUMMER </a:t>
            </a:r>
            <a:r>
              <a:rPr lang="en" sz="1800">
                <a:solidFill>
                  <a:srgbClr val="FFFF00"/>
                </a:solidFill>
              </a:rPr>
              <a:t>2023 CHOREOGRAPHY</a:t>
            </a:r>
            <a:r>
              <a:rPr lang="en" sz="1800">
                <a:solidFill>
                  <a:srgbClr val="0000DE"/>
                </a:solidFill>
              </a:rPr>
              <a:t> </a:t>
            </a:r>
            <a:endParaRPr>
              <a:solidFill>
                <a:srgbClr val="0000FF"/>
              </a:solidFill>
            </a:endParaRPr>
          </a:p>
          <a:p>
            <a:pPr indent="0" lvl="0" marL="0" rtl="0" algn="l">
              <a:spcBef>
                <a:spcPts val="1800"/>
              </a:spcBef>
              <a:spcAft>
                <a:spcPts val="0"/>
              </a:spcAft>
              <a:buNone/>
            </a:pPr>
            <a:r>
              <a:t/>
            </a:r>
            <a:endParaRPr>
              <a:solidFill>
                <a:srgbClr val="0000FF"/>
              </a:solidFill>
              <a:highlight>
                <a:srgbClr val="FFFF00"/>
              </a:highlight>
            </a:endParaRPr>
          </a:p>
          <a:p>
            <a:pPr indent="0" lvl="0" marL="0" rtl="0" algn="l">
              <a:spcBef>
                <a:spcPts val="0"/>
              </a:spcBef>
              <a:spcAft>
                <a:spcPts val="0"/>
              </a:spcAft>
              <a:buNone/>
            </a:pPr>
            <a:r>
              <a:t/>
            </a:r>
            <a:endParaRPr>
              <a:solidFill>
                <a:srgbClr val="0000FF"/>
              </a:solidFill>
            </a:endParaRPr>
          </a:p>
        </p:txBody>
      </p:sp>
      <p:sp>
        <p:nvSpPr>
          <p:cNvPr id="137" name="Google Shape;137;p26"/>
          <p:cNvSpPr txBox="1"/>
          <p:nvPr>
            <p:ph idx="1" type="body"/>
          </p:nvPr>
        </p:nvSpPr>
        <p:spPr>
          <a:xfrm>
            <a:off x="87075" y="784850"/>
            <a:ext cx="8824500" cy="4238700"/>
          </a:xfrm>
          <a:prstGeom prst="rect">
            <a:avLst/>
          </a:prstGeom>
        </p:spPr>
        <p:txBody>
          <a:bodyPr anchorCtr="0" anchor="t" bIns="91425" lIns="91425" spcFirstLastPara="1" rIns="91425" wrap="square" tIns="91425">
            <a:normAutofit/>
          </a:bodyPr>
          <a:lstStyle/>
          <a:p>
            <a:pPr indent="0" lvl="0" marL="457200" rtl="0" algn="ctr">
              <a:lnSpc>
                <a:spcPct val="150000"/>
              </a:lnSpc>
              <a:spcBef>
                <a:spcPts val="0"/>
              </a:spcBef>
              <a:spcAft>
                <a:spcPts val="0"/>
              </a:spcAft>
              <a:buNone/>
            </a:pPr>
            <a:r>
              <a:rPr lang="en" sz="1750">
                <a:solidFill>
                  <a:srgbClr val="FFFF00"/>
                </a:solidFill>
              </a:rPr>
              <a:t>Choreography for the Lions Cheerleading competition teams for the 2023 season will occur from July 31 through August 11 at Long Island Cheer. Each team will have 6 hours of Choreography at some point during those two weeks. </a:t>
            </a:r>
            <a:endParaRPr sz="1750">
              <a:solidFill>
                <a:srgbClr val="FFFF00"/>
              </a:solidFill>
            </a:endParaRPr>
          </a:p>
          <a:p>
            <a:pPr indent="0" lvl="0" marL="457200" rtl="0" algn="l">
              <a:spcBef>
                <a:spcPts val="0"/>
              </a:spcBef>
              <a:spcAft>
                <a:spcPts val="1200"/>
              </a:spcAft>
              <a:buNone/>
            </a:pPr>
            <a:r>
              <a:t/>
            </a:r>
            <a:endParaRPr>
              <a:solidFill>
                <a:srgbClr val="0000FF"/>
              </a:solidFill>
            </a:endParaRPr>
          </a:p>
        </p:txBody>
      </p:sp>
      <p:pic>
        <p:nvPicPr>
          <p:cNvPr id="138" name="Google Shape;138;p26"/>
          <p:cNvPicPr preferRelativeResize="0"/>
          <p:nvPr/>
        </p:nvPicPr>
        <p:blipFill>
          <a:blip r:embed="rId3">
            <a:alphaModFix/>
          </a:blip>
          <a:stretch>
            <a:fillRect/>
          </a:stretch>
        </p:blipFill>
        <p:spPr>
          <a:xfrm>
            <a:off x="3293146" y="2257521"/>
            <a:ext cx="2412350" cy="2412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42" name="Shape 142"/>
        <p:cNvGrpSpPr/>
        <p:nvPr/>
      </p:nvGrpSpPr>
      <p:grpSpPr>
        <a:xfrm>
          <a:off x="0" y="0"/>
          <a:ext cx="0" cy="0"/>
          <a:chOff x="0" y="0"/>
          <a:chExt cx="0" cy="0"/>
        </a:xfrm>
      </p:grpSpPr>
      <p:sp>
        <p:nvSpPr>
          <p:cNvPr id="143" name="Google Shape;143;p27"/>
          <p:cNvSpPr txBox="1"/>
          <p:nvPr>
            <p:ph type="title"/>
          </p:nvPr>
        </p:nvSpPr>
        <p:spPr>
          <a:xfrm>
            <a:off x="334075" y="1271925"/>
            <a:ext cx="4052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320">
                <a:solidFill>
                  <a:srgbClr val="0000DE"/>
                </a:solidFill>
              </a:rPr>
              <a:t>TUMBLING WITH CHERYL SESTO AT DIVINE RHYTHMS</a:t>
            </a:r>
            <a:endParaRPr sz="3320">
              <a:solidFill>
                <a:srgbClr val="0000DE"/>
              </a:solidFill>
            </a:endParaRPr>
          </a:p>
        </p:txBody>
      </p:sp>
      <p:pic>
        <p:nvPicPr>
          <p:cNvPr id="144" name="Google Shape;144;p27"/>
          <p:cNvPicPr preferRelativeResize="0"/>
          <p:nvPr/>
        </p:nvPicPr>
        <p:blipFill>
          <a:blip r:embed="rId3">
            <a:alphaModFix/>
          </a:blip>
          <a:stretch>
            <a:fillRect/>
          </a:stretch>
        </p:blipFill>
        <p:spPr>
          <a:xfrm>
            <a:off x="4822313" y="161925"/>
            <a:ext cx="3667125" cy="4819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48" name="Shape 148"/>
        <p:cNvGrpSpPr/>
        <p:nvPr/>
      </p:nvGrpSpPr>
      <p:grpSpPr>
        <a:xfrm>
          <a:off x="0" y="0"/>
          <a:ext cx="0" cy="0"/>
          <a:chOff x="0" y="0"/>
          <a:chExt cx="0" cy="0"/>
        </a:xfrm>
      </p:grpSpPr>
      <p:sp>
        <p:nvSpPr>
          <p:cNvPr id="149" name="Google Shape;149;p28"/>
          <p:cNvSpPr txBox="1"/>
          <p:nvPr/>
        </p:nvSpPr>
        <p:spPr>
          <a:xfrm>
            <a:off x="356700" y="817050"/>
            <a:ext cx="4367700" cy="350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rgbClr val="FFFF00"/>
                </a:solidFill>
              </a:rPr>
              <a:t>WEST ISLIP CHEERLEADING CAMP HOSTED BY THE VARSITY CHEERLEADERS</a:t>
            </a:r>
            <a:endParaRPr sz="3600">
              <a:solidFill>
                <a:srgbClr val="FFFF00"/>
              </a:solidFill>
            </a:endParaRPr>
          </a:p>
          <a:p>
            <a:pPr indent="0" lvl="0" marL="0" rtl="0" algn="ctr">
              <a:spcBef>
                <a:spcPts val="0"/>
              </a:spcBef>
              <a:spcAft>
                <a:spcPts val="0"/>
              </a:spcAft>
              <a:buNone/>
            </a:pPr>
            <a:r>
              <a:rPr lang="en" sz="3600">
                <a:solidFill>
                  <a:srgbClr val="FFFF00"/>
                </a:solidFill>
              </a:rPr>
              <a:t>JULY 10TH - 14TH</a:t>
            </a:r>
            <a:endParaRPr sz="3600">
              <a:solidFill>
                <a:srgbClr val="FFFF00"/>
              </a:solidFill>
            </a:endParaRPr>
          </a:p>
        </p:txBody>
      </p:sp>
      <p:pic>
        <p:nvPicPr>
          <p:cNvPr id="150" name="Google Shape;150;p28"/>
          <p:cNvPicPr preferRelativeResize="0"/>
          <p:nvPr/>
        </p:nvPicPr>
        <p:blipFill>
          <a:blip r:embed="rId3">
            <a:alphaModFix/>
          </a:blip>
          <a:stretch>
            <a:fillRect/>
          </a:stretch>
        </p:blipFill>
        <p:spPr>
          <a:xfrm>
            <a:off x="4876800" y="152400"/>
            <a:ext cx="3843143"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DE"/>
                </a:solidFill>
              </a:rPr>
              <a:t>*UNIFORMS</a:t>
            </a:r>
            <a:endParaRPr>
              <a:solidFill>
                <a:srgbClr val="0000DE"/>
              </a:solidFill>
            </a:endParaRPr>
          </a:p>
        </p:txBody>
      </p:sp>
      <p:sp>
        <p:nvSpPr>
          <p:cNvPr id="156" name="Google Shape;156;p29"/>
          <p:cNvSpPr txBox="1"/>
          <p:nvPr>
            <p:ph idx="1" type="body"/>
          </p:nvPr>
        </p:nvSpPr>
        <p:spPr>
          <a:xfrm>
            <a:off x="311700" y="1245500"/>
            <a:ext cx="8520600" cy="37335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0000DE"/>
              </a:buClr>
              <a:buSzPts val="1800"/>
              <a:buChar char="★"/>
            </a:pPr>
            <a:r>
              <a:rPr lang="en">
                <a:solidFill>
                  <a:srgbClr val="0000DE"/>
                </a:solidFill>
              </a:rPr>
              <a:t>What does it look like</a:t>
            </a:r>
            <a:endParaRPr>
              <a:solidFill>
                <a:srgbClr val="0000DE"/>
              </a:solidFill>
            </a:endParaRPr>
          </a:p>
          <a:p>
            <a:pPr indent="-342900" lvl="0" marL="457200" rtl="0" algn="l">
              <a:spcBef>
                <a:spcPts val="0"/>
              </a:spcBef>
              <a:spcAft>
                <a:spcPts val="0"/>
              </a:spcAft>
              <a:buClr>
                <a:srgbClr val="0000DE"/>
              </a:buClr>
              <a:buSzPts val="1800"/>
              <a:buChar char="★"/>
            </a:pPr>
            <a:r>
              <a:rPr lang="en">
                <a:solidFill>
                  <a:srgbClr val="0000DE"/>
                </a:solidFill>
              </a:rPr>
              <a:t>How much will it cost ($257 by check or zelle)</a:t>
            </a:r>
            <a:endParaRPr>
              <a:solidFill>
                <a:srgbClr val="0000DE"/>
              </a:solidFill>
            </a:endParaRPr>
          </a:p>
          <a:p>
            <a:pPr indent="-342900" lvl="0" marL="457200" rtl="0" algn="l">
              <a:spcBef>
                <a:spcPts val="0"/>
              </a:spcBef>
              <a:spcAft>
                <a:spcPts val="0"/>
              </a:spcAft>
              <a:buClr>
                <a:srgbClr val="0000DE"/>
              </a:buClr>
              <a:buSzPts val="1800"/>
              <a:buChar char="★"/>
            </a:pPr>
            <a:r>
              <a:rPr lang="en">
                <a:solidFill>
                  <a:srgbClr val="0000DE"/>
                </a:solidFill>
              </a:rPr>
              <a:t>Check payable to Lions Youth Cheerleading</a:t>
            </a:r>
            <a:endParaRPr>
              <a:solidFill>
                <a:srgbClr val="0000DE"/>
              </a:solidFill>
            </a:endParaRPr>
          </a:p>
          <a:p>
            <a:pPr indent="-342900" lvl="0" marL="457200" rtl="0" algn="l">
              <a:spcBef>
                <a:spcPts val="0"/>
              </a:spcBef>
              <a:spcAft>
                <a:spcPts val="0"/>
              </a:spcAft>
              <a:buClr>
                <a:srgbClr val="0000DE"/>
              </a:buClr>
              <a:buSzPts val="1800"/>
              <a:buChar char="★"/>
            </a:pPr>
            <a:r>
              <a:rPr lang="en">
                <a:solidFill>
                  <a:srgbClr val="0000DE"/>
                </a:solidFill>
              </a:rPr>
              <a:t>Zelle: wilionscheerleading@gmail.com</a:t>
            </a:r>
            <a:endParaRPr>
              <a:solidFill>
                <a:srgbClr val="0000DE"/>
              </a:solidFill>
            </a:endParaRPr>
          </a:p>
          <a:p>
            <a:pPr indent="-342900" lvl="0" marL="457200" rtl="0" algn="l">
              <a:spcBef>
                <a:spcPts val="0"/>
              </a:spcBef>
              <a:spcAft>
                <a:spcPts val="0"/>
              </a:spcAft>
              <a:buClr>
                <a:srgbClr val="0000DE"/>
              </a:buClr>
              <a:buSzPts val="1800"/>
              <a:buChar char="★"/>
            </a:pPr>
            <a:r>
              <a:rPr lang="en">
                <a:solidFill>
                  <a:srgbClr val="0000DE"/>
                </a:solidFill>
              </a:rPr>
              <a:t>We are placing the order on June 15th to ensure we have them by September 1st. </a:t>
            </a:r>
            <a:endParaRPr>
              <a:solidFill>
                <a:srgbClr val="0000DE"/>
              </a:solidFill>
            </a:endParaRPr>
          </a:p>
          <a:p>
            <a:pPr indent="-342900" lvl="0" marL="457200" rtl="0" algn="l">
              <a:spcBef>
                <a:spcPts val="0"/>
              </a:spcBef>
              <a:spcAft>
                <a:spcPts val="0"/>
              </a:spcAft>
              <a:buClr>
                <a:srgbClr val="0000DE"/>
              </a:buClr>
              <a:buSzPts val="1800"/>
              <a:buChar char="★"/>
            </a:pPr>
            <a:r>
              <a:rPr lang="en">
                <a:solidFill>
                  <a:srgbClr val="0000DE"/>
                </a:solidFill>
              </a:rPr>
              <a:t>Two fitting sessions will take place at The West Islip Public Library </a:t>
            </a:r>
            <a:endParaRPr>
              <a:solidFill>
                <a:srgbClr val="0000DE"/>
              </a:solidFill>
            </a:endParaRPr>
          </a:p>
          <a:p>
            <a:pPr indent="-342900" lvl="0" marL="457200" rtl="0" algn="l">
              <a:spcBef>
                <a:spcPts val="0"/>
              </a:spcBef>
              <a:spcAft>
                <a:spcPts val="0"/>
              </a:spcAft>
              <a:buClr>
                <a:srgbClr val="0000DE"/>
              </a:buClr>
              <a:buSzPts val="1800"/>
              <a:buChar char="★"/>
            </a:pPr>
            <a:r>
              <a:rPr lang="en">
                <a:solidFill>
                  <a:srgbClr val="0000DE"/>
                </a:solidFill>
              </a:rPr>
              <a:t>Wednesday May 30th  5:30 - 7:30 </a:t>
            </a:r>
            <a:endParaRPr>
              <a:solidFill>
                <a:srgbClr val="0000DE"/>
              </a:solidFill>
            </a:endParaRPr>
          </a:p>
          <a:p>
            <a:pPr indent="-342900" lvl="0" marL="457200" rtl="0" algn="l">
              <a:spcBef>
                <a:spcPts val="0"/>
              </a:spcBef>
              <a:spcAft>
                <a:spcPts val="0"/>
              </a:spcAft>
              <a:buClr>
                <a:srgbClr val="0000DE"/>
              </a:buClr>
              <a:buSzPts val="1800"/>
              <a:buChar char="★"/>
            </a:pPr>
            <a:r>
              <a:rPr lang="en">
                <a:solidFill>
                  <a:srgbClr val="0000DE"/>
                </a:solidFill>
              </a:rPr>
              <a:t>Thursday June 1s 5:30 - 7:30 </a:t>
            </a:r>
            <a:endParaRPr>
              <a:solidFill>
                <a:srgbClr val="0000DE"/>
              </a:solidFill>
            </a:endParaRPr>
          </a:p>
          <a:p>
            <a:pPr indent="-342900" lvl="0" marL="457200" rtl="0" algn="l">
              <a:spcBef>
                <a:spcPts val="0"/>
              </a:spcBef>
              <a:spcAft>
                <a:spcPts val="0"/>
              </a:spcAft>
              <a:buClr>
                <a:srgbClr val="0000DE"/>
              </a:buClr>
              <a:buSzPts val="1800"/>
              <a:buChar char="★"/>
            </a:pPr>
            <a:r>
              <a:rPr lang="en">
                <a:solidFill>
                  <a:srgbClr val="0000DE"/>
                </a:solidFill>
              </a:rPr>
              <a:t>Parents are responsible for the cost of the uniform and sneakers</a:t>
            </a:r>
            <a:endParaRPr>
              <a:solidFill>
                <a:srgbClr val="0000DE"/>
              </a:solidFill>
            </a:endParaRPr>
          </a:p>
          <a:p>
            <a:pPr indent="-342900" lvl="0" marL="457200" rtl="0" algn="l">
              <a:spcBef>
                <a:spcPts val="0"/>
              </a:spcBef>
              <a:spcAft>
                <a:spcPts val="0"/>
              </a:spcAft>
              <a:buClr>
                <a:srgbClr val="0000DE"/>
              </a:buClr>
              <a:buSzPts val="1800"/>
              <a:buChar char="★"/>
            </a:pPr>
            <a:r>
              <a:rPr lang="en">
                <a:solidFill>
                  <a:srgbClr val="0000DE"/>
                </a:solidFill>
              </a:rPr>
              <a:t>Lions tee shirt, s</a:t>
            </a:r>
            <a:r>
              <a:rPr lang="en">
                <a:solidFill>
                  <a:srgbClr val="0000DE"/>
                </a:solidFill>
              </a:rPr>
              <a:t>ocks, bows, signs and poms were all included in the registration fee. </a:t>
            </a:r>
            <a:endParaRPr>
              <a:solidFill>
                <a:srgbClr val="0000DE"/>
              </a:solidFill>
            </a:endParaRPr>
          </a:p>
        </p:txBody>
      </p:sp>
      <p:pic>
        <p:nvPicPr>
          <p:cNvPr id="157" name="Google Shape;157;p29"/>
          <p:cNvPicPr preferRelativeResize="0"/>
          <p:nvPr/>
        </p:nvPicPr>
        <p:blipFill>
          <a:blip r:embed="rId3">
            <a:alphaModFix/>
          </a:blip>
          <a:stretch>
            <a:fillRect/>
          </a:stretch>
        </p:blipFill>
        <p:spPr>
          <a:xfrm>
            <a:off x="6053624" y="0"/>
            <a:ext cx="2127175" cy="2389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DE"/>
        </a:solidFill>
      </p:bgPr>
    </p:bg>
    <p:spTree>
      <p:nvGrpSpPr>
        <p:cNvPr id="161" name="Shape 161"/>
        <p:cNvGrpSpPr/>
        <p:nvPr/>
      </p:nvGrpSpPr>
      <p:grpSpPr>
        <a:xfrm>
          <a:off x="0" y="0"/>
          <a:ext cx="0" cy="0"/>
          <a:chOff x="0" y="0"/>
          <a:chExt cx="0" cy="0"/>
        </a:xfrm>
      </p:grpSpPr>
      <p:sp>
        <p:nvSpPr>
          <p:cNvPr id="162" name="Google Shape;162;p30"/>
          <p:cNvSpPr txBox="1"/>
          <p:nvPr>
            <p:ph type="title"/>
          </p:nvPr>
        </p:nvSpPr>
        <p:spPr>
          <a:xfrm>
            <a:off x="311700" y="274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8947"/>
              <a:buFont typeface="Arial"/>
              <a:buNone/>
            </a:pPr>
            <a:r>
              <a:rPr lang="en">
                <a:solidFill>
                  <a:srgbClr val="FFFF00"/>
                </a:solidFill>
                <a:highlight>
                  <a:srgbClr val="0000DE"/>
                </a:highlight>
              </a:rPr>
              <a:t> </a:t>
            </a:r>
            <a:r>
              <a:rPr lang="en" u="sng">
                <a:solidFill>
                  <a:srgbClr val="FFFF00"/>
                </a:solidFill>
                <a:highlight>
                  <a:srgbClr val="0000DE"/>
                </a:highlight>
                <a:hlinkClick r:id="rId3">
                  <a:extLst>
                    <a:ext uri="{A12FA001-AC4F-418D-AE19-62706E023703}">
                      <ahyp:hlinkClr val="tx"/>
                    </a:ext>
                  </a:extLst>
                </a:hlinkClick>
              </a:rPr>
              <a:t>SPONSORSHIP FUNDRA</a:t>
            </a:r>
            <a:r>
              <a:rPr lang="en" u="sng">
                <a:solidFill>
                  <a:srgbClr val="FFFF00"/>
                </a:solidFill>
                <a:hlinkClick r:id="rId4">
                  <a:extLst>
                    <a:ext uri="{A12FA001-AC4F-418D-AE19-62706E023703}">
                      <ahyp:hlinkClr val="tx"/>
                    </a:ext>
                  </a:extLst>
                </a:hlinkClick>
              </a:rPr>
              <a:t>ISER</a:t>
            </a:r>
            <a:endParaRPr sz="3800">
              <a:solidFill>
                <a:srgbClr val="FFFF00"/>
              </a:solidFill>
            </a:endParaRPr>
          </a:p>
        </p:txBody>
      </p:sp>
      <p:sp>
        <p:nvSpPr>
          <p:cNvPr id="163" name="Google Shape;163;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4" name="Google Shape;164;p30"/>
          <p:cNvPicPr preferRelativeResize="0"/>
          <p:nvPr/>
        </p:nvPicPr>
        <p:blipFill>
          <a:blip r:embed="rId5">
            <a:alphaModFix/>
          </a:blip>
          <a:stretch>
            <a:fillRect/>
          </a:stretch>
        </p:blipFill>
        <p:spPr>
          <a:xfrm>
            <a:off x="5335013" y="0"/>
            <a:ext cx="3667125" cy="4857750"/>
          </a:xfrm>
          <a:prstGeom prst="rect">
            <a:avLst/>
          </a:prstGeom>
          <a:noFill/>
          <a:ln>
            <a:noFill/>
          </a:ln>
        </p:spPr>
      </p:pic>
      <p:pic>
        <p:nvPicPr>
          <p:cNvPr id="165" name="Google Shape;165;p30"/>
          <p:cNvPicPr preferRelativeResize="0"/>
          <p:nvPr/>
        </p:nvPicPr>
        <p:blipFill>
          <a:blip r:embed="rId6">
            <a:alphaModFix/>
          </a:blip>
          <a:stretch>
            <a:fillRect/>
          </a:stretch>
        </p:blipFill>
        <p:spPr>
          <a:xfrm>
            <a:off x="141775" y="1153625"/>
            <a:ext cx="5094000" cy="2550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69" name="Shape 169"/>
        <p:cNvGrpSpPr/>
        <p:nvPr/>
      </p:nvGrpSpPr>
      <p:grpSpPr>
        <a:xfrm>
          <a:off x="0" y="0"/>
          <a:ext cx="0" cy="0"/>
          <a:chOff x="0" y="0"/>
          <a:chExt cx="0" cy="0"/>
        </a:xfrm>
      </p:grpSpPr>
      <p:sp>
        <p:nvSpPr>
          <p:cNvPr id="170" name="Google Shape;17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FF"/>
                </a:solidFill>
              </a:rPr>
              <a:t>Fundraising</a:t>
            </a:r>
            <a:endParaRPr>
              <a:solidFill>
                <a:srgbClr val="0000FF"/>
              </a:solidFill>
            </a:endParaRPr>
          </a:p>
        </p:txBody>
      </p:sp>
      <p:sp>
        <p:nvSpPr>
          <p:cNvPr id="171" name="Google Shape;171;p31"/>
          <p:cNvSpPr txBox="1"/>
          <p:nvPr>
            <p:ph idx="1" type="body"/>
          </p:nvPr>
        </p:nvSpPr>
        <p:spPr>
          <a:xfrm>
            <a:off x="311700" y="11749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00FF"/>
              </a:buClr>
              <a:buSzPts val="1800"/>
              <a:buChar char="★"/>
            </a:pPr>
            <a:r>
              <a:rPr lang="en" u="sng">
                <a:solidFill>
                  <a:schemeClr val="hlink"/>
                </a:solidFill>
                <a:hlinkClick r:id="rId3"/>
              </a:rPr>
              <a:t>CARD BOX FUNDRAISER</a:t>
            </a:r>
            <a:endParaRPr>
              <a:solidFill>
                <a:srgbClr val="0000FF"/>
              </a:solidFill>
            </a:endParaRPr>
          </a:p>
          <a:p>
            <a:pPr indent="-342900" lvl="0" marL="457200" rtl="0" algn="l">
              <a:spcBef>
                <a:spcPts val="0"/>
              </a:spcBef>
              <a:spcAft>
                <a:spcPts val="0"/>
              </a:spcAft>
              <a:buClr>
                <a:srgbClr val="0000FF"/>
              </a:buClr>
              <a:buSzPts val="1800"/>
              <a:buChar char="★"/>
            </a:pPr>
            <a:r>
              <a:rPr lang="en" u="sng">
                <a:solidFill>
                  <a:schemeClr val="hlink"/>
                </a:solidFill>
                <a:hlinkClick r:id="rId4"/>
              </a:rPr>
              <a:t>CARD BOX - WEBSITE</a:t>
            </a:r>
            <a:endParaRPr>
              <a:solidFill>
                <a:srgbClr val="0000FF"/>
              </a:solidFill>
            </a:endParaRPr>
          </a:p>
          <a:p>
            <a:pPr indent="-342900" lvl="0" marL="457200" rtl="0" algn="l">
              <a:spcBef>
                <a:spcPts val="0"/>
              </a:spcBef>
              <a:spcAft>
                <a:spcPts val="0"/>
              </a:spcAft>
              <a:buClr>
                <a:srgbClr val="0000FF"/>
              </a:buClr>
              <a:buSzPts val="1800"/>
              <a:buChar char="★"/>
            </a:pPr>
            <a:r>
              <a:rPr lang="en">
                <a:solidFill>
                  <a:srgbClr val="0000FF"/>
                </a:solidFill>
              </a:rPr>
              <a:t>$30 PER BOX YOU PROFIT $13</a:t>
            </a:r>
            <a:endParaRPr>
              <a:solidFill>
                <a:srgbClr val="0000FF"/>
              </a:solidFill>
            </a:endParaRPr>
          </a:p>
        </p:txBody>
      </p:sp>
      <p:pic>
        <p:nvPicPr>
          <p:cNvPr id="172" name="Google Shape;172;p31"/>
          <p:cNvPicPr preferRelativeResize="0"/>
          <p:nvPr/>
        </p:nvPicPr>
        <p:blipFill>
          <a:blip r:embed="rId5">
            <a:alphaModFix/>
          </a:blip>
          <a:stretch>
            <a:fillRect/>
          </a:stretch>
        </p:blipFill>
        <p:spPr>
          <a:xfrm>
            <a:off x="6697208" y="735300"/>
            <a:ext cx="1815391" cy="1544176"/>
          </a:xfrm>
          <a:prstGeom prst="rect">
            <a:avLst/>
          </a:prstGeom>
          <a:noFill/>
          <a:ln>
            <a:noFill/>
          </a:ln>
        </p:spPr>
      </p:pic>
      <p:pic>
        <p:nvPicPr>
          <p:cNvPr id="173" name="Google Shape;173;p31"/>
          <p:cNvPicPr preferRelativeResize="0"/>
          <p:nvPr/>
        </p:nvPicPr>
        <p:blipFill>
          <a:blip r:embed="rId6">
            <a:alphaModFix/>
          </a:blip>
          <a:stretch>
            <a:fillRect/>
          </a:stretch>
        </p:blipFill>
        <p:spPr>
          <a:xfrm>
            <a:off x="567425" y="2571749"/>
            <a:ext cx="3227392" cy="1544175"/>
          </a:xfrm>
          <a:prstGeom prst="rect">
            <a:avLst/>
          </a:prstGeom>
          <a:noFill/>
          <a:ln>
            <a:noFill/>
          </a:ln>
        </p:spPr>
      </p:pic>
      <p:pic>
        <p:nvPicPr>
          <p:cNvPr id="174" name="Google Shape;174;p31"/>
          <p:cNvPicPr preferRelativeResize="0"/>
          <p:nvPr/>
        </p:nvPicPr>
        <p:blipFill>
          <a:blip r:embed="rId7">
            <a:alphaModFix/>
          </a:blip>
          <a:stretch>
            <a:fillRect/>
          </a:stretch>
        </p:blipFill>
        <p:spPr>
          <a:xfrm>
            <a:off x="6695825" y="2717750"/>
            <a:ext cx="1815400" cy="1544171"/>
          </a:xfrm>
          <a:prstGeom prst="rect">
            <a:avLst/>
          </a:prstGeom>
          <a:noFill/>
          <a:ln>
            <a:noFill/>
          </a:ln>
        </p:spPr>
      </p:pic>
      <p:pic>
        <p:nvPicPr>
          <p:cNvPr id="175" name="Google Shape;175;p31"/>
          <p:cNvPicPr preferRelativeResize="0"/>
          <p:nvPr/>
        </p:nvPicPr>
        <p:blipFill>
          <a:blip r:embed="rId8">
            <a:alphaModFix/>
          </a:blip>
          <a:stretch>
            <a:fillRect/>
          </a:stretch>
        </p:blipFill>
        <p:spPr>
          <a:xfrm>
            <a:off x="4393754" y="735300"/>
            <a:ext cx="1815400" cy="1544176"/>
          </a:xfrm>
          <a:prstGeom prst="rect">
            <a:avLst/>
          </a:prstGeom>
          <a:noFill/>
          <a:ln>
            <a:noFill/>
          </a:ln>
        </p:spPr>
      </p:pic>
      <p:pic>
        <p:nvPicPr>
          <p:cNvPr id="176" name="Google Shape;176;p31"/>
          <p:cNvPicPr preferRelativeResize="0"/>
          <p:nvPr/>
        </p:nvPicPr>
        <p:blipFill>
          <a:blip r:embed="rId9">
            <a:alphaModFix/>
          </a:blip>
          <a:stretch>
            <a:fillRect/>
          </a:stretch>
        </p:blipFill>
        <p:spPr>
          <a:xfrm>
            <a:off x="4281503" y="2717750"/>
            <a:ext cx="1927650" cy="163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00"/>
                </a:solidFill>
              </a:rPr>
              <a:t>Agenda</a:t>
            </a:r>
            <a:endParaRPr/>
          </a:p>
        </p:txBody>
      </p:sp>
      <p:sp>
        <p:nvSpPr>
          <p:cNvPr id="63" name="Google Shape;63;p1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fontScale="55000"/>
          </a:bodyPr>
          <a:lstStyle/>
          <a:p>
            <a:pPr indent="-335035" lvl="0" marL="457200" rtl="0" algn="l">
              <a:spcBef>
                <a:spcPts val="0"/>
              </a:spcBef>
              <a:spcAft>
                <a:spcPts val="0"/>
              </a:spcAft>
              <a:buClr>
                <a:srgbClr val="FFFF00"/>
              </a:buClr>
              <a:buSzPct val="100000"/>
              <a:buChar char="★"/>
            </a:pPr>
            <a:r>
              <a:rPr lang="en" sz="3047">
                <a:solidFill>
                  <a:srgbClr val="FFFF00"/>
                </a:solidFill>
              </a:rPr>
              <a:t>Welcome Back - Introduce the Board</a:t>
            </a:r>
            <a:endParaRPr sz="3047">
              <a:solidFill>
                <a:srgbClr val="FFFF00"/>
              </a:solidFill>
            </a:endParaRPr>
          </a:p>
          <a:p>
            <a:pPr indent="-335035" lvl="0" marL="457200" rtl="0" algn="l">
              <a:spcBef>
                <a:spcPts val="0"/>
              </a:spcBef>
              <a:spcAft>
                <a:spcPts val="0"/>
              </a:spcAft>
              <a:buClr>
                <a:srgbClr val="FFFF00"/>
              </a:buClr>
              <a:buSzPct val="100000"/>
              <a:buChar char="★"/>
            </a:pPr>
            <a:r>
              <a:rPr lang="en" sz="3047">
                <a:solidFill>
                  <a:srgbClr val="FFFF00"/>
                </a:solidFill>
              </a:rPr>
              <a:t>Switch from GroupMe to Team Snap</a:t>
            </a:r>
            <a:endParaRPr sz="3047">
              <a:solidFill>
                <a:srgbClr val="FFFF00"/>
              </a:solidFill>
            </a:endParaRPr>
          </a:p>
          <a:p>
            <a:pPr indent="-335035" lvl="0" marL="457200" rtl="0" algn="l">
              <a:spcBef>
                <a:spcPts val="0"/>
              </a:spcBef>
              <a:spcAft>
                <a:spcPts val="0"/>
              </a:spcAft>
              <a:buClr>
                <a:srgbClr val="FFFF00"/>
              </a:buClr>
              <a:buSzPct val="100000"/>
              <a:buChar char="★"/>
            </a:pPr>
            <a:r>
              <a:rPr lang="en" sz="3047">
                <a:solidFill>
                  <a:srgbClr val="FFFF00"/>
                </a:solidFill>
              </a:rPr>
              <a:t>Registration Process for 2023</a:t>
            </a:r>
            <a:endParaRPr sz="3047">
              <a:solidFill>
                <a:srgbClr val="FFFF00"/>
              </a:solidFill>
            </a:endParaRPr>
          </a:p>
          <a:p>
            <a:pPr indent="-335035" lvl="0" marL="457200" rtl="0" algn="l">
              <a:spcBef>
                <a:spcPts val="0"/>
              </a:spcBef>
              <a:spcAft>
                <a:spcPts val="0"/>
              </a:spcAft>
              <a:buClr>
                <a:srgbClr val="FFFF00"/>
              </a:buClr>
              <a:buSzPct val="100000"/>
              <a:buChar char="★"/>
            </a:pPr>
            <a:r>
              <a:rPr lang="en" sz="3047">
                <a:solidFill>
                  <a:srgbClr val="FFFF00"/>
                </a:solidFill>
              </a:rPr>
              <a:t>Types of Teams for 2023</a:t>
            </a:r>
            <a:endParaRPr sz="3047">
              <a:solidFill>
                <a:srgbClr val="FFFF00"/>
              </a:solidFill>
            </a:endParaRPr>
          </a:p>
          <a:p>
            <a:pPr indent="-335035" lvl="0" marL="457200" rtl="0" algn="l">
              <a:spcBef>
                <a:spcPts val="0"/>
              </a:spcBef>
              <a:spcAft>
                <a:spcPts val="0"/>
              </a:spcAft>
              <a:buClr>
                <a:srgbClr val="FFFF00"/>
              </a:buClr>
              <a:buSzPct val="100000"/>
              <a:buChar char="★"/>
            </a:pPr>
            <a:r>
              <a:rPr lang="en" sz="3047">
                <a:solidFill>
                  <a:srgbClr val="FFFF00"/>
                </a:solidFill>
              </a:rPr>
              <a:t>Traditional Competition Cheer</a:t>
            </a:r>
            <a:endParaRPr sz="3047">
              <a:solidFill>
                <a:srgbClr val="FFFF00"/>
              </a:solidFill>
            </a:endParaRPr>
          </a:p>
          <a:p>
            <a:pPr indent="-335035" lvl="0" marL="457200" rtl="0" algn="l">
              <a:spcBef>
                <a:spcPts val="0"/>
              </a:spcBef>
              <a:spcAft>
                <a:spcPts val="0"/>
              </a:spcAft>
              <a:buClr>
                <a:srgbClr val="FFFF00"/>
              </a:buClr>
              <a:buSzPct val="100000"/>
              <a:buChar char="★"/>
            </a:pPr>
            <a:r>
              <a:rPr lang="en" sz="3047">
                <a:solidFill>
                  <a:srgbClr val="FFFF00"/>
                </a:solidFill>
              </a:rPr>
              <a:t>Game Day </a:t>
            </a:r>
            <a:r>
              <a:rPr lang="en" sz="3047">
                <a:solidFill>
                  <a:srgbClr val="FFFF00"/>
                </a:solidFill>
              </a:rPr>
              <a:t>Competition</a:t>
            </a:r>
            <a:r>
              <a:rPr lang="en" sz="3047">
                <a:solidFill>
                  <a:srgbClr val="FFFF00"/>
                </a:solidFill>
              </a:rPr>
              <a:t> Cheer</a:t>
            </a:r>
            <a:endParaRPr sz="3047">
              <a:solidFill>
                <a:srgbClr val="FFFF00"/>
              </a:solidFill>
            </a:endParaRPr>
          </a:p>
          <a:p>
            <a:pPr indent="-335035" lvl="0" marL="457200" rtl="0" algn="l">
              <a:spcBef>
                <a:spcPts val="0"/>
              </a:spcBef>
              <a:spcAft>
                <a:spcPts val="0"/>
              </a:spcAft>
              <a:buClr>
                <a:srgbClr val="FFFF00"/>
              </a:buClr>
              <a:buSzPct val="100000"/>
              <a:buChar char="★"/>
            </a:pPr>
            <a:r>
              <a:rPr lang="en" sz="3047">
                <a:solidFill>
                  <a:srgbClr val="FFFF00"/>
                </a:solidFill>
              </a:rPr>
              <a:t>Attendance Policy </a:t>
            </a:r>
            <a:endParaRPr sz="3047">
              <a:solidFill>
                <a:srgbClr val="FFFF00"/>
              </a:solidFill>
            </a:endParaRPr>
          </a:p>
          <a:p>
            <a:pPr indent="-335035" lvl="0" marL="457200" rtl="0" algn="l">
              <a:spcBef>
                <a:spcPts val="0"/>
              </a:spcBef>
              <a:spcAft>
                <a:spcPts val="0"/>
              </a:spcAft>
              <a:buClr>
                <a:srgbClr val="FFFF00"/>
              </a:buClr>
              <a:buSzPct val="100000"/>
              <a:buChar char="★"/>
            </a:pPr>
            <a:r>
              <a:rPr lang="en" sz="3047">
                <a:solidFill>
                  <a:srgbClr val="FFFF00"/>
                </a:solidFill>
              </a:rPr>
              <a:t>Field Cheer</a:t>
            </a:r>
            <a:endParaRPr sz="3047">
              <a:solidFill>
                <a:srgbClr val="FFFF00"/>
              </a:solidFill>
            </a:endParaRPr>
          </a:p>
          <a:p>
            <a:pPr indent="-335035" lvl="0" marL="457200" rtl="0" algn="l">
              <a:spcBef>
                <a:spcPts val="0"/>
              </a:spcBef>
              <a:spcAft>
                <a:spcPts val="0"/>
              </a:spcAft>
              <a:buClr>
                <a:srgbClr val="FFFF00"/>
              </a:buClr>
              <a:buSzPct val="100000"/>
              <a:buChar char="★"/>
            </a:pPr>
            <a:r>
              <a:rPr lang="en" sz="3047">
                <a:solidFill>
                  <a:srgbClr val="FFFF00"/>
                </a:solidFill>
              </a:rPr>
              <a:t>Coaches </a:t>
            </a:r>
            <a:r>
              <a:rPr lang="en" sz="3047">
                <a:solidFill>
                  <a:srgbClr val="FFFF00"/>
                </a:solidFill>
              </a:rPr>
              <a:t>Responsibilities /Interviews</a:t>
            </a:r>
            <a:r>
              <a:rPr lang="en" sz="3047">
                <a:solidFill>
                  <a:srgbClr val="FFFF00"/>
                </a:solidFill>
              </a:rPr>
              <a:t> </a:t>
            </a:r>
            <a:endParaRPr sz="3047">
              <a:solidFill>
                <a:srgbClr val="FFFF00"/>
              </a:solidFill>
            </a:endParaRPr>
          </a:p>
          <a:p>
            <a:pPr indent="0" lvl="0" marL="457200" rtl="0" algn="l">
              <a:spcBef>
                <a:spcPts val="1200"/>
              </a:spcBef>
              <a:spcAft>
                <a:spcPts val="1200"/>
              </a:spcAft>
              <a:buNone/>
            </a:pPr>
            <a:r>
              <a:t/>
            </a:r>
            <a:endParaRPr>
              <a:solidFill>
                <a:srgbClr val="FFFF00"/>
              </a:solidFill>
            </a:endParaRPr>
          </a:p>
        </p:txBody>
      </p:sp>
      <p:sp>
        <p:nvSpPr>
          <p:cNvPr id="64" name="Google Shape;64;p14"/>
          <p:cNvSpPr txBox="1"/>
          <p:nvPr/>
        </p:nvSpPr>
        <p:spPr>
          <a:xfrm>
            <a:off x="4241225" y="1152475"/>
            <a:ext cx="5226300" cy="29700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rgbClr val="FFFF00"/>
              </a:buClr>
              <a:buSzPts val="1900"/>
              <a:buChar char="★"/>
            </a:pPr>
            <a:r>
              <a:rPr lang="en" sz="1900">
                <a:solidFill>
                  <a:srgbClr val="FFFF00"/>
                </a:solidFill>
              </a:rPr>
              <a:t>Code of Conduct</a:t>
            </a:r>
            <a:endParaRPr sz="1900">
              <a:solidFill>
                <a:srgbClr val="FFFF00"/>
              </a:solidFill>
            </a:endParaRPr>
          </a:p>
          <a:p>
            <a:pPr indent="-349250" lvl="0" marL="457200" rtl="0" algn="l">
              <a:lnSpc>
                <a:spcPct val="115000"/>
              </a:lnSpc>
              <a:spcBef>
                <a:spcPts val="0"/>
              </a:spcBef>
              <a:spcAft>
                <a:spcPts val="0"/>
              </a:spcAft>
              <a:buClr>
                <a:srgbClr val="FFFF00"/>
              </a:buClr>
              <a:buSzPts val="1900"/>
              <a:buChar char="★"/>
            </a:pPr>
            <a:r>
              <a:rPr lang="en" sz="1900">
                <a:solidFill>
                  <a:srgbClr val="FFFF00"/>
                </a:solidFill>
              </a:rPr>
              <a:t>Tentative Summer Practice Schedule</a:t>
            </a:r>
            <a:endParaRPr sz="1900">
              <a:solidFill>
                <a:srgbClr val="FFFF00"/>
              </a:solidFill>
            </a:endParaRPr>
          </a:p>
          <a:p>
            <a:pPr indent="-349250" lvl="0" marL="457200" rtl="0" algn="l">
              <a:lnSpc>
                <a:spcPct val="115000"/>
              </a:lnSpc>
              <a:spcBef>
                <a:spcPts val="0"/>
              </a:spcBef>
              <a:spcAft>
                <a:spcPts val="0"/>
              </a:spcAft>
              <a:buClr>
                <a:srgbClr val="FFFF00"/>
              </a:buClr>
              <a:buSzPts val="1900"/>
              <a:buChar char="★"/>
            </a:pPr>
            <a:r>
              <a:rPr lang="en" sz="1900">
                <a:solidFill>
                  <a:srgbClr val="FFFF00"/>
                </a:solidFill>
              </a:rPr>
              <a:t>Choreography </a:t>
            </a:r>
            <a:endParaRPr sz="1900">
              <a:solidFill>
                <a:srgbClr val="FFFF00"/>
              </a:solidFill>
            </a:endParaRPr>
          </a:p>
          <a:p>
            <a:pPr indent="-349250" lvl="0" marL="457200" rtl="0" algn="l">
              <a:lnSpc>
                <a:spcPct val="115000"/>
              </a:lnSpc>
              <a:spcBef>
                <a:spcPts val="0"/>
              </a:spcBef>
              <a:spcAft>
                <a:spcPts val="0"/>
              </a:spcAft>
              <a:buClr>
                <a:srgbClr val="FFFF00"/>
              </a:buClr>
              <a:buSzPts val="1900"/>
              <a:buChar char="★"/>
            </a:pPr>
            <a:r>
              <a:rPr lang="en" sz="1900">
                <a:solidFill>
                  <a:srgbClr val="FFFF00"/>
                </a:solidFill>
              </a:rPr>
              <a:t>Tumbling at Divine with Cheryl Sesto </a:t>
            </a:r>
            <a:endParaRPr sz="1900">
              <a:solidFill>
                <a:srgbClr val="FFFF00"/>
              </a:solidFill>
            </a:endParaRPr>
          </a:p>
          <a:p>
            <a:pPr indent="-349250" lvl="0" marL="457200" rtl="0" algn="l">
              <a:lnSpc>
                <a:spcPct val="115000"/>
              </a:lnSpc>
              <a:spcBef>
                <a:spcPts val="0"/>
              </a:spcBef>
              <a:spcAft>
                <a:spcPts val="0"/>
              </a:spcAft>
              <a:buClr>
                <a:srgbClr val="FFFF00"/>
              </a:buClr>
              <a:buSzPts val="1900"/>
              <a:buChar char="★"/>
            </a:pPr>
            <a:r>
              <a:rPr lang="en" sz="1900">
                <a:solidFill>
                  <a:srgbClr val="FFFF00"/>
                </a:solidFill>
              </a:rPr>
              <a:t>Varsity Cheerleading Camp </a:t>
            </a:r>
            <a:endParaRPr sz="1900">
              <a:solidFill>
                <a:srgbClr val="FFFF00"/>
              </a:solidFill>
            </a:endParaRPr>
          </a:p>
          <a:p>
            <a:pPr indent="-349250" lvl="0" marL="457200" rtl="0" algn="l">
              <a:lnSpc>
                <a:spcPct val="115000"/>
              </a:lnSpc>
              <a:spcBef>
                <a:spcPts val="0"/>
              </a:spcBef>
              <a:spcAft>
                <a:spcPts val="0"/>
              </a:spcAft>
              <a:buClr>
                <a:srgbClr val="FFFF00"/>
              </a:buClr>
              <a:buSzPts val="1900"/>
              <a:buChar char="★"/>
            </a:pPr>
            <a:r>
              <a:rPr lang="en" sz="1900">
                <a:solidFill>
                  <a:srgbClr val="FFFF00"/>
                </a:solidFill>
              </a:rPr>
              <a:t>Uniform</a:t>
            </a:r>
            <a:endParaRPr sz="1900">
              <a:solidFill>
                <a:srgbClr val="FFFF00"/>
              </a:solidFill>
            </a:endParaRPr>
          </a:p>
          <a:p>
            <a:pPr indent="-349250" lvl="0" marL="457200" rtl="0" algn="l">
              <a:lnSpc>
                <a:spcPct val="115000"/>
              </a:lnSpc>
              <a:spcBef>
                <a:spcPts val="0"/>
              </a:spcBef>
              <a:spcAft>
                <a:spcPts val="0"/>
              </a:spcAft>
              <a:buClr>
                <a:srgbClr val="FFFF00"/>
              </a:buClr>
              <a:buSzPts val="1900"/>
              <a:buChar char="★"/>
            </a:pPr>
            <a:r>
              <a:rPr lang="en" sz="1900">
                <a:solidFill>
                  <a:srgbClr val="FFFF00"/>
                </a:solidFill>
              </a:rPr>
              <a:t>Fundraising Opportunities</a:t>
            </a:r>
            <a:endParaRPr sz="1900">
              <a:solidFill>
                <a:srgbClr val="FFFF00"/>
              </a:solidFill>
            </a:endParaRPr>
          </a:p>
          <a:p>
            <a:pPr indent="0" lvl="0" marL="0" rtl="0" algn="l">
              <a:spcBef>
                <a:spcPts val="120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1280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00FF"/>
                </a:solidFill>
              </a:rPr>
              <a:t>Registration Process 2023</a:t>
            </a:r>
            <a:endParaRPr>
              <a:solidFill>
                <a:srgbClr val="0000FF"/>
              </a:solidFill>
            </a:endParaRPr>
          </a:p>
        </p:txBody>
      </p:sp>
      <p:sp>
        <p:nvSpPr>
          <p:cNvPr id="70" name="Google Shape;70;p15"/>
          <p:cNvSpPr txBox="1"/>
          <p:nvPr>
            <p:ph idx="1" type="body"/>
          </p:nvPr>
        </p:nvSpPr>
        <p:spPr>
          <a:xfrm>
            <a:off x="311700" y="700775"/>
            <a:ext cx="8520600" cy="4030800"/>
          </a:xfrm>
          <a:prstGeom prst="rect">
            <a:avLst/>
          </a:prstGeom>
        </p:spPr>
        <p:txBody>
          <a:bodyPr anchorCtr="0" anchor="t" bIns="91425" lIns="91425" spcFirstLastPara="1" rIns="91425" wrap="square" tIns="91425">
            <a:noAutofit/>
          </a:bodyPr>
          <a:lstStyle/>
          <a:p>
            <a:pPr indent="0" lvl="0" marL="457200" rtl="0" algn="l">
              <a:lnSpc>
                <a:spcPct val="128000"/>
              </a:lnSpc>
              <a:spcBef>
                <a:spcPts val="0"/>
              </a:spcBef>
              <a:spcAft>
                <a:spcPts val="0"/>
              </a:spcAft>
              <a:buNone/>
            </a:pPr>
            <a:r>
              <a:rPr lang="en" sz="1704">
                <a:solidFill>
                  <a:srgbClr val="0000DE"/>
                </a:solidFill>
              </a:rPr>
              <a:t>Due to the success of our 2022 season, the Lions Youth Cheerleading program is growing in popularity!  We’ve had a lot of inquiries coming in from new parents with interest in their child joining cheerleading.  Unfortunately for our Competition Cheerleading program, the teams will be capped at 28 cheerleaders on the mat (with the exception of the 5 year old team, which will be capped at 20 cheerleaders).  A decision was made by the Board to give returning athletes that were a part of our Competition Cheerleading program in 2022 first priority for a 2023 competitive cheer roster spot.  If a team reaches </a:t>
            </a:r>
            <a:r>
              <a:rPr lang="en" sz="1704">
                <a:solidFill>
                  <a:srgbClr val="0000DE"/>
                </a:solidFill>
              </a:rPr>
              <a:t>capacity</a:t>
            </a:r>
            <a:r>
              <a:rPr lang="en" sz="1704">
                <a:solidFill>
                  <a:srgbClr val="0000DE"/>
                </a:solidFill>
              </a:rPr>
              <a:t>,  the Board will assess how many roster spots remain on each level and will open up registration to the community. In the event that more registrations come in than Competition spots are available for any level, evaluations and selections will be held to fill the roster.  </a:t>
            </a:r>
            <a:endParaRPr sz="1704">
              <a:solidFill>
                <a:srgbClr val="0000DE"/>
              </a:solidFill>
            </a:endParaRPr>
          </a:p>
          <a:p>
            <a:pPr indent="0" lvl="0" marL="0" rtl="0" algn="l">
              <a:lnSpc>
                <a:spcPct val="105000"/>
              </a:lnSpc>
              <a:spcBef>
                <a:spcPts val="300"/>
              </a:spcBef>
              <a:spcAft>
                <a:spcPts val="0"/>
              </a:spcAft>
              <a:buNone/>
            </a:pPr>
            <a:r>
              <a:t/>
            </a:r>
            <a:endParaRPr sz="1077">
              <a:solidFill>
                <a:schemeClr val="dk1"/>
              </a:solidFill>
              <a:highlight>
                <a:srgbClr val="FFFFFF"/>
              </a:highlight>
            </a:endParaRPr>
          </a:p>
          <a:p>
            <a:pPr indent="0" lvl="0" marL="457200" rtl="0" algn="l">
              <a:lnSpc>
                <a:spcPct val="105000"/>
              </a:lnSpc>
              <a:spcBef>
                <a:spcPts val="800"/>
              </a:spcBef>
              <a:spcAft>
                <a:spcPts val="1200"/>
              </a:spcAft>
              <a:buSzPts val="605"/>
              <a:buNone/>
            </a:pPr>
            <a:r>
              <a:t/>
            </a:r>
            <a:endParaRPr sz="189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00"/>
                </a:solidFill>
              </a:rPr>
              <a:t>TYPES OF TEAMS</a:t>
            </a:r>
            <a:endParaRPr>
              <a:solidFill>
                <a:srgbClr val="FFFF00"/>
              </a:solidFill>
            </a:endParaRPr>
          </a:p>
        </p:txBody>
      </p:sp>
      <p:sp>
        <p:nvSpPr>
          <p:cNvPr id="76" name="Google Shape;76;p16"/>
          <p:cNvSpPr txBox="1"/>
          <p:nvPr>
            <p:ph idx="1" type="body"/>
          </p:nvPr>
        </p:nvSpPr>
        <p:spPr>
          <a:xfrm>
            <a:off x="311700" y="1017725"/>
            <a:ext cx="8520600" cy="3764700"/>
          </a:xfrm>
          <a:prstGeom prst="rect">
            <a:avLst/>
          </a:prstGeom>
        </p:spPr>
        <p:txBody>
          <a:bodyPr anchorCtr="0" anchor="t" bIns="91425" lIns="91425" spcFirstLastPara="1" rIns="91425" wrap="square" tIns="91425">
            <a:normAutofit fontScale="47500" lnSpcReduction="20000"/>
          </a:bodyPr>
          <a:lstStyle/>
          <a:p>
            <a:pPr indent="0" lvl="0" marL="457200" rtl="0" algn="ctr">
              <a:lnSpc>
                <a:spcPct val="128000"/>
              </a:lnSpc>
              <a:spcBef>
                <a:spcPts val="0"/>
              </a:spcBef>
              <a:spcAft>
                <a:spcPts val="0"/>
              </a:spcAft>
              <a:buNone/>
            </a:pPr>
            <a:r>
              <a:t/>
            </a:r>
            <a:endParaRPr sz="3193">
              <a:solidFill>
                <a:srgbClr val="FFFF00"/>
              </a:solidFill>
            </a:endParaRPr>
          </a:p>
          <a:p>
            <a:pPr indent="0" lvl="0" marL="457200" rtl="0" algn="ctr">
              <a:lnSpc>
                <a:spcPct val="128000"/>
              </a:lnSpc>
              <a:spcBef>
                <a:spcPts val="0"/>
              </a:spcBef>
              <a:spcAft>
                <a:spcPts val="0"/>
              </a:spcAft>
              <a:buNone/>
            </a:pPr>
            <a:r>
              <a:rPr lang="en" sz="5518">
                <a:solidFill>
                  <a:srgbClr val="FFFF00"/>
                </a:solidFill>
              </a:rPr>
              <a:t>Traditional Competition Team</a:t>
            </a:r>
            <a:endParaRPr sz="5518">
              <a:solidFill>
                <a:srgbClr val="FFFF00"/>
              </a:solidFill>
            </a:endParaRPr>
          </a:p>
          <a:p>
            <a:pPr indent="0" lvl="0" marL="457200" rtl="0" algn="ctr">
              <a:lnSpc>
                <a:spcPct val="128000"/>
              </a:lnSpc>
              <a:spcBef>
                <a:spcPts val="0"/>
              </a:spcBef>
              <a:spcAft>
                <a:spcPts val="0"/>
              </a:spcAft>
              <a:buNone/>
            </a:pPr>
            <a:r>
              <a:rPr lang="en" sz="5518">
                <a:solidFill>
                  <a:srgbClr val="FFFF00"/>
                </a:solidFill>
              </a:rPr>
              <a:t>Game Day</a:t>
            </a:r>
            <a:endParaRPr sz="5518">
              <a:solidFill>
                <a:srgbClr val="FFFF00"/>
              </a:solidFill>
            </a:endParaRPr>
          </a:p>
          <a:p>
            <a:pPr indent="0" lvl="0" marL="457200" rtl="0" algn="ctr">
              <a:lnSpc>
                <a:spcPct val="128000"/>
              </a:lnSpc>
              <a:spcBef>
                <a:spcPts val="0"/>
              </a:spcBef>
              <a:spcAft>
                <a:spcPts val="0"/>
              </a:spcAft>
              <a:buNone/>
            </a:pPr>
            <a:r>
              <a:rPr lang="en" sz="5518">
                <a:solidFill>
                  <a:srgbClr val="FFFF00"/>
                </a:solidFill>
              </a:rPr>
              <a:t>Field Cheer</a:t>
            </a:r>
            <a:endParaRPr sz="5518">
              <a:solidFill>
                <a:srgbClr val="FFFF00"/>
              </a:solidFill>
            </a:endParaRPr>
          </a:p>
          <a:p>
            <a:pPr indent="0" lvl="0" marL="457200" rtl="0" algn="ctr">
              <a:lnSpc>
                <a:spcPct val="128000"/>
              </a:lnSpc>
              <a:spcBef>
                <a:spcPts val="0"/>
              </a:spcBef>
              <a:spcAft>
                <a:spcPts val="0"/>
              </a:spcAft>
              <a:buNone/>
            </a:pPr>
            <a:r>
              <a:t/>
            </a:r>
            <a:endParaRPr sz="3193">
              <a:solidFill>
                <a:srgbClr val="FFFF00"/>
              </a:solidFill>
            </a:endParaRPr>
          </a:p>
          <a:p>
            <a:pPr indent="0" lvl="0" marL="457200" rtl="0" algn="ctr">
              <a:lnSpc>
                <a:spcPct val="128000"/>
              </a:lnSpc>
              <a:spcBef>
                <a:spcPts val="0"/>
              </a:spcBef>
              <a:spcAft>
                <a:spcPts val="0"/>
              </a:spcAft>
              <a:buNone/>
            </a:pPr>
            <a:r>
              <a:t/>
            </a:r>
            <a:endParaRPr sz="3193">
              <a:solidFill>
                <a:srgbClr val="FFFF00"/>
              </a:solidFill>
            </a:endParaRPr>
          </a:p>
          <a:p>
            <a:pPr indent="0" lvl="0" marL="457200" rtl="0" algn="ctr">
              <a:lnSpc>
                <a:spcPct val="128000"/>
              </a:lnSpc>
              <a:spcBef>
                <a:spcPts val="0"/>
              </a:spcBef>
              <a:spcAft>
                <a:spcPts val="0"/>
              </a:spcAft>
              <a:buNone/>
            </a:pPr>
            <a:r>
              <a:rPr lang="en" sz="5501" u="sng">
                <a:solidFill>
                  <a:srgbClr val="FFFF00"/>
                </a:solidFill>
                <a:hlinkClick r:id="rId3">
                  <a:extLst>
                    <a:ext uri="{A12FA001-AC4F-418D-AE19-62706E023703}">
                      <ahyp:hlinkClr val="tx"/>
                    </a:ext>
                  </a:extLst>
                </a:hlinkClick>
              </a:rPr>
              <a:t>Look at the numbers</a:t>
            </a:r>
            <a:endParaRPr sz="5501">
              <a:solidFill>
                <a:srgbClr val="FFFF00"/>
              </a:solidFill>
            </a:endParaRPr>
          </a:p>
          <a:p>
            <a:pPr indent="-285908" lvl="0" marL="457200" rtl="0" algn="l">
              <a:lnSpc>
                <a:spcPct val="105000"/>
              </a:lnSpc>
              <a:spcBef>
                <a:spcPts val="300"/>
              </a:spcBef>
              <a:spcAft>
                <a:spcPts val="0"/>
              </a:spcAft>
              <a:buClr>
                <a:srgbClr val="0000FF"/>
              </a:buClr>
              <a:buSzPct val="100000"/>
              <a:buChar char="★"/>
            </a:pPr>
            <a:r>
              <a:rPr lang="en" sz="1900">
                <a:solidFill>
                  <a:schemeClr val="dk1"/>
                </a:solidFill>
                <a:highlight>
                  <a:srgbClr val="FFFFFF"/>
                </a:highlight>
              </a:rPr>
              <a:t> </a:t>
            </a:r>
            <a:endParaRPr sz="1900">
              <a:solidFill>
                <a:schemeClr val="dk1"/>
              </a:solidFill>
              <a:highlight>
                <a:srgbClr val="FFFFFF"/>
              </a:highlight>
            </a:endParaRPr>
          </a:p>
          <a:p>
            <a:pPr indent="-285908" lvl="0" marL="457200" rtl="0" algn="l">
              <a:lnSpc>
                <a:spcPct val="128000"/>
              </a:lnSpc>
              <a:spcBef>
                <a:spcPts val="0"/>
              </a:spcBef>
              <a:spcAft>
                <a:spcPts val="0"/>
              </a:spcAft>
              <a:buClr>
                <a:srgbClr val="0000FF"/>
              </a:buClr>
              <a:buSzPct val="100000"/>
              <a:buChar char="★"/>
            </a:pPr>
            <a:r>
              <a:t/>
            </a:r>
            <a:endParaRPr sz="1900">
              <a:solidFill>
                <a:schemeClr val="dk1"/>
              </a:solidFill>
              <a:highlight>
                <a:srgbClr val="FFFFFF"/>
              </a:highlight>
            </a:endParaRPr>
          </a:p>
          <a:p>
            <a:pPr indent="-273542" lvl="0" marL="457200" rtl="0" algn="l">
              <a:lnSpc>
                <a:spcPct val="105000"/>
              </a:lnSpc>
              <a:spcBef>
                <a:spcPts val="0"/>
              </a:spcBef>
              <a:spcAft>
                <a:spcPts val="0"/>
              </a:spcAft>
              <a:buClr>
                <a:srgbClr val="0000FF"/>
              </a:buClr>
              <a:buSzPct val="134841"/>
              <a:buChar char="★"/>
            </a:pPr>
            <a:r>
              <a:t/>
            </a:r>
            <a:endParaRPr sz="1105">
              <a:solidFill>
                <a:schemeClr val="dk1"/>
              </a:solidFill>
            </a:endParaRPr>
          </a:p>
          <a:p>
            <a:pPr indent="0" lvl="0" marL="457200" rtl="0" algn="l">
              <a:lnSpc>
                <a:spcPct val="105000"/>
              </a:lnSpc>
              <a:spcBef>
                <a:spcPts val="0"/>
              </a:spcBef>
              <a:spcAft>
                <a:spcPts val="0"/>
              </a:spcAft>
              <a:buNone/>
            </a:pPr>
            <a:r>
              <a:t/>
            </a:r>
            <a:endParaRPr sz="1890">
              <a:solidFill>
                <a:srgbClr val="0000FF"/>
              </a:solidFill>
            </a:endParaRPr>
          </a:p>
          <a:p>
            <a:pPr indent="0" lvl="0" marL="457200" rtl="0" algn="l">
              <a:spcBef>
                <a:spcPts val="1200"/>
              </a:spcBef>
              <a:spcAft>
                <a:spcPts val="0"/>
              </a:spcAft>
              <a:buNone/>
            </a:pPr>
            <a:r>
              <a:t/>
            </a:r>
            <a:endParaRPr>
              <a:solidFill>
                <a:srgbClr val="FFFF00"/>
              </a:solidFill>
            </a:endParaRPr>
          </a:p>
          <a:p>
            <a:pPr indent="0" lvl="0" marL="0" rtl="0" algn="l">
              <a:spcBef>
                <a:spcPts val="1200"/>
              </a:spcBef>
              <a:spcAft>
                <a:spcPts val="1200"/>
              </a:spcAft>
              <a:buNone/>
            </a:pPr>
            <a:r>
              <a:t/>
            </a:r>
            <a:endParaRPr>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311700" y="1738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00DE"/>
                </a:solidFill>
              </a:rPr>
              <a:t>TRADITIONAL COMPETITION CHEER</a:t>
            </a:r>
            <a:endParaRPr>
              <a:solidFill>
                <a:srgbClr val="0000DE"/>
              </a:solidFill>
            </a:endParaRPr>
          </a:p>
        </p:txBody>
      </p:sp>
      <p:sp>
        <p:nvSpPr>
          <p:cNvPr id="82" name="Google Shape;82;p17"/>
          <p:cNvSpPr txBox="1"/>
          <p:nvPr>
            <p:ph idx="1" type="body"/>
          </p:nvPr>
        </p:nvSpPr>
        <p:spPr>
          <a:xfrm>
            <a:off x="311700" y="746550"/>
            <a:ext cx="8705100" cy="4271400"/>
          </a:xfrm>
          <a:prstGeom prst="rect">
            <a:avLst/>
          </a:prstGeom>
        </p:spPr>
        <p:txBody>
          <a:bodyPr anchorCtr="0" anchor="t" bIns="91425" lIns="91425" spcFirstLastPara="1" rIns="91425" wrap="square" tIns="91425">
            <a:normAutofit fontScale="25000" lnSpcReduction="20000"/>
          </a:bodyPr>
          <a:lstStyle/>
          <a:p>
            <a:pPr indent="0" lvl="0" marL="0" rtl="0" algn="ctr">
              <a:lnSpc>
                <a:spcPct val="150000"/>
              </a:lnSpc>
              <a:spcBef>
                <a:spcPts val="0"/>
              </a:spcBef>
              <a:spcAft>
                <a:spcPts val="0"/>
              </a:spcAft>
              <a:buClr>
                <a:schemeClr val="dk1"/>
              </a:buClr>
              <a:buSzPts val="275"/>
              <a:buFont typeface="Arial"/>
              <a:buNone/>
            </a:pPr>
            <a:r>
              <a:rPr b="1" lang="en" sz="5443">
                <a:solidFill>
                  <a:srgbClr val="0000DE"/>
                </a:solidFill>
              </a:rPr>
              <a:t>After early registration, a lot of roster spots on the competition teams have been filled.  When you register, there will be an option to register for an evaluation for $25 for a Competition Team, an option for Game Day or an option for Field Cheer.  For those that choose the $25 evaluation for a remaining spot on a Competition Team, after selections are made everyone will be placed in one of our programs and the $25 fee will be applied to the applicable registration fee.                                                            </a:t>
            </a:r>
            <a:endParaRPr b="1" sz="5443">
              <a:solidFill>
                <a:srgbClr val="0000DE"/>
              </a:solidFill>
            </a:endParaRPr>
          </a:p>
          <a:p>
            <a:pPr indent="0" lvl="0" marL="0" rtl="0" algn="ctr">
              <a:lnSpc>
                <a:spcPct val="150000"/>
              </a:lnSpc>
              <a:spcBef>
                <a:spcPts val="0"/>
              </a:spcBef>
              <a:spcAft>
                <a:spcPts val="0"/>
              </a:spcAft>
              <a:buClr>
                <a:schemeClr val="dk1"/>
              </a:buClr>
              <a:buSzPts val="275"/>
              <a:buFont typeface="Arial"/>
              <a:buNone/>
            </a:pPr>
            <a:r>
              <a:rPr b="1" lang="en" sz="5443">
                <a:solidFill>
                  <a:srgbClr val="0000DE"/>
                </a:solidFill>
              </a:rPr>
              <a:t>Competition Team Registration fee: $260                                </a:t>
            </a:r>
            <a:endParaRPr b="1" sz="5443">
              <a:solidFill>
                <a:srgbClr val="0000DE"/>
              </a:solidFill>
            </a:endParaRPr>
          </a:p>
          <a:p>
            <a:pPr indent="0" lvl="0" marL="0" rtl="0" algn="ctr">
              <a:lnSpc>
                <a:spcPct val="150000"/>
              </a:lnSpc>
              <a:spcBef>
                <a:spcPts val="0"/>
              </a:spcBef>
              <a:spcAft>
                <a:spcPts val="0"/>
              </a:spcAft>
              <a:buClr>
                <a:schemeClr val="dk1"/>
              </a:buClr>
              <a:buSzPts val="275"/>
              <a:buFont typeface="Arial"/>
              <a:buNone/>
            </a:pPr>
            <a:r>
              <a:rPr b="1" lang="en" sz="5443">
                <a:solidFill>
                  <a:srgbClr val="0000DE"/>
                </a:solidFill>
              </a:rPr>
              <a:t>Below are the available # of roster spots left per age group:</a:t>
            </a:r>
            <a:endParaRPr b="1" sz="5443">
              <a:solidFill>
                <a:srgbClr val="0000DE"/>
              </a:solidFill>
            </a:endParaRPr>
          </a:p>
          <a:p>
            <a:pPr indent="-315017" lvl="0" marL="609600" marR="152400" rtl="0" algn="l">
              <a:spcBef>
                <a:spcPts val="0"/>
              </a:spcBef>
              <a:spcAft>
                <a:spcPts val="0"/>
              </a:spcAft>
              <a:buClr>
                <a:srgbClr val="0000DE"/>
              </a:buClr>
              <a:buSzPct val="100000"/>
              <a:buChar char="●"/>
            </a:pPr>
            <a:r>
              <a:rPr b="1" lang="en" sz="5443">
                <a:solidFill>
                  <a:srgbClr val="0000DE"/>
                </a:solidFill>
              </a:rPr>
              <a:t>5 Year Olds:</a:t>
            </a:r>
            <a:r>
              <a:rPr lang="en" sz="5443">
                <a:solidFill>
                  <a:srgbClr val="0000DE"/>
                </a:solidFill>
              </a:rPr>
              <a:t> Opens April 10th.  20 roster spots available on a first come, first serve basis.</a:t>
            </a:r>
            <a:endParaRPr sz="5443">
              <a:solidFill>
                <a:srgbClr val="0000DE"/>
              </a:solidFill>
            </a:endParaRPr>
          </a:p>
          <a:p>
            <a:pPr indent="-315017" lvl="0" marL="609600" marR="152400" rtl="0" algn="l">
              <a:spcBef>
                <a:spcPts val="0"/>
              </a:spcBef>
              <a:spcAft>
                <a:spcPts val="0"/>
              </a:spcAft>
              <a:buClr>
                <a:srgbClr val="0000DE"/>
              </a:buClr>
              <a:buSzPct val="100000"/>
              <a:buChar char="●"/>
            </a:pPr>
            <a:r>
              <a:rPr b="1" lang="en" sz="5443">
                <a:solidFill>
                  <a:srgbClr val="0000DE"/>
                </a:solidFill>
              </a:rPr>
              <a:t>6 Year Olds:</a:t>
            </a:r>
            <a:r>
              <a:rPr lang="en" sz="5443">
                <a:solidFill>
                  <a:srgbClr val="0000DE"/>
                </a:solidFill>
              </a:rPr>
              <a:t> 7 available roster spots</a:t>
            </a:r>
            <a:endParaRPr sz="5443">
              <a:solidFill>
                <a:srgbClr val="0000DE"/>
              </a:solidFill>
            </a:endParaRPr>
          </a:p>
          <a:p>
            <a:pPr indent="-315017" lvl="0" marL="609600" marR="152400" rtl="0" algn="l">
              <a:spcBef>
                <a:spcPts val="0"/>
              </a:spcBef>
              <a:spcAft>
                <a:spcPts val="0"/>
              </a:spcAft>
              <a:buClr>
                <a:srgbClr val="0000DE"/>
              </a:buClr>
              <a:buSzPct val="100000"/>
              <a:buChar char="●"/>
            </a:pPr>
            <a:r>
              <a:rPr b="1" lang="en" sz="5443">
                <a:solidFill>
                  <a:srgbClr val="0000DE"/>
                </a:solidFill>
              </a:rPr>
              <a:t>7 Year Olds: </a:t>
            </a:r>
            <a:r>
              <a:rPr lang="en" sz="5443">
                <a:solidFill>
                  <a:srgbClr val="0000DE"/>
                </a:solidFill>
              </a:rPr>
              <a:t>This roster is full. We are still opening the evaluations to gauge the additional interest </a:t>
            </a:r>
            <a:r>
              <a:rPr b="1" i="1" lang="en" sz="5443">
                <a:solidFill>
                  <a:srgbClr val="0000DE"/>
                </a:solidFill>
              </a:rPr>
              <a:t>however there are no guarantees that a spot will open for this division</a:t>
            </a:r>
            <a:endParaRPr b="1" i="1" sz="5443">
              <a:solidFill>
                <a:srgbClr val="0000DE"/>
              </a:solidFill>
            </a:endParaRPr>
          </a:p>
          <a:p>
            <a:pPr indent="-315017" lvl="0" marL="609600" marR="152400" rtl="0" algn="l">
              <a:spcBef>
                <a:spcPts val="0"/>
              </a:spcBef>
              <a:spcAft>
                <a:spcPts val="0"/>
              </a:spcAft>
              <a:buClr>
                <a:srgbClr val="0000DE"/>
              </a:buClr>
              <a:buSzPct val="100000"/>
              <a:buChar char="●"/>
            </a:pPr>
            <a:r>
              <a:rPr b="1" lang="en" sz="5443">
                <a:solidFill>
                  <a:srgbClr val="0000DE"/>
                </a:solidFill>
              </a:rPr>
              <a:t>8 Year Olds:</a:t>
            </a:r>
            <a:r>
              <a:rPr lang="en" sz="5443">
                <a:solidFill>
                  <a:srgbClr val="0000DE"/>
                </a:solidFill>
              </a:rPr>
              <a:t> 3 available roster spots </a:t>
            </a:r>
            <a:endParaRPr sz="5443">
              <a:solidFill>
                <a:srgbClr val="0000DE"/>
              </a:solidFill>
            </a:endParaRPr>
          </a:p>
          <a:p>
            <a:pPr indent="-315017" lvl="0" marL="609600" marR="152400" rtl="0" algn="l">
              <a:spcBef>
                <a:spcPts val="0"/>
              </a:spcBef>
              <a:spcAft>
                <a:spcPts val="0"/>
              </a:spcAft>
              <a:buClr>
                <a:srgbClr val="0000DE"/>
              </a:buClr>
              <a:buSzPct val="100000"/>
              <a:buChar char="●"/>
            </a:pPr>
            <a:r>
              <a:rPr b="1" lang="en" sz="5443">
                <a:solidFill>
                  <a:srgbClr val="0000DE"/>
                </a:solidFill>
              </a:rPr>
              <a:t>9 Year Olds:</a:t>
            </a:r>
            <a:r>
              <a:rPr lang="en" sz="5443">
                <a:solidFill>
                  <a:srgbClr val="0000DE"/>
                </a:solidFill>
              </a:rPr>
              <a:t> 2 available roster spots</a:t>
            </a:r>
            <a:endParaRPr sz="5443">
              <a:solidFill>
                <a:srgbClr val="0000DE"/>
              </a:solidFill>
            </a:endParaRPr>
          </a:p>
          <a:p>
            <a:pPr indent="-315017" lvl="0" marL="609600" marR="152400" rtl="0" algn="l">
              <a:spcBef>
                <a:spcPts val="0"/>
              </a:spcBef>
              <a:spcAft>
                <a:spcPts val="0"/>
              </a:spcAft>
              <a:buClr>
                <a:srgbClr val="0000DE"/>
              </a:buClr>
              <a:buSzPct val="100000"/>
              <a:buChar char="●"/>
            </a:pPr>
            <a:r>
              <a:rPr b="1" lang="en" sz="5443">
                <a:solidFill>
                  <a:srgbClr val="0000DE"/>
                </a:solidFill>
              </a:rPr>
              <a:t>10 Year Olds:</a:t>
            </a:r>
            <a:r>
              <a:rPr lang="en" sz="5443">
                <a:solidFill>
                  <a:srgbClr val="0000DE"/>
                </a:solidFill>
              </a:rPr>
              <a:t> 10 available roster spots</a:t>
            </a:r>
            <a:endParaRPr sz="5443">
              <a:solidFill>
                <a:srgbClr val="0000DE"/>
              </a:solidFill>
            </a:endParaRPr>
          </a:p>
          <a:p>
            <a:pPr indent="-315017" lvl="0" marL="609600" marR="152400" rtl="0" algn="l">
              <a:spcBef>
                <a:spcPts val="0"/>
              </a:spcBef>
              <a:spcAft>
                <a:spcPts val="0"/>
              </a:spcAft>
              <a:buClr>
                <a:srgbClr val="0000DE"/>
              </a:buClr>
              <a:buSzPct val="100000"/>
              <a:buChar char="●"/>
            </a:pPr>
            <a:r>
              <a:rPr b="1" lang="en" sz="5443">
                <a:solidFill>
                  <a:srgbClr val="0000DE"/>
                </a:solidFill>
              </a:rPr>
              <a:t>11 Year Olds: </a:t>
            </a:r>
            <a:r>
              <a:rPr lang="en" sz="5443">
                <a:solidFill>
                  <a:srgbClr val="0000DE"/>
                </a:solidFill>
              </a:rPr>
              <a:t>7 available roster spots</a:t>
            </a:r>
            <a:endParaRPr sz="5443">
              <a:solidFill>
                <a:srgbClr val="0000DE"/>
              </a:solidFill>
            </a:endParaRPr>
          </a:p>
          <a:p>
            <a:pPr indent="-315017" lvl="0" marL="609600" marR="152400" rtl="0" algn="l">
              <a:spcBef>
                <a:spcPts val="0"/>
              </a:spcBef>
              <a:spcAft>
                <a:spcPts val="0"/>
              </a:spcAft>
              <a:buClr>
                <a:srgbClr val="0000DE"/>
              </a:buClr>
              <a:buSzPct val="100000"/>
              <a:buChar char="●"/>
            </a:pPr>
            <a:r>
              <a:rPr b="1" lang="en" sz="5443">
                <a:solidFill>
                  <a:srgbClr val="0000DE"/>
                </a:solidFill>
              </a:rPr>
              <a:t>12 Year Olds:</a:t>
            </a:r>
            <a:r>
              <a:rPr lang="en" sz="5443">
                <a:solidFill>
                  <a:srgbClr val="0000DE"/>
                </a:solidFill>
              </a:rPr>
              <a:t> 24 available roster spots</a:t>
            </a:r>
            <a:endParaRPr sz="5443">
              <a:solidFill>
                <a:srgbClr val="0000DE"/>
              </a:solidFill>
            </a:endParaRPr>
          </a:p>
          <a:p>
            <a:pPr indent="0" lvl="0" marL="0" rtl="0" algn="ctr">
              <a:lnSpc>
                <a:spcPct val="150000"/>
              </a:lnSpc>
              <a:spcBef>
                <a:spcPts val="0"/>
              </a:spcBef>
              <a:spcAft>
                <a:spcPts val="0"/>
              </a:spcAft>
              <a:buClr>
                <a:schemeClr val="dk1"/>
              </a:buClr>
              <a:buSzPts val="275"/>
              <a:buFont typeface="Arial"/>
              <a:buNone/>
            </a:pPr>
            <a:r>
              <a:rPr lang="en" sz="5443">
                <a:solidFill>
                  <a:srgbClr val="0000DE"/>
                </a:solidFill>
              </a:rPr>
              <a:t>*Please note that a minimum of 12 team members are needed to open the team. If at the close of registration less than 12 roster spots are filled, the team will be closed and refunds will be issued*</a:t>
            </a:r>
            <a:endParaRPr sz="5443">
              <a:solidFill>
                <a:srgbClr val="0000DE"/>
              </a:solidFill>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DE"/>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311700" y="592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00FF"/>
                </a:solidFill>
              </a:rPr>
              <a:t>,</a:t>
            </a:r>
            <a:endParaRPr>
              <a:solidFill>
                <a:srgbClr val="0000FF"/>
              </a:solidFill>
            </a:endParaRPr>
          </a:p>
        </p:txBody>
      </p:sp>
      <p:sp>
        <p:nvSpPr>
          <p:cNvPr id="88" name="Google Shape;88;p18"/>
          <p:cNvSpPr txBox="1"/>
          <p:nvPr>
            <p:ph idx="1" type="body"/>
          </p:nvPr>
        </p:nvSpPr>
        <p:spPr>
          <a:xfrm>
            <a:off x="311700" y="631900"/>
            <a:ext cx="8520600" cy="44868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rPr lang="en">
                <a:solidFill>
                  <a:srgbClr val="0000FF"/>
                </a:solidFill>
              </a:rPr>
              <a:t>,</a:t>
            </a:r>
            <a:endParaRPr>
              <a:solidFill>
                <a:srgbClr val="0000FF"/>
              </a:solidFill>
            </a:endParaRPr>
          </a:p>
        </p:txBody>
      </p:sp>
      <p:pic>
        <p:nvPicPr>
          <p:cNvPr id="89" name="Google Shape;89;p18"/>
          <p:cNvPicPr preferRelativeResize="0"/>
          <p:nvPr/>
        </p:nvPicPr>
        <p:blipFill>
          <a:blip r:embed="rId3">
            <a:alphaModFix/>
          </a:blip>
          <a:stretch>
            <a:fillRect/>
          </a:stretch>
        </p:blipFill>
        <p:spPr>
          <a:xfrm>
            <a:off x="1128100" y="150338"/>
            <a:ext cx="6656300" cy="4842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311700" y="2433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0000DE"/>
                </a:solidFill>
              </a:rPr>
              <a:t>GA</a:t>
            </a:r>
            <a:r>
              <a:rPr lang="en">
                <a:solidFill>
                  <a:srgbClr val="0000DE"/>
                </a:solidFill>
              </a:rPr>
              <a:t>ME DAY INFORMATION </a:t>
            </a:r>
            <a:endParaRPr>
              <a:solidFill>
                <a:srgbClr val="0000DE"/>
              </a:solidFill>
            </a:endParaRPr>
          </a:p>
        </p:txBody>
      </p:sp>
      <p:sp>
        <p:nvSpPr>
          <p:cNvPr id="95" name="Google Shape;95;p19"/>
          <p:cNvSpPr txBox="1"/>
          <p:nvPr>
            <p:ph idx="1" type="body"/>
          </p:nvPr>
        </p:nvSpPr>
        <p:spPr>
          <a:xfrm>
            <a:off x="311700" y="863550"/>
            <a:ext cx="8520600" cy="3416400"/>
          </a:xfrm>
          <a:prstGeom prst="rect">
            <a:avLst/>
          </a:prstGeom>
        </p:spPr>
        <p:txBody>
          <a:bodyPr anchorCtr="0" anchor="t" bIns="91425" lIns="91425" spcFirstLastPara="1" rIns="91425" wrap="square" tIns="91425">
            <a:normAutofit fontScale="25000" lnSpcReduction="20000"/>
          </a:bodyPr>
          <a:lstStyle/>
          <a:p>
            <a:pPr indent="0" lvl="0" marL="457200" marR="152400" rtl="0" algn="l">
              <a:spcBef>
                <a:spcPts val="0"/>
              </a:spcBef>
              <a:spcAft>
                <a:spcPts val="0"/>
              </a:spcAft>
              <a:buNone/>
            </a:pPr>
            <a:r>
              <a:rPr lang="en" sz="7048">
                <a:solidFill>
                  <a:srgbClr val="0000DE"/>
                </a:solidFill>
              </a:rPr>
              <a:t>SCYCA teams participating in the Competitive Game Day division in 2023: </a:t>
            </a:r>
            <a:endParaRPr sz="7048">
              <a:solidFill>
                <a:srgbClr val="0000DE"/>
              </a:solidFill>
            </a:endParaRPr>
          </a:p>
          <a:p>
            <a:pPr indent="0" lvl="0" marL="914400" marR="152400" rtl="0" algn="l">
              <a:spcBef>
                <a:spcPts val="0"/>
              </a:spcBef>
              <a:spcAft>
                <a:spcPts val="0"/>
              </a:spcAft>
              <a:buNone/>
            </a:pPr>
            <a:r>
              <a:rPr lang="en" sz="7048">
                <a:solidFill>
                  <a:srgbClr val="0000DE"/>
                </a:solidFill>
              </a:rPr>
              <a:t>Connetquot	Deer Park</a:t>
            </a:r>
            <a:endParaRPr sz="7048">
              <a:solidFill>
                <a:srgbClr val="0000DE"/>
              </a:solidFill>
            </a:endParaRPr>
          </a:p>
          <a:p>
            <a:pPr indent="0" lvl="0" marL="914400" marR="152400" rtl="0" algn="l">
              <a:spcBef>
                <a:spcPts val="0"/>
              </a:spcBef>
              <a:spcAft>
                <a:spcPts val="0"/>
              </a:spcAft>
              <a:buNone/>
            </a:pPr>
            <a:r>
              <a:rPr lang="en" sz="7048">
                <a:solidFill>
                  <a:srgbClr val="0000DE"/>
                </a:solidFill>
              </a:rPr>
              <a:t>Rocky Point   Sharks</a:t>
            </a:r>
            <a:endParaRPr sz="7048">
              <a:solidFill>
                <a:srgbClr val="0000DE"/>
              </a:solidFill>
            </a:endParaRPr>
          </a:p>
          <a:p>
            <a:pPr indent="0" lvl="0" marL="914400" marR="152400" rtl="0" algn="l">
              <a:spcBef>
                <a:spcPts val="0"/>
              </a:spcBef>
              <a:spcAft>
                <a:spcPts val="0"/>
              </a:spcAft>
              <a:buNone/>
            </a:pPr>
            <a:r>
              <a:rPr lang="en" sz="7048">
                <a:solidFill>
                  <a:srgbClr val="0000DE"/>
                </a:solidFill>
              </a:rPr>
              <a:t>Brentwood	Sachem (if they can find a coach)</a:t>
            </a:r>
            <a:endParaRPr sz="7048">
              <a:solidFill>
                <a:srgbClr val="0000DE"/>
              </a:solidFill>
            </a:endParaRPr>
          </a:p>
          <a:p>
            <a:pPr indent="0" lvl="0" marL="914400" marR="152400" rtl="0" algn="l">
              <a:spcBef>
                <a:spcPts val="0"/>
              </a:spcBef>
              <a:spcAft>
                <a:spcPts val="0"/>
              </a:spcAft>
              <a:buNone/>
            </a:pPr>
            <a:r>
              <a:rPr lang="en" sz="7048">
                <a:solidFill>
                  <a:srgbClr val="0000DE"/>
                </a:solidFill>
              </a:rPr>
              <a:t>Riverhead</a:t>
            </a:r>
            <a:endParaRPr sz="7048">
              <a:solidFill>
                <a:srgbClr val="0000DE"/>
              </a:solidFill>
            </a:endParaRPr>
          </a:p>
          <a:p>
            <a:pPr indent="0" lvl="0" marL="0" marR="152400" rtl="0" algn="l">
              <a:spcBef>
                <a:spcPts val="0"/>
              </a:spcBef>
              <a:spcAft>
                <a:spcPts val="0"/>
              </a:spcAft>
              <a:buNone/>
            </a:pPr>
            <a:r>
              <a:t/>
            </a:r>
            <a:endParaRPr sz="7048">
              <a:solidFill>
                <a:srgbClr val="0000DE"/>
              </a:solidFill>
            </a:endParaRPr>
          </a:p>
          <a:p>
            <a:pPr indent="0" lvl="0" marL="457200" marR="152400" rtl="0" algn="l">
              <a:spcBef>
                <a:spcPts val="0"/>
              </a:spcBef>
              <a:spcAft>
                <a:spcPts val="0"/>
              </a:spcAft>
              <a:buNone/>
            </a:pPr>
            <a:r>
              <a:rPr lang="en" sz="7048">
                <a:solidFill>
                  <a:srgbClr val="0000DE"/>
                </a:solidFill>
              </a:rPr>
              <a:t>Game Day is Competition Cheer in the Game Day division </a:t>
            </a:r>
            <a:endParaRPr sz="7048">
              <a:solidFill>
                <a:srgbClr val="0000DE"/>
              </a:solidFill>
            </a:endParaRPr>
          </a:p>
          <a:p>
            <a:pPr indent="0" lvl="0" marL="457200" marR="152400" rtl="0" algn="l">
              <a:spcBef>
                <a:spcPts val="0"/>
              </a:spcBef>
              <a:spcAft>
                <a:spcPts val="0"/>
              </a:spcAft>
              <a:buNone/>
            </a:pPr>
            <a:r>
              <a:rPr lang="en" sz="7048">
                <a:solidFill>
                  <a:srgbClr val="0000DE"/>
                </a:solidFill>
              </a:rPr>
              <a:t>Compete against other leagues' Game Day teams in our local competitions</a:t>
            </a:r>
            <a:endParaRPr sz="7048">
              <a:solidFill>
                <a:srgbClr val="0000DE"/>
              </a:solidFill>
            </a:endParaRPr>
          </a:p>
          <a:p>
            <a:pPr indent="0" lvl="0" marL="457200" marR="152400" rtl="0" algn="l">
              <a:spcBef>
                <a:spcPts val="0"/>
              </a:spcBef>
              <a:spcAft>
                <a:spcPts val="0"/>
              </a:spcAft>
              <a:buNone/>
            </a:pPr>
            <a:r>
              <a:rPr lang="en" sz="7048">
                <a:solidFill>
                  <a:srgbClr val="0000DE"/>
                </a:solidFill>
              </a:rPr>
              <a:t>Learn traditional sideline cheer </a:t>
            </a:r>
            <a:endParaRPr sz="7048">
              <a:solidFill>
                <a:srgbClr val="0000DE"/>
              </a:solidFill>
            </a:endParaRPr>
          </a:p>
          <a:p>
            <a:pPr indent="0" lvl="0" marL="457200" marR="152400" rtl="0" algn="l">
              <a:spcBef>
                <a:spcPts val="0"/>
              </a:spcBef>
              <a:spcAft>
                <a:spcPts val="0"/>
              </a:spcAft>
              <a:buNone/>
            </a:pPr>
            <a:r>
              <a:rPr lang="en" sz="7048">
                <a:solidFill>
                  <a:srgbClr val="0000DE"/>
                </a:solidFill>
              </a:rPr>
              <a:t>Cheer on sidelines at games for the West Islip Youth Football league</a:t>
            </a:r>
            <a:endParaRPr sz="7048">
              <a:solidFill>
                <a:srgbClr val="0000DE"/>
              </a:solidFill>
            </a:endParaRPr>
          </a:p>
          <a:p>
            <a:pPr indent="0" lvl="0" marL="457200" marR="152400" rtl="0" algn="l">
              <a:spcBef>
                <a:spcPts val="0"/>
              </a:spcBef>
              <a:spcAft>
                <a:spcPts val="0"/>
              </a:spcAft>
              <a:buNone/>
            </a:pPr>
            <a:r>
              <a:rPr lang="en" sz="7048">
                <a:solidFill>
                  <a:srgbClr val="0000DE"/>
                </a:solidFill>
              </a:rPr>
              <a:t>Registration Fee: $260 includes choreography, music, props, team's r</a:t>
            </a:r>
            <a:r>
              <a:rPr lang="en" sz="5956">
                <a:solidFill>
                  <a:srgbClr val="0000DE"/>
                </a:solidFill>
              </a:rPr>
              <a:t>egistration fees to competitions, bow, socks &amp; t-shirt</a:t>
            </a:r>
            <a:endParaRPr sz="5956">
              <a:solidFill>
                <a:srgbClr val="0000DE"/>
              </a:solidFill>
            </a:endParaRPr>
          </a:p>
          <a:p>
            <a:pPr indent="0" lvl="0" marL="457200" marR="152400" rtl="0" algn="ctr">
              <a:spcBef>
                <a:spcPts val="0"/>
              </a:spcBef>
              <a:spcAft>
                <a:spcPts val="0"/>
              </a:spcAft>
              <a:buNone/>
            </a:pPr>
            <a:r>
              <a:t/>
            </a:r>
            <a:endParaRPr sz="3025">
              <a:solidFill>
                <a:srgbClr val="0000DE"/>
              </a:solidFill>
            </a:endParaRPr>
          </a:p>
          <a:p>
            <a:pPr indent="0" lvl="0" marL="0" rtl="0" algn="ctr">
              <a:spcBef>
                <a:spcPts val="0"/>
              </a:spcBef>
              <a:spcAft>
                <a:spcPts val="0"/>
              </a:spcAft>
              <a:buNone/>
            </a:pPr>
            <a:r>
              <a:rPr lang="en" sz="6709" u="sng">
                <a:solidFill>
                  <a:srgbClr val="0000DE"/>
                </a:solidFill>
                <a:hlinkClick r:id="rId3">
                  <a:extLst>
                    <a:ext uri="{A12FA001-AC4F-418D-AE19-62706E023703}">
                      <ahyp:hlinkClr val="tx"/>
                    </a:ext>
                  </a:extLst>
                </a:hlinkClick>
              </a:rPr>
              <a:t>West Islip Varsity Cheerleading - Game Day </a:t>
            </a:r>
            <a:endParaRPr sz="6709">
              <a:solidFill>
                <a:srgbClr val="0000DE"/>
              </a:solidFill>
            </a:endParaRPr>
          </a:p>
          <a:p>
            <a:pPr indent="0" lvl="0" marL="0" rtl="0" algn="l">
              <a:spcBef>
                <a:spcPts val="1200"/>
              </a:spcBef>
              <a:spcAft>
                <a:spcPts val="0"/>
              </a:spcAft>
              <a:buNone/>
            </a:pPr>
            <a:r>
              <a:t/>
            </a:r>
            <a:endParaRPr>
              <a:solidFill>
                <a:schemeClr val="accent6"/>
              </a:solidFill>
            </a:endParaRPr>
          </a:p>
          <a:p>
            <a:pPr indent="0" lvl="0" marL="0" rtl="0" algn="l">
              <a:spcBef>
                <a:spcPts val="1200"/>
              </a:spcBef>
              <a:spcAft>
                <a:spcPts val="0"/>
              </a:spcAft>
              <a:buNone/>
            </a:pPr>
            <a:r>
              <a:t/>
            </a:r>
            <a:endParaRPr>
              <a:solidFill>
                <a:schemeClr val="accent6"/>
              </a:solidFill>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solidFill>
                  <a:srgbClr val="FFFF00"/>
                </a:solidFill>
              </a:rPr>
              <a:t>ATTENDANCE POLICY</a:t>
            </a:r>
            <a:endParaRPr>
              <a:solidFill>
                <a:srgbClr val="FFFF00"/>
              </a:solidFill>
            </a:endParaRPr>
          </a:p>
          <a:p>
            <a:pPr indent="0" lvl="0" marL="0" rtl="0" algn="l">
              <a:spcBef>
                <a:spcPts val="0"/>
              </a:spcBef>
              <a:spcAft>
                <a:spcPts val="0"/>
              </a:spcAft>
              <a:buNone/>
            </a:pPr>
            <a:r>
              <a:t/>
            </a:r>
            <a:endParaRPr>
              <a:solidFill>
                <a:srgbClr val="FFFF00"/>
              </a:solidFill>
            </a:endParaRPr>
          </a:p>
        </p:txBody>
      </p:sp>
      <p:sp>
        <p:nvSpPr>
          <p:cNvPr id="101" name="Google Shape;101;p20"/>
          <p:cNvSpPr txBox="1"/>
          <p:nvPr>
            <p:ph idx="1" type="body"/>
          </p:nvPr>
        </p:nvSpPr>
        <p:spPr>
          <a:xfrm>
            <a:off x="311700" y="863550"/>
            <a:ext cx="8520600" cy="1490700"/>
          </a:xfrm>
          <a:prstGeom prst="rect">
            <a:avLst/>
          </a:prstGeom>
        </p:spPr>
        <p:txBody>
          <a:bodyPr anchorCtr="0" anchor="t" bIns="91425" lIns="91425" spcFirstLastPara="1" rIns="91425" wrap="square" tIns="91425">
            <a:noAutofit/>
          </a:bodyPr>
          <a:lstStyle/>
          <a:p>
            <a:pPr indent="0" lvl="0" marL="0" rtl="0" algn="l">
              <a:lnSpc>
                <a:spcPct val="118000"/>
              </a:lnSpc>
              <a:spcBef>
                <a:spcPts val="0"/>
              </a:spcBef>
              <a:spcAft>
                <a:spcPts val="0"/>
              </a:spcAft>
              <a:buSzPts val="770"/>
              <a:buNone/>
            </a:pPr>
            <a:r>
              <a:rPr lang="en" sz="1500" u="sng">
                <a:solidFill>
                  <a:srgbClr val="FFFF00"/>
                </a:solidFill>
              </a:rPr>
              <a:t>ABSENCES</a:t>
            </a:r>
            <a:r>
              <a:rPr lang="en" sz="1500">
                <a:solidFill>
                  <a:srgbClr val="FFFF00"/>
                </a:solidFill>
              </a:rPr>
              <a:t>:  </a:t>
            </a:r>
            <a:endParaRPr sz="1500">
              <a:solidFill>
                <a:srgbClr val="FFFF00"/>
              </a:solidFill>
            </a:endParaRPr>
          </a:p>
          <a:p>
            <a:pPr indent="0" lvl="0" marL="0" rtl="0" algn="l">
              <a:lnSpc>
                <a:spcPct val="118000"/>
              </a:lnSpc>
              <a:spcBef>
                <a:spcPts val="0"/>
              </a:spcBef>
              <a:spcAft>
                <a:spcPts val="0"/>
              </a:spcAft>
              <a:buSzPts val="770"/>
              <a:buNone/>
            </a:pPr>
            <a:r>
              <a:rPr lang="en" sz="1500">
                <a:solidFill>
                  <a:srgbClr val="FFFF00"/>
                </a:solidFill>
              </a:rPr>
              <a:t>Every cheerleader must be present at all practices unless it is an excused absence approved by a coach. This applies to ANY cheerleading event (practice, game, competition, fundraisers etc.) All absences should be communicated at least 48 hours prior to the event so each coach is given ample amount of time to choreograph or fill in a substitute for the upcoming event.  In the event of an illness, notify your coaches as soon as reasonably possible.  Two types of absences exist: excused and unexcused.  </a:t>
            </a:r>
            <a:endParaRPr sz="1500">
              <a:solidFill>
                <a:srgbClr val="FFFF00"/>
              </a:solidFill>
            </a:endParaRPr>
          </a:p>
          <a:p>
            <a:pPr indent="0" lvl="0" marL="0" rtl="0" algn="l">
              <a:lnSpc>
                <a:spcPct val="95000"/>
              </a:lnSpc>
              <a:spcBef>
                <a:spcPts val="300"/>
              </a:spcBef>
              <a:spcAft>
                <a:spcPts val="0"/>
              </a:spcAft>
              <a:buSzPts val="770"/>
              <a:buNone/>
            </a:pPr>
            <a:r>
              <a:rPr lang="en" sz="1535">
                <a:solidFill>
                  <a:schemeClr val="dk1"/>
                </a:solidFill>
              </a:rPr>
              <a:t> </a:t>
            </a:r>
            <a:r>
              <a:rPr lang="en" sz="1500">
                <a:solidFill>
                  <a:srgbClr val="FFFF00"/>
                </a:solidFill>
              </a:rPr>
              <a:t>Excused absences: funeral or death in the family, </a:t>
            </a:r>
            <a:r>
              <a:rPr b="1" i="1" lang="en" sz="1500">
                <a:solidFill>
                  <a:srgbClr val="FFFF00"/>
                </a:solidFill>
              </a:rPr>
              <a:t>required </a:t>
            </a:r>
            <a:r>
              <a:rPr lang="en" sz="1500">
                <a:solidFill>
                  <a:srgbClr val="FFFF00"/>
                </a:solidFill>
              </a:rPr>
              <a:t>school or church activities, religious holidays, sickness, and family vacations.</a:t>
            </a:r>
            <a:br>
              <a:rPr lang="en" sz="1500">
                <a:solidFill>
                  <a:srgbClr val="FFFF00"/>
                </a:solidFill>
              </a:rPr>
            </a:br>
            <a:r>
              <a:rPr b="1" i="1" lang="en" sz="1500">
                <a:solidFill>
                  <a:srgbClr val="FFFF00"/>
                </a:solidFill>
              </a:rPr>
              <a:t>*After September 1st, vacations will not be an excused absence unless it was planned and booked prior to the start of the season and board approval was granted.</a:t>
            </a:r>
            <a:endParaRPr b="1" i="1" sz="1500">
              <a:solidFill>
                <a:srgbClr val="FFFF00"/>
              </a:solidFill>
            </a:endParaRPr>
          </a:p>
          <a:p>
            <a:pPr indent="0" lvl="0" marL="0" marR="0" rtl="0" algn="l">
              <a:lnSpc>
                <a:spcPct val="95000"/>
              </a:lnSpc>
              <a:spcBef>
                <a:spcPts val="800"/>
              </a:spcBef>
              <a:spcAft>
                <a:spcPts val="0"/>
              </a:spcAft>
              <a:buNone/>
            </a:pPr>
            <a:r>
              <a:rPr lang="en" sz="1500">
                <a:solidFill>
                  <a:srgbClr val="FFFF00"/>
                </a:solidFill>
              </a:rPr>
              <a:t>Unexcused absences: sleepovers, playdates, homework, school events that are not required, birthday parties, being tired or any absence that was not received and approved by your coaches.</a:t>
            </a:r>
            <a:endParaRPr sz="1535">
              <a:solidFill>
                <a:srgbClr val="FFFF00"/>
              </a:solidFill>
            </a:endParaRPr>
          </a:p>
          <a:p>
            <a:pPr indent="0" lvl="0" marL="0" rtl="0" algn="l">
              <a:lnSpc>
                <a:spcPct val="118000"/>
              </a:lnSpc>
              <a:spcBef>
                <a:spcPts val="1200"/>
              </a:spcBef>
              <a:spcAft>
                <a:spcPts val="0"/>
              </a:spcAft>
              <a:buSzPts val="770"/>
              <a:buNone/>
            </a:pPr>
            <a:r>
              <a:t/>
            </a:r>
            <a:endParaRPr sz="1500">
              <a:solidFill>
                <a:srgbClr val="FFFF00"/>
              </a:solidFill>
            </a:endParaRPr>
          </a:p>
          <a:p>
            <a:pPr indent="0" lvl="0" marL="457200" marR="0" rtl="0" algn="l">
              <a:lnSpc>
                <a:spcPct val="95000"/>
              </a:lnSpc>
              <a:spcBef>
                <a:spcPts val="0"/>
              </a:spcBef>
              <a:spcAft>
                <a:spcPts val="1200"/>
              </a:spcAft>
              <a:buNone/>
            </a:pPr>
            <a:r>
              <a:rPr lang="en" sz="2060">
                <a:solidFill>
                  <a:srgbClr val="FFFF00"/>
                </a:solidFill>
              </a:rPr>
              <a:t> </a:t>
            </a:r>
            <a:endParaRPr sz="206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00"/>
        </a:solidFill>
      </p:bgPr>
    </p:bg>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solidFill>
                  <a:srgbClr val="0000DE"/>
                </a:solidFill>
              </a:rPr>
              <a:t>ATTENDANCE POLICY </a:t>
            </a:r>
            <a:endParaRPr>
              <a:solidFill>
                <a:srgbClr val="0000DE"/>
              </a:solidFill>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rPr lang="en" sz="1500">
                <a:solidFill>
                  <a:srgbClr val="0000DE"/>
                </a:solidFill>
              </a:rPr>
              <a:t>Three unexcused absences, could result in removal from the team which will be reviewed and decided by the Lions Youth Cheerleading Board. Excessive absences overall may be subject to removal from a stunt or specific spot in the routine as deemed necessary by a coach or the Board.  In order for your child's team to perform at their best, every member must be in attendance to all of our events. If your child is not prioritizing cheer or willing to commit, it is only fair that after 3 unexcused absences the Board may remove the child from the team and if applicable, may replace the child with someone on the waitlist.</a:t>
            </a:r>
            <a:endParaRPr>
              <a:solidFill>
                <a:srgbClr val="0000DE"/>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