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anva Sans" panose="020B0604020202020204" charset="0"/>
      <p:regular r:id="rId15"/>
    </p:embeddedFont>
    <p:embeddedFont>
      <p:font typeface="Canva Sans Bold" panose="020B0604020202020204" charset="0"/>
      <p:regular r:id="rId16"/>
    </p:embeddedFont>
    <p:embeddedFont>
      <p:font typeface="Canva Sans Medium" panose="020B0604020202020204" charset="0"/>
      <p:regular r:id="rId17"/>
    </p:embeddedFont>
    <p:embeddedFont>
      <p:font typeface="ITC Avant Garde Gothic Bold" panose="020B0604020202020204" charset="0"/>
      <p:regular r:id="rId18"/>
    </p:embeddedFont>
    <p:embeddedFont>
      <p:font typeface="Public San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2825948" y="3019742"/>
            <a:ext cx="12636103" cy="4180840"/>
          </a:xfrm>
          <a:prstGeom prst="rect">
            <a:avLst/>
          </a:prstGeom>
        </p:spPr>
        <p:txBody>
          <a:bodyPr lIns="0" tIns="0" rIns="0" bIns="0" rtlCol="0" anchor="t">
            <a:spAutoFit/>
          </a:bodyPr>
          <a:lstStyle/>
          <a:p>
            <a:pPr algn="ctr">
              <a:lnSpc>
                <a:spcPts val="4759"/>
              </a:lnSpc>
              <a:spcBef>
                <a:spcPct val="0"/>
              </a:spcBef>
            </a:pPr>
            <a:endParaRPr/>
          </a:p>
          <a:p>
            <a:pPr algn="ctr">
              <a:lnSpc>
                <a:spcPts val="4759"/>
              </a:lnSpc>
              <a:spcBef>
                <a:spcPct val="0"/>
              </a:spcBef>
            </a:pPr>
            <a:endParaRPr/>
          </a:p>
          <a:p>
            <a:pPr algn="ctr">
              <a:lnSpc>
                <a:spcPts val="4759"/>
              </a:lnSpc>
              <a:spcBef>
                <a:spcPct val="0"/>
              </a:spcBef>
            </a:pPr>
            <a:r>
              <a:rPr lang="en-US" sz="3399">
                <a:solidFill>
                  <a:srgbClr val="000000"/>
                </a:solidFill>
                <a:latin typeface="Canva Sans Bold"/>
              </a:rPr>
              <a:t>Capacity Building Program Joint Venture Workshop</a:t>
            </a:r>
          </a:p>
          <a:p>
            <a:pPr algn="ctr">
              <a:lnSpc>
                <a:spcPts val="4759"/>
              </a:lnSpc>
              <a:spcBef>
                <a:spcPct val="0"/>
              </a:spcBef>
            </a:pPr>
            <a:endParaRPr lang="en-US" sz="3399">
              <a:solidFill>
                <a:srgbClr val="000000"/>
              </a:solidFill>
              <a:latin typeface="Canva Sans Bold"/>
            </a:endParaRPr>
          </a:p>
          <a:p>
            <a:pPr algn="ctr">
              <a:lnSpc>
                <a:spcPts val="4759"/>
              </a:lnSpc>
              <a:spcBef>
                <a:spcPct val="0"/>
              </a:spcBef>
            </a:pPr>
            <a:r>
              <a:rPr lang="en-US" sz="3399">
                <a:solidFill>
                  <a:srgbClr val="000000"/>
                </a:solidFill>
                <a:latin typeface="Canva Sans"/>
              </a:rPr>
              <a:t>One Judiciary Square, 441 4th St NW, Washington, DC 20001</a:t>
            </a:r>
          </a:p>
          <a:p>
            <a:pPr algn="ctr">
              <a:lnSpc>
                <a:spcPts val="4759"/>
              </a:lnSpc>
              <a:spcBef>
                <a:spcPct val="0"/>
              </a:spcBef>
            </a:pPr>
            <a:endParaRPr lang="en-US" sz="3399">
              <a:solidFill>
                <a:srgbClr val="000000"/>
              </a:solidFill>
              <a:latin typeface="Canva Sans"/>
            </a:endParaRPr>
          </a:p>
          <a:p>
            <a:pPr algn="ctr">
              <a:lnSpc>
                <a:spcPts val="4759"/>
              </a:lnSpc>
              <a:spcBef>
                <a:spcPct val="0"/>
              </a:spcBef>
            </a:pPr>
            <a:r>
              <a:rPr lang="en-US" sz="3399">
                <a:solidFill>
                  <a:srgbClr val="000000"/>
                </a:solidFill>
                <a:latin typeface="Canva Sans"/>
              </a:rPr>
              <a:t>Thursday, September 28, 2023 </a:t>
            </a:r>
          </a:p>
        </p:txBody>
      </p:sp>
      <p:sp>
        <p:nvSpPr>
          <p:cNvPr id="3" name="Freeform 3"/>
          <p:cNvSpPr/>
          <p:nvPr/>
        </p:nvSpPr>
        <p:spPr>
          <a:xfrm>
            <a:off x="2905488" y="2698376"/>
            <a:ext cx="12477024" cy="776083"/>
          </a:xfrm>
          <a:custGeom>
            <a:avLst/>
            <a:gdLst/>
            <a:ahLst/>
            <a:cxnLst/>
            <a:rect l="l" t="t" r="r" b="b"/>
            <a:pathLst>
              <a:path w="12477024" h="776083">
                <a:moveTo>
                  <a:pt x="0" y="0"/>
                </a:moveTo>
                <a:lnTo>
                  <a:pt x="12477024" y="0"/>
                </a:lnTo>
                <a:lnTo>
                  <a:pt x="12477024" y="776083"/>
                </a:lnTo>
                <a:lnTo>
                  <a:pt x="0" y="776083"/>
                </a:lnTo>
                <a:lnTo>
                  <a:pt x="0" y="0"/>
                </a:lnTo>
                <a:close/>
              </a:path>
            </a:pathLst>
          </a:custGeom>
          <a:blipFill>
            <a:blip r:embed="rId2"/>
            <a:stretch>
              <a:fillRect/>
            </a:stretch>
          </a:blipFill>
        </p:spPr>
        <p:txBody>
          <a:bodyPr/>
          <a:lstStyle/>
          <a:p>
            <a:endParaRPr lang="en-US"/>
          </a:p>
        </p:txBody>
      </p:sp>
      <p:sp>
        <p:nvSpPr>
          <p:cNvPr id="4" name="Freeform 4"/>
          <p:cNvSpPr/>
          <p:nvPr/>
        </p:nvSpPr>
        <p:spPr>
          <a:xfrm>
            <a:off x="0" y="0"/>
            <a:ext cx="18288000" cy="11612880"/>
          </a:xfrm>
          <a:custGeom>
            <a:avLst/>
            <a:gdLst/>
            <a:ahLst/>
            <a:cxnLst/>
            <a:rect l="l" t="t" r="r" b="b"/>
            <a:pathLst>
              <a:path w="18288000" h="11612880">
                <a:moveTo>
                  <a:pt x="0" y="0"/>
                </a:moveTo>
                <a:lnTo>
                  <a:pt x="18288000" y="0"/>
                </a:lnTo>
                <a:lnTo>
                  <a:pt x="18288000" y="11612880"/>
                </a:lnTo>
                <a:lnTo>
                  <a:pt x="0" y="11612880"/>
                </a:lnTo>
                <a:lnTo>
                  <a:pt x="0" y="0"/>
                </a:lnTo>
                <a:close/>
              </a:path>
            </a:pathLst>
          </a:custGeom>
          <a:blipFill>
            <a:blip r:embed="rId3">
              <a:alphaModFix amt="15000"/>
            </a:blip>
            <a:stretch>
              <a:fillRect/>
            </a:stretch>
          </a:blipFill>
        </p:spPr>
        <p:txBody>
          <a:bodyPr/>
          <a:lstStyle/>
          <a:p>
            <a:endParaRPr lang="en-US"/>
          </a:p>
        </p:txBody>
      </p:sp>
      <p:pic>
        <p:nvPicPr>
          <p:cNvPr id="6" name="Picture 5">
            <a:extLst>
              <a:ext uri="{FF2B5EF4-FFF2-40B4-BE49-F238E27FC236}">
                <a16:creationId xmlns:a16="http://schemas.microsoft.com/office/drawing/2014/main" id="{04638A60-0829-0760-762E-55BDD5C76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0" y="9601200"/>
            <a:ext cx="4424516" cy="685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18DB0E-144C-79CC-61DF-35E84A27B1D3}"/>
              </a:ext>
            </a:extLst>
          </p:cNvPr>
          <p:cNvSpPr txBox="1"/>
          <p:nvPr/>
        </p:nvSpPr>
        <p:spPr>
          <a:xfrm>
            <a:off x="1261872" y="376968"/>
            <a:ext cx="15759684" cy="15153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District Department of Transportation </a:t>
            </a:r>
          </a:p>
        </p:txBody>
      </p:sp>
      <p:sp>
        <p:nvSpPr>
          <p:cNvPr id="53" name="Rectangle 2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6427"/>
            <a:ext cx="192024" cy="947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2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72" y="2071296"/>
            <a:ext cx="15759684"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 name="Picture 19" descr="A bridge with pink lights">
            <a:extLst>
              <a:ext uri="{FF2B5EF4-FFF2-40B4-BE49-F238E27FC236}">
                <a16:creationId xmlns:a16="http://schemas.microsoft.com/office/drawing/2014/main" id="{CAF52478-D8A3-CFF8-F8A7-CF3CA97B990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189037" y="2709493"/>
            <a:ext cx="7203375" cy="6481559"/>
          </a:xfrm>
          <a:prstGeom prst="rect">
            <a:avLst/>
          </a:prstGeom>
          <a:effectLst>
            <a:glow rad="127000">
              <a:schemeClr val="accent1"/>
            </a:glow>
            <a:outerShdw blurRad="1270000" dist="50800" dir="21540000" algn="ctr" rotWithShape="0">
              <a:srgbClr val="000000">
                <a:alpha val="0"/>
              </a:srgbClr>
            </a:outerShdw>
            <a:reflection endPos="0" dist="50800" dir="5400000" sy="-100000" algn="bl" rotWithShape="0"/>
            <a:softEdge rad="0"/>
          </a:effectLst>
        </p:spPr>
      </p:pic>
      <p:pic>
        <p:nvPicPr>
          <p:cNvPr id="10" name="Picture 9">
            <a:extLst>
              <a:ext uri="{FF2B5EF4-FFF2-40B4-BE49-F238E27FC236}">
                <a16:creationId xmlns:a16="http://schemas.microsoft.com/office/drawing/2014/main" id="{10F8143D-DB33-B3A3-BBC5-47ED1BB62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1200" y="9397416"/>
            <a:ext cx="3307201" cy="512616"/>
          </a:xfrm>
          <a:prstGeom prst="rect">
            <a:avLst/>
          </a:prstGeom>
        </p:spPr>
      </p:pic>
      <p:sp>
        <p:nvSpPr>
          <p:cNvPr id="12" name="TextBox 11">
            <a:extLst>
              <a:ext uri="{FF2B5EF4-FFF2-40B4-BE49-F238E27FC236}">
                <a16:creationId xmlns:a16="http://schemas.microsoft.com/office/drawing/2014/main" id="{89ED4E78-CAAA-F3C1-E6F9-FD432B06B1E4}"/>
              </a:ext>
            </a:extLst>
          </p:cNvPr>
          <p:cNvSpPr txBox="1"/>
          <p:nvPr/>
        </p:nvSpPr>
        <p:spPr>
          <a:xfrm>
            <a:off x="1269893" y="2414574"/>
            <a:ext cx="8198142" cy="7294305"/>
          </a:xfrm>
          <a:prstGeom prst="rect">
            <a:avLst/>
          </a:prstGeom>
          <a:noFill/>
        </p:spPr>
        <p:txBody>
          <a:bodyPr wrap="square" rtlCol="0">
            <a:spAutoFit/>
          </a:bodyPr>
          <a:lstStyle/>
          <a:p>
            <a:pPr defTabSz="740664">
              <a:spcAft>
                <a:spcPts val="600"/>
              </a:spcAft>
            </a:pPr>
            <a:r>
              <a:rPr lang="en-US" sz="2800" b="1" kern="1200" dirty="0">
                <a:solidFill>
                  <a:schemeClr val="tx1"/>
                </a:solidFill>
                <a:latin typeface="+mn-lt"/>
                <a:ea typeface="+mn-ea"/>
                <a:cs typeface="+mn-cs"/>
              </a:rPr>
              <a:t>Mission</a:t>
            </a:r>
            <a:r>
              <a:rPr lang="en-US" sz="2800" kern="1200" dirty="0">
                <a:solidFill>
                  <a:schemeClr val="tx1"/>
                </a:solidFill>
                <a:latin typeface="+mn-lt"/>
                <a:ea typeface="+mn-ea"/>
                <a:cs typeface="+mn-cs"/>
              </a:rPr>
              <a:t> </a:t>
            </a:r>
          </a:p>
          <a:p>
            <a:pPr defTabSz="740664">
              <a:spcAft>
                <a:spcPts val="600"/>
              </a:spcAft>
            </a:pPr>
            <a:r>
              <a:rPr lang="en-US" sz="2800" kern="1200" dirty="0">
                <a:solidFill>
                  <a:schemeClr val="tx1"/>
                </a:solidFill>
                <a:latin typeface="+mn-lt"/>
                <a:ea typeface="+mn-ea"/>
                <a:cs typeface="+mn-cs"/>
              </a:rPr>
              <a:t>The District Department of Transportation’s mission is to equitably deliver a safe, sustainable and reliable multimodal transportation network for all residents and visitors of the District of Columbia.  </a:t>
            </a:r>
          </a:p>
          <a:p>
            <a:pPr defTabSz="740664">
              <a:spcAft>
                <a:spcPts val="600"/>
              </a:spcAft>
            </a:pPr>
            <a:endParaRPr lang="en-US" sz="2800" kern="1200" dirty="0">
              <a:solidFill>
                <a:schemeClr val="tx1"/>
              </a:solidFill>
              <a:latin typeface="+mn-lt"/>
              <a:ea typeface="+mn-ea"/>
              <a:cs typeface="+mn-cs"/>
            </a:endParaRPr>
          </a:p>
          <a:p>
            <a:pPr defTabSz="740664">
              <a:spcAft>
                <a:spcPts val="600"/>
              </a:spcAft>
            </a:pPr>
            <a:r>
              <a:rPr lang="en-US" sz="2800" b="1" kern="1200" dirty="0">
                <a:solidFill>
                  <a:schemeClr val="tx1"/>
                </a:solidFill>
                <a:latin typeface="+mn-lt"/>
                <a:ea typeface="+mn-ea"/>
                <a:cs typeface="+mn-cs"/>
              </a:rPr>
              <a:t>Vision</a:t>
            </a:r>
            <a:r>
              <a:rPr lang="en-US" sz="2800" kern="1200" dirty="0">
                <a:solidFill>
                  <a:schemeClr val="tx1"/>
                </a:solidFill>
                <a:latin typeface="+mn-lt"/>
                <a:ea typeface="+mn-ea"/>
                <a:cs typeface="+mn-cs"/>
              </a:rPr>
              <a:t>  </a:t>
            </a:r>
          </a:p>
          <a:p>
            <a:pPr defTabSz="740664">
              <a:spcAft>
                <a:spcPts val="600"/>
              </a:spcAft>
            </a:pPr>
            <a:r>
              <a:rPr lang="en-US" sz="2800" kern="1200" dirty="0">
                <a:solidFill>
                  <a:schemeClr val="tx1"/>
                </a:solidFill>
                <a:latin typeface="+mn-lt"/>
                <a:ea typeface="+mn-ea"/>
                <a:cs typeface="+mn-cs"/>
              </a:rPr>
              <a:t>The District Department of Transportation will continue to be a national leader in creating safety and mobility solutions for the existing and emerging transportation challenges within our community. We will prioritize building safer infrastructure across all 8 wards, utilize innovative technologies and strategies to reduce congestion and greenhouse gas emissions and expand our transit systems to connect residents to economic opportunities.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3333" b="-3333"/>
            </a:stretch>
          </a:blipFill>
        </p:spPr>
        <p:txBody>
          <a:bodyPr/>
          <a:lstStyle/>
          <a:p>
            <a:endParaRPr lang="en-US"/>
          </a:p>
        </p:txBody>
      </p:sp>
      <p:sp>
        <p:nvSpPr>
          <p:cNvPr id="3" name="TextBox 3"/>
          <p:cNvSpPr txBox="1"/>
          <p:nvPr/>
        </p:nvSpPr>
        <p:spPr>
          <a:xfrm>
            <a:off x="3001905" y="1256899"/>
            <a:ext cx="12284190" cy="7694799"/>
          </a:xfrm>
          <a:prstGeom prst="rect">
            <a:avLst/>
          </a:prstGeom>
        </p:spPr>
        <p:txBody>
          <a:bodyPr lIns="0" tIns="0" rIns="0" bIns="0" rtlCol="0" anchor="t">
            <a:spAutoFit/>
          </a:bodyPr>
          <a:lstStyle/>
          <a:p>
            <a:pPr algn="ctr">
              <a:lnSpc>
                <a:spcPts val="15118"/>
              </a:lnSpc>
            </a:pPr>
            <a:r>
              <a:rPr lang="en-US" sz="10799" dirty="0">
                <a:solidFill>
                  <a:srgbClr val="000000"/>
                </a:solidFill>
                <a:latin typeface="Canva Sans Bold"/>
              </a:rPr>
              <a:t>HOUSEKEEPING </a:t>
            </a:r>
          </a:p>
          <a:p>
            <a:pPr marL="1403334" lvl="1" indent="-701667">
              <a:lnSpc>
                <a:spcPts val="9099"/>
              </a:lnSpc>
              <a:buFont typeface="Arial"/>
              <a:buChar char="•"/>
            </a:pPr>
            <a:r>
              <a:rPr lang="en-US" sz="6499" dirty="0">
                <a:solidFill>
                  <a:srgbClr val="000000"/>
                </a:solidFill>
                <a:latin typeface="Canva Sans Bold"/>
              </a:rPr>
              <a:t>Mute cell phones</a:t>
            </a:r>
          </a:p>
          <a:p>
            <a:pPr marL="1403334" lvl="1" indent="-701667">
              <a:lnSpc>
                <a:spcPts val="9099"/>
              </a:lnSpc>
              <a:buFont typeface="Arial"/>
              <a:buChar char="•"/>
            </a:pPr>
            <a:r>
              <a:rPr lang="en-US" sz="6499" dirty="0">
                <a:solidFill>
                  <a:srgbClr val="000000"/>
                </a:solidFill>
                <a:latin typeface="Canva Sans Bold"/>
              </a:rPr>
              <a:t>Restrooms</a:t>
            </a:r>
          </a:p>
          <a:p>
            <a:pPr marL="1403334" lvl="1" indent="-701667">
              <a:lnSpc>
                <a:spcPts val="9099"/>
              </a:lnSpc>
              <a:buFont typeface="Arial"/>
              <a:buChar char="•"/>
            </a:pPr>
            <a:r>
              <a:rPr lang="en-US" sz="6499" dirty="0">
                <a:solidFill>
                  <a:srgbClr val="000000"/>
                </a:solidFill>
                <a:latin typeface="Canva Sans Bold"/>
              </a:rPr>
              <a:t>Emergency exits</a:t>
            </a:r>
          </a:p>
          <a:p>
            <a:pPr marL="1403334" lvl="1" indent="-701667">
              <a:lnSpc>
                <a:spcPts val="9099"/>
              </a:lnSpc>
              <a:buFont typeface="Arial"/>
              <a:buChar char="•"/>
            </a:pPr>
            <a:r>
              <a:rPr lang="en-US" sz="6499" dirty="0">
                <a:solidFill>
                  <a:srgbClr val="000000"/>
                </a:solidFill>
                <a:latin typeface="Canva Sans Bold"/>
              </a:rPr>
              <a:t>Slides</a:t>
            </a:r>
          </a:p>
          <a:p>
            <a:pPr marL="1403334" lvl="1" indent="-701667">
              <a:lnSpc>
                <a:spcPts val="9099"/>
              </a:lnSpc>
              <a:buFont typeface="Arial"/>
              <a:buChar char="•"/>
            </a:pPr>
            <a:r>
              <a:rPr lang="en-US" sz="6499" dirty="0">
                <a:solidFill>
                  <a:srgbClr val="000000"/>
                </a:solidFill>
                <a:latin typeface="Canva Sans Bold"/>
              </a:rPr>
              <a:t>Surveys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182A"/>
        </a:solidFill>
        <a:effectLst/>
      </p:bgPr>
    </p:bg>
    <p:spTree>
      <p:nvGrpSpPr>
        <p:cNvPr id="1" name=""/>
        <p:cNvGrpSpPr/>
        <p:nvPr/>
      </p:nvGrpSpPr>
      <p:grpSpPr>
        <a:xfrm>
          <a:off x="0" y="0"/>
          <a:ext cx="0" cy="0"/>
          <a:chOff x="0" y="0"/>
          <a:chExt cx="0" cy="0"/>
        </a:xfrm>
      </p:grpSpPr>
      <p:sp>
        <p:nvSpPr>
          <p:cNvPr id="2" name="Freeform 2"/>
          <p:cNvSpPr/>
          <p:nvPr/>
        </p:nvSpPr>
        <p:spPr>
          <a:xfrm>
            <a:off x="3735871" y="0"/>
            <a:ext cx="11889141" cy="10287000"/>
          </a:xfrm>
          <a:custGeom>
            <a:avLst/>
            <a:gdLst/>
            <a:ahLst/>
            <a:cxnLst/>
            <a:rect l="l" t="t" r="r" b="b"/>
            <a:pathLst>
              <a:path w="11889141" h="10287000">
                <a:moveTo>
                  <a:pt x="0" y="0"/>
                </a:moveTo>
                <a:lnTo>
                  <a:pt x="11889140" y="0"/>
                </a:lnTo>
                <a:lnTo>
                  <a:pt x="11889140" y="10287000"/>
                </a:lnTo>
                <a:lnTo>
                  <a:pt x="0" y="10287000"/>
                </a:lnTo>
                <a:lnTo>
                  <a:pt x="0" y="0"/>
                </a:lnTo>
                <a:close/>
              </a:path>
            </a:pathLst>
          </a:custGeom>
          <a:blipFill>
            <a:blip r:embed="rId2"/>
            <a:stretch>
              <a:fillRect b="-54099"/>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593750" y="1406842"/>
            <a:ext cx="17100500" cy="740664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Canva Sans"/>
              </a:rPr>
              <a:t>Joint Venture Workshop </a:t>
            </a:r>
          </a:p>
          <a:p>
            <a:pPr algn="ctr">
              <a:lnSpc>
                <a:spcPts val="4759"/>
              </a:lnSpc>
              <a:spcBef>
                <a:spcPct val="0"/>
              </a:spcBef>
            </a:pPr>
            <a:r>
              <a:rPr lang="en-US" sz="3399">
                <a:solidFill>
                  <a:srgbClr val="000000"/>
                </a:solidFill>
                <a:latin typeface="Canva Sans"/>
              </a:rPr>
              <a:t>Agenda</a:t>
            </a:r>
          </a:p>
          <a:p>
            <a:pPr algn="ctr">
              <a:lnSpc>
                <a:spcPts val="4759"/>
              </a:lnSpc>
              <a:spcBef>
                <a:spcPct val="0"/>
              </a:spcBef>
            </a:pPr>
            <a:endParaRPr lang="en-US" sz="3399">
              <a:solidFill>
                <a:srgbClr val="000000"/>
              </a:solidFill>
              <a:latin typeface="Canva Sans"/>
            </a:endParaRPr>
          </a:p>
          <a:p>
            <a:pPr>
              <a:lnSpc>
                <a:spcPts val="6459"/>
              </a:lnSpc>
            </a:pPr>
            <a:r>
              <a:rPr lang="en-US" sz="3399">
                <a:solidFill>
                  <a:srgbClr val="000000"/>
                </a:solidFill>
                <a:latin typeface="Canva Sans"/>
              </a:rPr>
              <a:t>8:00 am - 8:30 am: Registration</a:t>
            </a:r>
          </a:p>
          <a:p>
            <a:pPr>
              <a:lnSpc>
                <a:spcPts val="6459"/>
              </a:lnSpc>
            </a:pPr>
            <a:r>
              <a:rPr lang="en-US" sz="3399">
                <a:solidFill>
                  <a:srgbClr val="000000"/>
                </a:solidFill>
                <a:latin typeface="Canva Sans"/>
              </a:rPr>
              <a:t>8:30 am - 8:45 am: Opening Address and Welcome</a:t>
            </a:r>
          </a:p>
          <a:p>
            <a:pPr>
              <a:lnSpc>
                <a:spcPts val="6459"/>
              </a:lnSpc>
            </a:pPr>
            <a:r>
              <a:rPr lang="en-US" sz="3399">
                <a:solidFill>
                  <a:srgbClr val="000000"/>
                </a:solidFill>
                <a:latin typeface="Canva Sans"/>
              </a:rPr>
              <a:t>8:45 am – 10:00 am: Legal Structure and Requirements of Joint Ventures</a:t>
            </a:r>
          </a:p>
          <a:p>
            <a:pPr>
              <a:lnSpc>
                <a:spcPts val="6459"/>
              </a:lnSpc>
            </a:pPr>
            <a:r>
              <a:rPr lang="en-US" sz="3399">
                <a:solidFill>
                  <a:srgbClr val="000000"/>
                </a:solidFill>
                <a:latin typeface="Canva Sans"/>
              </a:rPr>
              <a:t>10:05 am - 10:10 am: Networking Break</a:t>
            </a:r>
          </a:p>
          <a:p>
            <a:pPr>
              <a:lnSpc>
                <a:spcPts val="6459"/>
              </a:lnSpc>
            </a:pPr>
            <a:r>
              <a:rPr lang="en-US" sz="3399">
                <a:solidFill>
                  <a:srgbClr val="000000"/>
                </a:solidFill>
                <a:latin typeface="Canva Sans"/>
              </a:rPr>
              <a:t>10:15 am – 10:30 am: Joint Venture Company Highlight </a:t>
            </a:r>
          </a:p>
          <a:p>
            <a:pPr>
              <a:lnSpc>
                <a:spcPts val="6459"/>
              </a:lnSpc>
            </a:pPr>
            <a:r>
              <a:rPr lang="en-US" sz="3399">
                <a:solidFill>
                  <a:srgbClr val="000000"/>
                </a:solidFill>
                <a:latin typeface="Canva Sans"/>
              </a:rPr>
              <a:t>10:30 am - 11:45 am: Accounting, Tax, &amp; Financial Considerations of Joint Ventures</a:t>
            </a:r>
          </a:p>
          <a:p>
            <a:pPr>
              <a:lnSpc>
                <a:spcPts val="6459"/>
              </a:lnSpc>
            </a:pPr>
            <a:r>
              <a:rPr lang="en-US" sz="3399">
                <a:solidFill>
                  <a:srgbClr val="000000"/>
                </a:solidFill>
                <a:latin typeface="Canva Sans"/>
              </a:rPr>
              <a:t>11:50 pm - 12:00 pm: Wrap-up and Next Steps</a:t>
            </a:r>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0999"/>
            </a:blip>
            <a:stretch>
              <a:fillRect t="-8888" b="-8888"/>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999"/>
            </a:blip>
            <a:stretch>
              <a:fillRect t="-9222" b="-9222"/>
            </a:stretch>
          </a:blipFill>
        </p:spPr>
        <p:txBody>
          <a:bodyPr/>
          <a:lstStyle/>
          <a:p>
            <a:endParaRPr lang="en-US"/>
          </a:p>
        </p:txBody>
      </p:sp>
      <p:grpSp>
        <p:nvGrpSpPr>
          <p:cNvPr id="3" name="Group 3"/>
          <p:cNvGrpSpPr>
            <a:grpSpLocks noChangeAspect="1"/>
          </p:cNvGrpSpPr>
          <p:nvPr/>
        </p:nvGrpSpPr>
        <p:grpSpPr>
          <a:xfrm>
            <a:off x="11115732" y="2520315"/>
            <a:ext cx="5246391" cy="5246370"/>
            <a:chOff x="0" y="0"/>
            <a:chExt cx="6350025" cy="6350000"/>
          </a:xfrm>
        </p:grpSpPr>
        <p:sp>
          <p:nvSpPr>
            <p:cNvPr id="4" name="Freeform 4"/>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t="-3593" b="-3593"/>
              </a:stretch>
            </a:blipFill>
          </p:spPr>
          <p:txBody>
            <a:bodyPr/>
            <a:lstStyle/>
            <a:p>
              <a:endParaRPr lang="en-US"/>
            </a:p>
          </p:txBody>
        </p:sp>
      </p:grpSp>
      <p:sp>
        <p:nvSpPr>
          <p:cNvPr id="5" name="TextBox 5"/>
          <p:cNvSpPr txBox="1"/>
          <p:nvPr/>
        </p:nvSpPr>
        <p:spPr>
          <a:xfrm>
            <a:off x="693904" y="433387"/>
            <a:ext cx="9827936" cy="1066800"/>
          </a:xfrm>
          <a:prstGeom prst="rect">
            <a:avLst/>
          </a:prstGeom>
        </p:spPr>
        <p:txBody>
          <a:bodyPr lIns="0" tIns="0" rIns="0" bIns="0" rtlCol="0" anchor="t">
            <a:spAutoFit/>
          </a:bodyPr>
          <a:lstStyle/>
          <a:p>
            <a:pPr marL="0" lvl="0" indent="0">
              <a:lnSpc>
                <a:spcPts val="7440"/>
              </a:lnSpc>
            </a:pPr>
            <a:r>
              <a:rPr lang="en-US" sz="6200" spc="124" dirty="0">
                <a:solidFill>
                  <a:srgbClr val="4FABA2"/>
                </a:solidFill>
                <a:latin typeface="ITC Avant Garde Gothic Bold"/>
              </a:rPr>
              <a:t>Edsel M. Brown Jr., Esq.</a:t>
            </a:r>
          </a:p>
        </p:txBody>
      </p:sp>
      <p:sp>
        <p:nvSpPr>
          <p:cNvPr id="6" name="TextBox 6"/>
          <p:cNvSpPr txBox="1"/>
          <p:nvPr/>
        </p:nvSpPr>
        <p:spPr>
          <a:xfrm>
            <a:off x="693904" y="1831746"/>
            <a:ext cx="8882718" cy="8099425"/>
          </a:xfrm>
          <a:prstGeom prst="rect">
            <a:avLst/>
          </a:prstGeom>
        </p:spPr>
        <p:txBody>
          <a:bodyPr lIns="0" tIns="0" rIns="0" bIns="0" rtlCol="0" anchor="t">
            <a:spAutoFit/>
          </a:bodyPr>
          <a:lstStyle/>
          <a:p>
            <a:pPr>
              <a:lnSpc>
                <a:spcPts val="2600"/>
              </a:lnSpc>
            </a:pPr>
            <a:r>
              <a:rPr lang="en-US" sz="2000" spc="20" dirty="0">
                <a:solidFill>
                  <a:srgbClr val="040404"/>
                </a:solidFill>
                <a:latin typeface="Canva Sans"/>
              </a:rPr>
              <a:t>1. Edsel has a distinguished 29-year career as a Public Servant at the U.S. Small Business Administration, where he held various managerial roles, including overseeing the nation's largest Public Seed Capital Programs like SBIR and STTR.</a:t>
            </a:r>
          </a:p>
          <a:p>
            <a:pPr>
              <a:lnSpc>
                <a:spcPts val="2600"/>
              </a:lnSpc>
            </a:pPr>
            <a:endParaRPr lang="en-US" sz="2000" spc="20" dirty="0">
              <a:solidFill>
                <a:srgbClr val="040404"/>
              </a:solidFill>
              <a:latin typeface="Canva Sans"/>
            </a:endParaRPr>
          </a:p>
          <a:p>
            <a:pPr>
              <a:lnSpc>
                <a:spcPts val="2600"/>
              </a:lnSpc>
            </a:pPr>
            <a:r>
              <a:rPr lang="en-US" sz="2000" spc="20" dirty="0">
                <a:solidFill>
                  <a:srgbClr val="040404"/>
                </a:solidFill>
                <a:latin typeface="Canva Sans"/>
              </a:rPr>
              <a:t>2. As an Accredited Small Business Consultant (ASBC), certified by the Association of Accredited Small Business Consultants (AASBC), Edsel brings a wealth of expertise to his professional endeavors.</a:t>
            </a:r>
          </a:p>
          <a:p>
            <a:pPr>
              <a:lnSpc>
                <a:spcPts val="2600"/>
              </a:lnSpc>
            </a:pPr>
            <a:endParaRPr lang="en-US" sz="2000" spc="20" dirty="0">
              <a:solidFill>
                <a:srgbClr val="040404"/>
              </a:solidFill>
              <a:latin typeface="Canva Sans"/>
            </a:endParaRPr>
          </a:p>
          <a:p>
            <a:pPr>
              <a:lnSpc>
                <a:spcPts val="2600"/>
              </a:lnSpc>
            </a:pPr>
            <a:r>
              <a:rPr lang="en-US" sz="2000" spc="20" dirty="0">
                <a:solidFill>
                  <a:srgbClr val="040404"/>
                </a:solidFill>
                <a:latin typeface="Canva Sans"/>
              </a:rPr>
              <a:t>3. Currently, Edsel serves as Chairman of the Southern Maryland Minority Chamber of Commerce, and he is the Owner and Managing Member of a D.C. based Law Firm specializing in Intellectual Property, Business, Entertainment, and Government Contracting.</a:t>
            </a:r>
          </a:p>
          <a:p>
            <a:pPr>
              <a:lnSpc>
                <a:spcPts val="2600"/>
              </a:lnSpc>
            </a:pPr>
            <a:endParaRPr lang="en-US" sz="2000" spc="20" dirty="0">
              <a:solidFill>
                <a:srgbClr val="040404"/>
              </a:solidFill>
              <a:latin typeface="Canva Sans"/>
            </a:endParaRPr>
          </a:p>
          <a:p>
            <a:pPr>
              <a:lnSpc>
                <a:spcPts val="2600"/>
              </a:lnSpc>
            </a:pPr>
            <a:r>
              <a:rPr lang="en-US" sz="2000" spc="20" dirty="0">
                <a:solidFill>
                  <a:srgbClr val="040404"/>
                </a:solidFill>
                <a:latin typeface="Canva Sans"/>
              </a:rPr>
              <a:t>4. Edsel's educational background includes a B.A. in Government/Political Science, an M.A. in Public Administration from Ohio University, and a J.D. from the University of Toledo College of Law, where he served as President of the Black Law School Association.</a:t>
            </a:r>
          </a:p>
          <a:p>
            <a:pPr>
              <a:lnSpc>
                <a:spcPts val="2600"/>
              </a:lnSpc>
            </a:pPr>
            <a:endParaRPr lang="en-US" sz="2000" spc="20" dirty="0">
              <a:solidFill>
                <a:srgbClr val="040404"/>
              </a:solidFill>
              <a:latin typeface="Canva Sans"/>
            </a:endParaRPr>
          </a:p>
          <a:p>
            <a:pPr>
              <a:lnSpc>
                <a:spcPts val="2600"/>
              </a:lnSpc>
            </a:pPr>
            <a:r>
              <a:rPr lang="en-US" sz="2000" spc="20" dirty="0">
                <a:solidFill>
                  <a:srgbClr val="040404"/>
                </a:solidFill>
                <a:latin typeface="Canva Sans"/>
              </a:rPr>
              <a:t>5. Edsel has received recognition for his contributions, including the President's Award from the Maryland State NAACP and the Black Wall Street Award from BMORE News. He is also a life member of the NAACP and a member of Alpha Phi Alpha Fraternity, Inc.</a:t>
            </a:r>
          </a:p>
          <a:p>
            <a:pPr>
              <a:lnSpc>
                <a:spcPts val="2600"/>
              </a:lnSpc>
            </a:pPr>
            <a:endParaRPr lang="en-US" sz="2000" spc="20" dirty="0">
              <a:solidFill>
                <a:srgbClr val="040404"/>
              </a:solidFill>
              <a:latin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8999"/>
            </a:blip>
            <a:stretch>
              <a:fillRect t="-9222" b="-9222"/>
            </a:stretch>
          </a:blipFill>
        </p:spPr>
        <p:txBody>
          <a:bodyPr/>
          <a:lstStyle/>
          <a:p>
            <a:endParaRPr lang="en-US"/>
          </a:p>
        </p:txBody>
      </p:sp>
      <p:grpSp>
        <p:nvGrpSpPr>
          <p:cNvPr id="3" name="Group 3"/>
          <p:cNvGrpSpPr>
            <a:grpSpLocks noChangeAspect="1"/>
          </p:cNvGrpSpPr>
          <p:nvPr/>
        </p:nvGrpSpPr>
        <p:grpSpPr>
          <a:xfrm>
            <a:off x="11719445" y="2520315"/>
            <a:ext cx="5246391" cy="5246370"/>
            <a:chOff x="0" y="0"/>
            <a:chExt cx="6350025" cy="6350000"/>
          </a:xfrm>
        </p:grpSpPr>
        <p:sp>
          <p:nvSpPr>
            <p:cNvPr id="4" name="Freeform 4"/>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t="-3829" b="-3829"/>
              </a:stretch>
            </a:blipFill>
          </p:spPr>
          <p:txBody>
            <a:bodyPr/>
            <a:lstStyle/>
            <a:p>
              <a:endParaRPr lang="en-US"/>
            </a:p>
          </p:txBody>
        </p:sp>
      </p:grpSp>
      <p:sp>
        <p:nvSpPr>
          <p:cNvPr id="5" name="TextBox 5"/>
          <p:cNvSpPr txBox="1"/>
          <p:nvPr/>
        </p:nvSpPr>
        <p:spPr>
          <a:xfrm>
            <a:off x="475030" y="433387"/>
            <a:ext cx="9827936" cy="1066800"/>
          </a:xfrm>
          <a:prstGeom prst="rect">
            <a:avLst/>
          </a:prstGeom>
        </p:spPr>
        <p:txBody>
          <a:bodyPr lIns="0" tIns="0" rIns="0" bIns="0" rtlCol="0" anchor="t">
            <a:spAutoFit/>
          </a:bodyPr>
          <a:lstStyle/>
          <a:p>
            <a:pPr marL="0" lvl="0" indent="0">
              <a:lnSpc>
                <a:spcPts val="7440"/>
              </a:lnSpc>
            </a:pPr>
            <a:r>
              <a:rPr lang="en-US" sz="6200" spc="124">
                <a:solidFill>
                  <a:srgbClr val="4FABA2"/>
                </a:solidFill>
                <a:latin typeface="ITC Avant Garde Gothic Bold"/>
              </a:rPr>
              <a:t>Calvin C. Brockington</a:t>
            </a:r>
          </a:p>
        </p:txBody>
      </p:sp>
      <p:sp>
        <p:nvSpPr>
          <p:cNvPr id="6" name="TextBox 6"/>
          <p:cNvSpPr txBox="1"/>
          <p:nvPr/>
        </p:nvSpPr>
        <p:spPr>
          <a:xfrm>
            <a:off x="475030" y="1988582"/>
            <a:ext cx="10385299" cy="7663815"/>
          </a:xfrm>
          <a:prstGeom prst="rect">
            <a:avLst/>
          </a:prstGeom>
        </p:spPr>
        <p:txBody>
          <a:bodyPr lIns="0" tIns="0" rIns="0" bIns="0" rtlCol="0" anchor="t">
            <a:spAutoFit/>
          </a:bodyPr>
          <a:lstStyle/>
          <a:p>
            <a:pPr>
              <a:lnSpc>
                <a:spcPts val="2340"/>
              </a:lnSpc>
            </a:pPr>
            <a:r>
              <a:rPr lang="en-US" sz="1800" spc="18">
                <a:solidFill>
                  <a:srgbClr val="040404"/>
                </a:solidFill>
                <a:latin typeface="Canva Sans Medium"/>
              </a:rPr>
              <a:t>1. </a:t>
            </a:r>
            <a:r>
              <a:rPr lang="en-US" sz="1800" spc="18">
                <a:solidFill>
                  <a:srgbClr val="040404"/>
                </a:solidFill>
                <a:latin typeface="Canva Sans"/>
              </a:rPr>
              <a:t>Calvin holds a degree in accounting with a minor in Economics from Howard University, and he is licensed as both a tax preparer and realtor in Maryland.</a:t>
            </a:r>
          </a:p>
          <a:p>
            <a:pPr>
              <a:lnSpc>
                <a:spcPts val="2340"/>
              </a:lnSpc>
            </a:pPr>
            <a:endParaRPr lang="en-US" sz="1800" spc="18">
              <a:solidFill>
                <a:srgbClr val="040404"/>
              </a:solidFill>
              <a:latin typeface="Canva Sans"/>
            </a:endParaRPr>
          </a:p>
          <a:p>
            <a:pPr>
              <a:lnSpc>
                <a:spcPts val="2340"/>
              </a:lnSpc>
            </a:pPr>
            <a:r>
              <a:rPr lang="en-US" sz="1800" spc="18">
                <a:solidFill>
                  <a:srgbClr val="040404"/>
                </a:solidFill>
                <a:latin typeface="Canva Sans"/>
              </a:rPr>
              <a:t>2. With over 50 years of experience, Calvin has built a successful career working with various private companies since 1970. Currently, he serves as an officer in two family-owned businesses, Optimum Homes, Inc. (a woman-owned small business with an MBE designation) and Optimum Business Services, Inc. These companies offer a wide range of services, including accounting, tax, property management, and business development services.</a:t>
            </a:r>
          </a:p>
          <a:p>
            <a:pPr>
              <a:lnSpc>
                <a:spcPts val="2340"/>
              </a:lnSpc>
            </a:pPr>
            <a:endParaRPr lang="en-US" sz="1800" spc="18">
              <a:solidFill>
                <a:srgbClr val="040404"/>
              </a:solidFill>
              <a:latin typeface="Canva Sans"/>
            </a:endParaRPr>
          </a:p>
          <a:p>
            <a:pPr>
              <a:lnSpc>
                <a:spcPts val="2340"/>
              </a:lnSpc>
            </a:pPr>
            <a:r>
              <a:rPr lang="en-US" sz="1800" spc="18">
                <a:solidFill>
                  <a:srgbClr val="040404"/>
                </a:solidFill>
                <a:latin typeface="Canva Sans"/>
              </a:rPr>
              <a:t>3. Calvin's accomplishments include managing the sale of tens of millions of dollars in real estate properties, assisting in the formation of over 500 organizations, preparing thousands of tax returns for individuals and businesses, and writing business plans, grants, and loan applications.</a:t>
            </a:r>
          </a:p>
          <a:p>
            <a:pPr>
              <a:lnSpc>
                <a:spcPts val="2340"/>
              </a:lnSpc>
            </a:pPr>
            <a:endParaRPr lang="en-US" sz="1800" spc="18">
              <a:solidFill>
                <a:srgbClr val="040404"/>
              </a:solidFill>
              <a:latin typeface="Canva Sans"/>
            </a:endParaRPr>
          </a:p>
          <a:p>
            <a:pPr>
              <a:lnSpc>
                <a:spcPts val="2340"/>
              </a:lnSpc>
            </a:pPr>
            <a:r>
              <a:rPr lang="en-US" sz="1800" spc="18">
                <a:solidFill>
                  <a:srgbClr val="040404"/>
                </a:solidFill>
                <a:latin typeface="Canva Sans"/>
              </a:rPr>
              <a:t>4. In his 20-year career with the US Department of Health and Human Services, Calvin served as a senior internal auditor for 21 years and a community economic development program manager for 10 years. He led audit teams and managed federal grant funds exceeding $175 million, partnering with Community Development Corporations (CDCs) to promote economic development in low-income communities.</a:t>
            </a:r>
          </a:p>
          <a:p>
            <a:pPr>
              <a:lnSpc>
                <a:spcPts val="2340"/>
              </a:lnSpc>
            </a:pPr>
            <a:endParaRPr lang="en-US" sz="1800" spc="18">
              <a:solidFill>
                <a:srgbClr val="040404"/>
              </a:solidFill>
              <a:latin typeface="Canva Sans"/>
            </a:endParaRPr>
          </a:p>
          <a:p>
            <a:pPr>
              <a:lnSpc>
                <a:spcPts val="2340"/>
              </a:lnSpc>
            </a:pPr>
            <a:r>
              <a:rPr lang="en-US" sz="1800" spc="18">
                <a:solidFill>
                  <a:srgbClr val="040404"/>
                </a:solidFill>
                <a:latin typeface="Canva Sans"/>
              </a:rPr>
              <a:t>5. Calvin's commitment to community development extends beyond his professional career. He chaired and served as the executive director of Reid Community Development Corporation for a decade, where he established a sustainable business incubator and provided economic empowerment seminars and business development assistance to micro-small businesses. Additionally, he is an avid golfer and plays an active role as a founding trustee, member, and church deacon at "Abundant Life Christian Ministries."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8999"/>
            </a:blip>
            <a:stretch>
              <a:fillRect t="-9222" b="-9222"/>
            </a:stretch>
          </a:blipFill>
        </p:spPr>
        <p:txBody>
          <a:bodyPr/>
          <a:lstStyle/>
          <a:p>
            <a:endParaRPr lang="en-US"/>
          </a:p>
        </p:txBody>
      </p:sp>
      <p:grpSp>
        <p:nvGrpSpPr>
          <p:cNvPr id="3" name="Group 3"/>
          <p:cNvGrpSpPr>
            <a:grpSpLocks noChangeAspect="1"/>
          </p:cNvGrpSpPr>
          <p:nvPr/>
        </p:nvGrpSpPr>
        <p:grpSpPr>
          <a:xfrm>
            <a:off x="11384049" y="2117840"/>
            <a:ext cx="5246391" cy="5246370"/>
            <a:chOff x="0" y="0"/>
            <a:chExt cx="6350025" cy="6350000"/>
          </a:xfrm>
        </p:grpSpPr>
        <p:sp>
          <p:nvSpPr>
            <p:cNvPr id="4" name="Freeform 4"/>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t="-8252" b="-8252"/>
              </a:stretch>
            </a:blipFill>
          </p:spPr>
          <p:txBody>
            <a:bodyPr/>
            <a:lstStyle/>
            <a:p>
              <a:endParaRPr lang="en-US"/>
            </a:p>
          </p:txBody>
        </p:sp>
      </p:grpSp>
      <p:sp>
        <p:nvSpPr>
          <p:cNvPr id="5" name="TextBox 5"/>
          <p:cNvSpPr txBox="1"/>
          <p:nvPr/>
        </p:nvSpPr>
        <p:spPr>
          <a:xfrm>
            <a:off x="693904" y="433387"/>
            <a:ext cx="10812296" cy="948978"/>
          </a:xfrm>
          <a:prstGeom prst="rect">
            <a:avLst/>
          </a:prstGeom>
        </p:spPr>
        <p:txBody>
          <a:bodyPr wrap="square" lIns="0" tIns="0" rIns="0" bIns="0" rtlCol="0" anchor="t">
            <a:spAutoFit/>
          </a:bodyPr>
          <a:lstStyle/>
          <a:p>
            <a:pPr marL="0" lvl="0" indent="0">
              <a:lnSpc>
                <a:spcPts val="7440"/>
              </a:lnSpc>
            </a:pPr>
            <a:r>
              <a:rPr lang="en-US" sz="6200" spc="124" dirty="0">
                <a:solidFill>
                  <a:srgbClr val="4FABA2"/>
                </a:solidFill>
                <a:latin typeface="ITC Avant Garde Gothic Bold"/>
              </a:rPr>
              <a:t>Joseph W. Wilson III, CPA</a:t>
            </a:r>
          </a:p>
        </p:txBody>
      </p:sp>
      <p:sp>
        <p:nvSpPr>
          <p:cNvPr id="6" name="TextBox 6"/>
          <p:cNvSpPr txBox="1"/>
          <p:nvPr/>
        </p:nvSpPr>
        <p:spPr>
          <a:xfrm>
            <a:off x="412521" y="1888806"/>
            <a:ext cx="8374318" cy="8165062"/>
          </a:xfrm>
          <a:prstGeom prst="rect">
            <a:avLst/>
          </a:prstGeom>
        </p:spPr>
        <p:txBody>
          <a:bodyPr lIns="0" tIns="0" rIns="0" bIns="0" rtlCol="0" anchor="t">
            <a:spAutoFit/>
          </a:bodyPr>
          <a:lstStyle/>
          <a:p>
            <a:pPr>
              <a:lnSpc>
                <a:spcPts val="2507"/>
              </a:lnSpc>
              <a:spcBef>
                <a:spcPct val="0"/>
              </a:spcBef>
            </a:pPr>
            <a:r>
              <a:rPr lang="en-US" sz="1790">
                <a:solidFill>
                  <a:srgbClr val="000000"/>
                </a:solidFill>
                <a:latin typeface="Public Sans"/>
              </a:rPr>
              <a:t>1. Joseph is a native of Washington, DC, where he grew up with his parents and one sibling. He completed his education at Spingarn High School and Virginia State University, earning an accounting degree.</a:t>
            </a:r>
          </a:p>
          <a:p>
            <a:pPr>
              <a:lnSpc>
                <a:spcPts val="2507"/>
              </a:lnSpc>
              <a:spcBef>
                <a:spcPct val="0"/>
              </a:spcBef>
            </a:pPr>
            <a:endParaRPr lang="en-US" sz="1790">
              <a:solidFill>
                <a:srgbClr val="000000"/>
              </a:solidFill>
              <a:latin typeface="Public Sans"/>
            </a:endParaRPr>
          </a:p>
          <a:p>
            <a:pPr>
              <a:lnSpc>
                <a:spcPts val="2507"/>
              </a:lnSpc>
              <a:spcBef>
                <a:spcPct val="0"/>
              </a:spcBef>
            </a:pPr>
            <a:r>
              <a:rPr lang="en-US" sz="1790">
                <a:solidFill>
                  <a:srgbClr val="000000"/>
                </a:solidFill>
                <a:latin typeface="Public Sans"/>
              </a:rPr>
              <a:t>2. He is a licensed Certified Public Accountant (CPA) in both Washington, DC, and Maryland. With over 40 years of experience, Joseph has a diverse background in financial management, auditing, accounting, taxation, government procurement, and overall management.</a:t>
            </a:r>
          </a:p>
          <a:p>
            <a:pPr>
              <a:lnSpc>
                <a:spcPts val="2507"/>
              </a:lnSpc>
              <a:spcBef>
                <a:spcPct val="0"/>
              </a:spcBef>
            </a:pPr>
            <a:endParaRPr lang="en-US" sz="1790">
              <a:solidFill>
                <a:srgbClr val="000000"/>
              </a:solidFill>
              <a:latin typeface="Public Sans"/>
            </a:endParaRPr>
          </a:p>
          <a:p>
            <a:pPr>
              <a:lnSpc>
                <a:spcPts val="2507"/>
              </a:lnSpc>
              <a:spcBef>
                <a:spcPct val="0"/>
              </a:spcBef>
            </a:pPr>
            <a:r>
              <a:rPr lang="en-US" sz="1790">
                <a:solidFill>
                  <a:srgbClr val="000000"/>
                </a:solidFill>
                <a:latin typeface="Public Sans"/>
              </a:rPr>
              <a:t>3. Joseph's expertise spans various industries, including private enterprises, governmental agencies, and nonprofit organizations. He possesses advanced knowledge in financial reporting, financial analysis, attestations, Cost Accounting Standards, GAAP, and the Federal Acquisition Regulations.</a:t>
            </a:r>
          </a:p>
          <a:p>
            <a:pPr>
              <a:lnSpc>
                <a:spcPts val="2507"/>
              </a:lnSpc>
              <a:spcBef>
                <a:spcPct val="0"/>
              </a:spcBef>
            </a:pPr>
            <a:endParaRPr lang="en-US" sz="1790">
              <a:solidFill>
                <a:srgbClr val="000000"/>
              </a:solidFill>
              <a:latin typeface="Public Sans"/>
            </a:endParaRPr>
          </a:p>
          <a:p>
            <a:pPr>
              <a:lnSpc>
                <a:spcPts val="2507"/>
              </a:lnSpc>
              <a:spcBef>
                <a:spcPct val="0"/>
              </a:spcBef>
            </a:pPr>
            <a:r>
              <a:rPr lang="en-US" sz="1790">
                <a:solidFill>
                  <a:srgbClr val="000000"/>
                </a:solidFill>
                <a:latin typeface="Public Sans"/>
              </a:rPr>
              <a:t>4. Currently, Joseph is the owner of Joseph W. Wilson III CPA, specializing in providing tax and accounting services to the public. In addition to his professional achievements, he is an avid golfer and maintains an active workout routine at a local gym.</a:t>
            </a:r>
          </a:p>
          <a:p>
            <a:pPr>
              <a:lnSpc>
                <a:spcPts val="2507"/>
              </a:lnSpc>
              <a:spcBef>
                <a:spcPct val="0"/>
              </a:spcBef>
            </a:pPr>
            <a:endParaRPr lang="en-US" sz="1790">
              <a:solidFill>
                <a:srgbClr val="000000"/>
              </a:solidFill>
              <a:latin typeface="Public Sans"/>
            </a:endParaRPr>
          </a:p>
          <a:p>
            <a:pPr>
              <a:lnSpc>
                <a:spcPts val="2507"/>
              </a:lnSpc>
              <a:spcBef>
                <a:spcPct val="0"/>
              </a:spcBef>
            </a:pPr>
            <a:r>
              <a:rPr lang="en-US" sz="1790">
                <a:solidFill>
                  <a:srgbClr val="000000"/>
                </a:solidFill>
                <a:latin typeface="Public Sans"/>
              </a:rPr>
              <a:t>5. Joseph's extensive career includes a 21-year tenure at the Washington Metropolitan Area Transit Authority (WMATA), where he held various auditing positions, culminating in his role as Deputy Inspector General for Audits. He managed audit teams, reviewed audit findings, and presented engagement summaries to stakeholders. He also has prior experience in financial analyst positions at a major computer company and various auditing roles at a local CPA firm.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72253" y="6951040"/>
            <a:ext cx="5040183" cy="0"/>
          </a:xfrm>
          <a:prstGeom prst="line">
            <a:avLst/>
          </a:prstGeom>
          <a:ln w="19050" cap="flat">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3298932" y="5133975"/>
            <a:ext cx="8674314" cy="0"/>
          </a:xfrm>
          <a:prstGeom prst="line">
            <a:avLst/>
          </a:prstGeom>
          <a:ln w="19050" cap="flat">
            <a:solidFill>
              <a:srgbClr val="000000"/>
            </a:solidFill>
            <a:prstDash val="solid"/>
            <a:headEnd type="none" w="sm" len="sm"/>
            <a:tailEnd type="none" w="sm" len="sm"/>
          </a:ln>
        </p:spPr>
        <p:txBody>
          <a:bodyPr/>
          <a:lstStyle/>
          <a:p>
            <a:endParaRPr lang="en-US"/>
          </a:p>
        </p:txBody>
      </p:sp>
      <p:sp>
        <p:nvSpPr>
          <p:cNvPr id="4" name="Freeform 4"/>
          <p:cNvSpPr/>
          <p:nvPr/>
        </p:nvSpPr>
        <p:spPr>
          <a:xfrm>
            <a:off x="13845217" y="6066574"/>
            <a:ext cx="6828166" cy="6828166"/>
          </a:xfrm>
          <a:custGeom>
            <a:avLst/>
            <a:gdLst/>
            <a:ahLst/>
            <a:cxnLst/>
            <a:rect l="l" t="t" r="r" b="b"/>
            <a:pathLst>
              <a:path w="6828166" h="6828166">
                <a:moveTo>
                  <a:pt x="0" y="0"/>
                </a:moveTo>
                <a:lnTo>
                  <a:pt x="6828166" y="0"/>
                </a:lnTo>
                <a:lnTo>
                  <a:pt x="6828166" y="6828166"/>
                </a:lnTo>
                <a:lnTo>
                  <a:pt x="0" y="6828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9333" b="-9333"/>
            </a:stretch>
          </a:blipFill>
        </p:spPr>
        <p:txBody>
          <a:bodyPr/>
          <a:lstStyle/>
          <a:p>
            <a:endParaRPr lang="en-US"/>
          </a:p>
        </p:txBody>
      </p:sp>
      <p:sp>
        <p:nvSpPr>
          <p:cNvPr id="6" name="TextBox 6"/>
          <p:cNvSpPr txBox="1"/>
          <p:nvPr/>
        </p:nvSpPr>
        <p:spPr>
          <a:xfrm rot="5400000">
            <a:off x="-722965" y="4992429"/>
            <a:ext cx="4891880" cy="2148290"/>
          </a:xfrm>
          <a:prstGeom prst="rect">
            <a:avLst/>
          </a:prstGeom>
        </p:spPr>
        <p:txBody>
          <a:bodyPr lIns="0" tIns="0" rIns="0" bIns="0" rtlCol="0" anchor="t">
            <a:spAutoFit/>
          </a:bodyPr>
          <a:lstStyle/>
          <a:p>
            <a:pPr>
              <a:lnSpc>
                <a:spcPts val="8640"/>
              </a:lnSpc>
              <a:spcBef>
                <a:spcPct val="0"/>
              </a:spcBef>
            </a:pPr>
            <a:r>
              <a:rPr lang="en-US" sz="6171" dirty="0">
                <a:solidFill>
                  <a:srgbClr val="000000"/>
                </a:solidFill>
                <a:latin typeface="Canva Sans"/>
              </a:rPr>
              <a:t>Upcoming Events</a:t>
            </a:r>
          </a:p>
        </p:txBody>
      </p:sp>
      <p:sp>
        <p:nvSpPr>
          <p:cNvPr id="7" name="Freeform 7"/>
          <p:cNvSpPr/>
          <p:nvPr/>
        </p:nvSpPr>
        <p:spPr>
          <a:xfrm>
            <a:off x="2905488" y="1193106"/>
            <a:ext cx="12477024" cy="776083"/>
          </a:xfrm>
          <a:custGeom>
            <a:avLst/>
            <a:gdLst/>
            <a:ahLst/>
            <a:cxnLst/>
            <a:rect l="l" t="t" r="r" b="b"/>
            <a:pathLst>
              <a:path w="12477024" h="776083">
                <a:moveTo>
                  <a:pt x="0" y="0"/>
                </a:moveTo>
                <a:lnTo>
                  <a:pt x="12477024" y="0"/>
                </a:lnTo>
                <a:lnTo>
                  <a:pt x="12477024" y="776083"/>
                </a:lnTo>
                <a:lnTo>
                  <a:pt x="0" y="776083"/>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3400292" y="3342741"/>
            <a:ext cx="8790803" cy="5498621"/>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Canva Sans Bold"/>
              </a:rPr>
              <a:t>SAVE the DATE!</a:t>
            </a:r>
          </a:p>
          <a:p>
            <a:pPr algn="ctr">
              <a:lnSpc>
                <a:spcPts val="4759"/>
              </a:lnSpc>
              <a:spcBef>
                <a:spcPct val="0"/>
              </a:spcBef>
            </a:pPr>
            <a:endParaRPr lang="en-US" sz="3399" dirty="0">
              <a:solidFill>
                <a:srgbClr val="000000"/>
              </a:solidFill>
              <a:latin typeface="Canva Sans Bold"/>
            </a:endParaRPr>
          </a:p>
          <a:p>
            <a:pPr marL="734059" lvl="1" indent="-367030">
              <a:lnSpc>
                <a:spcPts val="4759"/>
              </a:lnSpc>
              <a:buFont typeface="Arial"/>
              <a:buChar char="•"/>
            </a:pPr>
            <a:r>
              <a:rPr lang="en-US" sz="3399" dirty="0">
                <a:solidFill>
                  <a:srgbClr val="000000"/>
                </a:solidFill>
                <a:latin typeface="Canva Sans Bold"/>
              </a:rPr>
              <a:t>DBE Summit</a:t>
            </a:r>
          </a:p>
          <a:p>
            <a:pPr marL="1468119" lvl="2" indent="-489373">
              <a:lnSpc>
                <a:spcPts val="4759"/>
              </a:lnSpc>
              <a:buFont typeface="Arial"/>
              <a:buChar char="⚬"/>
            </a:pPr>
            <a:r>
              <a:rPr lang="en-US" sz="3399" dirty="0">
                <a:solidFill>
                  <a:srgbClr val="000000"/>
                </a:solidFill>
                <a:latin typeface="Canva Sans Bold"/>
              </a:rPr>
              <a:t>Date: Friday, November 3, 2023</a:t>
            </a:r>
          </a:p>
          <a:p>
            <a:pPr marL="1468119" lvl="2" indent="-489373">
              <a:lnSpc>
                <a:spcPts val="4759"/>
              </a:lnSpc>
              <a:buFont typeface="Arial"/>
              <a:buChar char="⚬"/>
            </a:pPr>
            <a:r>
              <a:rPr lang="en-US" sz="3399" dirty="0">
                <a:solidFill>
                  <a:srgbClr val="000000"/>
                </a:solidFill>
                <a:latin typeface="Canva Sans Bold"/>
              </a:rPr>
              <a:t>Time: 8:30 a.m. until 2 p.m.</a:t>
            </a:r>
          </a:p>
          <a:p>
            <a:pPr marL="1468119" lvl="2" indent="-489373">
              <a:lnSpc>
                <a:spcPts val="4759"/>
              </a:lnSpc>
              <a:buFont typeface="Arial"/>
              <a:buChar char="⚬"/>
            </a:pPr>
            <a:r>
              <a:rPr lang="en-US" sz="3399" dirty="0">
                <a:solidFill>
                  <a:srgbClr val="000000"/>
                </a:solidFill>
                <a:latin typeface="Canva Sans Bold"/>
              </a:rPr>
              <a:t>Location: Kellogg Conference Center, Gallaudet University</a:t>
            </a:r>
          </a:p>
          <a:p>
            <a:pPr>
              <a:lnSpc>
                <a:spcPts val="4759"/>
              </a:lnSpc>
            </a:pPr>
            <a:endParaRPr lang="en-US" sz="3399" dirty="0">
              <a:solidFill>
                <a:srgbClr val="000000"/>
              </a:solidFill>
              <a:latin typeface="Canva Sans Bold"/>
            </a:endParaRPr>
          </a:p>
          <a:p>
            <a:pPr>
              <a:lnSpc>
                <a:spcPts val="4759"/>
              </a:lnSpc>
            </a:pPr>
            <a:endParaRPr lang="en-US" sz="3399" dirty="0">
              <a:solidFill>
                <a:srgbClr val="000000"/>
              </a:solidFill>
              <a:latin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1063</Words>
  <Application>Microsoft Office PowerPoint</Application>
  <PresentationFormat>Custom</PresentationFormat>
  <Paragraphs>66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Canva Sans Bold</vt:lpstr>
      <vt:lpstr>Canva Sans Medium</vt:lpstr>
      <vt:lpstr>Canva Sans</vt:lpstr>
      <vt:lpstr>Public Sans</vt:lpstr>
      <vt:lpstr>Calibri</vt:lpstr>
      <vt:lpstr>ITC Avant Garde Gothic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Venture Slides</dc:title>
  <dc:creator>Lee Tucker</dc:creator>
  <cp:lastModifiedBy>info ltmctraining.com</cp:lastModifiedBy>
  <cp:revision>4</cp:revision>
  <dcterms:created xsi:type="dcterms:W3CDTF">2006-08-16T00:00:00Z</dcterms:created>
  <dcterms:modified xsi:type="dcterms:W3CDTF">2023-09-27T21:44:34Z</dcterms:modified>
  <dc:identifier>DAFvfCoDkaY</dc:identifier>
</cp:coreProperties>
</file>