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6"/>
  </p:notesMasterIdLst>
  <p:sldIdLst>
    <p:sldId id="472" r:id="rId2"/>
    <p:sldId id="428" r:id="rId3"/>
    <p:sldId id="429" r:id="rId4"/>
    <p:sldId id="430" r:id="rId5"/>
    <p:sldId id="431" r:id="rId6"/>
    <p:sldId id="437" r:id="rId7"/>
    <p:sldId id="432" r:id="rId8"/>
    <p:sldId id="433" r:id="rId9"/>
    <p:sldId id="440" r:id="rId10"/>
    <p:sldId id="441" r:id="rId11"/>
    <p:sldId id="442" r:id="rId12"/>
    <p:sldId id="451" r:id="rId13"/>
    <p:sldId id="452" r:id="rId14"/>
    <p:sldId id="454" r:id="rId15"/>
    <p:sldId id="458" r:id="rId16"/>
    <p:sldId id="455" r:id="rId17"/>
    <p:sldId id="459" r:id="rId18"/>
    <p:sldId id="439" r:id="rId19"/>
    <p:sldId id="438" r:id="rId20"/>
    <p:sldId id="460" r:id="rId21"/>
    <p:sldId id="461" r:id="rId22"/>
    <p:sldId id="462" r:id="rId23"/>
    <p:sldId id="463" r:id="rId24"/>
    <p:sldId id="464" r:id="rId25"/>
    <p:sldId id="465" r:id="rId26"/>
    <p:sldId id="466" r:id="rId27"/>
    <p:sldId id="467" r:id="rId28"/>
    <p:sldId id="468" r:id="rId29"/>
    <p:sldId id="469" r:id="rId30"/>
    <p:sldId id="470" r:id="rId31"/>
    <p:sldId id="471" r:id="rId32"/>
    <p:sldId id="473" r:id="rId33"/>
    <p:sldId id="474" r:id="rId34"/>
    <p:sldId id="475" r:id="rId35"/>
    <p:sldId id="476" r:id="rId36"/>
    <p:sldId id="435" r:id="rId37"/>
    <p:sldId id="434" r:id="rId38"/>
    <p:sldId id="479" r:id="rId39"/>
    <p:sldId id="480" r:id="rId40"/>
    <p:sldId id="481" r:id="rId41"/>
    <p:sldId id="482" r:id="rId42"/>
    <p:sldId id="483" r:id="rId43"/>
    <p:sldId id="484" r:id="rId44"/>
    <p:sldId id="485" r:id="rId45"/>
    <p:sldId id="602" r:id="rId46"/>
    <p:sldId id="486" r:id="rId47"/>
    <p:sldId id="594" r:id="rId48"/>
    <p:sldId id="487" r:id="rId49"/>
    <p:sldId id="488" r:id="rId50"/>
    <p:sldId id="489" r:id="rId51"/>
    <p:sldId id="477" r:id="rId52"/>
    <p:sldId id="493" r:id="rId53"/>
    <p:sldId id="494" r:id="rId54"/>
    <p:sldId id="604" r:id="rId55"/>
    <p:sldId id="595" r:id="rId56"/>
    <p:sldId id="603" r:id="rId57"/>
    <p:sldId id="496" r:id="rId58"/>
    <p:sldId id="497" r:id="rId59"/>
    <p:sldId id="592" r:id="rId60"/>
    <p:sldId id="498" r:id="rId61"/>
    <p:sldId id="499" r:id="rId62"/>
    <p:sldId id="500" r:id="rId63"/>
    <p:sldId id="501" r:id="rId64"/>
    <p:sldId id="502" r:id="rId65"/>
    <p:sldId id="503" r:id="rId66"/>
    <p:sldId id="504" r:id="rId67"/>
    <p:sldId id="586" r:id="rId68"/>
    <p:sldId id="505" r:id="rId69"/>
    <p:sldId id="583" r:id="rId70"/>
    <p:sldId id="593" r:id="rId71"/>
    <p:sldId id="506" r:id="rId72"/>
    <p:sldId id="507" r:id="rId73"/>
    <p:sldId id="587" r:id="rId74"/>
    <p:sldId id="588" r:id="rId75"/>
    <p:sldId id="508" r:id="rId76"/>
    <p:sldId id="589" r:id="rId77"/>
    <p:sldId id="509" r:id="rId78"/>
    <p:sldId id="510" r:id="rId79"/>
    <p:sldId id="590" r:id="rId80"/>
    <p:sldId id="511" r:id="rId81"/>
    <p:sldId id="512" r:id="rId82"/>
    <p:sldId id="513" r:id="rId83"/>
    <p:sldId id="597" r:id="rId84"/>
    <p:sldId id="514" r:id="rId85"/>
    <p:sldId id="548" r:id="rId86"/>
    <p:sldId id="549" r:id="rId87"/>
    <p:sldId id="550" r:id="rId88"/>
    <p:sldId id="551" r:id="rId89"/>
    <p:sldId id="552" r:id="rId90"/>
    <p:sldId id="553" r:id="rId91"/>
    <p:sldId id="582" r:id="rId92"/>
    <p:sldId id="596" r:id="rId93"/>
    <p:sldId id="554" r:id="rId94"/>
    <p:sldId id="600" r:id="rId95"/>
    <p:sldId id="555" r:id="rId96"/>
    <p:sldId id="556" r:id="rId97"/>
    <p:sldId id="557" r:id="rId98"/>
    <p:sldId id="558" r:id="rId99"/>
    <p:sldId id="559" r:id="rId100"/>
    <p:sldId id="560" r:id="rId101"/>
    <p:sldId id="562" r:id="rId102"/>
    <p:sldId id="563" r:id="rId103"/>
    <p:sldId id="564" r:id="rId104"/>
    <p:sldId id="591" r:id="rId105"/>
    <p:sldId id="565" r:id="rId106"/>
    <p:sldId id="566" r:id="rId107"/>
    <p:sldId id="567" r:id="rId108"/>
    <p:sldId id="584" r:id="rId109"/>
    <p:sldId id="568" r:id="rId110"/>
    <p:sldId id="569" r:id="rId111"/>
    <p:sldId id="570" r:id="rId112"/>
    <p:sldId id="571" r:id="rId113"/>
    <p:sldId id="572" r:id="rId114"/>
    <p:sldId id="601" r:id="rId115"/>
    <p:sldId id="599" r:id="rId116"/>
    <p:sldId id="573" r:id="rId117"/>
    <p:sldId id="574" r:id="rId118"/>
    <p:sldId id="575" r:id="rId119"/>
    <p:sldId id="576" r:id="rId120"/>
    <p:sldId id="577" r:id="rId121"/>
    <p:sldId id="578" r:id="rId122"/>
    <p:sldId id="579" r:id="rId123"/>
    <p:sldId id="580" r:id="rId124"/>
    <p:sldId id="581" r:id="rId125"/>
    <p:sldId id="598" r:id="rId126"/>
    <p:sldId id="478" r:id="rId127"/>
    <p:sldId id="518" r:id="rId128"/>
    <p:sldId id="515" r:id="rId129"/>
    <p:sldId id="585" r:id="rId130"/>
    <p:sldId id="517" r:id="rId131"/>
    <p:sldId id="516" r:id="rId132"/>
    <p:sldId id="519" r:id="rId133"/>
    <p:sldId id="520" r:id="rId134"/>
    <p:sldId id="436" r:id="rId1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eter Lin" initials="PL" lastIdx="1" clrIdx="0">
    <p:extLst>
      <p:ext uri="{19B8F6BF-5375-455C-9EA6-DF929625EA0E}">
        <p15:presenceInfo xmlns:p15="http://schemas.microsoft.com/office/powerpoint/2012/main" userId="4cd699308735580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BCD6A9-A45C-4809-B746-D2ED558990C2}" v="3" dt="2021-08-18T04:45:36.02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01" autoAdjust="0"/>
    <p:restoredTop sz="45902" autoAdjust="0"/>
  </p:normalViewPr>
  <p:slideViewPr>
    <p:cSldViewPr snapToGrid="0">
      <p:cViewPr varScale="1">
        <p:scale>
          <a:sx n="53" d="100"/>
          <a:sy n="53" d="100"/>
        </p:scale>
        <p:origin x="1956" y="39"/>
      </p:cViewPr>
      <p:guideLst/>
    </p:cSldViewPr>
  </p:slideViewPr>
  <p:outlineViewPr>
    <p:cViewPr>
      <p:scale>
        <a:sx n="33" d="100"/>
        <a:sy n="33" d="100"/>
      </p:scale>
      <p:origin x="0" y="-307"/>
    </p:cViewPr>
  </p:outlineViewPr>
  <p:notesTextViewPr>
    <p:cViewPr>
      <p:scale>
        <a:sx n="100" d="100"/>
        <a:sy n="100" d="100"/>
      </p:scale>
      <p:origin x="0" y="-1212"/>
    </p:cViewPr>
  </p:notesTextViewPr>
  <p:sorterViewPr>
    <p:cViewPr varScale="1">
      <p:scale>
        <a:sx n="1" d="1"/>
        <a:sy n="1" d="1"/>
      </p:scale>
      <p:origin x="0" y="-14526"/>
    </p:cViewPr>
  </p:sorter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presProps" Target="presProps.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viewProps" Target="view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notesMaster" Target="notesMasters/notes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microsoft.com/office/2016/11/relationships/changesInfo" Target="changesInfos/changesInfo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6" Type="http://schemas.openxmlformats.org/officeDocument/2006/relationships/slide" Target="slides/slide1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ter Lin" userId="4cd699308735580e" providerId="LiveId" clId="{B7192F87-9FAE-4082-9351-A438201E9695}"/>
    <pc:docChg chg="custSel modSld">
      <pc:chgData name="Peter Lin" userId="4cd699308735580e" providerId="LiveId" clId="{B7192F87-9FAE-4082-9351-A438201E9695}" dt="2021-02-26T07:32:48.503" v="69" actId="20577"/>
      <pc:docMkLst>
        <pc:docMk/>
      </pc:docMkLst>
      <pc:sldChg chg="modNotesTx">
        <pc:chgData name="Peter Lin" userId="4cd699308735580e" providerId="LiveId" clId="{B7192F87-9FAE-4082-9351-A438201E9695}" dt="2021-02-26T07:32:48.503" v="69" actId="20577"/>
        <pc:sldMkLst>
          <pc:docMk/>
          <pc:sldMk cId="2708340756" sldId="429"/>
        </pc:sldMkLst>
      </pc:sldChg>
      <pc:sldChg chg="modSp mod modNotesTx">
        <pc:chgData name="Peter Lin" userId="4cd699308735580e" providerId="LiveId" clId="{B7192F87-9FAE-4082-9351-A438201E9695}" dt="2021-02-16T18:09:15.418" v="59" actId="20577"/>
        <pc:sldMkLst>
          <pc:docMk/>
          <pc:sldMk cId="570003885" sldId="576"/>
        </pc:sldMkLst>
        <pc:spChg chg="mod">
          <ac:chgData name="Peter Lin" userId="4cd699308735580e" providerId="LiveId" clId="{B7192F87-9FAE-4082-9351-A438201E9695}" dt="2021-02-16T18:09:15.418" v="59" actId="20577"/>
          <ac:spMkLst>
            <pc:docMk/>
            <pc:sldMk cId="570003885" sldId="576"/>
            <ac:spMk id="2" creationId="{22281576-3A99-43B9-B7E6-00F5C0110E0F}"/>
          </ac:spMkLst>
        </pc:spChg>
      </pc:sldChg>
    </pc:docChg>
  </pc:docChgLst>
  <pc:docChgLst>
    <pc:chgData name="Peter Lin" userId="4cd699308735580e" providerId="LiveId" clId="{F799E82D-5C74-48F4-BC7D-34C24DE33966}"/>
    <pc:docChg chg="modSld">
      <pc:chgData name="Peter Lin" userId="4cd699308735580e" providerId="LiveId" clId="{F799E82D-5C74-48F4-BC7D-34C24DE33966}" dt="2020-09-22T21:26:25.711" v="1" actId="20577"/>
      <pc:docMkLst>
        <pc:docMk/>
      </pc:docMkLst>
      <pc:sldChg chg="modNotesTx">
        <pc:chgData name="Peter Lin" userId="4cd699308735580e" providerId="LiveId" clId="{F799E82D-5C74-48F4-BC7D-34C24DE33966}" dt="2020-09-22T21:26:25.711" v="1" actId="20577"/>
        <pc:sldMkLst>
          <pc:docMk/>
          <pc:sldMk cId="3340753886" sldId="512"/>
        </pc:sldMkLst>
      </pc:sldChg>
    </pc:docChg>
  </pc:docChgLst>
  <pc:docChgLst>
    <pc:chgData name="Peter Lin" userId="4cd699308735580e" providerId="LiveId" clId="{EE00158C-C55F-4753-8E36-C7F6A6277314}"/>
    <pc:docChg chg="custSel delSld modSld">
      <pc:chgData name="Peter Lin" userId="4cd699308735580e" providerId="LiveId" clId="{EE00158C-C55F-4753-8E36-C7F6A6277314}" dt="2021-06-25T03:24:19.319" v="1168" actId="20577"/>
      <pc:docMkLst>
        <pc:docMk/>
      </pc:docMkLst>
      <pc:sldChg chg="modNotes">
        <pc:chgData name="Peter Lin" userId="4cd699308735580e" providerId="LiveId" clId="{EE00158C-C55F-4753-8E36-C7F6A6277314}" dt="2021-06-21T03:09:11.007" v="342"/>
        <pc:sldMkLst>
          <pc:docMk/>
          <pc:sldMk cId="3121531649" sldId="428"/>
        </pc:sldMkLst>
      </pc:sldChg>
      <pc:sldChg chg="modNotes">
        <pc:chgData name="Peter Lin" userId="4cd699308735580e" providerId="LiveId" clId="{EE00158C-C55F-4753-8E36-C7F6A6277314}" dt="2021-06-21T03:09:11.007" v="342"/>
        <pc:sldMkLst>
          <pc:docMk/>
          <pc:sldMk cId="2708340756" sldId="429"/>
        </pc:sldMkLst>
      </pc:sldChg>
      <pc:sldChg chg="modNotes modNotesTx">
        <pc:chgData name="Peter Lin" userId="4cd699308735580e" providerId="LiveId" clId="{EE00158C-C55F-4753-8E36-C7F6A6277314}" dt="2021-06-21T03:09:11.007" v="342"/>
        <pc:sldMkLst>
          <pc:docMk/>
          <pc:sldMk cId="1296871276" sldId="430"/>
        </pc:sldMkLst>
      </pc:sldChg>
      <pc:sldChg chg="modNotes modNotesTx">
        <pc:chgData name="Peter Lin" userId="4cd699308735580e" providerId="LiveId" clId="{EE00158C-C55F-4753-8E36-C7F6A6277314}" dt="2021-06-25T03:24:19.319" v="1168" actId="20577"/>
        <pc:sldMkLst>
          <pc:docMk/>
          <pc:sldMk cId="2335876911" sldId="431"/>
        </pc:sldMkLst>
      </pc:sldChg>
      <pc:sldChg chg="modNotes modNotesTx">
        <pc:chgData name="Peter Lin" userId="4cd699308735580e" providerId="LiveId" clId="{EE00158C-C55F-4753-8E36-C7F6A6277314}" dt="2021-06-21T03:09:11.007" v="342"/>
        <pc:sldMkLst>
          <pc:docMk/>
          <pc:sldMk cId="1717498977" sldId="432"/>
        </pc:sldMkLst>
      </pc:sldChg>
      <pc:sldChg chg="modNotes modNotesTx">
        <pc:chgData name="Peter Lin" userId="4cd699308735580e" providerId="LiveId" clId="{EE00158C-C55F-4753-8E36-C7F6A6277314}" dt="2021-06-21T03:09:11.007" v="342"/>
        <pc:sldMkLst>
          <pc:docMk/>
          <pc:sldMk cId="4138312304" sldId="434"/>
        </pc:sldMkLst>
      </pc:sldChg>
      <pc:sldChg chg="modNotes modNotesTx">
        <pc:chgData name="Peter Lin" userId="4cd699308735580e" providerId="LiveId" clId="{EE00158C-C55F-4753-8E36-C7F6A6277314}" dt="2021-06-21T03:09:11.007" v="342"/>
        <pc:sldMkLst>
          <pc:docMk/>
          <pc:sldMk cId="2909119632" sldId="435"/>
        </pc:sldMkLst>
      </pc:sldChg>
      <pc:sldChg chg="modNotes">
        <pc:chgData name="Peter Lin" userId="4cd699308735580e" providerId="LiveId" clId="{EE00158C-C55F-4753-8E36-C7F6A6277314}" dt="2021-06-21T03:09:11.007" v="342"/>
        <pc:sldMkLst>
          <pc:docMk/>
          <pc:sldMk cId="3667673943" sldId="437"/>
        </pc:sldMkLst>
      </pc:sldChg>
      <pc:sldChg chg="modNotes modNotesTx">
        <pc:chgData name="Peter Lin" userId="4cd699308735580e" providerId="LiveId" clId="{EE00158C-C55F-4753-8E36-C7F6A6277314}" dt="2021-06-21T03:09:11.007" v="342"/>
        <pc:sldMkLst>
          <pc:docMk/>
          <pc:sldMk cId="643634838" sldId="438"/>
        </pc:sldMkLst>
      </pc:sldChg>
      <pc:sldChg chg="modNotes modNotesTx">
        <pc:chgData name="Peter Lin" userId="4cd699308735580e" providerId="LiveId" clId="{EE00158C-C55F-4753-8E36-C7F6A6277314}" dt="2021-06-21T03:09:11.007" v="342"/>
        <pc:sldMkLst>
          <pc:docMk/>
          <pc:sldMk cId="2748308027" sldId="439"/>
        </pc:sldMkLst>
      </pc:sldChg>
      <pc:sldChg chg="modSp mod modNotes modNotesTx">
        <pc:chgData name="Peter Lin" userId="4cd699308735580e" providerId="LiveId" clId="{EE00158C-C55F-4753-8E36-C7F6A6277314}" dt="2021-06-21T03:09:11.007" v="342"/>
        <pc:sldMkLst>
          <pc:docMk/>
          <pc:sldMk cId="1601608162" sldId="440"/>
        </pc:sldMkLst>
        <pc:spChg chg="mod">
          <ac:chgData name="Peter Lin" userId="4cd699308735580e" providerId="LiveId" clId="{EE00158C-C55F-4753-8E36-C7F6A6277314}" dt="2021-06-21T02:33:19.334" v="169" actId="6549"/>
          <ac:spMkLst>
            <pc:docMk/>
            <pc:sldMk cId="1601608162" sldId="440"/>
            <ac:spMk id="2" creationId="{22281576-3A99-43B9-B7E6-00F5C0110E0F}"/>
          </ac:spMkLst>
        </pc:spChg>
      </pc:sldChg>
      <pc:sldChg chg="addCm delCm modNotes modNotesTx">
        <pc:chgData name="Peter Lin" userId="4cd699308735580e" providerId="LiveId" clId="{EE00158C-C55F-4753-8E36-C7F6A6277314}" dt="2021-06-21T03:10:39.743" v="343" actId="1592"/>
        <pc:sldMkLst>
          <pc:docMk/>
          <pc:sldMk cId="3673505874" sldId="441"/>
        </pc:sldMkLst>
      </pc:sldChg>
      <pc:sldChg chg="modSp mod modNotes modNotesTx">
        <pc:chgData name="Peter Lin" userId="4cd699308735580e" providerId="LiveId" clId="{EE00158C-C55F-4753-8E36-C7F6A6277314}" dt="2021-06-21T03:14:44.638" v="650" actId="113"/>
        <pc:sldMkLst>
          <pc:docMk/>
          <pc:sldMk cId="1213328749" sldId="442"/>
        </pc:sldMkLst>
        <pc:spChg chg="mod">
          <ac:chgData name="Peter Lin" userId="4cd699308735580e" providerId="LiveId" clId="{EE00158C-C55F-4753-8E36-C7F6A6277314}" dt="2021-06-21T02:58:22.913" v="254" actId="6549"/>
          <ac:spMkLst>
            <pc:docMk/>
            <pc:sldMk cId="1213328749" sldId="442"/>
            <ac:spMk id="2" creationId="{22281576-3A99-43B9-B7E6-00F5C0110E0F}"/>
          </ac:spMkLst>
        </pc:spChg>
      </pc:sldChg>
      <pc:sldChg chg="del modNotesTx">
        <pc:chgData name="Peter Lin" userId="4cd699308735580e" providerId="LiveId" clId="{EE00158C-C55F-4753-8E36-C7F6A6277314}" dt="2021-06-21T03:00:24.192" v="299" actId="47"/>
        <pc:sldMkLst>
          <pc:docMk/>
          <pc:sldMk cId="2164890781" sldId="443"/>
        </pc:sldMkLst>
      </pc:sldChg>
      <pc:sldChg chg="del modNotesTx">
        <pc:chgData name="Peter Lin" userId="4cd699308735580e" providerId="LiveId" clId="{EE00158C-C55F-4753-8E36-C7F6A6277314}" dt="2021-06-21T03:00:24.192" v="299" actId="47"/>
        <pc:sldMkLst>
          <pc:docMk/>
          <pc:sldMk cId="2757998470" sldId="444"/>
        </pc:sldMkLst>
      </pc:sldChg>
      <pc:sldChg chg="del modNotesTx">
        <pc:chgData name="Peter Lin" userId="4cd699308735580e" providerId="LiveId" clId="{EE00158C-C55F-4753-8E36-C7F6A6277314}" dt="2021-06-21T03:00:24.192" v="299" actId="47"/>
        <pc:sldMkLst>
          <pc:docMk/>
          <pc:sldMk cId="1929022669" sldId="445"/>
        </pc:sldMkLst>
      </pc:sldChg>
      <pc:sldChg chg="del modNotesTx">
        <pc:chgData name="Peter Lin" userId="4cd699308735580e" providerId="LiveId" clId="{EE00158C-C55F-4753-8E36-C7F6A6277314}" dt="2021-06-21T03:00:24.192" v="299" actId="47"/>
        <pc:sldMkLst>
          <pc:docMk/>
          <pc:sldMk cId="3531835023" sldId="446"/>
        </pc:sldMkLst>
      </pc:sldChg>
      <pc:sldChg chg="del modNotesTx">
        <pc:chgData name="Peter Lin" userId="4cd699308735580e" providerId="LiveId" clId="{EE00158C-C55F-4753-8E36-C7F6A6277314}" dt="2021-06-21T03:00:24.192" v="299" actId="47"/>
        <pc:sldMkLst>
          <pc:docMk/>
          <pc:sldMk cId="2965023936" sldId="447"/>
        </pc:sldMkLst>
      </pc:sldChg>
      <pc:sldChg chg="del modNotesTx">
        <pc:chgData name="Peter Lin" userId="4cd699308735580e" providerId="LiveId" clId="{EE00158C-C55F-4753-8E36-C7F6A6277314}" dt="2021-06-21T03:00:24.192" v="299" actId="47"/>
        <pc:sldMkLst>
          <pc:docMk/>
          <pc:sldMk cId="2016324946" sldId="448"/>
        </pc:sldMkLst>
      </pc:sldChg>
      <pc:sldChg chg="del">
        <pc:chgData name="Peter Lin" userId="4cd699308735580e" providerId="LiveId" clId="{EE00158C-C55F-4753-8E36-C7F6A6277314}" dt="2021-06-21T03:00:24.192" v="299" actId="47"/>
        <pc:sldMkLst>
          <pc:docMk/>
          <pc:sldMk cId="446675959" sldId="449"/>
        </pc:sldMkLst>
      </pc:sldChg>
      <pc:sldChg chg="del modNotesTx">
        <pc:chgData name="Peter Lin" userId="4cd699308735580e" providerId="LiveId" clId="{EE00158C-C55F-4753-8E36-C7F6A6277314}" dt="2021-06-21T03:00:24.192" v="299" actId="47"/>
        <pc:sldMkLst>
          <pc:docMk/>
          <pc:sldMk cId="2133078872" sldId="450"/>
        </pc:sldMkLst>
      </pc:sldChg>
      <pc:sldChg chg="modNotes modNotesTx">
        <pc:chgData name="Peter Lin" userId="4cd699308735580e" providerId="LiveId" clId="{EE00158C-C55F-4753-8E36-C7F6A6277314}" dt="2021-06-21T03:09:11.007" v="342"/>
        <pc:sldMkLst>
          <pc:docMk/>
          <pc:sldMk cId="1691837251" sldId="451"/>
        </pc:sldMkLst>
      </pc:sldChg>
      <pc:sldChg chg="modNotes modNotesTx">
        <pc:chgData name="Peter Lin" userId="4cd699308735580e" providerId="LiveId" clId="{EE00158C-C55F-4753-8E36-C7F6A6277314}" dt="2021-06-21T03:09:11.007" v="342"/>
        <pc:sldMkLst>
          <pc:docMk/>
          <pc:sldMk cId="837185943" sldId="452"/>
        </pc:sldMkLst>
      </pc:sldChg>
      <pc:sldChg chg="del">
        <pc:chgData name="Peter Lin" userId="4cd699308735580e" providerId="LiveId" clId="{EE00158C-C55F-4753-8E36-C7F6A6277314}" dt="2021-06-21T03:02:12.906" v="305" actId="47"/>
        <pc:sldMkLst>
          <pc:docMk/>
          <pc:sldMk cId="2811200910" sldId="453"/>
        </pc:sldMkLst>
      </pc:sldChg>
      <pc:sldChg chg="modNotes modNotesTx">
        <pc:chgData name="Peter Lin" userId="4cd699308735580e" providerId="LiveId" clId="{EE00158C-C55F-4753-8E36-C7F6A6277314}" dt="2021-06-21T03:09:11.007" v="342"/>
        <pc:sldMkLst>
          <pc:docMk/>
          <pc:sldMk cId="1534374518" sldId="454"/>
        </pc:sldMkLst>
      </pc:sldChg>
      <pc:sldChg chg="modNotes modNotesTx">
        <pc:chgData name="Peter Lin" userId="4cd699308735580e" providerId="LiveId" clId="{EE00158C-C55F-4753-8E36-C7F6A6277314}" dt="2021-06-21T03:09:11.007" v="342"/>
        <pc:sldMkLst>
          <pc:docMk/>
          <pc:sldMk cId="4166951916" sldId="455"/>
        </pc:sldMkLst>
      </pc:sldChg>
      <pc:sldChg chg="modNotes modNotesTx">
        <pc:chgData name="Peter Lin" userId="4cd699308735580e" providerId="LiveId" clId="{EE00158C-C55F-4753-8E36-C7F6A6277314}" dt="2021-06-21T03:09:11.007" v="342"/>
        <pc:sldMkLst>
          <pc:docMk/>
          <pc:sldMk cId="3039587860" sldId="458"/>
        </pc:sldMkLst>
      </pc:sldChg>
      <pc:sldChg chg="modNotes modNotesTx">
        <pc:chgData name="Peter Lin" userId="4cd699308735580e" providerId="LiveId" clId="{EE00158C-C55F-4753-8E36-C7F6A6277314}" dt="2021-06-21T03:09:11.007" v="342"/>
        <pc:sldMkLst>
          <pc:docMk/>
          <pc:sldMk cId="2724400324" sldId="459"/>
        </pc:sldMkLst>
      </pc:sldChg>
      <pc:sldChg chg="modNotes modNotesTx">
        <pc:chgData name="Peter Lin" userId="4cd699308735580e" providerId="LiveId" clId="{EE00158C-C55F-4753-8E36-C7F6A6277314}" dt="2021-06-21T03:09:11.007" v="342"/>
        <pc:sldMkLst>
          <pc:docMk/>
          <pc:sldMk cId="451971968" sldId="460"/>
        </pc:sldMkLst>
      </pc:sldChg>
      <pc:sldChg chg="modNotes modNotesTx">
        <pc:chgData name="Peter Lin" userId="4cd699308735580e" providerId="LiveId" clId="{EE00158C-C55F-4753-8E36-C7F6A6277314}" dt="2021-06-21T03:09:11.007" v="342"/>
        <pc:sldMkLst>
          <pc:docMk/>
          <pc:sldMk cId="1264654179" sldId="461"/>
        </pc:sldMkLst>
      </pc:sldChg>
      <pc:sldChg chg="modNotes modNotesTx">
        <pc:chgData name="Peter Lin" userId="4cd699308735580e" providerId="LiveId" clId="{EE00158C-C55F-4753-8E36-C7F6A6277314}" dt="2021-06-21T03:09:11.007" v="342"/>
        <pc:sldMkLst>
          <pc:docMk/>
          <pc:sldMk cId="2691276570" sldId="462"/>
        </pc:sldMkLst>
      </pc:sldChg>
      <pc:sldChg chg="modNotes modNotesTx">
        <pc:chgData name="Peter Lin" userId="4cd699308735580e" providerId="LiveId" clId="{EE00158C-C55F-4753-8E36-C7F6A6277314}" dt="2021-06-21T03:09:11.007" v="342"/>
        <pc:sldMkLst>
          <pc:docMk/>
          <pc:sldMk cId="3960500195" sldId="463"/>
        </pc:sldMkLst>
      </pc:sldChg>
      <pc:sldChg chg="modNotes modNotesTx">
        <pc:chgData name="Peter Lin" userId="4cd699308735580e" providerId="LiveId" clId="{EE00158C-C55F-4753-8E36-C7F6A6277314}" dt="2021-06-21T03:09:11.007" v="342"/>
        <pc:sldMkLst>
          <pc:docMk/>
          <pc:sldMk cId="2523841859" sldId="464"/>
        </pc:sldMkLst>
      </pc:sldChg>
      <pc:sldChg chg="modNotes modNotesTx">
        <pc:chgData name="Peter Lin" userId="4cd699308735580e" providerId="LiveId" clId="{EE00158C-C55F-4753-8E36-C7F6A6277314}" dt="2021-06-21T03:09:11.007" v="342"/>
        <pc:sldMkLst>
          <pc:docMk/>
          <pc:sldMk cId="792902882" sldId="465"/>
        </pc:sldMkLst>
      </pc:sldChg>
      <pc:sldChg chg="modNotes modNotesTx">
        <pc:chgData name="Peter Lin" userId="4cd699308735580e" providerId="LiveId" clId="{EE00158C-C55F-4753-8E36-C7F6A6277314}" dt="2021-06-21T03:09:11.007" v="342"/>
        <pc:sldMkLst>
          <pc:docMk/>
          <pc:sldMk cId="815626075" sldId="466"/>
        </pc:sldMkLst>
      </pc:sldChg>
      <pc:sldChg chg="modNotes modNotesTx">
        <pc:chgData name="Peter Lin" userId="4cd699308735580e" providerId="LiveId" clId="{EE00158C-C55F-4753-8E36-C7F6A6277314}" dt="2021-06-21T03:09:11.007" v="342"/>
        <pc:sldMkLst>
          <pc:docMk/>
          <pc:sldMk cId="2864450288" sldId="467"/>
        </pc:sldMkLst>
      </pc:sldChg>
      <pc:sldChg chg="modNotes modNotesTx">
        <pc:chgData name="Peter Lin" userId="4cd699308735580e" providerId="LiveId" clId="{EE00158C-C55F-4753-8E36-C7F6A6277314}" dt="2021-06-21T03:09:11.007" v="342"/>
        <pc:sldMkLst>
          <pc:docMk/>
          <pc:sldMk cId="3728207143" sldId="468"/>
        </pc:sldMkLst>
      </pc:sldChg>
      <pc:sldChg chg="modNotes modNotesTx">
        <pc:chgData name="Peter Lin" userId="4cd699308735580e" providerId="LiveId" clId="{EE00158C-C55F-4753-8E36-C7F6A6277314}" dt="2021-06-21T03:09:11.007" v="342"/>
        <pc:sldMkLst>
          <pc:docMk/>
          <pc:sldMk cId="3744718265" sldId="469"/>
        </pc:sldMkLst>
      </pc:sldChg>
      <pc:sldChg chg="modNotes modNotesTx">
        <pc:chgData name="Peter Lin" userId="4cd699308735580e" providerId="LiveId" clId="{EE00158C-C55F-4753-8E36-C7F6A6277314}" dt="2021-06-21T03:09:11.007" v="342"/>
        <pc:sldMkLst>
          <pc:docMk/>
          <pc:sldMk cId="1413866479" sldId="470"/>
        </pc:sldMkLst>
      </pc:sldChg>
      <pc:sldChg chg="modNotes modNotesTx">
        <pc:chgData name="Peter Lin" userId="4cd699308735580e" providerId="LiveId" clId="{EE00158C-C55F-4753-8E36-C7F6A6277314}" dt="2021-06-21T03:09:11.007" v="342"/>
        <pc:sldMkLst>
          <pc:docMk/>
          <pc:sldMk cId="3456777943" sldId="471"/>
        </pc:sldMkLst>
      </pc:sldChg>
      <pc:sldChg chg="modNotes">
        <pc:chgData name="Peter Lin" userId="4cd699308735580e" providerId="LiveId" clId="{EE00158C-C55F-4753-8E36-C7F6A6277314}" dt="2021-06-21T03:09:11.007" v="342"/>
        <pc:sldMkLst>
          <pc:docMk/>
          <pc:sldMk cId="4064151664" sldId="472"/>
        </pc:sldMkLst>
      </pc:sldChg>
      <pc:sldChg chg="modNotes modNotesTx">
        <pc:chgData name="Peter Lin" userId="4cd699308735580e" providerId="LiveId" clId="{EE00158C-C55F-4753-8E36-C7F6A6277314}" dt="2021-06-21T03:09:11.007" v="342"/>
        <pc:sldMkLst>
          <pc:docMk/>
          <pc:sldMk cId="4198655453" sldId="473"/>
        </pc:sldMkLst>
      </pc:sldChg>
      <pc:sldChg chg="modNotes modNotesTx">
        <pc:chgData name="Peter Lin" userId="4cd699308735580e" providerId="LiveId" clId="{EE00158C-C55F-4753-8E36-C7F6A6277314}" dt="2021-06-21T03:09:11.007" v="342"/>
        <pc:sldMkLst>
          <pc:docMk/>
          <pc:sldMk cId="980598828" sldId="474"/>
        </pc:sldMkLst>
      </pc:sldChg>
      <pc:sldChg chg="modNotes modNotesTx">
        <pc:chgData name="Peter Lin" userId="4cd699308735580e" providerId="LiveId" clId="{EE00158C-C55F-4753-8E36-C7F6A6277314}" dt="2021-06-21T03:09:11.007" v="342"/>
        <pc:sldMkLst>
          <pc:docMk/>
          <pc:sldMk cId="2288283158" sldId="475"/>
        </pc:sldMkLst>
      </pc:sldChg>
      <pc:sldChg chg="modNotes modNotesTx">
        <pc:chgData name="Peter Lin" userId="4cd699308735580e" providerId="LiveId" clId="{EE00158C-C55F-4753-8E36-C7F6A6277314}" dt="2021-06-21T03:09:11.007" v="342"/>
        <pc:sldMkLst>
          <pc:docMk/>
          <pc:sldMk cId="786520531" sldId="476"/>
        </pc:sldMkLst>
      </pc:sldChg>
      <pc:sldChg chg="modNotes modNotesTx">
        <pc:chgData name="Peter Lin" userId="4cd699308735580e" providerId="LiveId" clId="{EE00158C-C55F-4753-8E36-C7F6A6277314}" dt="2021-06-21T03:09:11.007" v="342"/>
        <pc:sldMkLst>
          <pc:docMk/>
          <pc:sldMk cId="4018497382" sldId="479"/>
        </pc:sldMkLst>
      </pc:sldChg>
      <pc:sldChg chg="modNotes modNotesTx">
        <pc:chgData name="Peter Lin" userId="4cd699308735580e" providerId="LiveId" clId="{EE00158C-C55F-4753-8E36-C7F6A6277314}" dt="2021-06-21T03:09:11.007" v="342"/>
        <pc:sldMkLst>
          <pc:docMk/>
          <pc:sldMk cId="2907433272" sldId="480"/>
        </pc:sldMkLst>
      </pc:sldChg>
      <pc:sldChg chg="modNotes modNotesTx">
        <pc:chgData name="Peter Lin" userId="4cd699308735580e" providerId="LiveId" clId="{EE00158C-C55F-4753-8E36-C7F6A6277314}" dt="2021-06-21T03:09:11.007" v="342"/>
        <pc:sldMkLst>
          <pc:docMk/>
          <pc:sldMk cId="3596571585" sldId="481"/>
        </pc:sldMkLst>
      </pc:sldChg>
      <pc:sldChg chg="modNotes modNotesTx">
        <pc:chgData name="Peter Lin" userId="4cd699308735580e" providerId="LiveId" clId="{EE00158C-C55F-4753-8E36-C7F6A6277314}" dt="2021-06-21T03:09:11.007" v="342"/>
        <pc:sldMkLst>
          <pc:docMk/>
          <pc:sldMk cId="3779594886" sldId="482"/>
        </pc:sldMkLst>
      </pc:sldChg>
      <pc:sldChg chg="modNotes modNotesTx">
        <pc:chgData name="Peter Lin" userId="4cd699308735580e" providerId="LiveId" clId="{EE00158C-C55F-4753-8E36-C7F6A6277314}" dt="2021-06-21T03:09:11.007" v="342"/>
        <pc:sldMkLst>
          <pc:docMk/>
          <pc:sldMk cId="3241412447" sldId="483"/>
        </pc:sldMkLst>
      </pc:sldChg>
      <pc:sldChg chg="modNotes">
        <pc:chgData name="Peter Lin" userId="4cd699308735580e" providerId="LiveId" clId="{EE00158C-C55F-4753-8E36-C7F6A6277314}" dt="2021-06-21T03:09:11.007" v="342"/>
        <pc:sldMkLst>
          <pc:docMk/>
          <pc:sldMk cId="1324428772" sldId="484"/>
        </pc:sldMkLst>
      </pc:sldChg>
      <pc:sldChg chg="modNotes">
        <pc:chgData name="Peter Lin" userId="4cd699308735580e" providerId="LiveId" clId="{EE00158C-C55F-4753-8E36-C7F6A6277314}" dt="2021-06-21T03:09:11.007" v="342"/>
        <pc:sldMkLst>
          <pc:docMk/>
          <pc:sldMk cId="1565220870" sldId="485"/>
        </pc:sldMkLst>
      </pc:sldChg>
      <pc:sldChg chg="modNotes">
        <pc:chgData name="Peter Lin" userId="4cd699308735580e" providerId="LiveId" clId="{EE00158C-C55F-4753-8E36-C7F6A6277314}" dt="2021-06-21T03:09:11.007" v="342"/>
        <pc:sldMkLst>
          <pc:docMk/>
          <pc:sldMk cId="2980251551" sldId="486"/>
        </pc:sldMkLst>
      </pc:sldChg>
      <pc:sldChg chg="modNotes">
        <pc:chgData name="Peter Lin" userId="4cd699308735580e" providerId="LiveId" clId="{EE00158C-C55F-4753-8E36-C7F6A6277314}" dt="2021-06-21T03:09:11.007" v="342"/>
        <pc:sldMkLst>
          <pc:docMk/>
          <pc:sldMk cId="848361014" sldId="487"/>
        </pc:sldMkLst>
      </pc:sldChg>
      <pc:sldChg chg="modNotes">
        <pc:chgData name="Peter Lin" userId="4cd699308735580e" providerId="LiveId" clId="{EE00158C-C55F-4753-8E36-C7F6A6277314}" dt="2021-06-21T03:09:11.007" v="342"/>
        <pc:sldMkLst>
          <pc:docMk/>
          <pc:sldMk cId="2289201913" sldId="488"/>
        </pc:sldMkLst>
      </pc:sldChg>
      <pc:sldChg chg="modNotes">
        <pc:chgData name="Peter Lin" userId="4cd699308735580e" providerId="LiveId" clId="{EE00158C-C55F-4753-8E36-C7F6A6277314}" dt="2021-06-21T03:09:11.007" v="342"/>
        <pc:sldMkLst>
          <pc:docMk/>
          <pc:sldMk cId="2828199452" sldId="489"/>
        </pc:sldMkLst>
      </pc:sldChg>
      <pc:sldChg chg="modNotes">
        <pc:chgData name="Peter Lin" userId="4cd699308735580e" providerId="LiveId" clId="{EE00158C-C55F-4753-8E36-C7F6A6277314}" dt="2021-06-21T03:09:11.007" v="342"/>
        <pc:sldMkLst>
          <pc:docMk/>
          <pc:sldMk cId="3585511957" sldId="493"/>
        </pc:sldMkLst>
      </pc:sldChg>
      <pc:sldChg chg="modNotes">
        <pc:chgData name="Peter Lin" userId="4cd699308735580e" providerId="LiveId" clId="{EE00158C-C55F-4753-8E36-C7F6A6277314}" dt="2021-06-21T03:09:11.007" v="342"/>
        <pc:sldMkLst>
          <pc:docMk/>
          <pc:sldMk cId="2919540323" sldId="494"/>
        </pc:sldMkLst>
      </pc:sldChg>
      <pc:sldChg chg="modNotes">
        <pc:chgData name="Peter Lin" userId="4cd699308735580e" providerId="LiveId" clId="{EE00158C-C55F-4753-8E36-C7F6A6277314}" dt="2021-06-21T03:09:11.007" v="342"/>
        <pc:sldMkLst>
          <pc:docMk/>
          <pc:sldMk cId="4018343271" sldId="495"/>
        </pc:sldMkLst>
      </pc:sldChg>
      <pc:sldChg chg="modNotes">
        <pc:chgData name="Peter Lin" userId="4cd699308735580e" providerId="LiveId" clId="{EE00158C-C55F-4753-8E36-C7F6A6277314}" dt="2021-06-21T03:09:11.007" v="342"/>
        <pc:sldMkLst>
          <pc:docMk/>
          <pc:sldMk cId="4168981371" sldId="496"/>
        </pc:sldMkLst>
      </pc:sldChg>
      <pc:sldChg chg="modNotes">
        <pc:chgData name="Peter Lin" userId="4cd699308735580e" providerId="LiveId" clId="{EE00158C-C55F-4753-8E36-C7F6A6277314}" dt="2021-06-21T03:09:11.007" v="342"/>
        <pc:sldMkLst>
          <pc:docMk/>
          <pc:sldMk cId="4076110521" sldId="497"/>
        </pc:sldMkLst>
      </pc:sldChg>
      <pc:sldChg chg="modNotes modNotesTx">
        <pc:chgData name="Peter Lin" userId="4cd699308735580e" providerId="LiveId" clId="{EE00158C-C55F-4753-8E36-C7F6A6277314}" dt="2021-06-23T02:34:02.847" v="1024" actId="6549"/>
        <pc:sldMkLst>
          <pc:docMk/>
          <pc:sldMk cId="2939952817" sldId="498"/>
        </pc:sldMkLst>
      </pc:sldChg>
      <pc:sldChg chg="modNotes modNotesTx">
        <pc:chgData name="Peter Lin" userId="4cd699308735580e" providerId="LiveId" clId="{EE00158C-C55F-4753-8E36-C7F6A6277314}" dt="2021-06-23T02:34:10.925" v="1025"/>
        <pc:sldMkLst>
          <pc:docMk/>
          <pc:sldMk cId="2544006657" sldId="499"/>
        </pc:sldMkLst>
      </pc:sldChg>
      <pc:sldChg chg="modNotes modNotesTx">
        <pc:chgData name="Peter Lin" userId="4cd699308735580e" providerId="LiveId" clId="{EE00158C-C55F-4753-8E36-C7F6A6277314}" dt="2021-06-23T02:34:19.961" v="1026"/>
        <pc:sldMkLst>
          <pc:docMk/>
          <pc:sldMk cId="93821510" sldId="500"/>
        </pc:sldMkLst>
      </pc:sldChg>
      <pc:sldChg chg="modNotes modNotesTx">
        <pc:chgData name="Peter Lin" userId="4cd699308735580e" providerId="LiveId" clId="{EE00158C-C55F-4753-8E36-C7F6A6277314}" dt="2021-06-23T02:34:27.839" v="1027"/>
        <pc:sldMkLst>
          <pc:docMk/>
          <pc:sldMk cId="1356273620" sldId="501"/>
        </pc:sldMkLst>
      </pc:sldChg>
      <pc:sldChg chg="modNotes modNotesTx">
        <pc:chgData name="Peter Lin" userId="4cd699308735580e" providerId="LiveId" clId="{EE00158C-C55F-4753-8E36-C7F6A6277314}" dt="2021-06-23T02:34:40.377" v="1028"/>
        <pc:sldMkLst>
          <pc:docMk/>
          <pc:sldMk cId="3065913800" sldId="502"/>
        </pc:sldMkLst>
      </pc:sldChg>
      <pc:sldChg chg="modNotes modNotesTx">
        <pc:chgData name="Peter Lin" userId="4cd699308735580e" providerId="LiveId" clId="{EE00158C-C55F-4753-8E36-C7F6A6277314}" dt="2021-06-23T02:34:57.289" v="1029"/>
        <pc:sldMkLst>
          <pc:docMk/>
          <pc:sldMk cId="4181220230" sldId="503"/>
        </pc:sldMkLst>
      </pc:sldChg>
      <pc:sldChg chg="modNotes modNotesTx">
        <pc:chgData name="Peter Lin" userId="4cd699308735580e" providerId="LiveId" clId="{EE00158C-C55F-4753-8E36-C7F6A6277314}" dt="2021-06-23T02:35:25.072" v="1033"/>
        <pc:sldMkLst>
          <pc:docMk/>
          <pc:sldMk cId="619500135" sldId="504"/>
        </pc:sldMkLst>
      </pc:sldChg>
      <pc:sldChg chg="modNotes modNotesTx">
        <pc:chgData name="Peter Lin" userId="4cd699308735580e" providerId="LiveId" clId="{EE00158C-C55F-4753-8E36-C7F6A6277314}" dt="2021-06-23T02:35:40.730" v="1035"/>
        <pc:sldMkLst>
          <pc:docMk/>
          <pc:sldMk cId="1827915482" sldId="505"/>
        </pc:sldMkLst>
      </pc:sldChg>
      <pc:sldChg chg="modNotes modNotesTx">
        <pc:chgData name="Peter Lin" userId="4cd699308735580e" providerId="LiveId" clId="{EE00158C-C55F-4753-8E36-C7F6A6277314}" dt="2021-06-23T02:36:15.111" v="1039"/>
        <pc:sldMkLst>
          <pc:docMk/>
          <pc:sldMk cId="4204879329" sldId="506"/>
        </pc:sldMkLst>
      </pc:sldChg>
      <pc:sldChg chg="modNotes modNotesTx">
        <pc:chgData name="Peter Lin" userId="4cd699308735580e" providerId="LiveId" clId="{EE00158C-C55F-4753-8E36-C7F6A6277314}" dt="2021-06-23T02:36:24.435" v="1040"/>
        <pc:sldMkLst>
          <pc:docMk/>
          <pc:sldMk cId="942665405" sldId="507"/>
        </pc:sldMkLst>
      </pc:sldChg>
      <pc:sldChg chg="modNotes modNotesTx">
        <pc:chgData name="Peter Lin" userId="4cd699308735580e" providerId="LiveId" clId="{EE00158C-C55F-4753-8E36-C7F6A6277314}" dt="2021-06-23T02:36:58.690" v="1045"/>
        <pc:sldMkLst>
          <pc:docMk/>
          <pc:sldMk cId="2835942708" sldId="508"/>
        </pc:sldMkLst>
      </pc:sldChg>
      <pc:sldChg chg="modNotes modNotesTx">
        <pc:chgData name="Peter Lin" userId="4cd699308735580e" providerId="LiveId" clId="{EE00158C-C55F-4753-8E36-C7F6A6277314}" dt="2021-06-23T02:37:11.363" v="1047"/>
        <pc:sldMkLst>
          <pc:docMk/>
          <pc:sldMk cId="2773562494" sldId="509"/>
        </pc:sldMkLst>
      </pc:sldChg>
      <pc:sldChg chg="modNotes modNotesTx">
        <pc:chgData name="Peter Lin" userId="4cd699308735580e" providerId="LiveId" clId="{EE00158C-C55F-4753-8E36-C7F6A6277314}" dt="2021-06-23T02:37:17.528" v="1048"/>
        <pc:sldMkLst>
          <pc:docMk/>
          <pc:sldMk cId="3108804327" sldId="510"/>
        </pc:sldMkLst>
      </pc:sldChg>
      <pc:sldChg chg="modNotes modNotesTx">
        <pc:chgData name="Peter Lin" userId="4cd699308735580e" providerId="LiveId" clId="{EE00158C-C55F-4753-8E36-C7F6A6277314}" dt="2021-06-23T02:37:33.840" v="1050"/>
        <pc:sldMkLst>
          <pc:docMk/>
          <pc:sldMk cId="616737058" sldId="511"/>
        </pc:sldMkLst>
      </pc:sldChg>
      <pc:sldChg chg="modNotes modNotesTx">
        <pc:chgData name="Peter Lin" userId="4cd699308735580e" providerId="LiveId" clId="{EE00158C-C55F-4753-8E36-C7F6A6277314}" dt="2021-06-23T02:37:40.321" v="1051"/>
        <pc:sldMkLst>
          <pc:docMk/>
          <pc:sldMk cId="3340753886" sldId="512"/>
        </pc:sldMkLst>
      </pc:sldChg>
      <pc:sldChg chg="modNotes modNotesTx">
        <pc:chgData name="Peter Lin" userId="4cd699308735580e" providerId="LiveId" clId="{EE00158C-C55F-4753-8E36-C7F6A6277314}" dt="2021-06-23T02:37:46.746" v="1052"/>
        <pc:sldMkLst>
          <pc:docMk/>
          <pc:sldMk cId="1810219579" sldId="513"/>
        </pc:sldMkLst>
      </pc:sldChg>
      <pc:sldChg chg="modNotes modNotesTx">
        <pc:chgData name="Peter Lin" userId="4cd699308735580e" providerId="LiveId" clId="{EE00158C-C55F-4753-8E36-C7F6A6277314}" dt="2021-06-23T02:38:04.573" v="1054"/>
        <pc:sldMkLst>
          <pc:docMk/>
          <pc:sldMk cId="3405260153" sldId="514"/>
        </pc:sldMkLst>
      </pc:sldChg>
      <pc:sldChg chg="modNotes">
        <pc:chgData name="Peter Lin" userId="4cd699308735580e" providerId="LiveId" clId="{EE00158C-C55F-4753-8E36-C7F6A6277314}" dt="2021-06-21T03:09:11.007" v="342"/>
        <pc:sldMkLst>
          <pc:docMk/>
          <pc:sldMk cId="372365984" sldId="548"/>
        </pc:sldMkLst>
      </pc:sldChg>
      <pc:sldChg chg="modNotes">
        <pc:chgData name="Peter Lin" userId="4cd699308735580e" providerId="LiveId" clId="{EE00158C-C55F-4753-8E36-C7F6A6277314}" dt="2021-06-21T03:09:11.007" v="342"/>
        <pc:sldMkLst>
          <pc:docMk/>
          <pc:sldMk cId="2588098744" sldId="549"/>
        </pc:sldMkLst>
      </pc:sldChg>
      <pc:sldChg chg="modNotes">
        <pc:chgData name="Peter Lin" userId="4cd699308735580e" providerId="LiveId" clId="{EE00158C-C55F-4753-8E36-C7F6A6277314}" dt="2021-06-21T03:09:11.007" v="342"/>
        <pc:sldMkLst>
          <pc:docMk/>
          <pc:sldMk cId="1513824329" sldId="550"/>
        </pc:sldMkLst>
      </pc:sldChg>
      <pc:sldChg chg="modNotes">
        <pc:chgData name="Peter Lin" userId="4cd699308735580e" providerId="LiveId" clId="{EE00158C-C55F-4753-8E36-C7F6A6277314}" dt="2021-06-21T03:09:11.007" v="342"/>
        <pc:sldMkLst>
          <pc:docMk/>
          <pc:sldMk cId="1541151553" sldId="551"/>
        </pc:sldMkLst>
      </pc:sldChg>
      <pc:sldChg chg="modNotes">
        <pc:chgData name="Peter Lin" userId="4cd699308735580e" providerId="LiveId" clId="{EE00158C-C55F-4753-8E36-C7F6A6277314}" dt="2021-06-21T03:09:11.007" v="342"/>
        <pc:sldMkLst>
          <pc:docMk/>
          <pc:sldMk cId="3818548542" sldId="552"/>
        </pc:sldMkLst>
      </pc:sldChg>
      <pc:sldChg chg="modNotes modNotesTx">
        <pc:chgData name="Peter Lin" userId="4cd699308735580e" providerId="LiveId" clId="{EE00158C-C55F-4753-8E36-C7F6A6277314}" dt="2021-06-23T03:55:53.633" v="1110" actId="33524"/>
        <pc:sldMkLst>
          <pc:docMk/>
          <pc:sldMk cId="4194200720" sldId="553"/>
        </pc:sldMkLst>
      </pc:sldChg>
      <pc:sldChg chg="modNotes">
        <pc:chgData name="Peter Lin" userId="4cd699308735580e" providerId="LiveId" clId="{EE00158C-C55F-4753-8E36-C7F6A6277314}" dt="2021-06-21T03:09:11.007" v="342"/>
        <pc:sldMkLst>
          <pc:docMk/>
          <pc:sldMk cId="1648850179" sldId="554"/>
        </pc:sldMkLst>
      </pc:sldChg>
      <pc:sldChg chg="modNotes">
        <pc:chgData name="Peter Lin" userId="4cd699308735580e" providerId="LiveId" clId="{EE00158C-C55F-4753-8E36-C7F6A6277314}" dt="2021-06-21T03:09:11.007" v="342"/>
        <pc:sldMkLst>
          <pc:docMk/>
          <pc:sldMk cId="528309644" sldId="555"/>
        </pc:sldMkLst>
      </pc:sldChg>
      <pc:sldChg chg="modNotes">
        <pc:chgData name="Peter Lin" userId="4cd699308735580e" providerId="LiveId" clId="{EE00158C-C55F-4753-8E36-C7F6A6277314}" dt="2021-06-21T03:09:11.007" v="342"/>
        <pc:sldMkLst>
          <pc:docMk/>
          <pc:sldMk cId="2223104055" sldId="556"/>
        </pc:sldMkLst>
      </pc:sldChg>
      <pc:sldChg chg="modNotes">
        <pc:chgData name="Peter Lin" userId="4cd699308735580e" providerId="LiveId" clId="{EE00158C-C55F-4753-8E36-C7F6A6277314}" dt="2021-06-21T03:09:11.007" v="342"/>
        <pc:sldMkLst>
          <pc:docMk/>
          <pc:sldMk cId="3604878989" sldId="557"/>
        </pc:sldMkLst>
      </pc:sldChg>
      <pc:sldChg chg="modNotes">
        <pc:chgData name="Peter Lin" userId="4cd699308735580e" providerId="LiveId" clId="{EE00158C-C55F-4753-8E36-C7F6A6277314}" dt="2021-06-21T03:09:11.007" v="342"/>
        <pc:sldMkLst>
          <pc:docMk/>
          <pc:sldMk cId="3721567879" sldId="558"/>
        </pc:sldMkLst>
      </pc:sldChg>
      <pc:sldChg chg="modNotes">
        <pc:chgData name="Peter Lin" userId="4cd699308735580e" providerId="LiveId" clId="{EE00158C-C55F-4753-8E36-C7F6A6277314}" dt="2021-06-21T03:09:11.007" v="342"/>
        <pc:sldMkLst>
          <pc:docMk/>
          <pc:sldMk cId="2722747588" sldId="559"/>
        </pc:sldMkLst>
      </pc:sldChg>
      <pc:sldChg chg="modNotes">
        <pc:chgData name="Peter Lin" userId="4cd699308735580e" providerId="LiveId" clId="{EE00158C-C55F-4753-8E36-C7F6A6277314}" dt="2021-06-21T03:09:11.007" v="342"/>
        <pc:sldMkLst>
          <pc:docMk/>
          <pc:sldMk cId="2966076143" sldId="560"/>
        </pc:sldMkLst>
      </pc:sldChg>
      <pc:sldChg chg="modNotes">
        <pc:chgData name="Peter Lin" userId="4cd699308735580e" providerId="LiveId" clId="{EE00158C-C55F-4753-8E36-C7F6A6277314}" dt="2021-06-21T03:09:11.007" v="342"/>
        <pc:sldMkLst>
          <pc:docMk/>
          <pc:sldMk cId="1915025223" sldId="562"/>
        </pc:sldMkLst>
      </pc:sldChg>
      <pc:sldChg chg="modNotes">
        <pc:chgData name="Peter Lin" userId="4cd699308735580e" providerId="LiveId" clId="{EE00158C-C55F-4753-8E36-C7F6A6277314}" dt="2021-06-21T03:09:11.007" v="342"/>
        <pc:sldMkLst>
          <pc:docMk/>
          <pc:sldMk cId="10098475" sldId="563"/>
        </pc:sldMkLst>
      </pc:sldChg>
      <pc:sldChg chg="modNotes">
        <pc:chgData name="Peter Lin" userId="4cd699308735580e" providerId="LiveId" clId="{EE00158C-C55F-4753-8E36-C7F6A6277314}" dt="2021-06-21T03:09:11.007" v="342"/>
        <pc:sldMkLst>
          <pc:docMk/>
          <pc:sldMk cId="771437091" sldId="564"/>
        </pc:sldMkLst>
      </pc:sldChg>
      <pc:sldChg chg="modNotes">
        <pc:chgData name="Peter Lin" userId="4cd699308735580e" providerId="LiveId" clId="{EE00158C-C55F-4753-8E36-C7F6A6277314}" dt="2021-06-21T03:09:11.007" v="342"/>
        <pc:sldMkLst>
          <pc:docMk/>
          <pc:sldMk cId="4058430193" sldId="565"/>
        </pc:sldMkLst>
      </pc:sldChg>
      <pc:sldChg chg="modNotes">
        <pc:chgData name="Peter Lin" userId="4cd699308735580e" providerId="LiveId" clId="{EE00158C-C55F-4753-8E36-C7F6A6277314}" dt="2021-06-21T03:09:11.007" v="342"/>
        <pc:sldMkLst>
          <pc:docMk/>
          <pc:sldMk cId="1298122675" sldId="566"/>
        </pc:sldMkLst>
      </pc:sldChg>
      <pc:sldChg chg="modNotes">
        <pc:chgData name="Peter Lin" userId="4cd699308735580e" providerId="LiveId" clId="{EE00158C-C55F-4753-8E36-C7F6A6277314}" dt="2021-06-21T03:09:11.007" v="342"/>
        <pc:sldMkLst>
          <pc:docMk/>
          <pc:sldMk cId="3963351139" sldId="567"/>
        </pc:sldMkLst>
      </pc:sldChg>
      <pc:sldChg chg="modNotes">
        <pc:chgData name="Peter Lin" userId="4cd699308735580e" providerId="LiveId" clId="{EE00158C-C55F-4753-8E36-C7F6A6277314}" dt="2021-06-21T03:09:11.007" v="342"/>
        <pc:sldMkLst>
          <pc:docMk/>
          <pc:sldMk cId="271051122" sldId="568"/>
        </pc:sldMkLst>
      </pc:sldChg>
      <pc:sldChg chg="modNotes">
        <pc:chgData name="Peter Lin" userId="4cd699308735580e" providerId="LiveId" clId="{EE00158C-C55F-4753-8E36-C7F6A6277314}" dt="2021-06-21T03:09:11.007" v="342"/>
        <pc:sldMkLst>
          <pc:docMk/>
          <pc:sldMk cId="1528932301" sldId="569"/>
        </pc:sldMkLst>
      </pc:sldChg>
      <pc:sldChg chg="modNotes modNotesTx">
        <pc:chgData name="Peter Lin" userId="4cd699308735580e" providerId="LiveId" clId="{EE00158C-C55F-4753-8E36-C7F6A6277314}" dt="2021-06-23T04:13:46.957" v="1112"/>
        <pc:sldMkLst>
          <pc:docMk/>
          <pc:sldMk cId="1791333547" sldId="570"/>
        </pc:sldMkLst>
      </pc:sldChg>
      <pc:sldChg chg="modNotes">
        <pc:chgData name="Peter Lin" userId="4cd699308735580e" providerId="LiveId" clId="{EE00158C-C55F-4753-8E36-C7F6A6277314}" dt="2021-06-21T03:09:11.007" v="342"/>
        <pc:sldMkLst>
          <pc:docMk/>
          <pc:sldMk cId="217302807" sldId="571"/>
        </pc:sldMkLst>
      </pc:sldChg>
      <pc:sldChg chg="modNotes">
        <pc:chgData name="Peter Lin" userId="4cd699308735580e" providerId="LiveId" clId="{EE00158C-C55F-4753-8E36-C7F6A6277314}" dt="2021-06-21T03:09:11.007" v="342"/>
        <pc:sldMkLst>
          <pc:docMk/>
          <pc:sldMk cId="952113567" sldId="572"/>
        </pc:sldMkLst>
      </pc:sldChg>
      <pc:sldChg chg="modNotes">
        <pc:chgData name="Peter Lin" userId="4cd699308735580e" providerId="LiveId" clId="{EE00158C-C55F-4753-8E36-C7F6A6277314}" dt="2021-06-21T03:09:11.007" v="342"/>
        <pc:sldMkLst>
          <pc:docMk/>
          <pc:sldMk cId="198161871" sldId="573"/>
        </pc:sldMkLst>
      </pc:sldChg>
      <pc:sldChg chg="modNotes">
        <pc:chgData name="Peter Lin" userId="4cd699308735580e" providerId="LiveId" clId="{EE00158C-C55F-4753-8E36-C7F6A6277314}" dt="2021-06-21T03:09:11.007" v="342"/>
        <pc:sldMkLst>
          <pc:docMk/>
          <pc:sldMk cId="2937125756" sldId="574"/>
        </pc:sldMkLst>
      </pc:sldChg>
      <pc:sldChg chg="modNotes">
        <pc:chgData name="Peter Lin" userId="4cd699308735580e" providerId="LiveId" clId="{EE00158C-C55F-4753-8E36-C7F6A6277314}" dt="2021-06-21T03:09:11.007" v="342"/>
        <pc:sldMkLst>
          <pc:docMk/>
          <pc:sldMk cId="3716546083" sldId="575"/>
        </pc:sldMkLst>
      </pc:sldChg>
      <pc:sldChg chg="modNotes">
        <pc:chgData name="Peter Lin" userId="4cd699308735580e" providerId="LiveId" clId="{EE00158C-C55F-4753-8E36-C7F6A6277314}" dt="2021-06-21T03:09:11.007" v="342"/>
        <pc:sldMkLst>
          <pc:docMk/>
          <pc:sldMk cId="570003885" sldId="576"/>
        </pc:sldMkLst>
      </pc:sldChg>
      <pc:sldChg chg="modNotes">
        <pc:chgData name="Peter Lin" userId="4cd699308735580e" providerId="LiveId" clId="{EE00158C-C55F-4753-8E36-C7F6A6277314}" dt="2021-06-21T03:09:11.007" v="342"/>
        <pc:sldMkLst>
          <pc:docMk/>
          <pc:sldMk cId="2593088776" sldId="577"/>
        </pc:sldMkLst>
      </pc:sldChg>
      <pc:sldChg chg="modNotes">
        <pc:chgData name="Peter Lin" userId="4cd699308735580e" providerId="LiveId" clId="{EE00158C-C55F-4753-8E36-C7F6A6277314}" dt="2021-06-21T03:09:11.007" v="342"/>
        <pc:sldMkLst>
          <pc:docMk/>
          <pc:sldMk cId="2428975667" sldId="578"/>
        </pc:sldMkLst>
      </pc:sldChg>
      <pc:sldChg chg="modNotes">
        <pc:chgData name="Peter Lin" userId="4cd699308735580e" providerId="LiveId" clId="{EE00158C-C55F-4753-8E36-C7F6A6277314}" dt="2021-06-21T03:09:11.007" v="342"/>
        <pc:sldMkLst>
          <pc:docMk/>
          <pc:sldMk cId="1814232098" sldId="579"/>
        </pc:sldMkLst>
      </pc:sldChg>
      <pc:sldChg chg="modNotes">
        <pc:chgData name="Peter Lin" userId="4cd699308735580e" providerId="LiveId" clId="{EE00158C-C55F-4753-8E36-C7F6A6277314}" dt="2021-06-21T03:09:11.007" v="342"/>
        <pc:sldMkLst>
          <pc:docMk/>
          <pc:sldMk cId="555411537" sldId="580"/>
        </pc:sldMkLst>
      </pc:sldChg>
      <pc:sldChg chg="modNotes">
        <pc:chgData name="Peter Lin" userId="4cd699308735580e" providerId="LiveId" clId="{EE00158C-C55F-4753-8E36-C7F6A6277314}" dt="2021-06-21T03:09:11.007" v="342"/>
        <pc:sldMkLst>
          <pc:docMk/>
          <pc:sldMk cId="280296631" sldId="581"/>
        </pc:sldMkLst>
      </pc:sldChg>
      <pc:sldChg chg="modNotes">
        <pc:chgData name="Peter Lin" userId="4cd699308735580e" providerId="LiveId" clId="{EE00158C-C55F-4753-8E36-C7F6A6277314}" dt="2021-06-21T03:09:11.007" v="342"/>
        <pc:sldMkLst>
          <pc:docMk/>
          <pc:sldMk cId="1004248602" sldId="582"/>
        </pc:sldMkLst>
      </pc:sldChg>
      <pc:sldChg chg="modNotes modNotesTx">
        <pc:chgData name="Peter Lin" userId="4cd699308735580e" providerId="LiveId" clId="{EE00158C-C55F-4753-8E36-C7F6A6277314}" dt="2021-06-23T02:35:54.941" v="1037"/>
        <pc:sldMkLst>
          <pc:docMk/>
          <pc:sldMk cId="839993669" sldId="583"/>
        </pc:sldMkLst>
      </pc:sldChg>
      <pc:sldChg chg="modNotes">
        <pc:chgData name="Peter Lin" userId="4cd699308735580e" providerId="LiveId" clId="{EE00158C-C55F-4753-8E36-C7F6A6277314}" dt="2021-06-21T03:09:11.007" v="342"/>
        <pc:sldMkLst>
          <pc:docMk/>
          <pc:sldMk cId="336606177" sldId="584"/>
        </pc:sldMkLst>
      </pc:sldChg>
      <pc:sldChg chg="modNotes modNotesTx">
        <pc:chgData name="Peter Lin" userId="4cd699308735580e" providerId="LiveId" clId="{EE00158C-C55F-4753-8E36-C7F6A6277314}" dt="2021-06-23T02:35:33.002" v="1034"/>
        <pc:sldMkLst>
          <pc:docMk/>
          <pc:sldMk cId="2392766511" sldId="586"/>
        </pc:sldMkLst>
      </pc:sldChg>
      <pc:sldChg chg="modNotes modNotesTx">
        <pc:chgData name="Peter Lin" userId="4cd699308735580e" providerId="LiveId" clId="{EE00158C-C55F-4753-8E36-C7F6A6277314}" dt="2021-06-23T02:36:38.845" v="1042"/>
        <pc:sldMkLst>
          <pc:docMk/>
          <pc:sldMk cId="2719833509" sldId="587"/>
        </pc:sldMkLst>
      </pc:sldChg>
      <pc:sldChg chg="modNotes modNotesTx">
        <pc:chgData name="Peter Lin" userId="4cd699308735580e" providerId="LiveId" clId="{EE00158C-C55F-4753-8E36-C7F6A6277314}" dt="2021-06-23T02:36:49.264" v="1044"/>
        <pc:sldMkLst>
          <pc:docMk/>
          <pc:sldMk cId="2864933988" sldId="588"/>
        </pc:sldMkLst>
      </pc:sldChg>
      <pc:sldChg chg="modNotes modNotesTx">
        <pc:chgData name="Peter Lin" userId="4cd699308735580e" providerId="LiveId" clId="{EE00158C-C55F-4753-8E36-C7F6A6277314}" dt="2021-06-23T02:37:04.637" v="1046"/>
        <pc:sldMkLst>
          <pc:docMk/>
          <pc:sldMk cId="2202584736" sldId="589"/>
        </pc:sldMkLst>
      </pc:sldChg>
      <pc:sldChg chg="modNotes modNotesTx">
        <pc:chgData name="Peter Lin" userId="4cd699308735580e" providerId="LiveId" clId="{EE00158C-C55F-4753-8E36-C7F6A6277314}" dt="2021-06-23T02:37:27.354" v="1049"/>
        <pc:sldMkLst>
          <pc:docMk/>
          <pc:sldMk cId="218263445" sldId="590"/>
        </pc:sldMkLst>
      </pc:sldChg>
      <pc:sldChg chg="modNotes">
        <pc:chgData name="Peter Lin" userId="4cd699308735580e" providerId="LiveId" clId="{EE00158C-C55F-4753-8E36-C7F6A6277314}" dt="2021-06-21T03:06:40.802" v="338"/>
        <pc:sldMkLst>
          <pc:docMk/>
          <pc:sldMk cId="322243511" sldId="591"/>
        </pc:sldMkLst>
      </pc:sldChg>
      <pc:sldChg chg="modNotes">
        <pc:chgData name="Peter Lin" userId="4cd699308735580e" providerId="LiveId" clId="{EE00158C-C55F-4753-8E36-C7F6A6277314}" dt="2021-06-21T03:09:11.007" v="342"/>
        <pc:sldMkLst>
          <pc:docMk/>
          <pc:sldMk cId="3626189543" sldId="592"/>
        </pc:sldMkLst>
      </pc:sldChg>
      <pc:sldChg chg="modNotes modNotesTx">
        <pc:chgData name="Peter Lin" userId="4cd699308735580e" providerId="LiveId" clId="{EE00158C-C55F-4753-8E36-C7F6A6277314}" dt="2021-06-23T02:50:22.383" v="1055" actId="33524"/>
        <pc:sldMkLst>
          <pc:docMk/>
          <pc:sldMk cId="775070800" sldId="593"/>
        </pc:sldMkLst>
      </pc:sldChg>
      <pc:sldChg chg="modNotes">
        <pc:chgData name="Peter Lin" userId="4cd699308735580e" providerId="LiveId" clId="{EE00158C-C55F-4753-8E36-C7F6A6277314}" dt="2021-06-21T03:09:11.007" v="342"/>
        <pc:sldMkLst>
          <pc:docMk/>
          <pc:sldMk cId="1622675184" sldId="594"/>
        </pc:sldMkLst>
      </pc:sldChg>
      <pc:sldChg chg="modNotes">
        <pc:chgData name="Peter Lin" userId="4cd699308735580e" providerId="LiveId" clId="{EE00158C-C55F-4753-8E36-C7F6A6277314}" dt="2021-06-21T03:09:11.007" v="342"/>
        <pc:sldMkLst>
          <pc:docMk/>
          <pc:sldMk cId="3048393235" sldId="595"/>
        </pc:sldMkLst>
      </pc:sldChg>
      <pc:sldChg chg="modNotes">
        <pc:chgData name="Peter Lin" userId="4cd699308735580e" providerId="LiveId" clId="{EE00158C-C55F-4753-8E36-C7F6A6277314}" dt="2021-06-21T03:09:11.007" v="342"/>
        <pc:sldMkLst>
          <pc:docMk/>
          <pc:sldMk cId="3016016066" sldId="596"/>
        </pc:sldMkLst>
      </pc:sldChg>
      <pc:sldChg chg="modNotes modNotesTx">
        <pc:chgData name="Peter Lin" userId="4cd699308735580e" providerId="LiveId" clId="{EE00158C-C55F-4753-8E36-C7F6A6277314}" dt="2021-06-23T02:37:54.385" v="1053"/>
        <pc:sldMkLst>
          <pc:docMk/>
          <pc:sldMk cId="4180956515" sldId="597"/>
        </pc:sldMkLst>
      </pc:sldChg>
      <pc:sldChg chg="modNotes">
        <pc:chgData name="Peter Lin" userId="4cd699308735580e" providerId="LiveId" clId="{EE00158C-C55F-4753-8E36-C7F6A6277314}" dt="2021-06-21T03:09:11.007" v="342"/>
        <pc:sldMkLst>
          <pc:docMk/>
          <pc:sldMk cId="56062525" sldId="598"/>
        </pc:sldMkLst>
      </pc:sldChg>
      <pc:sldChg chg="modNotes">
        <pc:chgData name="Peter Lin" userId="4cd699308735580e" providerId="LiveId" clId="{EE00158C-C55F-4753-8E36-C7F6A6277314}" dt="2021-06-21T03:09:11.007" v="342"/>
        <pc:sldMkLst>
          <pc:docMk/>
          <pc:sldMk cId="2932706234" sldId="599"/>
        </pc:sldMkLst>
      </pc:sldChg>
      <pc:sldChg chg="modNotes">
        <pc:chgData name="Peter Lin" userId="4cd699308735580e" providerId="LiveId" clId="{EE00158C-C55F-4753-8E36-C7F6A6277314}" dt="2021-06-21T03:09:11.007" v="342"/>
        <pc:sldMkLst>
          <pc:docMk/>
          <pc:sldMk cId="930934714" sldId="600"/>
        </pc:sldMkLst>
      </pc:sldChg>
      <pc:sldChg chg="modNotes">
        <pc:chgData name="Peter Lin" userId="4cd699308735580e" providerId="LiveId" clId="{EE00158C-C55F-4753-8E36-C7F6A6277314}" dt="2021-06-21T03:09:11.007" v="342"/>
        <pc:sldMkLst>
          <pc:docMk/>
          <pc:sldMk cId="2594303674" sldId="601"/>
        </pc:sldMkLst>
      </pc:sldChg>
    </pc:docChg>
  </pc:docChgLst>
  <pc:docChgLst>
    <pc:chgData name="Peter Lin" userId="4cd699308735580e" providerId="LiveId" clId="{FF99CD54-E1EF-4468-B806-45681B970AFE}"/>
    <pc:docChg chg="modSld">
      <pc:chgData name="Peter Lin" userId="4cd699308735580e" providerId="LiveId" clId="{FF99CD54-E1EF-4468-B806-45681B970AFE}" dt="2021-04-01T16:36:35.573" v="0" actId="20577"/>
      <pc:docMkLst>
        <pc:docMk/>
      </pc:docMkLst>
      <pc:sldChg chg="modNotesTx">
        <pc:chgData name="Peter Lin" userId="4cd699308735580e" providerId="LiveId" clId="{FF99CD54-E1EF-4468-B806-45681B970AFE}" dt="2021-04-01T16:36:35.573" v="0" actId="20577"/>
        <pc:sldMkLst>
          <pc:docMk/>
          <pc:sldMk cId="570003885" sldId="576"/>
        </pc:sldMkLst>
      </pc:sldChg>
    </pc:docChg>
  </pc:docChgLst>
  <pc:docChgLst>
    <pc:chgData name="Peter Lin" userId="4cd699308735580e" providerId="LiveId" clId="{BA3BC489-8CFF-4B0F-8FA4-28FA08FCE4B0}"/>
    <pc:docChg chg="custSel modSld">
      <pc:chgData name="Peter Lin" userId="4cd699308735580e" providerId="LiveId" clId="{BA3BC489-8CFF-4B0F-8FA4-28FA08FCE4B0}" dt="2020-10-25T05:57:06.916" v="384" actId="6549"/>
      <pc:docMkLst>
        <pc:docMk/>
      </pc:docMkLst>
      <pc:sldChg chg="modNotesTx">
        <pc:chgData name="Peter Lin" userId="4cd699308735580e" providerId="LiveId" clId="{BA3BC489-8CFF-4B0F-8FA4-28FA08FCE4B0}" dt="2020-10-25T05:57:06.916" v="384" actId="6549"/>
        <pc:sldMkLst>
          <pc:docMk/>
          <pc:sldMk cId="619500135" sldId="504"/>
        </pc:sldMkLst>
      </pc:sldChg>
      <pc:sldChg chg="modSp mod">
        <pc:chgData name="Peter Lin" userId="4cd699308735580e" providerId="LiveId" clId="{BA3BC489-8CFF-4B0F-8FA4-28FA08FCE4B0}" dt="2020-10-25T05:51:44.603" v="20" actId="20577"/>
        <pc:sldMkLst>
          <pc:docMk/>
          <pc:sldMk cId="3340753886" sldId="512"/>
        </pc:sldMkLst>
        <pc:spChg chg="mod">
          <ac:chgData name="Peter Lin" userId="4cd699308735580e" providerId="LiveId" clId="{BA3BC489-8CFF-4B0F-8FA4-28FA08FCE4B0}" dt="2020-10-25T05:51:44.603" v="20" actId="20577"/>
          <ac:spMkLst>
            <pc:docMk/>
            <pc:sldMk cId="3340753886" sldId="512"/>
            <ac:spMk id="2" creationId="{22281576-3A99-43B9-B7E6-00F5C0110E0F}"/>
          </ac:spMkLst>
        </pc:spChg>
      </pc:sldChg>
      <pc:sldChg chg="modSp mod modNotesTx">
        <pc:chgData name="Peter Lin" userId="4cd699308735580e" providerId="LiveId" clId="{BA3BC489-8CFF-4B0F-8FA4-28FA08FCE4B0}" dt="2020-10-25T05:56:35.635" v="378" actId="6549"/>
        <pc:sldMkLst>
          <pc:docMk/>
          <pc:sldMk cId="839993669" sldId="583"/>
        </pc:sldMkLst>
        <pc:spChg chg="mod">
          <ac:chgData name="Peter Lin" userId="4cd699308735580e" providerId="LiveId" clId="{BA3BC489-8CFF-4B0F-8FA4-28FA08FCE4B0}" dt="2020-10-25T05:53:17.473" v="22" actId="27636"/>
          <ac:spMkLst>
            <pc:docMk/>
            <pc:sldMk cId="839993669" sldId="583"/>
            <ac:spMk id="2" creationId="{22281576-3A99-43B9-B7E6-00F5C0110E0F}"/>
          </ac:spMkLst>
        </pc:spChg>
      </pc:sldChg>
    </pc:docChg>
  </pc:docChgLst>
  <pc:docChgLst>
    <pc:chgData name="Peter Lin" userId="4cd699308735580e" providerId="LiveId" clId="{35F3240D-BAEF-4164-A4E0-4623738D9BB5}"/>
    <pc:docChg chg="custSel addSld modSld">
      <pc:chgData name="Peter Lin" userId="4cd699308735580e" providerId="LiveId" clId="{35F3240D-BAEF-4164-A4E0-4623738D9BB5}" dt="2019-10-24T20:56:18.606" v="3870" actId="20577"/>
      <pc:docMkLst>
        <pc:docMk/>
      </pc:docMkLst>
      <pc:sldChg chg="modNotesTx">
        <pc:chgData name="Peter Lin" userId="4cd699308735580e" providerId="LiveId" clId="{35F3240D-BAEF-4164-A4E0-4623738D9BB5}" dt="2019-10-24T20:56:18.606" v="3870" actId="20577"/>
        <pc:sldMkLst>
          <pc:docMk/>
          <pc:sldMk cId="2708340756" sldId="429"/>
        </pc:sldMkLst>
      </pc:sldChg>
      <pc:sldChg chg="modNotesTx">
        <pc:chgData name="Peter Lin" userId="4cd699308735580e" providerId="LiveId" clId="{35F3240D-BAEF-4164-A4E0-4623738D9BB5}" dt="2019-09-07T05:32:49.451" v="1150" actId="20577"/>
        <pc:sldMkLst>
          <pc:docMk/>
          <pc:sldMk cId="1296871276" sldId="430"/>
        </pc:sldMkLst>
      </pc:sldChg>
      <pc:sldChg chg="modNotesTx">
        <pc:chgData name="Peter Lin" userId="4cd699308735580e" providerId="LiveId" clId="{35F3240D-BAEF-4164-A4E0-4623738D9BB5}" dt="2019-09-19T03:28:50.341" v="3847" actId="20577"/>
        <pc:sldMkLst>
          <pc:docMk/>
          <pc:sldMk cId="2335876911" sldId="431"/>
        </pc:sldMkLst>
      </pc:sldChg>
      <pc:sldChg chg="modNotesTx">
        <pc:chgData name="Peter Lin" userId="4cd699308735580e" providerId="LiveId" clId="{35F3240D-BAEF-4164-A4E0-4623738D9BB5}" dt="2019-08-20T15:56:52.520" v="268" actId="20577"/>
        <pc:sldMkLst>
          <pc:docMk/>
          <pc:sldMk cId="570003885" sldId="576"/>
        </pc:sldMkLst>
      </pc:sldChg>
      <pc:sldChg chg="modSp modNotesTx">
        <pc:chgData name="Peter Lin" userId="4cd699308735580e" providerId="LiveId" clId="{35F3240D-BAEF-4164-A4E0-4623738D9BB5}" dt="2019-09-10T16:14:13.831" v="2764" actId="20577"/>
        <pc:sldMkLst>
          <pc:docMk/>
          <pc:sldMk cId="280296631" sldId="581"/>
        </pc:sldMkLst>
        <pc:spChg chg="mod">
          <ac:chgData name="Peter Lin" userId="4cd699308735580e" providerId="LiveId" clId="{35F3240D-BAEF-4164-A4E0-4623738D9BB5}" dt="2019-09-10T15:46:08.743" v="1225" actId="6549"/>
          <ac:spMkLst>
            <pc:docMk/>
            <pc:sldMk cId="280296631" sldId="581"/>
            <ac:spMk id="2" creationId="{22281576-3A99-43B9-B7E6-00F5C0110E0F}"/>
          </ac:spMkLst>
        </pc:spChg>
      </pc:sldChg>
      <pc:sldChg chg="modNotesTx">
        <pc:chgData name="Peter Lin" userId="4cd699308735580e" providerId="LiveId" clId="{35F3240D-BAEF-4164-A4E0-4623738D9BB5}" dt="2019-09-07T05:57:00.814" v="1161" actId="20577"/>
        <pc:sldMkLst>
          <pc:docMk/>
          <pc:sldMk cId="2719833509" sldId="587"/>
        </pc:sldMkLst>
      </pc:sldChg>
      <pc:sldChg chg="modNotesTx">
        <pc:chgData name="Peter Lin" userId="4cd699308735580e" providerId="LiveId" clId="{35F3240D-BAEF-4164-A4E0-4623738D9BB5}" dt="2019-09-07T05:57:19.231" v="1174" actId="20577"/>
        <pc:sldMkLst>
          <pc:docMk/>
          <pc:sldMk cId="2864933988" sldId="588"/>
        </pc:sldMkLst>
      </pc:sldChg>
      <pc:sldChg chg="modSp add modNotesTx">
        <pc:chgData name="Peter Lin" userId="4cd699308735580e" providerId="LiveId" clId="{35F3240D-BAEF-4164-A4E0-4623738D9BB5}" dt="2019-08-20T15:52:18.557" v="222" actId="20577"/>
        <pc:sldMkLst>
          <pc:docMk/>
          <pc:sldMk cId="4180956515" sldId="597"/>
        </pc:sldMkLst>
        <pc:spChg chg="mod">
          <ac:chgData name="Peter Lin" userId="4cd699308735580e" providerId="LiveId" clId="{35F3240D-BAEF-4164-A4E0-4623738D9BB5}" dt="2019-08-20T15:49:33.766" v="29" actId="6549"/>
          <ac:spMkLst>
            <pc:docMk/>
            <pc:sldMk cId="4180956515" sldId="597"/>
            <ac:spMk id="2" creationId="{22281576-3A99-43B9-B7E6-00F5C0110E0F}"/>
          </ac:spMkLst>
        </pc:spChg>
      </pc:sldChg>
      <pc:sldChg chg="add">
        <pc:chgData name="Peter Lin" userId="4cd699308735580e" providerId="LiveId" clId="{35F3240D-BAEF-4164-A4E0-4623738D9BB5}" dt="2019-09-10T15:45:55.089" v="1175"/>
        <pc:sldMkLst>
          <pc:docMk/>
          <pc:sldMk cId="56062525" sldId="598"/>
        </pc:sldMkLst>
      </pc:sldChg>
    </pc:docChg>
  </pc:docChgLst>
  <pc:docChgLst>
    <pc:chgData name="Peter Lin" userId="4cd699308735580e" providerId="LiveId" clId="{71851050-C1D5-4464-A8A6-78FA01955D2F}"/>
    <pc:docChg chg="custSel addSld delSld modSld sldOrd">
      <pc:chgData name="Peter Lin" userId="4cd699308735580e" providerId="LiveId" clId="{71851050-C1D5-4464-A8A6-78FA01955D2F}" dt="2019-07-22T17:10:50.380" v="5143" actId="6549"/>
      <pc:docMkLst>
        <pc:docMk/>
      </pc:docMkLst>
      <pc:sldChg chg="modNotesTx">
        <pc:chgData name="Peter Lin" userId="4cd699308735580e" providerId="LiveId" clId="{71851050-C1D5-4464-A8A6-78FA01955D2F}" dt="2019-07-22T17:10:50.380" v="5143" actId="6549"/>
        <pc:sldMkLst>
          <pc:docMk/>
          <pc:sldMk cId="3121531649" sldId="428"/>
        </pc:sldMkLst>
      </pc:sldChg>
      <pc:sldChg chg="modNotesTx">
        <pc:chgData name="Peter Lin" userId="4cd699308735580e" providerId="LiveId" clId="{71851050-C1D5-4464-A8A6-78FA01955D2F}" dt="2019-07-15T17:39:42.942" v="5129" actId="6549"/>
        <pc:sldMkLst>
          <pc:docMk/>
          <pc:sldMk cId="619500135" sldId="504"/>
        </pc:sldMkLst>
      </pc:sldChg>
      <pc:sldChg chg="modNotesTx">
        <pc:chgData name="Peter Lin" userId="4cd699308735580e" providerId="LiveId" clId="{71851050-C1D5-4464-A8A6-78FA01955D2F}" dt="2019-07-15T16:07:05.495" v="4100" actId="20577"/>
        <pc:sldMkLst>
          <pc:docMk/>
          <pc:sldMk cId="3626189543" sldId="592"/>
        </pc:sldMkLst>
      </pc:sldChg>
      <pc:sldChg chg="ord modNotesTx">
        <pc:chgData name="Peter Lin" userId="4cd699308735580e" providerId="LiveId" clId="{71851050-C1D5-4464-A8A6-78FA01955D2F}" dt="2019-07-15T16:33:37.924" v="4323" actId="20577"/>
        <pc:sldMkLst>
          <pc:docMk/>
          <pc:sldMk cId="3016016066" sldId="596"/>
        </pc:sldMkLst>
      </pc:sldChg>
    </pc:docChg>
  </pc:docChgLst>
  <pc:docChgLst>
    <pc:chgData name="Peter Lin" userId="4cd699308735580e" providerId="LiveId" clId="{0EBCD6A9-A45C-4809-B746-D2ED558990C2}"/>
    <pc:docChg chg="custSel addSld delSld modSld sldOrd">
      <pc:chgData name="Peter Lin" userId="4cd699308735580e" providerId="LiveId" clId="{0EBCD6A9-A45C-4809-B746-D2ED558990C2}" dt="2021-08-18T05:03:18.227" v="1010" actId="20577"/>
      <pc:docMkLst>
        <pc:docMk/>
      </pc:docMkLst>
      <pc:sldChg chg="modSp mod modNotesTx">
        <pc:chgData name="Peter Lin" userId="4cd699308735580e" providerId="LiveId" clId="{0EBCD6A9-A45C-4809-B746-D2ED558990C2}" dt="2021-07-12T18:52:45.920" v="115" actId="6549"/>
        <pc:sldMkLst>
          <pc:docMk/>
          <pc:sldMk cId="1565220870" sldId="485"/>
        </pc:sldMkLst>
        <pc:spChg chg="mod">
          <ac:chgData name="Peter Lin" userId="4cd699308735580e" providerId="LiveId" clId="{0EBCD6A9-A45C-4809-B746-D2ED558990C2}" dt="2021-07-12T18:48:41.716" v="47" actId="404"/>
          <ac:spMkLst>
            <pc:docMk/>
            <pc:sldMk cId="1565220870" sldId="485"/>
            <ac:spMk id="2" creationId="{22281576-3A99-43B9-B7E6-00F5C0110E0F}"/>
          </ac:spMkLst>
        </pc:spChg>
      </pc:sldChg>
      <pc:sldChg chg="del">
        <pc:chgData name="Peter Lin" userId="4cd699308735580e" providerId="LiveId" clId="{0EBCD6A9-A45C-4809-B746-D2ED558990C2}" dt="2021-08-18T04:45:07.460" v="128" actId="47"/>
        <pc:sldMkLst>
          <pc:docMk/>
          <pc:sldMk cId="4018343271" sldId="495"/>
        </pc:sldMkLst>
      </pc:sldChg>
      <pc:sldChg chg="modSp add mod modNotesTx">
        <pc:chgData name="Peter Lin" userId="4cd699308735580e" providerId="LiveId" clId="{0EBCD6A9-A45C-4809-B746-D2ED558990C2}" dt="2021-07-12T18:53:08.662" v="126" actId="20577"/>
        <pc:sldMkLst>
          <pc:docMk/>
          <pc:sldMk cId="2554793248" sldId="602"/>
        </pc:sldMkLst>
        <pc:spChg chg="mod">
          <ac:chgData name="Peter Lin" userId="4cd699308735580e" providerId="LiveId" clId="{0EBCD6A9-A45C-4809-B746-D2ED558990C2}" dt="2021-07-12T18:48:37.909" v="46" actId="404"/>
          <ac:spMkLst>
            <pc:docMk/>
            <pc:sldMk cId="2554793248" sldId="602"/>
            <ac:spMk id="2" creationId="{22281576-3A99-43B9-B7E6-00F5C0110E0F}"/>
          </ac:spMkLst>
        </pc:spChg>
      </pc:sldChg>
      <pc:sldChg chg="add">
        <pc:chgData name="Peter Lin" userId="4cd699308735580e" providerId="LiveId" clId="{0EBCD6A9-A45C-4809-B746-D2ED558990C2}" dt="2021-08-18T04:44:56.282" v="127"/>
        <pc:sldMkLst>
          <pc:docMk/>
          <pc:sldMk cId="156536370" sldId="603"/>
        </pc:sldMkLst>
      </pc:sldChg>
      <pc:sldChg chg="modSp add mod ord modNotesTx">
        <pc:chgData name="Peter Lin" userId="4cd699308735580e" providerId="LiveId" clId="{0EBCD6A9-A45C-4809-B746-D2ED558990C2}" dt="2021-08-18T05:03:18.227" v="1010" actId="20577"/>
        <pc:sldMkLst>
          <pc:docMk/>
          <pc:sldMk cId="3936103817" sldId="604"/>
        </pc:sldMkLst>
        <pc:spChg chg="mod">
          <ac:chgData name="Peter Lin" userId="4cd699308735580e" providerId="LiveId" clId="{0EBCD6A9-A45C-4809-B746-D2ED558990C2}" dt="2021-08-18T04:45:42.472" v="152" actId="6549"/>
          <ac:spMkLst>
            <pc:docMk/>
            <pc:sldMk cId="3936103817" sldId="604"/>
            <ac:spMk id="2" creationId="{22281576-3A99-43B9-B7E6-00F5C0110E0F}"/>
          </ac:spMkLst>
        </pc:spChg>
      </pc:sldChg>
    </pc:docChg>
  </pc:docChgLst>
  <pc:docChgLst>
    <pc:chgData name="Peter Lin" userId="4cd699308735580e" providerId="LiveId" clId="{E2C7E9F5-A7B5-41B5-B2CA-F3F4EC608FD1}"/>
    <pc:docChg chg="custSel modSld">
      <pc:chgData name="Peter Lin" userId="4cd699308735580e" providerId="LiveId" clId="{E2C7E9F5-A7B5-41B5-B2CA-F3F4EC608FD1}" dt="2020-03-02T17:31:43.263" v="794" actId="6549"/>
      <pc:docMkLst>
        <pc:docMk/>
      </pc:docMkLst>
      <pc:sldChg chg="modSp modNotesTx">
        <pc:chgData name="Peter Lin" userId="4cd699308735580e" providerId="LiveId" clId="{E2C7E9F5-A7B5-41B5-B2CA-F3F4EC608FD1}" dt="2020-03-02T17:31:43.263" v="794" actId="6549"/>
        <pc:sldMkLst>
          <pc:docMk/>
          <pc:sldMk cId="2594303674" sldId="601"/>
        </pc:sldMkLst>
        <pc:spChg chg="mod">
          <ac:chgData name="Peter Lin" userId="4cd699308735580e" providerId="LiveId" clId="{E2C7E9F5-A7B5-41B5-B2CA-F3F4EC608FD1}" dt="2020-03-02T17:02:52.942" v="1" actId="6549"/>
          <ac:spMkLst>
            <pc:docMk/>
            <pc:sldMk cId="2594303674" sldId="601"/>
            <ac:spMk id="2" creationId="{22281576-3A99-43B9-B7E6-00F5C0110E0F}"/>
          </ac:spMkLst>
        </pc:spChg>
      </pc:sldChg>
    </pc:docChg>
  </pc:docChgLst>
  <pc:docChgLst>
    <pc:chgData name="Peter Lin" userId="4cd699308735580e" providerId="LiveId" clId="{52B14432-B660-4AD4-A381-AE6EFC98180B}"/>
    <pc:docChg chg="undo custSel addSld delSld modSld sldOrd">
      <pc:chgData name="Peter Lin" userId="4cd699308735580e" providerId="LiveId" clId="{52B14432-B660-4AD4-A381-AE6EFC98180B}" dt="2019-12-10T18:25:35.273" v="4990" actId="5793"/>
      <pc:docMkLst>
        <pc:docMk/>
      </pc:docMkLst>
      <pc:sldChg chg="modNotesTx">
        <pc:chgData name="Peter Lin" userId="4cd699308735580e" providerId="LiveId" clId="{52B14432-B660-4AD4-A381-AE6EFC98180B}" dt="2019-11-20T18:17:36.770" v="1269" actId="20577"/>
        <pc:sldMkLst>
          <pc:docMk/>
          <pc:sldMk cId="2335876911" sldId="431"/>
        </pc:sldMkLst>
      </pc:sldChg>
      <pc:sldChg chg="delSp modSp add del">
        <pc:chgData name="Peter Lin" userId="4cd699308735580e" providerId="LiveId" clId="{52B14432-B660-4AD4-A381-AE6EFC98180B}" dt="2019-12-06T22:29:38.439" v="1275" actId="47"/>
        <pc:sldMkLst>
          <pc:docMk/>
          <pc:sldMk cId="853682980" sldId="600"/>
        </pc:sldMkLst>
        <pc:spChg chg="del">
          <ac:chgData name="Peter Lin" userId="4cd699308735580e" providerId="LiveId" clId="{52B14432-B660-4AD4-A381-AE6EFC98180B}" dt="2019-12-06T22:29:20.294" v="1271" actId="478"/>
          <ac:spMkLst>
            <pc:docMk/>
            <pc:sldMk cId="853682980" sldId="600"/>
            <ac:spMk id="2" creationId="{35AB8012-EBCD-411D-8FC2-54C2A2EC5F6E}"/>
          </ac:spMkLst>
        </pc:spChg>
        <pc:spChg chg="mod">
          <ac:chgData name="Peter Lin" userId="4cd699308735580e" providerId="LiveId" clId="{52B14432-B660-4AD4-A381-AE6EFC98180B}" dt="2019-12-06T22:29:25.988" v="1274" actId="122"/>
          <ac:spMkLst>
            <pc:docMk/>
            <pc:sldMk cId="853682980" sldId="600"/>
            <ac:spMk id="3" creationId="{30AA496B-1689-401B-ADFF-40172DBDC52F}"/>
          </ac:spMkLst>
        </pc:spChg>
      </pc:sldChg>
      <pc:sldChg chg="modSp add modNotesTx">
        <pc:chgData name="Peter Lin" userId="4cd699308735580e" providerId="LiveId" clId="{52B14432-B660-4AD4-A381-AE6EFC98180B}" dt="2019-12-06T22:50:31.118" v="3542" actId="20577"/>
        <pc:sldMkLst>
          <pc:docMk/>
          <pc:sldMk cId="930934714" sldId="600"/>
        </pc:sldMkLst>
        <pc:spChg chg="mod">
          <ac:chgData name="Peter Lin" userId="4cd699308735580e" providerId="LiveId" clId="{52B14432-B660-4AD4-A381-AE6EFC98180B}" dt="2019-12-06T22:30:24.975" v="1353" actId="6549"/>
          <ac:spMkLst>
            <pc:docMk/>
            <pc:sldMk cId="930934714" sldId="600"/>
            <ac:spMk id="2" creationId="{22281576-3A99-43B9-B7E6-00F5C0110E0F}"/>
          </ac:spMkLst>
        </pc:spChg>
      </pc:sldChg>
      <pc:sldChg chg="modSp add ord modNotesTx">
        <pc:chgData name="Peter Lin" userId="4cd699308735580e" providerId="LiveId" clId="{52B14432-B660-4AD4-A381-AE6EFC98180B}" dt="2019-12-10T18:25:35.273" v="4990" actId="5793"/>
        <pc:sldMkLst>
          <pc:docMk/>
          <pc:sldMk cId="2594303674" sldId="601"/>
        </pc:sldMkLst>
        <pc:spChg chg="mod">
          <ac:chgData name="Peter Lin" userId="4cd699308735580e" providerId="LiveId" clId="{52B14432-B660-4AD4-A381-AE6EFC98180B}" dt="2019-12-10T18:25:35.273" v="4990" actId="5793"/>
          <ac:spMkLst>
            <pc:docMk/>
            <pc:sldMk cId="2594303674" sldId="601"/>
            <ac:spMk id="2" creationId="{22281576-3A99-43B9-B7E6-00F5C0110E0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5698DF-EEC6-4CED-92B8-88CEF23F7F71}" type="datetimeFigureOut">
              <a:rPr lang="en-US" smtClean="0"/>
              <a:t>8/17/2021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8541C2-E7F4-4D49-A53B-4E621B3E5ACE}" type="slidenum">
              <a:rPr lang="en-US" smtClean="0"/>
              <a:t>‹#›</a:t>
            </a:fld>
            <a:endParaRPr lang="en-US"/>
          </a:p>
        </p:txBody>
      </p:sp>
    </p:spTree>
    <p:extLst>
      <p:ext uri="{BB962C8B-B14F-4D97-AF65-F5344CB8AC3E}">
        <p14:creationId xmlns:p14="http://schemas.microsoft.com/office/powerpoint/2010/main" val="14427477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 PL.CONSULTATION NOTE (Aorta)</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VASCULAR SURGERY CONSULTATION NOTE  |  PETER LIN, M.D.</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Date of Admission: </a:t>
            </a:r>
          </a:p>
          <a:p>
            <a:r>
              <a:rPr lang="en-US" sz="1200" kern="1200" dirty="0">
                <a:solidFill>
                  <a:schemeClr val="tx1"/>
                </a:solidFill>
                <a:effectLst/>
                <a:latin typeface="+mn-lt"/>
                <a:ea typeface="+mn-ea"/>
                <a:cs typeface="+mn-cs"/>
              </a:rPr>
              <a:t>Date of Consult:</a:t>
            </a:r>
          </a:p>
          <a:p>
            <a:r>
              <a:rPr lang="en-US" sz="1200" kern="1200" dirty="0">
                <a:solidFill>
                  <a:schemeClr val="tx1"/>
                </a:solidFill>
                <a:effectLst/>
                <a:latin typeface="+mn-lt"/>
                <a:ea typeface="+mn-ea"/>
                <a:cs typeface="+mn-cs"/>
              </a:rPr>
              <a:t>Consulting Physician: Peter Lin, M.D.</a:t>
            </a:r>
          </a:p>
          <a:p>
            <a:r>
              <a:rPr lang="en-US" sz="1200" kern="1200" dirty="0">
                <a:solidFill>
                  <a:schemeClr val="tx1"/>
                </a:solidFill>
                <a:effectLst/>
                <a:latin typeface="+mn-lt"/>
                <a:ea typeface="+mn-ea"/>
                <a:cs typeface="+mn-cs"/>
              </a:rPr>
              <a:t>Requesting Physician: </a:t>
            </a:r>
          </a:p>
          <a:p>
            <a:r>
              <a:rPr lang="en-US" sz="1200" kern="1200" dirty="0">
                <a:solidFill>
                  <a:schemeClr val="tx1"/>
                </a:solidFill>
                <a:effectLst/>
                <a:latin typeface="+mn-lt"/>
                <a:ea typeface="+mn-ea"/>
                <a:cs typeface="+mn-cs"/>
              </a:rPr>
              <a:t>Reason for Consultation: </a:t>
            </a:r>
          </a:p>
          <a:p>
            <a:r>
              <a:rPr lang="en-US" sz="1200" kern="1200" dirty="0">
                <a:solidFill>
                  <a:schemeClr val="tx1"/>
                </a:solidFill>
                <a:effectLst/>
                <a:latin typeface="+mn-lt"/>
                <a:ea typeface="+mn-ea"/>
                <a:cs typeface="+mn-cs"/>
              </a:rPr>
              <a:t>(Patient seen and examined. Chart, imaging, and medications reviewed)</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HISTORY OF PRESENT ILLNESS: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PAST MEDICAL HISTORY: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PAST SURGICAL HISTORY: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FAMILY HX: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SOCIAL HX:  No tobacco, No Drugs, No ETOH use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MEDICATIONS: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ALLERGIES: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PHYSICAL EXAM: </a:t>
            </a:r>
          </a:p>
          <a:p>
            <a:r>
              <a:rPr lang="en-US" sz="1200" kern="1200" dirty="0">
                <a:solidFill>
                  <a:schemeClr val="tx1"/>
                </a:solidFill>
                <a:effectLst/>
                <a:latin typeface="+mn-lt"/>
                <a:ea typeface="+mn-ea"/>
                <a:cs typeface="+mn-cs"/>
              </a:rPr>
              <a:t>Vital Signs: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GEN: No acute distress. Awake, Alert, and Oriented x3.</a:t>
            </a:r>
          </a:p>
          <a:p>
            <a:r>
              <a:rPr lang="en-US" sz="1200" kern="1200" dirty="0">
                <a:solidFill>
                  <a:schemeClr val="tx1"/>
                </a:solidFill>
                <a:effectLst/>
                <a:latin typeface="+mn-lt"/>
                <a:ea typeface="+mn-ea"/>
                <a:cs typeface="+mn-cs"/>
              </a:rPr>
              <a:t>HEENT: NC/AT. Conjunctiva normal, and sclera anicteric. PERRLA, EOMI. </a:t>
            </a:r>
          </a:p>
          <a:p>
            <a:r>
              <a:rPr lang="en-US" sz="1200" kern="1200" dirty="0">
                <a:solidFill>
                  <a:schemeClr val="tx1"/>
                </a:solidFill>
                <a:effectLst/>
                <a:latin typeface="+mn-lt"/>
                <a:ea typeface="+mn-ea"/>
                <a:cs typeface="+mn-cs"/>
              </a:rPr>
              <a:t>NECK: Supple, and no lymphadenopathy. Trachea is midline.</a:t>
            </a:r>
          </a:p>
          <a:p>
            <a:r>
              <a:rPr lang="en-US" sz="1200" kern="1200" dirty="0">
                <a:solidFill>
                  <a:schemeClr val="tx1"/>
                </a:solidFill>
                <a:effectLst/>
                <a:latin typeface="+mn-lt"/>
                <a:ea typeface="+mn-ea"/>
                <a:cs typeface="+mn-cs"/>
              </a:rPr>
              <a:t>CHEST: Good inspiratory effort. Speaking in full sentences. Clear to auscultation, without wheezing, rhonchi, or rales.</a:t>
            </a:r>
          </a:p>
          <a:p>
            <a:r>
              <a:rPr lang="en-US" sz="1200" kern="1200" dirty="0">
                <a:solidFill>
                  <a:schemeClr val="tx1"/>
                </a:solidFill>
                <a:effectLst/>
                <a:latin typeface="+mn-lt"/>
                <a:ea typeface="+mn-ea"/>
                <a:cs typeface="+mn-cs"/>
              </a:rPr>
              <a:t>HEART: Regular rate and rhythm. No murmurs, no rubs, no gallops, and no heaves.</a:t>
            </a:r>
          </a:p>
          <a:p>
            <a:r>
              <a:rPr lang="en-US" sz="1200" kern="1200" dirty="0">
                <a:solidFill>
                  <a:schemeClr val="tx1"/>
                </a:solidFill>
                <a:effectLst/>
                <a:latin typeface="+mn-lt"/>
                <a:ea typeface="+mn-ea"/>
                <a:cs typeface="+mn-cs"/>
              </a:rPr>
              <a:t>ABDOMEN: Soft with normal active bowel sounds. No tenderness to palpation, no rebound, and no guarding. </a:t>
            </a:r>
          </a:p>
          <a:p>
            <a:r>
              <a:rPr lang="en-US" sz="1200" kern="1200" dirty="0">
                <a:solidFill>
                  <a:schemeClr val="tx1"/>
                </a:solidFill>
                <a:effectLst/>
                <a:latin typeface="+mn-lt"/>
                <a:ea typeface="+mn-ea"/>
                <a:cs typeface="+mn-cs"/>
              </a:rPr>
              <a:t>EXTREMITIES: No clubbing, no cyanosis, no pedal edema. Distal pulses present x 4 extremities.</a:t>
            </a:r>
          </a:p>
          <a:p>
            <a:r>
              <a:rPr lang="en-US" sz="1200" kern="1200" dirty="0">
                <a:solidFill>
                  <a:schemeClr val="tx1"/>
                </a:solidFill>
                <a:effectLst/>
                <a:latin typeface="+mn-lt"/>
                <a:ea typeface="+mn-ea"/>
                <a:cs typeface="+mn-cs"/>
              </a:rPr>
              <a:t>NEUROLOGICAL: CN 2-12 grossly intact. </a:t>
            </a:r>
          </a:p>
          <a:p>
            <a:r>
              <a:rPr lang="en-US" sz="1200" kern="1200" dirty="0">
                <a:solidFill>
                  <a:schemeClr val="tx1"/>
                </a:solidFill>
                <a:effectLst/>
                <a:latin typeface="+mn-lt"/>
                <a:ea typeface="+mn-ea"/>
                <a:cs typeface="+mn-cs"/>
              </a:rPr>
              <a:t>SKIN: Intact, warm, and dry. No rashes.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LABS/IMAGING:</a:t>
            </a:r>
          </a:p>
          <a:p>
            <a:r>
              <a:rPr lang="en-US" sz="1200" kern="1200" dirty="0">
                <a:solidFill>
                  <a:schemeClr val="tx1"/>
                </a:solidFill>
                <a:effectLst/>
                <a:latin typeface="+mn-lt"/>
                <a:ea typeface="+mn-ea"/>
                <a:cs typeface="+mn-cs"/>
              </a:rPr>
              <a:t>CAROTID DUPLEX ULTRASOUND:</a:t>
            </a:r>
          </a:p>
          <a:p>
            <a:r>
              <a:rPr lang="en-US" sz="1200" kern="1200" dirty="0">
                <a:solidFill>
                  <a:schemeClr val="tx1"/>
                </a:solidFill>
                <a:effectLst/>
                <a:latin typeface="+mn-lt"/>
                <a:ea typeface="+mn-ea"/>
                <a:cs typeface="+mn-cs"/>
              </a:rPr>
              <a:t>RIGHT CAROTID ARTERY: Peak systolic velocity: ___  cm/sec; End-diastolic velocity: ___ cm/sec. The velocity criteria is consistent with ___% luminal stenosis.</a:t>
            </a:r>
          </a:p>
          <a:p>
            <a:r>
              <a:rPr lang="en-US" sz="1200" kern="1200" dirty="0">
                <a:solidFill>
                  <a:schemeClr val="tx1"/>
                </a:solidFill>
                <a:effectLst/>
                <a:latin typeface="+mn-lt"/>
                <a:ea typeface="+mn-ea"/>
                <a:cs typeface="+mn-cs"/>
              </a:rPr>
              <a:t>LEFT CAROTID ARTERY: Peak systolic velocity: ___  cm/sec; End-diastolic velocity: ___ cm/sec. The velocity criteria is consistent with ___% luminal stenosis.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ASSESSMENT / PLAN: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Aortic Aneurysm - AAA (Plan EVAR)</a:t>
            </a:r>
          </a:p>
          <a:p>
            <a:r>
              <a:rPr lang="en-US" sz="1200" kern="1200" dirty="0">
                <a:solidFill>
                  <a:schemeClr val="tx1"/>
                </a:solidFill>
                <a:effectLst/>
                <a:latin typeface="+mn-lt"/>
                <a:ea typeface="+mn-ea"/>
                <a:cs typeface="+mn-cs"/>
              </a:rPr>
              <a:t>Abdominal aortic aneurysm - The patient will be scheduled for an endovascular abdominal aortic aneurysm (EVAR) procedure. Given the size of the aortic aneurysm of ___ cm which is associated with an annual rupture risk of 9% per year, endovascular treatment of the abdominal aortic aneurysm will reduce the risk of rupture and aneurysm-related death. I have discussed with the patient regarding the benefits and risk of treatment. The patient is aware of the purpose of treatment which is to exclude the aneurysm using endovascular stent-graft as this will reduce the risk of aneurysm-related rupture and aneurysm-related death. I have also discussed with the patient regarding potential risks and complications of the procedure, which include contrast-induced nephrology, arterial dissection, thrombosis, bleeding, and infection. The overall risk of above complications is 1%. The patient verbalizes understanding and wishes to proceed with the recommended treatment.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Aortic aneurysm - AAA (Conservative Treatment)</a:t>
            </a:r>
          </a:p>
          <a:p>
            <a:r>
              <a:rPr lang="en-US" sz="1200" kern="1200" dirty="0">
                <a:solidFill>
                  <a:schemeClr val="tx1"/>
                </a:solidFill>
                <a:effectLst/>
                <a:latin typeface="+mn-lt"/>
                <a:ea typeface="+mn-ea"/>
                <a:cs typeface="+mn-cs"/>
              </a:rPr>
              <a:t>Abdominal aortic aneurysm - I recommend conservative treatment for the aortic aneurysm at this time. Given the size of the aortic aneurysm of ___cm in diameter in this patient, it is associated with an annual risk of rupture rate of &lt; 1% per year. At this size, the benefit of endovascular treatment is equivalent to the risks and complications of the procedure when taken into account the overall medical morbidities of the patient.  I have discussed with the patient regarding this treatment plan. The patient is advised to return to my clinic as outpatient for serial abdominal duplex ultrasound evaluation. The patient verbalizes understanding regarding above treatment recommendation.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Aortic aneurysm - Descending Thoracic Aneurysm (Conservative Treatment)</a:t>
            </a:r>
          </a:p>
          <a:p>
            <a:r>
              <a:rPr lang="en-US" sz="1200" kern="1200" dirty="0">
                <a:solidFill>
                  <a:schemeClr val="tx1"/>
                </a:solidFill>
                <a:effectLst/>
                <a:latin typeface="+mn-lt"/>
                <a:ea typeface="+mn-ea"/>
                <a:cs typeface="+mn-cs"/>
              </a:rPr>
              <a:t>Descending thoracic aortic aneurysm -  I recommend conservative treatment for the thoracic aortic aneurysm at this time as the size of the thoracic aortic aneurysm in this patient is stable and does not meet the criteria for endovascular treatment (i.e., less than 5cm in diameter without evidence of intramural hematoma, dissection, saccular or false aneurysm, contrast extravasation, or aortobronchial fistula). The size of the aortic aneurysm poses minimal risk of rupture (&lt;1% per year) which should be monitored yearly with surveillance with CT scan of the chest. Aneurysm treatment with endovascular stent-graft placement will be considered when the aortic aneurysm diameter reaches 5.0 cm in size considering all of associated medical co-morbidities in this patient.  The patient verbalizes understanding regarding above treatment recommendation.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Aortic aneurysm - Ascending Thoracic Aneurysm (CT Surgery Referral)</a:t>
            </a:r>
          </a:p>
          <a:p>
            <a:r>
              <a:rPr lang="en-US" sz="1200" kern="1200" dirty="0">
                <a:solidFill>
                  <a:schemeClr val="tx1"/>
                </a:solidFill>
                <a:effectLst/>
                <a:latin typeface="+mn-lt"/>
                <a:ea typeface="+mn-ea"/>
                <a:cs typeface="+mn-cs"/>
              </a:rPr>
              <a:t>Ascending thoracic aortic aneurysm - Given the patient has an ascending thoracic aortic aneurysm, I recommend cardiothoracic surgery consultation with Dr. Min Lu Huang. The location of this ascending thoracic aortic aneurysm is not amenable to endovascular stent-graft placement, and the surgical treatment involves median sternotomy with possible cardiopulmonary bypass. I will defer further treatment to cardiothoracic surgery recommendation.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Aortic occlusion (Plan ABF)</a:t>
            </a:r>
          </a:p>
          <a:p>
            <a:r>
              <a:rPr lang="en-US" sz="1200" kern="1200" dirty="0">
                <a:solidFill>
                  <a:schemeClr val="tx1"/>
                </a:solidFill>
                <a:effectLst/>
                <a:latin typeface="+mn-lt"/>
                <a:ea typeface="+mn-ea"/>
                <a:cs typeface="+mn-cs"/>
              </a:rPr>
              <a:t>Aortic occlusion - The patient will be scheduled for an aortobifemoral artery bypass. The purpose of the planned procedure is to bypass the aortoiliac occlusive disease which will improve the lower leg circulation and alleviate the ischemic symptoms. Potential risks of the procedure include bypass graft thrombosis, bleeding, myocardial infarction, stroke, pneumonia, renal failure, infection, and death.  The overall risk of above complications is 2%. I have discussed with the patient who agrees to proceed with the planned procedure of aortobifemoral bypass.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effectLst/>
                <a:latin typeface="+mn-lt"/>
                <a:ea typeface="+mn-ea"/>
                <a:cs typeface="+mn-cs"/>
              </a:rPr>
              <a:t>(transfer to USC for FEVAR)</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Juxtarenal Aortic Aneurysm</a:t>
            </a:r>
            <a:r>
              <a:rPr lang="en-US" sz="1200" kern="1200" baseline="0" dirty="0">
                <a:solidFill>
                  <a:schemeClr val="tx1"/>
                </a:solidFill>
                <a:effectLst/>
                <a:latin typeface="+mn-lt"/>
                <a:ea typeface="+mn-ea"/>
                <a:cs typeface="+mn-cs"/>
              </a:rPr>
              <a:t> – </a:t>
            </a:r>
          </a:p>
          <a:p>
            <a:r>
              <a:rPr lang="en-US" sz="1200" kern="1200" dirty="0">
                <a:solidFill>
                  <a:schemeClr val="tx1"/>
                </a:solidFill>
                <a:effectLst/>
                <a:latin typeface="+mn-lt"/>
                <a:ea typeface="+mn-ea"/>
                <a:cs typeface="+mn-cs"/>
              </a:rPr>
              <a:t>Complex</a:t>
            </a:r>
            <a:r>
              <a:rPr lang="en-US" sz="1200" kern="1200" baseline="0" dirty="0">
                <a:solidFill>
                  <a:schemeClr val="tx1"/>
                </a:solidFill>
                <a:effectLst/>
                <a:latin typeface="+mn-lt"/>
                <a:ea typeface="+mn-ea"/>
                <a:cs typeface="+mn-cs"/>
              </a:rPr>
              <a:t> abdominal aortic aneurysm with bilateral common iliac artery aneurysm – </a:t>
            </a:r>
          </a:p>
          <a:p>
            <a:r>
              <a:rPr lang="en-US" sz="1200" kern="1200" baseline="0" dirty="0">
                <a:solidFill>
                  <a:schemeClr val="tx1"/>
                </a:solidFill>
                <a:effectLst/>
                <a:latin typeface="+mn-lt"/>
                <a:ea typeface="+mn-ea"/>
                <a:cs typeface="+mn-cs"/>
              </a:rPr>
              <a:t>Juxtarenal aortic aneurysm – </a:t>
            </a:r>
          </a:p>
          <a:p>
            <a:r>
              <a:rPr lang="en-US" sz="1200" kern="1200" baseline="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600" dirty="0"/>
              <a:t>Due to the complexity</a:t>
            </a:r>
            <a:r>
              <a:rPr lang="en-US" sz="600" baseline="0" dirty="0"/>
              <a:t> of </a:t>
            </a:r>
            <a:r>
              <a:rPr lang="en-US" sz="600" dirty="0"/>
              <a:t>aortic aneurysm in this patient which involves 1)</a:t>
            </a:r>
            <a:r>
              <a:rPr lang="en-US" sz="600" baseline="0" dirty="0"/>
              <a:t> juxtarenal aorta, 2) widened aortic neck with poor endograft landing zone, 3) severe aortic aneurysm tortuosity, and 4) bilateral common iliac artery aneurysm, aortoiliac occlusive disease, </a:t>
            </a:r>
            <a:r>
              <a:rPr lang="en-US" sz="800" dirty="0"/>
              <a:t>this aortic aneurysm will require a specialized fenestrated stent-graft to exclude the aortic aneurysm. Currently this specialized stent graft is not available in</a:t>
            </a:r>
            <a:r>
              <a:rPr lang="en-US" sz="800" baseline="0" dirty="0"/>
              <a:t> Garfield Medical Center, as this specialized endograft is</a:t>
            </a:r>
            <a:r>
              <a:rPr lang="en-US" sz="800" dirty="0"/>
              <a:t> only available in tertiary medical center such as LAC/USC</a:t>
            </a:r>
            <a:r>
              <a:rPr lang="en-US" sz="800" baseline="0" dirty="0"/>
              <a:t> Medical Center or UCLA Medical Center</a:t>
            </a:r>
            <a:r>
              <a:rPr lang="en-US" sz="800" dirty="0"/>
              <a:t>. Therefore, </a:t>
            </a:r>
            <a:r>
              <a:rPr lang="en-US" sz="600" dirty="0"/>
              <a:t>I recommend the</a:t>
            </a:r>
            <a:r>
              <a:rPr lang="en-US" sz="600" baseline="0" dirty="0"/>
              <a:t> patient to be transferred to LAC/USC Medical Center as soon as possible for fenestrated stent-graft repair. </a:t>
            </a:r>
          </a:p>
          <a:p>
            <a:endParaRPr lang="en-US" sz="800" b="0" i="0" u="none" strike="noStrike" kern="1200" baseline="0" dirty="0">
              <a:solidFill>
                <a:schemeClr val="tx1"/>
              </a:solidFill>
              <a:latin typeface="+mn-lt"/>
              <a:ea typeface="+mn-ea"/>
              <a:cs typeface="+mn-cs"/>
            </a:endParaRP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Abdomina</a:t>
            </a:r>
            <a:r>
              <a:rPr lang="en-US" sz="1200" kern="1200" baseline="0" dirty="0">
                <a:solidFill>
                  <a:schemeClr val="tx1"/>
                </a:solidFill>
                <a:effectLst/>
                <a:latin typeface="+mn-lt"/>
                <a:ea typeface="+mn-ea"/>
                <a:cs typeface="+mn-cs"/>
              </a:rPr>
              <a:t>l Pain; R/O Mesenteric Ischemia (Conservative </a:t>
            </a:r>
            <a:r>
              <a:rPr lang="en-US" sz="1200" kern="1200" baseline="0" dirty="0" err="1">
                <a:solidFill>
                  <a:schemeClr val="tx1"/>
                </a:solidFill>
                <a:effectLst/>
                <a:latin typeface="+mn-lt"/>
                <a:ea typeface="+mn-ea"/>
                <a:cs typeface="+mn-cs"/>
              </a:rPr>
              <a:t>Tx</a:t>
            </a:r>
            <a:r>
              <a:rPr lang="en-US" sz="1200" kern="1200" baseline="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ASSESSMENT: 1. Abdominal pain, 2. Rule out mesenteric</a:t>
            </a:r>
            <a:r>
              <a:rPr lang="en-US" sz="1200" kern="1200" baseline="0" dirty="0">
                <a:solidFill>
                  <a:schemeClr val="tx1"/>
                </a:solidFill>
                <a:effectLst/>
                <a:latin typeface="+mn-lt"/>
                <a:ea typeface="+mn-ea"/>
                <a:cs typeface="+mn-cs"/>
              </a:rPr>
              <a:t> ischemia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effectLst/>
                <a:latin typeface="+mn-lt"/>
                <a:ea typeface="+mn-ea"/>
                <a:cs typeface="+mn-cs"/>
              </a:rPr>
              <a:t>PLAN - </a:t>
            </a:r>
            <a:r>
              <a:rPr lang="en-US" sz="1200" kern="1200" dirty="0">
                <a:solidFill>
                  <a:schemeClr val="tx1"/>
                </a:solidFill>
                <a:effectLst/>
                <a:latin typeface="+mn-lt"/>
                <a:ea typeface="+mn-ea"/>
                <a:cs typeface="+mn-cs"/>
              </a:rPr>
              <a:t>I recommend conservative treatment as the patient has no clinical evidence</a:t>
            </a:r>
            <a:r>
              <a:rPr lang="en-US" sz="1200" kern="1200" baseline="0" dirty="0">
                <a:solidFill>
                  <a:schemeClr val="tx1"/>
                </a:solidFill>
                <a:effectLst/>
                <a:latin typeface="+mn-lt"/>
                <a:ea typeface="+mn-ea"/>
                <a:cs typeface="+mn-cs"/>
              </a:rPr>
              <a:t> of mesenteric ischemia. The CT finding along with physical exam are consistent with bowel obstruction rather than mesenteric ischemia. There is no indication to pursue any angiographic evaluation or intervention for mesenteric ischemia. Further management regarding the bowel obstruction will defer to GI and general surgery consultation.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Thank you for this consultation.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58541C2-E7F4-4D49-A53B-4E621B3E5ACE}" type="slidenum">
              <a:rPr lang="en-US" smtClean="0"/>
              <a:t>1</a:t>
            </a:fld>
            <a:endParaRPr lang="en-US"/>
          </a:p>
        </p:txBody>
      </p:sp>
    </p:spTree>
    <p:extLst>
      <p:ext uri="{BB962C8B-B14F-4D97-AF65-F5344CB8AC3E}">
        <p14:creationId xmlns:p14="http://schemas.microsoft.com/office/powerpoint/2010/main" val="24463820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PL.CL - Arm angio (normal)</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CATH LAB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Garfield Medical Center (Cath Lab)</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Left arm ischemia, 2. Left finger necrosis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PROCEDURES:</a:t>
            </a:r>
            <a:endParaRPr lang="en-US" sz="1000" kern="1200" dirty="0">
              <a:solidFill>
                <a:schemeClr val="tx1"/>
              </a:solidFill>
              <a:effectLst/>
              <a:latin typeface="+mn-lt"/>
              <a:ea typeface="+mn-ea"/>
              <a:cs typeface="+mn-cs"/>
            </a:endParaRPr>
          </a:p>
          <a:p>
            <a:pPr marL="342900" marR="0" lvl="0" indent="-342900" fontAlgn="base">
              <a:lnSpc>
                <a:spcPct val="107000"/>
              </a:lnSpc>
              <a:spcBef>
                <a:spcPts val="0"/>
              </a:spcBef>
              <a:spcAft>
                <a:spcPts val="800"/>
              </a:spcAft>
              <a:buFont typeface="+mj-lt"/>
              <a:buAutoNum type="arabicPeriod"/>
            </a:pPr>
            <a:r>
              <a:rPr lang="en-US" sz="1200" dirty="0">
                <a:solidFill>
                  <a:srgbClr val="000000"/>
                </a:solidFill>
                <a:effectLst/>
                <a:latin typeface="Calibri" panose="020F0502020204030204" pitchFamily="34" charset="0"/>
                <a:ea typeface="Calibri" panose="020F0502020204030204" pitchFamily="34" charset="0"/>
              </a:rPr>
              <a:t>Ultrasound guidance for vascular access of right common femoral artery </a:t>
            </a:r>
            <a:r>
              <a:rPr lang="en-US" sz="1200" dirty="0">
                <a:effectLst/>
                <a:latin typeface="Calibri" panose="020F0502020204030204" pitchFamily="34" charset="0"/>
                <a:ea typeface="Calibri" panose="020F0502020204030204" pitchFamily="34" charset="0"/>
                <a:cs typeface="Calibri" panose="020F0502020204030204" pitchFamily="34" charset="0"/>
              </a:rPr>
              <a:t>(CPT# 76937)</a:t>
            </a:r>
            <a:endParaRPr lang="en-US" sz="1200" dirty="0">
              <a:effectLst/>
              <a:latin typeface="Calibri" panose="020F0502020204030204" pitchFamily="34" charset="0"/>
              <a:ea typeface="Calibri" panose="020F0502020204030204" pitchFamily="34" charset="0"/>
            </a:endParaRPr>
          </a:p>
          <a:p>
            <a:pPr marL="342900" marR="0" lvl="0" indent="-342900" fontAlgn="base">
              <a:lnSpc>
                <a:spcPct val="107000"/>
              </a:lnSpc>
              <a:spcBef>
                <a:spcPts val="0"/>
              </a:spcBef>
              <a:spcAft>
                <a:spcPts val="800"/>
              </a:spcAft>
              <a:buFont typeface="+mj-lt"/>
              <a:buAutoNum type="arabicPeriod"/>
            </a:pPr>
            <a:r>
              <a:rPr lang="en-US" sz="1200" dirty="0">
                <a:effectLst/>
                <a:latin typeface="Calibri" panose="020F0502020204030204" pitchFamily="34" charset="0"/>
                <a:ea typeface="Calibri" panose="020F0502020204030204" pitchFamily="34" charset="0"/>
                <a:cs typeface="Calibri" panose="020F0502020204030204" pitchFamily="34" charset="0"/>
              </a:rPr>
              <a:t>Catheter placement of descending thoracic aorta for aortography, radiological supervision and interpretation (CPT# 75600-XU)</a:t>
            </a:r>
            <a:endParaRPr lang="en-US" sz="1200" dirty="0">
              <a:effectLst/>
              <a:latin typeface="Calibri" panose="020F0502020204030204" pitchFamily="34" charset="0"/>
              <a:ea typeface="Calibri" panose="020F0502020204030204" pitchFamily="34" charset="0"/>
            </a:endParaRPr>
          </a:p>
          <a:p>
            <a:pPr marL="342900" marR="0" lvl="0" indent="-342900" fontAlgn="base">
              <a:lnSpc>
                <a:spcPct val="107000"/>
              </a:lnSpc>
              <a:spcBef>
                <a:spcPts val="0"/>
              </a:spcBef>
              <a:spcAft>
                <a:spcPts val="800"/>
              </a:spcAft>
              <a:buFont typeface="+mj-lt"/>
              <a:buAutoNum type="arabicPeriod"/>
            </a:pPr>
            <a:r>
              <a:rPr lang="en-US" sz="1200" dirty="0">
                <a:effectLst/>
                <a:latin typeface="Calibri" panose="020F0502020204030204" pitchFamily="34" charset="0"/>
                <a:ea typeface="Calibri" panose="020F0502020204030204" pitchFamily="34" charset="0"/>
                <a:cs typeface="Calibri" panose="020F0502020204030204" pitchFamily="34" charset="0"/>
              </a:rPr>
              <a:t>Selective catheter placement of left subclavian artery and axillary artery for angiography (CPT# 36217)</a:t>
            </a:r>
            <a:endParaRPr lang="en-US" sz="1200" dirty="0">
              <a:effectLst/>
              <a:latin typeface="Calibri" panose="020F0502020204030204" pitchFamily="34" charset="0"/>
              <a:ea typeface="Calibri" panose="020F0502020204030204" pitchFamily="34" charset="0"/>
            </a:endParaRPr>
          </a:p>
          <a:p>
            <a:pPr marL="342900" marR="0" lvl="0" indent="-342900" fontAlgn="base">
              <a:lnSpc>
                <a:spcPct val="107000"/>
              </a:lnSpc>
              <a:spcBef>
                <a:spcPts val="0"/>
              </a:spcBef>
              <a:spcAft>
                <a:spcPts val="800"/>
              </a:spcAft>
              <a:buFont typeface="+mj-lt"/>
              <a:buAutoNum type="arabicPeriod"/>
            </a:pPr>
            <a:r>
              <a:rPr lang="en-US" sz="1200" dirty="0">
                <a:effectLst/>
                <a:latin typeface="Calibri" panose="020F0502020204030204" pitchFamily="34" charset="0"/>
                <a:ea typeface="Calibri" panose="020F0502020204030204" pitchFamily="34" charset="0"/>
                <a:cs typeface="Calibri" panose="020F0502020204030204" pitchFamily="34" charset="0"/>
              </a:rPr>
              <a:t>Selective catheter placement of left brachial artery for angiography (CPT# 36218)</a:t>
            </a:r>
            <a:endParaRPr lang="en-US" sz="1200" dirty="0">
              <a:effectLst/>
              <a:latin typeface="Calibri" panose="020F0502020204030204" pitchFamily="34" charset="0"/>
              <a:ea typeface="Calibri" panose="020F0502020204030204" pitchFamily="34" charset="0"/>
            </a:endParaRPr>
          </a:p>
          <a:p>
            <a:pPr marL="342900" marR="0" lvl="0" indent="-342900" fontAlgn="base">
              <a:lnSpc>
                <a:spcPct val="107000"/>
              </a:lnSpc>
              <a:spcBef>
                <a:spcPts val="0"/>
              </a:spcBef>
              <a:spcAft>
                <a:spcPts val="800"/>
              </a:spcAft>
              <a:buFont typeface="+mj-lt"/>
              <a:buAutoNum type="arabicPeriod"/>
            </a:pPr>
            <a:r>
              <a:rPr lang="en-US" sz="1200" dirty="0">
                <a:effectLst/>
                <a:latin typeface="Calibri" panose="020F0502020204030204" pitchFamily="34" charset="0"/>
                <a:ea typeface="Calibri" panose="020F0502020204030204" pitchFamily="34" charset="0"/>
                <a:cs typeface="Calibri" panose="020F0502020204030204" pitchFamily="34" charset="0"/>
              </a:rPr>
              <a:t>Left upper extremity angiography, radiological supervision and interpretation (CPT# 75710-XU)</a:t>
            </a:r>
            <a:endParaRPr lang="en-US" sz="1200" dirty="0">
              <a:effectLst/>
              <a:latin typeface="Calibri" panose="020F0502020204030204" pitchFamily="34" charset="0"/>
              <a:ea typeface="Calibri" panose="020F0502020204030204" pitchFamily="34" charset="0"/>
            </a:endParaRPr>
          </a:p>
          <a:p>
            <a:pPr marL="342900" marR="0" lvl="0" indent="-342900" fontAlgn="base">
              <a:lnSpc>
                <a:spcPct val="107000"/>
              </a:lnSpc>
              <a:spcBef>
                <a:spcPts val="0"/>
              </a:spcBef>
              <a:spcAft>
                <a:spcPts val="800"/>
              </a:spcAft>
              <a:buFont typeface="+mj-lt"/>
              <a:buAutoNum type="arabicPeriod"/>
            </a:pPr>
            <a:r>
              <a:rPr lang="en-US" sz="1200" dirty="0">
                <a:effectLst/>
                <a:latin typeface="Calibri" panose="020F0502020204030204" pitchFamily="34" charset="0"/>
                <a:ea typeface="Calibri" panose="020F0502020204030204" pitchFamily="34" charset="0"/>
                <a:cs typeface="Calibri" panose="020F0502020204030204" pitchFamily="34" charset="0"/>
              </a:rPr>
              <a:t>Intravascular ultrasound of the thoracic aorta (CPT# 37252), left subclavian artery (CPT# 37253), axillary artery (CPT# 37253-XS), brachial artery (CPT# 37253-XS), radial artery (CPT# 37253-XS), and ulnar artery (CPT# 37253-XS). </a:t>
            </a:r>
            <a:endParaRPr lang="en-US" sz="1200" dirty="0">
              <a:effectLst/>
              <a:latin typeface="Calibri" panose="020F0502020204030204" pitchFamily="34" charset="0"/>
              <a:ea typeface="Calibri" panose="020F0502020204030204" pitchFamily="34" charset="0"/>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ANESTHESIA: Local anesthesia </a:t>
            </a:r>
          </a:p>
          <a:p>
            <a:r>
              <a:rPr lang="en-US" sz="1000" kern="1200" dirty="0">
                <a:solidFill>
                  <a:schemeClr val="tx1"/>
                </a:solidFill>
                <a:effectLst/>
                <a:latin typeface="+mn-lt"/>
                <a:ea typeface="+mn-ea"/>
                <a:cs typeface="+mn-cs"/>
              </a:rPr>
              <a:t>SPECIMEN: None </a:t>
            </a:r>
          </a:p>
          <a:p>
            <a:r>
              <a:rPr lang="en-US" sz="1000" kern="1200" dirty="0">
                <a:solidFill>
                  <a:schemeClr val="tx1"/>
                </a:solidFill>
                <a:effectLst/>
                <a:latin typeface="+mn-lt"/>
                <a:ea typeface="+mn-ea"/>
                <a:cs typeface="+mn-cs"/>
              </a:rPr>
              <a:t>ESTIMATED BLOOD LOSS: 5 ml </a:t>
            </a:r>
          </a:p>
          <a:p>
            <a:r>
              <a:rPr lang="en-US" sz="1000" kern="1200" dirty="0">
                <a:solidFill>
                  <a:schemeClr val="tx1"/>
                </a:solidFill>
                <a:effectLst/>
                <a:latin typeface="+mn-lt"/>
                <a:ea typeface="+mn-ea"/>
                <a:cs typeface="+mn-cs"/>
              </a:rPr>
              <a:t>BLOOD ADMINISTERED: 0 unit(s) PRBC transfusion  </a:t>
            </a:r>
          </a:p>
          <a:p>
            <a:r>
              <a:rPr lang="en-US" sz="1000" kern="1200" dirty="0">
                <a:solidFill>
                  <a:schemeClr val="tx1"/>
                </a:solidFill>
                <a:effectLst/>
                <a:latin typeface="+mn-lt"/>
                <a:ea typeface="+mn-ea"/>
                <a:cs typeface="+mn-cs"/>
              </a:rPr>
              <a:t>IV FLUID: 200 ml </a:t>
            </a:r>
          </a:p>
          <a:p>
            <a:r>
              <a:rPr lang="en-US" sz="1000" kern="1200" dirty="0">
                <a:solidFill>
                  <a:schemeClr val="tx1"/>
                </a:solidFill>
                <a:effectLst/>
                <a:latin typeface="+mn-lt"/>
                <a:ea typeface="+mn-ea"/>
                <a:cs typeface="+mn-cs"/>
              </a:rPr>
              <a:t>DRAIN / TUBE PLACED: None</a:t>
            </a:r>
          </a:p>
          <a:p>
            <a:r>
              <a:rPr lang="en-US" sz="1000" kern="1200" dirty="0">
                <a:solidFill>
                  <a:schemeClr val="tx1"/>
                </a:solidFill>
                <a:effectLst/>
                <a:latin typeface="+mn-lt"/>
                <a:ea typeface="+mn-ea"/>
                <a:cs typeface="+mn-cs"/>
              </a:rPr>
              <a:t>COMPLICATIONS: None  </a:t>
            </a:r>
          </a:p>
          <a:p>
            <a:r>
              <a:rPr lang="en-US" sz="1000" kern="1200" dirty="0">
                <a:solidFill>
                  <a:schemeClr val="tx1"/>
                </a:solidFill>
                <a:effectLst/>
                <a:latin typeface="+mn-lt"/>
                <a:ea typeface="+mn-ea"/>
                <a:cs typeface="+mn-cs"/>
              </a:rPr>
              <a:t>CONDITION: Stable</a:t>
            </a:r>
          </a:p>
          <a:p>
            <a:r>
              <a:rPr lang="en-US" sz="1000" kern="1200" dirty="0">
                <a:solidFill>
                  <a:schemeClr val="tx1"/>
                </a:solidFill>
                <a:effectLst/>
                <a:latin typeface="+mn-lt"/>
                <a:ea typeface="+mn-ea"/>
                <a:cs typeface="+mn-cs"/>
              </a:rPr>
              <a:t> </a:t>
            </a:r>
          </a:p>
          <a:p>
            <a:r>
              <a:rPr lang="en-US" sz="1000" kern="1200" dirty="0">
                <a:solidFill>
                  <a:schemeClr val="tx1"/>
                </a:solidFill>
                <a:effectLst/>
                <a:latin typeface="+mn-lt"/>
                <a:ea typeface="+mn-ea"/>
                <a:cs typeface="+mn-cs"/>
              </a:rPr>
              <a:t>INDICATIONS: </a:t>
            </a: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rPr>
              <a:t> </a:t>
            </a:r>
          </a:p>
          <a:p>
            <a:pPr marL="0" marR="0">
              <a:lnSpc>
                <a:spcPct val="107000"/>
              </a:lnSpc>
              <a:spcBef>
                <a:spcPts val="0"/>
              </a:spcBef>
              <a:spcAft>
                <a:spcPts val="800"/>
              </a:spcAft>
            </a:pPr>
            <a:r>
              <a:rPr lang="en-US" sz="1200" dirty="0">
                <a:effectLst/>
                <a:highlight>
                  <a:srgbClr val="FFFF00"/>
                </a:highlight>
                <a:latin typeface="Calibri" panose="020F0502020204030204" pitchFamily="34" charset="0"/>
                <a:ea typeface="Calibri" panose="020F0502020204030204" pitchFamily="34" charset="0"/>
              </a:rPr>
              <a:t>========     </a:t>
            </a:r>
            <a:r>
              <a:rPr lang="en-US" sz="1200" b="1" dirty="0">
                <a:effectLst/>
                <a:highlight>
                  <a:srgbClr val="FFFF00"/>
                </a:highlight>
                <a:latin typeface="Calibri" panose="020F0502020204030204" pitchFamily="34" charset="0"/>
                <a:ea typeface="Calibri" panose="020F0502020204030204" pitchFamily="34" charset="0"/>
              </a:rPr>
              <a:t>Pre-AV Access Creation          </a:t>
            </a:r>
            <a:r>
              <a:rPr lang="en-US" sz="1200" dirty="0">
                <a:effectLst/>
                <a:highlight>
                  <a:srgbClr val="FFFF00"/>
                </a:highlight>
                <a:latin typeface="Calibri" panose="020F0502020204030204" pitchFamily="34" charset="0"/>
                <a:ea typeface="Calibri" panose="020F0502020204030204" pitchFamily="34" charset="0"/>
              </a:rPr>
              <a:t>=======</a:t>
            </a:r>
            <a:endParaRPr lang="en-US" sz="12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rPr>
              <a:t>The patient was recently evaluated for arteriovenous access creation for hemodialysis. On physical examination, the patient has diminished upper extremity arterial pulses suggestive of arterial occlusive disease. A recent upper extremity arterial duplex ultrasound revealed biphasic flow with probable arterial stenosis in the upper extremity. The patient is therefore scheduled for an upper extremity arteriogram evaluation to further assess the upper extremity arterial circulation. Possible endovascular interventions with balloon angioplasty and/or stent placement will be considered if an arterial stenosis is identified in the upper extremity arterial circulation. I have discussed with the patient regarding potential benefits and risks of the treatment plan. Potential benefits of the planned procedure include improvement of the upper extremity arterial circulation with endovascular treatment which may include balloon angioplasty or stenting. Potential risks of the procedure include contrast-induced nephropathy, renal failure requiring hemodialysis, groin bleeding, groin infection, vessel occlusion due to thrombosis, and vessel perforation. The overall risk of these complications is 2%. The patient verbalized understanding of the benefits and risks the treatment plan.</a:t>
            </a: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rPr>
              <a:t> </a:t>
            </a:r>
          </a:p>
          <a:p>
            <a:pPr marL="0" marR="0">
              <a:lnSpc>
                <a:spcPct val="107000"/>
              </a:lnSpc>
              <a:spcBef>
                <a:spcPts val="0"/>
              </a:spcBef>
              <a:spcAft>
                <a:spcPts val="800"/>
              </a:spcAft>
            </a:pPr>
            <a:r>
              <a:rPr lang="en-US" sz="1200" dirty="0">
                <a:effectLst/>
                <a:highlight>
                  <a:srgbClr val="FFFF00"/>
                </a:highlight>
                <a:latin typeface="Calibri" panose="020F0502020204030204" pitchFamily="34" charset="0"/>
                <a:ea typeface="Calibri" panose="020F0502020204030204" pitchFamily="34" charset="0"/>
              </a:rPr>
              <a:t>========       </a:t>
            </a:r>
            <a:r>
              <a:rPr lang="en-US" sz="1200" b="1" dirty="0">
                <a:effectLst/>
                <a:highlight>
                  <a:srgbClr val="FFFF00"/>
                </a:highlight>
                <a:latin typeface="Calibri" panose="020F0502020204030204" pitchFamily="34" charset="0"/>
                <a:ea typeface="Calibri" panose="020F0502020204030204" pitchFamily="34" charset="0"/>
              </a:rPr>
              <a:t>       Steal Phenomenon            </a:t>
            </a:r>
            <a:r>
              <a:rPr lang="en-US" sz="1200" dirty="0">
                <a:effectLst/>
                <a:highlight>
                  <a:srgbClr val="FFFF00"/>
                </a:highlight>
                <a:latin typeface="Calibri" panose="020F0502020204030204" pitchFamily="34" charset="0"/>
                <a:ea typeface="Calibri" panose="020F0502020204030204" pitchFamily="34" charset="0"/>
              </a:rPr>
              <a:t>=======</a:t>
            </a:r>
            <a:endParaRPr lang="en-US" sz="12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rPr>
              <a:t>The patient reports worsening of ischemic pain in the upper extremity due to an arterial steal phenomenon caused by the arteriovenous access. The patient has absence of palpable radial and ulnar arterial pulses which were augmented with AV graft compression. A  recent upper extremity arterial duplex ultrasound revealed monophasic arterial flow in the upper extremity. The patient is therefore scheduled for an upper extremity arteriography to further assess the upper extremity arterial circulation. Possible endovascular interventions with balloon angioplasty and/or stent placement will be considered if an arterial stenosis is identified in the upper extremity arterial circulation.  I have discussed with the patient regarding potential benefits and risks of the treatment plan. Potential benefits of the planned procedure include improvement of the upper extremity arterial circulation with endovascular treatment which may include balloon angioplasty or stenting. Potential risks of the procedure include contrast-induced nephropathy, renal failure requiring hemodialysis, groin bleeding, groin infection, vessel occlusion due to thrombosis, and vessel perforation. The overall risk of these complications is 2%. The patient verbalized understanding of the benefits and risks the treatment plan.</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 </a:t>
            </a:r>
          </a:p>
          <a:p>
            <a:pPr marL="0" marR="0">
              <a:spcBef>
                <a:spcPts val="0"/>
              </a:spcBef>
              <a:spcAft>
                <a:spcPts val="0"/>
              </a:spcAft>
            </a:pPr>
            <a:r>
              <a:rPr lang="en-US" sz="1200" b="1" dirty="0">
                <a:effectLst/>
                <a:latin typeface="Calibri" panose="020F0502020204030204" pitchFamily="34" charset="0"/>
                <a:ea typeface="Calibri" panose="020F0502020204030204" pitchFamily="34" charset="0"/>
              </a:rPr>
              <a:t>Merit-Based Incentive Payment System (MIPS) Codes</a:t>
            </a: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b="1" dirty="0">
                <a:effectLst/>
                <a:latin typeface="Calibri" panose="020F0502020204030204" pitchFamily="34" charset="0"/>
                <a:ea typeface="Calibri" panose="020F0502020204030204" pitchFamily="34" charset="0"/>
              </a:rPr>
              <a:t>Code</a:t>
            </a:r>
            <a:r>
              <a:rPr lang="en-US" sz="1200" dirty="0">
                <a:effectLst/>
                <a:latin typeface="Calibri" panose="020F0502020204030204" pitchFamily="34" charset="0"/>
                <a:ea typeface="Calibri" panose="020F0502020204030204" pitchFamily="34" charset="0"/>
              </a:rPr>
              <a:t>: G9500</a:t>
            </a:r>
          </a:p>
          <a:p>
            <a:pPr marL="0" marR="0">
              <a:spcBef>
                <a:spcPts val="0"/>
              </a:spcBef>
              <a:spcAft>
                <a:spcPts val="0"/>
              </a:spcAft>
            </a:pPr>
            <a:r>
              <a:rPr lang="en-US" sz="1200" b="1" dirty="0">
                <a:effectLst/>
                <a:latin typeface="Calibri" panose="020F0502020204030204" pitchFamily="34" charset="0"/>
                <a:ea typeface="Calibri" panose="020F0502020204030204" pitchFamily="34" charset="0"/>
              </a:rPr>
              <a:t>MIPS Measure</a:t>
            </a:r>
            <a:r>
              <a:rPr lang="en-US" sz="1200" dirty="0">
                <a:effectLst/>
                <a:latin typeface="Calibri" panose="020F0502020204030204" pitchFamily="34" charset="0"/>
                <a:ea typeface="Calibri" panose="020F0502020204030204" pitchFamily="34" charset="0"/>
              </a:rPr>
              <a:t>: #145: Radiation Exposure indices, OR Exposure Time and Number of Fluorographic Images Documented in Final Procedure Report</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p>
          <a:p>
            <a:pPr marL="0" marR="0">
              <a:spcBef>
                <a:spcPts val="0"/>
              </a:spcBef>
              <a:spcAft>
                <a:spcPts val="0"/>
              </a:spcAft>
            </a:pPr>
            <a:r>
              <a:rPr lang="en-US" sz="1200" b="1" dirty="0">
                <a:effectLst/>
                <a:latin typeface="Calibri" panose="020F0502020204030204" pitchFamily="34" charset="0"/>
                <a:ea typeface="Calibri" panose="020F0502020204030204" pitchFamily="34" charset="0"/>
              </a:rPr>
              <a:t>EBL:</a:t>
            </a:r>
            <a:r>
              <a:rPr lang="en-US" sz="1200" dirty="0">
                <a:effectLst/>
                <a:latin typeface="Calibri" panose="020F0502020204030204" pitchFamily="34" charset="0"/>
                <a:ea typeface="Calibri" panose="020F0502020204030204" pitchFamily="34" charset="0"/>
              </a:rPr>
              <a:t> Minimal.</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p>
          <a:p>
            <a:pPr marL="0" marR="0">
              <a:spcBef>
                <a:spcPts val="0"/>
              </a:spcBef>
              <a:spcAft>
                <a:spcPts val="0"/>
              </a:spcAft>
            </a:pPr>
            <a:r>
              <a:rPr lang="en-US" sz="1200" b="1" dirty="0">
                <a:effectLst/>
                <a:latin typeface="Calibri" panose="020F0502020204030204" pitchFamily="34" charset="0"/>
                <a:ea typeface="Calibri" panose="020F0502020204030204" pitchFamily="34" charset="0"/>
              </a:rPr>
              <a:t>Complication</a:t>
            </a:r>
            <a:r>
              <a:rPr lang="en-US" sz="1200" dirty="0">
                <a:effectLst/>
                <a:latin typeface="Calibri" panose="020F0502020204030204" pitchFamily="34" charset="0"/>
                <a:ea typeface="Calibri" panose="020F0502020204030204" pitchFamily="34" charset="0"/>
              </a:rPr>
              <a:t>s: None immediate.</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p>
          <a:p>
            <a:pPr marL="0" marR="0">
              <a:lnSpc>
                <a:spcPct val="107000"/>
              </a:lnSpc>
              <a:spcBef>
                <a:spcPts val="0"/>
              </a:spcBef>
              <a:spcAft>
                <a:spcPts val="800"/>
              </a:spcAft>
            </a:pPr>
            <a:r>
              <a:rPr lang="en-US" sz="1200" b="1" dirty="0">
                <a:effectLst/>
                <a:latin typeface="Calibri" panose="020F0502020204030204" pitchFamily="34" charset="0"/>
                <a:ea typeface="Calibri" panose="020F0502020204030204" pitchFamily="34" charset="0"/>
              </a:rPr>
              <a:t>Technique: </a:t>
            </a:r>
            <a:r>
              <a:rPr lang="en-US" sz="1200" dirty="0">
                <a:effectLst/>
                <a:latin typeface="Calibri" panose="020F0502020204030204" pitchFamily="34" charset="0"/>
                <a:ea typeface="Calibri" panose="020F0502020204030204" pitchFamily="34" charset="0"/>
              </a:rPr>
              <a:t>The risks, benefits, and alternatives of the procedure were discussed with the patient. Written informed consent was obtained. The patient's medication records were evaluated and reviewed within the patient’s chart.  The patient's laboratory values were carefully reviewed within the patient’s chart. The patient was placed in the supine position on the angiographic suite and the right groin was prepped and draped in the standard usual sterile fashion. 1% lidocaine was used to anesthetize the groin. Next under real-time ultrasound guidance, a 21-gauge micropuncture needle was used to access the right common femoral artery. An ultrasound image was permanently saved. A microcatheter-introducer sheath was inserted. A 0.035’ guidewire was inserted through the sheath into the abdominal aorta and exchanged for a 5 French vascular sheath. Ipsilateral common femoral artery angiogram was performed to evaluate the access site for suitability of a closure device. </a:t>
            </a: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rPr>
              <a:t>Next selective catheterization of the descending thoracic aorta was performed with a diagnostic catheter.  A thoracic angiogram was performed. Next a vertebral catheter was used to select the left subclavian artery and an angiogram was performed in the anteroposterior projection. The catheter was then used to select the left axillary artery followed by left brachial artery. Multiple digital subtraction angiograms of the left upper extremity were performed in the anteroposterior projection. </a:t>
            </a: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rPr>
              <a:t>A 0.014” microwire was advanced through the angled catheter and selectively cannulated the radial artery. Intravascular ultrasound of the left upper extremity was performed by placing an IVUS catheter through the 0.014” guidewire whereby subclavian artery, axillary artery, brachial artery, and radial artery were evaluated. Multiple images of these segmental arteries were evaluated using intravascular ultrasound using a pullback technique. The intravascular ultrasound images were saved on a local workstation and used for interpretation and to guide treatment. </a:t>
            </a: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rPr>
              <a:t>These angiographic evaluations including intravascular ultrasound revealed the followings: </a:t>
            </a:r>
            <a:r>
              <a:rPr lang="en-US" sz="1200" dirty="0">
                <a:effectLst/>
                <a:highlight>
                  <a:srgbClr val="00FF00"/>
                </a:highlight>
                <a:latin typeface="Calibri" panose="020F0502020204030204" pitchFamily="34" charset="0"/>
                <a:ea typeface="Calibri" panose="020F0502020204030204" pitchFamily="34" charset="0"/>
              </a:rPr>
              <a:t>1. patent thoracic aorta without significant stenosis, 2. Left subclavian artery with ___% luminal stenosis in which </a:t>
            </a:r>
            <a:r>
              <a:rPr lang="en-US" sz="1200" dirty="0">
                <a:effectLst/>
                <a:latin typeface="Calibri" panose="020F0502020204030204" pitchFamily="34" charset="0"/>
                <a:ea typeface="Calibri" panose="020F0502020204030204" pitchFamily="34" charset="0"/>
              </a:rPr>
              <a:t>the l</a:t>
            </a:r>
            <a:r>
              <a:rPr lang="en-US" sz="1200" dirty="0">
                <a:effectLst/>
                <a:latin typeface="Calibri" panose="020F0502020204030204" pitchFamily="34" charset="0"/>
                <a:ea typeface="Calibri" panose="020F0502020204030204" pitchFamily="34" charset="0"/>
                <a:cs typeface="Calibri" panose="020F0502020204030204" pitchFamily="34" charset="0"/>
              </a:rPr>
              <a:t>argest and smaller luminal diameters being 6 mm and 3 mm, respectively. </a:t>
            </a:r>
            <a:r>
              <a:rPr lang="en-US" sz="1200" dirty="0">
                <a:effectLst/>
                <a:highlight>
                  <a:srgbClr val="00FF00"/>
                </a:highlight>
                <a:latin typeface="Calibri" panose="020F0502020204030204" pitchFamily="34" charset="0"/>
                <a:ea typeface="Calibri" panose="020F0502020204030204" pitchFamily="34" charset="0"/>
              </a:rPr>
              <a:t>3. Left axillary artery with ___ % luminal stenosis in which </a:t>
            </a:r>
            <a:r>
              <a:rPr lang="en-US" sz="1200" dirty="0">
                <a:effectLst/>
                <a:latin typeface="Calibri" panose="020F0502020204030204" pitchFamily="34" charset="0"/>
                <a:ea typeface="Calibri" panose="020F0502020204030204" pitchFamily="34" charset="0"/>
              </a:rPr>
              <a:t>the l</a:t>
            </a:r>
            <a:r>
              <a:rPr lang="en-US" sz="1200" dirty="0">
                <a:effectLst/>
                <a:latin typeface="Calibri" panose="020F0502020204030204" pitchFamily="34" charset="0"/>
                <a:ea typeface="Calibri" panose="020F0502020204030204" pitchFamily="34" charset="0"/>
                <a:cs typeface="Calibri" panose="020F0502020204030204" pitchFamily="34" charset="0"/>
              </a:rPr>
              <a:t>argest and smaller luminal diameters being  ___ mm and 3 mm, respectively. 4. Brachial artery with ____% luminal stenosis in which the </a:t>
            </a:r>
            <a:endParaRPr lang="en-US" sz="12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rPr>
              <a:t>l</a:t>
            </a:r>
            <a:r>
              <a:rPr lang="en-US" sz="1200" dirty="0">
                <a:effectLst/>
                <a:latin typeface="Calibri" panose="020F0502020204030204" pitchFamily="34" charset="0"/>
                <a:ea typeface="Calibri" panose="020F0502020204030204" pitchFamily="34" charset="0"/>
                <a:cs typeface="Calibri" panose="020F0502020204030204" pitchFamily="34" charset="0"/>
              </a:rPr>
              <a:t>argest and smaller luminal diameters being ___ mm and ___ mm, respectively.</a:t>
            </a:r>
            <a:endParaRPr lang="en-US" sz="12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200" dirty="0">
                <a:effectLst/>
                <a:highlight>
                  <a:srgbClr val="00FF00"/>
                </a:highlight>
                <a:latin typeface="Calibri" panose="020F0502020204030204" pitchFamily="34" charset="0"/>
                <a:ea typeface="Calibri" panose="020F0502020204030204" pitchFamily="34" charset="0"/>
              </a:rPr>
              <a:t> </a:t>
            </a:r>
            <a:endParaRPr lang="en-US" sz="12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200" dirty="0">
                <a:effectLst/>
                <a:highlight>
                  <a:srgbClr val="00FF00"/>
                </a:highlight>
                <a:latin typeface="Calibri" panose="020F0502020204030204" pitchFamily="34" charset="0"/>
                <a:ea typeface="Calibri" panose="020F0502020204030204" pitchFamily="34" charset="0"/>
              </a:rPr>
              <a:t>5. radial artery with ____% luminal stenosis in which </a:t>
            </a:r>
            <a:r>
              <a:rPr lang="en-US" sz="1200" dirty="0">
                <a:effectLst/>
                <a:latin typeface="Calibri" panose="020F0502020204030204" pitchFamily="34" charset="0"/>
                <a:ea typeface="Calibri" panose="020F0502020204030204" pitchFamily="34" charset="0"/>
              </a:rPr>
              <a:t>the l</a:t>
            </a:r>
            <a:r>
              <a:rPr lang="en-US" sz="1200" dirty="0">
                <a:effectLst/>
                <a:latin typeface="Calibri" panose="020F0502020204030204" pitchFamily="34" charset="0"/>
                <a:ea typeface="Calibri" panose="020F0502020204030204" pitchFamily="34" charset="0"/>
                <a:cs typeface="Calibri" panose="020F0502020204030204" pitchFamily="34" charset="0"/>
              </a:rPr>
              <a:t>argest and smaller luminal diameters being 6 mm and __ mm, respectively.</a:t>
            </a:r>
            <a:endParaRPr lang="en-US" sz="12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200" dirty="0">
                <a:effectLst/>
                <a:highlight>
                  <a:srgbClr val="00FF00"/>
                </a:highlight>
                <a:latin typeface="Calibri" panose="020F0502020204030204" pitchFamily="34" charset="0"/>
                <a:ea typeface="Calibri" panose="020F0502020204030204" pitchFamily="34" charset="0"/>
              </a:rPr>
              <a:t>. 4. superficial femoral artery with diffuse ___% luminal stenosis / complete occlusion. 5. popliteal artery with diffuse ___% luminal stenosis / complete occlusion. 6. tibioperoneal trunk with ____% luminal stenosis. 7. anterior tibial artery with ___% luminal stenosis / complete occlusion. 8. posterior tibial artery with ___% luminal stenosis / complete occlusion. and 9. peroneal artery with  ___% luminal stenosis / complete occlusion.</a:t>
            </a:r>
            <a:endParaRPr lang="en-US" sz="12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rPr>
              <a:t> </a:t>
            </a: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rPr>
              <a:t>Following these interventions, the catheter and sheath were removed from the femoral artery. A closure device using Angioseal was used in the femoral artery to achieve adequate hemostasis. Standard dressings were applied. The patient tolerated the procedure well with no immediate complications and returned to the recovery area in stable condition.</a:t>
            </a:r>
          </a:p>
          <a:p>
            <a:pPr marL="0" marR="0">
              <a:lnSpc>
                <a:spcPct val="107000"/>
              </a:lnSpc>
              <a:spcBef>
                <a:spcPts val="0"/>
              </a:spcBef>
              <a:spcAft>
                <a:spcPts val="800"/>
              </a:spcAft>
            </a:pPr>
            <a:endParaRPr lang="en-US" sz="1200" b="1"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endParaRPr lang="en-US" sz="1200" b="1"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200" b="1" dirty="0">
                <a:effectLst/>
                <a:latin typeface="Calibri" panose="020F0502020204030204" pitchFamily="34" charset="0"/>
                <a:ea typeface="Calibri" panose="020F0502020204030204" pitchFamily="34" charset="0"/>
              </a:rPr>
              <a:t>Findings: </a:t>
            </a:r>
            <a:endParaRPr lang="en-US" sz="12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200" b="1" dirty="0">
                <a:effectLst/>
                <a:latin typeface="Calibri" panose="020F0502020204030204" pitchFamily="34" charset="0"/>
                <a:ea typeface="Calibri" panose="020F0502020204030204" pitchFamily="34" charset="0"/>
              </a:rPr>
              <a:t>LEFT UPPER EXTREMITY: </a:t>
            </a:r>
            <a:r>
              <a:rPr lang="en-US" sz="1200" b="1" dirty="0">
                <a:effectLst/>
                <a:highlight>
                  <a:srgbClr val="00FF00"/>
                </a:highlight>
                <a:latin typeface="Calibri" panose="020F0502020204030204" pitchFamily="34" charset="0"/>
                <a:ea typeface="Calibri" panose="020F0502020204030204" pitchFamily="34" charset="0"/>
              </a:rPr>
              <a:t>(itemized above green colored paragraph)</a:t>
            </a:r>
            <a:endParaRPr lang="en-US" sz="12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rPr>
              <a:t>1. patent thoracic aorta without significant stenosis. </a:t>
            </a: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rPr>
              <a:t>2. left subclavian artery with ___ 20% luminal stenosis, which was treated with balloon angioplasty.</a:t>
            </a: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rPr>
              <a:t>3. left axillary artery with ___ 20% luminal stenosis, which was treated with balloon angioplasty.</a:t>
            </a: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rPr>
              <a:t>4. left brachial artery with ___ 20% luminal stenosis, which was treated with balloon angioplasty.</a:t>
            </a: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rPr>
              <a:t>5. left radial artery with ___ 20% luminal stenosis, which was treated with balloon angioplasty.</a:t>
            </a: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rPr>
              <a:t> </a:t>
            </a:r>
          </a:p>
          <a:p>
            <a:pPr marL="0" marR="0">
              <a:lnSpc>
                <a:spcPct val="107000"/>
              </a:lnSpc>
              <a:spcBef>
                <a:spcPts val="0"/>
              </a:spcBef>
              <a:spcAft>
                <a:spcPts val="800"/>
              </a:spcAft>
            </a:pPr>
            <a:r>
              <a:rPr lang="en-US" sz="1200" b="1" dirty="0">
                <a:effectLst/>
                <a:latin typeface="Calibri" panose="020F0502020204030204" pitchFamily="34" charset="0"/>
                <a:ea typeface="Calibri" panose="020F0502020204030204" pitchFamily="34" charset="0"/>
              </a:rPr>
              <a:t>Treatment Outcomes:</a:t>
            </a:r>
            <a:endParaRPr lang="en-US" sz="12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rPr>
              <a:t>Successful balloon angioplasty of left upper extremity arterial circulation including left subclavian artery, axillary artery, brachial artery, and radial artery. </a:t>
            </a:r>
          </a:p>
          <a:p>
            <a:pPr marL="0" marR="0">
              <a:lnSpc>
                <a:spcPct val="107000"/>
              </a:lnSpc>
              <a:spcBef>
                <a:spcPts val="0"/>
              </a:spcBef>
              <a:spcAft>
                <a:spcPts val="800"/>
              </a:spcAft>
            </a:pPr>
            <a:r>
              <a:rPr lang="en-US" sz="1200" b="1" dirty="0">
                <a:effectLst/>
                <a:latin typeface="Calibri" panose="020F0502020204030204" pitchFamily="34" charset="0"/>
                <a:ea typeface="Calibri" panose="020F0502020204030204" pitchFamily="34" charset="0"/>
              </a:rPr>
              <a:t>Plan:</a:t>
            </a:r>
            <a:endParaRPr lang="en-US" sz="12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rPr>
              <a:t>The patient will be scheduled for left upper extremity arteriovenous access creation which is scheduled for _____ at Garfield Medical Center. He should continue with hemodialysis via the jugular vein tunneled dialysis catheter. </a:t>
            </a:r>
          </a:p>
          <a:p>
            <a:r>
              <a:rPr lang="en-US" sz="1000" kern="1200" dirty="0">
                <a:solidFill>
                  <a:schemeClr val="tx1"/>
                </a:solidFill>
                <a:effectLst/>
                <a:latin typeface="+mn-lt"/>
                <a:ea typeface="+mn-ea"/>
                <a:cs typeface="+mn-cs"/>
              </a:rPr>
              <a:t> </a:t>
            </a:r>
          </a:p>
          <a:p>
            <a:r>
              <a:rPr lang="en-US" sz="1000" kern="1200" dirty="0">
                <a:solidFill>
                  <a:schemeClr val="tx1"/>
                </a:solidFill>
                <a:effectLst/>
                <a:latin typeface="+mn-lt"/>
                <a:ea typeface="+mn-ea"/>
                <a:cs typeface="+mn-cs"/>
              </a:rPr>
              <a:t> </a:t>
            </a:r>
          </a:p>
          <a:p>
            <a:r>
              <a:rPr lang="en-US" sz="1000" kern="1200" dirty="0">
                <a:solidFill>
                  <a:schemeClr val="tx1"/>
                </a:solidFill>
                <a:effectLst/>
                <a:latin typeface="+mn-lt"/>
                <a:ea typeface="+mn-ea"/>
                <a:cs typeface="+mn-cs"/>
              </a:rPr>
              <a:t>Peter Lin, MD       |      Vascular Surgery </a:t>
            </a:r>
          </a:p>
          <a:p>
            <a:r>
              <a:rPr lang="en-US" sz="1000" kern="1200" dirty="0">
                <a:solidFill>
                  <a:schemeClr val="tx1"/>
                </a:solidFill>
                <a:effectLst/>
                <a:latin typeface="+mn-lt"/>
                <a:ea typeface="+mn-ea"/>
                <a:cs typeface="+mn-cs"/>
              </a:rPr>
              <a:t>Office:  612 W. Duarte Rd, #303, Arcadia, CA 91007</a:t>
            </a:r>
          </a:p>
          <a:p>
            <a:r>
              <a:rPr lang="en-US" sz="1000" kern="1200" dirty="0">
                <a:solidFill>
                  <a:schemeClr val="tx1"/>
                </a:solidFill>
                <a:effectLst/>
                <a:latin typeface="+mn-lt"/>
                <a:ea typeface="+mn-ea"/>
                <a:cs typeface="+mn-cs"/>
              </a:rPr>
              <a:t>Phone: 626-275-9566  </a:t>
            </a:r>
          </a:p>
          <a:p>
            <a:r>
              <a:rPr lang="en-US" sz="1000" kern="1200" dirty="0">
                <a:solidFill>
                  <a:schemeClr val="tx1"/>
                </a:solidFill>
                <a:effectLst/>
                <a:latin typeface="+mn-lt"/>
                <a:ea typeface="+mn-ea"/>
                <a:cs typeface="+mn-cs"/>
              </a:rPr>
              <a:t>www.drpeterlin.com</a:t>
            </a:r>
          </a:p>
          <a:p>
            <a:r>
              <a:rPr lang="en-US" sz="10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10</a:t>
            </a:fld>
            <a:endParaRPr lang="en-US"/>
          </a:p>
        </p:txBody>
      </p:sp>
    </p:spTree>
    <p:extLst>
      <p:ext uri="{BB962C8B-B14F-4D97-AF65-F5344CB8AC3E}">
        <p14:creationId xmlns:p14="http://schemas.microsoft.com/office/powerpoint/2010/main" val="2417088152"/>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Leg bypass (fem-AT)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ASSISTANT: Mathew Cheung, DO</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Right leg ischemia, 2. Right femoral artery occlusion, 3. Right toe gangrene</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Right common femoral artery to anterior tibial artery bypass using &lt; ______ GORE PTFE prosthetic graft  |  bovine carotid artery graft (Artegraft)  ______ &gt; (CPT# 35666)</a:t>
            </a:r>
          </a:p>
          <a:p>
            <a:r>
              <a:rPr lang="en-US" sz="1200" kern="1200" dirty="0">
                <a:solidFill>
                  <a:schemeClr val="tx1"/>
                </a:solidFill>
                <a:effectLst/>
                <a:latin typeface="+mn-lt"/>
                <a:ea typeface="+mn-ea"/>
                <a:cs typeface="+mn-cs"/>
              </a:rPr>
              <a:t>2. Right common femoral artery endarterectomy (CPT# 35371)</a:t>
            </a:r>
          </a:p>
          <a:p>
            <a:r>
              <a:rPr lang="en-US" sz="1200" kern="1200" dirty="0">
                <a:solidFill>
                  <a:schemeClr val="tx1"/>
                </a:solidFill>
                <a:effectLst/>
                <a:latin typeface="+mn-lt"/>
                <a:ea typeface="+mn-ea"/>
                <a:cs typeface="+mn-cs"/>
              </a:rPr>
              <a:t>3. Creation of distal anastomotic vein patch using bovine pericardial patch (CPT# 35685)</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Left leg ischemia, 2. Left femoral artery occlusion, 3. Left toe gangrene</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Left common femoral artery to anterior tibial artery bypass using &lt; ______ GORE PTFE prosthetic graft  |  bovine carotid artery graft (Artegraft)  ______ &gt; (CPT# 35666)</a:t>
            </a:r>
          </a:p>
          <a:p>
            <a:r>
              <a:rPr lang="en-US" sz="1200" kern="1200" dirty="0">
                <a:solidFill>
                  <a:schemeClr val="tx1"/>
                </a:solidFill>
                <a:effectLst/>
                <a:latin typeface="+mn-lt"/>
                <a:ea typeface="+mn-ea"/>
                <a:cs typeface="+mn-cs"/>
              </a:rPr>
              <a:t>2. Left common femoral artery endarterectomy (CPT# 35371)</a:t>
            </a:r>
          </a:p>
          <a:p>
            <a:r>
              <a:rPr lang="en-US" sz="1200" kern="1200" dirty="0">
                <a:solidFill>
                  <a:schemeClr val="tx1"/>
                </a:solidFill>
                <a:effectLst/>
                <a:latin typeface="+mn-lt"/>
                <a:ea typeface="+mn-ea"/>
                <a:cs typeface="+mn-cs"/>
              </a:rPr>
              <a:t>3. Creation of distal anastomotic vein patch using bovine pericardial patch (CPT# 35685)</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100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 old patient who has been experiencing lower extremity arterial ischemia with symptoms including toe gangrene and ischemic rest pain. The patient was scheduled to undergo a leg bypass operation to improve the leg arterial circulation. I've discussed with the patient regarding the benefits and risks of the procedure. The patient is aware of the benefits of the planned procedure which is to improve the lower leg arterial circulation. The patient is also aware of the potential risks of the procedure, which include wound infection, bleeding, bypass graft occlusion, compartment syndrome, nerve injury, pneumonia, renal failure, myocardiac infarction, stroke, postoperative leg amputation, and death. The overall incidence of these risks and complications was 1%. The patient has accepted these benefits and risks and agreed to undergo the planned lower leg bypass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taken to the operating room and placed on the table in the supine position. Following general anesthesia induction via orotracheal intubation, the patient's  &lt;   ____ right  left ____ &gt;   leg was prepped sterilely and draped in the standard fashion. Appropriate time out was performed whereby the patient and site of surgery were identified. We made a right groin incision and continued the dissection using electrocautery. We identified and isolated the common femoral, profunda femoral, and superficial femoral arteries. A distal incision was made in the mid portion of the lateral calf. Dissection was carried down using electrocautery. We opened the anterior tibial compartment fascia and isolated the anterior tibial artery in its proximal segment. Vessel loops were used to isolate the anterior tibial artery. Next systemic heparin was next given intravenously. Vascular clamps were next placed in the proximal and distal segments of the common femoral artery.  An arteriotomy was opened in the femoral artery using a #11 blade, which was extended using a Potts scissor. We encountered a circumferential common femoral artery plaque which was removed for common femoral artery endarterectomy. Once the common femoral artery endarterectomy was completed, a 6 mm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&lt; ______ GORE PTFE prosthetic graft  |  bovine carotid artery graft (Artegraft)  ______ &gt;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was next connected to the femoral artery in an end-to-side fashion using a 5-0 Prolene sutures. Next the prosthetic graft was tunneled in a subfascial space and brought out in the distal incision site where anterior tibial artery was exposed. The anterior tibial artery was next controlled with a sterile tourniquet. An arteriotomy was next opened in the anterior tibial artery using #11 blade. We created a vein patch in the distal anastomosis using a bovine pericardial patch which was connected to the anterior tibial artery using 6-0 prolene suture. Next the distal end of the bypass graft was connected to the anterior tibial artery in an end-to-side fashion using a 6-0 prolene suture.  Upon the completion of the end-to-side anastomotic reconstruction, the tourniquet was released and excellent blood flow was noted in the femoro-anterior tibial artery bypass graft. The wound was irrigated, and fascia was closed using a 3-0 PDS suture. The skin was closed using a 4-0 monocryl suture in a subcuticular fashion. Dermabond was applied over the incision site in the usual fashion.  The patient tolerated the procedure well without any complication. I was present throughout the entire operation.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patient will be admitted to ICU for postoperative care. The patient may undergo podiatric debridement vs. amputation procedure per podiatric surgeon Dr. _____.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100</a:t>
            </a:fld>
            <a:endParaRPr lang="en-US"/>
          </a:p>
        </p:txBody>
      </p:sp>
    </p:spTree>
    <p:extLst>
      <p:ext uri="{BB962C8B-B14F-4D97-AF65-F5344CB8AC3E}">
        <p14:creationId xmlns:p14="http://schemas.microsoft.com/office/powerpoint/2010/main" val="756605808"/>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Leg bypass (fem-BK-pop)</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ASSISTANT: Mathew Cheung, DO</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Right leg ischemia, 2. Right foot gangrene, 3. Right femoral artery occlusion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Right femoral artery to below -knee popliteal artery bypass using &lt;  ____ GORE PTFE prosthetic graft  |  bovine carotid artery graft (Artegraft) ___  &gt; (CPT# 35656)</a:t>
            </a:r>
          </a:p>
          <a:p>
            <a:r>
              <a:rPr lang="en-US" sz="1200" kern="1200" dirty="0">
                <a:solidFill>
                  <a:schemeClr val="tx1"/>
                </a:solidFill>
                <a:effectLst/>
                <a:latin typeface="+mn-lt"/>
                <a:ea typeface="+mn-ea"/>
                <a:cs typeface="+mn-cs"/>
              </a:rPr>
              <a:t>2. Right common femoral artery endarterectomy (CPT# 35371)</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Left leg ischemia, 2. Left foot gangrene, 3. Left femoral artery occlusion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Left femoral artery to below -knee popliteal artery bypass using &lt;  ____ GORE PTFE prosthetic graft  |  bovine carotid artery graft (Artegraft) ___  &gt; (CPT# 35656)</a:t>
            </a:r>
          </a:p>
          <a:p>
            <a:r>
              <a:rPr lang="en-US" sz="1200" kern="1200" dirty="0">
                <a:solidFill>
                  <a:schemeClr val="tx1"/>
                </a:solidFill>
                <a:effectLst/>
                <a:latin typeface="+mn-lt"/>
                <a:ea typeface="+mn-ea"/>
                <a:cs typeface="+mn-cs"/>
              </a:rPr>
              <a:t>2. Left common femoral artery endarterectomy (CPT# 35371)</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50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 old patient who has been experiencing lower extremity arterial ischemia with symptoms including toe gangrene and ischemic rest pain. The patient was scheduled to undergo a leg bypass operation to improve the leg arterial circulation. I've discussed with the patient regarding the benefits and risks of the procedure. The patient is aware of the benefits of the planned procedure which is to improve the lower leg arterial circulation. The patient is also aware of the potential risks of the procedure, which include wound infection, bleeding, bypass graft occlusion, compartment syndrome, nerve injury, pneumonia, renal failure, myocardiac infarction, stroke, postoperative leg amputation, and death. The overall incidence of these risks and complications was 1%. The patient has accepted these benefits and risks and agreed to undergo the planned lower leg bypass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taken to the operating room and placed on the table in the supine position. Following general anesthesia induction via orotracheal intubation, the patient's  &lt;   ____ right  left ____ &gt;   leg was prepped sterilely and draped in the standard fashion. Appropriate time out was performed whereby the patient and site of surgery were identified. We made a groin incision and continued the dissection using electrocautery. We identified and isolated the common femoral, profunda femoral, and superficial femoral arteries. A distal incision was made in the mid portion of the popliteal fossa just below the knee. Dissection was carried down using electrocautery. We open the popliteal compartment fascia and isolated the popliteal artery. The popliteal artery was controlled circumferentially using vessel loops. Next systemic heparin was next given intravenously. Vascular clamps were next placed in the proximal and distal segments of the common femoral artery.  An arteriotomy was opened in the femoral artery using a #11 blade, which was extended using a Potts scissor. We encountered a circumferential common femoral artery plaque which was removed for common femoral artery endarterectomy. Once the common femoral artery endarterectomy was completed, a 6 mm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&lt;  ____ GORE PTFE prosthetic graft  |  bovine carotid artery graft (Artegraft) ___  &gt;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was next connected to the femoral artery in an end-to-side fashion using a 5-0 Prolene sutures. Next the bypass graft was tunneled in a subfascial space and brought out in the distal incision site where popliteal artery was exposed below the knee. The popliteal artery was next controlled with both proximal and distal vascular clamps.  An arteriotomy was next opened in the artery using #11 blade. Next the distal end of the bypass graft was connected to the popliteal artery in an end-to-side fashion using a 6-0 prolene suture.  Upon the completion of the end-to-side anastomotic reconstruction, the clamps were released and excellent blood flow was noted in the femoro-popliteal artery bypass graft. The wound was irrigated, and fascia was closed using a 3-0 PDS suture. The skin was closed using a 4-0 monocryl suture in a subcuticular fashion. Dermabond was applied over the incision site in the usual fashion.  The patient tolerated the procedure well without any complication. I was present throughout the entire operation.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patient will be admitted to ICU for postoperative care. The patient may undergo podiatric debridement vs. amputation procedure per podiatric surgeon Dr. _____.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101</a:t>
            </a:fld>
            <a:endParaRPr lang="en-US"/>
          </a:p>
        </p:txBody>
      </p:sp>
    </p:spTree>
    <p:extLst>
      <p:ext uri="{BB962C8B-B14F-4D97-AF65-F5344CB8AC3E}">
        <p14:creationId xmlns:p14="http://schemas.microsoft.com/office/powerpoint/2010/main" val="3244028923"/>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Leg bypass (fem-fem)</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ASSISTANT: Mathew Cheung, DO</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Aortic occlusion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1. Femoro-femoral artery bypass (right-to-left) using PTFE graft (CPT# 35661)</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1. Femoro-femoral artery bypass (left-to-right) using PTFE graft (CPT# 35661)</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2. Right common femoral endarterectomy (CPT# 35371)</a:t>
            </a:r>
          </a:p>
          <a:p>
            <a:r>
              <a:rPr lang="en-US" sz="1200" kern="1200" dirty="0">
                <a:solidFill>
                  <a:schemeClr val="tx1"/>
                </a:solidFill>
                <a:effectLst/>
                <a:latin typeface="+mn-lt"/>
                <a:ea typeface="+mn-ea"/>
                <a:cs typeface="+mn-cs"/>
              </a:rPr>
              <a:t>3. Left common femoral endarterectomy (CPT# 35371-XU)</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200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1,300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has been experiencing &lt;  ______  right    ,    left    ____&gt; lower extremity ischemic rest pain due to severe aortoiliac occlusive disease. Due to the severe aortoiliac occlusive disease and the patient’s cardiac dysfunction, the patient was taken to the operating room to undergo a  &lt;&lt;        right to left   ,   left to right    &gt; &gt;   femorofemoral artery bypass grafting procedure.  I've discussed with the patient regarding the benefits and risks of the procedure. The patient is aware of the benefits of the planned procedure which is to improve his lower leg circulation by means of an axillobifemoral artery bypass. The patient is also aware of the potential risks of the procedure, which include wound infection, bleeding, bypass graft occlusion, compartment syndrome, nerve injury, pneumonia, renal failure, myocardiac infarction, spinal cord paralysis, graft infection, stroke, and death. The overall incidence of these risks and complications was 2%. The patient has accepted these benefits and risks and agreed to undergo the planned bypass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taken to the operating room and placed on the table in the supine position. The patient received general anesthesia induction via orotracheal intubation. The patient's bilateral legs were prepped sterilely and draped in the standard fashion. Appropriate time out was performed whereby the patient and site of surgery were identified. We made a right groin incision and continued the dissection using electrocautery. We identified the femoral sheath which was carefully opened. We isolated the common femoral artery, profunda femoral artery, and superficial femoral artery. Vessel loops were used to encircle these vessels. Next we made a left groin incision and continued the dissection using electrocautery. We identified the femoral sheath which was carefully opened. We isolated the common femoral artery, profunda femoral artery, and superficial femoral artery. Vessel loops were used to encircle these vessels.  We placed vascular clamps in the right common femoral artery, profunda femoral artery, and superficial femoral artery. A vertical arteriotomy was made using a #11 blade which was extended using a Potts scissor. We encountered a large amount of femoral artery plaque and performed femoral artery endarterectomy by removing the plaque from the common femoral artery and profunda femoral artery. An 8 mm PTFE graft was trimmed and connected to the femoral artery in an end-to-side fashion using 5-0 prolene sutures. Clamps were next released to ensure adequate hemostasis in the suture line. Next the PTFE graft was tunneled in the subcutaneous plane using a tunneling device and the graft was brought out through the left femoral incision. We then placed vascular clamps in the left common femoral artery, profunda femoral artery, and superficial femoral artery. A vertical arteriotomy was made using a #11 blade which was extended using a Potts scissor. We encountered a large amount of femoral artery plaque and performed femoral artery endarterectomy by removing the plaque from the common femoral artery and profunda femoral artery. An 8 mm PTFE graft was trimmed and connected to the femoral artery in an end-to-side fashion using 5-0 prolene sutures. Clamps were next released to ensure adequate hemostasis in the suture line. The right femoral sheath was closed using 3-0 PDS sutures and the skin was closed using 4-0 Vicryl subcuticular sutures. The left femoral sheath was closed using 3-0 PDS sutures and the skin was closed using 4-0 Vicryl subcuticular sutures. Subcutaneous tissues were closed using 3-0 PDS sutures in the right pectoral wound, and the skin was closed using 4-0 Vicryl subcuticular sutures. The patient remained clinically stable throughout the entire operation.  The patient suffered no complications, and the patient was taken to the recovery room in stable condition. I was present throughout the entire operation.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patient will be admitted to ICU for postoperative monitoring.</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102</a:t>
            </a:fld>
            <a:endParaRPr lang="en-US"/>
          </a:p>
        </p:txBody>
      </p:sp>
    </p:spTree>
    <p:extLst>
      <p:ext uri="{BB962C8B-B14F-4D97-AF65-F5344CB8AC3E}">
        <p14:creationId xmlns:p14="http://schemas.microsoft.com/office/powerpoint/2010/main" val="3631512391"/>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Leg bypass (fem-peroneal)</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ASSISTANT: Mathew Cheung, DO</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Right leg ischemia, 2. Right femoral artery occlusion, 3. Right toe gangrene</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Right common femoral artery to peroneal artery bypass using 6mm &lt;  ____ GORE PTFE prosthetic graft  |  bovine carotid artery graft (Artegraft) ___  &gt; (CPT# 35666)</a:t>
            </a:r>
          </a:p>
          <a:p>
            <a:r>
              <a:rPr lang="en-US" sz="1200" kern="1200" dirty="0">
                <a:solidFill>
                  <a:schemeClr val="tx1"/>
                </a:solidFill>
                <a:effectLst/>
                <a:latin typeface="+mn-lt"/>
                <a:ea typeface="+mn-ea"/>
                <a:cs typeface="+mn-cs"/>
              </a:rPr>
              <a:t>2. Right common femoral artery endarterectomy (CPT# 35371)</a:t>
            </a:r>
          </a:p>
          <a:p>
            <a:r>
              <a:rPr lang="en-US" sz="1200" kern="1200" dirty="0">
                <a:solidFill>
                  <a:schemeClr val="tx1"/>
                </a:solidFill>
                <a:effectLst/>
                <a:latin typeface="+mn-lt"/>
                <a:ea typeface="+mn-ea"/>
                <a:cs typeface="+mn-cs"/>
              </a:rPr>
              <a:t>3. Creation of distal anastomotic vein patch using bovine pericardial patch (CPT# 35685)</a:t>
            </a:r>
          </a:p>
          <a:p>
            <a:r>
              <a:rPr lang="en-US" sz="1200" kern="1200" dirty="0">
                <a:solidFill>
                  <a:schemeClr val="tx1"/>
                </a:solidFill>
                <a:effectLst/>
                <a:latin typeface="+mn-lt"/>
                <a:ea typeface="+mn-ea"/>
                <a:cs typeface="+mn-cs"/>
              </a:rPr>
              <a:t>4. Partial resection of fibula bone (CPT# 27641)</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Left leg ischemia, 2. Left femoral artery occlusion, 3. Left toe gangrene</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Left common femoral artery to peroneal artery bypass using 6mm &lt;  ____ GORE PTFE prosthetic graft  |  bovine carotid artery graft (Artegraft) ___  &gt; (CPT# 35666)</a:t>
            </a:r>
          </a:p>
          <a:p>
            <a:r>
              <a:rPr lang="en-US" sz="1200" kern="1200" dirty="0">
                <a:solidFill>
                  <a:schemeClr val="tx1"/>
                </a:solidFill>
                <a:effectLst/>
                <a:latin typeface="+mn-lt"/>
                <a:ea typeface="+mn-ea"/>
                <a:cs typeface="+mn-cs"/>
              </a:rPr>
              <a:t>2. Right common femoral artery endarterectomy (CPT# 35371)</a:t>
            </a:r>
          </a:p>
          <a:p>
            <a:r>
              <a:rPr lang="en-US" sz="1200" kern="1200" dirty="0">
                <a:solidFill>
                  <a:schemeClr val="tx1"/>
                </a:solidFill>
                <a:effectLst/>
                <a:latin typeface="+mn-lt"/>
                <a:ea typeface="+mn-ea"/>
                <a:cs typeface="+mn-cs"/>
              </a:rPr>
              <a:t>3. Creation of distal anastomotic vein patch using bovine pericardial patch (CPT# 35685)</a:t>
            </a:r>
          </a:p>
          <a:p>
            <a:r>
              <a:rPr lang="en-US" sz="1200" kern="1200" dirty="0">
                <a:solidFill>
                  <a:schemeClr val="tx1"/>
                </a:solidFill>
                <a:effectLst/>
                <a:latin typeface="+mn-lt"/>
                <a:ea typeface="+mn-ea"/>
                <a:cs typeface="+mn-cs"/>
              </a:rPr>
              <a:t>4. Partial resection of fibula bone (CPT# 27641)</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100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 old patient who has been experiencing lower extremity arterial ischemia with symptoms including toe gangrene and ischemic rest pain. The patient was scheduled to undergo a leg bypass operation to improve the leg arterial circulation. I've discussed with the patient regarding the benefits and risks of the procedure. The patient is aware of the benefits of the planned procedure which is to improve the lower leg arterial circulation. The patient is also aware of the potential risks of the procedure, which include wound infection, bleeding, bypass graft occlusion, compartment syndrome, nerve injury, pneumonia, renal failure, myocardiac infarction, stroke, postoperative leg amputation, and death. The overall incidence of these risks and complications was 1%. The patient has accepted these benefits and risks and agreed to undergo the planned lower leg bypass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taken to the operating room and placed on the table in the supine position. Following general anesthesia induction via orotracheal intubation, the patient's  &lt;   ____ right  left ____ &gt;   leg was prepped sterilely and draped in the standard fashion. Appropriate time out was performed whereby the patient and site of surgery were identified. We made a right groin incision and continued the dissection using electrocautery. We identified and isolated the common femoral, profunda femoral, and superficial femoral arteries. A distal incision was made in the mid portion of the lateral calf. Dissection was carried down using electrocautery. We open the lateral calf compartment fascia and isolated the fibula bone. Using a bone cutter, we removed 10 cm of the fibula in the middle section of the bone which enabled a direct exposure toot the peroneal artery. We continued the dissection medially and identified the peroneal artery. Vessel loops were used to isolate the peroneal artery. Next systemic heparin was next given intravenously. Vascular clamps were next placed in the proximal and distal segments of the common femoral artery.  An arteriotomy was opened in the femoral artery using a #11 blade, which was extended using a Potts scissor. We encountered a circumferential common femoral artery plaque which was removed for common femoral artery endarterectomy. Once the common femoral artery endarterectomy was completed, a 6 mm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&lt; ______ GORE PTFE prosthetic graft  |  bovine carotid artery graft (Artegraft)  ______ &gt;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was next connected to the femoral artery in an end-to-side fashion using a 5-0 Prolene sutures. Next the bypass graft was tunneled in a subfascial space and brought out in the distal incision site where peroneal artery was exposed. The peroneal artery was next controlled with a sterile tourniquet. An arteriotomy was next opened in the peroneal artery using #11 blade. We created a vein patch in the distal anastomosis using a bovine pericardial patch which was connected to the peroneal artery using 6-0 prolene suture. Next the distal end of the bypass graft was connected to the peroneal artery in an end-to-side fashion using a 6-0 prolene suture.  Upon the completion of the end-to-side anastomotic reconstruction, the tourniquet was released and excellent blood flow was noted in the femoro-peroneal artery bypass graft. The wound was irrigated, and fascia was closed using a 3-0 PDS suture. The skin was closed using a 4-0 monocryl suture in a subcuticular fashion. Dermabond was applied over the incision site in the usual fashion.  The patient tolerated the procedure well without any complication. I was present throughout the entire operation.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patient will be admitted to ICU for postoperative care. The patient may undergo podiatric debridement vs. amputation procedure per podiatric surgeon Dr. _____.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103</a:t>
            </a:fld>
            <a:endParaRPr lang="en-US"/>
          </a:p>
        </p:txBody>
      </p:sp>
    </p:spTree>
    <p:extLst>
      <p:ext uri="{BB962C8B-B14F-4D97-AF65-F5344CB8AC3E}">
        <p14:creationId xmlns:p14="http://schemas.microsoft.com/office/powerpoint/2010/main" val="1394661276"/>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PL.OR - Leg bypass (fem-PT in-situ bypass)</a:t>
            </a:r>
            <a:br>
              <a:rPr lang="en-US" dirty="0"/>
            </a:br>
            <a:endParaRPr lang="en-US" dirty="0"/>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ASSISTANT: Mathew Cheung, DO</a:t>
            </a:r>
          </a:p>
          <a:p>
            <a:endParaRPr lang="en-US" sz="1200" kern="1200" dirty="0">
              <a:solidFill>
                <a:schemeClr val="tx1"/>
              </a:solidFill>
              <a:effectLst/>
              <a:latin typeface="+mn-lt"/>
              <a:ea typeface="+mn-ea"/>
              <a:cs typeface="+mn-cs"/>
            </a:endParaRPr>
          </a:p>
          <a:p>
            <a:endParaRPr lang="en-US" dirty="0"/>
          </a:p>
          <a:p>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PREOPERATIVE DIAGNOSIS: 1. Right leg ischemia, 2. Right femoral artery occlusion, 3. Right toe gangrene</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r>
              <a:rPr lang="en-US" sz="1200" b="0" i="0" u="none" strike="noStrike" kern="1200" baseline="0" dirty="0">
                <a:solidFill>
                  <a:schemeClr val="tx1"/>
                </a:solidFill>
                <a:latin typeface="+mn-lt"/>
                <a:ea typeface="+mn-ea"/>
                <a:cs typeface="+mn-cs"/>
              </a:rPr>
              <a:t>1. Right common femoral artery to posterior tibial artery with in-situ saphenous vein graft bypass (CPT# 35585)</a:t>
            </a:r>
          </a:p>
          <a:p>
            <a:r>
              <a:rPr lang="en-US" sz="1200" b="0" i="0" u="none" strike="noStrike" kern="1200" baseline="0" dirty="0">
                <a:solidFill>
                  <a:schemeClr val="tx1"/>
                </a:solidFill>
                <a:latin typeface="+mn-lt"/>
                <a:ea typeface="+mn-ea"/>
                <a:cs typeface="+mn-cs"/>
              </a:rPr>
              <a:t>2. Right common femoral artery endarterectomy (CPT# 35371)</a:t>
            </a:r>
          </a:p>
          <a:p>
            <a:endParaRPr lang="en-US" sz="1200" b="0" i="0" u="none" strike="noStrike" kern="1200" baseline="0" dirty="0">
              <a:solidFill>
                <a:schemeClr val="tx1"/>
              </a:solidFill>
              <a:latin typeface="+mn-lt"/>
              <a:ea typeface="+mn-ea"/>
              <a:cs typeface="+mn-cs"/>
            </a:endParaRPr>
          </a:p>
          <a:p>
            <a:endParaRPr lang="en-US" sz="1200" b="0" i="0" u="none" strike="noStrike" kern="1200" baseline="0" dirty="0">
              <a:solidFill>
                <a:schemeClr val="tx1"/>
              </a:solidFill>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PREOPERATIVE DIAGNOSIS: 1. Left leg ischemia, 2. Left femoral artery occlusion, 3. Left toe gangrene</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r>
              <a:rPr lang="en-US" sz="1200" b="0" i="0" u="none" strike="noStrike" kern="1200" baseline="0" dirty="0">
                <a:solidFill>
                  <a:schemeClr val="tx1"/>
                </a:solidFill>
                <a:latin typeface="+mn-lt"/>
                <a:ea typeface="+mn-ea"/>
                <a:cs typeface="+mn-cs"/>
              </a:rPr>
              <a:t>1. </a:t>
            </a:r>
            <a:r>
              <a:rPr lang="en-US" sz="1200" kern="1200" dirty="0">
                <a:solidFill>
                  <a:schemeClr val="tx1"/>
                </a:solidFill>
                <a:effectLst/>
                <a:latin typeface="+mn-lt"/>
                <a:ea typeface="+mn-ea"/>
                <a:cs typeface="+mn-cs"/>
              </a:rPr>
              <a:t>Left</a:t>
            </a:r>
            <a:r>
              <a:rPr lang="en-US" sz="1200" b="0" i="0" u="none" strike="noStrike" kern="1200" baseline="0" dirty="0">
                <a:solidFill>
                  <a:schemeClr val="tx1"/>
                </a:solidFill>
                <a:latin typeface="+mn-lt"/>
                <a:ea typeface="+mn-ea"/>
                <a:cs typeface="+mn-cs"/>
              </a:rPr>
              <a:t> common femoral artery to posterior tibial artery with in-situ saphenous vein graft bypass (CPT# 35585)</a:t>
            </a:r>
          </a:p>
          <a:p>
            <a:r>
              <a:rPr lang="en-US" sz="1200" b="0" i="0" u="none" strike="noStrike" kern="1200" baseline="0" dirty="0">
                <a:solidFill>
                  <a:schemeClr val="tx1"/>
                </a:solidFill>
                <a:latin typeface="+mn-lt"/>
                <a:ea typeface="+mn-ea"/>
                <a:cs typeface="+mn-cs"/>
              </a:rPr>
              <a:t>2. </a:t>
            </a:r>
            <a:r>
              <a:rPr lang="en-US" sz="1200" kern="1200" dirty="0">
                <a:solidFill>
                  <a:schemeClr val="tx1"/>
                </a:solidFill>
                <a:effectLst/>
                <a:latin typeface="+mn-lt"/>
                <a:ea typeface="+mn-ea"/>
                <a:cs typeface="+mn-cs"/>
              </a:rPr>
              <a:t>Left</a:t>
            </a:r>
            <a:r>
              <a:rPr lang="en-US" sz="1200" b="0" i="0" u="none" strike="noStrike" kern="1200" baseline="0" dirty="0">
                <a:solidFill>
                  <a:schemeClr val="tx1"/>
                </a:solidFill>
                <a:latin typeface="+mn-lt"/>
                <a:ea typeface="+mn-ea"/>
                <a:cs typeface="+mn-cs"/>
              </a:rPr>
              <a:t> common femoral artery endarterectomy (CPT# 35371)</a:t>
            </a:r>
          </a:p>
          <a:p>
            <a:endParaRPr lang="en-US" sz="1200" b="0" i="0" u="none" strike="noStrike" kern="1200" baseline="0" dirty="0">
              <a:solidFill>
                <a:schemeClr val="tx1"/>
              </a:solidFill>
              <a:latin typeface="+mn-lt"/>
              <a:ea typeface="+mn-ea"/>
              <a:cs typeface="+mn-cs"/>
            </a:endParaRPr>
          </a:p>
          <a:p>
            <a:endParaRPr lang="en-US" sz="1200" b="0" i="0" u="none" strike="noStrike" kern="1200" baseline="0" dirty="0">
              <a:solidFill>
                <a:schemeClr val="tx1"/>
              </a:solidFill>
              <a:latin typeface="+mn-lt"/>
              <a:ea typeface="+mn-ea"/>
              <a:cs typeface="+mn-cs"/>
            </a:endParaRPr>
          </a:p>
          <a:p>
            <a:endParaRPr lang="en-US" sz="1200" b="0" i="0" u="none" strike="noStrike" kern="1200" baseline="0" dirty="0">
              <a:solidFill>
                <a:schemeClr val="tx1"/>
              </a:solidFill>
              <a:latin typeface="+mn-lt"/>
              <a:ea typeface="+mn-ea"/>
              <a:cs typeface="+mn-cs"/>
            </a:endParaRPr>
          </a:p>
          <a:p>
            <a:endParaRPr lang="en-US" sz="1200" b="0" i="0" u="none" strike="noStrike" kern="1200" baseline="0" dirty="0">
              <a:solidFill>
                <a:schemeClr val="tx1"/>
              </a:solidFill>
              <a:latin typeface="+mn-lt"/>
              <a:ea typeface="+mn-ea"/>
              <a:cs typeface="+mn-cs"/>
            </a:endParaRPr>
          </a:p>
          <a:p>
            <a:endParaRPr lang="en-US" sz="1200" b="0" i="0" u="none" strike="noStrike" kern="1200" baseline="0" dirty="0">
              <a:solidFill>
                <a:schemeClr val="tx1"/>
              </a:solidFill>
              <a:latin typeface="+mn-lt"/>
              <a:ea typeface="+mn-ea"/>
              <a:cs typeface="+mn-cs"/>
            </a:endParaRP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ANESTHESIA: General anesthesia</a:t>
            </a:r>
          </a:p>
          <a:p>
            <a:r>
              <a:rPr lang="en-US" sz="1200" b="0" i="0" u="none" strike="noStrike" kern="1200" baseline="0" dirty="0">
                <a:solidFill>
                  <a:schemeClr val="tx1"/>
                </a:solidFill>
                <a:latin typeface="+mn-lt"/>
                <a:ea typeface="+mn-ea"/>
                <a:cs typeface="+mn-cs"/>
              </a:rPr>
              <a:t>SPECIMEN: none</a:t>
            </a:r>
          </a:p>
          <a:p>
            <a:r>
              <a:rPr lang="en-US" sz="1200" b="0" i="0" u="none" strike="noStrike" kern="1200" baseline="0" dirty="0">
                <a:solidFill>
                  <a:schemeClr val="tx1"/>
                </a:solidFill>
                <a:latin typeface="+mn-lt"/>
                <a:ea typeface="+mn-ea"/>
                <a:cs typeface="+mn-cs"/>
              </a:rPr>
              <a:t>ESTIMATED BLOOD LOSS: 100 ml</a:t>
            </a:r>
          </a:p>
          <a:p>
            <a:r>
              <a:rPr lang="en-US" sz="1200" b="0" i="0" u="none" strike="noStrike" kern="1200" baseline="0" dirty="0">
                <a:solidFill>
                  <a:schemeClr val="tx1"/>
                </a:solidFill>
                <a:latin typeface="+mn-lt"/>
                <a:ea typeface="+mn-ea"/>
                <a:cs typeface="+mn-cs"/>
              </a:rPr>
              <a:t>BLOOD ADMINISTERED: None</a:t>
            </a:r>
          </a:p>
          <a:p>
            <a:r>
              <a:rPr lang="en-US" sz="1200" b="0" i="0" u="none" strike="noStrike" kern="1200" baseline="0" dirty="0">
                <a:solidFill>
                  <a:schemeClr val="tx1"/>
                </a:solidFill>
                <a:latin typeface="+mn-lt"/>
                <a:ea typeface="+mn-ea"/>
                <a:cs typeface="+mn-cs"/>
              </a:rPr>
              <a:t>IV FLUID: 200 ml</a:t>
            </a:r>
          </a:p>
          <a:p>
            <a:r>
              <a:rPr lang="en-US" sz="1200" b="0" i="0" u="none" strike="noStrike" kern="1200" baseline="0" dirty="0">
                <a:solidFill>
                  <a:schemeClr val="tx1"/>
                </a:solidFill>
                <a:latin typeface="+mn-lt"/>
                <a:ea typeface="+mn-ea"/>
                <a:cs typeface="+mn-cs"/>
              </a:rPr>
              <a:t>DRAIN / TUBE PLACED: None</a:t>
            </a:r>
          </a:p>
          <a:p>
            <a:r>
              <a:rPr lang="en-US" sz="1200" b="0" i="0" u="none" strike="noStrike" kern="1200" baseline="0" dirty="0">
                <a:solidFill>
                  <a:schemeClr val="tx1"/>
                </a:solidFill>
                <a:latin typeface="+mn-lt"/>
                <a:ea typeface="+mn-ea"/>
                <a:cs typeface="+mn-cs"/>
              </a:rPr>
              <a:t>COMPLICATIONS: None</a:t>
            </a:r>
          </a:p>
          <a:p>
            <a:r>
              <a:rPr lang="en-US" sz="1200" b="0" i="0" u="none" strike="noStrike" kern="1200" baseline="0" dirty="0">
                <a:solidFill>
                  <a:schemeClr val="tx1"/>
                </a:solidFill>
                <a:latin typeface="+mn-lt"/>
                <a:ea typeface="+mn-ea"/>
                <a:cs typeface="+mn-cs"/>
              </a:rPr>
              <a:t>CONDITION: Stable</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INDICATIONS: This is a ____  year old patient who has been experiencing lower extremity arterial ischemia with symptoms including toe gangrene and ischemic rest pain. The patient developed wound necrosis due to severe femoral artery occlusive disease. The patient was scheduled to undergo a leg bypass operation to improve the leg arterial circulation. I've discussed with the patient regarding the benefits and risks of the procedure. The patient is aware of the benefits of the planned procedure which is to improve the lower leg arterial circulation. The patient is also aware of the potential risks of the procedure, which include wound infection, bleeding, bypass graft occlusion, compartment syndrome, nerve injury, pneumonia, renal failure, myocardiac infarction, stroke, postoperative leg amputation, and death. The overall incidence of these risks and complications was 1%. The patient has accepted these benefits and risks and agreed to undergo the planned lower leg bypass procedure.</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PROCEDURE IN DETAIL: The patient was taken to the operating room and placed on the table in the supine position. Following general anesthesia induction via orotracheal intubation, the patient’s &lt;&lt;  _____  right   vs    left  _____  &gt;&gt;   leg was prepped sterilely and draped in the standard fashion. Appropriate time out was performed whereby the patient and site of surgery were identified. We made a right groin incision and continued the dissection using electrocautery. We identified and isolated the common femoral, profunda femoral, and superficial femoral arteries. A distal incision was made in the mid portion of the medial calf. Dissection was carried down using electrocautery. We opened the posterior tibial compartment fascia and isolated the posterior tibial artery in its proximal segment. Vessel loops were used to isolate the posterior tibial artery. Next we dissected and isolated the saphenous vein graft near the saphenofemoral junction. The saphenous vein graft was divided in half at the saphenofemoral junction. Next systemic heparin was next given intravenously. Vascular clamps were next placed in the proximal and distal segments of the common femoral artery. An arteriotomy was opened in the femoral artery using a #11 blade, which was extended using a Potts scissor. We encountered a circumferential common femoral artery plaque which was removed for common femoral artery endarterectomy. Once the common femoral artery endarterectomy was completed, the saphenous vein graft was connected to the common femoral artery in an end-to-side fashion to create an in-situ bypass graft. Next we divided the distal saphenous vein graft near the ankle region. A LeMaitre valvulotome device was inserted in the saphenous vein graft in a retrograde fashion whereby all the venous valves were opened. Pulsatile arterial flow was noted in the saphenous vein graft. The posterior tibial artery was next controlled with a sterile tourniquet. An arteriotomy was next opened in the posterior tibial artery using #11 blade. The saphenous vein graft was connected to the posterior tibial artery in an end-to-side fashion using a 7-0 prolene suture. Upon the completion of the end-to-side anastomotic reconstruction, the tourniquet was released and excellent blood flow was noted in the femoro-posterior tibial artery bypass graft. The wound was irrigated, and fascia was closed using a 3-0 PDS suture. The skin was closed using a 4-0 monocryl suture in a subcuticular fashion. Dermabond was applied over the incision site in the usual fashion. The patient tolerated the procedure well without any complication. He was taken to the recovery room in a stable condition. I was present throughout the entire operation.</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TREATMENT DISPOSITION - The patient will be admitted to ICU for postoperative care.</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Peter Lin, MD | Vascular Surgery</a:t>
            </a:r>
          </a:p>
          <a:p>
            <a:r>
              <a:rPr lang="en-US" sz="1200" b="0" i="0" u="none" strike="noStrike" kern="1200" baseline="0" dirty="0">
                <a:solidFill>
                  <a:schemeClr val="tx1"/>
                </a:solidFill>
                <a:latin typeface="+mn-lt"/>
                <a:ea typeface="+mn-ea"/>
                <a:cs typeface="+mn-cs"/>
              </a:rPr>
              <a:t>Office: 1411 S. Garfield Ave. #303, Alhambra, CA 90801</a:t>
            </a:r>
          </a:p>
          <a:p>
            <a:r>
              <a:rPr lang="en-US" sz="1200" b="0" i="0" u="none" strike="noStrike" kern="1200" baseline="0" dirty="0">
                <a:solidFill>
                  <a:schemeClr val="tx1"/>
                </a:solidFill>
                <a:latin typeface="+mn-lt"/>
                <a:ea typeface="+mn-ea"/>
                <a:cs typeface="+mn-cs"/>
              </a:rPr>
              <a:t>Phone: 626-275-9566 | Cell: 626-269-9993</a:t>
            </a:r>
          </a:p>
          <a:p>
            <a:r>
              <a:rPr lang="en-US" sz="1200" b="0" i="0" u="none" strike="noStrike" kern="1200" baseline="0" dirty="0">
                <a:solidFill>
                  <a:schemeClr val="tx1"/>
                </a:solidFill>
                <a:latin typeface="+mn-lt"/>
                <a:ea typeface="+mn-ea"/>
                <a:cs typeface="+mn-cs"/>
              </a:rPr>
              <a:t>www.drpeterlin.com</a:t>
            </a:r>
          </a:p>
          <a:p>
            <a:endParaRPr lang="en-US"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758541C2-E7F4-4D49-A53B-4E621B3E5ACE}" type="slidenum">
              <a:rPr lang="en-US" smtClean="0"/>
              <a:t>104</a:t>
            </a:fld>
            <a:endParaRPr lang="en-US"/>
          </a:p>
        </p:txBody>
      </p:sp>
    </p:spTree>
    <p:extLst>
      <p:ext uri="{BB962C8B-B14F-4D97-AF65-F5344CB8AC3E}">
        <p14:creationId xmlns:p14="http://schemas.microsoft.com/office/powerpoint/2010/main" val="3870524520"/>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Leg bypass (fem-PT Artegraft bypass)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ASSISTANT: Mathew Cheung, DO</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Right leg ischemia, 2. Right femoral artery occlusion, 3. Right toe gangrene</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Right common femoral artery to posterior tibial artery bypass using &lt; ______ GORE PTFE prosthetic graft  |  bovine carotid artery graft (Artegraft)  ______ &gt; (CPT# 35666)</a:t>
            </a:r>
          </a:p>
          <a:p>
            <a:r>
              <a:rPr lang="en-US" sz="1200" kern="1200" dirty="0">
                <a:solidFill>
                  <a:schemeClr val="tx1"/>
                </a:solidFill>
                <a:effectLst/>
                <a:latin typeface="+mn-lt"/>
                <a:ea typeface="+mn-ea"/>
                <a:cs typeface="+mn-cs"/>
              </a:rPr>
              <a:t>2. Right common femoral artery endarterectomy (CPT# 35371)</a:t>
            </a:r>
          </a:p>
          <a:p>
            <a:r>
              <a:rPr lang="en-US" sz="1200" kern="1200" dirty="0">
                <a:solidFill>
                  <a:schemeClr val="tx1"/>
                </a:solidFill>
                <a:effectLst/>
                <a:latin typeface="+mn-lt"/>
                <a:ea typeface="+mn-ea"/>
                <a:cs typeface="+mn-cs"/>
              </a:rPr>
              <a:t>3. Creation of distal anastomotic vein patch using bovine pericardial patch (CPT# 35685)</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Left leg ischemia, 2. Left femoral artery occlusion, 3. Left toe gangrene</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Left common femoral artery to posterior tibial artery bypass using &lt; ______ GORE PTFE prosthetic graft  |  bovine carotid artery graft (Artegraft)  ______ &gt; (CPT# 35666)</a:t>
            </a:r>
          </a:p>
          <a:p>
            <a:r>
              <a:rPr lang="en-US" sz="1200" kern="1200" dirty="0">
                <a:solidFill>
                  <a:schemeClr val="tx1"/>
                </a:solidFill>
                <a:effectLst/>
                <a:latin typeface="+mn-lt"/>
                <a:ea typeface="+mn-ea"/>
                <a:cs typeface="+mn-cs"/>
              </a:rPr>
              <a:t>2. Left common femoral artery endarterectomy (CPT# 35371)</a:t>
            </a:r>
          </a:p>
          <a:p>
            <a:r>
              <a:rPr lang="en-US" sz="1200" kern="1200" dirty="0">
                <a:solidFill>
                  <a:schemeClr val="tx1"/>
                </a:solidFill>
                <a:effectLst/>
                <a:latin typeface="+mn-lt"/>
                <a:ea typeface="+mn-ea"/>
                <a:cs typeface="+mn-cs"/>
              </a:rPr>
              <a:t>3. Creation of distal anastomotic vein patch using bovine pericardial patch (CPT# 35685)</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100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 old patient who has been experiencing lower extremity arterial ischemia with symptoms including toe gangrene and ischemic rest pain. The patient was scheduled to undergo a leg bypass operation to improve the leg arterial circulation. I've discussed with the patient regarding the benefits and risks of the procedure. The patient is aware of the benefits of the planned procedure which is to improve the lower leg arterial circulation. The patient is also aware of the potential risks of the procedure, which include wound infection, bleeding, bypass graft occlusion, compartment syndrome, nerve injury, pneumonia, renal failure, myocardiac infarction, stroke, postoperative leg amputation, and death. The overall incidence of these risks and complications was 1%. The patient has accepted these benefits and risks and agreed to undergo the planned lower leg bypass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taken to the operating room and placed on the table in the supine position. Following general anesthesia induction via orotracheal intubation, the patient's  &lt;   ____ right  left ____ &gt;   leg was prepped sterilely and draped in the standard fashion. Appropriate time out was performed whereby the patient and site of surgery were identified. We made a right groin incision and continued the dissection using electrocautery. We identified and isolated the common femoral, profunda femoral, and superficial femoral arteries. A distal incision was made in the mid portion of the medial calf. Dissection was carried down using electrocautery. We opened the posterior tibial compartment fascia and isolated the posterior tibial artery in its proximal segment. Vessel loops were used to isolate the peroneal artery. Next systemic heparin was next given intravenously. Vascular clamps were next placed in the proximal and distal segments of the common femoral artery.  An arteriotomy was opened in the femoral artery using a #11 blade, which was extended using a Potts scissor. We encountered a circumferential common femoral artery plaque which was removed for common femoral artery endarterectomy. Once the common femoral artery endarterectomy was completed, a 6 mm</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&lt; ______ GORE PTFE prosthetic graft  |  bovine carotid artery graft (Artegraft)  ______ &gt;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was next connected to the femoral artery in an end-to-side fashion using a 5-0 Prolene sutures. Next the prosthetic graft was tunneled in a subfascial space and brought out in the distal incision site where posterior tibial artery was exposed. The posterior tibial artery was next controlled with a sterile tourniquet. An arteriotomy was next opened in the posterior tibial artery using #11 blade. We created a vein patch in the distal anastomosis using a bovine pericardial patch which was connected to the posterior tibial artery using 6-0 prolene suture. Next the distal end of the bypass graft was connected to the posterior tibial artery in an end-to-side fashion using a 6-0 prolene suture.  Upon the completion of the end-to-side anastomotic reconstruction, the tourniquet was released and excellent blood flow was noted in the femoro-posterior tibial artery bypass graft. The wound was irrigated, and fascia was closed using a 3-0 PDS suture. The skin was closed using a 4-0 monocryl suture in a subcuticular fashion. Dermabond was applied over the incision site in the usual fashion.  The patient tolerated the procedure well without any complication. I was present throughout the entire operation.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patient will be admitted to ICU for postoperative care. The patient may undergo podiatric debridement vs. amputation procedure per podiatric surgeon Dr. _____.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105</a:t>
            </a:fld>
            <a:endParaRPr lang="en-US"/>
          </a:p>
        </p:txBody>
      </p:sp>
    </p:spTree>
    <p:extLst>
      <p:ext uri="{BB962C8B-B14F-4D97-AF65-F5344CB8AC3E}">
        <p14:creationId xmlns:p14="http://schemas.microsoft.com/office/powerpoint/2010/main" val="3997388241"/>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Leg bypass (ilio-fem)</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ASSISTANT: Mathew Cheung, DO</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Right iliac artery occlusion. 2. Right leg ischemic rest pain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Left iliac artery occlusion. 2. Left leg ischemic rest pain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1. Ilio-femoral artery bypass (right-to-left) using PTFE graft (CPT# 35665)</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1. Ilio-femoral artery bypass (left-to-right) using PTFE graft (CPT# 35665)</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2. Right common femoral endarterectomy (CPT# 35371)</a:t>
            </a:r>
          </a:p>
          <a:p>
            <a:r>
              <a:rPr lang="en-US" sz="1200" kern="1200" dirty="0">
                <a:solidFill>
                  <a:schemeClr val="tx1"/>
                </a:solidFill>
                <a:effectLst/>
                <a:latin typeface="+mn-lt"/>
                <a:ea typeface="+mn-ea"/>
                <a:cs typeface="+mn-cs"/>
              </a:rPr>
              <a:t>3. Left common femoral endarterectomy (CPT# 35371-XU)</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200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1,300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has been experiencing &lt;  ______  right    ,    left    ____&gt; lower extremity ischemic rest pain due to severe aortoiliac occlusive disease. Due to the severe aortoiliac occlusive disease and the patient’s cardiac dysfunction, the patient was taken to the operating room to undergo a  &lt;&lt;        right to left   ,   left to right    &gt; &gt;  iliofemoral artery bypass grafting procedure.  I've discussed with the patient regarding the benefits and risks of the procedure. The patient is aware of the benefits of the planned procedure which is to improve his lower leg circulation by means of an axillobifemoral artery bypass. The patient is also aware of the potential risks of the procedure, which include wound infection, bleeding, bypass graft occlusion, compartment syndrome, nerve injury, pneumonia, renal failure, myocardiac infarction, spinal cord paralysis, graft infection, stroke, and death. The overall incidence of these risks and complications was 2%. The patient has accepted these benefits and risks and agreed to undergo the planned bypass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taken to the operating room and placed on the table in the supine position. The patient received general anesthesia induction via orotracheal intubation. The patient's bilateral legs were prepped sterilely and draped in the standard fashion. Appropriate time out was performed whereby the patient and site of surgery were identified.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&lt;&lt; RIGHT TO LEFT ILIOFEMORAL BYPASS &gt;&gt;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We made a right groin incision and continued the dissection using electrocautery. We identified the femoral sheath which was carefully opened. We isolated the common femoral artery, profunda femoral artery, and superficial femoral artery. Vessel loops were used to encircle these vessels. The groin incision was extended proximally to isolate the iliac artery.  Next we made a left groin incision and continued the dissection using electrocautery. We identified the femoral sheath which was carefully opened. We isolated the common femoral artery, profunda femoral artery, and superficial femoral artery. Vessel loops were used to encircle these vessels.  We placed vascular clamps in the right iliac artery and common femoral artery. A vertical arteriotomy was made in the iliac artery extending to the femoral artery using a #11 blade which was extended using a Potts scissor. We encountered a large amount of femoral artery plaque and performed femoral artery endarterectomy by removing the plaque from the common femoral artery. An 8 mm PTFE graft was trimmed and connected to the iliac artery in an end-to-side fashion using 5-0 prolene sutures. Clamps were next released to ensure adequate hemostasis in the suture line. Next the PTFE graft was tunneled in the subcutaneous plane using a tunneling device and the graft was brought out through the left femoral incision. We then placed vascular clamps in the left common femoral artery, profunda femoral artery, and superficial femoral artery. A vertical arteriotomy was made using a #11 blade which was extended using a Potts scissor. We encountered a large amount of femoral artery plaque and performed femoral artery endarterectomy by removing the plaque from the common femoral artery and profunda femoral artery. An 8 mm PTFE graft was trimmed and connected to the femoral artery in an end-to-side fashion using 5-0 prolene sutures. Clamps were next released to ensure adequate hemostasis in the suture line. The right femoral sheath was closed using 3-0 PDS sutures and the skin was closed using 4-0 Vicryl subcuticular sutures. The left femoral sheath was closed using 3-0 PDS sutures and the skin was closed using 4-0 Vicryl subcuticular sutures. Subcutaneous tissues were closed using 3-0 PDS sutures in the right pectoral wound, and the skin was closed using 4-0 Vicryl subcuticular sutures. The patient remained clinically stable throughout the entire operation.  The patient suffered no complications, and the patient was taken to the recovery room in stable condition. I was present throughout the entire operation.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&lt;&lt; LEFT TO RIGHT ILIOFEMORAL BYPASS &gt;&gt;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We made a left groin incision and continued the dissection using electrocautery. We identified the femoral sheath which was carefully opened. We isolated the common femoral artery, profunda femoral artery, and superficial femoral artery. Vessel loops were used to encircle these vessels. The groin incision was extended proximally to isolate the iliac artery.  Next we made a right groin incision and continued the dissection using electrocautery. We identified the femoral sheath which was carefully opened. We isolated the common femoral artery, profunda femoral artery, and superficial femoral artery. Vessel loops were used to encircle these vessels.  We placed vascular clamps in the left iliac artery and common femoral artery. A vertical arteriotomy was made in the iliac artery extending to the femoral artery using a #11 blade which was extended using a Potts scissor. We encountered a large amount of femoral artery plaque and performed femoral artery endarterectomy by removing the plaque from the common femoral artery. An 8 mm PTFE graft was trimmed and connected to the iliac artery in an end-to-side fashion using 5-0 prolene sutures. Clamps were next released to ensure adequate hemostasis in the suture line. Next the PTFE graft was tunneled in the subcutaneous plane using a tunneling device and the graft was brought out through the right femoral incision. We then placed vascular clamps in the right common femoral artery, profunda femoral artery, and superficial femoral artery. A vertical arteriotomy was made using a #11 blade which was extended using a Potts scissor. We encountered a large amount of femoral artery plaque and performed femoral artery endarterectomy by removing the plaque from the common femoral artery and profunda femoral artery. An 8 mm PTFE graft was trimmed and connected to the femoral artery in an end-to-side fashion using 5-0 prolene sutures. Clamps were next released to ensure adequate hemostasis in the suture line. The right femoral sheath was closed using 3-0 PDS sutures and the skin was closed using 4-0 Vicryl subcuticular sutures. The left femoral sheath was closed using 3-0 PDS sutures and the skin was closed using 4-0 Vicryl subcuticular sutures. Subcutaneous tissues were closed using 3-0 PDS sutures in the right pectoral wound, and the skin was closed using 4-0 Vicryl subcuticular sutures. The patient remained clinically stable throughout the entire operation.  The patient suffered no complications, and the patient was taken to the recovery room in stable condition. I was present throughout the entire operation.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patient will be admitted to ICU for postoperative monitoring.</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106</a:t>
            </a:fld>
            <a:endParaRPr lang="en-US"/>
          </a:p>
        </p:txBody>
      </p:sp>
    </p:spTree>
    <p:extLst>
      <p:ext uri="{BB962C8B-B14F-4D97-AF65-F5344CB8AC3E}">
        <p14:creationId xmlns:p14="http://schemas.microsoft.com/office/powerpoint/2010/main" val="1624487410"/>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Leg embolectomy (popliteal)</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ASSISTANT: Mathew Cheung, DO</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Right leg ischemia, 2. Right popliteal artery occlusion, 3. Right toe gangrene</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Right leg thromboembolectomy using Fogarty balloon of the popliteal artery, peroneal artery, anterior tibial artery, and posterior tibial artery (CPT# 34203)</a:t>
            </a:r>
          </a:p>
          <a:p>
            <a:r>
              <a:rPr lang="en-US" sz="1200" kern="1200" dirty="0">
                <a:solidFill>
                  <a:schemeClr val="tx1"/>
                </a:solidFill>
                <a:effectLst/>
                <a:latin typeface="+mn-lt"/>
                <a:ea typeface="+mn-ea"/>
                <a:cs typeface="+mn-cs"/>
              </a:rPr>
              <a:t>2. Creation of distal vein patch using bovine pericardial patch (CPT# 35685)</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Left leg ischemia, 2. Left popliteal artery occlusion, 3. Left toe gangrene</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Left leg thromboembolectomy using Fogarty balloon of the popliteal artery, peroneal artery, anterior tibial artery, and posterior tibial artery (CPT# 34203)</a:t>
            </a:r>
          </a:p>
          <a:p>
            <a:r>
              <a:rPr lang="en-US" sz="1200" kern="1200" dirty="0">
                <a:solidFill>
                  <a:schemeClr val="tx1"/>
                </a:solidFill>
                <a:effectLst/>
                <a:latin typeface="+mn-lt"/>
                <a:ea typeface="+mn-ea"/>
                <a:cs typeface="+mn-cs"/>
              </a:rPr>
              <a:t>2. Creation of distal vein patch using bovine pericardial patch (CPT# 35685)</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100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 old patient who has been experiencing lower extremity arterial ischemia with symptoms including toe gangrene and ischemic rest pain. The patient recently underwent lower leg angiogram which revealed popliteal and tibial artery occlusion due to thromboembolism. The patient is scheduled for thromboembolectomy procedure.  I have discussed with the patient regarding the benefits and risks of the procedure. The patient is aware of the benefits of the planned procedure which is to improve the lower leg arterial circulation by removing the arterial embolism. The patient is also aware of the potential risks of the procedure, which include wound infection, bleeding, bypass graft occlusion, compartment syndrome, nerve injury, pneumonia, renal failure, myocardiac infarction, stroke, postoperative leg amputation, and death. The overall incidence of these risks and complications was 1%. The patient has accepted these benefits and risks and agreed to undergo the planned lower leg bypass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taken to the operating room and placed on the table in the supine position. Following general anesthesia induction via orotracheal intubation, the patient's  &lt;   ____ right  left ____ &gt;   leg was prepped sterilely and draped in the standard fashion. Appropriate time out was performed whereby the patient and site of surgery were identified. We made a longitudinal incision in the medial portion of the calf, and continued the dissection using electrocautery. We identified and isolated the popliteal artery, anterior tibial artery, peroneal artery, and posterior tibial artery. Vessel loops were placed circumferentially around these vessels for vascular control. Next systemic heparin was given, and clamps were applied in these vessels. A longitudinal arteriotomy was made using a #11 blade in the popliteal artery which was extended to the tibioperoneal trunk. A #3 and #4 Fogarty balloon was used for thromboembolectomy which was carried out in the popliteal artery, anterior tibial artery, peroneal artery, and posterior tibial artery. Multiple thromboemboli were removed from these vessels. Once the thromboembolism was successfully removed, we used a bovine pericardial patch to close the arteriotomy. This is dong using a 5-0 prolene suture to create a vein patch in the popliteal artery. Upon the completion of the vein patch reconstruction, the clamps were was released and excellent blood flow was noted in the tibial arteries. The wound was irrigated, and fascia was closed using a 3-0 PDS suture. The skin was closed using a 4-0 monocryl suture in a subcuticular fashion. Dermabond was applied over the incision site in the usual fashion.  The patient tolerated the procedure well without any complication. I was present throughout the entire operation.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patient will be admitted to ICU for postoperative care. The patient may undergo podiatric debridement vs. amputation procedure per podiatric surgeon Dr. _____.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107</a:t>
            </a:fld>
            <a:endParaRPr lang="en-US"/>
          </a:p>
        </p:txBody>
      </p:sp>
    </p:spTree>
    <p:extLst>
      <p:ext uri="{BB962C8B-B14F-4D97-AF65-F5344CB8AC3E}">
        <p14:creationId xmlns:p14="http://schemas.microsoft.com/office/powerpoint/2010/main" val="2871450639"/>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Leg popliteal Baker cyst removal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ASSISTANT: Mathew Cheung, DO</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Right leg pain, 2. Right popliteal artery ganglion cyst</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Right leg popliteal artery exploration (CPT# 35741)</a:t>
            </a:r>
          </a:p>
          <a:p>
            <a:r>
              <a:rPr lang="en-US" sz="1200" kern="1200" dirty="0">
                <a:solidFill>
                  <a:schemeClr val="tx1"/>
                </a:solidFill>
                <a:effectLst/>
                <a:latin typeface="+mn-lt"/>
                <a:ea typeface="+mn-ea"/>
                <a:cs typeface="+mn-cs"/>
              </a:rPr>
              <a:t>2. Open excision of ganglion cyst of right popliteal artery (CPT# 27347)</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Left leg pain, 2. Left popliteal artery ganglion cyst</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Left leg popliteal artery exploration (CPT# 35741)</a:t>
            </a:r>
          </a:p>
          <a:p>
            <a:r>
              <a:rPr lang="en-US" sz="1200" kern="1200" dirty="0">
                <a:solidFill>
                  <a:schemeClr val="tx1"/>
                </a:solidFill>
                <a:effectLst/>
                <a:latin typeface="+mn-lt"/>
                <a:ea typeface="+mn-ea"/>
                <a:cs typeface="+mn-cs"/>
              </a:rPr>
              <a:t>2. Open excision of ganglion cyst of left popliteal artery (CPT# 27347)</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100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 old patient who has been experiencing lower extremity pain symptoms including paresthesia, swelling, and foot numbness.  The patient recently underwent lower leg ultrasound evaluation which showed a large symptomatic ganglion Bakers cyst which arises from the popliteal artery. The patient is scheduled for popliteal artery exploration and excision of the ganglion cyst of the popliteal artery. I have discussed with the patient regarding the benefits and risks of the procedure. The patient is aware of the benefits of the planned procedure which is to remove the ganglion cyst with open excision. The patient is also aware of the potential risks of the procedure, which include wound infection, bleeding, popliteal artery occlusion, compartment syndrome, nerve injury, pneumonia, renal failure, myocardiac infarction, stroke, postoperative leg amputation, and death. The overall incidence of these risks and complications was 1%. The patient has accepted these benefits and risks and agreed to undergo the planned lower leg bypass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taken to the operating room and placed on the table in the supine position. Following general anesthesia induction via orotracheal intubation, the patient was placed in a prone position. The &lt;   ____ right  left ____ &gt;   leg was prepped sterilely and draped in the standard fashion. Appropriate time out was performed whereby the patient and site of surgery were identified. We made a curvilinear incision in the popliteal fossa, and continued the dissection using electrocautery. We identified and isolated the popliteal artery which was explored in its entire length within the popliteal space. The extra-articular portion of the ganglion cyst was identified which was dissected free from the attachment site. The ganglion Baker’s cyst was next removed in its entirety and sent to pathology for specimen analysis. Hemostasis was achieved satisfactorily using electrocautery. The wound was irrigated, and fascia was closed using a 3-0 PDS suture. The skin was closed using a 4-0 monocryl suture in a subcuticular fashion. Dermabond was applied over the incision site in the usual fashion.  The patient tolerated the procedure well without any complication. I was present throughout the entire operation.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patient will be discharged to home and return to my office for follow up in 2 weeks.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108</a:t>
            </a:fld>
            <a:endParaRPr lang="en-US"/>
          </a:p>
        </p:txBody>
      </p:sp>
    </p:spTree>
    <p:extLst>
      <p:ext uri="{BB962C8B-B14F-4D97-AF65-F5344CB8AC3E}">
        <p14:creationId xmlns:p14="http://schemas.microsoft.com/office/powerpoint/2010/main" val="2242030146"/>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Leg hematoma evac + wound vac</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PREOPERATIVE DIAGNOSIS: 1. s/p right leg bypass, 2. Right leg hematoma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1. Lower</a:t>
            </a:r>
            <a:r>
              <a:rPr lang="en-US" sz="1200" kern="1200" baseline="0" dirty="0">
                <a:solidFill>
                  <a:schemeClr val="tx1"/>
                </a:solidFill>
                <a:effectLst/>
                <a:latin typeface="+mn-lt"/>
                <a:ea typeface="+mn-ea"/>
                <a:cs typeface="+mn-cs"/>
              </a:rPr>
              <a:t> extremity exploration for postoperative hemorrhage (CPT# 35860)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2. Right thigh hematoma evacuation (CPT# 27301)</a:t>
            </a:r>
          </a:p>
          <a:p>
            <a:pPr lvl="0"/>
            <a:r>
              <a:rPr lang="en-US" sz="1200" kern="1200" dirty="0">
                <a:solidFill>
                  <a:schemeClr val="tx1"/>
                </a:solidFill>
                <a:effectLst/>
                <a:latin typeface="+mn-lt"/>
                <a:ea typeface="+mn-ea"/>
                <a:cs typeface="+mn-cs"/>
              </a:rPr>
              <a:t>3.</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Right groin rotational muscle flap using sartorius muscle (CPT# 15738)</a:t>
            </a:r>
          </a:p>
          <a:p>
            <a:pPr lvl="0"/>
            <a:r>
              <a:rPr lang="en-US" sz="1200" kern="1200" dirty="0">
                <a:solidFill>
                  <a:schemeClr val="tx1"/>
                </a:solidFill>
                <a:effectLst/>
                <a:latin typeface="+mn-lt"/>
                <a:ea typeface="+mn-ea"/>
                <a:cs typeface="+mn-cs"/>
              </a:rPr>
              <a:t>4. Placement of right leg wound vac (area of wound vac coverage: 10cm x 10cm x 5cm; CPT# 97606)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s/p left leg bypass, 2. Left leg hematoma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1. Lower</a:t>
            </a:r>
            <a:r>
              <a:rPr lang="en-US" sz="1200" kern="1200" baseline="0" dirty="0">
                <a:solidFill>
                  <a:schemeClr val="tx1"/>
                </a:solidFill>
                <a:effectLst/>
                <a:latin typeface="+mn-lt"/>
                <a:ea typeface="+mn-ea"/>
                <a:cs typeface="+mn-cs"/>
              </a:rPr>
              <a:t> extremity exploration for postoperative hemorrhage (CPT# 35860)</a:t>
            </a:r>
          </a:p>
          <a:p>
            <a:pPr lvl="0"/>
            <a:r>
              <a:rPr lang="en-US" sz="1200" kern="1200" dirty="0">
                <a:solidFill>
                  <a:schemeClr val="tx1"/>
                </a:solidFill>
                <a:effectLst/>
                <a:latin typeface="+mn-lt"/>
                <a:ea typeface="+mn-ea"/>
                <a:cs typeface="+mn-cs"/>
              </a:rPr>
              <a:t>2. Left thigh hematoma evacuation (CPT# 27301)</a:t>
            </a:r>
          </a:p>
          <a:p>
            <a:pPr lvl="0"/>
            <a:r>
              <a:rPr lang="en-US" sz="1200" kern="1200" dirty="0">
                <a:solidFill>
                  <a:schemeClr val="tx1"/>
                </a:solidFill>
                <a:effectLst/>
                <a:latin typeface="+mn-lt"/>
                <a:ea typeface="+mn-ea"/>
                <a:cs typeface="+mn-cs"/>
              </a:rPr>
              <a:t>3 Left groin rotational muscle flap using sartorius muscle (CPT# 15738)</a:t>
            </a:r>
          </a:p>
          <a:p>
            <a:pPr lvl="0"/>
            <a:r>
              <a:rPr lang="en-US" sz="1200" kern="1200" dirty="0">
                <a:solidFill>
                  <a:schemeClr val="tx1"/>
                </a:solidFill>
                <a:effectLst/>
                <a:latin typeface="+mn-lt"/>
                <a:ea typeface="+mn-ea"/>
                <a:cs typeface="+mn-cs"/>
              </a:rPr>
              <a:t>4.</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Placement of left leg wound vac (area of wound vac coverage: 10cm x 10cm x 5cm; CPT# 97606)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100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 old patient has been experiencing lower leg ischemia who recently underwent lower leg bypass grafting procedure. The patient developed a large hematoma over the incision site.  The patient was taken to the OR to undergo an operative exploration with hematoma evaluation and wound vac placement. I've discussed with the patient regarding the benefits and risks of the procedure. The patient is aware of the benefits of the planned procedure which is to evacuate the hematoma and wound vac placement which will promote wound healing. The patient is also aware of the potential risks of the procedure, which include wound infection and bleeding. The overall incidence of these risks and complications was 1%. The patient has accepted these benefits and risks and agreed to undergo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taken to the operating room and placed on the table in the supine position. Following general anesthesia induction via orotracheal intubation, the patient's &lt;  _____ right    left ____ &gt; leg was prepped sterilely and draped in the standard fashion. Appropriate time out was performed whereby the patient and site of surgery were identified. We made a longitudinal incision over the lower leg hematoma site which was followed by wound exploration. We encountered a large amount of hematoma over 200 ml in volume which was evacuated. Pulsed lavage using antibiotic irrigation solution was performed to washout the wound. Due to the large cavitary space created by the hematoma, we decided to perform sartorius muscle rotation flap to cover the space as well as to protected the bypass graft. This is done by mobilizing the sartorius muscle circumferentially and detaching the </a:t>
            </a:r>
            <a:r>
              <a:rPr lang="en-US" sz="1200" kern="1200" dirty="0" err="1">
                <a:solidFill>
                  <a:schemeClr val="tx1"/>
                </a:solidFill>
                <a:effectLst/>
                <a:latin typeface="+mn-lt"/>
                <a:ea typeface="+mn-ea"/>
                <a:cs typeface="+mn-cs"/>
              </a:rPr>
              <a:t>sartorious</a:t>
            </a:r>
            <a:r>
              <a:rPr lang="en-US" sz="1200" kern="1200" dirty="0">
                <a:solidFill>
                  <a:schemeClr val="tx1"/>
                </a:solidFill>
                <a:effectLst/>
                <a:latin typeface="+mn-lt"/>
                <a:ea typeface="+mn-ea"/>
                <a:cs typeface="+mn-cs"/>
              </a:rPr>
              <a:t> tendon from anterior superior iliac spine. Next the muscle was rotated medially and attached to the femoral sheath using 2-0 </a:t>
            </a:r>
            <a:r>
              <a:rPr lang="en-US" sz="1200" kern="1200" dirty="0" err="1">
                <a:solidFill>
                  <a:schemeClr val="tx1"/>
                </a:solidFill>
                <a:effectLst/>
                <a:latin typeface="+mn-lt"/>
                <a:ea typeface="+mn-ea"/>
                <a:cs typeface="+mn-cs"/>
              </a:rPr>
              <a:t>vicryl</a:t>
            </a:r>
            <a:r>
              <a:rPr lang="en-US" sz="1200" kern="1200" dirty="0">
                <a:solidFill>
                  <a:schemeClr val="tx1"/>
                </a:solidFill>
                <a:effectLst/>
                <a:latin typeface="+mn-lt"/>
                <a:ea typeface="+mn-ea"/>
                <a:cs typeface="+mn-cs"/>
              </a:rPr>
              <a:t> suture to cover the bypass graft.  The wound area was irrigated, and a wound vac sponge was next placed in the groin wound. The area of wound vac sponge coverage was 10cm by 10cm by 5cm. Next a standard wound vac dressing was placed in the right groin skin area. Continual suctioning tube was connected to the wound vac. Dressing was applied in the standard fashion. The patient remained stable and was taken to the recovery room in a stable condition. The patient suffered no complications, and I was present throughout the entire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We will request wound care nurse to see for wound vac management.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109</a:t>
            </a:fld>
            <a:endParaRPr lang="en-US"/>
          </a:p>
        </p:txBody>
      </p:sp>
    </p:spTree>
    <p:extLst>
      <p:ext uri="{BB962C8B-B14F-4D97-AF65-F5344CB8AC3E}">
        <p14:creationId xmlns:p14="http://schemas.microsoft.com/office/powerpoint/2010/main" val="34573765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kern="1200" dirty="0">
                <a:solidFill>
                  <a:schemeClr val="tx1"/>
                </a:solidFill>
                <a:effectLst/>
                <a:latin typeface="+mn-lt"/>
                <a:ea typeface="+mn-ea"/>
                <a:cs typeface="+mn-cs"/>
              </a:rPr>
              <a:t>PL.CL – AVG Interventions</a:t>
            </a:r>
          </a:p>
          <a:p>
            <a:endParaRPr lang="en-US" sz="1800" kern="1200" dirty="0">
              <a:solidFill>
                <a:schemeClr val="tx1"/>
              </a:solidFill>
              <a:effectLst/>
              <a:latin typeface="+mn-lt"/>
              <a:ea typeface="+mn-ea"/>
              <a:cs typeface="+mn-cs"/>
            </a:endParaRPr>
          </a:p>
          <a:p>
            <a:r>
              <a:rPr lang="en-US" sz="1800" kern="1200" dirty="0">
                <a:solidFill>
                  <a:schemeClr val="tx1"/>
                </a:solidFill>
                <a:effectLst/>
                <a:latin typeface="+mn-lt"/>
                <a:ea typeface="+mn-ea"/>
                <a:cs typeface="+mn-cs"/>
              </a:rPr>
              <a:t> </a:t>
            </a:r>
          </a:p>
          <a:p>
            <a:r>
              <a:rPr lang="en-US" sz="1800" kern="1200" dirty="0">
                <a:solidFill>
                  <a:schemeClr val="tx1"/>
                </a:solidFill>
                <a:effectLst/>
                <a:latin typeface="+mn-lt"/>
                <a:ea typeface="+mn-ea"/>
                <a:cs typeface="+mn-cs"/>
              </a:rPr>
              <a:t> </a:t>
            </a:r>
          </a:p>
          <a:p>
            <a:r>
              <a:rPr lang="en-US" sz="1800" kern="1200" dirty="0">
                <a:solidFill>
                  <a:schemeClr val="tx1"/>
                </a:solidFill>
                <a:effectLst/>
                <a:latin typeface="+mn-lt"/>
                <a:ea typeface="+mn-ea"/>
                <a:cs typeface="+mn-cs"/>
              </a:rPr>
              <a:t> </a:t>
            </a:r>
          </a:p>
          <a:p>
            <a:r>
              <a:rPr lang="en-US" sz="1800" kern="1200" dirty="0">
                <a:solidFill>
                  <a:schemeClr val="tx1"/>
                </a:solidFill>
                <a:effectLst/>
                <a:latin typeface="+mn-lt"/>
                <a:ea typeface="+mn-ea"/>
                <a:cs typeface="+mn-cs"/>
              </a:rPr>
              <a:t> </a:t>
            </a:r>
          </a:p>
          <a:p>
            <a:r>
              <a:rPr lang="en-US" sz="1800" kern="1200" dirty="0">
                <a:solidFill>
                  <a:schemeClr val="tx1"/>
                </a:solidFill>
                <a:effectLst/>
                <a:latin typeface="+mn-lt"/>
                <a:ea typeface="+mn-ea"/>
                <a:cs typeface="+mn-cs"/>
              </a:rPr>
              <a:t>REPORT OF CATH LAB PROCEDURE</a:t>
            </a:r>
          </a:p>
          <a:p>
            <a:r>
              <a:rPr lang="en-US" sz="1800" kern="1200" dirty="0">
                <a:solidFill>
                  <a:schemeClr val="tx1"/>
                </a:solidFill>
                <a:effectLst/>
                <a:latin typeface="+mn-lt"/>
                <a:ea typeface="+mn-ea"/>
                <a:cs typeface="+mn-cs"/>
              </a:rPr>
              <a:t> </a:t>
            </a:r>
          </a:p>
          <a:p>
            <a:r>
              <a:rPr lang="en-US" sz="1800" kern="1200" dirty="0">
                <a:solidFill>
                  <a:schemeClr val="tx1"/>
                </a:solidFill>
                <a:effectLst/>
                <a:latin typeface="+mn-lt"/>
                <a:ea typeface="+mn-ea"/>
                <a:cs typeface="+mn-cs"/>
              </a:rPr>
              <a:t>NAME: ____ </a:t>
            </a:r>
          </a:p>
          <a:p>
            <a:r>
              <a:rPr lang="en-US" sz="1800" kern="1200" dirty="0">
                <a:solidFill>
                  <a:schemeClr val="tx1"/>
                </a:solidFill>
                <a:effectLst/>
                <a:latin typeface="+mn-lt"/>
                <a:ea typeface="+mn-ea"/>
                <a:cs typeface="+mn-cs"/>
              </a:rPr>
              <a:t>FACILITY: Garfield Medical Center (Cath Lab)</a:t>
            </a:r>
          </a:p>
          <a:p>
            <a:r>
              <a:rPr lang="en-US" sz="1800" kern="1200" dirty="0">
                <a:solidFill>
                  <a:schemeClr val="tx1"/>
                </a:solidFill>
                <a:effectLst/>
                <a:latin typeface="+mn-lt"/>
                <a:ea typeface="+mn-ea"/>
                <a:cs typeface="+mn-cs"/>
              </a:rPr>
              <a:t>DATE OF PROCEDURE: ____  </a:t>
            </a:r>
          </a:p>
          <a:p>
            <a:r>
              <a:rPr lang="en-US" sz="1800" kern="1200" dirty="0">
                <a:solidFill>
                  <a:schemeClr val="tx1"/>
                </a:solidFill>
                <a:effectLst/>
                <a:latin typeface="+mn-lt"/>
                <a:ea typeface="+mn-ea"/>
                <a:cs typeface="+mn-cs"/>
              </a:rPr>
              <a:t>SURGEON: Peter Lin, MD </a:t>
            </a:r>
          </a:p>
          <a:p>
            <a:r>
              <a:rPr lang="en-US" sz="1800" kern="1200" dirty="0">
                <a:solidFill>
                  <a:schemeClr val="tx1"/>
                </a:solidFill>
                <a:effectLst/>
                <a:latin typeface="+mn-lt"/>
                <a:ea typeface="+mn-ea"/>
                <a:cs typeface="+mn-cs"/>
              </a:rPr>
              <a:t> </a:t>
            </a:r>
          </a:p>
          <a:p>
            <a:r>
              <a:rPr lang="en-US" sz="1800" kern="1200" dirty="0">
                <a:solidFill>
                  <a:schemeClr val="tx1"/>
                </a:solidFill>
                <a:effectLst/>
                <a:latin typeface="+mn-lt"/>
                <a:ea typeface="+mn-ea"/>
                <a:cs typeface="+mn-cs"/>
              </a:rPr>
              <a:t>PREOPERATIVE DIAGNOSIS: 1. Left arm ischemia, 2. Left finger necrosis </a:t>
            </a:r>
          </a:p>
          <a:p>
            <a:r>
              <a:rPr lang="en-US" sz="1800" kern="1200" dirty="0">
                <a:solidFill>
                  <a:schemeClr val="tx1"/>
                </a:solidFill>
                <a:effectLst/>
                <a:latin typeface="+mn-lt"/>
                <a:ea typeface="+mn-ea"/>
                <a:cs typeface="+mn-cs"/>
              </a:rPr>
              <a:t>POSTOPERATIVE DIAGNOSIS: Same </a:t>
            </a:r>
          </a:p>
          <a:p>
            <a:r>
              <a:rPr lang="en-US" sz="1800" kern="1200" dirty="0">
                <a:solidFill>
                  <a:schemeClr val="tx1"/>
                </a:solidFill>
                <a:effectLst/>
                <a:latin typeface="+mn-lt"/>
                <a:ea typeface="+mn-ea"/>
                <a:cs typeface="+mn-cs"/>
              </a:rPr>
              <a:t>PROCEDURES:</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rPr>
              <a:t>1. Puncture of left brachioaxillary graft with ultrasound guidance (CPT# 76937)</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rPr>
              <a:t>2. Percutaneous transluminal balloon angioplasty and thrombectomy of peripheral dialysis segment (CPT# 36905)</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rPr>
              <a:t>3. Percutaneous transluminal balloon angioplasty and central dialysis segment (CPT# 36907)</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rPr>
              <a:t>4. Intravascular ultrasound of the left brachioaxillary dialysis graft (CPT# 37252), axillary vein (CPT# 37253), subclavian vein (CPT# 37253-XS), innominate vein (CPT# 37253-XS), and superior vena cava (CPT# 37253-XS)</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rPr>
              <a:t> </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rPr>
              <a:t> </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rPr>
              <a:t>--------------------------------------</a:t>
            </a:r>
          </a:p>
          <a:p>
            <a:pPr marL="0" marR="0">
              <a:lnSpc>
                <a:spcPct val="107000"/>
              </a:lnSpc>
              <a:spcBef>
                <a:spcPts val="0"/>
              </a:spcBef>
              <a:spcAft>
                <a:spcPts val="800"/>
              </a:spcAft>
            </a:pPr>
            <a:r>
              <a:rPr lang="en-US" sz="1800" dirty="0">
                <a:effectLst/>
                <a:highlight>
                  <a:srgbClr val="FFFF00"/>
                </a:highlight>
                <a:latin typeface="Calibri" panose="020F0502020204030204" pitchFamily="34" charset="0"/>
                <a:ea typeface="Calibri" panose="020F0502020204030204" pitchFamily="34" charset="0"/>
              </a:rPr>
              <a:t>10. Percutaneous transluminal balloon angioplasty of peripheral dialysis segment (CPT# 36902)</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800" dirty="0">
                <a:effectLst/>
                <a:highlight>
                  <a:srgbClr val="FFFF00"/>
                </a:highlight>
                <a:latin typeface="Calibri" panose="020F0502020204030204" pitchFamily="34" charset="0"/>
                <a:ea typeface="Calibri" panose="020F0502020204030204" pitchFamily="34" charset="0"/>
              </a:rPr>
              <a:t>11. Transcatheter stent placement of peripheral dialysis segment (CPT# 36903)</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800" dirty="0">
                <a:effectLst/>
                <a:highlight>
                  <a:srgbClr val="FFFF00"/>
                </a:highlight>
                <a:latin typeface="Calibri" panose="020F0502020204030204" pitchFamily="34" charset="0"/>
                <a:ea typeface="Calibri" panose="020F0502020204030204" pitchFamily="34" charset="0"/>
              </a:rPr>
              <a:t>12. Mechanical thrombectomy and/or thrombolysis of peripheral dialysis segment (CPT# 36904)</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800" dirty="0">
                <a:effectLst/>
                <a:highlight>
                  <a:srgbClr val="FFFF00"/>
                </a:highlight>
                <a:latin typeface="Calibri" panose="020F0502020204030204" pitchFamily="34" charset="0"/>
                <a:ea typeface="Calibri" panose="020F0502020204030204" pitchFamily="34" charset="0"/>
              </a:rPr>
              <a:t>13. Transluminal balloon angioplasty, mechanical thrombectomy, and stent placement of dialysis circuit including peripheral venous segment (CPT# 36906) </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800" dirty="0">
                <a:effectLst/>
                <a:highlight>
                  <a:srgbClr val="FFFF00"/>
                </a:highlight>
                <a:latin typeface="Calibri" panose="020F0502020204030204" pitchFamily="34" charset="0"/>
                <a:ea typeface="Calibri" panose="020F0502020204030204" pitchFamily="34" charset="0"/>
              </a:rPr>
              <a:t>14. Transcatheter stent placement of central dialysis segment (CPT# 36908)</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800" dirty="0">
                <a:effectLst/>
                <a:highlight>
                  <a:srgbClr val="FFFF00"/>
                </a:highlight>
                <a:latin typeface="Calibri" panose="020F0502020204030204" pitchFamily="34" charset="0"/>
                <a:ea typeface="Calibri" panose="020F0502020204030204" pitchFamily="34" charset="0"/>
              </a:rPr>
              <a:t>15. Vascular embolization of dialysis circuitry (CPT# 36909)</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rPr>
              <a:t> </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rPr>
              <a:t>20. Catheter placement in brachial artery with contrast injection (CPT# 36215 &amp; 75710)</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rPr>
              <a:t>21. Transluminal balloon angioplasty of brachial artery (CPT# 37246)</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rPr>
              <a:t> </a:t>
            </a:r>
          </a:p>
          <a:p>
            <a:r>
              <a:rPr lang="en-US" sz="1800" kern="1200" dirty="0">
                <a:solidFill>
                  <a:schemeClr val="tx1"/>
                </a:solidFill>
                <a:effectLst/>
                <a:latin typeface="+mn-lt"/>
                <a:ea typeface="+mn-ea"/>
                <a:cs typeface="+mn-cs"/>
              </a:rPr>
              <a:t>ANESTHESIA: Local anesthesia </a:t>
            </a:r>
          </a:p>
          <a:p>
            <a:r>
              <a:rPr lang="en-US" sz="1800" kern="1200" dirty="0">
                <a:solidFill>
                  <a:schemeClr val="tx1"/>
                </a:solidFill>
                <a:effectLst/>
                <a:latin typeface="+mn-lt"/>
                <a:ea typeface="+mn-ea"/>
                <a:cs typeface="+mn-cs"/>
              </a:rPr>
              <a:t>SPECIMEN: None </a:t>
            </a:r>
          </a:p>
          <a:p>
            <a:r>
              <a:rPr lang="en-US" sz="1800" kern="1200" dirty="0">
                <a:solidFill>
                  <a:schemeClr val="tx1"/>
                </a:solidFill>
                <a:effectLst/>
                <a:latin typeface="+mn-lt"/>
                <a:ea typeface="+mn-ea"/>
                <a:cs typeface="+mn-cs"/>
              </a:rPr>
              <a:t>ESTIMATED BLOOD LOSS: 5 ml </a:t>
            </a:r>
          </a:p>
          <a:p>
            <a:r>
              <a:rPr lang="en-US" sz="1800" kern="1200" dirty="0">
                <a:solidFill>
                  <a:schemeClr val="tx1"/>
                </a:solidFill>
                <a:effectLst/>
                <a:latin typeface="+mn-lt"/>
                <a:ea typeface="+mn-ea"/>
                <a:cs typeface="+mn-cs"/>
              </a:rPr>
              <a:t>BLOOD ADMINISTERED: 0 unit(s) PRBC transfusion  </a:t>
            </a:r>
          </a:p>
          <a:p>
            <a:r>
              <a:rPr lang="en-US" sz="1800" kern="1200" dirty="0">
                <a:solidFill>
                  <a:schemeClr val="tx1"/>
                </a:solidFill>
                <a:effectLst/>
                <a:latin typeface="+mn-lt"/>
                <a:ea typeface="+mn-ea"/>
                <a:cs typeface="+mn-cs"/>
              </a:rPr>
              <a:t>IV FLUID: 200 ml </a:t>
            </a:r>
          </a:p>
          <a:p>
            <a:r>
              <a:rPr lang="en-US" sz="1800" kern="1200" dirty="0">
                <a:solidFill>
                  <a:schemeClr val="tx1"/>
                </a:solidFill>
                <a:effectLst/>
                <a:latin typeface="+mn-lt"/>
                <a:ea typeface="+mn-ea"/>
                <a:cs typeface="+mn-cs"/>
              </a:rPr>
              <a:t>COMPLICATIONS: None  </a:t>
            </a:r>
          </a:p>
          <a:p>
            <a:r>
              <a:rPr lang="en-US" sz="1800" kern="1200" dirty="0">
                <a:solidFill>
                  <a:schemeClr val="tx1"/>
                </a:solidFill>
                <a:effectLst/>
                <a:latin typeface="+mn-lt"/>
                <a:ea typeface="+mn-ea"/>
                <a:cs typeface="+mn-cs"/>
              </a:rPr>
              <a:t>CONDITION: Stable</a:t>
            </a:r>
          </a:p>
          <a:p>
            <a:endParaRPr lang="en-US" sz="1800" kern="1200" dirty="0">
              <a:solidFill>
                <a:schemeClr val="tx1"/>
              </a:solidFill>
              <a:effectLst/>
              <a:latin typeface="+mn-lt"/>
              <a:ea typeface="+mn-ea"/>
              <a:cs typeface="+mn-cs"/>
            </a:endParaRPr>
          </a:p>
          <a:p>
            <a:r>
              <a:rPr lang="en-US" sz="1800" kern="1200" dirty="0">
                <a:solidFill>
                  <a:schemeClr val="tx1"/>
                </a:solidFill>
                <a:effectLst/>
                <a:latin typeface="+mn-lt"/>
                <a:ea typeface="+mn-ea"/>
                <a:cs typeface="+mn-cs"/>
              </a:rPr>
              <a:t>CLINICAL HISTORY: </a:t>
            </a:r>
            <a:r>
              <a:rPr lang="en-US" sz="1800" dirty="0">
                <a:effectLst/>
                <a:latin typeface="Calibri" panose="020F0502020204030204" pitchFamily="34" charset="0"/>
                <a:ea typeface="Calibri" panose="020F0502020204030204" pitchFamily="34" charset="0"/>
                <a:cs typeface="Calibri" panose="020F0502020204030204" pitchFamily="34" charset="0"/>
              </a:rPr>
              <a:t>The patient reports recent problem with the arteriovenous access due to increased arm pain and swelling as well as increased venous pressure during hemodialysis sessions. Additionally, the patient’s recent dialysis adequacy test showed a low dialysis clearance with KT/V ratio of less than 1.0, which represents arteriovenous (AV) access recirculation with AV graft malfunction resulting in inadequate hemodialysis. The patient has a prior history of venous stent placement in the dialysis access venous circulation due to intraluminal stenosis. The patient underwent the initial AV access creation under my care on 3/12/19.  Since then, the patient has developed AV access thrombosis and has undergone multiple AV graft thrombectomy procedures in the past.  The patient recently underwent an AV access thrombectomy procedure on 10/22/20 under my care.  A recent venous duplex ultrasound revealed intraluminal stenosis of AV access as well as central venous obstruction. The duplex ultrasound showed diminished flow rate with high grade intraluminal stenosis in the AV access.  I have discussed with the patient regarding potential benefits and risks of the treatment plan. The purpose of the procedure is to evaluate the circulation of the dialysis access with venography and intra-vascular ultrasound. Appropriate endovascular interventions including thrombectomy, balloon angioplasty, and/or stent placement will be performed to treat the intraluminal stenosis. Potential risks of the procedure include arm and hand ischemia, nerve injury, arm numbness, wound infection, bleeding, pulmonary embolism, myocardial infarction, stroke, and death. The overall risk of these complications is 2%. The patient accepts these benefits and risks of the recommended treatment.</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8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     Dialysis Access Intervention     =======</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8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The patient reports recent problem with the arteriovenous access due to increased arm pain and swelling following hemodialysis. </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8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The patient reports recent difficulty with dialysis in the arteriovenous access with increased arm swelling and pain, as well as increased venous pressure during hemodialysis sessions. </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8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The patient reports recent difficulty with dialysis in the arteriovenous access due increased arm swelling and pain, as well as prolonged bleeding from needle cannulation sites following hemodialysis.  </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8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The patient reports recent difficulty with dialysis in the arteriovenous access with prolonged bleeding from needle cannulation sites, as well as poor flow in the arteriovenous access during hemodialysis sessions. </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8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Additionally, the patient’s recent dialysis adequacy test showed a low dialysis clearance with KT/V ratio of less than 1.0, which represents AV access recirculation with AV graft malfunction resulting in inadequate hemodialysis. </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8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8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8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The patient has a prior history of venous stent placement in the dialysis access venous circulation due to intraluminal stenosis. </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8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The patient has enlarging AV access pseudoaneurysm with associated skin breakdown from needle access site. This has resulted in increased arm pain and swelling. </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8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The patient is s/p AV fistula pseudoaneurysm resection with AV graft revision, and a known history of AV graft dysfunction with central venous stenosis. </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8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The patient has a known history of pacemaker placement via the subclavian vein. The pacemaker wires in the central venous circulation have resulted in venous obstruction resulting in central venous hypertension and dialysis access malfunction.  </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8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The patient has a known history of central venous occlusion including innominate vein and superior vena cava thrombosis, caused in part from prior central venous catheter insertion. </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8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8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The patient underwent the initial AV access creation under my care on ______.  Since then, the patient has developed AV access thrombosis and has undergone multiple AV graft thrombectomy procedures in the past.  The patient recently underwent an AV access thrombectomy procedure on _______ under my care.  A recent venous duplex ultrasound revealed intraluminal stenosis of AV access as well as central venous obstruction. The duplex ultrasound showed diminished flow rate with high grade intraluminal stenosis in the AV access.  I have discussed with the patient regarding potential benefits and risks of the treatment plan. The purpose of the procedure is to evaluate the circulation of the dialysis access with venography and intra-vascular ultrasound. Appropriate endovascular interventions including thrombectomy, balloon angioplasty, and/or stent placement will be performed to treat the intraluminal stenosis. Potential risks of the procedure include arm and hand ischemia, nerve injury, arm numbness, wound infection, bleeding, pulmonary embolism, myocardial infarction, stroke, and death. The overall risk of these complications is 2%. The patient accepts these benefits and risks of the recommended treatment.</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8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8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       Thrombosed AV access #1    =======</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8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The patient reports a two-day history of AV access thrombosis, and the patient is scheduled for dialysis access thrombectomy and endovascular interventions.  The patient underwent the initial AV access creation under my care on ______.  Since then, the patient has a history of AV access thrombosis and has undergone multiple AV graft thrombectomy procedures in the past.  The patient recently underwent an AV access thrombectomy procedure on _______ under my care.  I have discussed with the patient regarding potential benefits and risks of the treatment plan. The purpose of the procedure is to evaluate the circulation of the dialysis access with venography and intra-vascular ultrasound. Appropriate endovascular interventions including thrombectomy, balloon angioplasty, and/or stent placement will be performed to treat the intraluminal stenosis. Potential risks of the procedure include arm and hand ischemia, nerve injury, arm numbness, wound infection, bleeding, pulmonary embolism, myocardial infarction, stroke, and death. The overall risk of these complications is 2%. The patient accepts these benefits and risks of the recommended treatment.</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8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8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       Thrombosed AV access #2    =======</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8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The patient recently developed AV access thrombosis, and was referred to us by the dialysis center for a thrombectomy procedure. The patient underwent the initial AV access creation under my care on ______.  Since then, the patient has a history of AV access thrombosis and has undergone multiple AV graft thrombectomy procedures in the past.  The patient recently underwent an AV access thrombectomy procedure on _______ under my care.  I have discussed with the patient regarding potential benefits and risks of the treatment plan. The purpose of the procedure is to evaluate the circulation of the dialysis access with venography and intra-vascular ultrasound. Appropriate endovascular interventions including thrombectomy, balloon angioplasty, and/or stent placement will be performed to treat the intraluminal stenosis. Potential risks of the procedure include arm and hand ischemia, nerve injury, arm numbness, wound infection, bleeding, pulmonary embolism, myocardial infarction, stroke, and death. The overall risk of these complications is 2%. The patient accepts these benefits and risks of the recommended treatment.</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 </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TECHNIQUE: The risks, benefits, and alternatives of the procedure were discussed with the patient. Written informed consent was obtained. The patient's medication records were evaluated and reviewed within the patient’s chart.  The patient's laboratory values were carefully reviewed within the patient’s chart. The patient was placed in the supine position on the angiographic suite and the left arm was prepped and draped in the standard usual sterile fashion. 1% lidocaine was used to anesthetize the arm. Next under real-time ultrasound guidance, a 21-gauge micropuncture needle was used to access the arteriovenous graft. An ultrasound image was saved. A microcatheter-introducer sheath was inserted. A 0.035” guidewire was inserted through the sheath into the AV graft and exchanged for a 6 French sheath. Contrast injection was performed using Optiray contrast to evaluate the luminal patency of the AV graft as well as central venous circulation. A 0.014’ guidewire placed in the AV graft through the introducer sheath which was followed by an intravascular ultrasound catheter. Intraluminal examination of the AV graft as well as the central venous circulation was performed using IVUS using a pullback technique. Vessel examined using intravascular ultrasound included the AV graft, axillary vein, subclavian vein, innominate vein, and superior vena cava. The intravascular ultrasound images were saved on a local workstation and used for interpretation and to guide treatment. </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rPr>
              <a:t>These angiographic evaluations including intravascular ultrasound revealed the followings: </a:t>
            </a:r>
            <a:r>
              <a:rPr lang="en-US" sz="1800" dirty="0">
                <a:effectLst/>
                <a:highlight>
                  <a:srgbClr val="00FF00"/>
                </a:highlight>
                <a:latin typeface="Calibri" panose="020F0502020204030204" pitchFamily="34" charset="0"/>
                <a:ea typeface="Calibri" panose="020F0502020204030204" pitchFamily="34" charset="0"/>
              </a:rPr>
              <a:t>1. Brachioaxillary AV graft with ___ % luminal stenosis and intraluminal thrombus. 2. Axillary vein with ___% luminal stenosis. A pre-existing nitinol stent with intra-stent stenosis was identified. 3. Subclavian vein with ___% luminal stenosis. An extrinsic compression caused in part by the first rib and clavicle compression was identified. 4. Innominate vein with 10% luminal stenosis. 5. Superior vena cava with patent flow without luminal stenosis. </a:t>
            </a:r>
          </a:p>
          <a:p>
            <a:pPr marL="0" marR="0">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rPr>
              <a:t>Based on these findings, we proceeded with balloon angioplasty and thrombectomy of the AV graft first. Percutaneous thrombectomy of the brachioaxillary graft was performed using the aspiration thrombectomy technique. An angioplasty balloon catheter was inserted over the region of thrombus and the balloon was inflated to macerate the thrombus using the Fogarty thrombectomy method. The thrombus was aspirated via the introducer sheath connecting to an aspirating syringe. A total of 10ml of thrombus was aspirated from the introducer sheath. Balloon angioplasty of the AV graft was next performed using an ___ 8 mm angioplasty balloon to correct the intraluminal stenosis.  The balloon was insufflated to 12 atmospheric pressure for 30 seconds. A repeat angiogram was performed following the intervention. </a:t>
            </a:r>
          </a:p>
          <a:p>
            <a:pPr marL="0" marR="0">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rPr>
              <a:t>We next performed balloon angioplasty to treat the intraluminal stenosis of the axillary vein. </a:t>
            </a:r>
            <a:r>
              <a:rPr lang="en-US" sz="1800" dirty="0">
                <a:effectLst/>
                <a:highlight>
                  <a:srgbClr val="FFFF00"/>
                </a:highlight>
                <a:latin typeface="Calibri" panose="020F0502020204030204" pitchFamily="34" charset="0"/>
                <a:ea typeface="Calibri" panose="020F0502020204030204" pitchFamily="34" charset="0"/>
              </a:rPr>
              <a:t>An axillary venous stent was identified in the axillary vein with a high-grade intra-stent stenosis. ____ vs. ____ A high grade intraluminal stenosis caused by an sclerotic valve was identified.</a:t>
            </a:r>
            <a:r>
              <a:rPr lang="en-US" sz="1800" dirty="0">
                <a:effectLst/>
                <a:latin typeface="Calibri" panose="020F0502020204030204" pitchFamily="34" charset="0"/>
                <a:ea typeface="Calibri" panose="020F0502020204030204" pitchFamily="34" charset="0"/>
              </a:rPr>
              <a:t>  The venous stenosis was treated with balloon angioplasty using an 8 mm angioplasty balloon. The balloon was insufflated to 12 atmospheric pressure for 30 seconds. A completion angiogram was performed following the intervention.</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rPr>
              <a:t>We next performed balloon angioplasty to correct the intraluminal stenosis of the subclavian vein. </a:t>
            </a:r>
            <a:r>
              <a:rPr lang="en-US" sz="1800" dirty="0">
                <a:effectLst/>
                <a:highlight>
                  <a:srgbClr val="FFFF00"/>
                </a:highlight>
                <a:latin typeface="Calibri" panose="020F0502020204030204" pitchFamily="34" charset="0"/>
                <a:ea typeface="Calibri" panose="020F0502020204030204" pitchFamily="34" charset="0"/>
              </a:rPr>
              <a:t>A high-grade intraluminal stenosis caused </a:t>
            </a:r>
            <a:r>
              <a:rPr lang="en-US" sz="18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in part by the extrinsic compression of the first rib and clavicle  was identified.</a:t>
            </a:r>
            <a:r>
              <a:rPr lang="en-US" sz="1800" dirty="0">
                <a:effectLst/>
                <a:latin typeface="Calibri" panose="020F0502020204030204" pitchFamily="34" charset="0"/>
                <a:ea typeface="Calibri" panose="020F0502020204030204" pitchFamily="34" charset="0"/>
              </a:rPr>
              <a:t> The venous stenosis was treated with balloon angioplasty using an 8 mm angioplasty balloon. The balloon was insufflated to 12 atmospheric pressure for 30 seconds. A completion angiogram was performed following the intervention.</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rPr>
              <a:t>---------------------------------------------</a:t>
            </a:r>
          </a:p>
          <a:p>
            <a:pPr marL="0" marR="0">
              <a:lnSpc>
                <a:spcPct val="107000"/>
              </a:lnSpc>
              <a:spcBef>
                <a:spcPts val="0"/>
              </a:spcBef>
              <a:spcAft>
                <a:spcPts val="800"/>
              </a:spcAft>
            </a:pPr>
            <a:r>
              <a:rPr lang="en-US" sz="1800" dirty="0">
                <a:effectLst/>
                <a:highlight>
                  <a:srgbClr val="FFFF00"/>
                </a:highlight>
                <a:latin typeface="Calibri" panose="020F0502020204030204" pitchFamily="34" charset="0"/>
                <a:ea typeface="Calibri" panose="020F0502020204030204" pitchFamily="34" charset="0"/>
              </a:rPr>
              <a:t>====  Percutaneous transluminal balloon angioplasty of peripheral dialysis segment (CPT# 36902)</a:t>
            </a:r>
            <a:r>
              <a:rPr lang="en-US" sz="1800" dirty="0">
                <a:effectLst/>
                <a:latin typeface="Calibri" panose="020F0502020204030204" pitchFamily="34" charset="0"/>
                <a:ea typeface="Calibri" panose="020F0502020204030204" pitchFamily="34" charset="0"/>
              </a:rPr>
              <a:t> ====</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rPr>
              <a:t>Based on these findings, we proceeded with balloon angioplasty of the AV graft first. We placed a ____ mm balloon across the stenotic segment of the AV graft. Balloon angioplasty was performed by insufflating the balloon to 14 atmospheric pressure for 30 seconds. A repeat angiogram was performed following the intervention. </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rPr>
              <a:t>---------------------------------------------</a:t>
            </a:r>
          </a:p>
          <a:p>
            <a:pPr marL="0" marR="0">
              <a:lnSpc>
                <a:spcPct val="107000"/>
              </a:lnSpc>
              <a:spcBef>
                <a:spcPts val="0"/>
              </a:spcBef>
              <a:spcAft>
                <a:spcPts val="800"/>
              </a:spcAft>
            </a:pPr>
            <a:r>
              <a:rPr lang="en-US" sz="1800" dirty="0">
                <a:effectLst/>
                <a:highlight>
                  <a:srgbClr val="FFFF00"/>
                </a:highlight>
                <a:latin typeface="Calibri" panose="020F0502020204030204" pitchFamily="34" charset="0"/>
                <a:ea typeface="Calibri" panose="020F0502020204030204" pitchFamily="34" charset="0"/>
              </a:rPr>
              <a:t>====  Transcatheter stent placement of peripheral dialysis segment (CPT# 36903)</a:t>
            </a:r>
            <a:r>
              <a:rPr lang="en-US" sz="1800" dirty="0">
                <a:effectLst/>
                <a:latin typeface="Calibri" panose="020F0502020204030204" pitchFamily="34" charset="0"/>
                <a:ea typeface="Calibri" panose="020F0502020204030204" pitchFamily="34" charset="0"/>
              </a:rPr>
              <a:t> ====</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rPr>
              <a:t>Based on these findings, we proceeded with transluminal stent placement of the axillary vein. We placed a ____ mm x ____ mm Nitinol stent across the stenotic segment of the axillary vein. Once the stent was deployed, the stent catheter was removed, and balloon angioplasty was performed using a ___ mm balloon across the stented axillary vein. A repeat angiogram was performed following the intervention. </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rPr>
              <a:t>---------------------------------------------</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rPr>
              <a:t> </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rPr>
              <a:t> </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The sheath and catheter were then removed and hemostasis was achieved with a 4-0 Monocryl suture as well as manual compression. Sterile dressings were applied. The patient tolerated the procedure well with no immediate complications and returned to the recovery area in stable condition.</a:t>
            </a:r>
          </a:p>
          <a:p>
            <a:pPr marL="0" marR="0">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FINDINGS:</a:t>
            </a:r>
            <a:r>
              <a:rPr lang="en-US" sz="1800" b="1"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800" dirty="0">
                <a:effectLst/>
                <a:highlight>
                  <a:srgbClr val="00FF00"/>
                </a:highlight>
                <a:latin typeface="Calibri" panose="020F0502020204030204" pitchFamily="34" charset="0"/>
                <a:ea typeface="Calibri" panose="020F0502020204030204" pitchFamily="34" charset="0"/>
              </a:rPr>
              <a:t>1. Brachioaxillary AV graft with ___ % luminal stenosis and intraluminal thrombus. </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800" dirty="0">
                <a:effectLst/>
                <a:highlight>
                  <a:srgbClr val="00FF00"/>
                </a:highlight>
                <a:latin typeface="Calibri" panose="020F0502020204030204" pitchFamily="34" charset="0"/>
                <a:ea typeface="Calibri" panose="020F0502020204030204" pitchFamily="34" charset="0"/>
              </a:rPr>
              <a:t>2. Axillary vein with ___% luminal stenosis. A pre-existing nitinol stent with intra-stent stenosis was identified. </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800" dirty="0">
                <a:effectLst/>
                <a:highlight>
                  <a:srgbClr val="00FF00"/>
                </a:highlight>
                <a:latin typeface="Calibri" panose="020F0502020204030204" pitchFamily="34" charset="0"/>
                <a:ea typeface="Calibri" panose="020F0502020204030204" pitchFamily="34" charset="0"/>
              </a:rPr>
              <a:t>3. Subclavian vein with ___% luminal stenosis. An extrinsic compression caused in part by the first rib and clavicle compression was identified. </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800" dirty="0">
                <a:effectLst/>
                <a:highlight>
                  <a:srgbClr val="00FF00"/>
                </a:highlight>
                <a:latin typeface="Calibri" panose="020F0502020204030204" pitchFamily="34" charset="0"/>
                <a:ea typeface="Calibri" panose="020F0502020204030204" pitchFamily="34" charset="0"/>
              </a:rPr>
              <a:t>4. Innominate vein with 10% luminal stenosis. </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800" dirty="0">
                <a:effectLst/>
                <a:highlight>
                  <a:srgbClr val="00FF00"/>
                </a:highlight>
                <a:latin typeface="Calibri" panose="020F0502020204030204" pitchFamily="34" charset="0"/>
                <a:ea typeface="Calibri" panose="020F0502020204030204" pitchFamily="34" charset="0"/>
              </a:rPr>
              <a:t>5. Superior vena cava with patent flow without luminal stenosis. </a:t>
            </a:r>
          </a:p>
          <a:p>
            <a:pPr marL="0" marR="0">
              <a:lnSpc>
                <a:spcPct val="107000"/>
              </a:lnSpc>
              <a:spcBef>
                <a:spcPts val="0"/>
              </a:spcBef>
              <a:spcAft>
                <a:spcPts val="800"/>
              </a:spcAft>
            </a:pPr>
            <a:endParaRPr lang="en-US" sz="1800" dirty="0">
              <a:effectLst/>
              <a:highlight>
                <a:srgbClr val="00FF00"/>
              </a:highligh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800" dirty="0">
                <a:effectLst/>
                <a:highlight>
                  <a:srgbClr val="00FF00"/>
                </a:highlight>
                <a:latin typeface="Calibri" panose="020F0502020204030204" pitchFamily="34" charset="0"/>
                <a:ea typeface="Calibri" panose="020F0502020204030204" pitchFamily="34" charset="0"/>
              </a:rPr>
              <a:t>TREATMENT OUTCOMES:</a:t>
            </a:r>
            <a:endParaRPr lang="en-US" sz="1800" dirty="0">
              <a:effectLst/>
              <a:latin typeface="Calibri" panose="020F0502020204030204" pitchFamily="34" charset="0"/>
              <a:ea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1800" dirty="0">
                <a:effectLst/>
                <a:latin typeface="Calibri" panose="020F0502020204030204" pitchFamily="34" charset="0"/>
                <a:ea typeface="Calibri" panose="020F0502020204030204" pitchFamily="34" charset="0"/>
              </a:rPr>
              <a:t>Successful balloon angioplasty and thrombectomy of left brachioaxillary AV graft with resultant luminal patency.</a:t>
            </a:r>
          </a:p>
          <a:p>
            <a:pPr marL="342900" marR="0" lvl="0" indent="-342900">
              <a:lnSpc>
                <a:spcPct val="107000"/>
              </a:lnSpc>
              <a:spcBef>
                <a:spcPts val="0"/>
              </a:spcBef>
              <a:spcAft>
                <a:spcPts val="800"/>
              </a:spcAft>
              <a:buFont typeface="+mj-lt"/>
              <a:buAutoNum type="arabicPeriod"/>
            </a:pPr>
            <a:r>
              <a:rPr lang="en-US" sz="1800" dirty="0">
                <a:effectLst/>
                <a:latin typeface="Calibri" panose="020F0502020204030204" pitchFamily="34" charset="0"/>
                <a:ea typeface="Calibri" panose="020F0502020204030204" pitchFamily="34" charset="0"/>
              </a:rPr>
              <a:t>Successful balloon angioplasty of left subclavian vein with resultant luminal patency.</a:t>
            </a:r>
          </a:p>
          <a:p>
            <a:pPr marL="0" marR="0">
              <a:lnSpc>
                <a:spcPct val="107000"/>
              </a:lnSpc>
              <a:spcBef>
                <a:spcPts val="0"/>
              </a:spcBef>
              <a:spcAft>
                <a:spcPts val="800"/>
              </a:spcAft>
            </a:pPr>
            <a:endParaRPr lang="en-US" sz="1800" b="1"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07000"/>
              </a:lnSpc>
              <a:spcBef>
                <a:spcPts val="0"/>
              </a:spcBef>
              <a:spcAft>
                <a:spcPts val="800"/>
              </a:spcAft>
            </a:pPr>
            <a:r>
              <a:rPr lang="en-US" sz="1800" b="0" dirty="0">
                <a:effectLst/>
                <a:latin typeface="Calibri" panose="020F0502020204030204" pitchFamily="34" charset="0"/>
                <a:ea typeface="Calibri" panose="020F0502020204030204" pitchFamily="34" charset="0"/>
                <a:cs typeface="Calibri" panose="020F0502020204030204" pitchFamily="34" charset="0"/>
              </a:rPr>
              <a:t>PLAN:</a:t>
            </a:r>
            <a:endParaRPr lang="en-US" sz="1800" b="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The patient may continue with hemodialysis via the AV graft, and is instructed to return for follow up clinic evaluation with surveillance duplex ultrasound in four weeks. </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8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Due to the residual high grade luminal stenosis despite of endovascular interventions, the patient will be scheduled for surgical revision and possible new AV graft creation in 2 weeks.</a:t>
            </a:r>
            <a:r>
              <a:rPr lang="en-US" sz="1800"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Discharge instructions were reviewed with the patient and a follow up visit was scheduled.</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endParaRPr lang="en-US" sz="1800" b="1" dirty="0">
              <a:effectLst/>
              <a:latin typeface="Calibri" panose="020F0502020204030204" pitchFamily="34" charset="0"/>
              <a:ea typeface="Calibri" panose="020F0502020204030204" pitchFamily="34" charset="0"/>
              <a:cs typeface="Calibri" panose="020F0502020204030204" pitchFamily="34" charset="0"/>
            </a:endParaRPr>
          </a:p>
          <a:p>
            <a:r>
              <a:rPr lang="en-US" sz="1800" kern="1200" dirty="0">
                <a:solidFill>
                  <a:schemeClr val="tx1"/>
                </a:solidFill>
                <a:effectLst/>
                <a:latin typeface="+mn-lt"/>
                <a:ea typeface="+mn-ea"/>
                <a:cs typeface="+mn-cs"/>
              </a:rPr>
              <a:t> </a:t>
            </a:r>
          </a:p>
          <a:p>
            <a:r>
              <a:rPr lang="en-US" sz="1800" kern="1200" dirty="0">
                <a:solidFill>
                  <a:schemeClr val="tx1"/>
                </a:solidFill>
                <a:effectLst/>
                <a:latin typeface="+mn-lt"/>
                <a:ea typeface="+mn-ea"/>
                <a:cs typeface="+mn-cs"/>
              </a:rPr>
              <a:t>Peter Lin, MD       |      Vascular Surgery </a:t>
            </a:r>
          </a:p>
          <a:p>
            <a:r>
              <a:rPr lang="en-US" sz="1800" kern="1200" dirty="0">
                <a:solidFill>
                  <a:schemeClr val="tx1"/>
                </a:solidFill>
                <a:effectLst/>
                <a:latin typeface="+mn-lt"/>
                <a:ea typeface="+mn-ea"/>
                <a:cs typeface="+mn-cs"/>
              </a:rPr>
              <a:t>Office:  612 W. Duarte Rd, #303, Arcadia, CA 91007</a:t>
            </a:r>
          </a:p>
          <a:p>
            <a:r>
              <a:rPr lang="en-US" sz="1800" kern="1200" dirty="0">
                <a:solidFill>
                  <a:schemeClr val="tx1"/>
                </a:solidFill>
                <a:effectLst/>
                <a:latin typeface="+mn-lt"/>
                <a:ea typeface="+mn-ea"/>
                <a:cs typeface="+mn-cs"/>
              </a:rPr>
              <a:t>Phone: 626-275-9566  </a:t>
            </a:r>
          </a:p>
          <a:p>
            <a:r>
              <a:rPr lang="en-US" sz="1800" kern="1200" dirty="0">
                <a:solidFill>
                  <a:schemeClr val="tx1"/>
                </a:solidFill>
                <a:effectLst/>
                <a:latin typeface="+mn-lt"/>
                <a:ea typeface="+mn-ea"/>
                <a:cs typeface="+mn-cs"/>
              </a:rPr>
              <a:t>www.drpeterlin.com</a:t>
            </a:r>
          </a:p>
          <a:p>
            <a:endParaRPr lang="en-US" sz="1800" b="1" dirty="0">
              <a:effectLst/>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11</a:t>
            </a:fld>
            <a:endParaRPr lang="en-US"/>
          </a:p>
        </p:txBody>
      </p:sp>
    </p:spTree>
    <p:extLst>
      <p:ext uri="{BB962C8B-B14F-4D97-AF65-F5344CB8AC3E}">
        <p14:creationId xmlns:p14="http://schemas.microsoft.com/office/powerpoint/2010/main" val="437997365"/>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Leg wound debridement + wound vac</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s/p right leg bypass, 2. Right leg wound dehiscence, 3. Right leg wound infection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Right leg wound debridement (CPT# 11043)</a:t>
            </a:r>
          </a:p>
          <a:p>
            <a:r>
              <a:rPr lang="en-US" sz="1200" kern="1200" dirty="0">
                <a:solidFill>
                  <a:schemeClr val="tx1"/>
                </a:solidFill>
                <a:effectLst/>
                <a:latin typeface="+mn-lt"/>
                <a:ea typeface="+mn-ea"/>
                <a:cs typeface="+mn-cs"/>
              </a:rPr>
              <a:t>2. Placement of right leg wound vac (area of wound vac coverage: 5cm x 10cm x 5cm; CPT# 97606)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s/p left leg bypass, 2. Left leg wound dehiscence, 3. Left leg wound infection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Left leg wound debridement (CPT# 11043)</a:t>
            </a:r>
          </a:p>
          <a:p>
            <a:r>
              <a:rPr lang="en-US" sz="1200" kern="1200" dirty="0">
                <a:solidFill>
                  <a:schemeClr val="tx1"/>
                </a:solidFill>
                <a:effectLst/>
                <a:latin typeface="+mn-lt"/>
                <a:ea typeface="+mn-ea"/>
                <a:cs typeface="+mn-cs"/>
              </a:rPr>
              <a:t>2. Placement of left leg wound vac (area of wound vac coverage: 5cm x 10cm x 5cm; CPT# 97606)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100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 old patient has been experiencing lower leg pain and swelling, and the patient recently underwent lower leg bypass grafting procedure. The patient developed wound infection over the incision site.  The patient was taken to the OR to undergo an operative exploration with wound debridement and wound vac placement. I've discussed with the patient regarding the benefits and risks of the procedure. The patient is aware of the benefits of the planned procedure which is to debride the wound followed by wound vac placement which will promote wound healing. The patient is also aware of the potential risks of the procedure, which include wound infection and bleeding. The overall incidence of these risks and complications was 1%. The patient has accepted these benefits and risks and agreed to undergo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taken to the operating room and placed on the table in the supine position. Following general anesthesia induction via orotracheal intubation, the patient's &lt;  _____ right    left ____ &gt; leg was prepped sterilely and draped in the standard fashion. Appropriate time out was performed whereby the patient and site of surgery were identified. We made a longitudinal incision over the lower leg wound site which was followed by wound exploration. We encountered moderate amount of infected tissues involving the skin, subcutaneous tissues, and muscle. Areas of tissue necrosis involving the skin, subcutaneous tissues, and groin muscles were sharply excised using electrocautery. The wound area was irrigated, and a wound vac sponge was next placed in the groin wound. The area of wound vac sponge coverage was 5cm by 10cm by 5cm. Next a standard wound vac dressing was placed in the right groin skin area. Continual suctioning tube was connected to the wound vac. Dressing was applied in the standard fashion. The patient remained stable and was taken to the recovery room in a stable condition. The patient suffered no complications, and I was present throughout the entire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We’ll request wound care nurse to see for wound vac management.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110</a:t>
            </a:fld>
            <a:endParaRPr lang="en-US"/>
          </a:p>
        </p:txBody>
      </p:sp>
    </p:spTree>
    <p:extLst>
      <p:ext uri="{BB962C8B-B14F-4D97-AF65-F5344CB8AC3E}">
        <p14:creationId xmlns:p14="http://schemas.microsoft.com/office/powerpoint/2010/main" val="2744913223"/>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Leg wound debridement + muscle flap + wound vac</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Right leg amputation site wound infection with dehiscence. 2 Right femoral artery atherosclerotic disease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1. Lower</a:t>
            </a:r>
            <a:r>
              <a:rPr lang="en-US" sz="1200" kern="1200" baseline="0" dirty="0">
                <a:solidFill>
                  <a:schemeClr val="tx1"/>
                </a:solidFill>
                <a:effectLst/>
                <a:latin typeface="+mn-lt"/>
                <a:ea typeface="+mn-ea"/>
                <a:cs typeface="+mn-cs"/>
              </a:rPr>
              <a:t> extremity exploration for postoperative hemorrhage (CPT# 35860)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2. Right thigh hematoma evacuation (CPT# 27301)</a:t>
            </a:r>
          </a:p>
          <a:p>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Right leg wound excisional debridement (CPT# 11043)</a:t>
            </a:r>
          </a:p>
          <a:p>
            <a:pPr lvl="0"/>
            <a:r>
              <a:rPr lang="en-US" sz="1200" kern="1200" dirty="0">
                <a:solidFill>
                  <a:schemeClr val="tx1"/>
                </a:solidFill>
                <a:effectLst/>
                <a:latin typeface="+mn-lt"/>
                <a:ea typeface="+mn-ea"/>
                <a:cs typeface="+mn-cs"/>
              </a:rPr>
              <a:t>Right leg rotational muscle flap using gracilis muscle (CPT# 15738)</a:t>
            </a:r>
          </a:p>
          <a:p>
            <a:pPr lvl="0"/>
            <a:r>
              <a:rPr lang="en-US" sz="1200" kern="1200" dirty="0">
                <a:solidFill>
                  <a:schemeClr val="tx1"/>
                </a:solidFill>
                <a:effectLst/>
                <a:latin typeface="+mn-lt"/>
                <a:ea typeface="+mn-ea"/>
                <a:cs typeface="+mn-cs"/>
              </a:rPr>
              <a:t>Placement of right leg wound vac (area of wound vac coverage: 10cm x 10cm x 5cm; CPT# 97606)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Left leg amputation site wound infection with dehiscence. 2 Left femoral artery atherosclerotic disease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pPr lvl="0"/>
            <a:r>
              <a:rPr lang="en-US" sz="1200" kern="1200" dirty="0">
                <a:solidFill>
                  <a:schemeClr val="tx1"/>
                </a:solidFill>
                <a:effectLst/>
                <a:latin typeface="+mn-lt"/>
                <a:ea typeface="+mn-ea"/>
                <a:cs typeface="+mn-cs"/>
              </a:rPr>
              <a:t>Left leg wound excisional debridement (CPT# 11043)</a:t>
            </a:r>
          </a:p>
          <a:p>
            <a:pPr lvl="0"/>
            <a:r>
              <a:rPr lang="en-US" sz="1200" kern="1200" dirty="0">
                <a:solidFill>
                  <a:schemeClr val="tx1"/>
                </a:solidFill>
                <a:effectLst/>
                <a:latin typeface="+mn-lt"/>
                <a:ea typeface="+mn-ea"/>
                <a:cs typeface="+mn-cs"/>
              </a:rPr>
              <a:t>Left leg rotational muscle flap using gracilis muscle (CPT# 15738)</a:t>
            </a:r>
          </a:p>
          <a:p>
            <a:pPr lvl="0"/>
            <a:r>
              <a:rPr lang="en-US" sz="1200" kern="1200" dirty="0">
                <a:solidFill>
                  <a:schemeClr val="tx1"/>
                </a:solidFill>
                <a:effectLst/>
                <a:latin typeface="+mn-lt"/>
                <a:ea typeface="+mn-ea"/>
                <a:cs typeface="+mn-cs"/>
              </a:rPr>
              <a:t>Placement of left leg wound vac (area of wound vac coverage: 10cm x 10cm x 5cm; CPT# 97606)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100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 old patient who previously underwent right leg amputation procedure due to lower extremity gangrene. The patient developed acute onset of pain with purulent discharge from the amputation incision site. Due to the pain associated with wound infection with wound dehiscence, the patient was taken to the OR to undergo an operative exploration and wound debridement with possible wound vac placement. I've discussed with the patient regarding the benefits and risks of the procedure. The patient is aware of the benefits of the planned procedure which is to washout the wound to decrease wound infection and promote wound healing. The patient is also aware of the potential risks of the procedure, which include wound infection, bleeding, artery occlusion, compartment syndrome, nerve injury, pneumonia, renal failure, myocardiac infarction, stroke, postoperative leg amputation, and death. The overall incidence of these risks and complications was 1%. The patient has accepted these benefits and risks and agreed to undergo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taken to the operating room and placed on the table in the supine position. Following general anesthesia induction via orotracheal intubation, the patient's &lt;  _____ right    left ____ &gt; leg was prepped sterilely and draped in the standard fashion. Appropriate time out was performed whereby the patient and site of surgery were identified. We made a longitudinal incision along the previously made incision area. Further dissection was made using the electrocautery to open the fascia. We encountered large amount of infected tissues involving the skin, subcutaneous tissues, and muscle. Areas of tissue necrosis involving the skin, subcutaneous tissues, and groin muscles were sharply excised using electrocautery. The wound cavity was thoroughly irrigated with antibiotic solution.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Due to the extensive soft tissue infection and large wound cavity, we decided to perform right leg gracilis rotational muscle flap to cover the exposed femur. The distal segment of the gracilis muscle was carefully mobilized and rotated medially and anchored to the medial portion of the femur periosteum using 2-0 PDS sutures. This rotational muscle flap was next used to cover the femur as well as the ligated femoral artery.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distal thigh wound was irrigated, and fascia was closed using a 3-0 PDS suture.  A wound vac sponge was next placed in the groin wound. The area of wound vac sponge coverage was 10cm by 10cm by 5cm. Next a standard wound vac dressing was placed in the right groin skin area. Continual suctioning tube was connected to the wound vac. Dressing was applied in the standard fashion. The patient remained stable and was taken to the recovery room in a stable condition. The patient suffered no complications, and I was present throughout the entire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We will request wound care nurse to see for outpatient wound vac management.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111</a:t>
            </a:fld>
            <a:endParaRPr lang="en-US"/>
          </a:p>
        </p:txBody>
      </p:sp>
    </p:spTree>
    <p:extLst>
      <p:ext uri="{BB962C8B-B14F-4D97-AF65-F5344CB8AC3E}">
        <p14:creationId xmlns:p14="http://schemas.microsoft.com/office/powerpoint/2010/main" val="456148113"/>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PD catheter insertion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End stage renal failure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 Laparoscopic peritoneal dialysis catheter placement (CPT# 49324)</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5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recently was diagnosed with end stage renal failure. The patient is scheduled for laparoscopic peritoneal dialysis catheter insertion. Benefits of the procedure were discussed with the patient, which include peritoneal dialysis catheter insertion to enable home peritoneal dialysis. Potential risks and complications of the proposed procedures including bowel injury, catheter occlusion, catheter migration, bleeding, wound infection, and catheter malfunction were also discussed with the patient and patient's family. I've informed the patient that the overall risk of these complications was 1%. The patient verbalized understanding and agreed to proceed.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brought to the operating room and placed on the operating room table in the supine position. General anesthesia was administered through endotracheal intubation by the anesthesiologist. The patient's abdomen was prepped sterilely and draped in the standard fashion. Appropriate time out was performed whereby the patient and site of surgery were identified. A small incision was made in the left upper quadrant of the abdomen. A 5mm trocar was inserted in the abdominal cavity under laparoscopic camera visualization. We next placed a 12mm trocar in the periumbilical region. Gas insufflation was established to maintain adequate pneumoperitoneum. Next we inserted a peritoneal dialysis catheter with the support of a stiff guidewire which was inserted via the 12mm trocar. Under direct visualization, the catheter was positioned in the pelvis. The catheter was tunneled subcutaneously and brought out in a separate incision site in the right lower quadrant of the abdomen. Next trocars were removed and the abdominal fascia was closed using 3-0 PDS sutures. Skin layer was closed using 4-0 monocryl sutures. Saline flush was infused in the catheter and clear fluid was aspirated from the catheter without difficulty. Dressing was applied in the usual fashion. The patient was extubated and taken to recovery in stable condition. The patient tolerated the procedure well without any complications. I was present throughout the entire operation.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112</a:t>
            </a:fld>
            <a:endParaRPr lang="en-US"/>
          </a:p>
        </p:txBody>
      </p:sp>
    </p:spTree>
    <p:extLst>
      <p:ext uri="{BB962C8B-B14F-4D97-AF65-F5344CB8AC3E}">
        <p14:creationId xmlns:p14="http://schemas.microsoft.com/office/powerpoint/2010/main" val="3370806459"/>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PD catheter removal</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End stage renal failure, 2. Peritoneal dialysis catheter infection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 Removal of peritoneal dialysis catheter (CPT# 49422)</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5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recently was diagnosed with end stage renal failure who has been receiving home peritoneal dialysis. The patient recently develop peritoneal catheter infection with abdominal pain. We plan to remove the peritoneal dialysis catheter under general anesthesia.  Benefits of the procedure were discussed with the patient, which include peritoneal dialysis catheter removal for infection control. Potential risks and complications of the proposed procedures including bowel injury, catheter occlusion, bleeding, wound infection, and bladder injury were also discussed with the patient and patient's family. I've informed the patient that the overall risk of these complications was 1%. The patient verbalized understanding and agreed to proceed.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brought to the operating room and placed on the operating room table in the supine position. General anesthesia was administered through endotracheal intubation by the anesthesiologist. The patient's abdomen was prepped sterilely and draped in the standard fashion. Appropriate time out was performed whereby the patient and site of surgery were identified. A small incision was made in the left upper quadrant of the abdomen over the catheter exit site. Dissection was carried down using electrocautery. The catheter was isolated and removed from the abdominal cavity. The abdominal fascia was closed using 3-0 PDS sutures. Skin layer was closed using 4-0 monocryl sutures.  Dressing was applied in the usual fashion. The patient was extubated and taken to recovery in stable condition. The patient tolerated the procedure well without any complications. I was present throughout the entire operation.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113</a:t>
            </a:fld>
            <a:endParaRPr lang="en-US"/>
          </a:p>
        </p:txBody>
      </p:sp>
    </p:spTree>
    <p:extLst>
      <p:ext uri="{BB962C8B-B14F-4D97-AF65-F5344CB8AC3E}">
        <p14:creationId xmlns:p14="http://schemas.microsoft.com/office/powerpoint/2010/main" val="3158766947"/>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PD catheter replacement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End stage renal failure; 2. malfunctioned peritoneal dialysis catheter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 </a:t>
            </a:r>
          </a:p>
          <a:p>
            <a:pPr marL="0" indent="0">
              <a:buNone/>
            </a:pPr>
            <a:r>
              <a:rPr lang="en-US" sz="1200" kern="1200" dirty="0">
                <a:solidFill>
                  <a:schemeClr val="tx1"/>
                </a:solidFill>
                <a:effectLst/>
                <a:latin typeface="+mn-lt"/>
                <a:ea typeface="+mn-ea"/>
                <a:cs typeface="+mn-cs"/>
              </a:rPr>
              <a:t>1. Diagnostic laparoscopy (CPT# 49320)</a:t>
            </a:r>
          </a:p>
          <a:p>
            <a:pPr marL="0" indent="0">
              <a:buNone/>
            </a:pPr>
            <a:r>
              <a:rPr lang="en-US" sz="1200" kern="1200" dirty="0">
                <a:solidFill>
                  <a:schemeClr val="tx1"/>
                </a:solidFill>
                <a:effectLst/>
                <a:latin typeface="+mn-lt"/>
                <a:ea typeface="+mn-ea"/>
                <a:cs typeface="+mn-cs"/>
              </a:rPr>
              <a:t>2. Laparoscopic lysis of adhesion (CPT# </a:t>
            </a:r>
            <a:r>
              <a:rPr lang="en-US" sz="1200" b="0" i="0" kern="1200" dirty="0">
                <a:solidFill>
                  <a:schemeClr val="tx1"/>
                </a:solidFill>
                <a:effectLst/>
                <a:latin typeface="+mn-lt"/>
                <a:ea typeface="+mn-ea"/>
                <a:cs typeface="+mn-cs"/>
              </a:rPr>
              <a:t>44180)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3. Removal of peritoneal dialysis catheter (CPT# 49422)</a:t>
            </a:r>
          </a:p>
          <a:p>
            <a:r>
              <a:rPr lang="en-US" sz="1200" kern="1200" dirty="0">
                <a:solidFill>
                  <a:schemeClr val="tx1"/>
                </a:solidFill>
                <a:effectLst/>
                <a:latin typeface="+mn-lt"/>
                <a:ea typeface="+mn-ea"/>
                <a:cs typeface="+mn-cs"/>
              </a:rPr>
              <a:t>4. Laparoscopic peritoneal dialysis catheter placement (CPT# 49324)</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5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has  been diagnosed with end stage renal failure and has been receiving peritoneal dialysis at home. The peritoneal dialysis catheter in the patient recently malfunctioned and the patient is scheduled for diagnostic laparoscopic examination with possible peritoneal catheter revision or replacement. Benefits of the procedure were discussed with the patient, which include identification of possible cause of the peritoneal dialysis catheter malfunction and correct the cause of catheter malfunction, which will enable to the patient to continue with peritoneal dialysis at home. Potential risks and complications of the proposed procedures including bowel injury, catheter occlusion, catheter migration, bleeding, wound infection, and catheter malfunction were also discussed with the patient and patient's family. I've informed the patient that the overall risk of these complications was 1%. The patient verbalized understanding and agreed to proceed.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brought to the operating room and placed on the operating room table in the supine position. General anesthesia was administered through endotracheal intubation by the anesthesiologist. The patient's abdomen was prepped sterilely and draped in the standard fashion. Appropriate time out was performed whereby the patient and site of surgery were identified. A small incision was made in the left upper quadrant of the abdomen. A 5mm trocar was inserted in the abdominal cavity under laparoscopic camera visualization. Gas insufflation was established to maintain adequate pneumoperitoneum.  The entire peritoneal cavity was carefully inspected under laparoscopic guidance. We identified the cause of the catheter malfunction which was due to significant </a:t>
            </a:r>
            <a:r>
              <a:rPr lang="en-US" sz="1200" kern="1200" dirty="0" err="1">
                <a:solidFill>
                  <a:schemeClr val="tx1"/>
                </a:solidFill>
                <a:effectLst/>
                <a:latin typeface="+mn-lt"/>
                <a:ea typeface="+mn-ea"/>
                <a:cs typeface="+mn-cs"/>
              </a:rPr>
              <a:t>omentum</a:t>
            </a:r>
            <a:r>
              <a:rPr lang="en-US" sz="1200" kern="1200" dirty="0">
                <a:solidFill>
                  <a:schemeClr val="tx1"/>
                </a:solidFill>
                <a:effectLst/>
                <a:latin typeface="+mn-lt"/>
                <a:ea typeface="+mn-ea"/>
                <a:cs typeface="+mn-cs"/>
              </a:rPr>
              <a:t> encasing the catheter. A significant degree of peritoneal adhesions was encountered, and laparoscopic lysis of adhesions was performed. Individual adhesions attaching intestinal loops were carefully removed to created a intraabdominal space for peritoneal dialysis. Due to the significant degree of </a:t>
            </a:r>
            <a:r>
              <a:rPr lang="en-US" sz="1200" kern="1200" dirty="0" err="1">
                <a:solidFill>
                  <a:schemeClr val="tx1"/>
                </a:solidFill>
                <a:effectLst/>
                <a:latin typeface="+mn-lt"/>
                <a:ea typeface="+mn-ea"/>
                <a:cs typeface="+mn-cs"/>
              </a:rPr>
              <a:t>omentum</a:t>
            </a:r>
            <a:r>
              <a:rPr lang="en-US" sz="1200" kern="1200" dirty="0">
                <a:solidFill>
                  <a:schemeClr val="tx1"/>
                </a:solidFill>
                <a:effectLst/>
                <a:latin typeface="+mn-lt"/>
                <a:ea typeface="+mn-ea"/>
                <a:cs typeface="+mn-cs"/>
              </a:rPr>
              <a:t> wrapping around the previous catheter, it was determined that the malfunctioned catheter should be removed followed by a placement of a new catheter. A small incision was made in the left upper quadrant of the abdomen over the catheter exit site. Dissection was carried down using electrocautery. The catheter was isolated and removed from the abdominal cavity.   We next placed a 12mm trocar in the periumbilical region.  Next we inserted a peritoneal dialysis catheter with the support of a stiff guidewire which was inserted via the 12mm trocar. Under direct visualization, the catheter was positioned in the pelvis. The catheter was tunneled subcutaneously and brought out in a separate incision site in the right lower quadrant of the abdomen. Next trocars were removed and the abdominal fascia was closed using 3-0 PDS sutures. Skin layer was closed using 4-0 monocryl sutures. Saline flush was infused in the catheter and clear fluid was aspirated from the catheter without difficulty. Dressing was applied in the usual fashion. The patient was extubated and taken to recovery in stable condition. The patient tolerated the procedure well without any complications. I was present throughout the entire operation.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114</a:t>
            </a:fld>
            <a:endParaRPr lang="en-US"/>
          </a:p>
        </p:txBody>
      </p:sp>
    </p:spTree>
    <p:extLst>
      <p:ext uri="{BB962C8B-B14F-4D97-AF65-F5344CB8AC3E}">
        <p14:creationId xmlns:p14="http://schemas.microsoft.com/office/powerpoint/2010/main" val="2435805525"/>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PL.OR – Diagnostic laparoscopy (No PD catheter placement due to adhesion)</a:t>
            </a:r>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End stage renal failure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 Diagnostic laparoscopy under general anesthesia (CPT# 49320)</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5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recently was diagnosed with end stage renal failure. The patient is scheduled for laparoscopic peritoneal dialysis catheter insertion. Benefits of the procedure were discussed with the patient, which include peritoneal dialysis catheter insertion to enable home peritoneal dialysis. Potential risks and complications of the proposed procedures including bowel injury, catheter occlusion, catheter migration, bleeding, wound infection, and catheter malfunction were also discussed with the patient and patient's family. I've informed the patient that the overall risk of these complications was 1%. The patient verbalized understanding and agreed to proceed.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brought to the operating room and placed on the operating room table in the supine position. General anesthesia was administered through endotracheal intubation by the anesthesiologist. The patient's abdomen was prepped sterilely and draped in the standard fashion. Appropriate time out was performed whereby the patient and site of surgery were identified. A small incision was made in the left upper quadrant of the abdomen. A 5mm trocar was inserted in the abdominal cavity under laparoscopic camera visualization. We encountered significant amount of peritoneal adhesion as well as </a:t>
            </a:r>
            <a:r>
              <a:rPr lang="en-US" sz="1200" kern="1200" dirty="0" err="1">
                <a:solidFill>
                  <a:schemeClr val="tx1"/>
                </a:solidFill>
                <a:effectLst/>
                <a:latin typeface="+mn-lt"/>
                <a:ea typeface="+mn-ea"/>
                <a:cs typeface="+mn-cs"/>
              </a:rPr>
              <a:t>omentum</a:t>
            </a:r>
            <a:r>
              <a:rPr lang="en-US" sz="1200" kern="1200" dirty="0">
                <a:solidFill>
                  <a:schemeClr val="tx1"/>
                </a:solidFill>
                <a:effectLst/>
                <a:latin typeface="+mn-lt"/>
                <a:ea typeface="+mn-ea"/>
                <a:cs typeface="+mn-cs"/>
              </a:rPr>
              <a:t>. A second trocar was inserted in the right upper quadrant of the abdominal cavity for further inspection. This also revealed significant amount of intraabdominal adhesion. Given the extensive amount of abdominal adhesion, it was determined that laparoscopic peritoneal dialysis catheter placement will not be successful. The procedure was terminated at this point as both trocars and laparoscopic camera were removed from the abdominal cavity.  The skin incision site was closed using 4-0 monocryl sutures. Dressing was applied in the usual fashion. The patient was extubated and taken to recovery in stable condition. The patient tolerated the procedure well without any complications. I was present throughout the entire operation.</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TREATMENT DISPOSITION: We will discuss with patient regarding hemodialysis access creation vs. open peritoneal dialysis catheter insertion with possible lysis of adhesion and omentectomy. If the patient wishes to pursue open abdominal approach, we’ll refer the patient to general surgeon for consultation.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115</a:t>
            </a:fld>
            <a:endParaRPr lang="en-US"/>
          </a:p>
        </p:txBody>
      </p:sp>
    </p:spTree>
    <p:extLst>
      <p:ext uri="{BB962C8B-B14F-4D97-AF65-F5344CB8AC3E}">
        <p14:creationId xmlns:p14="http://schemas.microsoft.com/office/powerpoint/2010/main" val="1418888821"/>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Permacath insertion (R. IJ)</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End stage renal failure requiring hemodialysis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 </a:t>
            </a:r>
          </a:p>
          <a:p>
            <a:r>
              <a:rPr lang="en-US" sz="1200" kern="1200" dirty="0">
                <a:solidFill>
                  <a:schemeClr val="tx1"/>
                </a:solidFill>
                <a:effectLst/>
                <a:latin typeface="+mn-lt"/>
                <a:ea typeface="+mn-ea"/>
                <a:cs typeface="+mn-cs"/>
              </a:rPr>
              <a:t>1. Percutaneous access of right jugular vein under ultrasound guidance (CPT# 76937)</a:t>
            </a:r>
          </a:p>
          <a:p>
            <a:r>
              <a:rPr lang="en-US" sz="1200" kern="1200" dirty="0">
                <a:solidFill>
                  <a:schemeClr val="tx1"/>
                </a:solidFill>
                <a:effectLst/>
                <a:latin typeface="+mn-lt"/>
                <a:ea typeface="+mn-ea"/>
                <a:cs typeface="+mn-cs"/>
              </a:rPr>
              <a:t>2. Placement of tunneled dialysis Permacath in the right jugular vein (CPT# 36558)</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Local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2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developed end stage renal failure requiring hemodialysis. I was asked by Dr. ____ to place a tunneled Permacath catheter for hemodialysis access. Benefits and risks of the procedure were explained to the patient and patient's family who agreed to undergo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brought to the operating room and placed on the operating room table in the supine position. Appropriate time out was performed whereby the patient and site of surgery were identified. The patient's right neck was prepped sterilely and then draped in a standard fashion. The patient was given local anesthesia with 10 ml of 1% of lidocaine. Using a portable ultrasound unit, the jugular vein was visualized and accessed percutaneously. A guidewire was inserted in the vein, which was followed by dilator and peel away sheath placement into the vein. Next we made an inferior lateral counter incision using a scalpel approximately 5 cm away from the venous puncture site. A double lumen tunneled dialysis Permacath was inserted subcutaneously from the counter incision site and brought out through the venous puncture site. The Permacath was introduced into the vein via the peel-away sheath. The position of the catheter was placed in the vena cava which was confirmed by fluoroscopy. A 3-0 prolene suture was used to anchor the catheter to the skin site securely. Excellent blood flow was withdrawn from the catheter lumens without difficulty. High concentration of heparin solution was used to pack the Permacath catheter.  Appropriate dressing was applied over the incision site. The patient tolerated the procedure well without complication.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Permacath can be used for hemodialysis.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116</a:t>
            </a:fld>
            <a:endParaRPr lang="en-US"/>
          </a:p>
        </p:txBody>
      </p:sp>
    </p:spTree>
    <p:extLst>
      <p:ext uri="{BB962C8B-B14F-4D97-AF65-F5344CB8AC3E}">
        <p14:creationId xmlns:p14="http://schemas.microsoft.com/office/powerpoint/2010/main" val="4073549277"/>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a:t>
            </a:r>
            <a:r>
              <a:rPr lang="en-US" sz="1200" kern="1200" dirty="0" err="1">
                <a:solidFill>
                  <a:schemeClr val="tx1"/>
                </a:solidFill>
                <a:effectLst/>
                <a:latin typeface="+mn-lt"/>
                <a:ea typeface="+mn-ea"/>
                <a:cs typeface="+mn-cs"/>
              </a:rPr>
              <a:t>Portacath</a:t>
            </a:r>
            <a:r>
              <a:rPr lang="en-US" sz="1200" kern="1200" dirty="0">
                <a:solidFill>
                  <a:schemeClr val="tx1"/>
                </a:solidFill>
                <a:effectLst/>
                <a:latin typeface="+mn-lt"/>
                <a:ea typeface="+mn-ea"/>
                <a:cs typeface="+mn-cs"/>
              </a:rPr>
              <a:t> insertion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_____</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Ultrasound guided venous access of jugular vein (CPT# 76937)</a:t>
            </a:r>
          </a:p>
          <a:p>
            <a:r>
              <a:rPr lang="en-US" sz="1200" kern="1200" dirty="0">
                <a:solidFill>
                  <a:schemeClr val="tx1"/>
                </a:solidFill>
                <a:effectLst/>
                <a:latin typeface="+mn-lt"/>
                <a:ea typeface="+mn-ea"/>
                <a:cs typeface="+mn-cs"/>
              </a:rPr>
              <a:t>2. Placement of Porta-Cath in the jugular vein (CPT# 36561)</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Local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2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has been diagnosed with _____. The patient is scheduled to undergo Porta-Cath placement for chemotherapy treatment. Benefits and risks of the procedure were explained to the patient who agreed to undergo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taken to the operating room and placed on the operating room table on a supine position. The patient was given general anesthesia via endotracheal intubation. The patient's &lt;  ____ right  left  ____ &gt; chest and neck regions were prepped sterilely and then draped in a standard fashion. Using a portable ultrasound system, the jugular vein was visualized and accessed percutaneously. A 0.035" guidewire was inserted in the vein, which was followed by dilator and peel away sheath placement into the jugular vein. Next the Porta-Cath catheter was inserted in the jugular vein using the peel away introducer sheath. The catheter was next tunneled subcutaneously to an infraclavicular region. Next we made a transverse incision in the infraclavicular area and created a 3cm by 3cm subcutaneous space. A low-profile Porta-Cath was inserted in the subcutaneous space which was anchored to the myofascial tissue using 2-0 prolene sutures. The catheter was next connected to the Porta-Cath and securely anchored together using the attachment connected. Excellent blood flow was withdrawn from the Porta-Cath without difficulty. Subcutaneous tissues were closed using 3-0 PDS sutures and skin was closed using 4-0 monocryl sutures. High concentration of heparin solution was used to pack the Porta-Cath port.  Appropriate dressing was applied over the incision site. The patient tolerated the procedure well without complication.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117</a:t>
            </a:fld>
            <a:endParaRPr lang="en-US"/>
          </a:p>
        </p:txBody>
      </p:sp>
    </p:spTree>
    <p:extLst>
      <p:ext uri="{BB962C8B-B14F-4D97-AF65-F5344CB8AC3E}">
        <p14:creationId xmlns:p14="http://schemas.microsoft.com/office/powerpoint/2010/main" val="1486113599"/>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a:t>
            </a:r>
            <a:r>
              <a:rPr lang="en-US" sz="1200" kern="1200" dirty="0" err="1">
                <a:solidFill>
                  <a:schemeClr val="tx1"/>
                </a:solidFill>
                <a:effectLst/>
                <a:latin typeface="+mn-lt"/>
                <a:ea typeface="+mn-ea"/>
                <a:cs typeface="+mn-cs"/>
              </a:rPr>
              <a:t>Portacath</a:t>
            </a:r>
            <a:r>
              <a:rPr lang="en-US" sz="1200" kern="1200" dirty="0">
                <a:solidFill>
                  <a:schemeClr val="tx1"/>
                </a:solidFill>
                <a:effectLst/>
                <a:latin typeface="+mn-lt"/>
                <a:ea typeface="+mn-ea"/>
                <a:cs typeface="+mn-cs"/>
              </a:rPr>
              <a:t> removal</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_______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 Porta-Cath removal (CPT# 36590)</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2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had a Porta-Cath placement previously which the patient no longer needs it. The patient was scheduled to undergo Porta-Cath removal procedure. Benefits and risks of the procedure were explained to the patient who agreed to undergo the planned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taken to the operating room and placed on the operating room table on a supine position. The patient was given general anesthesia via endotracheal intubation. The patient's &lt;  ____ right  left  ____ &gt; chest and neck regions were prepped sterilely and then draped in a standard fashion.  We made a transverse incision in the infraclavicular region over the site of Porta-Cath. Dissection was carried out using electrocautery. We identified the Porta-Cath in the subcutaneous pocket. The port and the indwelling catheter were isolated. The anchoring sutures were removed and detached from the Porta-Cath. The catheter was removed from the subclavian vein, and the Porta-Cath was removed from the patient. The wound was irrigated using saline solution. Subcutaneous tissue was closed using 3-0 PDS sutures and the skin was next closed using 4-0 monocryl sutures. Dressing was applied in the standard fashion. High concentration of heparin was used to pack the Porta-Cath. Appropriate dressing was applied over the catheter insertion site to secure the catheter. The patient tolerated the procedure well without complication.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118</a:t>
            </a:fld>
            <a:endParaRPr lang="en-US"/>
          </a:p>
        </p:txBody>
      </p:sp>
    </p:spTree>
    <p:extLst>
      <p:ext uri="{BB962C8B-B14F-4D97-AF65-F5344CB8AC3E}">
        <p14:creationId xmlns:p14="http://schemas.microsoft.com/office/powerpoint/2010/main" val="2467300734"/>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RFA (GSV) + Trivex</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PREOPERATIVE DIAGNOSIS: 1. Right leg varicose veins with complications (ICD-10 Code: I83.899), 2. Right lower extremity chronic venous insufficiency with venous hypertension (ICD-10 Code: I87.319)</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 </a:t>
            </a:r>
          </a:p>
          <a:p>
            <a:r>
              <a:rPr lang="en-US" sz="1200" kern="1200" dirty="0">
                <a:solidFill>
                  <a:schemeClr val="tx1"/>
                </a:solidFill>
                <a:effectLst/>
                <a:latin typeface="+mn-lt"/>
                <a:ea typeface="+mn-ea"/>
                <a:cs typeface="+mn-cs"/>
              </a:rPr>
              <a:t>1. Ultrasound guided venous access of right great saphenous vein (CPT# 76937)</a:t>
            </a:r>
          </a:p>
          <a:p>
            <a:r>
              <a:rPr lang="en-US" sz="1200" kern="1200" dirty="0">
                <a:solidFill>
                  <a:schemeClr val="tx1"/>
                </a:solidFill>
                <a:effectLst/>
                <a:latin typeface="+mn-lt"/>
                <a:ea typeface="+mn-ea"/>
                <a:cs typeface="+mn-cs"/>
              </a:rPr>
              <a:t>2. Radiofrequency ablation of right great saphenous vein (CPT# 36475)</a:t>
            </a:r>
          </a:p>
          <a:p>
            <a:r>
              <a:rPr lang="en-US" sz="1200" kern="1200" dirty="0">
                <a:solidFill>
                  <a:schemeClr val="tx1"/>
                </a:solidFill>
                <a:effectLst/>
                <a:latin typeface="+mn-lt"/>
                <a:ea typeface="+mn-ea"/>
                <a:cs typeface="+mn-cs"/>
              </a:rPr>
              <a:t>3. Stab phlebectomy of right lower leg varicose veins with TRIVEX system (with removal of more than 20 varicose vein segments/incisions) (CPT# 37766)</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PREOPERATIVE DIAGNOSIS: 1. Left leg varicose veins with complications (ICD-10 Code: I83.899), 2. Left lower extremity chronic venous insufficiency with venous hypertension (ICD-10 Code: I87.319)</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 </a:t>
            </a:r>
          </a:p>
          <a:p>
            <a:r>
              <a:rPr lang="en-US" sz="1200" kern="1200" dirty="0">
                <a:solidFill>
                  <a:schemeClr val="tx1"/>
                </a:solidFill>
                <a:effectLst/>
                <a:latin typeface="+mn-lt"/>
                <a:ea typeface="+mn-ea"/>
                <a:cs typeface="+mn-cs"/>
              </a:rPr>
              <a:t>1. Ultrasound guided venous access of left great saphenous vein (CPT# 76937)</a:t>
            </a:r>
          </a:p>
          <a:p>
            <a:r>
              <a:rPr lang="en-US" sz="1200" kern="1200" dirty="0">
                <a:solidFill>
                  <a:schemeClr val="tx1"/>
                </a:solidFill>
                <a:effectLst/>
                <a:latin typeface="+mn-lt"/>
                <a:ea typeface="+mn-ea"/>
                <a:cs typeface="+mn-cs"/>
              </a:rPr>
              <a:t>2. Radiofrequency ablation of left great saphenous vein (CPT# 36475)</a:t>
            </a:r>
          </a:p>
          <a:p>
            <a:r>
              <a:rPr lang="en-US" sz="1200" kern="1200" dirty="0">
                <a:solidFill>
                  <a:schemeClr val="tx1"/>
                </a:solidFill>
                <a:effectLst/>
                <a:latin typeface="+mn-lt"/>
                <a:ea typeface="+mn-ea"/>
                <a:cs typeface="+mn-cs"/>
              </a:rPr>
              <a:t>3. Stab phlebectomy of left lower leg varicose veins with TRIVEX system (with removal of more than 20 varicose vein segments/incisions) (CPT# 37766)</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a:t>
            </a:r>
          </a:p>
          <a:p>
            <a:r>
              <a:rPr lang="en-US" sz="1200" kern="1200" dirty="0">
                <a:solidFill>
                  <a:schemeClr val="tx1"/>
                </a:solidFill>
                <a:effectLst/>
                <a:latin typeface="+mn-lt"/>
                <a:ea typeface="+mn-ea"/>
                <a:cs typeface="+mn-cs"/>
              </a:rPr>
              <a:t>ESTIMATED BLOOD LOSS: 10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has been diagnosed with lower leg symptomatic chronic venous insufficiency with varicose veins over the past 12 months. The patient's symptoms have progressively worsened with more pain and swelling. The patient reports leg symptoms including swelling, burning sensation, refractory dependent edema, stasis dermatitis, and leg pain which is characterized as dull aching and constant in nature. These leg symptoms have impaired the patient's ability to ambulate or exercise regularly.  The patient’s leg symptoms</a:t>
            </a:r>
            <a:r>
              <a:rPr lang="en-US" sz="1200" kern="1200" baseline="0" dirty="0">
                <a:solidFill>
                  <a:schemeClr val="tx1"/>
                </a:solidFill>
                <a:effectLst/>
                <a:latin typeface="+mn-lt"/>
                <a:ea typeface="+mn-ea"/>
                <a:cs typeface="+mn-cs"/>
              </a:rPr>
              <a:t> have failed to improve </a:t>
            </a:r>
            <a:r>
              <a:rPr lang="en-US" sz="1200" kern="1200" dirty="0">
                <a:solidFill>
                  <a:schemeClr val="tx1"/>
                </a:solidFill>
                <a:effectLst/>
                <a:latin typeface="+mn-lt"/>
                <a:ea typeface="+mn-ea"/>
                <a:cs typeface="+mn-cs"/>
              </a:rPr>
              <a:t>following a 3-month trial of conservative therapy which include compression stocking therapy, daily exercise program, periodic leg elevation, weight loss counseling, avoidance of prolonged immobility, and home physical therapy. The patient remains symptomatic following a 3-month course of conservative treatment with symptoms including severe pain and burning sensation in the lower extremity which impairs mobility, stasis dermatitis, and recurrent dependent edema. A preoperative venous duplex ultrasound of this patient demonstrated the presence of saphenous vein reflux of the lower extremity with greater saphenous vein diameter of 11 mm, and a venous reflux time greater than 2 seconds. Additionally, venous duplex ultrasound showed absence of venous aneurysm in the affect region of varicose veins, absence of venous thrombosis or venous tortuosity, and absence of significant peripheral arterial disease. Based on these considerations, the patient is scheduled to undergo saphenous vein radiofrequency ablation of the lower extremity. The purpose of the proposed operation is to eliminate the saphenous venous reflux which will decrease the lower leg swelling and pain. This will also decrease the potential risk of post-thrombotic syndrome, thrombophlebitis, and venous thrombosis. The risks and complications of the procedure include wound infection, wound bleeding, superficial cutaneous and sural nerve injury, deep vein thrombosis, thrombophlebitis, and pulmonary embolism. The overall incidence of these risks is 2%. I have discussed in detail regarding the benefits and risks of the procedure to the patient who agreed to proceed.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PROCEDURE IN DETAIL:  The patient was taken to the operating room and placed on the operating room table on a supine position. The patient was given general anesthesia via endotracheal intubation. The patient’s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&lt;&lt;      right   vs    left       &gt;&gt;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leg was prepped sterilely and then draped in a standard fashion. We first proceed with saphenous vein ablation in which we obtained percutaneous access of the saphenous vein at the level of the knee using ultrasound guidance. A 7F introducer sheath was next inserted in the saphenous vein. Next we injected copious amount of tumescent anesthetic fluid subcutaneously along the entire course of the saphenous vein. A radiofrequency saphenous vein ablation catheter (VNUS device) was delivered through the 7F introducer sheath and positioned near the level of the saphenofemoral junction. Ultrasound examination was performed which confirmed the catheter was placed in a satisfactory position. The radiofrequency catheter was activated and the entire length of the saphenous vein was successfully ablated. The radiofrequency catheter and introducer sheath were next removed. Pressure was applied at the insertion site to achieve hemostasis.  We next turned our attention to the stab phlebectomy procedure. Using an endoscopic saphenous vein removal system or TRIVEX system, we make multiple incisions along the medial and lateral portions of the leg in which varicose veins were removed using the endoscopic varicose vein removal system. Multiple incisions and counter-incisions were made to allow successful endoscopic varicose vein removal system to remove all the visible varicose veins. Tumescent anesthetic fluid was also delivered subcutaneously as varicose veins were removed. The total number of varicose veins removed was greater than 20 segments. Following successful removal of the varicose veins via stab phlebectomy, standard compression dressing using ABD pads, Kerlex dressing, and Coban dressing were applied in the lower leg circumferentially. The patient remained stable throughout the entire operation.  The patient was taken to the recovery room in stable condition.  The patient suffered no complications.  I was present throughout the entire operation.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The patient will be discharged to home and follow up in my clinic in 2 days for dressing change.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119</a:t>
            </a:fld>
            <a:endParaRPr lang="en-US"/>
          </a:p>
        </p:txBody>
      </p:sp>
    </p:spTree>
    <p:extLst>
      <p:ext uri="{BB962C8B-B14F-4D97-AF65-F5344CB8AC3E}">
        <p14:creationId xmlns:p14="http://schemas.microsoft.com/office/powerpoint/2010/main" val="25932533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PL.CL - AVM embolization (L. Labial)</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CATH LAB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Garfield Medical Center (Cath Lab)</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Left vaginal arteriovenous malformation. 2. Left labial swelling and pain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Introduction of needle and catheter in right femoral artery (CPT# 36140)</a:t>
            </a:r>
          </a:p>
          <a:p>
            <a:r>
              <a:rPr lang="en-US" sz="1200" kern="1200" dirty="0">
                <a:solidFill>
                  <a:schemeClr val="tx1"/>
                </a:solidFill>
                <a:effectLst/>
                <a:latin typeface="+mn-lt"/>
                <a:ea typeface="+mn-ea"/>
                <a:cs typeface="+mn-cs"/>
              </a:rPr>
              <a:t>2.	Ultrasound guided right femoral artery access (CPT# 76937)</a:t>
            </a:r>
          </a:p>
          <a:p>
            <a:r>
              <a:rPr lang="en-US" sz="1200" kern="1200" dirty="0">
                <a:solidFill>
                  <a:schemeClr val="tx1"/>
                </a:solidFill>
                <a:effectLst/>
                <a:latin typeface="+mn-lt"/>
                <a:ea typeface="+mn-ea"/>
                <a:cs typeface="+mn-cs"/>
              </a:rPr>
              <a:t>3.	Catheter placement in abdominal aorta for aortogram (CPT# 36200)</a:t>
            </a:r>
          </a:p>
          <a:p>
            <a:r>
              <a:rPr lang="en-US" sz="1200" kern="1200" dirty="0">
                <a:solidFill>
                  <a:schemeClr val="tx1"/>
                </a:solidFill>
                <a:effectLst/>
                <a:latin typeface="+mn-lt"/>
                <a:ea typeface="+mn-ea"/>
                <a:cs typeface="+mn-cs"/>
              </a:rPr>
              <a:t>4.	Selective catheter placement of left vaginal artery (third order aortic branch catheterization, CPT# 36247)</a:t>
            </a:r>
          </a:p>
          <a:p>
            <a:r>
              <a:rPr lang="en-US" sz="1200" kern="1200" dirty="0">
                <a:solidFill>
                  <a:schemeClr val="tx1"/>
                </a:solidFill>
                <a:effectLst/>
                <a:latin typeface="+mn-lt"/>
                <a:ea typeface="+mn-ea"/>
                <a:cs typeface="+mn-cs"/>
              </a:rPr>
              <a:t>5.	Embolization of left vaginal artery for arteriovenous malformation using microcoils (CPT# 37242)</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MAC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5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was diagnosed with left labial swelling due to left vaginal arteriovenous malformation. The patient has been symptomatic from this condition due to pelvic pain and labial swelling which is worsened with prolonged standing or sitting. The patient was scheduled to undergo abdominal aortogram for embolization of her arteriovenous malformation. I've discussed with the patient's family regarding the benefits and risks of the procedure. The patient and family are aware of the benefits of the planned procedure which is to identify the source of arteriovenous malformation so that embolization can be performed to eliminate the arteriovenous malformation. The patient's family is also aware of the potential risks of the procedure, which include contrast-induced nephropathy, vessel perforation, arterial dissection, contrast-induced allergic reaction, bleeding, and wound infection. The overall risk of these complications is 1%. The patient has accepted these benefits and risks, and agreed to proceed with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brought to the cath lab and placed on the cath lab table in the supine position. Local anesthesia was administered in the right groin region. The patient's right groin was prepped sterilely and draped in the standard fashion. Appropriate time out was performed whereby the patient and site of surgery were identified. The patient was given 1% lidocaine for local anesthesia. Using percutaneous technique, the right common femoral artery was accessed under ultrasound guidance. A 6F introducer sheath was inserted. Next a guidewire and a diagnostic pigtail catheter were placed in the abdominal aorta and an aortogram was performed with contrast injection.  Next we selectively catheterized the left hypogastric artery using a selective catheter. Contrast injection was performed to delineate her pelvic arterial circulation. Next we selectively catheterized her left vaginal artery which was followed by a microcatheter placement. Contrast injection was performed which identified the location of her left vaginal arteriovenous malformation. We placed 5 coils which were 6mm in diameter in the left vaginal artery to embolize the arteriovenous malformation. We used a microcatheter to selectively catheterize the left superior labial artery and additional microcoils were placed to embolize the arteriovenous malformation. Completion angiogram showed successful embolization of left labial and vaginal arteriovenous malformation. All catheters and wires were removed from the right femoral artery. A percutaneous closure device was applied in the right groin. The patient tolerated the procedure well and suffered no complications. I was present throughout the entire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IMPRESSION: Successful embolization of left labial and vaginal arteriovenous malformation.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Discharge patient to home. Follow up in my clinic in 2 weeks.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612 W. Duarte Rd, #303, Arcadia, CA 91007</a:t>
            </a: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12</a:t>
            </a:fld>
            <a:endParaRPr lang="en-US"/>
          </a:p>
        </p:txBody>
      </p:sp>
    </p:spTree>
    <p:extLst>
      <p:ext uri="{BB962C8B-B14F-4D97-AF65-F5344CB8AC3E}">
        <p14:creationId xmlns:p14="http://schemas.microsoft.com/office/powerpoint/2010/main" val="3475106253"/>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RFA (GSV)</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Right leg varicose veins, 2. Right lower extremity chronic venous insufficiency</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 </a:t>
            </a:r>
          </a:p>
          <a:p>
            <a:r>
              <a:rPr lang="en-US" sz="1200" kern="1200" dirty="0">
                <a:solidFill>
                  <a:schemeClr val="tx1"/>
                </a:solidFill>
                <a:effectLst/>
                <a:latin typeface="+mn-lt"/>
                <a:ea typeface="+mn-ea"/>
                <a:cs typeface="+mn-cs"/>
              </a:rPr>
              <a:t>1. Ultrasound guided venous access of right great saphenous vein (CPT# 76937)</a:t>
            </a:r>
          </a:p>
          <a:p>
            <a:r>
              <a:rPr lang="en-US" sz="1200" kern="1200" dirty="0">
                <a:solidFill>
                  <a:schemeClr val="tx1"/>
                </a:solidFill>
                <a:effectLst/>
                <a:latin typeface="+mn-lt"/>
                <a:ea typeface="+mn-ea"/>
                <a:cs typeface="+mn-cs"/>
              </a:rPr>
              <a:t>2. Radiofrequency ablation of right great saphenous vein (CPT# 36475)</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Left leg varicose veins, 2. Left lower extremity chronic venous insufficiency</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 </a:t>
            </a:r>
          </a:p>
          <a:p>
            <a:r>
              <a:rPr lang="en-US" sz="1200" kern="1200" dirty="0">
                <a:solidFill>
                  <a:schemeClr val="tx1"/>
                </a:solidFill>
                <a:effectLst/>
                <a:latin typeface="+mn-lt"/>
                <a:ea typeface="+mn-ea"/>
                <a:cs typeface="+mn-cs"/>
              </a:rPr>
              <a:t>1. Ultrasound guided venous access of left great saphenous vein (CPT# 76937)</a:t>
            </a:r>
          </a:p>
          <a:p>
            <a:r>
              <a:rPr lang="en-US" sz="1200" kern="1200" dirty="0">
                <a:solidFill>
                  <a:schemeClr val="tx1"/>
                </a:solidFill>
                <a:effectLst/>
                <a:latin typeface="+mn-lt"/>
                <a:ea typeface="+mn-ea"/>
                <a:cs typeface="+mn-cs"/>
              </a:rPr>
              <a:t>2. Radiofrequency ablation of left great saphenous vein (CPT# 36475)</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a:t>
            </a:r>
          </a:p>
          <a:p>
            <a:r>
              <a:rPr lang="en-US" sz="1200" kern="1200" dirty="0">
                <a:solidFill>
                  <a:schemeClr val="tx1"/>
                </a:solidFill>
                <a:effectLst/>
                <a:latin typeface="+mn-lt"/>
                <a:ea typeface="+mn-ea"/>
                <a:cs typeface="+mn-cs"/>
              </a:rPr>
              <a:t>ESTIMATED BLOOD LOSS: 3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has been diagnosed with lower leg symptomatic chronic venous insufficiency with varicose veins over the past 12 months. The patient's symptoms have progressively worsened with more pain and swelling. The patient reports leg symptoms including swelling, burning sensation, refractory dependent edema, stasis dermatitis, and leg pain which is characterized as dull aching and constant in nature. These leg symptoms have impaired the patient's ability to ambulate or exercise regularly.  The patient’s leg symptoms</a:t>
            </a:r>
            <a:r>
              <a:rPr lang="en-US" sz="1200" kern="1200" baseline="0" dirty="0">
                <a:solidFill>
                  <a:schemeClr val="tx1"/>
                </a:solidFill>
                <a:effectLst/>
                <a:latin typeface="+mn-lt"/>
                <a:ea typeface="+mn-ea"/>
                <a:cs typeface="+mn-cs"/>
              </a:rPr>
              <a:t> have failed to improve </a:t>
            </a:r>
            <a:r>
              <a:rPr lang="en-US" sz="1200" kern="1200" dirty="0">
                <a:solidFill>
                  <a:schemeClr val="tx1"/>
                </a:solidFill>
                <a:effectLst/>
                <a:latin typeface="+mn-lt"/>
                <a:ea typeface="+mn-ea"/>
                <a:cs typeface="+mn-cs"/>
              </a:rPr>
              <a:t>following a 3-month trial of conservative therapy which include compression stocking therapy, daily exercise program, periodic leg elevation, weight loss counseling, avoidance of prolonged immobility, and home physical therapy. A preoperative venous duplex ultrasound of this patient demonstrated the presence of saphenous vein reflux of the lower extremity with greater saphenous vein diameter of 14 mm, and a venous reflux time greater than 2 seconds. Additionally, venous duplex ultrasound showed absence of venous aneurysm in the affect region of varicose veins, absence of venous thrombosis or venous tortuosity, and absence of significant peripheral arterial disease. Based on these considerations, the patient is scheduled to undergo saphenous vein radiofrequency ablation of the lower extremity. The purpose of the proposed operation is to eliminate the saphenous venous reflux which will decrease the lower leg swelling and pain. This will also decrease the potential risk of post-thrombotic syndrome, thrombophlebitis, and venous thrombosis. The risks and complications of the procedure include wound infection, wound bleeding, superficial cutaneous and sural nerve injury, deep vein thrombosis, thrombophlebitis, and pulmonary embolism. The overall incidence of these risks is 2%. I have discussed in detail regarding the benefits and risks of the procedure to the patient who agreed to proceed.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taken to the operating room and placed on the operating room table on a supine position. The patient was given general anesthesia via endotracheal intubation. The patient's   &lt;  ____   right   left _____ &gt;  leg was prepped sterilely and then draped in a standard fashion. We first proceed with saphenous vein ablation in which we obtained percutaneous access of the saphenous vein at the level of the knee using ultrasound guidance. A 7F introducer sheath was next inserted in the saphenous vein. Next we injected copious amount of tumescent anesthetic fluid subcutaneously along the entire course of the saphenous vein. A radiofrequency saphenous vein ablation catheter (VNUS device) was delivered through the 7F introducer sheath and positioned near the level of the saphenofemoral junction. Ultrasound examination was performed which confirmed the catheter was placed in a satisfactory position. The radiofrequency catheter was activated and the entire length of the saphenous vein was successfully ablated. The radiofrequency catheter and introducer sheath were next removed. Pressure was applied at the insertion site to achieve hemostasis.  Next standard compression dressing using ABD pads, Kerlex dressing, and Coban dressing were applied in the lower leg circumferentially. The patient remained stable throughout the entire operation.  The patient was taken to the recovery room in stable condition.  The patient suffered no complications.  I was present throughout the entire operation.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The patient will be discharged to home and follow up in my clinic in 2 days for dressing change.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120</a:t>
            </a:fld>
            <a:endParaRPr lang="en-US"/>
          </a:p>
        </p:txBody>
      </p:sp>
    </p:spTree>
    <p:extLst>
      <p:ext uri="{BB962C8B-B14F-4D97-AF65-F5344CB8AC3E}">
        <p14:creationId xmlns:p14="http://schemas.microsoft.com/office/powerpoint/2010/main" val="913877757"/>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RFA (GSV, PV) + Trivex</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Right leg varicose veins, 2. Right lower extremity chronic venous insufficiency</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 </a:t>
            </a:r>
          </a:p>
          <a:p>
            <a:r>
              <a:rPr lang="en-US" sz="1200" kern="1200" dirty="0">
                <a:solidFill>
                  <a:schemeClr val="tx1"/>
                </a:solidFill>
                <a:effectLst/>
                <a:latin typeface="+mn-lt"/>
                <a:ea typeface="+mn-ea"/>
                <a:cs typeface="+mn-cs"/>
              </a:rPr>
              <a:t>1. Ultrasound guided venous access of right great saphenous vein (CPT# 76937)</a:t>
            </a:r>
          </a:p>
          <a:p>
            <a:r>
              <a:rPr lang="en-US" sz="1200" kern="1200" dirty="0">
                <a:solidFill>
                  <a:schemeClr val="tx1"/>
                </a:solidFill>
                <a:effectLst/>
                <a:latin typeface="+mn-lt"/>
                <a:ea typeface="+mn-ea"/>
                <a:cs typeface="+mn-cs"/>
              </a:rPr>
              <a:t>2. Radiofrequency ablation of right great saphenous vein (CPT# 36475)</a:t>
            </a:r>
          </a:p>
          <a:p>
            <a:r>
              <a:rPr lang="en-US" sz="1200" kern="1200" dirty="0">
                <a:solidFill>
                  <a:schemeClr val="tx1"/>
                </a:solidFill>
                <a:effectLst/>
                <a:latin typeface="+mn-lt"/>
                <a:ea typeface="+mn-ea"/>
                <a:cs typeface="+mn-cs"/>
              </a:rPr>
              <a:t>3. Radiofrequency ablation of right perforator veins (CPT# 36476)</a:t>
            </a:r>
          </a:p>
          <a:p>
            <a:r>
              <a:rPr lang="en-US" sz="1200" kern="1200" dirty="0">
                <a:solidFill>
                  <a:schemeClr val="tx1"/>
                </a:solidFill>
                <a:effectLst/>
                <a:latin typeface="+mn-lt"/>
                <a:ea typeface="+mn-ea"/>
                <a:cs typeface="+mn-cs"/>
              </a:rPr>
              <a:t>4. Stab phlebectomy of right lower leg varicose veins with TRIVEX system (with removal of more than 20 varicose vein segments/incisions) (CPT# 37766)</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Left leg varicose veins, 2. Left lower extremity chronic venous insufficiency</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 </a:t>
            </a:r>
          </a:p>
          <a:p>
            <a:r>
              <a:rPr lang="en-US" sz="1200" kern="1200" dirty="0">
                <a:solidFill>
                  <a:schemeClr val="tx1"/>
                </a:solidFill>
                <a:effectLst/>
                <a:latin typeface="+mn-lt"/>
                <a:ea typeface="+mn-ea"/>
                <a:cs typeface="+mn-cs"/>
              </a:rPr>
              <a:t>1. Ultrasound guided venous access of left great saphenous vein (CPT# 76937)</a:t>
            </a:r>
          </a:p>
          <a:p>
            <a:r>
              <a:rPr lang="en-US" sz="1200" kern="1200" dirty="0">
                <a:solidFill>
                  <a:schemeClr val="tx1"/>
                </a:solidFill>
                <a:effectLst/>
                <a:latin typeface="+mn-lt"/>
                <a:ea typeface="+mn-ea"/>
                <a:cs typeface="+mn-cs"/>
              </a:rPr>
              <a:t>2. Radiofrequency ablation of left great saphenous vein (CPT# 36475)</a:t>
            </a:r>
          </a:p>
          <a:p>
            <a:r>
              <a:rPr lang="en-US" sz="1200" kern="1200" dirty="0">
                <a:solidFill>
                  <a:schemeClr val="tx1"/>
                </a:solidFill>
                <a:effectLst/>
                <a:latin typeface="+mn-lt"/>
                <a:ea typeface="+mn-ea"/>
                <a:cs typeface="+mn-cs"/>
              </a:rPr>
              <a:t>3. Radiofrequency ablation of left perforator veins (CPT# 36476)</a:t>
            </a:r>
          </a:p>
          <a:p>
            <a:r>
              <a:rPr lang="en-US" sz="1200" kern="1200" dirty="0">
                <a:solidFill>
                  <a:schemeClr val="tx1"/>
                </a:solidFill>
                <a:effectLst/>
                <a:latin typeface="+mn-lt"/>
                <a:ea typeface="+mn-ea"/>
                <a:cs typeface="+mn-cs"/>
              </a:rPr>
              <a:t>4. Stab phlebectomy of left lower leg varicose veins with TRIVEX system (with removal of more than 20 varicose vein segments/incisions) (CPT# 37766)</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a:t>
            </a:r>
          </a:p>
          <a:p>
            <a:r>
              <a:rPr lang="en-US" sz="1200" kern="1200" dirty="0">
                <a:solidFill>
                  <a:schemeClr val="tx1"/>
                </a:solidFill>
                <a:effectLst/>
                <a:latin typeface="+mn-lt"/>
                <a:ea typeface="+mn-ea"/>
                <a:cs typeface="+mn-cs"/>
              </a:rPr>
              <a:t>ESTIMATED BLOOD LOSS: 10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has been diagnosed with lower leg symptomatic chronic venous insufficiency with varicose veins over the past 12 months. The patient's symptoms have progressively worsened with more pain and swelling. The patient reports leg symptoms including swelling, burning sensation, refractory dependent edema, stasis dermatitis, and leg pain which is characterized as dull aching and constant in nature. These leg symptoms have impaired the patient's ability to ambulate or exercise regularly.  The patient’s leg symptoms</a:t>
            </a:r>
            <a:r>
              <a:rPr lang="en-US" sz="1200" kern="1200" baseline="0" dirty="0">
                <a:solidFill>
                  <a:schemeClr val="tx1"/>
                </a:solidFill>
                <a:effectLst/>
                <a:latin typeface="+mn-lt"/>
                <a:ea typeface="+mn-ea"/>
                <a:cs typeface="+mn-cs"/>
              </a:rPr>
              <a:t> have failed to improve </a:t>
            </a:r>
            <a:r>
              <a:rPr lang="en-US" sz="1200" kern="1200" dirty="0">
                <a:solidFill>
                  <a:schemeClr val="tx1"/>
                </a:solidFill>
                <a:effectLst/>
                <a:latin typeface="+mn-lt"/>
                <a:ea typeface="+mn-ea"/>
                <a:cs typeface="+mn-cs"/>
              </a:rPr>
              <a:t>following a 3-month trial of conservative therapy which include compression stocking therapy, daily exercise program, periodic leg elevation, weight loss counseling, avoidance of prolonged immobility, and home physical therapy. A preoperative venous duplex ultrasound of this patient demonstrated the presence of saphenous vein reflux of the lower extremity with greater saphenous vein diameter of 14 mm, and a venous reflux time greater than 2 seconds. Additionally, venous duplex ultrasound showed absence of venous aneurysm in the affect region of varicose veins, absence of venous thrombosis or venous tortuosity, and absence of significant peripheral arterial disease. Based on these considerations, the patient is scheduled to undergo saphenous vein radiofrequency ablation of the lower extremity. The purpose of the proposed operation is to eliminate the saphenous venous reflux which will decrease the lower leg swelling and pain. This will also decrease the potential risk of post-thrombotic syndrome, thrombophlebitis, and venous thrombosis. The risks and complications of the procedure include wound infection, wound bleeding, superficial cutaneous and sural nerve injury, deep vein thrombosis, thrombophlebitis, and pulmonary embolism. The overall incidence of these risks is 2%. I have discussed in detail regarding the benefits and risks of the procedure to the patient who agreed to proceed.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taken to the operating room and placed on the operating room table on a supine position. The patient was given general anesthesia via endotracheal intubation. The patient's &lt;  ____ right  left  ____ &gt; leg was prepped sterilely and then draped in a standard fashion. We first proceed with saphenous vein ablation in which we obtained percutaneous access of the saphenous vein at the level of the knee using ultrasound guidance. A 7F introducer sheath was next inserted in the saphenous vein. Next we injected copious amount of tumescent anesthetic fluid subcutaneously along the entire course of the saphenous vein. A radiofrequency saphenous vein ablation catheter (VNUS device) was delivered through the 7F introducer sheath and positioned near the level of the saphenofemoral junction. Ultrasound examination was performed which confirmed the catheter was placed in a satisfactory position. The radiofrequency catheter was activated and the entire length of the saphenous vein was successfully ablated. The radiofrequency catheter and introducer sheath were next removed. Pressure was applied at the insertion site to achieve hemostasis.  We next turned our attention to the perforator vein ablation procedure. Using ultrasound guidance, we visualized incompetent perforator veins above the venous stasis ulcer region. We placed a perforator vein radiofrequency ablation catheter under ultrasound guidance. The position of the catheter was confirmed in the incompetent perforator vein. Tumescent anesthetic fluid with 1% lidocaine solution was injected around the perforator vein. The radiofrequency catheter was next activated and the incompetent perforator vein was ablated. A total of 2 incompetent perforator veins were ablated. The total ablation time was 8 minutes.  We next turned our attention to the stab phlebectomy procedure. Using an endoscopic saphenous vein removal system or TRIVEX system, we make multiple incisions along the medial and lateral portions of the leg in which varicose veins were removed using the endoscopic varicose vein removal system. Multiple incisions and counter-incisions were made to allow successful endoscopic varicose vein removal system to remove all the visible varicose veins. Tumescent anesthetic fluid was also delivered subcutaneously as varicose veins were removed. The total number of varicose veins removed was greater than 20 segments. Following successful removal of the varicose veins via stab phlebectomy, standard compression dressing using ABD pads, Kerlex dressing, and Coban dressing were applied in the lower leg circumferentially. The patient remained stable throughout the entire operation.  The patient was taken to the recovery room in stable condition.  The patient suffered no complications.  I was present throughout the entire operation.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The patient will be discharged to home and follow up in my clinic in 2 days for dressing change.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121</a:t>
            </a:fld>
            <a:endParaRPr lang="en-US"/>
          </a:p>
        </p:txBody>
      </p:sp>
    </p:spTree>
    <p:extLst>
      <p:ext uri="{BB962C8B-B14F-4D97-AF65-F5344CB8AC3E}">
        <p14:creationId xmlns:p14="http://schemas.microsoft.com/office/powerpoint/2010/main" val="3611222361"/>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RFA (GSV, SSV) + Trivex</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Right leg varicose veins, 2. Right lower extremity chronic venous insufficiency</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 </a:t>
            </a:r>
          </a:p>
          <a:p>
            <a:r>
              <a:rPr lang="en-US" sz="1200" kern="1200" dirty="0">
                <a:solidFill>
                  <a:schemeClr val="tx1"/>
                </a:solidFill>
                <a:effectLst/>
                <a:latin typeface="+mn-lt"/>
                <a:ea typeface="+mn-ea"/>
                <a:cs typeface="+mn-cs"/>
              </a:rPr>
              <a:t>1. Ultrasound guided venous access of right great saphenous vein (CPT# 76937)</a:t>
            </a:r>
          </a:p>
          <a:p>
            <a:r>
              <a:rPr lang="en-US" sz="1200" kern="1200" dirty="0">
                <a:solidFill>
                  <a:schemeClr val="tx1"/>
                </a:solidFill>
                <a:effectLst/>
                <a:latin typeface="+mn-lt"/>
                <a:ea typeface="+mn-ea"/>
                <a:cs typeface="+mn-cs"/>
              </a:rPr>
              <a:t>2. Radiofrequency ablation of right great saphenous vein (CPT# 36475)</a:t>
            </a:r>
          </a:p>
          <a:p>
            <a:r>
              <a:rPr lang="en-US" sz="1200" kern="1200" dirty="0">
                <a:solidFill>
                  <a:schemeClr val="tx1"/>
                </a:solidFill>
                <a:effectLst/>
                <a:latin typeface="+mn-lt"/>
                <a:ea typeface="+mn-ea"/>
                <a:cs typeface="+mn-cs"/>
              </a:rPr>
              <a:t>3. Radiofrequency ablation of right small saphenous vein (CPT# 36476)</a:t>
            </a:r>
          </a:p>
          <a:p>
            <a:r>
              <a:rPr lang="en-US" sz="1200" kern="1200" dirty="0">
                <a:solidFill>
                  <a:schemeClr val="tx1"/>
                </a:solidFill>
                <a:effectLst/>
                <a:latin typeface="+mn-lt"/>
                <a:ea typeface="+mn-ea"/>
                <a:cs typeface="+mn-cs"/>
              </a:rPr>
              <a:t>4. Stab phlebectomy of right lower leg varicose veins with TRIVEX system (with removal of more than 20 varicose vein segments/incisions) (CPT# 37766)</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Left leg varicose veins, 2. Left lower extremity chronic venous insufficiency</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 </a:t>
            </a:r>
          </a:p>
          <a:p>
            <a:r>
              <a:rPr lang="en-US" sz="1200" kern="1200" dirty="0">
                <a:solidFill>
                  <a:schemeClr val="tx1"/>
                </a:solidFill>
                <a:effectLst/>
                <a:latin typeface="+mn-lt"/>
                <a:ea typeface="+mn-ea"/>
                <a:cs typeface="+mn-cs"/>
              </a:rPr>
              <a:t>1. Ultrasound guided venous access of left great saphenous vein (CPT# 76937)</a:t>
            </a:r>
          </a:p>
          <a:p>
            <a:r>
              <a:rPr lang="en-US" sz="1200" kern="1200" dirty="0">
                <a:solidFill>
                  <a:schemeClr val="tx1"/>
                </a:solidFill>
                <a:effectLst/>
                <a:latin typeface="+mn-lt"/>
                <a:ea typeface="+mn-ea"/>
                <a:cs typeface="+mn-cs"/>
              </a:rPr>
              <a:t>2. Radiofrequency ablation of left great saphenous vein (CPT# 36475)</a:t>
            </a:r>
          </a:p>
          <a:p>
            <a:r>
              <a:rPr lang="en-US" sz="1200" kern="1200" dirty="0">
                <a:solidFill>
                  <a:schemeClr val="tx1"/>
                </a:solidFill>
                <a:effectLst/>
                <a:latin typeface="+mn-lt"/>
                <a:ea typeface="+mn-ea"/>
                <a:cs typeface="+mn-cs"/>
              </a:rPr>
              <a:t>3. Radiofrequency ablation of left small saphenous vein (CPT# 36476)</a:t>
            </a:r>
          </a:p>
          <a:p>
            <a:r>
              <a:rPr lang="en-US" sz="1200" kern="1200" dirty="0">
                <a:solidFill>
                  <a:schemeClr val="tx1"/>
                </a:solidFill>
                <a:effectLst/>
                <a:latin typeface="+mn-lt"/>
                <a:ea typeface="+mn-ea"/>
                <a:cs typeface="+mn-cs"/>
              </a:rPr>
              <a:t>4. Stab phlebectomy of left lower leg varicose veins with TRIVEX system (with removal of more than 20 varicose vein segments/incisions) (CPT# 37766)</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a:t>
            </a:r>
          </a:p>
          <a:p>
            <a:r>
              <a:rPr lang="en-US" sz="1200" kern="1200" dirty="0">
                <a:solidFill>
                  <a:schemeClr val="tx1"/>
                </a:solidFill>
                <a:effectLst/>
                <a:latin typeface="+mn-lt"/>
                <a:ea typeface="+mn-ea"/>
                <a:cs typeface="+mn-cs"/>
              </a:rPr>
              <a:t>ESTIMATED BLOOD LOSS: 10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has been diagnosed with lower leg symptomatic chronic venous insufficiency with varicose veins over the past 12 months. The patient's symptoms have progressively worsened with more pain and swelling. The patient reports leg symptoms including swelling, burning sensation, refractory dependent edema, stasis dermatitis, and leg pain which is characterized as dull aching and constant in nature. These leg symptoms have impaired the patient's ability to ambulate or exercise regularly.  The patient’s leg symptoms</a:t>
            </a:r>
            <a:r>
              <a:rPr lang="en-US" sz="1200" kern="1200" baseline="0" dirty="0">
                <a:solidFill>
                  <a:schemeClr val="tx1"/>
                </a:solidFill>
                <a:effectLst/>
                <a:latin typeface="+mn-lt"/>
                <a:ea typeface="+mn-ea"/>
                <a:cs typeface="+mn-cs"/>
              </a:rPr>
              <a:t> have failed to improve </a:t>
            </a:r>
            <a:r>
              <a:rPr lang="en-US" sz="1200" kern="1200" dirty="0">
                <a:solidFill>
                  <a:schemeClr val="tx1"/>
                </a:solidFill>
                <a:effectLst/>
                <a:latin typeface="+mn-lt"/>
                <a:ea typeface="+mn-ea"/>
                <a:cs typeface="+mn-cs"/>
              </a:rPr>
              <a:t>following a 3-month trial of conservative therapy which include compression stocking therapy, daily exercise program, periodic leg elevation, weight loss counseling, avoidance of prolonged immobility, and home physical therapy. A preoperative venous duplex ultrasound of this patient demonstrated the presence of saphenous vein reflux of the lower extremity with greater saphenous vein diameter of 14 mm, and a venous reflux time greater than 2 seconds. Additionally, venous duplex ultrasound showed absence of venous aneurysm in the affect region of varicose veins, absence of venous thrombosis or venous tortuosity, and absence of significant peripheral arterial disease. Based on these considerations, the patient is scheduled to undergo saphenous vein radiofrequency ablation of the lower extremity. The purpose of the proposed operation is to eliminate the saphenous venous reflux which will decrease the lower leg swelling and pain. This will also decrease the potential risk of post-thrombotic syndrome, thrombophlebitis, and venous thrombosis. The risks and complications of the procedure include wound infection, wound bleeding, superficial cutaneous and sural nerve injury, deep vein thrombosis, thrombophlebitis, and pulmonary embolism. The overall incidence of these risks is 2%. I have discussed in detail regarding the benefits and risks of the procedure to the patient who agreed to proceed.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taken to the operating room and placed on the operating room table on a supine position. The patient was given general anesthesia via endotracheal intubation. The patient's &lt;  ____ right  left  ____ &gt; leg was prepped sterilely and then draped in a standard fashion. We first proceed with saphenous vein ablation in which we obtained percutaneous access of the saphenous vein at the level of the knee using ultrasound guidance. A 7F introducer sheath was next inserted in the saphenous vein. Next we injected copious amount of tumescent anesthetic fluid subcutaneously along the entire course of the saphenous vein. A radiofrequency saphenous vein ablation catheter (VNUS device) was delivered through the 7F introducer sheath and positioned near the level of the saphenofemoral junction. Ultrasound examination was performed which confirmed the catheter was placed in a satisfactory position. The radiofrequency catheter was activated and the entire length of the saphenous vein was successfully ablated. The radiofrequency catheter and introducer sheath were next removed. Pressure was applied at the insertion site to achieve hemostasis.  We next turned our attention to the small saphenous vein ablation procedure. Using ultrasound guidance, we visualized incompetent small saphenous vein below the popliteal fossa. We obtained percutaneous access of the small saphenous vein at the level of the popliteal fossa using ultrasound guidance. A 7F introducer sheath was next inserted in the small saphenous vein. Next we injected copious amount of tumescent anesthetic fluid subcutaneously along the entire course of the saphenous vein. A radiofrequency saphenous vein ablation catheter (VNUS device) was delivered through the 7F introducer sheath and positioned near the level of the saphenopopliteal junction. Ultrasound examination was performed which confirmed the catheter was placed in a satisfactory position. The radiofrequency catheter was activated and the entire length of the small saphenous vein was successfully ablated. The radiofrequency catheter and introducer sheath were next removed. Pressure was applied at the insertion site to achieve hemostasis.  We next turned our attention to the stab phlebectomy procedure. Using an endoscopic saphenous vein removal system or TRIVEX system, we make multiple incisions along the medial and lateral portions of the leg in which varicose veins were removed using the endoscopic varicose vein removal system. Multiple incisions and counter-incisions were made to allow successful endoscopic varicose vein removal system to remove all the visible varicose veins. Tumescent anesthetic fluid was also delivered subcutaneously as varicose veins were removed. The total number of varicose veins removed was greater than 20 segments. Following successful removal of the varicose veins via stab phlebectomy, standard compression dressing using ABD pads, Kerlex dressing, and Coban dressing were applied in the lower leg circumferentially. The patient remained stable throughout the entire operation.  The patient was taken to the recovery room in stable condition.  The patient suffered no complications.  I was present throughout the entire operation.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The patient will be discharged to home and follow up in my clinic in 2 days for dressing change.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122</a:t>
            </a:fld>
            <a:endParaRPr lang="en-US"/>
          </a:p>
        </p:txBody>
      </p:sp>
    </p:spTree>
    <p:extLst>
      <p:ext uri="{BB962C8B-B14F-4D97-AF65-F5344CB8AC3E}">
        <p14:creationId xmlns:p14="http://schemas.microsoft.com/office/powerpoint/2010/main" val="2663024852"/>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RFA (GSV, SSV, PV) + Trivex</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Right leg varicose veins, 2. Right lower extremity chronic venous insufficiency</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 </a:t>
            </a:r>
          </a:p>
          <a:p>
            <a:r>
              <a:rPr lang="en-US" sz="1200" kern="1200" dirty="0">
                <a:solidFill>
                  <a:schemeClr val="tx1"/>
                </a:solidFill>
                <a:effectLst/>
                <a:latin typeface="+mn-lt"/>
                <a:ea typeface="+mn-ea"/>
                <a:cs typeface="+mn-cs"/>
              </a:rPr>
              <a:t>1. Ultrasound guided venous access of right great saphenous vein (CPT# 76937)</a:t>
            </a:r>
          </a:p>
          <a:p>
            <a:r>
              <a:rPr lang="en-US" sz="1200" kern="1200" dirty="0">
                <a:solidFill>
                  <a:schemeClr val="tx1"/>
                </a:solidFill>
                <a:effectLst/>
                <a:latin typeface="+mn-lt"/>
                <a:ea typeface="+mn-ea"/>
                <a:cs typeface="+mn-cs"/>
              </a:rPr>
              <a:t>2. Radiofrequency ablation of right great saphenous vein (CPT# 36475)</a:t>
            </a:r>
          </a:p>
          <a:p>
            <a:r>
              <a:rPr lang="en-US" sz="1200" kern="1200" dirty="0">
                <a:solidFill>
                  <a:schemeClr val="tx1"/>
                </a:solidFill>
                <a:effectLst/>
                <a:latin typeface="+mn-lt"/>
                <a:ea typeface="+mn-ea"/>
                <a:cs typeface="+mn-cs"/>
              </a:rPr>
              <a:t>3. Radiofrequency ablation of right small saphenous vein (CPT# 36476) </a:t>
            </a:r>
          </a:p>
          <a:p>
            <a:r>
              <a:rPr lang="en-US" sz="1200" kern="1200" dirty="0">
                <a:solidFill>
                  <a:schemeClr val="tx1"/>
                </a:solidFill>
                <a:effectLst/>
                <a:latin typeface="+mn-lt"/>
                <a:ea typeface="+mn-ea"/>
                <a:cs typeface="+mn-cs"/>
              </a:rPr>
              <a:t>4. Radiofrequency ablation of right perforator veins (CPT# 36476)</a:t>
            </a:r>
          </a:p>
          <a:p>
            <a:r>
              <a:rPr lang="en-US" sz="1200" kern="1200" dirty="0">
                <a:solidFill>
                  <a:schemeClr val="tx1"/>
                </a:solidFill>
                <a:effectLst/>
                <a:latin typeface="+mn-lt"/>
                <a:ea typeface="+mn-ea"/>
                <a:cs typeface="+mn-cs"/>
              </a:rPr>
              <a:t>5. Stab phlebectomy of right lower leg varicose veins with TRIVEX system (with removal of more than 20 varicose vein segments/incisions) (CPT# 37766)</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Left leg varicose veins, 2. Left lower extremity chronic venous insufficiency</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 </a:t>
            </a:r>
          </a:p>
          <a:p>
            <a:r>
              <a:rPr lang="en-US" sz="1200" kern="1200" dirty="0">
                <a:solidFill>
                  <a:schemeClr val="tx1"/>
                </a:solidFill>
                <a:effectLst/>
                <a:latin typeface="+mn-lt"/>
                <a:ea typeface="+mn-ea"/>
                <a:cs typeface="+mn-cs"/>
              </a:rPr>
              <a:t>1. Ultrasound guided venous access of left great saphenous vein (CPT# 76937)</a:t>
            </a:r>
          </a:p>
          <a:p>
            <a:r>
              <a:rPr lang="en-US" sz="1200" kern="1200" dirty="0">
                <a:solidFill>
                  <a:schemeClr val="tx1"/>
                </a:solidFill>
                <a:effectLst/>
                <a:latin typeface="+mn-lt"/>
                <a:ea typeface="+mn-ea"/>
                <a:cs typeface="+mn-cs"/>
              </a:rPr>
              <a:t>2. Radiofrequency ablation of left great saphenous vein (CPT# 36475)</a:t>
            </a:r>
          </a:p>
          <a:p>
            <a:r>
              <a:rPr lang="en-US" sz="1200" kern="1200" dirty="0">
                <a:solidFill>
                  <a:schemeClr val="tx1"/>
                </a:solidFill>
                <a:effectLst/>
                <a:latin typeface="+mn-lt"/>
                <a:ea typeface="+mn-ea"/>
                <a:cs typeface="+mn-cs"/>
              </a:rPr>
              <a:t>3. Radiofrequency ablation of left small saphenous vein (CPT# 36476)</a:t>
            </a:r>
          </a:p>
          <a:p>
            <a:r>
              <a:rPr lang="en-US" sz="1200" kern="1200" dirty="0">
                <a:solidFill>
                  <a:schemeClr val="tx1"/>
                </a:solidFill>
                <a:effectLst/>
                <a:latin typeface="+mn-lt"/>
                <a:ea typeface="+mn-ea"/>
                <a:cs typeface="+mn-cs"/>
              </a:rPr>
              <a:t>4. Radiofrequency ablation of left perforator veins (CPT# 36476)</a:t>
            </a:r>
          </a:p>
          <a:p>
            <a:r>
              <a:rPr lang="en-US" sz="1200" kern="1200" dirty="0">
                <a:solidFill>
                  <a:schemeClr val="tx1"/>
                </a:solidFill>
                <a:effectLst/>
                <a:latin typeface="+mn-lt"/>
                <a:ea typeface="+mn-ea"/>
                <a:cs typeface="+mn-cs"/>
              </a:rPr>
              <a:t>5. Stab phlebectomy of left lower leg varicose veins with TRIVEX system (with removal of more than 20 varicose vein segments/incisions) (CPT# 37766)</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a:t>
            </a:r>
          </a:p>
          <a:p>
            <a:r>
              <a:rPr lang="en-US" sz="1200" kern="1200" dirty="0">
                <a:solidFill>
                  <a:schemeClr val="tx1"/>
                </a:solidFill>
                <a:effectLst/>
                <a:latin typeface="+mn-lt"/>
                <a:ea typeface="+mn-ea"/>
                <a:cs typeface="+mn-cs"/>
              </a:rPr>
              <a:t>ESTIMATED BLOOD LOSS: 10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has been diagnosed with lower leg symptomatic chronic venous insufficiency with varicose veins over the past 12 months. The patient's symptoms have progressively worsened with more pain and swelling. The patient reports leg symptoms including swelling, burning sensation, refractory dependent edema, stasis dermatitis, and leg pain which is characterized as dull aching and constant in nature. These leg symptoms have impaired the patient's ability to ambulate or exercise regularly.  The patient’s leg symptoms</a:t>
            </a:r>
            <a:r>
              <a:rPr lang="en-US" sz="1200" kern="1200" baseline="0" dirty="0">
                <a:solidFill>
                  <a:schemeClr val="tx1"/>
                </a:solidFill>
                <a:effectLst/>
                <a:latin typeface="+mn-lt"/>
                <a:ea typeface="+mn-ea"/>
                <a:cs typeface="+mn-cs"/>
              </a:rPr>
              <a:t> have failed to improve </a:t>
            </a:r>
            <a:r>
              <a:rPr lang="en-US" sz="1200" kern="1200" dirty="0">
                <a:solidFill>
                  <a:schemeClr val="tx1"/>
                </a:solidFill>
                <a:effectLst/>
                <a:latin typeface="+mn-lt"/>
                <a:ea typeface="+mn-ea"/>
                <a:cs typeface="+mn-cs"/>
              </a:rPr>
              <a:t>following a 3-month trial of conservative therapy which include compression stocking therapy, daily exercise program, periodic leg elevation, weight loss counseling, avoidance of prolonged immobility, and home physical therapy. A preoperative venous duplex ultrasound of this patient demonstrated the presence of saphenous vein reflux of the lower extremity with greater saphenous vein diameter of 14 mm, and a venous reflux time greater than 2 seconds. Additionally, venous duplex ultrasound showed absence of venous aneurysm in the affect region of varicose veins, absence of venous thrombosis or venous tortuosity, and absence of significant peripheral arterial disease. Based on these considerations, the patient is scheduled to undergo saphenous vein radiofrequency ablation of the lower extremity. The purpose of the proposed operation is to eliminate the saphenous venous reflux which will decrease the lower leg swelling and pain. This will also decrease the potential risk of post-thrombotic syndrome, thrombophlebitis, and venous thrombosis. The risks and complications of the procedure include wound infection, wound bleeding, superficial cutaneous and sural nerve injury, deep vein thrombosis, thrombophlebitis, and pulmonary embolism. The overall incidence of these risks is 2%. I have discussed in detail regarding the benefits and risks of the procedure to the patient who agreed to proceed.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taken to the operating room and placed on the operating room table on a supine position. The patient was given general anesthesia via endotracheal intubation. The patient's &lt;  ____ right  left  ____ &gt; leg was prepped sterilely and then draped in a standard fashion. We first proceed with saphenous vein ablation in which we obtained percutaneous access of the saphenous vein at the level of the knee using ultrasound guidance. A 7F introducer sheath was next inserted in the saphenous vein. Next we injected copious amount of tumescent anesthetic fluid subcutaneously along the entire course of the saphenous vein. A radiofrequency saphenous vein ablation catheter (VNUS device) was delivered through the 7F introducer sheath and positioned near the level of the saphenofemoral junction. Ultrasound examination was performed which confirmed the catheter was placed in a satisfactory position. The radiofrequency catheter was activated and the entire length of the saphenous vein was successfully ablated. The radiofrequency catheter and introducer sheath were next removed. Pressure was applied at the insertion site to achieve hemostasis.  We next turned our attention to the small saphenous vein ablation procedure. Using ultrasound guidance, we visualized incompetent small saphenous vein below the popliteal fossa. We obtained percutaneous access of the small saphenous vein at the level of the popliteal fossa using ultrasound guidance. A 7F introducer sheath was next inserted in the small saphenous vein. Next we injected copious amount of tumescent anesthetic fluid subcutaneously along the entire course of the saphenous vein. A radiofrequency saphenous vein ablation catheter (VNUS device) was delivered through the 7F introducer sheath and positioned near the level of the saphenopopliteal junction. Ultrasound examination was performed which confirmed the catheter was placed in a satisfactory position. The radiofrequency catheter was activated and the entire length of the small saphenous vein was successfully ablated. The radiofrequency catheter and introducer sheath were next removed. Pressure was applied at the insertion site to achieve hemostasis.  We next turned our attention to the perforator vein ablation procedure. Using ultrasound guidance, we visualized incompetent perforator veins above the venous stasis ulcer region. We placed a perforator vein radiofrequency ablation catheter under ultrasound guidance. The position of the catheter was confirmed in the incompetent perforator vein. Tumescent anesthetic fluid with 1% lidocaine solution was injected around the perforator vein. The radiofrequency catheter was next activated and the incompetent perforator vein was ablated. A total of 2 incompetent perforator veins were ablated. The total ablation time was 8 minutes.  We next turned our attention to the stab phlebectomy procedure. Using an endoscopic saphenous vein removal system or TRIVEX system, we make multiple incisions along the medial and lateral portions of the leg in which varicose veins were removed using the endoscopic varicose vein removal system. Multiple incisions and counter-incisions were made to allow successful endoscopic varicose vein removal system to remove all the visible varicose veins. Tumescent anesthetic fluid was also delivered subcutaneously as varicose veins were removed. The total number of varicose veins removed was greater than 20 segments. Following successful removal of the varicose veins via stab phlebectomy, standard compression dressing using ABD pads, Kerlex dressing, and Coban dressing were applied in the lower leg circumferentially. The patient remained stable throughout the entire operation.  The patient was taken to the recovery room in stable condition.  The patient suffered no complications.  I was present throughout the entire operation.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The patient will be discharged to home and follow up in my clinic in 2 days for dressing change.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123</a:t>
            </a:fld>
            <a:endParaRPr lang="en-US"/>
          </a:p>
        </p:txBody>
      </p:sp>
    </p:spTree>
    <p:extLst>
      <p:ext uri="{BB962C8B-B14F-4D97-AF65-F5344CB8AC3E}">
        <p14:creationId xmlns:p14="http://schemas.microsoft.com/office/powerpoint/2010/main" val="4767123"/>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TEMPORAL ARTERY BIOPSY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Right sided headache, 2. rule out temporal arteritis</a:t>
            </a:r>
          </a:p>
          <a:p>
            <a:r>
              <a:rPr lang="en-US" sz="1200" kern="1200" dirty="0">
                <a:solidFill>
                  <a:schemeClr val="tx1"/>
                </a:solidFill>
                <a:effectLst/>
                <a:latin typeface="+mn-lt"/>
                <a:ea typeface="+mn-ea"/>
                <a:cs typeface="+mn-cs"/>
              </a:rPr>
              <a:t>POSTOPERATIVE DIAGNOSIS: Same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PROCEDURE: Right temporal artery biopsy (CPT# 37609)</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PREOPERATIVE DIAGNOSIS: 1. Left sided headache, 2. rule out temporal arteritis</a:t>
            </a:r>
          </a:p>
          <a:p>
            <a:r>
              <a:rPr lang="en-US" sz="1200" kern="1200" dirty="0">
                <a:solidFill>
                  <a:schemeClr val="tx1"/>
                </a:solidFill>
                <a:effectLst/>
                <a:latin typeface="+mn-lt"/>
                <a:ea typeface="+mn-ea"/>
                <a:cs typeface="+mn-cs"/>
              </a:rPr>
              <a:t>POSTOPERATIVE DIAGNOSIS: Same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PROCEDURE: Left temporal artery biopsy (CPT# 37609)</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Sedation anesthesia </a:t>
            </a:r>
          </a:p>
          <a:p>
            <a:r>
              <a:rPr lang="en-US" sz="1200" kern="1200" dirty="0">
                <a:solidFill>
                  <a:schemeClr val="tx1"/>
                </a:solidFill>
                <a:effectLst/>
                <a:latin typeface="+mn-lt"/>
                <a:ea typeface="+mn-ea"/>
                <a:cs typeface="+mn-cs"/>
              </a:rPr>
              <a:t>SPECIMEN: temporal artery</a:t>
            </a:r>
          </a:p>
          <a:p>
            <a:r>
              <a:rPr lang="en-US" sz="1200" kern="1200" dirty="0">
                <a:solidFill>
                  <a:schemeClr val="tx1"/>
                </a:solidFill>
                <a:effectLst/>
                <a:latin typeface="+mn-lt"/>
                <a:ea typeface="+mn-ea"/>
                <a:cs typeface="+mn-cs"/>
              </a:rPr>
              <a:t>ESTIMATED BLOOD LOSS: 3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100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has been experiencing severe headache in recent months. Based on the clinical symptoms, a clinical suspicion of temporal arteritis was raised. The patient was scheduled to undergo temporal artery biopsy to determine the cause of the headache.  The purpose of the operation is to remove a segment of the temporal artery to determine the cause of the headache as well as to determine the presence of temporal arteritis. Potential risks and complications of the proposed procedures including incisional infection, bleeding, incisional pain, wound dehiscence, and facial nerve injury were discussed with the patient. I've informed the patient that the overall risk of these complications was 1%. The patient verbalizes understanding and agrees to proceed.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brought to the operating room and placed on the operating room table in the supine position. Intravenous sedation was administered by the staff anesthesiologist. The patient's  &lt; ____  right   left  ____  &gt; temporal region was prepped sterilely and draped in the standard fashion. Appropriate time out was performed whereby the patient and site of surgery were identified.  Local anesthetic agent with 3 cc of 1.0% lidocaine was injected lateral to the temporal artery. An incision through the dermis was made directly over the artery with a No. 15 scalpel blade. Using blunt tipped dissecting scissors along with skin hooks to separate the edges of the incision, dissection through the adipose to uncover the superficial temporal fascia was performed. The fascia was grasped with forceps a few millimeters lateral to the artery to expose the temporal artery. A 3 cm segment of the temporal artery was dissected free, and the artery was isolated in its entirely. A 3-0 silk suture was used to ligate the temporal artery both proximally and distally. The temporal artery was divided and sent for specimen analysis. Hemostasis was achieved using electrocautery. The fascia was next closed using 3-0 PDS sutures, and the skin was closed using a 4-0 monocryl suture in a subcuticular fashion. Dressing was placed in the usual fashion. The patient was taken to recovery in stable condition. The patient tolerated the procedure well without any complications. I was present throughout the entire operation.</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RETURN TO FLOOR     -----------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TREATMENT DISPOSITION – The patient will return to the floor for routine postoperative recovery. </a:t>
            </a:r>
          </a:p>
          <a:p>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       DISCHARGE TO HOME      -----------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TREATMENT DISPOSITION – The patient will be discharged to home and instructed to return to my office for follow up in two weeks.  </a:t>
            </a:r>
          </a:p>
          <a:p>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124</a:t>
            </a:fld>
            <a:endParaRPr lang="en-US"/>
          </a:p>
        </p:txBody>
      </p:sp>
    </p:spTree>
    <p:extLst>
      <p:ext uri="{BB962C8B-B14F-4D97-AF65-F5344CB8AC3E}">
        <p14:creationId xmlns:p14="http://schemas.microsoft.com/office/powerpoint/2010/main" val="416249521"/>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TOS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Right thoracic outlet syndrome, 2. Right arm pain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Right first rib resection (CPT# 27882)</a:t>
            </a:r>
          </a:p>
          <a:p>
            <a:r>
              <a:rPr lang="en-US" sz="1200" kern="1200" dirty="0">
                <a:solidFill>
                  <a:schemeClr val="tx1"/>
                </a:solidFill>
                <a:effectLst/>
                <a:latin typeface="+mn-lt"/>
                <a:ea typeface="+mn-ea"/>
                <a:cs typeface="+mn-cs"/>
              </a:rPr>
              <a:t>2. Anterior scalenectomy (CPT# 21705)</a:t>
            </a:r>
          </a:p>
          <a:p>
            <a:r>
              <a:rPr lang="en-US" sz="1200" kern="1200" dirty="0">
                <a:solidFill>
                  <a:schemeClr val="tx1"/>
                </a:solidFill>
                <a:effectLst/>
                <a:latin typeface="+mn-lt"/>
                <a:ea typeface="+mn-ea"/>
                <a:cs typeface="+mn-cs"/>
              </a:rPr>
              <a:t>3. Brachial plexus neurolysis and neuroplasty (CPT# 64713)</a:t>
            </a:r>
          </a:p>
          <a:p>
            <a:r>
              <a:rPr lang="en-US" sz="1200" kern="1200" dirty="0">
                <a:solidFill>
                  <a:schemeClr val="tx1"/>
                </a:solidFill>
                <a:effectLst/>
                <a:latin typeface="+mn-lt"/>
                <a:ea typeface="+mn-ea"/>
                <a:cs typeface="+mn-cs"/>
              </a:rPr>
              <a:t>4. Release of pectoralis minor muscle tendon (CPT# 24341)</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Left thoracic outlet syndrome, 2. Left arm pain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Left first rib resection (CPT# 27882)</a:t>
            </a:r>
          </a:p>
          <a:p>
            <a:r>
              <a:rPr lang="en-US" sz="1200" kern="1200" dirty="0">
                <a:solidFill>
                  <a:schemeClr val="tx1"/>
                </a:solidFill>
                <a:effectLst/>
                <a:latin typeface="+mn-lt"/>
                <a:ea typeface="+mn-ea"/>
                <a:cs typeface="+mn-cs"/>
              </a:rPr>
              <a:t>2. Anterior scalenectomy (CPT# 21705)</a:t>
            </a:r>
          </a:p>
          <a:p>
            <a:r>
              <a:rPr lang="en-US" sz="1200" kern="1200" dirty="0">
                <a:solidFill>
                  <a:schemeClr val="tx1"/>
                </a:solidFill>
                <a:effectLst/>
                <a:latin typeface="+mn-lt"/>
                <a:ea typeface="+mn-ea"/>
                <a:cs typeface="+mn-cs"/>
              </a:rPr>
              <a:t>3. Brachial plexus neurolysis and neuroplasty (CPT# 64713)</a:t>
            </a:r>
          </a:p>
          <a:p>
            <a:r>
              <a:rPr lang="en-US" sz="1200" kern="1200" dirty="0">
                <a:solidFill>
                  <a:schemeClr val="tx1"/>
                </a:solidFill>
                <a:effectLst/>
                <a:latin typeface="+mn-lt"/>
                <a:ea typeface="+mn-ea"/>
                <a:cs typeface="+mn-cs"/>
              </a:rPr>
              <a:t>4. Release of pectoralis minor muscle tendon (CPT# 24341)</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First rib, anterior scalene muscle</a:t>
            </a:r>
          </a:p>
          <a:p>
            <a:r>
              <a:rPr lang="en-US" sz="1200" kern="1200" dirty="0">
                <a:solidFill>
                  <a:schemeClr val="tx1"/>
                </a:solidFill>
                <a:effectLst/>
                <a:latin typeface="+mn-lt"/>
                <a:ea typeface="+mn-ea"/>
                <a:cs typeface="+mn-cs"/>
              </a:rPr>
              <a:t>ESTIMATED BLOOD LOSS: 20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has been diagnosed with  &lt; _____ right    left   ____&gt; thoracic outlet syndrome with symptoms including upper extremity pain and swelling. Due to the neurovascular compression caused by the first rib in the thoracic outlet region, the patient is taken to the operation room to undergo surgical removal of the first rib and scalenectomy. The purpose of the operation is to remove the first rib and decompress the thoracic outlet region which will alleviate the symptoms of thoracic outlet syndrome. Potential risks and complications of the proposed procedures including hematoma formation, bleeding, wound infection, nerve injury, venous injury, and pneumothorax were also discussed with the patient. I've informed the patient that the overall risk of these complications was 1%. The patient verbalizes understanding and agrees to proceed.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brought to the operating room and placed on the operating room table in the supine position. General anesthesia was administered through endotracheal intubation by the anesthesiologist. The patient's  &lt; ____  right   left  ____  &gt;  neck and chest wall region were prepped sterilely and draped in the standard fashion. Appropriate time out was performed whereby the patient and site of surgery were identified. A transverse incision was made parallel in the supraclavicular fossa using a skin scalpel. The incision was extended from the sternocleidomastoid muscle to the anterior border of the trapezius. The platysma muscle was next encountered which was divided using electrocautery. After platysma muscle was opened, we identified the underlying scalene fat pad which was mobilized from medial to lateral fashion. Next we identified the anterior scalene muscle and phrenic nerve. The phrenic nerve was encircled and protected using a vessel loop. Next using blunt dissection, we isolated the entire anterior scalene muscle which was removed in its entirely using electrocautery. The muscle was sent to pathology for specimen analysis. Next subclavian artery and brachial plexus were identified. Neurolysis of the brachial plexus was performed in which all of the fibroinflammatory tissues attached to the brachial plexus were carefully removed from the entire segment of the brachial plexus. The removal of all fibroinflammatory tissues from the brachial plexus completed the neurolysis with brachial plexus neuroplasty portion of the procedure. Next we turned our attention to the first rib resection portion of the procedure. We identified the middle scalene muscle lying lateral to the brachial plexus. The middle scalene muscle was carefully divided using electrocautery. The long thoracic nerve was identified and preserved throughout the entire operation. We next identified the lateral segment of the first rib. The first rib was located beneath the divided middle scalene muscle. Using a periosteal elevator, we separated the ligamentous attachment from the first rib in its anterior and posterior segments. Next we divided the first rib using a bone cutter from its proximal and distal segment. The first rib was sent to pathology for specimen analysis. Electrocautery was used to achieve hemostasis from adjacent muscle tissues. Next saline solution was used to fill the operative field. A Valsalva maneuver was performed by the anesthesia service and we identified no evidence of air leak from the lung. A Jackson-Pratt drain was placed in the wound. A 3-0 PDS suture was used to close the platysma muscle, and skin layer was closed using a 4-0 monocryl suture in a subcuticular fashion.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Next we made a 2cm incision anterior to the acromial process. Incision was carried down using electrocautery. We identified the pectoralis major muscle which was carefully split open. Underneath the pectoralis major, we identified the tendon of pectoralis minor muscle as it attached to the acromial process. Using electrocautery, we divided the tendon of the pectoralis minor tendon which decompressed the space under which the brachial plexus passes through. The fascia was next closed using 3-0 PDS sutures, and the skin was closed using a 4-0 monocryl suture in a subcuticular fashion.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Dressing was placed in the usual fashion. The patient was extubated and taken to recovery in stable condition. The patient tolerated the procedure well without any complications. I was present throughout the entire operation.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patient will be admitted to telemetry for observation and postoperative pain management.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125</a:t>
            </a:fld>
            <a:endParaRPr lang="en-US"/>
          </a:p>
        </p:txBody>
      </p:sp>
    </p:spTree>
    <p:extLst>
      <p:ext uri="{BB962C8B-B14F-4D97-AF65-F5344CB8AC3E}">
        <p14:creationId xmlns:p14="http://schemas.microsoft.com/office/powerpoint/2010/main" val="3586219252"/>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126</a:t>
            </a:fld>
            <a:endParaRPr lang="en-US"/>
          </a:p>
        </p:txBody>
      </p:sp>
    </p:spTree>
    <p:extLst>
      <p:ext uri="{BB962C8B-B14F-4D97-AF65-F5344CB8AC3E}">
        <p14:creationId xmlns:p14="http://schemas.microsoft.com/office/powerpoint/2010/main" val="1722294433"/>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baseline="0" dirty="0">
                <a:solidFill>
                  <a:schemeClr val="tx1"/>
                </a:solidFill>
                <a:effectLst/>
                <a:latin typeface="+mn-lt"/>
                <a:ea typeface="+mn-ea"/>
                <a:cs typeface="+mn-cs"/>
              </a:rPr>
              <a:t>SUMMARY OF CPT CODES: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0" baseline="0" dirty="0"/>
              <a:t>UPPER EXTREMITY ARTERIOGRAM WITH ENDOVASCULAR INTERVENTIONS (CPT# 76937, 75716, 36221, 36215, 37236, 37237, 37246, 37247, 37252, 37253)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lvl="0"/>
            <a:r>
              <a:rPr lang="en-US" sz="1200" kern="1200" dirty="0">
                <a:solidFill>
                  <a:schemeClr val="tx1"/>
                </a:solidFill>
                <a:effectLst/>
                <a:latin typeface="+mn-lt"/>
                <a:ea typeface="+mn-ea"/>
                <a:cs typeface="+mn-cs"/>
              </a:rPr>
              <a:t>76937 = US guidance for vascular access, radiological S&amp;I</a:t>
            </a:r>
          </a:p>
          <a:p>
            <a:pPr lvl="0"/>
            <a:r>
              <a:rPr lang="en-US" sz="1200" kern="1200" dirty="0">
                <a:solidFill>
                  <a:schemeClr val="tx1"/>
                </a:solidFill>
                <a:effectLst/>
                <a:latin typeface="+mn-lt"/>
                <a:ea typeface="+mn-ea"/>
                <a:cs typeface="+mn-cs"/>
              </a:rPr>
              <a:t>75716 = Angiography, extremity, bilateral, radiological S&amp;I</a:t>
            </a:r>
          </a:p>
          <a:p>
            <a:pPr lvl="0"/>
            <a:r>
              <a:rPr lang="en-US" sz="1200" kern="1200" dirty="0">
                <a:solidFill>
                  <a:schemeClr val="tx1"/>
                </a:solidFill>
                <a:effectLst/>
                <a:latin typeface="+mn-lt"/>
                <a:ea typeface="+mn-ea"/>
                <a:cs typeface="+mn-cs"/>
              </a:rPr>
              <a:t>36221 = Non-selective cath placement, thoracic aorta, w/ angio of extracranial carotid, vert, and/or intracranial vessels, </a:t>
            </a:r>
            <a:r>
              <a:rPr lang="en-US" sz="1200" kern="1200" dirty="0" err="1">
                <a:solidFill>
                  <a:schemeClr val="tx1"/>
                </a:solidFill>
                <a:effectLst/>
                <a:latin typeface="+mn-lt"/>
                <a:ea typeface="+mn-ea"/>
                <a:cs typeface="+mn-cs"/>
              </a:rPr>
              <a:t>unilat</a:t>
            </a:r>
            <a:r>
              <a:rPr lang="en-US" sz="1200" kern="1200" dirty="0">
                <a:solidFill>
                  <a:schemeClr val="tx1"/>
                </a:solidFill>
                <a:effectLst/>
                <a:latin typeface="+mn-lt"/>
                <a:ea typeface="+mn-ea"/>
                <a:cs typeface="+mn-cs"/>
              </a:rPr>
              <a:t> or bilateral. + S&amp;I</a:t>
            </a:r>
          </a:p>
          <a:p>
            <a:pPr lvl="0"/>
            <a:r>
              <a:rPr lang="en-US" sz="1200" kern="1200" dirty="0">
                <a:solidFill>
                  <a:schemeClr val="tx1"/>
                </a:solidFill>
                <a:effectLst/>
                <a:latin typeface="+mn-lt"/>
                <a:ea typeface="+mn-ea"/>
                <a:cs typeface="+mn-cs"/>
              </a:rPr>
              <a:t>36215 = Selective catheter placement, arterial system; first order thoracic or brachiocephalic (above diaphragm)</a:t>
            </a:r>
          </a:p>
          <a:p>
            <a:pPr lvl="0"/>
            <a:r>
              <a:rPr lang="en-US" sz="1200" kern="1200" dirty="0">
                <a:solidFill>
                  <a:schemeClr val="tx1"/>
                </a:solidFill>
                <a:effectLst/>
                <a:latin typeface="+mn-lt"/>
                <a:ea typeface="+mn-ea"/>
                <a:cs typeface="+mn-cs"/>
              </a:rPr>
              <a:t>37236 = Transcatheter arterial stent placement (initial artery stenting, including S&amp;I; Not applicable for leg, carotid, vertebral, coronary stenting)</a:t>
            </a:r>
          </a:p>
          <a:p>
            <a:pPr lvl="0"/>
            <a:r>
              <a:rPr lang="en-US" sz="1200" kern="1200" dirty="0">
                <a:solidFill>
                  <a:schemeClr val="tx1"/>
                </a:solidFill>
                <a:effectLst/>
                <a:latin typeface="+mn-lt"/>
                <a:ea typeface="+mn-ea"/>
                <a:cs typeface="+mn-cs"/>
              </a:rPr>
              <a:t>37237 = Transcatheter arterial stent placement (each additional artery, including S&amp;I; Not applicable for leg, carotid, vertebral, coronary stenting)</a:t>
            </a:r>
          </a:p>
          <a:p>
            <a:pPr lvl="0"/>
            <a:r>
              <a:rPr lang="en-US" sz="1200" kern="1200" dirty="0">
                <a:solidFill>
                  <a:schemeClr val="tx1"/>
                </a:solidFill>
                <a:effectLst/>
                <a:latin typeface="+mn-lt"/>
                <a:ea typeface="+mn-ea"/>
                <a:cs typeface="+mn-cs"/>
              </a:rPr>
              <a:t>37246 = Transluminal balloon angioplasty of artery (except leg, intracranial, coronary, pulmonary, dialysis; include S&amp;I; initial vessel)</a:t>
            </a:r>
          </a:p>
          <a:p>
            <a:pPr lvl="0"/>
            <a:r>
              <a:rPr lang="en-US" sz="1200" kern="1200" dirty="0">
                <a:solidFill>
                  <a:schemeClr val="tx1"/>
                </a:solidFill>
                <a:effectLst/>
                <a:latin typeface="+mn-lt"/>
                <a:ea typeface="+mn-ea"/>
                <a:cs typeface="+mn-cs"/>
              </a:rPr>
              <a:t>37247 = Transluminal balloon angioplasty of artery (except leg, intracranial, coronary, pulmonary, dialysis; include S&amp;I; add-on vessel)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effectLst/>
                <a:latin typeface="+mn-lt"/>
                <a:ea typeface="+mn-ea"/>
                <a:cs typeface="+mn-cs"/>
              </a:rPr>
              <a:t>37252</a:t>
            </a:r>
            <a:r>
              <a:rPr lang="en-US" sz="1200" b="0" kern="1200" baseline="0" dirty="0">
                <a:solidFill>
                  <a:schemeClr val="tx1"/>
                </a:solidFill>
                <a:effectLst/>
                <a:latin typeface="+mn-lt"/>
                <a:ea typeface="+mn-ea"/>
                <a:cs typeface="+mn-cs"/>
              </a:rPr>
              <a:t> = Intravascular ultrasound (</a:t>
            </a:r>
            <a:r>
              <a:rPr lang="en-US" sz="1200" b="0" kern="1200" baseline="0" dirty="0" err="1">
                <a:solidFill>
                  <a:schemeClr val="tx1"/>
                </a:solidFill>
                <a:effectLst/>
                <a:latin typeface="+mn-lt"/>
                <a:ea typeface="+mn-ea"/>
                <a:cs typeface="+mn-cs"/>
              </a:rPr>
              <a:t>noncoronary</a:t>
            </a:r>
            <a:r>
              <a:rPr lang="en-US" sz="1200" b="0" kern="1200" baseline="0" dirty="0">
                <a:solidFill>
                  <a:schemeClr val="tx1"/>
                </a:solidFill>
                <a:effectLst/>
                <a:latin typeface="+mn-lt"/>
                <a:ea typeface="+mn-ea"/>
                <a:cs typeface="+mn-cs"/>
              </a:rPr>
              <a:t> vessel), initial vessel, including radiological S&amp;I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effectLst/>
                <a:latin typeface="+mn-lt"/>
                <a:ea typeface="+mn-ea"/>
                <a:cs typeface="+mn-cs"/>
              </a:rPr>
              <a:t>37253 = Intravascular ultrasound (</a:t>
            </a:r>
            <a:r>
              <a:rPr lang="en-US" sz="1200" b="0" kern="1200" dirty="0" err="1">
                <a:solidFill>
                  <a:schemeClr val="tx1"/>
                </a:solidFill>
                <a:effectLst/>
                <a:latin typeface="+mn-lt"/>
                <a:ea typeface="+mn-ea"/>
                <a:cs typeface="+mn-cs"/>
              </a:rPr>
              <a:t>noncoronary</a:t>
            </a:r>
            <a:r>
              <a:rPr lang="en-US" sz="1200" b="0" kern="1200" dirty="0">
                <a:solidFill>
                  <a:schemeClr val="tx1"/>
                </a:solidFill>
                <a:effectLst/>
                <a:latin typeface="+mn-lt"/>
                <a:ea typeface="+mn-ea"/>
                <a:cs typeface="+mn-cs"/>
              </a:rPr>
              <a:t> vessel), each additional vessel, including radiological S&amp;I</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lvl="0"/>
            <a:endParaRPr lang="en-US" sz="1200" b="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t>
            </a:r>
            <a:r>
              <a:rPr lang="en-US" sz="1200" kern="1200" baseline="0" dirty="0">
                <a:solidFill>
                  <a:schemeClr val="tx1"/>
                </a:solidFill>
                <a:effectLst/>
                <a:latin typeface="+mn-lt"/>
                <a:ea typeface="+mn-ea"/>
                <a:cs typeface="+mn-cs"/>
              </a:rPr>
              <a:t>  </a:t>
            </a:r>
          </a:p>
          <a:p>
            <a:pPr lvl="0"/>
            <a:r>
              <a:rPr lang="en-US" sz="1200" kern="1200" dirty="0">
                <a:solidFill>
                  <a:schemeClr val="tx1"/>
                </a:solidFill>
                <a:effectLst/>
                <a:latin typeface="+mn-lt"/>
                <a:ea typeface="+mn-ea"/>
                <a:cs typeface="+mn-cs"/>
              </a:rPr>
              <a:t>=========================</a:t>
            </a:r>
            <a:r>
              <a:rPr lang="en-US" sz="1200" kern="1200" baseline="0" dirty="0">
                <a:solidFill>
                  <a:schemeClr val="tx1"/>
                </a:solidFill>
                <a:effectLst/>
                <a:latin typeface="+mn-lt"/>
                <a:ea typeface="+mn-ea"/>
                <a:cs typeface="+mn-cs"/>
              </a:rPr>
              <a:t>  </a:t>
            </a:r>
          </a:p>
          <a:p>
            <a:pPr lvl="0"/>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       VASCUNOTE TEMPLATE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t>
            </a:r>
            <a:r>
              <a:rPr lang="en-US" sz="1200" kern="1200" baseline="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t>
            </a:r>
            <a:r>
              <a:rPr lang="en-US" sz="1200" kern="1200" baseline="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sz="1200" b="1" kern="1200" dirty="0">
                <a:solidFill>
                  <a:schemeClr val="tx1"/>
                </a:solidFill>
                <a:effectLst/>
                <a:latin typeface="+mn-lt"/>
                <a:ea typeface="+mn-ea"/>
                <a:cs typeface="+mn-cs"/>
              </a:rPr>
              <a:t>CPT Description</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37246 - Transluminal balloon angioplasty (except lower extremity artery(</a:t>
            </a:r>
            <a:r>
              <a:rPr lang="en-US" sz="1200" kern="1200" dirty="0" err="1">
                <a:solidFill>
                  <a:schemeClr val="tx1"/>
                </a:solidFill>
                <a:effectLst/>
                <a:latin typeface="+mn-lt"/>
                <a:ea typeface="+mn-ea"/>
                <a:cs typeface="+mn-cs"/>
              </a:rPr>
              <a:t>ies</a:t>
            </a:r>
            <a:r>
              <a:rPr lang="en-US" sz="1200" kern="1200" dirty="0">
                <a:solidFill>
                  <a:schemeClr val="tx1"/>
                </a:solidFill>
                <a:effectLst/>
                <a:latin typeface="+mn-lt"/>
                <a:ea typeface="+mn-ea"/>
                <a:cs typeface="+mn-cs"/>
              </a:rPr>
              <a:t>) for occlusive disease, intracranial, coronary, </a:t>
            </a:r>
            <a:r>
              <a:rPr lang="en-US" sz="1200" kern="1200" dirty="0" err="1">
                <a:solidFill>
                  <a:schemeClr val="tx1"/>
                </a:solidFill>
                <a:effectLst/>
                <a:latin typeface="+mn-lt"/>
                <a:ea typeface="+mn-ea"/>
                <a:cs typeface="+mn-cs"/>
              </a:rPr>
              <a:t>pulm</a:t>
            </a:r>
            <a:r>
              <a:rPr lang="en-US" sz="1200" kern="1200" dirty="0">
                <a:solidFill>
                  <a:schemeClr val="tx1"/>
                </a:solidFill>
                <a:effectLst/>
                <a:latin typeface="+mn-lt"/>
                <a:ea typeface="+mn-ea"/>
                <a:cs typeface="+mn-cs"/>
              </a:rPr>
              <a:t>... ($2516)</a:t>
            </a:r>
          </a:p>
          <a:p>
            <a:r>
              <a:rPr lang="en-US" sz="1200" kern="1200" dirty="0">
                <a:solidFill>
                  <a:schemeClr val="tx1"/>
                </a:solidFill>
                <a:effectLst/>
                <a:latin typeface="+mn-lt"/>
                <a:ea typeface="+mn-ea"/>
                <a:cs typeface="+mn-cs"/>
              </a:rPr>
              <a:t>37252 - Intravascular ultrasound (</a:t>
            </a:r>
            <a:r>
              <a:rPr lang="en-US" sz="1200" kern="1200" dirty="0" err="1">
                <a:solidFill>
                  <a:schemeClr val="tx1"/>
                </a:solidFill>
                <a:effectLst/>
                <a:latin typeface="+mn-lt"/>
                <a:ea typeface="+mn-ea"/>
                <a:cs typeface="+mn-cs"/>
              </a:rPr>
              <a:t>noncoronary</a:t>
            </a:r>
            <a:r>
              <a:rPr lang="en-US" sz="1200" kern="1200" dirty="0">
                <a:solidFill>
                  <a:schemeClr val="tx1"/>
                </a:solidFill>
                <a:effectLst/>
                <a:latin typeface="+mn-lt"/>
                <a:ea typeface="+mn-ea"/>
                <a:cs typeface="+mn-cs"/>
              </a:rPr>
              <a:t> vessel) during diagnostic evaluation and/or therapeutic intervention, including </a:t>
            </a:r>
            <a:r>
              <a:rPr lang="en-US" sz="1200" kern="1200" dirty="0" err="1">
                <a:solidFill>
                  <a:schemeClr val="tx1"/>
                </a:solidFill>
                <a:effectLst/>
                <a:latin typeface="+mn-lt"/>
                <a:ea typeface="+mn-ea"/>
                <a:cs typeface="+mn-cs"/>
              </a:rPr>
              <a:t>ra.</a:t>
            </a:r>
            <a:r>
              <a:rPr lang="en-US" sz="1200" kern="1200" dirty="0">
                <a:solidFill>
                  <a:schemeClr val="tx1"/>
                </a:solidFill>
                <a:effectLst/>
                <a:latin typeface="+mn-lt"/>
                <a:ea typeface="+mn-ea"/>
                <a:cs typeface="+mn-cs"/>
              </a:rPr>
              <a:t>.. ($1630)</a:t>
            </a:r>
          </a:p>
          <a:p>
            <a:r>
              <a:rPr lang="en-US" sz="1200" kern="1200" dirty="0">
                <a:solidFill>
                  <a:schemeClr val="tx1"/>
                </a:solidFill>
                <a:effectLst/>
                <a:latin typeface="+mn-lt"/>
                <a:ea typeface="+mn-ea"/>
                <a:cs typeface="+mn-cs"/>
              </a:rPr>
              <a:t>36221 - Non-selective catheter placement, thoracic aorta, with angiography of the extracranial carotid, vertebral, and/or </a:t>
            </a:r>
            <a:r>
              <a:rPr lang="en-US" sz="1200" kern="1200" dirty="0" err="1">
                <a:solidFill>
                  <a:schemeClr val="tx1"/>
                </a:solidFill>
                <a:effectLst/>
                <a:latin typeface="+mn-lt"/>
                <a:ea typeface="+mn-ea"/>
                <a:cs typeface="+mn-cs"/>
              </a:rPr>
              <a:t>intrac</a:t>
            </a:r>
            <a:r>
              <a:rPr lang="en-US" sz="1200" kern="1200" dirty="0">
                <a:solidFill>
                  <a:schemeClr val="tx1"/>
                </a:solidFill>
                <a:effectLst/>
                <a:latin typeface="+mn-lt"/>
                <a:ea typeface="+mn-ea"/>
                <a:cs typeface="+mn-cs"/>
              </a:rPr>
              <a:t>... ($1201)</a:t>
            </a:r>
          </a:p>
          <a:p>
            <a:r>
              <a:rPr lang="en-US" sz="1200" kern="1200" dirty="0">
                <a:solidFill>
                  <a:schemeClr val="tx1"/>
                </a:solidFill>
                <a:effectLst/>
                <a:latin typeface="+mn-lt"/>
                <a:ea typeface="+mn-ea"/>
                <a:cs typeface="+mn-cs"/>
              </a:rPr>
              <a:t>36215 - Selective catheter placement, arterial system; each first order thoracic or brachiocephalic branch, within a vascular fa... ($1183)</a:t>
            </a:r>
          </a:p>
          <a:p>
            <a:r>
              <a:rPr lang="en-US" sz="1200" kern="1200" dirty="0">
                <a:solidFill>
                  <a:schemeClr val="tx1"/>
                </a:solidFill>
                <a:effectLst/>
                <a:latin typeface="+mn-lt"/>
                <a:ea typeface="+mn-ea"/>
                <a:cs typeface="+mn-cs"/>
              </a:rPr>
              <a:t>36215 -59 - Selective catheter placement, arterial system; each first order thoracic or brachiocephalic branch, within a vascular fa... ($1183)</a:t>
            </a:r>
          </a:p>
          <a:p>
            <a:r>
              <a:rPr lang="en-US" sz="1200" kern="1200" dirty="0">
                <a:solidFill>
                  <a:schemeClr val="tx1"/>
                </a:solidFill>
                <a:effectLst/>
                <a:latin typeface="+mn-lt"/>
                <a:ea typeface="+mn-ea"/>
                <a:cs typeface="+mn-cs"/>
              </a:rPr>
              <a:t>37247 –XS - Transluminal balloon angioplasty (except lower extremity artery(</a:t>
            </a:r>
            <a:r>
              <a:rPr lang="en-US" sz="1200" kern="1200" dirty="0" err="1">
                <a:solidFill>
                  <a:schemeClr val="tx1"/>
                </a:solidFill>
                <a:effectLst/>
                <a:latin typeface="+mn-lt"/>
                <a:ea typeface="+mn-ea"/>
                <a:cs typeface="+mn-cs"/>
              </a:rPr>
              <a:t>ies</a:t>
            </a:r>
            <a:r>
              <a:rPr lang="en-US" sz="1200" kern="1200" dirty="0">
                <a:solidFill>
                  <a:schemeClr val="tx1"/>
                </a:solidFill>
                <a:effectLst/>
                <a:latin typeface="+mn-lt"/>
                <a:ea typeface="+mn-ea"/>
                <a:cs typeface="+mn-cs"/>
              </a:rPr>
              <a:t>) for occlusive disease, intracranial, coronary, </a:t>
            </a:r>
            <a:r>
              <a:rPr lang="en-US" sz="1200" kern="1200" dirty="0" err="1">
                <a:solidFill>
                  <a:schemeClr val="tx1"/>
                </a:solidFill>
                <a:effectLst/>
                <a:latin typeface="+mn-lt"/>
                <a:ea typeface="+mn-ea"/>
                <a:cs typeface="+mn-cs"/>
              </a:rPr>
              <a:t>pulm</a:t>
            </a:r>
            <a:r>
              <a:rPr lang="en-US" sz="1200" kern="1200" dirty="0">
                <a:solidFill>
                  <a:schemeClr val="tx1"/>
                </a:solidFill>
                <a:effectLst/>
                <a:latin typeface="+mn-lt"/>
                <a:ea typeface="+mn-ea"/>
                <a:cs typeface="+mn-cs"/>
              </a:rPr>
              <a:t>... ($1012)</a:t>
            </a:r>
          </a:p>
          <a:p>
            <a:r>
              <a:rPr lang="en-US" sz="1200" kern="1200" dirty="0">
                <a:solidFill>
                  <a:schemeClr val="tx1"/>
                </a:solidFill>
                <a:effectLst/>
                <a:latin typeface="+mn-lt"/>
                <a:ea typeface="+mn-ea"/>
                <a:cs typeface="+mn-cs"/>
              </a:rPr>
              <a:t>37247 –XS - Transluminal balloon angioplasty (except lower extremity artery(</a:t>
            </a:r>
            <a:r>
              <a:rPr lang="en-US" sz="1200" kern="1200" dirty="0" err="1">
                <a:solidFill>
                  <a:schemeClr val="tx1"/>
                </a:solidFill>
                <a:effectLst/>
                <a:latin typeface="+mn-lt"/>
                <a:ea typeface="+mn-ea"/>
                <a:cs typeface="+mn-cs"/>
              </a:rPr>
              <a:t>ies</a:t>
            </a:r>
            <a:r>
              <a:rPr lang="en-US" sz="1200" kern="1200" dirty="0">
                <a:solidFill>
                  <a:schemeClr val="tx1"/>
                </a:solidFill>
                <a:effectLst/>
                <a:latin typeface="+mn-lt"/>
                <a:ea typeface="+mn-ea"/>
                <a:cs typeface="+mn-cs"/>
              </a:rPr>
              <a:t>) for occlusive disease, intracranial, coronary, </a:t>
            </a:r>
            <a:r>
              <a:rPr lang="en-US" sz="1200" kern="1200" dirty="0" err="1">
                <a:solidFill>
                  <a:schemeClr val="tx1"/>
                </a:solidFill>
                <a:effectLst/>
                <a:latin typeface="+mn-lt"/>
                <a:ea typeface="+mn-ea"/>
                <a:cs typeface="+mn-cs"/>
              </a:rPr>
              <a:t>pulm</a:t>
            </a:r>
            <a:r>
              <a:rPr lang="en-US" sz="1200" kern="1200" dirty="0">
                <a:solidFill>
                  <a:schemeClr val="tx1"/>
                </a:solidFill>
                <a:effectLst/>
                <a:latin typeface="+mn-lt"/>
                <a:ea typeface="+mn-ea"/>
                <a:cs typeface="+mn-cs"/>
              </a:rPr>
              <a:t>... ($1012)</a:t>
            </a:r>
          </a:p>
          <a:p>
            <a:r>
              <a:rPr lang="en-US" sz="1200" kern="1200" dirty="0">
                <a:solidFill>
                  <a:schemeClr val="tx1"/>
                </a:solidFill>
                <a:effectLst/>
                <a:latin typeface="+mn-lt"/>
                <a:ea typeface="+mn-ea"/>
                <a:cs typeface="+mn-cs"/>
              </a:rPr>
              <a:t>37247 - Transluminal balloon angioplasty (except lower extremity artery(</a:t>
            </a:r>
            <a:r>
              <a:rPr lang="en-US" sz="1200" kern="1200" dirty="0" err="1">
                <a:solidFill>
                  <a:schemeClr val="tx1"/>
                </a:solidFill>
                <a:effectLst/>
                <a:latin typeface="+mn-lt"/>
                <a:ea typeface="+mn-ea"/>
                <a:cs typeface="+mn-cs"/>
              </a:rPr>
              <a:t>ies</a:t>
            </a:r>
            <a:r>
              <a:rPr lang="en-US" sz="1200" kern="1200" dirty="0">
                <a:solidFill>
                  <a:schemeClr val="tx1"/>
                </a:solidFill>
                <a:effectLst/>
                <a:latin typeface="+mn-lt"/>
                <a:ea typeface="+mn-ea"/>
                <a:cs typeface="+mn-cs"/>
              </a:rPr>
              <a:t>) for occlusive disease, intracranial, coronary, </a:t>
            </a:r>
            <a:r>
              <a:rPr lang="en-US" sz="1200" kern="1200" dirty="0" err="1">
                <a:solidFill>
                  <a:schemeClr val="tx1"/>
                </a:solidFill>
                <a:effectLst/>
                <a:latin typeface="+mn-lt"/>
                <a:ea typeface="+mn-ea"/>
                <a:cs typeface="+mn-cs"/>
              </a:rPr>
              <a:t>pulm</a:t>
            </a:r>
            <a:r>
              <a:rPr lang="en-US" sz="1200" kern="1200" dirty="0">
                <a:solidFill>
                  <a:schemeClr val="tx1"/>
                </a:solidFill>
                <a:effectLst/>
                <a:latin typeface="+mn-lt"/>
                <a:ea typeface="+mn-ea"/>
                <a:cs typeface="+mn-cs"/>
              </a:rPr>
              <a:t>... ($1012)</a:t>
            </a:r>
          </a:p>
          <a:p>
            <a:r>
              <a:rPr lang="en-US" sz="1200" kern="1200" dirty="0">
                <a:solidFill>
                  <a:schemeClr val="tx1"/>
                </a:solidFill>
                <a:effectLst/>
                <a:latin typeface="+mn-lt"/>
                <a:ea typeface="+mn-ea"/>
                <a:cs typeface="+mn-cs"/>
              </a:rPr>
              <a:t>37247 –XS - Transluminal balloon angioplasty (except lower extremity artery(</a:t>
            </a:r>
            <a:r>
              <a:rPr lang="en-US" sz="1200" kern="1200" dirty="0" err="1">
                <a:solidFill>
                  <a:schemeClr val="tx1"/>
                </a:solidFill>
                <a:effectLst/>
                <a:latin typeface="+mn-lt"/>
                <a:ea typeface="+mn-ea"/>
                <a:cs typeface="+mn-cs"/>
              </a:rPr>
              <a:t>ies</a:t>
            </a:r>
            <a:r>
              <a:rPr lang="en-US" sz="1200" kern="1200" dirty="0">
                <a:solidFill>
                  <a:schemeClr val="tx1"/>
                </a:solidFill>
                <a:effectLst/>
                <a:latin typeface="+mn-lt"/>
                <a:ea typeface="+mn-ea"/>
                <a:cs typeface="+mn-cs"/>
              </a:rPr>
              <a:t>) for occlusive disease, intracranial, coronary, </a:t>
            </a:r>
            <a:r>
              <a:rPr lang="en-US" sz="1200" kern="1200" dirty="0" err="1">
                <a:solidFill>
                  <a:schemeClr val="tx1"/>
                </a:solidFill>
                <a:effectLst/>
                <a:latin typeface="+mn-lt"/>
                <a:ea typeface="+mn-ea"/>
                <a:cs typeface="+mn-cs"/>
              </a:rPr>
              <a:t>pulm</a:t>
            </a:r>
            <a:r>
              <a:rPr lang="en-US" sz="1200" kern="1200" dirty="0">
                <a:solidFill>
                  <a:schemeClr val="tx1"/>
                </a:solidFill>
                <a:effectLst/>
                <a:latin typeface="+mn-lt"/>
                <a:ea typeface="+mn-ea"/>
                <a:cs typeface="+mn-cs"/>
              </a:rPr>
              <a:t>... ($1012)</a:t>
            </a:r>
          </a:p>
          <a:p>
            <a:r>
              <a:rPr lang="en-US" sz="1200" kern="1200" dirty="0">
                <a:solidFill>
                  <a:schemeClr val="tx1"/>
                </a:solidFill>
                <a:effectLst/>
                <a:latin typeface="+mn-lt"/>
                <a:ea typeface="+mn-ea"/>
                <a:cs typeface="+mn-cs"/>
              </a:rPr>
              <a:t>37253 –XS - Intravascular ultrasound (</a:t>
            </a:r>
            <a:r>
              <a:rPr lang="en-US" sz="1200" kern="1200" dirty="0" err="1">
                <a:solidFill>
                  <a:schemeClr val="tx1"/>
                </a:solidFill>
                <a:effectLst/>
                <a:latin typeface="+mn-lt"/>
                <a:ea typeface="+mn-ea"/>
                <a:cs typeface="+mn-cs"/>
              </a:rPr>
              <a:t>noncoronary</a:t>
            </a:r>
            <a:r>
              <a:rPr lang="en-US" sz="1200" kern="1200" dirty="0">
                <a:solidFill>
                  <a:schemeClr val="tx1"/>
                </a:solidFill>
                <a:effectLst/>
                <a:latin typeface="+mn-lt"/>
                <a:ea typeface="+mn-ea"/>
                <a:cs typeface="+mn-cs"/>
              </a:rPr>
              <a:t> vessel) during diagnostic evaluation and/or therapeutic intervention, including </a:t>
            </a:r>
            <a:r>
              <a:rPr lang="en-US" sz="1200" kern="1200" dirty="0" err="1">
                <a:solidFill>
                  <a:schemeClr val="tx1"/>
                </a:solidFill>
                <a:effectLst/>
                <a:latin typeface="+mn-lt"/>
                <a:ea typeface="+mn-ea"/>
                <a:cs typeface="+mn-cs"/>
              </a:rPr>
              <a:t>ra.</a:t>
            </a:r>
            <a:r>
              <a:rPr lang="en-US" sz="1200" kern="1200" dirty="0">
                <a:solidFill>
                  <a:schemeClr val="tx1"/>
                </a:solidFill>
                <a:effectLst/>
                <a:latin typeface="+mn-lt"/>
                <a:ea typeface="+mn-ea"/>
                <a:cs typeface="+mn-cs"/>
              </a:rPr>
              <a:t>.. ($236)</a:t>
            </a:r>
          </a:p>
          <a:p>
            <a:r>
              <a:rPr lang="en-US" sz="1200" kern="1200" dirty="0">
                <a:solidFill>
                  <a:schemeClr val="tx1"/>
                </a:solidFill>
                <a:effectLst/>
                <a:latin typeface="+mn-lt"/>
                <a:ea typeface="+mn-ea"/>
                <a:cs typeface="+mn-cs"/>
              </a:rPr>
              <a:t>37253 - Intravascular ultrasound (</a:t>
            </a:r>
            <a:r>
              <a:rPr lang="en-US" sz="1200" kern="1200" dirty="0" err="1">
                <a:solidFill>
                  <a:schemeClr val="tx1"/>
                </a:solidFill>
                <a:effectLst/>
                <a:latin typeface="+mn-lt"/>
                <a:ea typeface="+mn-ea"/>
                <a:cs typeface="+mn-cs"/>
              </a:rPr>
              <a:t>noncoronary</a:t>
            </a:r>
            <a:r>
              <a:rPr lang="en-US" sz="1200" kern="1200" dirty="0">
                <a:solidFill>
                  <a:schemeClr val="tx1"/>
                </a:solidFill>
                <a:effectLst/>
                <a:latin typeface="+mn-lt"/>
                <a:ea typeface="+mn-ea"/>
                <a:cs typeface="+mn-cs"/>
              </a:rPr>
              <a:t> vessel) during diagnostic evaluation and/or therapeutic intervention, including </a:t>
            </a:r>
            <a:r>
              <a:rPr lang="en-US" sz="1200" kern="1200" dirty="0" err="1">
                <a:solidFill>
                  <a:schemeClr val="tx1"/>
                </a:solidFill>
                <a:effectLst/>
                <a:latin typeface="+mn-lt"/>
                <a:ea typeface="+mn-ea"/>
                <a:cs typeface="+mn-cs"/>
              </a:rPr>
              <a:t>ra.</a:t>
            </a:r>
            <a:r>
              <a:rPr lang="en-US" sz="1200" kern="1200" dirty="0">
                <a:solidFill>
                  <a:schemeClr val="tx1"/>
                </a:solidFill>
                <a:effectLst/>
                <a:latin typeface="+mn-lt"/>
                <a:ea typeface="+mn-ea"/>
                <a:cs typeface="+mn-cs"/>
              </a:rPr>
              <a:t>.. ($236)</a:t>
            </a:r>
          </a:p>
          <a:p>
            <a:r>
              <a:rPr lang="en-US" sz="1200" kern="1200" dirty="0">
                <a:solidFill>
                  <a:schemeClr val="tx1"/>
                </a:solidFill>
                <a:effectLst/>
                <a:latin typeface="+mn-lt"/>
                <a:ea typeface="+mn-ea"/>
                <a:cs typeface="+mn-cs"/>
              </a:rPr>
              <a:t>37253 –XS - Intravascular ultrasound (</a:t>
            </a:r>
            <a:r>
              <a:rPr lang="en-US" sz="1200" kern="1200" dirty="0" err="1">
                <a:solidFill>
                  <a:schemeClr val="tx1"/>
                </a:solidFill>
                <a:effectLst/>
                <a:latin typeface="+mn-lt"/>
                <a:ea typeface="+mn-ea"/>
                <a:cs typeface="+mn-cs"/>
              </a:rPr>
              <a:t>noncoronary</a:t>
            </a:r>
            <a:r>
              <a:rPr lang="en-US" sz="1200" kern="1200" dirty="0">
                <a:solidFill>
                  <a:schemeClr val="tx1"/>
                </a:solidFill>
                <a:effectLst/>
                <a:latin typeface="+mn-lt"/>
                <a:ea typeface="+mn-ea"/>
                <a:cs typeface="+mn-cs"/>
              </a:rPr>
              <a:t> vessel) during diagnostic evaluation and/or therapeutic intervention, including </a:t>
            </a:r>
            <a:r>
              <a:rPr lang="en-US" sz="1200" kern="1200" dirty="0" err="1">
                <a:solidFill>
                  <a:schemeClr val="tx1"/>
                </a:solidFill>
                <a:effectLst/>
                <a:latin typeface="+mn-lt"/>
                <a:ea typeface="+mn-ea"/>
                <a:cs typeface="+mn-cs"/>
              </a:rPr>
              <a:t>ra.</a:t>
            </a:r>
            <a:r>
              <a:rPr lang="en-US" sz="1200" kern="1200" dirty="0">
                <a:solidFill>
                  <a:schemeClr val="tx1"/>
                </a:solidFill>
                <a:effectLst/>
                <a:latin typeface="+mn-lt"/>
                <a:ea typeface="+mn-ea"/>
                <a:cs typeface="+mn-cs"/>
              </a:rPr>
              <a:t>.. ($236)</a:t>
            </a:r>
          </a:p>
          <a:p>
            <a:r>
              <a:rPr lang="en-US" sz="1200" kern="1200" dirty="0">
                <a:solidFill>
                  <a:schemeClr val="tx1"/>
                </a:solidFill>
                <a:effectLst/>
                <a:latin typeface="+mn-lt"/>
                <a:ea typeface="+mn-ea"/>
                <a:cs typeface="+mn-cs"/>
              </a:rPr>
              <a:t>37253 –XS - Intravascular ultrasound (</a:t>
            </a:r>
            <a:r>
              <a:rPr lang="en-US" sz="1200" kern="1200" dirty="0" err="1">
                <a:solidFill>
                  <a:schemeClr val="tx1"/>
                </a:solidFill>
                <a:effectLst/>
                <a:latin typeface="+mn-lt"/>
                <a:ea typeface="+mn-ea"/>
                <a:cs typeface="+mn-cs"/>
              </a:rPr>
              <a:t>noncoronary</a:t>
            </a:r>
            <a:r>
              <a:rPr lang="en-US" sz="1200" kern="1200" dirty="0">
                <a:solidFill>
                  <a:schemeClr val="tx1"/>
                </a:solidFill>
                <a:effectLst/>
                <a:latin typeface="+mn-lt"/>
                <a:ea typeface="+mn-ea"/>
                <a:cs typeface="+mn-cs"/>
              </a:rPr>
              <a:t> vessel) during diagnostic evaluation and/or therapeutic intervention, including </a:t>
            </a:r>
            <a:r>
              <a:rPr lang="en-US" sz="1200" kern="1200" dirty="0" err="1">
                <a:solidFill>
                  <a:schemeClr val="tx1"/>
                </a:solidFill>
                <a:effectLst/>
                <a:latin typeface="+mn-lt"/>
                <a:ea typeface="+mn-ea"/>
                <a:cs typeface="+mn-cs"/>
              </a:rPr>
              <a:t>ra.</a:t>
            </a:r>
            <a:r>
              <a:rPr lang="en-US" sz="1200" kern="1200" dirty="0">
                <a:solidFill>
                  <a:schemeClr val="tx1"/>
                </a:solidFill>
                <a:effectLst/>
                <a:latin typeface="+mn-lt"/>
                <a:ea typeface="+mn-ea"/>
                <a:cs typeface="+mn-cs"/>
              </a:rPr>
              <a:t>.. ($236)</a:t>
            </a:r>
          </a:p>
          <a:p>
            <a:r>
              <a:rPr lang="en-US" sz="1200" kern="1200" dirty="0">
                <a:solidFill>
                  <a:schemeClr val="tx1"/>
                </a:solidFill>
                <a:effectLst/>
                <a:latin typeface="+mn-lt"/>
                <a:ea typeface="+mn-ea"/>
                <a:cs typeface="+mn-cs"/>
              </a:rPr>
              <a:t>37253 –XS - Intravascular ultrasound (</a:t>
            </a:r>
            <a:r>
              <a:rPr lang="en-US" sz="1200" kern="1200" dirty="0" err="1">
                <a:solidFill>
                  <a:schemeClr val="tx1"/>
                </a:solidFill>
                <a:effectLst/>
                <a:latin typeface="+mn-lt"/>
                <a:ea typeface="+mn-ea"/>
                <a:cs typeface="+mn-cs"/>
              </a:rPr>
              <a:t>noncoronary</a:t>
            </a:r>
            <a:r>
              <a:rPr lang="en-US" sz="1200" kern="1200" dirty="0">
                <a:solidFill>
                  <a:schemeClr val="tx1"/>
                </a:solidFill>
                <a:effectLst/>
                <a:latin typeface="+mn-lt"/>
                <a:ea typeface="+mn-ea"/>
                <a:cs typeface="+mn-cs"/>
              </a:rPr>
              <a:t> vessel) during diagnostic evaluation and/or therapeutic intervention, including </a:t>
            </a:r>
            <a:r>
              <a:rPr lang="en-US" sz="1200" kern="1200" dirty="0" err="1">
                <a:solidFill>
                  <a:schemeClr val="tx1"/>
                </a:solidFill>
                <a:effectLst/>
                <a:latin typeface="+mn-lt"/>
                <a:ea typeface="+mn-ea"/>
                <a:cs typeface="+mn-cs"/>
              </a:rPr>
              <a:t>ra.</a:t>
            </a:r>
            <a:r>
              <a:rPr lang="en-US" sz="1200" kern="1200" dirty="0">
                <a:solidFill>
                  <a:schemeClr val="tx1"/>
                </a:solidFill>
                <a:effectLst/>
                <a:latin typeface="+mn-lt"/>
                <a:ea typeface="+mn-ea"/>
                <a:cs typeface="+mn-cs"/>
              </a:rPr>
              <a:t>.. ($236)</a:t>
            </a:r>
          </a:p>
          <a:p>
            <a:r>
              <a:rPr lang="en-US" sz="1200" kern="1200" dirty="0">
                <a:solidFill>
                  <a:schemeClr val="tx1"/>
                </a:solidFill>
                <a:effectLst/>
                <a:latin typeface="+mn-lt"/>
                <a:ea typeface="+mn-ea"/>
                <a:cs typeface="+mn-cs"/>
              </a:rPr>
              <a:t>75716 –XU - Angiography, extremity, bilateral, radiological supervision and interpretation ($221)</a:t>
            </a:r>
          </a:p>
          <a:p>
            <a:r>
              <a:rPr lang="en-US" sz="1200" kern="1200" dirty="0">
                <a:solidFill>
                  <a:schemeClr val="tx1"/>
                </a:solidFill>
                <a:effectLst/>
                <a:latin typeface="+mn-lt"/>
                <a:ea typeface="+mn-ea"/>
                <a:cs typeface="+mn-cs"/>
              </a:rPr>
              <a:t>76937 - Ultrasound guidance for vascular access requiring ultrasound evaluation of potential access sites, documentation of </a:t>
            </a:r>
            <a:r>
              <a:rPr lang="en-US" sz="1200" kern="1200" dirty="0" err="1">
                <a:solidFill>
                  <a:schemeClr val="tx1"/>
                </a:solidFill>
                <a:effectLst/>
                <a:latin typeface="+mn-lt"/>
                <a:ea typeface="+mn-ea"/>
                <a:cs typeface="+mn-cs"/>
              </a:rPr>
              <a:t>sele</a:t>
            </a:r>
            <a:r>
              <a:rPr lang="en-US" sz="1200" kern="1200" dirty="0">
                <a:solidFill>
                  <a:schemeClr val="tx1"/>
                </a:solidFill>
                <a:effectLst/>
                <a:latin typeface="+mn-lt"/>
                <a:ea typeface="+mn-ea"/>
                <a:cs typeface="+mn-cs"/>
              </a:rPr>
              <a:t>... ($36)</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br>
              <a:rPr lang="en-US" dirty="0"/>
            </a:br>
            <a:r>
              <a:rPr lang="en-US" sz="1200" b="0" i="0" kern="1200" dirty="0">
                <a:solidFill>
                  <a:schemeClr val="tx1"/>
                </a:solidFill>
                <a:effectLst/>
                <a:latin typeface="+mn-lt"/>
                <a:ea typeface="+mn-ea"/>
                <a:cs typeface="+mn-cs"/>
              </a:rPr>
              <a:t>   </a:t>
            </a:r>
            <a:r>
              <a:rPr lang="en-US" sz="1200" b="1" i="0" kern="1200" dirty="0">
                <a:solidFill>
                  <a:schemeClr val="tx1"/>
                </a:solidFill>
                <a:effectLst/>
                <a:latin typeface="+mn-lt"/>
                <a:ea typeface="+mn-ea"/>
                <a:cs typeface="+mn-cs"/>
              </a:rPr>
              <a:t>Total Payment:</a:t>
            </a:r>
            <a:r>
              <a:rPr lang="en-US" sz="1200" b="0" i="0" kern="1200" dirty="0">
                <a:solidFill>
                  <a:schemeClr val="tx1"/>
                </a:solidFill>
                <a:effectLst/>
                <a:latin typeface="+mn-lt"/>
                <a:ea typeface="+mn-ea"/>
                <a:cs typeface="+mn-cs"/>
              </a:rPr>
              <a:t>      </a:t>
            </a:r>
            <a:r>
              <a:rPr lang="en-US" sz="1200" b="1" i="0" kern="1200" dirty="0">
                <a:solidFill>
                  <a:schemeClr val="tx1"/>
                </a:solidFill>
                <a:effectLst/>
                <a:latin typeface="+mn-lt"/>
                <a:ea typeface="+mn-ea"/>
                <a:cs typeface="+mn-cs"/>
              </a:rPr>
              <a:t>11418.3</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58541C2-E7F4-4D49-A53B-4E621B3E5ACE}" type="slidenum">
              <a:rPr lang="en-US" smtClean="0"/>
              <a:t>127</a:t>
            </a:fld>
            <a:endParaRPr lang="en-US"/>
          </a:p>
        </p:txBody>
      </p:sp>
    </p:spTree>
    <p:extLst>
      <p:ext uri="{BB962C8B-B14F-4D97-AF65-F5344CB8AC3E}">
        <p14:creationId xmlns:p14="http://schemas.microsoft.com/office/powerpoint/2010/main" val="116598418"/>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baseline="0" dirty="0">
                <a:solidFill>
                  <a:schemeClr val="tx1"/>
                </a:solidFill>
                <a:effectLst/>
                <a:latin typeface="+mn-lt"/>
                <a:ea typeface="+mn-ea"/>
                <a:cs typeface="+mn-cs"/>
              </a:rPr>
              <a:t>SUMMARY OF CPT CODES:</a:t>
            </a:r>
          </a:p>
          <a:p>
            <a:pPr lvl="0"/>
            <a:endParaRPr lang="en-US" sz="1200" kern="1200" baseline="0" dirty="0">
              <a:solidFill>
                <a:schemeClr val="tx1"/>
              </a:solidFill>
              <a:effectLst/>
              <a:latin typeface="+mn-lt"/>
              <a:ea typeface="+mn-ea"/>
              <a:cs typeface="+mn-cs"/>
            </a:endParaRPr>
          </a:p>
          <a:p>
            <a:pPr lvl="0"/>
            <a:r>
              <a:rPr lang="en-US" sz="1200" kern="1200" baseline="0" dirty="0">
                <a:solidFill>
                  <a:schemeClr val="tx1"/>
                </a:solidFill>
                <a:effectLst/>
                <a:latin typeface="+mn-lt"/>
                <a:ea typeface="+mn-ea"/>
                <a:cs typeface="+mn-cs"/>
              </a:rPr>
              <a:t>LOWER LEG ARTERIOGRAM WITH ENDOVASCULAR INTERVENTIONS (CPT# </a:t>
            </a:r>
            <a:r>
              <a:rPr lang="en-US" dirty="0"/>
              <a:t>75630, 76937, 37220-37235, 37252, 37253)</a:t>
            </a:r>
          </a:p>
          <a:p>
            <a:pPr lvl="0"/>
            <a:endParaRPr lang="en-US" dirty="0"/>
          </a:p>
          <a:p>
            <a:pPr lvl="0"/>
            <a:endParaRPr lang="en-US" dirty="0"/>
          </a:p>
          <a:p>
            <a:pPr lvl="0"/>
            <a:r>
              <a:rPr lang="en-US" sz="1200" kern="1200" dirty="0">
                <a:solidFill>
                  <a:schemeClr val="tx1"/>
                </a:solidFill>
                <a:effectLst/>
                <a:latin typeface="+mn-lt"/>
                <a:ea typeface="+mn-ea"/>
                <a:cs typeface="+mn-cs"/>
              </a:rPr>
              <a:t>76937 = US guidance for vascular access, radiological S&amp;I</a:t>
            </a:r>
          </a:p>
          <a:p>
            <a:pPr lvl="0"/>
            <a:r>
              <a:rPr lang="en-US" sz="1200" kern="1200" dirty="0">
                <a:solidFill>
                  <a:schemeClr val="tx1"/>
                </a:solidFill>
                <a:effectLst/>
                <a:latin typeface="+mn-lt"/>
                <a:ea typeface="+mn-ea"/>
                <a:cs typeface="+mn-cs"/>
              </a:rPr>
              <a:t>75630 = Aortography, abdominal plus bilateral iliofemoral lower extremity, catheter, by serialography, radiological S&amp;I</a:t>
            </a:r>
          </a:p>
          <a:p>
            <a:pPr lvl="0"/>
            <a:r>
              <a:rPr lang="en-US" dirty="0"/>
              <a:t>37220-37235 = Lower leg endovascular interventions</a:t>
            </a: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effectLst/>
                <a:latin typeface="+mn-lt"/>
                <a:ea typeface="+mn-ea"/>
                <a:cs typeface="+mn-cs"/>
              </a:rPr>
              <a:t>37252</a:t>
            </a:r>
            <a:r>
              <a:rPr lang="en-US" sz="1200" b="0" kern="1200" baseline="0" dirty="0">
                <a:solidFill>
                  <a:schemeClr val="tx1"/>
                </a:solidFill>
                <a:effectLst/>
                <a:latin typeface="+mn-lt"/>
                <a:ea typeface="+mn-ea"/>
                <a:cs typeface="+mn-cs"/>
              </a:rPr>
              <a:t> = Intravascular ultrasound (</a:t>
            </a:r>
            <a:r>
              <a:rPr lang="en-US" sz="1200" b="0" kern="1200" baseline="0" dirty="0" err="1">
                <a:solidFill>
                  <a:schemeClr val="tx1"/>
                </a:solidFill>
                <a:effectLst/>
                <a:latin typeface="+mn-lt"/>
                <a:ea typeface="+mn-ea"/>
                <a:cs typeface="+mn-cs"/>
              </a:rPr>
              <a:t>noncoronary</a:t>
            </a:r>
            <a:r>
              <a:rPr lang="en-US" sz="1200" b="0" kern="1200" baseline="0" dirty="0">
                <a:solidFill>
                  <a:schemeClr val="tx1"/>
                </a:solidFill>
                <a:effectLst/>
                <a:latin typeface="+mn-lt"/>
                <a:ea typeface="+mn-ea"/>
                <a:cs typeface="+mn-cs"/>
              </a:rPr>
              <a:t> vessel), initial vessel, including radiological S&amp;I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effectLst/>
                <a:latin typeface="+mn-lt"/>
                <a:ea typeface="+mn-ea"/>
                <a:cs typeface="+mn-cs"/>
              </a:rPr>
              <a:t>37253 = Intravascular ultrasound (</a:t>
            </a:r>
            <a:r>
              <a:rPr lang="en-US" sz="1200" b="0" kern="1200" dirty="0" err="1">
                <a:solidFill>
                  <a:schemeClr val="tx1"/>
                </a:solidFill>
                <a:effectLst/>
                <a:latin typeface="+mn-lt"/>
                <a:ea typeface="+mn-ea"/>
                <a:cs typeface="+mn-cs"/>
              </a:rPr>
              <a:t>noncoronary</a:t>
            </a:r>
            <a:r>
              <a:rPr lang="en-US" sz="1200" b="0" kern="1200" dirty="0">
                <a:solidFill>
                  <a:schemeClr val="tx1"/>
                </a:solidFill>
                <a:effectLst/>
                <a:latin typeface="+mn-lt"/>
                <a:ea typeface="+mn-ea"/>
                <a:cs typeface="+mn-cs"/>
              </a:rPr>
              <a:t> vessel), each additional vessel, including radiological S&amp;I</a:t>
            </a:r>
          </a:p>
          <a:p>
            <a:pPr lvl="0"/>
            <a:endParaRPr lang="en-US" sz="1200" kern="1200" dirty="0">
              <a:solidFill>
                <a:schemeClr val="tx1"/>
              </a:solidFill>
              <a:effectLst/>
              <a:latin typeface="+mn-lt"/>
              <a:ea typeface="+mn-ea"/>
              <a:cs typeface="+mn-cs"/>
            </a:endParaRPr>
          </a:p>
          <a:p>
            <a:pPr lvl="0"/>
            <a:endParaRPr lang="en-US" sz="1200" kern="1200" dirty="0">
              <a:solidFill>
                <a:schemeClr val="tx1"/>
              </a:solidFill>
              <a:effectLst/>
              <a:latin typeface="+mn-lt"/>
              <a:ea typeface="+mn-ea"/>
              <a:cs typeface="+mn-cs"/>
            </a:endParaRPr>
          </a:p>
          <a:p>
            <a:pPr lvl="0"/>
            <a:endParaRPr lang="en-US" sz="1200" b="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t>
            </a:r>
            <a:r>
              <a:rPr lang="en-US" sz="1200" kern="1200" baseline="0" dirty="0">
                <a:solidFill>
                  <a:schemeClr val="tx1"/>
                </a:solidFill>
                <a:effectLst/>
                <a:latin typeface="+mn-lt"/>
                <a:ea typeface="+mn-ea"/>
                <a:cs typeface="+mn-cs"/>
              </a:rPr>
              <a:t>  </a:t>
            </a:r>
          </a:p>
          <a:p>
            <a:pPr lvl="0"/>
            <a:r>
              <a:rPr lang="en-US" sz="1200" kern="1200" dirty="0">
                <a:solidFill>
                  <a:schemeClr val="tx1"/>
                </a:solidFill>
                <a:effectLst/>
                <a:latin typeface="+mn-lt"/>
                <a:ea typeface="+mn-ea"/>
                <a:cs typeface="+mn-cs"/>
              </a:rPr>
              <a:t>=========================</a:t>
            </a:r>
            <a:r>
              <a:rPr lang="en-US" sz="1200" kern="1200" baseline="0" dirty="0">
                <a:solidFill>
                  <a:schemeClr val="tx1"/>
                </a:solidFill>
                <a:effectLst/>
                <a:latin typeface="+mn-lt"/>
                <a:ea typeface="+mn-ea"/>
                <a:cs typeface="+mn-cs"/>
              </a:rPr>
              <a:t>  </a:t>
            </a:r>
          </a:p>
          <a:p>
            <a:pPr lvl="0"/>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       VASCUNOTE TEMPLATE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t>
            </a:r>
            <a:r>
              <a:rPr lang="en-US" sz="1200" kern="1200" baseline="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t>
            </a:r>
            <a:r>
              <a:rPr lang="en-US" sz="1200" kern="1200" baseline="0" dirty="0">
                <a:solidFill>
                  <a:schemeClr val="tx1"/>
                </a:solidFill>
                <a:effectLst/>
                <a:latin typeface="+mn-lt"/>
                <a:ea typeface="+mn-ea"/>
                <a:cs typeface="+mn-cs"/>
              </a:rPr>
              <a:t>  </a:t>
            </a:r>
          </a:p>
          <a:p>
            <a:pPr lvl="0"/>
            <a:endParaRPr lang="en-US" sz="1200" kern="1200" dirty="0">
              <a:solidFill>
                <a:schemeClr val="tx1"/>
              </a:solidFill>
              <a:effectLst/>
              <a:latin typeface="+mn-lt"/>
              <a:ea typeface="+mn-ea"/>
              <a:cs typeface="+mn-cs"/>
            </a:endParaRPr>
          </a:p>
          <a:p>
            <a:pPr lvl="0"/>
            <a:r>
              <a:rPr lang="en-US" sz="1200" kern="1200" baseline="0" dirty="0">
                <a:solidFill>
                  <a:schemeClr val="tx1"/>
                </a:solidFill>
                <a:effectLst/>
                <a:latin typeface="+mn-lt"/>
                <a:ea typeface="+mn-ea"/>
                <a:cs typeface="+mn-cs"/>
              </a:rPr>
              <a:t>LOWER LEG ANGIOGRAM WITH ENDOVASCULAR INTERVENTIONS </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37225 –LT =  Revascularization, endovascular, open or percutaneous, femoral, popliteal artery(s), unilateral; with atherectomy, </a:t>
            </a:r>
            <a:r>
              <a:rPr lang="en-US" sz="1200" kern="1200" dirty="0" err="1">
                <a:solidFill>
                  <a:schemeClr val="tx1"/>
                </a:solidFill>
                <a:effectLst/>
                <a:latin typeface="+mn-lt"/>
                <a:ea typeface="+mn-ea"/>
                <a:cs typeface="+mn-cs"/>
              </a:rPr>
              <a:t>inclu</a:t>
            </a:r>
            <a:r>
              <a:rPr lang="en-US" sz="1200" kern="1200" dirty="0">
                <a:solidFill>
                  <a:schemeClr val="tx1"/>
                </a:solidFill>
                <a:effectLst/>
                <a:latin typeface="+mn-lt"/>
                <a:ea typeface="+mn-ea"/>
                <a:cs typeface="+mn-cs"/>
              </a:rPr>
              <a:t>...($13001.03)</a:t>
            </a:r>
          </a:p>
          <a:p>
            <a:r>
              <a:rPr lang="en-US" sz="1200" kern="1200" dirty="0">
                <a:solidFill>
                  <a:schemeClr val="tx1"/>
                </a:solidFill>
                <a:effectLst/>
                <a:latin typeface="+mn-lt"/>
                <a:ea typeface="+mn-ea"/>
                <a:cs typeface="+mn-cs"/>
              </a:rPr>
              <a:t>37229 –LT = Revascularization, endovascular, open or percutaneous, tibial, peroneal artery, unilateral, initial vessel; with </a:t>
            </a:r>
            <a:r>
              <a:rPr lang="en-US" sz="1200" kern="1200" dirty="0" err="1">
                <a:solidFill>
                  <a:schemeClr val="tx1"/>
                </a:solidFill>
                <a:effectLst/>
                <a:latin typeface="+mn-lt"/>
                <a:ea typeface="+mn-ea"/>
                <a:cs typeface="+mn-cs"/>
              </a:rPr>
              <a:t>atherec</a:t>
            </a:r>
            <a:r>
              <a:rPr lang="en-US" sz="1200" kern="1200" dirty="0">
                <a:solidFill>
                  <a:schemeClr val="tx1"/>
                </a:solidFill>
                <a:effectLst/>
                <a:latin typeface="+mn-lt"/>
                <a:ea typeface="+mn-ea"/>
                <a:cs typeface="+mn-cs"/>
              </a:rPr>
              <a:t>... ($12803.5)</a:t>
            </a:r>
          </a:p>
          <a:p>
            <a:r>
              <a:rPr lang="en-US" sz="1200" kern="1200" dirty="0">
                <a:solidFill>
                  <a:schemeClr val="tx1"/>
                </a:solidFill>
                <a:effectLst/>
                <a:latin typeface="+mn-lt"/>
                <a:ea typeface="+mn-ea"/>
                <a:cs typeface="+mn-cs"/>
              </a:rPr>
              <a:t>37220 –LT = Revascularization, endovascular, open or percutaneous, iliac artery, unilateral, initial vessel; with transluminal angio... ($3607.39)</a:t>
            </a:r>
          </a:p>
          <a:p>
            <a:r>
              <a:rPr lang="en-US" sz="1200" kern="1200" dirty="0">
                <a:solidFill>
                  <a:schemeClr val="tx1"/>
                </a:solidFill>
                <a:effectLst/>
                <a:latin typeface="+mn-lt"/>
                <a:ea typeface="+mn-ea"/>
                <a:cs typeface="+mn-cs"/>
              </a:rPr>
              <a:t>37233 –LT = Revascularization, endovascular, open or percutaneous, tibial/peroneal artery, unilateral, each additional vessel; with ... ($1669.55)</a:t>
            </a:r>
          </a:p>
          <a:p>
            <a:r>
              <a:rPr lang="en-US" sz="1200" kern="1200" dirty="0">
                <a:solidFill>
                  <a:schemeClr val="tx1"/>
                </a:solidFill>
                <a:effectLst/>
                <a:latin typeface="+mn-lt"/>
                <a:ea typeface="+mn-ea"/>
                <a:cs typeface="+mn-cs"/>
              </a:rPr>
              <a:t>37252 = Intravascular ultrasound (noncoronary vessel) during diagnostic evaluation and/or therapeutic intervention, including </a:t>
            </a:r>
            <a:r>
              <a:rPr lang="en-US" sz="1200" kern="1200" dirty="0" err="1">
                <a:solidFill>
                  <a:schemeClr val="tx1"/>
                </a:solidFill>
                <a:effectLst/>
                <a:latin typeface="+mn-lt"/>
                <a:ea typeface="+mn-ea"/>
                <a:cs typeface="+mn-cs"/>
              </a:rPr>
              <a:t>ra.</a:t>
            </a:r>
            <a:r>
              <a:rPr lang="en-US" sz="1200" kern="1200" dirty="0">
                <a:solidFill>
                  <a:schemeClr val="tx1"/>
                </a:solidFill>
                <a:effectLst/>
                <a:latin typeface="+mn-lt"/>
                <a:ea typeface="+mn-ea"/>
                <a:cs typeface="+mn-cs"/>
              </a:rPr>
              <a:t>..  ($1630.19)</a:t>
            </a:r>
          </a:p>
          <a:p>
            <a:r>
              <a:rPr lang="en-US" sz="1200" kern="1200" dirty="0">
                <a:solidFill>
                  <a:schemeClr val="tx1"/>
                </a:solidFill>
                <a:effectLst/>
                <a:latin typeface="+mn-lt"/>
                <a:ea typeface="+mn-ea"/>
                <a:cs typeface="+mn-cs"/>
              </a:rPr>
              <a:t>37222 –LT = Revascularization, endovascular, open or percutaneous, iliac artery, each additional ipsilateral iliac vessel; with </a:t>
            </a:r>
            <a:r>
              <a:rPr lang="en-US" sz="1200" kern="1200" dirty="0" err="1">
                <a:solidFill>
                  <a:schemeClr val="tx1"/>
                </a:solidFill>
                <a:effectLst/>
                <a:latin typeface="+mn-lt"/>
                <a:ea typeface="+mn-ea"/>
                <a:cs typeface="+mn-cs"/>
              </a:rPr>
              <a:t>tran</a:t>
            </a:r>
            <a:r>
              <a:rPr lang="en-US" sz="1200" kern="1200" dirty="0">
                <a:solidFill>
                  <a:schemeClr val="tx1"/>
                </a:solidFill>
                <a:effectLst/>
                <a:latin typeface="+mn-lt"/>
                <a:ea typeface="+mn-ea"/>
                <a:cs typeface="+mn-cs"/>
              </a:rPr>
              <a:t>...  ($1001.09)</a:t>
            </a:r>
          </a:p>
          <a:p>
            <a:r>
              <a:rPr lang="en-US" sz="1200" kern="1200" dirty="0">
                <a:solidFill>
                  <a:schemeClr val="tx1"/>
                </a:solidFill>
                <a:effectLst/>
                <a:latin typeface="+mn-lt"/>
                <a:ea typeface="+mn-ea"/>
                <a:cs typeface="+mn-cs"/>
              </a:rPr>
              <a:t>37253 –XS = Intravascular ultrasound (noncoronary vessel) during diagnostic evaluation and/or therapeutic intervention, including </a:t>
            </a:r>
            <a:r>
              <a:rPr lang="en-US" sz="1200" kern="1200" dirty="0" err="1">
                <a:solidFill>
                  <a:schemeClr val="tx1"/>
                </a:solidFill>
                <a:effectLst/>
                <a:latin typeface="+mn-lt"/>
                <a:ea typeface="+mn-ea"/>
                <a:cs typeface="+mn-cs"/>
              </a:rPr>
              <a:t>ra.</a:t>
            </a:r>
            <a:r>
              <a:rPr lang="en-US" sz="1200" kern="1200" dirty="0">
                <a:solidFill>
                  <a:schemeClr val="tx1"/>
                </a:solidFill>
                <a:effectLst/>
                <a:latin typeface="+mn-lt"/>
                <a:ea typeface="+mn-ea"/>
                <a:cs typeface="+mn-cs"/>
              </a:rPr>
              <a:t>.. ($236.12)</a:t>
            </a:r>
          </a:p>
          <a:p>
            <a:r>
              <a:rPr lang="en-US" sz="1200" kern="1200" dirty="0">
                <a:solidFill>
                  <a:schemeClr val="tx1"/>
                </a:solidFill>
                <a:effectLst/>
                <a:latin typeface="+mn-lt"/>
                <a:ea typeface="+mn-ea"/>
                <a:cs typeface="+mn-cs"/>
              </a:rPr>
              <a:t>37253 –XS = Intravascular ultrasound (noncoronary vessel) during diagnostic evaluation and/or therapeutic intervention, including </a:t>
            </a:r>
            <a:r>
              <a:rPr lang="en-US" sz="1200" kern="1200" dirty="0" err="1">
                <a:solidFill>
                  <a:schemeClr val="tx1"/>
                </a:solidFill>
                <a:effectLst/>
                <a:latin typeface="+mn-lt"/>
                <a:ea typeface="+mn-ea"/>
                <a:cs typeface="+mn-cs"/>
              </a:rPr>
              <a:t>ra.</a:t>
            </a:r>
            <a:r>
              <a:rPr lang="en-US" sz="1200" kern="1200" dirty="0">
                <a:solidFill>
                  <a:schemeClr val="tx1"/>
                </a:solidFill>
                <a:effectLst/>
                <a:latin typeface="+mn-lt"/>
                <a:ea typeface="+mn-ea"/>
                <a:cs typeface="+mn-cs"/>
              </a:rPr>
              <a:t>.. ($236.12)</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37253 –XS = Intravascular ultrasound (noncoronary vessel) during diagnostic evaluation and/or therapeutic intervention, including </a:t>
            </a:r>
            <a:r>
              <a:rPr lang="en-US" sz="1200" kern="1200" dirty="0" err="1">
                <a:solidFill>
                  <a:schemeClr val="tx1"/>
                </a:solidFill>
                <a:effectLst/>
                <a:latin typeface="+mn-lt"/>
                <a:ea typeface="+mn-ea"/>
                <a:cs typeface="+mn-cs"/>
              </a:rPr>
              <a:t>ra.</a:t>
            </a:r>
            <a:r>
              <a:rPr lang="en-US" sz="1200" kern="1200" dirty="0">
                <a:solidFill>
                  <a:schemeClr val="tx1"/>
                </a:solidFill>
                <a:effectLst/>
                <a:latin typeface="+mn-lt"/>
                <a:ea typeface="+mn-ea"/>
                <a:cs typeface="+mn-cs"/>
              </a:rPr>
              <a:t>.. ($236.12)</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37253 –XS = Intravascular ultrasound (noncoronary vessel) during diagnostic evaluation and/or therapeutic intervention, including </a:t>
            </a:r>
            <a:r>
              <a:rPr lang="en-US" sz="1200" kern="1200" dirty="0" err="1">
                <a:solidFill>
                  <a:schemeClr val="tx1"/>
                </a:solidFill>
                <a:effectLst/>
                <a:latin typeface="+mn-lt"/>
                <a:ea typeface="+mn-ea"/>
                <a:cs typeface="+mn-cs"/>
              </a:rPr>
              <a:t>ra.</a:t>
            </a:r>
            <a:r>
              <a:rPr lang="en-US" sz="1200" kern="1200" dirty="0">
                <a:solidFill>
                  <a:schemeClr val="tx1"/>
                </a:solidFill>
                <a:effectLst/>
                <a:latin typeface="+mn-lt"/>
                <a:ea typeface="+mn-ea"/>
                <a:cs typeface="+mn-cs"/>
              </a:rPr>
              <a:t>.. ($236.12)</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37253 –XS = Intravascular ultrasound (noncoronary vessel) during diagnostic evaluation and/or therapeutic intervention, including </a:t>
            </a:r>
            <a:r>
              <a:rPr lang="en-US" sz="1200" kern="1200" dirty="0" err="1">
                <a:solidFill>
                  <a:schemeClr val="tx1"/>
                </a:solidFill>
                <a:effectLst/>
                <a:latin typeface="+mn-lt"/>
                <a:ea typeface="+mn-ea"/>
                <a:cs typeface="+mn-cs"/>
              </a:rPr>
              <a:t>ra.</a:t>
            </a:r>
            <a:r>
              <a:rPr lang="en-US" sz="1200" kern="1200" dirty="0">
                <a:solidFill>
                  <a:schemeClr val="tx1"/>
                </a:solidFill>
                <a:effectLst/>
                <a:latin typeface="+mn-lt"/>
                <a:ea typeface="+mn-ea"/>
                <a:cs typeface="+mn-cs"/>
              </a:rPr>
              <a:t>.. ($236.12)</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37253 –XS = Intravascular ultrasound (noncoronary vessel) during diagnostic evaluation and/or therapeutic intervention, including </a:t>
            </a:r>
            <a:r>
              <a:rPr lang="en-US" sz="1200" kern="1200" dirty="0" err="1">
                <a:solidFill>
                  <a:schemeClr val="tx1"/>
                </a:solidFill>
                <a:effectLst/>
                <a:latin typeface="+mn-lt"/>
                <a:ea typeface="+mn-ea"/>
                <a:cs typeface="+mn-cs"/>
              </a:rPr>
              <a:t>ra.</a:t>
            </a:r>
            <a:r>
              <a:rPr lang="en-US" sz="1200" kern="1200" dirty="0">
                <a:solidFill>
                  <a:schemeClr val="tx1"/>
                </a:solidFill>
                <a:effectLst/>
                <a:latin typeface="+mn-lt"/>
                <a:ea typeface="+mn-ea"/>
                <a:cs typeface="+mn-cs"/>
              </a:rPr>
              <a:t>.. ($236.12)</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37253 –XS = Intravascular ultrasound (noncoronary vessel) during diagnostic evaluation and/or therapeutic intervention, including </a:t>
            </a:r>
            <a:r>
              <a:rPr lang="en-US" sz="1200" kern="1200" dirty="0" err="1">
                <a:solidFill>
                  <a:schemeClr val="tx1"/>
                </a:solidFill>
                <a:effectLst/>
                <a:latin typeface="+mn-lt"/>
                <a:ea typeface="+mn-ea"/>
                <a:cs typeface="+mn-cs"/>
              </a:rPr>
              <a:t>ra.</a:t>
            </a:r>
            <a:r>
              <a:rPr lang="en-US" sz="1200" kern="1200" dirty="0">
                <a:solidFill>
                  <a:schemeClr val="tx1"/>
                </a:solidFill>
                <a:effectLst/>
                <a:latin typeface="+mn-lt"/>
                <a:ea typeface="+mn-ea"/>
                <a:cs typeface="+mn-cs"/>
              </a:rPr>
              <a:t>.. ($236.12)</a:t>
            </a:r>
          </a:p>
          <a:p>
            <a:r>
              <a:rPr lang="en-US" sz="1200" kern="1200" dirty="0">
                <a:solidFill>
                  <a:schemeClr val="tx1"/>
                </a:solidFill>
                <a:effectLst/>
                <a:latin typeface="+mn-lt"/>
                <a:ea typeface="+mn-ea"/>
                <a:cs typeface="+mn-cs"/>
              </a:rPr>
              <a:t>75630 –XU = Aortography, abdominal plus bilateral iliofemoral lower extremity, catheter, by serialography, radiological supervision ... ($192.49)  </a:t>
            </a:r>
          </a:p>
          <a:p>
            <a:r>
              <a:rPr lang="en-US" sz="1200" kern="1200" dirty="0">
                <a:solidFill>
                  <a:schemeClr val="tx1"/>
                </a:solidFill>
                <a:effectLst/>
                <a:latin typeface="+mn-lt"/>
                <a:ea typeface="+mn-ea"/>
                <a:cs typeface="+mn-cs"/>
              </a:rPr>
              <a:t>76937 = Ultrasound guidance for vascular access requiring ultrasound evaluation of potential access sites, documentation of </a:t>
            </a:r>
            <a:r>
              <a:rPr lang="en-US" sz="1200" kern="1200" dirty="0" err="1">
                <a:solidFill>
                  <a:schemeClr val="tx1"/>
                </a:solidFill>
                <a:effectLst/>
                <a:latin typeface="+mn-lt"/>
                <a:ea typeface="+mn-ea"/>
                <a:cs typeface="+mn-cs"/>
              </a:rPr>
              <a:t>sele</a:t>
            </a:r>
            <a:r>
              <a:rPr lang="en-US" sz="1200" kern="1200" dirty="0">
                <a:solidFill>
                  <a:schemeClr val="tx1"/>
                </a:solidFill>
                <a:effectLst/>
                <a:latin typeface="+mn-lt"/>
                <a:ea typeface="+mn-ea"/>
                <a:cs typeface="+mn-cs"/>
              </a:rPr>
              <a:t>...  ($35.95)</a:t>
            </a:r>
          </a:p>
          <a:p>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Total Payment:  $27388.55</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128</a:t>
            </a:fld>
            <a:endParaRPr lang="en-US"/>
          </a:p>
        </p:txBody>
      </p:sp>
    </p:spTree>
    <p:extLst>
      <p:ext uri="{BB962C8B-B14F-4D97-AF65-F5344CB8AC3E}">
        <p14:creationId xmlns:p14="http://schemas.microsoft.com/office/powerpoint/2010/main" val="4073332046"/>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baseline="0" dirty="0">
                <a:solidFill>
                  <a:schemeClr val="tx1"/>
                </a:solidFill>
                <a:effectLst/>
                <a:latin typeface="+mn-lt"/>
                <a:ea typeface="+mn-ea"/>
                <a:cs typeface="+mn-cs"/>
              </a:rPr>
              <a:t>SUMMARY OF CPT CODES:</a:t>
            </a:r>
          </a:p>
          <a:p>
            <a:endParaRPr lang="en-US" dirty="0"/>
          </a:p>
          <a:p>
            <a:pPr lvl="0"/>
            <a:r>
              <a:rPr lang="en-US" sz="1200" b="0" kern="1200" baseline="0" dirty="0">
                <a:solidFill>
                  <a:schemeClr val="tx1"/>
                </a:solidFill>
                <a:effectLst/>
                <a:latin typeface="+mn-lt"/>
                <a:ea typeface="+mn-ea"/>
                <a:cs typeface="+mn-cs"/>
              </a:rPr>
              <a:t>LOWER EXTREMITY VENOGRAPHY WITH DEEP VEIN THROMBOSIS INTERVENTIONS (CPT# 36005, </a:t>
            </a:r>
            <a:r>
              <a:rPr lang="en-US" sz="1200" b="0" kern="1200" dirty="0">
                <a:solidFill>
                  <a:schemeClr val="tx1"/>
                </a:solidFill>
                <a:effectLst/>
                <a:latin typeface="+mn-lt"/>
                <a:ea typeface="+mn-ea"/>
                <a:cs typeface="+mn-cs"/>
              </a:rPr>
              <a:t>75820,</a:t>
            </a:r>
            <a:r>
              <a:rPr lang="en-US" sz="1200" b="0" kern="1200" baseline="0" dirty="0">
                <a:solidFill>
                  <a:schemeClr val="tx1"/>
                </a:solidFill>
                <a:effectLst/>
                <a:latin typeface="+mn-lt"/>
                <a:ea typeface="+mn-ea"/>
                <a:cs typeface="+mn-cs"/>
              </a:rPr>
              <a:t> </a:t>
            </a:r>
            <a:r>
              <a:rPr lang="en-US" sz="1200" b="0" kern="1200" dirty="0">
                <a:solidFill>
                  <a:schemeClr val="tx1"/>
                </a:solidFill>
                <a:effectLst/>
                <a:latin typeface="+mn-lt"/>
                <a:ea typeface="+mn-ea"/>
                <a:cs typeface="+mn-cs"/>
              </a:rPr>
              <a:t>76937, </a:t>
            </a:r>
            <a:r>
              <a:rPr lang="en-US" sz="1200" b="0" kern="1200" baseline="0" dirty="0">
                <a:solidFill>
                  <a:schemeClr val="tx1"/>
                </a:solidFill>
                <a:effectLst/>
                <a:latin typeface="+mn-lt"/>
                <a:ea typeface="+mn-ea"/>
                <a:cs typeface="+mn-cs"/>
              </a:rPr>
              <a:t>37191, 37212, </a:t>
            </a:r>
            <a:r>
              <a:rPr lang="en-US" sz="1200" b="0" kern="1200" dirty="0">
                <a:solidFill>
                  <a:schemeClr val="tx1"/>
                </a:solidFill>
                <a:effectLst/>
                <a:latin typeface="+mn-lt"/>
                <a:ea typeface="+mn-ea"/>
                <a:cs typeface="+mn-cs"/>
              </a:rPr>
              <a:t>37187, 37238, 37239, 37248, 37249, 37252, 37253)</a:t>
            </a:r>
          </a:p>
          <a:p>
            <a:pPr lvl="0"/>
            <a:endParaRPr lang="en-US" sz="1200" b="0" kern="1200" dirty="0">
              <a:solidFill>
                <a:schemeClr val="tx1"/>
              </a:solidFill>
              <a:effectLst/>
              <a:latin typeface="+mn-lt"/>
              <a:ea typeface="+mn-ea"/>
              <a:cs typeface="+mn-cs"/>
            </a:endParaRPr>
          </a:p>
          <a:p>
            <a:pPr lvl="0"/>
            <a:endParaRPr lang="en-US" sz="1200" b="0" kern="1200" dirty="0">
              <a:solidFill>
                <a:schemeClr val="tx1"/>
              </a:solidFill>
              <a:effectLst/>
              <a:latin typeface="+mn-lt"/>
              <a:ea typeface="+mn-ea"/>
              <a:cs typeface="+mn-cs"/>
            </a:endParaRPr>
          </a:p>
          <a:p>
            <a:pPr lvl="0"/>
            <a:r>
              <a:rPr lang="en-US" sz="1200" b="0" kern="1200" dirty="0">
                <a:solidFill>
                  <a:schemeClr val="tx1"/>
                </a:solidFill>
                <a:effectLst/>
                <a:latin typeface="+mn-lt"/>
                <a:ea typeface="+mn-ea"/>
                <a:cs typeface="+mn-cs"/>
              </a:rPr>
              <a:t>36005 =</a:t>
            </a:r>
            <a:r>
              <a:rPr lang="en-US" sz="1200" b="0" kern="1200" baseline="0" dirty="0">
                <a:solidFill>
                  <a:schemeClr val="tx1"/>
                </a:solidFill>
                <a:effectLst/>
                <a:latin typeface="+mn-lt"/>
                <a:ea typeface="+mn-ea"/>
                <a:cs typeface="+mn-cs"/>
              </a:rPr>
              <a:t> Injection contrast for extremity venography (including needle placement) </a:t>
            </a:r>
          </a:p>
          <a:p>
            <a:pPr lvl="0"/>
            <a:r>
              <a:rPr lang="en-US" sz="1200" b="0" kern="1200" baseline="0" dirty="0">
                <a:solidFill>
                  <a:schemeClr val="tx1"/>
                </a:solidFill>
                <a:effectLst/>
                <a:latin typeface="+mn-lt"/>
                <a:ea typeface="+mn-ea"/>
                <a:cs typeface="+mn-cs"/>
              </a:rPr>
              <a:t>75820 = Extremity unilateral venography, radiological S&amp;I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effectLst/>
                <a:latin typeface="+mn-lt"/>
                <a:ea typeface="+mn-ea"/>
                <a:cs typeface="+mn-cs"/>
              </a:rPr>
              <a:t>76937</a:t>
            </a:r>
            <a:r>
              <a:rPr lang="en-US" sz="1200" b="0" kern="1200" baseline="0" dirty="0">
                <a:solidFill>
                  <a:schemeClr val="tx1"/>
                </a:solidFill>
                <a:effectLst/>
                <a:latin typeface="+mn-lt"/>
                <a:ea typeface="+mn-ea"/>
                <a:cs typeface="+mn-cs"/>
              </a:rPr>
              <a:t> = US guidance for vascular access, radiological S&amp;I</a:t>
            </a:r>
            <a:endParaRPr lang="en-US" dirty="0"/>
          </a:p>
          <a:p>
            <a:pPr lvl="0"/>
            <a:r>
              <a:rPr lang="en-US" sz="1200" b="0" kern="1200" baseline="0" dirty="0">
                <a:solidFill>
                  <a:schemeClr val="tx1"/>
                </a:solidFill>
                <a:effectLst/>
                <a:latin typeface="+mn-lt"/>
                <a:ea typeface="+mn-ea"/>
                <a:cs typeface="+mn-cs"/>
              </a:rPr>
              <a:t>37191 = Percutaneous IVC filter placement (including IVC venography + S&amp;I) </a:t>
            </a:r>
          </a:p>
          <a:p>
            <a:pPr lvl="0"/>
            <a:r>
              <a:rPr lang="en-US" sz="1200" b="0" kern="1200" baseline="0" dirty="0">
                <a:solidFill>
                  <a:schemeClr val="tx1"/>
                </a:solidFill>
                <a:effectLst/>
                <a:latin typeface="+mn-lt"/>
                <a:ea typeface="+mn-ea"/>
                <a:cs typeface="+mn-cs"/>
              </a:rPr>
              <a:t>37212 = </a:t>
            </a:r>
            <a:r>
              <a:rPr lang="en-US" sz="1200" b="0" kern="1200" baseline="0" dirty="0" err="1">
                <a:solidFill>
                  <a:schemeClr val="tx1"/>
                </a:solidFill>
                <a:effectLst/>
                <a:latin typeface="+mn-lt"/>
                <a:ea typeface="+mn-ea"/>
                <a:cs typeface="+mn-cs"/>
              </a:rPr>
              <a:t>Transcath</a:t>
            </a:r>
            <a:r>
              <a:rPr lang="en-US" sz="1200" b="0" kern="1200" baseline="0" dirty="0">
                <a:solidFill>
                  <a:schemeClr val="tx1"/>
                </a:solidFill>
                <a:effectLst/>
                <a:latin typeface="+mn-lt"/>
                <a:ea typeface="+mn-ea"/>
                <a:cs typeface="+mn-cs"/>
              </a:rPr>
              <a:t> therapy, venous infusion for thrombolysis, any method, including S&amp;I, initial treatment day (include imaging guidance)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effectLst/>
                <a:latin typeface="+mn-lt"/>
                <a:ea typeface="+mn-ea"/>
                <a:cs typeface="+mn-cs"/>
              </a:rPr>
              <a:t>37187 = Percutaneous transluminal mechanical thrombectomy, vein(s), including lytic injection </a:t>
            </a:r>
          </a:p>
          <a:p>
            <a:pPr lvl="0"/>
            <a:r>
              <a:rPr lang="en-US" sz="1200" b="0" kern="1200" baseline="0" dirty="0">
                <a:solidFill>
                  <a:schemeClr val="tx1"/>
                </a:solidFill>
                <a:effectLst/>
                <a:latin typeface="+mn-lt"/>
                <a:ea typeface="+mn-ea"/>
                <a:cs typeface="+mn-cs"/>
              </a:rPr>
              <a:t>37238 = Transcatheter intravascular stent placement in vein (initial venous stenting, including S&amp;I) </a:t>
            </a:r>
          </a:p>
          <a:p>
            <a:pPr lvl="0"/>
            <a:r>
              <a:rPr lang="en-US" sz="1200" b="0" kern="1200" baseline="0" dirty="0">
                <a:solidFill>
                  <a:schemeClr val="tx1"/>
                </a:solidFill>
                <a:effectLst/>
                <a:latin typeface="+mn-lt"/>
                <a:ea typeface="+mn-ea"/>
                <a:cs typeface="+mn-cs"/>
              </a:rPr>
              <a:t>37239 = Transcatheter intravascular stent placement in vein (except </a:t>
            </a:r>
            <a:r>
              <a:rPr lang="en-US" sz="1200" b="0" kern="1200" baseline="0" dirty="0" err="1">
                <a:solidFill>
                  <a:schemeClr val="tx1"/>
                </a:solidFill>
                <a:effectLst/>
                <a:latin typeface="+mn-lt"/>
                <a:ea typeface="+mn-ea"/>
                <a:cs typeface="+mn-cs"/>
              </a:rPr>
              <a:t>cialysis</a:t>
            </a:r>
            <a:r>
              <a:rPr lang="en-US" sz="1200" b="0" kern="1200" baseline="0" dirty="0">
                <a:solidFill>
                  <a:schemeClr val="tx1"/>
                </a:solidFill>
                <a:effectLst/>
                <a:latin typeface="+mn-lt"/>
                <a:ea typeface="+mn-ea"/>
                <a:cs typeface="+mn-cs"/>
              </a:rPr>
              <a:t> circuit, include S&amp;I; add-on vessel)</a:t>
            </a:r>
          </a:p>
          <a:p>
            <a:pPr lvl="0"/>
            <a:r>
              <a:rPr lang="en-US" sz="1200" b="0" kern="1200" baseline="0" dirty="0">
                <a:solidFill>
                  <a:schemeClr val="tx1"/>
                </a:solidFill>
                <a:effectLst/>
                <a:latin typeface="+mn-lt"/>
                <a:ea typeface="+mn-ea"/>
                <a:cs typeface="+mn-cs"/>
              </a:rPr>
              <a:t>37248 = Transluminal balloon angioplasty of vein (except dialysis circuit, include S&amp;I; initial vessel) </a:t>
            </a:r>
          </a:p>
          <a:p>
            <a:pPr lvl="0"/>
            <a:r>
              <a:rPr lang="en-US" sz="1200" b="0" kern="1200" baseline="0" dirty="0">
                <a:solidFill>
                  <a:schemeClr val="tx1"/>
                </a:solidFill>
                <a:effectLst/>
                <a:latin typeface="+mn-lt"/>
                <a:ea typeface="+mn-ea"/>
                <a:cs typeface="+mn-cs"/>
              </a:rPr>
              <a:t>37249 = Transluminal balloon angioplasty of vein (except leg, intracranial, coronary, pulmonary, dialysis; include S&amp;I; add-on vessel)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effectLst/>
                <a:latin typeface="+mn-lt"/>
                <a:ea typeface="+mn-ea"/>
                <a:cs typeface="+mn-cs"/>
              </a:rPr>
              <a:t>37252</a:t>
            </a:r>
            <a:r>
              <a:rPr lang="en-US" sz="1200" b="0" kern="1200" baseline="0" dirty="0">
                <a:solidFill>
                  <a:schemeClr val="tx1"/>
                </a:solidFill>
                <a:effectLst/>
                <a:latin typeface="+mn-lt"/>
                <a:ea typeface="+mn-ea"/>
                <a:cs typeface="+mn-cs"/>
              </a:rPr>
              <a:t> = Intravascular ultrasound (</a:t>
            </a:r>
            <a:r>
              <a:rPr lang="en-US" sz="1200" b="0" kern="1200" baseline="0" dirty="0" err="1">
                <a:solidFill>
                  <a:schemeClr val="tx1"/>
                </a:solidFill>
                <a:effectLst/>
                <a:latin typeface="+mn-lt"/>
                <a:ea typeface="+mn-ea"/>
                <a:cs typeface="+mn-cs"/>
              </a:rPr>
              <a:t>noncoronary</a:t>
            </a:r>
            <a:r>
              <a:rPr lang="en-US" sz="1200" b="0" kern="1200" baseline="0" dirty="0">
                <a:solidFill>
                  <a:schemeClr val="tx1"/>
                </a:solidFill>
                <a:effectLst/>
                <a:latin typeface="+mn-lt"/>
                <a:ea typeface="+mn-ea"/>
                <a:cs typeface="+mn-cs"/>
              </a:rPr>
              <a:t> vessel), initial vessel, including radiological S&amp;I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effectLst/>
                <a:latin typeface="+mn-lt"/>
                <a:ea typeface="+mn-ea"/>
                <a:cs typeface="+mn-cs"/>
              </a:rPr>
              <a:t>37253 = Intravascular ultrasound (</a:t>
            </a:r>
            <a:r>
              <a:rPr lang="en-US" sz="1200" b="0" kern="1200" dirty="0" err="1">
                <a:solidFill>
                  <a:schemeClr val="tx1"/>
                </a:solidFill>
                <a:effectLst/>
                <a:latin typeface="+mn-lt"/>
                <a:ea typeface="+mn-ea"/>
                <a:cs typeface="+mn-cs"/>
              </a:rPr>
              <a:t>noncoronary</a:t>
            </a:r>
            <a:r>
              <a:rPr lang="en-US" sz="1200" b="0" kern="1200" dirty="0">
                <a:solidFill>
                  <a:schemeClr val="tx1"/>
                </a:solidFill>
                <a:effectLst/>
                <a:latin typeface="+mn-lt"/>
                <a:ea typeface="+mn-ea"/>
                <a:cs typeface="+mn-cs"/>
              </a:rPr>
              <a:t> vessel), each additional vessel, including radiological S&amp;I</a:t>
            </a:r>
          </a:p>
        </p:txBody>
      </p:sp>
      <p:sp>
        <p:nvSpPr>
          <p:cNvPr id="4" name="Slide Number Placeholder 3"/>
          <p:cNvSpPr>
            <a:spLocks noGrp="1"/>
          </p:cNvSpPr>
          <p:nvPr>
            <p:ph type="sldNum" sz="quarter" idx="10"/>
          </p:nvPr>
        </p:nvSpPr>
        <p:spPr/>
        <p:txBody>
          <a:bodyPr/>
          <a:lstStyle/>
          <a:p>
            <a:fld id="{758541C2-E7F4-4D49-A53B-4E621B3E5ACE}" type="slidenum">
              <a:rPr lang="en-US" smtClean="0"/>
              <a:t>129</a:t>
            </a:fld>
            <a:endParaRPr lang="en-US"/>
          </a:p>
        </p:txBody>
      </p:sp>
    </p:spTree>
    <p:extLst>
      <p:ext uri="{BB962C8B-B14F-4D97-AF65-F5344CB8AC3E}">
        <p14:creationId xmlns:p14="http://schemas.microsoft.com/office/powerpoint/2010/main" val="12129138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PL.CL - AVM sclerotherapy (L. labial AVM)</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CATH LAB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Garfield Medical Center (Cath Lab)</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Left vaginal arteriovenous malformation. 2. Left labial swelling and pain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Introduction of needle and catheter in left labial vein (CPT# 36005)</a:t>
            </a:r>
          </a:p>
          <a:p>
            <a:r>
              <a:rPr lang="en-US" sz="1200" kern="1200" dirty="0">
                <a:solidFill>
                  <a:schemeClr val="tx1"/>
                </a:solidFill>
                <a:effectLst/>
                <a:latin typeface="+mn-lt"/>
                <a:ea typeface="+mn-ea"/>
                <a:cs typeface="+mn-cs"/>
              </a:rPr>
              <a:t>2. Embolization of left labial arteriovenous malformation using foam sodium Sotradecol solution (CPT# 37241)</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MAC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1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was diagnosed with left labial swelling due to left vaginal arteriovenous malformation. The patient has been symptomatic from this condition due to pelvic pain and labial swelling which is worsened with prolonged standing or sitting. The patient was taken to the operating room to undergo embolization of her labial arteriovenous malformation via labial vein injection. I've discussed with the patient's family regarding the benefits and risks of the procedure. The patient and family are aware of the benefits of the planned procedure which is to identify the source of arteriovenous malformation so that embolization can be performed to eliminate the flow in the AV malformation. The patient's family is also aware of the potential risks of the procedure, which include contrast-induced nephropathy, vessel perforation, arterial dissection, contrast-induced allergic reaction, bleeding, and wound infection. The overall risk of these complications is 1%. The patient has accepted these benefits and risks, and agreed to proceed with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brought to the operating room and placed on the operating room table in the supine position. General anesthesia was administered by the anesthesiologist. The patient's vaginal area was prepped sterilely and draped in the standard fashion. Appropriate time out was performed whereby the patient and site of surgery were identified. Using a 30 gauge needle, percutaneous access was obtained in the labial vaginal vein. Next 0.25% foam sodium Sotradecol solution with air to liquid ratio of 3 to 1 was injected into the left labial arteriovenous malformation for venous embolization. A total of 10cc of foam solution was used for arteriovenous malformation embolization. Next manual compression was applied in the left vaginal area for hemostasis.  The patient tolerated the procedure well and suffered no complications. I was present throughout the entire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IMPRESSION: Successful embolization of left labial and vaginal arteriovenous malformation via left labial vein approach.</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Discharge patient to home. Follow up in my clinic in 2 weeks.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612 W. Duarte Rd, #303, Arcadia, CA 91007</a:t>
            </a: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13</a:t>
            </a:fld>
            <a:endParaRPr lang="en-US"/>
          </a:p>
        </p:txBody>
      </p:sp>
    </p:spTree>
    <p:extLst>
      <p:ext uri="{BB962C8B-B14F-4D97-AF65-F5344CB8AC3E}">
        <p14:creationId xmlns:p14="http://schemas.microsoft.com/office/powerpoint/2010/main" val="722946576"/>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baseline="0" dirty="0">
                <a:solidFill>
                  <a:schemeClr val="tx1"/>
                </a:solidFill>
                <a:effectLst/>
                <a:latin typeface="+mn-lt"/>
                <a:ea typeface="+mn-ea"/>
                <a:cs typeface="+mn-cs"/>
              </a:rPr>
              <a:t>SUMMARY OF CPT CODES:</a:t>
            </a:r>
          </a:p>
          <a:p>
            <a:pPr lvl="0"/>
            <a:endParaRPr lang="en-US" sz="1200" b="0" kern="1200" dirty="0">
              <a:solidFill>
                <a:schemeClr val="tx1"/>
              </a:solidFill>
              <a:effectLst/>
              <a:latin typeface="+mn-lt"/>
              <a:ea typeface="+mn-ea"/>
              <a:cs typeface="+mn-cs"/>
            </a:endParaRPr>
          </a:p>
          <a:p>
            <a:pPr lvl="0"/>
            <a:r>
              <a:rPr lang="en-US" sz="1200" b="0" kern="1200" dirty="0">
                <a:solidFill>
                  <a:schemeClr val="tx1"/>
                </a:solidFill>
                <a:effectLst/>
                <a:latin typeface="+mn-lt"/>
                <a:ea typeface="+mn-ea"/>
                <a:cs typeface="+mn-cs"/>
              </a:rPr>
              <a:t>LOWER</a:t>
            </a:r>
            <a:r>
              <a:rPr lang="en-US" sz="1200" b="0" kern="1200" baseline="0" dirty="0">
                <a:solidFill>
                  <a:schemeClr val="tx1"/>
                </a:solidFill>
                <a:effectLst/>
                <a:latin typeface="+mn-lt"/>
                <a:ea typeface="+mn-ea"/>
                <a:cs typeface="+mn-cs"/>
              </a:rPr>
              <a:t> EXTREMITY VENOGRAPHY WITH ENDOVASCULAR INTERVENTIONS (CPT# </a:t>
            </a:r>
            <a:r>
              <a:rPr lang="en-US" sz="1200" b="0" kern="1200" dirty="0">
                <a:solidFill>
                  <a:schemeClr val="tx1"/>
                </a:solidFill>
                <a:effectLst/>
                <a:latin typeface="+mn-lt"/>
                <a:ea typeface="+mn-ea"/>
                <a:cs typeface="+mn-cs"/>
              </a:rPr>
              <a:t>36005, 75820, 76937,</a:t>
            </a:r>
            <a:r>
              <a:rPr lang="en-US" sz="1200" b="0" kern="1200" baseline="0" dirty="0">
                <a:solidFill>
                  <a:schemeClr val="tx1"/>
                </a:solidFill>
                <a:effectLst/>
                <a:latin typeface="+mn-lt"/>
                <a:ea typeface="+mn-ea"/>
                <a:cs typeface="+mn-cs"/>
              </a:rPr>
              <a:t> 37191, </a:t>
            </a:r>
            <a:r>
              <a:rPr lang="en-US" sz="1200" b="0" kern="1200" dirty="0">
                <a:solidFill>
                  <a:schemeClr val="tx1"/>
                </a:solidFill>
                <a:effectLst/>
                <a:latin typeface="+mn-lt"/>
                <a:ea typeface="+mn-ea"/>
                <a:cs typeface="+mn-cs"/>
              </a:rPr>
              <a:t>37187,</a:t>
            </a:r>
            <a:r>
              <a:rPr lang="en-US" sz="1200" b="0" kern="1200" baseline="0" dirty="0">
                <a:solidFill>
                  <a:schemeClr val="tx1"/>
                </a:solidFill>
                <a:effectLst/>
                <a:latin typeface="+mn-lt"/>
                <a:ea typeface="+mn-ea"/>
                <a:cs typeface="+mn-cs"/>
              </a:rPr>
              <a:t> </a:t>
            </a:r>
            <a:r>
              <a:rPr lang="en-US" sz="1200" b="0" kern="1200" dirty="0">
                <a:solidFill>
                  <a:schemeClr val="tx1"/>
                </a:solidFill>
                <a:effectLst/>
                <a:latin typeface="+mn-lt"/>
                <a:ea typeface="+mn-ea"/>
                <a:cs typeface="+mn-cs"/>
              </a:rPr>
              <a:t>37238, 37239, 37248, 37249, 37252, 37253)</a:t>
            </a:r>
          </a:p>
          <a:p>
            <a:pPr lvl="0"/>
            <a:endParaRPr lang="en-US" sz="1200" b="0" kern="1200" dirty="0">
              <a:solidFill>
                <a:schemeClr val="tx1"/>
              </a:solidFill>
              <a:effectLst/>
              <a:latin typeface="+mn-lt"/>
              <a:ea typeface="+mn-ea"/>
              <a:cs typeface="+mn-cs"/>
            </a:endParaRPr>
          </a:p>
          <a:p>
            <a:pPr lvl="0"/>
            <a:endParaRPr lang="en-US" sz="1200" b="0" kern="1200" dirty="0">
              <a:solidFill>
                <a:schemeClr val="tx1"/>
              </a:solidFill>
              <a:effectLst/>
              <a:latin typeface="+mn-lt"/>
              <a:ea typeface="+mn-ea"/>
              <a:cs typeface="+mn-cs"/>
            </a:endParaRPr>
          </a:p>
          <a:p>
            <a:pPr lvl="0"/>
            <a:r>
              <a:rPr lang="en-US" sz="1200" b="0" kern="1200" dirty="0">
                <a:solidFill>
                  <a:schemeClr val="tx1"/>
                </a:solidFill>
                <a:effectLst/>
                <a:latin typeface="+mn-lt"/>
                <a:ea typeface="+mn-ea"/>
                <a:cs typeface="+mn-cs"/>
              </a:rPr>
              <a:t>36005 =</a:t>
            </a:r>
            <a:r>
              <a:rPr lang="en-US" sz="1200" b="0" kern="1200" baseline="0" dirty="0">
                <a:solidFill>
                  <a:schemeClr val="tx1"/>
                </a:solidFill>
                <a:effectLst/>
                <a:latin typeface="+mn-lt"/>
                <a:ea typeface="+mn-ea"/>
                <a:cs typeface="+mn-cs"/>
              </a:rPr>
              <a:t> Injection contrast for extremity venography (including needle placement) </a:t>
            </a:r>
          </a:p>
          <a:p>
            <a:pPr lvl="0"/>
            <a:r>
              <a:rPr lang="en-US" sz="1200" b="0" kern="1200" baseline="0" dirty="0">
                <a:solidFill>
                  <a:schemeClr val="tx1"/>
                </a:solidFill>
                <a:effectLst/>
                <a:latin typeface="+mn-lt"/>
                <a:ea typeface="+mn-ea"/>
                <a:cs typeface="+mn-cs"/>
              </a:rPr>
              <a:t>75820 = Extremity unilateral venography, radiological S&amp;I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effectLst/>
                <a:latin typeface="+mn-lt"/>
                <a:ea typeface="+mn-ea"/>
                <a:cs typeface="+mn-cs"/>
              </a:rPr>
              <a:t>76937</a:t>
            </a:r>
            <a:r>
              <a:rPr lang="en-US" sz="1200" b="0" kern="1200" baseline="0" dirty="0">
                <a:solidFill>
                  <a:schemeClr val="tx1"/>
                </a:solidFill>
                <a:effectLst/>
                <a:latin typeface="+mn-lt"/>
                <a:ea typeface="+mn-ea"/>
                <a:cs typeface="+mn-cs"/>
              </a:rPr>
              <a:t> = US guidance for vascular access, radiological S&amp;I</a:t>
            </a:r>
            <a:endParaRPr lang="en-US" dirty="0"/>
          </a:p>
          <a:p>
            <a:pPr lvl="0"/>
            <a:r>
              <a:rPr lang="en-US" sz="1200" b="0" kern="1200" baseline="0" dirty="0">
                <a:solidFill>
                  <a:schemeClr val="tx1"/>
                </a:solidFill>
                <a:effectLst/>
                <a:latin typeface="+mn-lt"/>
                <a:ea typeface="+mn-ea"/>
                <a:cs typeface="+mn-cs"/>
              </a:rPr>
              <a:t>37191 = Percutaneous IVC filter placement (including IVC venography + S&amp;I)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effectLst/>
                <a:latin typeface="+mn-lt"/>
                <a:ea typeface="+mn-ea"/>
                <a:cs typeface="+mn-cs"/>
              </a:rPr>
              <a:t>37187 = Percutaneous transluminal mechanical thrombectomy, vein(s), including lytic injection </a:t>
            </a:r>
          </a:p>
          <a:p>
            <a:pPr lvl="0"/>
            <a:r>
              <a:rPr lang="en-US" sz="1200" b="0" kern="1200" baseline="0" dirty="0">
                <a:solidFill>
                  <a:schemeClr val="tx1"/>
                </a:solidFill>
                <a:effectLst/>
                <a:latin typeface="+mn-lt"/>
                <a:ea typeface="+mn-ea"/>
                <a:cs typeface="+mn-cs"/>
              </a:rPr>
              <a:t>37238 = Transcatheter intravascular stent placement in vein (initial venous stenting, including S&amp;I) </a:t>
            </a:r>
          </a:p>
          <a:p>
            <a:pPr lvl="0"/>
            <a:r>
              <a:rPr lang="en-US" sz="1200" b="0" kern="1200" baseline="0" dirty="0">
                <a:solidFill>
                  <a:schemeClr val="tx1"/>
                </a:solidFill>
                <a:effectLst/>
                <a:latin typeface="+mn-lt"/>
                <a:ea typeface="+mn-ea"/>
                <a:cs typeface="+mn-cs"/>
              </a:rPr>
              <a:t>37239 = Transcatheter intravascular stent placement in vein (except </a:t>
            </a:r>
            <a:r>
              <a:rPr lang="en-US" sz="1200" b="0" kern="1200" baseline="0" dirty="0" err="1">
                <a:solidFill>
                  <a:schemeClr val="tx1"/>
                </a:solidFill>
                <a:effectLst/>
                <a:latin typeface="+mn-lt"/>
                <a:ea typeface="+mn-ea"/>
                <a:cs typeface="+mn-cs"/>
              </a:rPr>
              <a:t>cialysis</a:t>
            </a:r>
            <a:r>
              <a:rPr lang="en-US" sz="1200" b="0" kern="1200" baseline="0" dirty="0">
                <a:solidFill>
                  <a:schemeClr val="tx1"/>
                </a:solidFill>
                <a:effectLst/>
                <a:latin typeface="+mn-lt"/>
                <a:ea typeface="+mn-ea"/>
                <a:cs typeface="+mn-cs"/>
              </a:rPr>
              <a:t> circuit, include S&amp;I; add-on vessel)</a:t>
            </a:r>
          </a:p>
          <a:p>
            <a:pPr lvl="0"/>
            <a:r>
              <a:rPr lang="en-US" sz="1200" b="0" kern="1200" baseline="0" dirty="0">
                <a:solidFill>
                  <a:schemeClr val="tx1"/>
                </a:solidFill>
                <a:effectLst/>
                <a:latin typeface="+mn-lt"/>
                <a:ea typeface="+mn-ea"/>
                <a:cs typeface="+mn-cs"/>
              </a:rPr>
              <a:t>37248 = Transluminal balloon angioplasty of vein (except dialysis circuit, include S&amp;I; initial vessel) </a:t>
            </a:r>
          </a:p>
          <a:p>
            <a:pPr lvl="0"/>
            <a:r>
              <a:rPr lang="en-US" sz="1200" b="0" kern="1200" baseline="0" dirty="0">
                <a:solidFill>
                  <a:schemeClr val="tx1"/>
                </a:solidFill>
                <a:effectLst/>
                <a:latin typeface="+mn-lt"/>
                <a:ea typeface="+mn-ea"/>
                <a:cs typeface="+mn-cs"/>
              </a:rPr>
              <a:t>37249 = Transluminal balloon angioplasty of vein (except leg, intracranial, coronary, pulmonary, dialysis; include S&amp;I; add-on vessel)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effectLst/>
                <a:latin typeface="+mn-lt"/>
                <a:ea typeface="+mn-ea"/>
                <a:cs typeface="+mn-cs"/>
              </a:rPr>
              <a:t>37252</a:t>
            </a:r>
            <a:r>
              <a:rPr lang="en-US" sz="1200" b="0" kern="1200" baseline="0" dirty="0">
                <a:solidFill>
                  <a:schemeClr val="tx1"/>
                </a:solidFill>
                <a:effectLst/>
                <a:latin typeface="+mn-lt"/>
                <a:ea typeface="+mn-ea"/>
                <a:cs typeface="+mn-cs"/>
              </a:rPr>
              <a:t> = Intravascular ultrasound (</a:t>
            </a:r>
            <a:r>
              <a:rPr lang="en-US" sz="1200" b="0" kern="1200" baseline="0" dirty="0" err="1">
                <a:solidFill>
                  <a:schemeClr val="tx1"/>
                </a:solidFill>
                <a:effectLst/>
                <a:latin typeface="+mn-lt"/>
                <a:ea typeface="+mn-ea"/>
                <a:cs typeface="+mn-cs"/>
              </a:rPr>
              <a:t>noncoronary</a:t>
            </a:r>
            <a:r>
              <a:rPr lang="en-US" sz="1200" b="0" kern="1200" baseline="0" dirty="0">
                <a:solidFill>
                  <a:schemeClr val="tx1"/>
                </a:solidFill>
                <a:effectLst/>
                <a:latin typeface="+mn-lt"/>
                <a:ea typeface="+mn-ea"/>
                <a:cs typeface="+mn-cs"/>
              </a:rPr>
              <a:t> vessel), initial vessel, including radiological S&amp;I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effectLst/>
                <a:latin typeface="+mn-lt"/>
                <a:ea typeface="+mn-ea"/>
                <a:cs typeface="+mn-cs"/>
              </a:rPr>
              <a:t>37253 = Intravascular ultrasound (</a:t>
            </a:r>
            <a:r>
              <a:rPr lang="en-US" sz="1200" b="0" kern="1200" dirty="0" err="1">
                <a:solidFill>
                  <a:schemeClr val="tx1"/>
                </a:solidFill>
                <a:effectLst/>
                <a:latin typeface="+mn-lt"/>
                <a:ea typeface="+mn-ea"/>
                <a:cs typeface="+mn-cs"/>
              </a:rPr>
              <a:t>noncoronary</a:t>
            </a:r>
            <a:r>
              <a:rPr lang="en-US" sz="1200" b="0" kern="1200" dirty="0">
                <a:solidFill>
                  <a:schemeClr val="tx1"/>
                </a:solidFill>
                <a:effectLst/>
                <a:latin typeface="+mn-lt"/>
                <a:ea typeface="+mn-ea"/>
                <a:cs typeface="+mn-cs"/>
              </a:rPr>
              <a:t> vessel), each additional vessel, including radiological S&amp;I</a:t>
            </a:r>
          </a:p>
          <a:p>
            <a:pPr lvl="0"/>
            <a:endParaRPr lang="en-US" sz="1200" b="0" kern="1200" dirty="0">
              <a:solidFill>
                <a:schemeClr val="tx1"/>
              </a:solidFill>
              <a:effectLst/>
              <a:latin typeface="+mn-lt"/>
              <a:ea typeface="+mn-ea"/>
              <a:cs typeface="+mn-cs"/>
            </a:endParaRPr>
          </a:p>
          <a:p>
            <a:pPr lvl="0"/>
            <a:endParaRPr lang="en-US" sz="1200" b="0" kern="1200" dirty="0">
              <a:solidFill>
                <a:schemeClr val="tx1"/>
              </a:solidFill>
              <a:effectLst/>
              <a:latin typeface="+mn-lt"/>
              <a:ea typeface="+mn-ea"/>
              <a:cs typeface="+mn-cs"/>
            </a:endParaRPr>
          </a:p>
          <a:p>
            <a:pPr lvl="0"/>
            <a:endParaRPr lang="en-US" sz="1200" b="0" kern="1200" dirty="0">
              <a:solidFill>
                <a:schemeClr val="tx1"/>
              </a:solidFill>
              <a:effectLst/>
              <a:latin typeface="+mn-lt"/>
              <a:ea typeface="+mn-ea"/>
              <a:cs typeface="+mn-cs"/>
            </a:endParaRPr>
          </a:p>
          <a:p>
            <a:pPr lvl="0"/>
            <a:endParaRPr lang="en-US" sz="1200" b="0" kern="1200" dirty="0">
              <a:solidFill>
                <a:schemeClr val="tx1"/>
              </a:solidFill>
              <a:effectLst/>
              <a:latin typeface="+mn-lt"/>
              <a:ea typeface="+mn-ea"/>
              <a:cs typeface="+mn-cs"/>
            </a:endParaRPr>
          </a:p>
          <a:p>
            <a:pPr lvl="0"/>
            <a:endParaRPr lang="en-US" sz="1200" b="0" kern="1200" dirty="0">
              <a:solidFill>
                <a:schemeClr val="tx1"/>
              </a:solidFill>
              <a:effectLst/>
              <a:latin typeface="+mn-lt"/>
              <a:ea typeface="+mn-ea"/>
              <a:cs typeface="+mn-cs"/>
            </a:endParaRPr>
          </a:p>
          <a:p>
            <a:pPr lvl="0"/>
            <a:endParaRPr lang="en-US" sz="1200" b="0" kern="1200" dirty="0">
              <a:solidFill>
                <a:schemeClr val="tx1"/>
              </a:solidFill>
              <a:effectLst/>
              <a:latin typeface="+mn-lt"/>
              <a:ea typeface="+mn-ea"/>
              <a:cs typeface="+mn-cs"/>
            </a:endParaRPr>
          </a:p>
          <a:p>
            <a:pPr lvl="0"/>
            <a:endParaRPr lang="en-US" sz="1200" b="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t>
            </a:r>
            <a:r>
              <a:rPr lang="en-US" sz="1200" kern="1200" baseline="0" dirty="0">
                <a:solidFill>
                  <a:schemeClr val="tx1"/>
                </a:solidFill>
                <a:effectLst/>
                <a:latin typeface="+mn-lt"/>
                <a:ea typeface="+mn-ea"/>
                <a:cs typeface="+mn-cs"/>
              </a:rPr>
              <a:t>  </a:t>
            </a:r>
          </a:p>
          <a:p>
            <a:pPr lvl="0"/>
            <a:r>
              <a:rPr lang="en-US" sz="1200" kern="1200" dirty="0">
                <a:solidFill>
                  <a:schemeClr val="tx1"/>
                </a:solidFill>
                <a:effectLst/>
                <a:latin typeface="+mn-lt"/>
                <a:ea typeface="+mn-ea"/>
                <a:cs typeface="+mn-cs"/>
              </a:rPr>
              <a:t>=========================</a:t>
            </a:r>
            <a:r>
              <a:rPr lang="en-US" sz="1200" kern="1200" baseline="0" dirty="0">
                <a:solidFill>
                  <a:schemeClr val="tx1"/>
                </a:solidFill>
                <a:effectLst/>
                <a:latin typeface="+mn-lt"/>
                <a:ea typeface="+mn-ea"/>
                <a:cs typeface="+mn-cs"/>
              </a:rPr>
              <a:t>  </a:t>
            </a:r>
          </a:p>
          <a:p>
            <a:pPr lvl="0"/>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       VASCUNOTE TEMPLATE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t>
            </a:r>
            <a:r>
              <a:rPr lang="en-US" sz="1200" kern="1200" baseline="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t>
            </a:r>
            <a:r>
              <a:rPr lang="en-US" sz="1200" kern="1200" baseline="0" dirty="0">
                <a:solidFill>
                  <a:schemeClr val="tx1"/>
                </a:solidFill>
                <a:effectLst/>
                <a:latin typeface="+mn-lt"/>
                <a:ea typeface="+mn-ea"/>
                <a:cs typeface="+mn-cs"/>
              </a:rPr>
              <a:t>  </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Iliac vein venography &amp; IVUS – iliac vein stenting</a:t>
            </a:r>
          </a:p>
          <a:p>
            <a:pPr lvl="0"/>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37238 = Transcatheter placement of an intravascular stent(s), open or percutaneous, including radiological supervision and inter...  ($4958.42)</a:t>
            </a:r>
          </a:p>
          <a:p>
            <a:r>
              <a:rPr lang="en-US" sz="1200" kern="1200" dirty="0">
                <a:solidFill>
                  <a:schemeClr val="tx1"/>
                </a:solidFill>
                <a:effectLst/>
                <a:latin typeface="+mn-lt"/>
                <a:ea typeface="+mn-ea"/>
                <a:cs typeface="+mn-cs"/>
              </a:rPr>
              <a:t>37239 –XS = Transcatheter placement of an intravascular stent(s), open or percutaneous, including radiological supervision and inter...  ($2397.52)   </a:t>
            </a:r>
          </a:p>
          <a:p>
            <a:r>
              <a:rPr lang="en-US" sz="1200" kern="1200" dirty="0">
                <a:solidFill>
                  <a:schemeClr val="tx1"/>
                </a:solidFill>
                <a:effectLst/>
                <a:latin typeface="+mn-lt"/>
                <a:ea typeface="+mn-ea"/>
                <a:cs typeface="+mn-cs"/>
              </a:rPr>
              <a:t>37239 = Transcatheter placement of an intravascular stent(s), open or percutaneous, including radiological supervision and inter...  ($2397.52)</a:t>
            </a:r>
          </a:p>
          <a:p>
            <a:r>
              <a:rPr lang="en-US" sz="1200" kern="1200" dirty="0">
                <a:solidFill>
                  <a:schemeClr val="tx1"/>
                </a:solidFill>
                <a:effectLst/>
                <a:latin typeface="+mn-lt"/>
                <a:ea typeface="+mn-ea"/>
                <a:cs typeface="+mn-cs"/>
              </a:rPr>
              <a:t>37187 = Percutaneous transluminal mechanical thrombectomy, vein(s), including intraprocedural pharmacological thrombolytic </a:t>
            </a:r>
            <a:r>
              <a:rPr lang="en-US" sz="1200" kern="1200" dirty="0" err="1">
                <a:solidFill>
                  <a:schemeClr val="tx1"/>
                </a:solidFill>
                <a:effectLst/>
                <a:latin typeface="+mn-lt"/>
                <a:ea typeface="+mn-ea"/>
                <a:cs typeface="+mn-cs"/>
              </a:rPr>
              <a:t>injec</a:t>
            </a:r>
            <a:r>
              <a:rPr lang="en-US" sz="1200" kern="1200" dirty="0">
                <a:solidFill>
                  <a:schemeClr val="tx1"/>
                </a:solidFill>
                <a:effectLst/>
                <a:latin typeface="+mn-lt"/>
                <a:ea typeface="+mn-ea"/>
                <a:cs typeface="+mn-cs"/>
              </a:rPr>
              <a:t>...  ($2325.25)</a:t>
            </a:r>
          </a:p>
          <a:p>
            <a:r>
              <a:rPr lang="en-US" sz="1200" kern="1200" dirty="0">
                <a:solidFill>
                  <a:schemeClr val="tx1"/>
                </a:solidFill>
                <a:effectLst/>
                <a:latin typeface="+mn-lt"/>
                <a:ea typeface="+mn-ea"/>
                <a:cs typeface="+mn-cs"/>
              </a:rPr>
              <a:t>37252 = Intravascular ultrasound (noncoronary vessel) during diagnostic evaluation and/or therapeutic intervention, including </a:t>
            </a:r>
            <a:r>
              <a:rPr lang="en-US" sz="1200" kern="1200" dirty="0" err="1">
                <a:solidFill>
                  <a:schemeClr val="tx1"/>
                </a:solidFill>
                <a:effectLst/>
                <a:latin typeface="+mn-lt"/>
                <a:ea typeface="+mn-ea"/>
                <a:cs typeface="+mn-cs"/>
              </a:rPr>
              <a:t>ra.</a:t>
            </a:r>
            <a:r>
              <a:rPr lang="en-US" sz="1200" kern="1200" dirty="0">
                <a:solidFill>
                  <a:schemeClr val="tx1"/>
                </a:solidFill>
                <a:effectLst/>
                <a:latin typeface="+mn-lt"/>
                <a:ea typeface="+mn-ea"/>
                <a:cs typeface="+mn-cs"/>
              </a:rPr>
              <a:t>..  ($1630.19)</a:t>
            </a:r>
          </a:p>
          <a:p>
            <a:r>
              <a:rPr lang="en-US" sz="1200" kern="1200" dirty="0">
                <a:solidFill>
                  <a:schemeClr val="tx1"/>
                </a:solidFill>
                <a:effectLst/>
                <a:latin typeface="+mn-lt"/>
                <a:ea typeface="+mn-ea"/>
                <a:cs typeface="+mn-cs"/>
              </a:rPr>
              <a:t>36005 = Injection procedure for extremity venography (including introduction of needle or intracatheter)  ($383.58)</a:t>
            </a:r>
          </a:p>
          <a:p>
            <a:r>
              <a:rPr lang="en-US" sz="1200" kern="1200" dirty="0">
                <a:solidFill>
                  <a:schemeClr val="tx1"/>
                </a:solidFill>
                <a:effectLst/>
                <a:latin typeface="+mn-lt"/>
                <a:ea typeface="+mn-ea"/>
                <a:cs typeface="+mn-cs"/>
              </a:rPr>
              <a:t>37253 = Intravascular ultrasound (noncoronary vessel) during diagnostic evaluation and/or therapeutic intervention, including </a:t>
            </a:r>
            <a:r>
              <a:rPr lang="en-US" sz="1200" kern="1200" dirty="0" err="1">
                <a:solidFill>
                  <a:schemeClr val="tx1"/>
                </a:solidFill>
                <a:effectLst/>
                <a:latin typeface="+mn-lt"/>
                <a:ea typeface="+mn-ea"/>
                <a:cs typeface="+mn-cs"/>
              </a:rPr>
              <a:t>ra.</a:t>
            </a:r>
            <a:r>
              <a:rPr lang="en-US" sz="1200" kern="1200" dirty="0">
                <a:solidFill>
                  <a:schemeClr val="tx1"/>
                </a:solidFill>
                <a:effectLst/>
                <a:latin typeface="+mn-lt"/>
                <a:ea typeface="+mn-ea"/>
                <a:cs typeface="+mn-cs"/>
              </a:rPr>
              <a:t>.. ($236.12)</a:t>
            </a:r>
          </a:p>
          <a:p>
            <a:r>
              <a:rPr lang="en-US" sz="1200" kern="1200" dirty="0">
                <a:solidFill>
                  <a:schemeClr val="tx1"/>
                </a:solidFill>
                <a:effectLst/>
                <a:latin typeface="+mn-lt"/>
                <a:ea typeface="+mn-ea"/>
                <a:cs typeface="+mn-cs"/>
              </a:rPr>
              <a:t>37253 –XS = Intravascular ultrasound (noncoronary vessel) during diagnostic evaluation and/or therapeutic intervention, including </a:t>
            </a:r>
            <a:r>
              <a:rPr lang="en-US" sz="1200" kern="1200" dirty="0" err="1">
                <a:solidFill>
                  <a:schemeClr val="tx1"/>
                </a:solidFill>
                <a:effectLst/>
                <a:latin typeface="+mn-lt"/>
                <a:ea typeface="+mn-ea"/>
                <a:cs typeface="+mn-cs"/>
              </a:rPr>
              <a:t>ra.</a:t>
            </a:r>
            <a:r>
              <a:rPr lang="en-US" sz="1200" kern="1200" dirty="0">
                <a:solidFill>
                  <a:schemeClr val="tx1"/>
                </a:solidFill>
                <a:effectLst/>
                <a:latin typeface="+mn-lt"/>
                <a:ea typeface="+mn-ea"/>
                <a:cs typeface="+mn-cs"/>
              </a:rPr>
              <a:t>..  ($236.12)</a:t>
            </a:r>
          </a:p>
          <a:p>
            <a:r>
              <a:rPr lang="en-US" sz="1200" kern="1200" dirty="0">
                <a:solidFill>
                  <a:schemeClr val="tx1"/>
                </a:solidFill>
                <a:effectLst/>
                <a:latin typeface="+mn-lt"/>
                <a:ea typeface="+mn-ea"/>
                <a:cs typeface="+mn-cs"/>
              </a:rPr>
              <a:t>75820 –XU = Venography, extremity, unilateral, radiological supervision and interpretation ($134.04)</a:t>
            </a:r>
          </a:p>
          <a:p>
            <a:r>
              <a:rPr lang="en-US" sz="1200" kern="1200" dirty="0">
                <a:solidFill>
                  <a:schemeClr val="tx1"/>
                </a:solidFill>
                <a:effectLst/>
                <a:latin typeface="+mn-lt"/>
                <a:ea typeface="+mn-ea"/>
                <a:cs typeface="+mn-cs"/>
              </a:rPr>
              <a:t>76937 = Ultrasound guidance for vascular access requiring ultrasound evaluation of potential access sites, documentation of </a:t>
            </a:r>
            <a:r>
              <a:rPr lang="en-US" sz="1200" kern="1200" dirty="0" err="1">
                <a:solidFill>
                  <a:schemeClr val="tx1"/>
                </a:solidFill>
                <a:effectLst/>
                <a:latin typeface="+mn-lt"/>
                <a:ea typeface="+mn-ea"/>
                <a:cs typeface="+mn-cs"/>
              </a:rPr>
              <a:t>sele</a:t>
            </a:r>
            <a:r>
              <a:rPr lang="en-US" sz="1200" kern="1200" dirty="0">
                <a:solidFill>
                  <a:schemeClr val="tx1"/>
                </a:solidFill>
                <a:effectLst/>
                <a:latin typeface="+mn-lt"/>
                <a:ea typeface="+mn-ea"/>
                <a:cs typeface="+mn-cs"/>
              </a:rPr>
              <a:t>...  ($35.95)</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Total Payment: $13380.28</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130</a:t>
            </a:fld>
            <a:endParaRPr lang="en-US"/>
          </a:p>
        </p:txBody>
      </p:sp>
    </p:spTree>
    <p:extLst>
      <p:ext uri="{BB962C8B-B14F-4D97-AF65-F5344CB8AC3E}">
        <p14:creationId xmlns:p14="http://schemas.microsoft.com/office/powerpoint/2010/main" val="3170253069"/>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baseline="0" dirty="0">
                <a:solidFill>
                  <a:schemeClr val="tx1"/>
                </a:solidFill>
                <a:effectLst/>
                <a:latin typeface="+mn-lt"/>
                <a:ea typeface="+mn-ea"/>
                <a:cs typeface="+mn-cs"/>
              </a:rPr>
              <a:t>SUMMARY OF CPT CODES: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AV ACCESS VENOGRAPHY, ENDOVASCULAR INTERVENTIONS, PLUS ALL INDICATED PROCEDURES (CPT#:</a:t>
            </a:r>
            <a:r>
              <a:rPr lang="en-US" sz="1200" kern="1200" baseline="0" dirty="0">
                <a:solidFill>
                  <a:schemeClr val="tx1"/>
                </a:solidFill>
                <a:effectLst/>
                <a:latin typeface="+mn-lt"/>
                <a:ea typeface="+mn-ea"/>
                <a:cs typeface="+mn-cs"/>
              </a:rPr>
              <a:t> 36901-36909, 37252, 37253, 37246, 37247)</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effectLst/>
                <a:latin typeface="+mn-lt"/>
                <a:ea typeface="+mn-ea"/>
                <a:cs typeface="+mn-cs"/>
              </a:rPr>
              <a:t>36901-36909 = AV access endovascular interventions etc.</a:t>
            </a:r>
          </a:p>
          <a:p>
            <a:pPr lvl="0"/>
            <a:r>
              <a:rPr lang="en-US" sz="1200" kern="1200" dirty="0">
                <a:solidFill>
                  <a:schemeClr val="tx1"/>
                </a:solidFill>
                <a:effectLst/>
                <a:latin typeface="+mn-lt"/>
                <a:ea typeface="+mn-ea"/>
                <a:cs typeface="+mn-cs"/>
              </a:rPr>
              <a:t>37246 = Transluminal balloon angioplasty of artery (except leg, intracranial, coronary, pulmonary, dialysis; include S&amp;I; initial vessel)</a:t>
            </a:r>
          </a:p>
          <a:p>
            <a:pPr lvl="0"/>
            <a:r>
              <a:rPr lang="en-US" sz="1200" kern="1200" dirty="0">
                <a:solidFill>
                  <a:schemeClr val="tx1"/>
                </a:solidFill>
                <a:effectLst/>
                <a:latin typeface="+mn-lt"/>
                <a:ea typeface="+mn-ea"/>
                <a:cs typeface="+mn-cs"/>
              </a:rPr>
              <a:t>37247 = Transluminal balloon angioplasty of artery (except leg, intracranial, coronary, pulmonary, dialysis; include S&amp;I; add-on vessel)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effectLst/>
                <a:latin typeface="+mn-lt"/>
                <a:ea typeface="+mn-ea"/>
                <a:cs typeface="+mn-cs"/>
              </a:rPr>
              <a:t>37252</a:t>
            </a:r>
            <a:r>
              <a:rPr lang="en-US" sz="1200" b="0" kern="1200" baseline="0" dirty="0">
                <a:solidFill>
                  <a:schemeClr val="tx1"/>
                </a:solidFill>
                <a:effectLst/>
                <a:latin typeface="+mn-lt"/>
                <a:ea typeface="+mn-ea"/>
                <a:cs typeface="+mn-cs"/>
              </a:rPr>
              <a:t> = Intravascular ultrasound (</a:t>
            </a:r>
            <a:r>
              <a:rPr lang="en-US" sz="1200" b="0" kern="1200" baseline="0" dirty="0" err="1">
                <a:solidFill>
                  <a:schemeClr val="tx1"/>
                </a:solidFill>
                <a:effectLst/>
                <a:latin typeface="+mn-lt"/>
                <a:ea typeface="+mn-ea"/>
                <a:cs typeface="+mn-cs"/>
              </a:rPr>
              <a:t>noncoronary</a:t>
            </a:r>
            <a:r>
              <a:rPr lang="en-US" sz="1200" b="0" kern="1200" baseline="0" dirty="0">
                <a:solidFill>
                  <a:schemeClr val="tx1"/>
                </a:solidFill>
                <a:effectLst/>
                <a:latin typeface="+mn-lt"/>
                <a:ea typeface="+mn-ea"/>
                <a:cs typeface="+mn-cs"/>
              </a:rPr>
              <a:t> vessel), initial vessel, including radiological S&amp;I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effectLst/>
                <a:latin typeface="+mn-lt"/>
                <a:ea typeface="+mn-ea"/>
                <a:cs typeface="+mn-cs"/>
              </a:rPr>
              <a:t>37253 = Intravascular ultrasound (</a:t>
            </a:r>
            <a:r>
              <a:rPr lang="en-US" sz="1200" b="0" kern="1200" dirty="0" err="1">
                <a:solidFill>
                  <a:schemeClr val="tx1"/>
                </a:solidFill>
                <a:effectLst/>
                <a:latin typeface="+mn-lt"/>
                <a:ea typeface="+mn-ea"/>
                <a:cs typeface="+mn-cs"/>
              </a:rPr>
              <a:t>noncoronary</a:t>
            </a:r>
            <a:r>
              <a:rPr lang="en-US" sz="1200" b="0" kern="1200" dirty="0">
                <a:solidFill>
                  <a:schemeClr val="tx1"/>
                </a:solidFill>
                <a:effectLst/>
                <a:latin typeface="+mn-lt"/>
                <a:ea typeface="+mn-ea"/>
                <a:cs typeface="+mn-cs"/>
              </a:rPr>
              <a:t> vessel), each additional vessel, including radiological S&amp;I</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t>
            </a:r>
            <a:r>
              <a:rPr lang="en-US" sz="1200" kern="1200" baseline="0" dirty="0">
                <a:solidFill>
                  <a:schemeClr val="tx1"/>
                </a:solidFill>
                <a:effectLst/>
                <a:latin typeface="+mn-lt"/>
                <a:ea typeface="+mn-ea"/>
                <a:cs typeface="+mn-cs"/>
              </a:rPr>
              <a:t>  </a:t>
            </a:r>
          </a:p>
          <a:p>
            <a:pPr lvl="0"/>
            <a:r>
              <a:rPr lang="en-US" sz="1200" kern="1200" dirty="0">
                <a:solidFill>
                  <a:schemeClr val="tx1"/>
                </a:solidFill>
                <a:effectLst/>
                <a:latin typeface="+mn-lt"/>
                <a:ea typeface="+mn-ea"/>
                <a:cs typeface="+mn-cs"/>
              </a:rPr>
              <a:t>=========================</a:t>
            </a:r>
            <a:r>
              <a:rPr lang="en-US" sz="1200" kern="1200" baseline="0" dirty="0">
                <a:solidFill>
                  <a:schemeClr val="tx1"/>
                </a:solidFill>
                <a:effectLst/>
                <a:latin typeface="+mn-lt"/>
                <a:ea typeface="+mn-ea"/>
                <a:cs typeface="+mn-cs"/>
              </a:rPr>
              <a:t>  </a:t>
            </a:r>
          </a:p>
          <a:p>
            <a:pPr lvl="0"/>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       VASCUNOTE TEMPLATE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t>
            </a:r>
            <a:r>
              <a:rPr lang="en-US" sz="1200" kern="1200" baseline="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t>
            </a:r>
            <a:r>
              <a:rPr lang="en-US" sz="1200" kern="1200" baseline="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AVF venography &amp; IVUS, PTA/thrombectomy of peripheral and central vein + PTA of arteries x 3</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36905 = Percutaneous transluminal mechanical thrombectomy and/or infusion for thrombolysis, dialysis circuit, any method, </a:t>
            </a:r>
            <a:r>
              <a:rPr lang="en-US" sz="1200" kern="1200" dirty="0" err="1">
                <a:solidFill>
                  <a:schemeClr val="tx1"/>
                </a:solidFill>
                <a:effectLst/>
                <a:latin typeface="+mn-lt"/>
                <a:ea typeface="+mn-ea"/>
                <a:cs typeface="+mn-cs"/>
              </a:rPr>
              <a:t>includ</a:t>
            </a:r>
            <a:r>
              <a:rPr lang="en-US" sz="1200" kern="1200" dirty="0">
                <a:solidFill>
                  <a:schemeClr val="tx1"/>
                </a:solidFill>
                <a:effectLst/>
                <a:latin typeface="+mn-lt"/>
                <a:ea typeface="+mn-ea"/>
                <a:cs typeface="+mn-cs"/>
              </a:rPr>
              <a:t>... ($2693.86)</a:t>
            </a:r>
          </a:p>
          <a:p>
            <a:r>
              <a:rPr lang="en-US" sz="1200" kern="1200" dirty="0">
                <a:solidFill>
                  <a:schemeClr val="tx1"/>
                </a:solidFill>
                <a:effectLst/>
                <a:latin typeface="+mn-lt"/>
                <a:ea typeface="+mn-ea"/>
                <a:cs typeface="+mn-cs"/>
              </a:rPr>
              <a:t>37246 = Transluminal balloon angioplasty (except lower extremity artery(</a:t>
            </a:r>
            <a:r>
              <a:rPr lang="en-US" sz="1200" kern="1200" dirty="0" err="1">
                <a:solidFill>
                  <a:schemeClr val="tx1"/>
                </a:solidFill>
                <a:effectLst/>
                <a:latin typeface="+mn-lt"/>
                <a:ea typeface="+mn-ea"/>
                <a:cs typeface="+mn-cs"/>
              </a:rPr>
              <a:t>ies</a:t>
            </a:r>
            <a:r>
              <a:rPr lang="en-US" sz="1200" kern="1200" dirty="0">
                <a:solidFill>
                  <a:schemeClr val="tx1"/>
                </a:solidFill>
                <a:effectLst/>
                <a:latin typeface="+mn-lt"/>
                <a:ea typeface="+mn-ea"/>
                <a:cs typeface="+mn-cs"/>
              </a:rPr>
              <a:t>) for occlusive disease, intracranial, coronary, </a:t>
            </a:r>
            <a:r>
              <a:rPr lang="en-US" sz="1200" kern="1200" dirty="0" err="1">
                <a:solidFill>
                  <a:schemeClr val="tx1"/>
                </a:solidFill>
                <a:effectLst/>
                <a:latin typeface="+mn-lt"/>
                <a:ea typeface="+mn-ea"/>
                <a:cs typeface="+mn-cs"/>
              </a:rPr>
              <a:t>pulm</a:t>
            </a:r>
            <a:r>
              <a:rPr lang="en-US" sz="1200" kern="1200" dirty="0">
                <a:solidFill>
                  <a:schemeClr val="tx1"/>
                </a:solidFill>
                <a:effectLst/>
                <a:latin typeface="+mn-lt"/>
                <a:ea typeface="+mn-ea"/>
                <a:cs typeface="+mn-cs"/>
              </a:rPr>
              <a:t>...  ($2516.52)</a:t>
            </a:r>
          </a:p>
          <a:p>
            <a:r>
              <a:rPr lang="en-US" sz="1200" kern="1200" dirty="0">
                <a:solidFill>
                  <a:schemeClr val="tx1"/>
                </a:solidFill>
                <a:effectLst/>
                <a:latin typeface="+mn-lt"/>
                <a:ea typeface="+mn-ea"/>
                <a:cs typeface="+mn-cs"/>
              </a:rPr>
              <a:t>37252 = Intravascular ultrasound (noncoronary vessel) during diagnostic evaluation and/or therapeutic intervention, including </a:t>
            </a:r>
            <a:r>
              <a:rPr lang="en-US" sz="1200" kern="1200" dirty="0" err="1">
                <a:solidFill>
                  <a:schemeClr val="tx1"/>
                </a:solidFill>
                <a:effectLst/>
                <a:latin typeface="+mn-lt"/>
                <a:ea typeface="+mn-ea"/>
                <a:cs typeface="+mn-cs"/>
              </a:rPr>
              <a:t>ra.</a:t>
            </a:r>
            <a:r>
              <a:rPr lang="en-US" sz="1200" kern="1200" dirty="0">
                <a:solidFill>
                  <a:schemeClr val="tx1"/>
                </a:solidFill>
                <a:effectLst/>
                <a:latin typeface="+mn-lt"/>
                <a:ea typeface="+mn-ea"/>
                <a:cs typeface="+mn-cs"/>
              </a:rPr>
              <a:t>..  ($1630.19)</a:t>
            </a:r>
          </a:p>
          <a:p>
            <a:r>
              <a:rPr lang="en-US" sz="1200" kern="1200" dirty="0">
                <a:solidFill>
                  <a:schemeClr val="tx1"/>
                </a:solidFill>
                <a:effectLst/>
                <a:latin typeface="+mn-lt"/>
                <a:ea typeface="+mn-ea"/>
                <a:cs typeface="+mn-cs"/>
              </a:rPr>
              <a:t>37247 = Transluminal balloon angioplasty (except lower extremity artery(</a:t>
            </a:r>
            <a:r>
              <a:rPr lang="en-US" sz="1200" kern="1200" dirty="0" err="1">
                <a:solidFill>
                  <a:schemeClr val="tx1"/>
                </a:solidFill>
                <a:effectLst/>
                <a:latin typeface="+mn-lt"/>
                <a:ea typeface="+mn-ea"/>
                <a:cs typeface="+mn-cs"/>
              </a:rPr>
              <a:t>ies</a:t>
            </a:r>
            <a:r>
              <a:rPr lang="en-US" sz="1200" kern="1200" dirty="0">
                <a:solidFill>
                  <a:schemeClr val="tx1"/>
                </a:solidFill>
                <a:effectLst/>
                <a:latin typeface="+mn-lt"/>
                <a:ea typeface="+mn-ea"/>
                <a:cs typeface="+mn-cs"/>
              </a:rPr>
              <a:t>) for occlusive disease, intracranial, coronary, </a:t>
            </a:r>
            <a:r>
              <a:rPr lang="en-US" sz="1200" kern="1200" dirty="0" err="1">
                <a:solidFill>
                  <a:schemeClr val="tx1"/>
                </a:solidFill>
                <a:effectLst/>
                <a:latin typeface="+mn-lt"/>
                <a:ea typeface="+mn-ea"/>
                <a:cs typeface="+mn-cs"/>
              </a:rPr>
              <a:t>pulm</a:t>
            </a:r>
            <a:r>
              <a:rPr lang="en-US" sz="1200" kern="1200" dirty="0">
                <a:solidFill>
                  <a:schemeClr val="tx1"/>
                </a:solidFill>
                <a:effectLst/>
                <a:latin typeface="+mn-lt"/>
                <a:ea typeface="+mn-ea"/>
                <a:cs typeface="+mn-cs"/>
              </a:rPr>
              <a:t>... ($1012.48)</a:t>
            </a:r>
          </a:p>
          <a:p>
            <a:r>
              <a:rPr lang="en-US" sz="1200" kern="1200" dirty="0">
                <a:solidFill>
                  <a:schemeClr val="tx1"/>
                </a:solidFill>
                <a:effectLst/>
                <a:latin typeface="+mn-lt"/>
                <a:ea typeface="+mn-ea"/>
                <a:cs typeface="+mn-cs"/>
              </a:rPr>
              <a:t>36907 = Transluminal balloon angioplasty, central dialysis segment, performed through dialysis circuit, including all imaging an...  ($884.7)</a:t>
            </a:r>
          </a:p>
          <a:p>
            <a:r>
              <a:rPr lang="en-US" sz="1200" kern="1200" dirty="0">
                <a:solidFill>
                  <a:schemeClr val="tx1"/>
                </a:solidFill>
                <a:effectLst/>
                <a:latin typeface="+mn-lt"/>
                <a:ea typeface="+mn-ea"/>
                <a:cs typeface="+mn-cs"/>
              </a:rPr>
              <a:t>37253 –XS = Intravascular ultrasound (noncoronary vessel) during diagnostic evaluation and/or therapeutic intervention, including </a:t>
            </a:r>
            <a:r>
              <a:rPr lang="en-US" sz="1200" kern="1200" dirty="0" err="1">
                <a:solidFill>
                  <a:schemeClr val="tx1"/>
                </a:solidFill>
                <a:effectLst/>
                <a:latin typeface="+mn-lt"/>
                <a:ea typeface="+mn-ea"/>
                <a:cs typeface="+mn-cs"/>
              </a:rPr>
              <a:t>ra.</a:t>
            </a:r>
            <a:r>
              <a:rPr lang="en-US" sz="1200" kern="1200" dirty="0">
                <a:solidFill>
                  <a:schemeClr val="tx1"/>
                </a:solidFill>
                <a:effectLst/>
                <a:latin typeface="+mn-lt"/>
                <a:ea typeface="+mn-ea"/>
                <a:cs typeface="+mn-cs"/>
              </a:rPr>
              <a:t>..  ($236.12)</a:t>
            </a:r>
          </a:p>
          <a:p>
            <a:r>
              <a:rPr lang="en-US" sz="1200" kern="1200" dirty="0">
                <a:solidFill>
                  <a:schemeClr val="tx1"/>
                </a:solidFill>
                <a:effectLst/>
                <a:latin typeface="+mn-lt"/>
                <a:ea typeface="+mn-ea"/>
                <a:cs typeface="+mn-cs"/>
              </a:rPr>
              <a:t>37253 –XS = Intravascular ultrasound (noncoronary vessel) during diagnostic evaluation and/or therapeutic intervention, including </a:t>
            </a:r>
            <a:r>
              <a:rPr lang="en-US" sz="1200" kern="1200" dirty="0" err="1">
                <a:solidFill>
                  <a:schemeClr val="tx1"/>
                </a:solidFill>
                <a:effectLst/>
                <a:latin typeface="+mn-lt"/>
                <a:ea typeface="+mn-ea"/>
                <a:cs typeface="+mn-cs"/>
              </a:rPr>
              <a:t>ra.</a:t>
            </a:r>
            <a:r>
              <a:rPr lang="en-US" sz="1200" kern="1200" dirty="0">
                <a:solidFill>
                  <a:schemeClr val="tx1"/>
                </a:solidFill>
                <a:effectLst/>
                <a:latin typeface="+mn-lt"/>
                <a:ea typeface="+mn-ea"/>
                <a:cs typeface="+mn-cs"/>
              </a:rPr>
              <a:t>..  ($236.12) </a:t>
            </a:r>
          </a:p>
          <a:p>
            <a:r>
              <a:rPr lang="en-US" sz="1200" kern="1200" dirty="0">
                <a:solidFill>
                  <a:schemeClr val="tx1"/>
                </a:solidFill>
                <a:effectLst/>
                <a:latin typeface="+mn-lt"/>
                <a:ea typeface="+mn-ea"/>
                <a:cs typeface="+mn-cs"/>
              </a:rPr>
              <a:t>37253 –XS = Intravascular ultrasound (noncoronary vessel) during diagnostic evaluation and/or therapeutic intervention, including </a:t>
            </a:r>
            <a:r>
              <a:rPr lang="en-US" sz="1200" kern="1200" dirty="0" err="1">
                <a:solidFill>
                  <a:schemeClr val="tx1"/>
                </a:solidFill>
                <a:effectLst/>
                <a:latin typeface="+mn-lt"/>
                <a:ea typeface="+mn-ea"/>
                <a:cs typeface="+mn-cs"/>
              </a:rPr>
              <a:t>ra.</a:t>
            </a:r>
            <a:r>
              <a:rPr lang="en-US" sz="1200" kern="1200" dirty="0">
                <a:solidFill>
                  <a:schemeClr val="tx1"/>
                </a:solidFill>
                <a:effectLst/>
                <a:latin typeface="+mn-lt"/>
                <a:ea typeface="+mn-ea"/>
                <a:cs typeface="+mn-cs"/>
              </a:rPr>
              <a:t>.. ($236.12)</a:t>
            </a:r>
          </a:p>
          <a:p>
            <a:r>
              <a:rPr lang="en-US" sz="1200" kern="1200" dirty="0">
                <a:solidFill>
                  <a:schemeClr val="tx1"/>
                </a:solidFill>
                <a:effectLst/>
                <a:latin typeface="+mn-lt"/>
                <a:ea typeface="+mn-ea"/>
                <a:cs typeface="+mn-cs"/>
              </a:rPr>
              <a:t>37253 –XS = Intravascular ultrasound (noncoronary vessel) during diagnostic evaluation and/or therapeutic intervention, including </a:t>
            </a:r>
            <a:r>
              <a:rPr lang="en-US" sz="1200" kern="1200" dirty="0" err="1">
                <a:solidFill>
                  <a:schemeClr val="tx1"/>
                </a:solidFill>
                <a:effectLst/>
                <a:latin typeface="+mn-lt"/>
                <a:ea typeface="+mn-ea"/>
                <a:cs typeface="+mn-cs"/>
              </a:rPr>
              <a:t>ra.</a:t>
            </a:r>
            <a:r>
              <a:rPr lang="en-US" sz="1200" kern="1200" dirty="0">
                <a:solidFill>
                  <a:schemeClr val="tx1"/>
                </a:solidFill>
                <a:effectLst/>
                <a:latin typeface="+mn-lt"/>
                <a:ea typeface="+mn-ea"/>
                <a:cs typeface="+mn-cs"/>
              </a:rPr>
              <a:t>..  ($236.12)</a:t>
            </a:r>
          </a:p>
          <a:p>
            <a:r>
              <a:rPr lang="en-US" sz="1200" kern="1200" dirty="0">
                <a:solidFill>
                  <a:schemeClr val="tx1"/>
                </a:solidFill>
                <a:effectLst/>
                <a:latin typeface="+mn-lt"/>
                <a:ea typeface="+mn-ea"/>
                <a:cs typeface="+mn-cs"/>
              </a:rPr>
              <a:t>37253 –XS = Intravascular ultrasound (noncoronary vessel) during diagnostic evaluation and/or therapeutic intervention, including </a:t>
            </a:r>
            <a:r>
              <a:rPr lang="en-US" sz="1200" kern="1200" dirty="0" err="1">
                <a:solidFill>
                  <a:schemeClr val="tx1"/>
                </a:solidFill>
                <a:effectLst/>
                <a:latin typeface="+mn-lt"/>
                <a:ea typeface="+mn-ea"/>
                <a:cs typeface="+mn-cs"/>
              </a:rPr>
              <a:t>ra.</a:t>
            </a:r>
            <a:r>
              <a:rPr lang="en-US" sz="1200" kern="1200" dirty="0">
                <a:solidFill>
                  <a:schemeClr val="tx1"/>
                </a:solidFill>
                <a:effectLst/>
                <a:latin typeface="+mn-lt"/>
                <a:ea typeface="+mn-ea"/>
                <a:cs typeface="+mn-cs"/>
              </a:rPr>
              <a:t>..  ($236.12)</a:t>
            </a:r>
          </a:p>
          <a:p>
            <a:r>
              <a:rPr lang="en-US" sz="1200" kern="1200" dirty="0">
                <a:solidFill>
                  <a:schemeClr val="tx1"/>
                </a:solidFill>
                <a:effectLst/>
                <a:latin typeface="+mn-lt"/>
                <a:ea typeface="+mn-ea"/>
                <a:cs typeface="+mn-cs"/>
              </a:rPr>
              <a:t>37253 –XS = Intravascular ultrasound (noncoronary vessel) during diagnostic evaluation and/or therapeutic intervention, including </a:t>
            </a:r>
            <a:r>
              <a:rPr lang="en-US" sz="1200" kern="1200" dirty="0" err="1">
                <a:solidFill>
                  <a:schemeClr val="tx1"/>
                </a:solidFill>
                <a:effectLst/>
                <a:latin typeface="+mn-lt"/>
                <a:ea typeface="+mn-ea"/>
                <a:cs typeface="+mn-cs"/>
              </a:rPr>
              <a:t>ra.</a:t>
            </a:r>
            <a:r>
              <a:rPr lang="en-US" sz="1200" kern="1200" dirty="0">
                <a:solidFill>
                  <a:schemeClr val="tx1"/>
                </a:solidFill>
                <a:effectLst/>
                <a:latin typeface="+mn-lt"/>
                <a:ea typeface="+mn-ea"/>
                <a:cs typeface="+mn-cs"/>
              </a:rPr>
              <a:t>..  ($236.12)</a:t>
            </a:r>
          </a:p>
          <a:p>
            <a:r>
              <a:rPr lang="en-US" sz="1200" kern="1200" dirty="0">
                <a:solidFill>
                  <a:schemeClr val="tx1"/>
                </a:solidFill>
                <a:effectLst/>
                <a:latin typeface="+mn-lt"/>
                <a:ea typeface="+mn-ea"/>
                <a:cs typeface="+mn-cs"/>
              </a:rPr>
              <a:t>37253 = Intravascular ultrasound (noncoronary vessel) during diagnostic evaluation and/or therapeutic intervention, including </a:t>
            </a:r>
            <a:r>
              <a:rPr lang="en-US" sz="1200" kern="1200" dirty="0" err="1">
                <a:solidFill>
                  <a:schemeClr val="tx1"/>
                </a:solidFill>
                <a:effectLst/>
                <a:latin typeface="+mn-lt"/>
                <a:ea typeface="+mn-ea"/>
                <a:cs typeface="+mn-cs"/>
              </a:rPr>
              <a:t>ra.</a:t>
            </a:r>
            <a:r>
              <a:rPr lang="en-US" sz="1200" kern="1200" dirty="0">
                <a:solidFill>
                  <a:schemeClr val="tx1"/>
                </a:solidFill>
                <a:effectLst/>
                <a:latin typeface="+mn-lt"/>
                <a:ea typeface="+mn-ea"/>
                <a:cs typeface="+mn-cs"/>
              </a:rPr>
              <a:t>..  ($236.12)</a:t>
            </a:r>
          </a:p>
          <a:p>
            <a:r>
              <a:rPr lang="en-US" sz="1200" kern="1200" dirty="0">
                <a:solidFill>
                  <a:schemeClr val="tx1"/>
                </a:solidFill>
                <a:effectLst/>
                <a:latin typeface="+mn-lt"/>
                <a:ea typeface="+mn-ea"/>
                <a:cs typeface="+mn-cs"/>
              </a:rPr>
              <a:t>36589 = Removal of tunneled central venous catheter, without subcutaneous port or pump  ($182.16)   </a:t>
            </a:r>
          </a:p>
          <a:p>
            <a:r>
              <a:rPr lang="en-US" sz="1200" kern="1200" dirty="0">
                <a:solidFill>
                  <a:schemeClr val="tx1"/>
                </a:solidFill>
                <a:effectLst/>
                <a:latin typeface="+mn-lt"/>
                <a:ea typeface="+mn-ea"/>
                <a:cs typeface="+mn-cs"/>
              </a:rPr>
              <a:t>77001 = Fluoroscopic guidance for central venous access device placement, replacement (catheter only or complete), or removal (</a:t>
            </a:r>
            <a:r>
              <a:rPr lang="en-US" sz="1200" kern="1200" dirty="0" err="1">
                <a:solidFill>
                  <a:schemeClr val="tx1"/>
                </a:solidFill>
                <a:effectLst/>
                <a:latin typeface="+mn-lt"/>
                <a:ea typeface="+mn-ea"/>
                <a:cs typeface="+mn-cs"/>
              </a:rPr>
              <a:t>i</a:t>
            </a:r>
            <a:r>
              <a:rPr lang="en-US" sz="1200" kern="1200" dirty="0">
                <a:solidFill>
                  <a:schemeClr val="tx1"/>
                </a:solidFill>
                <a:effectLst/>
                <a:latin typeface="+mn-lt"/>
                <a:ea typeface="+mn-ea"/>
                <a:cs typeface="+mn-cs"/>
              </a:rPr>
              <a:t>...  ($98.36)</a:t>
            </a:r>
          </a:p>
          <a:p>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Total Payment: $9321.74</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131</a:t>
            </a:fld>
            <a:endParaRPr lang="en-US"/>
          </a:p>
        </p:txBody>
      </p:sp>
    </p:spTree>
    <p:extLst>
      <p:ext uri="{BB962C8B-B14F-4D97-AF65-F5344CB8AC3E}">
        <p14:creationId xmlns:p14="http://schemas.microsoft.com/office/powerpoint/2010/main" val="1616280256"/>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baseline="0" dirty="0">
                <a:solidFill>
                  <a:schemeClr val="tx1"/>
                </a:solidFill>
                <a:effectLst/>
                <a:latin typeface="+mn-lt"/>
                <a:ea typeface="+mn-ea"/>
                <a:cs typeface="+mn-cs"/>
              </a:rPr>
              <a:t>SUMMARY OF CPT CODES:</a:t>
            </a:r>
          </a:p>
          <a:p>
            <a:endParaRPr lang="en-US" sz="1200" b="0" kern="1200" dirty="0">
              <a:solidFill>
                <a:schemeClr val="tx1"/>
              </a:solidFill>
              <a:effectLst/>
              <a:latin typeface="+mn-lt"/>
              <a:ea typeface="+mn-ea"/>
              <a:cs typeface="+mn-cs"/>
            </a:endParaRPr>
          </a:p>
          <a:p>
            <a:r>
              <a:rPr lang="en-US" sz="1200" b="0" kern="1200" dirty="0">
                <a:solidFill>
                  <a:schemeClr val="tx1"/>
                </a:solidFill>
                <a:effectLst/>
                <a:latin typeface="+mn-lt"/>
                <a:ea typeface="+mn-ea"/>
                <a:cs typeface="+mn-cs"/>
              </a:rPr>
              <a:t>JUGULAR VEIN AND UPPER EXTREMITY VENOGRAPHY WITH ENDOVASCULAR INTERVENTIONS (CPT#</a:t>
            </a:r>
            <a:r>
              <a:rPr lang="en-US" sz="1200" b="0" kern="1200" baseline="0" dirty="0">
                <a:solidFill>
                  <a:schemeClr val="tx1"/>
                </a:solidFill>
                <a:effectLst/>
                <a:latin typeface="+mn-lt"/>
                <a:ea typeface="+mn-ea"/>
                <a:cs typeface="+mn-cs"/>
              </a:rPr>
              <a:t> 36005, 36012, 76937, 75860, 75827, 37248, 37249, 37252, 37253)</a:t>
            </a:r>
          </a:p>
          <a:p>
            <a:endParaRPr lang="en-US" sz="1200" b="1" kern="1200" baseline="0" dirty="0">
              <a:solidFill>
                <a:schemeClr val="tx1"/>
              </a:solidFill>
              <a:effectLst/>
              <a:latin typeface="+mn-lt"/>
              <a:ea typeface="+mn-ea"/>
              <a:cs typeface="+mn-cs"/>
            </a:endParaRPr>
          </a:p>
          <a:p>
            <a:endParaRPr lang="en-US" sz="1200" b="1" kern="1200" baseline="0" dirty="0">
              <a:solidFill>
                <a:schemeClr val="tx1"/>
              </a:solidFill>
              <a:effectLst/>
              <a:latin typeface="+mn-lt"/>
              <a:ea typeface="+mn-ea"/>
              <a:cs typeface="+mn-cs"/>
            </a:endParaRPr>
          </a:p>
          <a:p>
            <a:endParaRPr lang="en-US" sz="1200" b="1"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effectLst/>
                <a:latin typeface="+mn-lt"/>
                <a:ea typeface="+mn-ea"/>
                <a:cs typeface="+mn-cs"/>
              </a:rPr>
              <a:t>36005 =</a:t>
            </a:r>
            <a:r>
              <a:rPr lang="en-US" sz="1200" b="0" kern="1200" baseline="0" dirty="0">
                <a:solidFill>
                  <a:schemeClr val="tx1"/>
                </a:solidFill>
                <a:effectLst/>
                <a:latin typeface="+mn-lt"/>
                <a:ea typeface="+mn-ea"/>
                <a:cs typeface="+mn-cs"/>
              </a:rPr>
              <a:t> Injection contrast for extremity venography (including needle placement)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baseline="0" dirty="0">
                <a:solidFill>
                  <a:schemeClr val="tx1"/>
                </a:solidFill>
                <a:effectLst/>
                <a:latin typeface="+mn-lt"/>
                <a:ea typeface="+mn-ea"/>
                <a:cs typeface="+mn-cs"/>
              </a:rPr>
              <a:t>36012 = Selective catheter placement, venous, second order branch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baseline="0" dirty="0">
                <a:solidFill>
                  <a:schemeClr val="tx1"/>
                </a:solidFill>
                <a:effectLst/>
                <a:latin typeface="+mn-lt"/>
                <a:ea typeface="+mn-ea"/>
                <a:cs typeface="+mn-cs"/>
              </a:rPr>
              <a:t>76937 = US guidance for vascular access, radiological S&amp;I</a:t>
            </a:r>
          </a:p>
          <a:p>
            <a:r>
              <a:rPr lang="en-US" sz="1200" b="0" kern="1200" baseline="0" dirty="0">
                <a:solidFill>
                  <a:schemeClr val="tx1"/>
                </a:solidFill>
                <a:effectLst/>
                <a:latin typeface="+mn-lt"/>
                <a:ea typeface="+mn-ea"/>
                <a:cs typeface="+mn-cs"/>
              </a:rPr>
              <a:t>75860 = </a:t>
            </a:r>
            <a:r>
              <a:rPr lang="en-US" sz="1200" kern="1200" dirty="0">
                <a:solidFill>
                  <a:schemeClr val="tx1"/>
                </a:solidFill>
                <a:effectLst/>
                <a:latin typeface="+mn-lt"/>
                <a:ea typeface="+mn-ea"/>
                <a:cs typeface="+mn-cs"/>
              </a:rPr>
              <a:t>Venography, venous sinus (</a:t>
            </a:r>
            <a:r>
              <a:rPr lang="en-US" sz="1200" kern="1200" dirty="0" err="1">
                <a:solidFill>
                  <a:schemeClr val="tx1"/>
                </a:solidFill>
                <a:effectLst/>
                <a:latin typeface="+mn-lt"/>
                <a:ea typeface="+mn-ea"/>
                <a:cs typeface="+mn-cs"/>
              </a:rPr>
              <a:t>eg</a:t>
            </a:r>
            <a:r>
              <a:rPr lang="en-US" sz="1200" kern="1200" dirty="0">
                <a:solidFill>
                  <a:schemeClr val="tx1"/>
                </a:solidFill>
                <a:effectLst/>
                <a:latin typeface="+mn-lt"/>
                <a:ea typeface="+mn-ea"/>
                <a:cs typeface="+mn-cs"/>
              </a:rPr>
              <a:t>, petrosal and inferior sagittal) or jugular, catheter, radiological supervision and </a:t>
            </a:r>
            <a:r>
              <a:rPr lang="en-US" sz="1200" kern="1200" dirty="0" err="1">
                <a:solidFill>
                  <a:schemeClr val="tx1"/>
                </a:solidFill>
                <a:effectLst/>
                <a:latin typeface="+mn-lt"/>
                <a:ea typeface="+mn-ea"/>
                <a:cs typeface="+mn-cs"/>
              </a:rPr>
              <a:t>interpr</a:t>
            </a:r>
            <a:endParaRPr lang="en-US" sz="1200" b="0" kern="1200" baseline="0" dirty="0">
              <a:solidFill>
                <a:schemeClr val="tx1"/>
              </a:solidFill>
              <a:effectLst/>
              <a:latin typeface="+mn-lt"/>
              <a:ea typeface="+mn-ea"/>
              <a:cs typeface="+mn-cs"/>
            </a:endParaRPr>
          </a:p>
          <a:p>
            <a:r>
              <a:rPr lang="en-US" sz="1200" b="0" kern="1200" baseline="0" dirty="0">
                <a:solidFill>
                  <a:schemeClr val="tx1"/>
                </a:solidFill>
                <a:effectLst/>
                <a:latin typeface="+mn-lt"/>
                <a:ea typeface="+mn-ea"/>
                <a:cs typeface="+mn-cs"/>
              </a:rPr>
              <a:t>75827 = SVC venography, radiological S&amp;I </a:t>
            </a:r>
          </a:p>
          <a:p>
            <a:pPr lvl="0"/>
            <a:r>
              <a:rPr lang="en-US" sz="1200" b="0" kern="1200" baseline="0" dirty="0">
                <a:solidFill>
                  <a:schemeClr val="tx1"/>
                </a:solidFill>
                <a:effectLst/>
                <a:latin typeface="+mn-lt"/>
                <a:ea typeface="+mn-ea"/>
                <a:cs typeface="+mn-cs"/>
              </a:rPr>
              <a:t>37248 = Transluminal balloon angioplasty of vein (except dialysis circuit, include S&amp;I; initial vessel) </a:t>
            </a:r>
          </a:p>
          <a:p>
            <a:pPr lvl="0"/>
            <a:r>
              <a:rPr lang="en-US" sz="1200" b="0" kern="1200" baseline="0" dirty="0">
                <a:solidFill>
                  <a:schemeClr val="tx1"/>
                </a:solidFill>
                <a:effectLst/>
                <a:latin typeface="+mn-lt"/>
                <a:ea typeface="+mn-ea"/>
                <a:cs typeface="+mn-cs"/>
              </a:rPr>
              <a:t>37249 = Transluminal balloon angioplasty of vein (except leg, intracranial, coronary, pulmonary, dialysis; include S&amp;I; add-on vessel)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effectLst/>
                <a:latin typeface="+mn-lt"/>
                <a:ea typeface="+mn-ea"/>
                <a:cs typeface="+mn-cs"/>
              </a:rPr>
              <a:t>37252</a:t>
            </a:r>
            <a:r>
              <a:rPr lang="en-US" sz="1200" b="0" kern="1200" baseline="0" dirty="0">
                <a:solidFill>
                  <a:schemeClr val="tx1"/>
                </a:solidFill>
                <a:effectLst/>
                <a:latin typeface="+mn-lt"/>
                <a:ea typeface="+mn-ea"/>
                <a:cs typeface="+mn-cs"/>
              </a:rPr>
              <a:t> = Intravascular ultrasound (</a:t>
            </a:r>
            <a:r>
              <a:rPr lang="en-US" sz="1200" b="0" kern="1200" baseline="0" dirty="0" err="1">
                <a:solidFill>
                  <a:schemeClr val="tx1"/>
                </a:solidFill>
                <a:effectLst/>
                <a:latin typeface="+mn-lt"/>
                <a:ea typeface="+mn-ea"/>
                <a:cs typeface="+mn-cs"/>
              </a:rPr>
              <a:t>noncoronary</a:t>
            </a:r>
            <a:r>
              <a:rPr lang="en-US" sz="1200" b="0" kern="1200" baseline="0" dirty="0">
                <a:solidFill>
                  <a:schemeClr val="tx1"/>
                </a:solidFill>
                <a:effectLst/>
                <a:latin typeface="+mn-lt"/>
                <a:ea typeface="+mn-ea"/>
                <a:cs typeface="+mn-cs"/>
              </a:rPr>
              <a:t> vessel), initial vessel, including radiological S&amp;I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effectLst/>
                <a:latin typeface="+mn-lt"/>
                <a:ea typeface="+mn-ea"/>
                <a:cs typeface="+mn-cs"/>
              </a:rPr>
              <a:t>37253 = Intravascular ultrasound (</a:t>
            </a:r>
            <a:r>
              <a:rPr lang="en-US" sz="1200" b="0" kern="1200" dirty="0" err="1">
                <a:solidFill>
                  <a:schemeClr val="tx1"/>
                </a:solidFill>
                <a:effectLst/>
                <a:latin typeface="+mn-lt"/>
                <a:ea typeface="+mn-ea"/>
                <a:cs typeface="+mn-cs"/>
              </a:rPr>
              <a:t>noncoronary</a:t>
            </a:r>
            <a:r>
              <a:rPr lang="en-US" sz="1200" b="0" kern="1200" dirty="0">
                <a:solidFill>
                  <a:schemeClr val="tx1"/>
                </a:solidFill>
                <a:effectLst/>
                <a:latin typeface="+mn-lt"/>
                <a:ea typeface="+mn-ea"/>
                <a:cs typeface="+mn-cs"/>
              </a:rPr>
              <a:t> vessel), each additional vessel, including radiological S&amp;I</a:t>
            </a:r>
          </a:p>
          <a:p>
            <a:endParaRPr lang="en-US" sz="1200" b="0" kern="1200" baseline="0" dirty="0">
              <a:solidFill>
                <a:schemeClr val="tx1"/>
              </a:solidFill>
              <a:effectLst/>
              <a:latin typeface="+mn-lt"/>
              <a:ea typeface="+mn-ea"/>
              <a:cs typeface="+mn-cs"/>
            </a:endParaRPr>
          </a:p>
          <a:p>
            <a:endParaRPr lang="en-US" sz="1200" b="0" kern="1200" baseline="0" dirty="0">
              <a:solidFill>
                <a:schemeClr val="tx1"/>
              </a:solidFill>
              <a:effectLst/>
              <a:latin typeface="+mn-lt"/>
              <a:ea typeface="+mn-ea"/>
              <a:cs typeface="+mn-cs"/>
            </a:endParaRPr>
          </a:p>
          <a:p>
            <a:endParaRPr lang="en-US" sz="1200" b="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t>
            </a:r>
            <a:r>
              <a:rPr lang="en-US" sz="1200" kern="1200" baseline="0" dirty="0">
                <a:solidFill>
                  <a:schemeClr val="tx1"/>
                </a:solidFill>
                <a:effectLst/>
                <a:latin typeface="+mn-lt"/>
                <a:ea typeface="+mn-ea"/>
                <a:cs typeface="+mn-cs"/>
              </a:rPr>
              <a:t>  </a:t>
            </a:r>
          </a:p>
          <a:p>
            <a:pPr lvl="0"/>
            <a:r>
              <a:rPr lang="en-US" sz="1200" kern="1200" dirty="0">
                <a:solidFill>
                  <a:schemeClr val="tx1"/>
                </a:solidFill>
                <a:effectLst/>
                <a:latin typeface="+mn-lt"/>
                <a:ea typeface="+mn-ea"/>
                <a:cs typeface="+mn-cs"/>
              </a:rPr>
              <a:t>=========================</a:t>
            </a:r>
            <a:r>
              <a:rPr lang="en-US" sz="1200" kern="1200" baseline="0" dirty="0">
                <a:solidFill>
                  <a:schemeClr val="tx1"/>
                </a:solidFill>
                <a:effectLst/>
                <a:latin typeface="+mn-lt"/>
                <a:ea typeface="+mn-ea"/>
                <a:cs typeface="+mn-cs"/>
              </a:rPr>
              <a:t>  </a:t>
            </a:r>
          </a:p>
          <a:p>
            <a:pPr lvl="0"/>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       VASCUNOTE TEMPLATE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t>
            </a:r>
            <a:r>
              <a:rPr lang="en-US" sz="1200" kern="1200" baseline="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t>
            </a:r>
            <a:r>
              <a:rPr lang="en-US" sz="1200" kern="1200" baseline="0" dirty="0">
                <a:solidFill>
                  <a:schemeClr val="tx1"/>
                </a:solidFill>
                <a:effectLst/>
                <a:latin typeface="+mn-lt"/>
                <a:ea typeface="+mn-ea"/>
                <a:cs typeface="+mn-cs"/>
              </a:rPr>
              <a:t>  </a:t>
            </a:r>
          </a:p>
          <a:p>
            <a:endParaRPr lang="en-US" sz="1200" b="0" kern="1200" baseline="0" dirty="0">
              <a:solidFill>
                <a:schemeClr val="tx1"/>
              </a:solidFill>
              <a:effectLst/>
              <a:latin typeface="+mn-lt"/>
              <a:ea typeface="+mn-ea"/>
              <a:cs typeface="+mn-cs"/>
            </a:endParaRPr>
          </a:p>
          <a:p>
            <a:endParaRPr lang="en-US" sz="1200" b="1" kern="1200" dirty="0">
              <a:solidFill>
                <a:schemeClr val="tx1"/>
              </a:solidFill>
              <a:effectLst/>
              <a:latin typeface="+mn-lt"/>
              <a:ea typeface="+mn-ea"/>
              <a:cs typeface="+mn-cs"/>
            </a:endParaRP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CPT  Description</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37248 = Transluminal balloon angioplasty (except dialysis circuit), open or percutaneous, including all imaging and radiological... ($1738)</a:t>
            </a:r>
          </a:p>
          <a:p>
            <a:r>
              <a:rPr lang="en-US" sz="1200" kern="1200" dirty="0">
                <a:solidFill>
                  <a:schemeClr val="tx1"/>
                </a:solidFill>
                <a:effectLst/>
                <a:latin typeface="+mn-lt"/>
                <a:ea typeface="+mn-ea"/>
                <a:cs typeface="+mn-cs"/>
              </a:rPr>
              <a:t>37252 = Intravascular ultrasound (</a:t>
            </a:r>
            <a:r>
              <a:rPr lang="en-US" sz="1200" kern="1200" dirty="0" err="1">
                <a:solidFill>
                  <a:schemeClr val="tx1"/>
                </a:solidFill>
                <a:effectLst/>
                <a:latin typeface="+mn-lt"/>
                <a:ea typeface="+mn-ea"/>
                <a:cs typeface="+mn-cs"/>
              </a:rPr>
              <a:t>noncoronary</a:t>
            </a:r>
            <a:r>
              <a:rPr lang="en-US" sz="1200" kern="1200" dirty="0">
                <a:solidFill>
                  <a:schemeClr val="tx1"/>
                </a:solidFill>
                <a:effectLst/>
                <a:latin typeface="+mn-lt"/>
                <a:ea typeface="+mn-ea"/>
                <a:cs typeface="+mn-cs"/>
              </a:rPr>
              <a:t> vessel) during diagnostic evaluation and/or therapeutic intervention, including </a:t>
            </a:r>
            <a:r>
              <a:rPr lang="en-US" sz="1200" kern="1200" dirty="0" err="1">
                <a:solidFill>
                  <a:schemeClr val="tx1"/>
                </a:solidFill>
                <a:effectLst/>
                <a:latin typeface="+mn-lt"/>
                <a:ea typeface="+mn-ea"/>
                <a:cs typeface="+mn-cs"/>
              </a:rPr>
              <a:t>ra.</a:t>
            </a:r>
            <a:r>
              <a:rPr lang="en-US" sz="1200" kern="1200" dirty="0">
                <a:solidFill>
                  <a:schemeClr val="tx1"/>
                </a:solidFill>
                <a:effectLst/>
                <a:latin typeface="+mn-lt"/>
                <a:ea typeface="+mn-ea"/>
                <a:cs typeface="+mn-cs"/>
              </a:rPr>
              <a:t>.. ($1630)</a:t>
            </a:r>
          </a:p>
          <a:p>
            <a:r>
              <a:rPr lang="en-US" sz="1200" kern="1200" dirty="0">
                <a:solidFill>
                  <a:schemeClr val="tx1"/>
                </a:solidFill>
                <a:effectLst/>
                <a:latin typeface="+mn-lt"/>
                <a:ea typeface="+mn-ea"/>
                <a:cs typeface="+mn-cs"/>
              </a:rPr>
              <a:t>36012 -59 = Selective catheter placement, venous system; second order, or more selective, branch (</a:t>
            </a:r>
            <a:r>
              <a:rPr lang="en-US" sz="1200" kern="1200" dirty="0" err="1">
                <a:solidFill>
                  <a:schemeClr val="tx1"/>
                </a:solidFill>
                <a:effectLst/>
                <a:latin typeface="+mn-lt"/>
                <a:ea typeface="+mn-ea"/>
                <a:cs typeface="+mn-cs"/>
              </a:rPr>
              <a:t>eg</a:t>
            </a:r>
            <a:r>
              <a:rPr lang="en-US" sz="1200" kern="1200" dirty="0">
                <a:solidFill>
                  <a:schemeClr val="tx1"/>
                </a:solidFill>
                <a:effectLst/>
                <a:latin typeface="+mn-lt"/>
                <a:ea typeface="+mn-ea"/>
                <a:cs typeface="+mn-cs"/>
              </a:rPr>
              <a:t>, left adrenal vein, petrosal </a:t>
            </a:r>
            <a:r>
              <a:rPr lang="en-US" sz="1200" kern="1200" dirty="0" err="1">
                <a:solidFill>
                  <a:schemeClr val="tx1"/>
                </a:solidFill>
                <a:effectLst/>
                <a:latin typeface="+mn-lt"/>
                <a:ea typeface="+mn-ea"/>
                <a:cs typeface="+mn-cs"/>
              </a:rPr>
              <a:t>si</a:t>
            </a:r>
            <a:r>
              <a:rPr lang="en-US" sz="1200" kern="1200" dirty="0">
                <a:solidFill>
                  <a:schemeClr val="tx1"/>
                </a:solidFill>
                <a:effectLst/>
                <a:latin typeface="+mn-lt"/>
                <a:ea typeface="+mn-ea"/>
                <a:cs typeface="+mn-cs"/>
              </a:rPr>
              <a:t>... ($996)</a:t>
            </a:r>
          </a:p>
          <a:p>
            <a:r>
              <a:rPr lang="en-US" sz="1200" kern="1200" dirty="0">
                <a:solidFill>
                  <a:schemeClr val="tx1"/>
                </a:solidFill>
                <a:effectLst/>
                <a:latin typeface="+mn-lt"/>
                <a:ea typeface="+mn-ea"/>
                <a:cs typeface="+mn-cs"/>
              </a:rPr>
              <a:t>36012 -59 = Selective catheter placement, venous system; second order, or more selective, branch (</a:t>
            </a:r>
            <a:r>
              <a:rPr lang="en-US" sz="1200" kern="1200" dirty="0" err="1">
                <a:solidFill>
                  <a:schemeClr val="tx1"/>
                </a:solidFill>
                <a:effectLst/>
                <a:latin typeface="+mn-lt"/>
                <a:ea typeface="+mn-ea"/>
                <a:cs typeface="+mn-cs"/>
              </a:rPr>
              <a:t>eg</a:t>
            </a:r>
            <a:r>
              <a:rPr lang="en-US" sz="1200" kern="1200" dirty="0">
                <a:solidFill>
                  <a:schemeClr val="tx1"/>
                </a:solidFill>
                <a:effectLst/>
                <a:latin typeface="+mn-lt"/>
                <a:ea typeface="+mn-ea"/>
                <a:cs typeface="+mn-cs"/>
              </a:rPr>
              <a:t>, left adrenal vein, petrosal </a:t>
            </a:r>
            <a:r>
              <a:rPr lang="en-US" sz="1200" kern="1200" dirty="0" err="1">
                <a:solidFill>
                  <a:schemeClr val="tx1"/>
                </a:solidFill>
                <a:effectLst/>
                <a:latin typeface="+mn-lt"/>
                <a:ea typeface="+mn-ea"/>
                <a:cs typeface="+mn-cs"/>
              </a:rPr>
              <a:t>si</a:t>
            </a:r>
            <a:r>
              <a:rPr lang="en-US" sz="1200" kern="1200" dirty="0">
                <a:solidFill>
                  <a:schemeClr val="tx1"/>
                </a:solidFill>
                <a:effectLst/>
                <a:latin typeface="+mn-lt"/>
                <a:ea typeface="+mn-ea"/>
                <a:cs typeface="+mn-cs"/>
              </a:rPr>
              <a:t>... ($996)</a:t>
            </a:r>
          </a:p>
          <a:p>
            <a:r>
              <a:rPr lang="en-US" sz="1200" kern="1200" dirty="0">
                <a:solidFill>
                  <a:schemeClr val="tx1"/>
                </a:solidFill>
                <a:effectLst/>
                <a:latin typeface="+mn-lt"/>
                <a:ea typeface="+mn-ea"/>
                <a:cs typeface="+mn-cs"/>
              </a:rPr>
              <a:t>36012 -59 = Selective catheter placement, venous system; second order, or more selective, branch (</a:t>
            </a:r>
            <a:r>
              <a:rPr lang="en-US" sz="1200" kern="1200" dirty="0" err="1">
                <a:solidFill>
                  <a:schemeClr val="tx1"/>
                </a:solidFill>
                <a:effectLst/>
                <a:latin typeface="+mn-lt"/>
                <a:ea typeface="+mn-ea"/>
                <a:cs typeface="+mn-cs"/>
              </a:rPr>
              <a:t>eg</a:t>
            </a:r>
            <a:r>
              <a:rPr lang="en-US" sz="1200" kern="1200" dirty="0">
                <a:solidFill>
                  <a:schemeClr val="tx1"/>
                </a:solidFill>
                <a:effectLst/>
                <a:latin typeface="+mn-lt"/>
                <a:ea typeface="+mn-ea"/>
                <a:cs typeface="+mn-cs"/>
              </a:rPr>
              <a:t>, left adrenal vein, petrosal </a:t>
            </a:r>
            <a:r>
              <a:rPr lang="en-US" sz="1200" kern="1200" dirty="0" err="1">
                <a:solidFill>
                  <a:schemeClr val="tx1"/>
                </a:solidFill>
                <a:effectLst/>
                <a:latin typeface="+mn-lt"/>
                <a:ea typeface="+mn-ea"/>
                <a:cs typeface="+mn-cs"/>
              </a:rPr>
              <a:t>si</a:t>
            </a:r>
            <a:r>
              <a:rPr lang="en-US" sz="1200" kern="1200" dirty="0">
                <a:solidFill>
                  <a:schemeClr val="tx1"/>
                </a:solidFill>
                <a:effectLst/>
                <a:latin typeface="+mn-lt"/>
                <a:ea typeface="+mn-ea"/>
                <a:cs typeface="+mn-cs"/>
              </a:rPr>
              <a:t>... ($996)</a:t>
            </a:r>
          </a:p>
          <a:p>
            <a:r>
              <a:rPr lang="en-US" sz="1200" kern="1200" dirty="0">
                <a:solidFill>
                  <a:schemeClr val="tx1"/>
                </a:solidFill>
                <a:effectLst/>
                <a:latin typeface="+mn-lt"/>
                <a:ea typeface="+mn-ea"/>
                <a:cs typeface="+mn-cs"/>
              </a:rPr>
              <a:t>37249 –XS = Transluminal balloon angioplasty (except dialysis circuit), open or percutaneous, including all imaging and radiological... ($741)</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37249 –XS = Transluminal balloon angioplasty (except dialysis circuit), open or percutaneous, including all imaging and radiological... ($741)</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37249 –XS = Transluminal balloon angioplasty (except dialysis circuit), open or percutaneous, including all imaging and radiological... ($741)</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37249 –XS  = Transluminal balloon angioplasty (except dialysis circuit), open or percutaneous, including all imaging and radiological... ($741)</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37249 –XS = Transluminal balloon angioplasty (except dialysis circuit), open or percutaneous, including all imaging and radiological... ($741)</a:t>
            </a:r>
          </a:p>
          <a:p>
            <a:r>
              <a:rPr lang="en-US" sz="1200" kern="1200" dirty="0">
                <a:solidFill>
                  <a:schemeClr val="tx1"/>
                </a:solidFill>
                <a:effectLst/>
                <a:latin typeface="+mn-lt"/>
                <a:ea typeface="+mn-ea"/>
                <a:cs typeface="+mn-cs"/>
              </a:rPr>
              <a:t>37253 –XS = Intravascular ultrasound (</a:t>
            </a:r>
            <a:r>
              <a:rPr lang="en-US" sz="1200" kern="1200" dirty="0" err="1">
                <a:solidFill>
                  <a:schemeClr val="tx1"/>
                </a:solidFill>
                <a:effectLst/>
                <a:latin typeface="+mn-lt"/>
                <a:ea typeface="+mn-ea"/>
                <a:cs typeface="+mn-cs"/>
              </a:rPr>
              <a:t>noncoronary</a:t>
            </a:r>
            <a:r>
              <a:rPr lang="en-US" sz="1200" kern="1200" dirty="0">
                <a:solidFill>
                  <a:schemeClr val="tx1"/>
                </a:solidFill>
                <a:effectLst/>
                <a:latin typeface="+mn-lt"/>
                <a:ea typeface="+mn-ea"/>
                <a:cs typeface="+mn-cs"/>
              </a:rPr>
              <a:t> vessel) during diagnostic evaluation and/or therapeutic intervention, including </a:t>
            </a:r>
            <a:r>
              <a:rPr lang="en-US" sz="1200" kern="1200" dirty="0" err="1">
                <a:solidFill>
                  <a:schemeClr val="tx1"/>
                </a:solidFill>
                <a:effectLst/>
                <a:latin typeface="+mn-lt"/>
                <a:ea typeface="+mn-ea"/>
                <a:cs typeface="+mn-cs"/>
              </a:rPr>
              <a:t>ra.</a:t>
            </a:r>
            <a:r>
              <a:rPr lang="en-US" sz="1200" kern="1200" dirty="0">
                <a:solidFill>
                  <a:schemeClr val="tx1"/>
                </a:solidFill>
                <a:effectLst/>
                <a:latin typeface="+mn-lt"/>
                <a:ea typeface="+mn-ea"/>
                <a:cs typeface="+mn-cs"/>
              </a:rPr>
              <a:t>.. ($236)</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37253 –XS = Intravascular ultrasound (</a:t>
            </a:r>
            <a:r>
              <a:rPr lang="en-US" sz="1200" kern="1200" dirty="0" err="1">
                <a:solidFill>
                  <a:schemeClr val="tx1"/>
                </a:solidFill>
                <a:effectLst/>
                <a:latin typeface="+mn-lt"/>
                <a:ea typeface="+mn-ea"/>
                <a:cs typeface="+mn-cs"/>
              </a:rPr>
              <a:t>noncoronary</a:t>
            </a:r>
            <a:r>
              <a:rPr lang="en-US" sz="1200" kern="1200" dirty="0">
                <a:solidFill>
                  <a:schemeClr val="tx1"/>
                </a:solidFill>
                <a:effectLst/>
                <a:latin typeface="+mn-lt"/>
                <a:ea typeface="+mn-ea"/>
                <a:cs typeface="+mn-cs"/>
              </a:rPr>
              <a:t> vessel) during diagnostic evaluation and/or therapeutic intervention, including </a:t>
            </a:r>
            <a:r>
              <a:rPr lang="en-US" sz="1200" kern="1200" dirty="0" err="1">
                <a:solidFill>
                  <a:schemeClr val="tx1"/>
                </a:solidFill>
                <a:effectLst/>
                <a:latin typeface="+mn-lt"/>
                <a:ea typeface="+mn-ea"/>
                <a:cs typeface="+mn-cs"/>
              </a:rPr>
              <a:t>ra.</a:t>
            </a:r>
            <a:r>
              <a:rPr lang="en-US" sz="1200" kern="1200" dirty="0">
                <a:solidFill>
                  <a:schemeClr val="tx1"/>
                </a:solidFill>
                <a:effectLst/>
                <a:latin typeface="+mn-lt"/>
                <a:ea typeface="+mn-ea"/>
                <a:cs typeface="+mn-cs"/>
              </a:rPr>
              <a:t>.. ($236)</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37253 –XS = Intravascular ultrasound (</a:t>
            </a:r>
            <a:r>
              <a:rPr lang="en-US" sz="1200" kern="1200" dirty="0" err="1">
                <a:solidFill>
                  <a:schemeClr val="tx1"/>
                </a:solidFill>
                <a:effectLst/>
                <a:latin typeface="+mn-lt"/>
                <a:ea typeface="+mn-ea"/>
                <a:cs typeface="+mn-cs"/>
              </a:rPr>
              <a:t>noncoronary</a:t>
            </a:r>
            <a:r>
              <a:rPr lang="en-US" sz="1200" kern="1200" dirty="0">
                <a:solidFill>
                  <a:schemeClr val="tx1"/>
                </a:solidFill>
                <a:effectLst/>
                <a:latin typeface="+mn-lt"/>
                <a:ea typeface="+mn-ea"/>
                <a:cs typeface="+mn-cs"/>
              </a:rPr>
              <a:t> vessel) during diagnostic evaluation and/or therapeutic intervention, including </a:t>
            </a:r>
            <a:r>
              <a:rPr lang="en-US" sz="1200" kern="1200" dirty="0" err="1">
                <a:solidFill>
                  <a:schemeClr val="tx1"/>
                </a:solidFill>
                <a:effectLst/>
                <a:latin typeface="+mn-lt"/>
                <a:ea typeface="+mn-ea"/>
                <a:cs typeface="+mn-cs"/>
              </a:rPr>
              <a:t>ra.</a:t>
            </a:r>
            <a:r>
              <a:rPr lang="en-US" sz="1200" kern="1200" dirty="0">
                <a:solidFill>
                  <a:schemeClr val="tx1"/>
                </a:solidFill>
                <a:effectLst/>
                <a:latin typeface="+mn-lt"/>
                <a:ea typeface="+mn-ea"/>
                <a:cs typeface="+mn-cs"/>
              </a:rPr>
              <a:t>.. ($236)</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37253 -</a:t>
            </a:r>
            <a:r>
              <a:rPr lang="en-US" sz="1200" kern="1200" baseline="0" dirty="0">
                <a:solidFill>
                  <a:schemeClr val="tx1"/>
                </a:solidFill>
                <a:effectLst/>
                <a:latin typeface="+mn-lt"/>
                <a:ea typeface="+mn-ea"/>
                <a:cs typeface="+mn-cs"/>
              </a:rPr>
              <a:t>XS</a:t>
            </a:r>
            <a:r>
              <a:rPr lang="en-US" sz="1200" kern="1200" dirty="0">
                <a:solidFill>
                  <a:schemeClr val="tx1"/>
                </a:solidFill>
                <a:effectLst/>
                <a:latin typeface="+mn-lt"/>
                <a:ea typeface="+mn-ea"/>
                <a:cs typeface="+mn-cs"/>
              </a:rPr>
              <a:t> = Intravascular ultrasound (</a:t>
            </a:r>
            <a:r>
              <a:rPr lang="en-US" sz="1200" kern="1200" dirty="0" err="1">
                <a:solidFill>
                  <a:schemeClr val="tx1"/>
                </a:solidFill>
                <a:effectLst/>
                <a:latin typeface="+mn-lt"/>
                <a:ea typeface="+mn-ea"/>
                <a:cs typeface="+mn-cs"/>
              </a:rPr>
              <a:t>noncoronary</a:t>
            </a:r>
            <a:r>
              <a:rPr lang="en-US" sz="1200" kern="1200" dirty="0">
                <a:solidFill>
                  <a:schemeClr val="tx1"/>
                </a:solidFill>
                <a:effectLst/>
                <a:latin typeface="+mn-lt"/>
                <a:ea typeface="+mn-ea"/>
                <a:cs typeface="+mn-cs"/>
              </a:rPr>
              <a:t> vessel) during diagnostic evaluation and/or therapeutic intervention, including </a:t>
            </a:r>
            <a:r>
              <a:rPr lang="en-US" sz="1200" kern="1200" dirty="0" err="1">
                <a:solidFill>
                  <a:schemeClr val="tx1"/>
                </a:solidFill>
                <a:effectLst/>
                <a:latin typeface="+mn-lt"/>
                <a:ea typeface="+mn-ea"/>
                <a:cs typeface="+mn-cs"/>
              </a:rPr>
              <a:t>ra.</a:t>
            </a:r>
            <a:r>
              <a:rPr lang="en-US" sz="1200" kern="1200" dirty="0">
                <a:solidFill>
                  <a:schemeClr val="tx1"/>
                </a:solidFill>
                <a:effectLst/>
                <a:latin typeface="+mn-lt"/>
                <a:ea typeface="+mn-ea"/>
                <a:cs typeface="+mn-cs"/>
              </a:rPr>
              <a:t>.. ($236)</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37253 –XS = Intravascular ultrasound (</a:t>
            </a:r>
            <a:r>
              <a:rPr lang="en-US" sz="1200" kern="1200" dirty="0" err="1">
                <a:solidFill>
                  <a:schemeClr val="tx1"/>
                </a:solidFill>
                <a:effectLst/>
                <a:latin typeface="+mn-lt"/>
                <a:ea typeface="+mn-ea"/>
                <a:cs typeface="+mn-cs"/>
              </a:rPr>
              <a:t>noncoronary</a:t>
            </a:r>
            <a:r>
              <a:rPr lang="en-US" sz="1200" kern="1200" dirty="0">
                <a:solidFill>
                  <a:schemeClr val="tx1"/>
                </a:solidFill>
                <a:effectLst/>
                <a:latin typeface="+mn-lt"/>
                <a:ea typeface="+mn-ea"/>
                <a:cs typeface="+mn-cs"/>
              </a:rPr>
              <a:t> vessel) during diagnostic evaluation and/or therapeutic intervention, including </a:t>
            </a:r>
            <a:r>
              <a:rPr lang="en-US" sz="1200" kern="1200" dirty="0" err="1">
                <a:solidFill>
                  <a:schemeClr val="tx1"/>
                </a:solidFill>
                <a:effectLst/>
                <a:latin typeface="+mn-lt"/>
                <a:ea typeface="+mn-ea"/>
                <a:cs typeface="+mn-cs"/>
              </a:rPr>
              <a:t>ra.</a:t>
            </a:r>
            <a:r>
              <a:rPr lang="en-US" sz="1200" kern="1200" dirty="0">
                <a:solidFill>
                  <a:schemeClr val="tx1"/>
                </a:solidFill>
                <a:effectLst/>
                <a:latin typeface="+mn-lt"/>
                <a:ea typeface="+mn-ea"/>
                <a:cs typeface="+mn-cs"/>
              </a:rPr>
              <a:t>.. ($236)</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75860 -LT –XU = Venography, venous sinus (</a:t>
            </a:r>
            <a:r>
              <a:rPr lang="en-US" sz="1200" kern="1200" dirty="0" err="1">
                <a:solidFill>
                  <a:schemeClr val="tx1"/>
                </a:solidFill>
                <a:effectLst/>
                <a:latin typeface="+mn-lt"/>
                <a:ea typeface="+mn-ea"/>
                <a:cs typeface="+mn-cs"/>
              </a:rPr>
              <a:t>eg</a:t>
            </a:r>
            <a:r>
              <a:rPr lang="en-US" sz="1200" kern="1200" dirty="0">
                <a:solidFill>
                  <a:schemeClr val="tx1"/>
                </a:solidFill>
                <a:effectLst/>
                <a:latin typeface="+mn-lt"/>
                <a:ea typeface="+mn-ea"/>
                <a:cs typeface="+mn-cs"/>
              </a:rPr>
              <a:t>, petrosal and inferior sagittal) or jugular, catheter, radiological supervision and </a:t>
            </a:r>
            <a:r>
              <a:rPr lang="en-US" sz="1200" kern="1200" dirty="0" err="1">
                <a:solidFill>
                  <a:schemeClr val="tx1"/>
                </a:solidFill>
                <a:effectLst/>
                <a:latin typeface="+mn-lt"/>
                <a:ea typeface="+mn-ea"/>
                <a:cs typeface="+mn-cs"/>
              </a:rPr>
              <a:t>interpr</a:t>
            </a:r>
            <a:r>
              <a:rPr lang="en-US" sz="1200" kern="1200" dirty="0">
                <a:solidFill>
                  <a:schemeClr val="tx1"/>
                </a:solidFill>
                <a:effectLst/>
                <a:latin typeface="+mn-lt"/>
                <a:ea typeface="+mn-ea"/>
                <a:cs typeface="+mn-cs"/>
              </a:rPr>
              <a:t>... ($165)</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75860 -RT –XU = Venography, venous sinus (</a:t>
            </a:r>
            <a:r>
              <a:rPr lang="en-US" sz="1200" kern="1200" dirty="0" err="1">
                <a:solidFill>
                  <a:schemeClr val="tx1"/>
                </a:solidFill>
                <a:effectLst/>
                <a:latin typeface="+mn-lt"/>
                <a:ea typeface="+mn-ea"/>
                <a:cs typeface="+mn-cs"/>
              </a:rPr>
              <a:t>eg</a:t>
            </a:r>
            <a:r>
              <a:rPr lang="en-US" sz="1200" kern="1200" dirty="0">
                <a:solidFill>
                  <a:schemeClr val="tx1"/>
                </a:solidFill>
                <a:effectLst/>
                <a:latin typeface="+mn-lt"/>
                <a:ea typeface="+mn-ea"/>
                <a:cs typeface="+mn-cs"/>
              </a:rPr>
              <a:t>, petrosal and inferior sagittal) or jugular, catheter, radiological supervision and </a:t>
            </a:r>
            <a:r>
              <a:rPr lang="en-US" sz="1200" kern="1200" dirty="0" err="1">
                <a:solidFill>
                  <a:schemeClr val="tx1"/>
                </a:solidFill>
                <a:effectLst/>
                <a:latin typeface="+mn-lt"/>
                <a:ea typeface="+mn-ea"/>
                <a:cs typeface="+mn-cs"/>
              </a:rPr>
              <a:t>interpr</a:t>
            </a:r>
            <a:r>
              <a:rPr lang="en-US" sz="1200" kern="1200" dirty="0">
                <a:solidFill>
                  <a:schemeClr val="tx1"/>
                </a:solidFill>
                <a:effectLst/>
                <a:latin typeface="+mn-lt"/>
                <a:ea typeface="+mn-ea"/>
                <a:cs typeface="+mn-cs"/>
              </a:rPr>
              <a:t>... ($236)</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75827 –XU = Venography, caval, superior, with serialography, radiological supervision and interpretation ($158)</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75820 –XU = Venography, extremity, unilateral, radiological supervision and interpretation ($134)</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76937 = Ultrasound guidance for vascular access requiring ultrasound evaluation of potential access sites, documentation of </a:t>
            </a:r>
            <a:r>
              <a:rPr lang="en-US" sz="1200" kern="1200" dirty="0" err="1">
                <a:solidFill>
                  <a:schemeClr val="tx1"/>
                </a:solidFill>
                <a:effectLst/>
                <a:latin typeface="+mn-lt"/>
                <a:ea typeface="+mn-ea"/>
                <a:cs typeface="+mn-cs"/>
              </a:rPr>
              <a:t>sele</a:t>
            </a:r>
            <a:r>
              <a:rPr lang="en-US" sz="1200" kern="1200" dirty="0">
                <a:solidFill>
                  <a:schemeClr val="tx1"/>
                </a:solidFill>
                <a:effectLst/>
                <a:latin typeface="+mn-lt"/>
                <a:ea typeface="+mn-ea"/>
                <a:cs typeface="+mn-cs"/>
              </a:rPr>
              <a:t>... ($36)</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Total Payment: $10408.76</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132</a:t>
            </a:fld>
            <a:endParaRPr lang="en-US"/>
          </a:p>
        </p:txBody>
      </p:sp>
    </p:spTree>
    <p:extLst>
      <p:ext uri="{BB962C8B-B14F-4D97-AF65-F5344CB8AC3E}">
        <p14:creationId xmlns:p14="http://schemas.microsoft.com/office/powerpoint/2010/main" val="1531575308"/>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baseline="0" dirty="0">
                <a:solidFill>
                  <a:schemeClr val="tx1"/>
                </a:solidFill>
                <a:effectLst/>
                <a:latin typeface="+mn-lt"/>
                <a:ea typeface="+mn-ea"/>
                <a:cs typeface="+mn-cs"/>
              </a:rPr>
              <a:t>SUMMARY OF CPT CODES:</a:t>
            </a:r>
          </a:p>
          <a:p>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effectLst/>
                <a:latin typeface="+mn-lt"/>
                <a:ea typeface="+mn-ea"/>
                <a:cs typeface="+mn-cs"/>
              </a:rPr>
              <a:t>PERMACATH REMOVAL (CPT#: 36589, 77001)</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133</a:t>
            </a:fld>
            <a:endParaRPr lang="en-US"/>
          </a:p>
        </p:txBody>
      </p:sp>
    </p:spTree>
    <p:extLst>
      <p:ext uri="{BB962C8B-B14F-4D97-AF65-F5344CB8AC3E}">
        <p14:creationId xmlns:p14="http://schemas.microsoft.com/office/powerpoint/2010/main" val="2001473894"/>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dirty="0">
                <a:solidFill>
                  <a:schemeClr val="tx1"/>
                </a:solidFill>
                <a:effectLst/>
                <a:latin typeface="+mn-lt"/>
                <a:ea typeface="+mn-ea"/>
                <a:cs typeface="+mn-cs"/>
              </a:rPr>
              <a:t>Modifier XE </a:t>
            </a:r>
            <a:r>
              <a:rPr lang="en-US" sz="1200" b="0" i="0" u="none" strike="noStrike" kern="1200" dirty="0">
                <a:solidFill>
                  <a:schemeClr val="tx1"/>
                </a:solidFill>
                <a:effectLst/>
                <a:latin typeface="+mn-lt"/>
                <a:ea typeface="+mn-ea"/>
                <a:cs typeface="+mn-cs"/>
              </a:rPr>
              <a:t>Separate encounter – A service that is distinct because it occurred during a separate encounter. </a:t>
            </a:r>
          </a:p>
          <a:p>
            <a:r>
              <a:rPr lang="en-US" sz="1200" b="1" i="0" u="none" strike="noStrike" kern="1200" dirty="0">
                <a:solidFill>
                  <a:schemeClr val="tx1"/>
                </a:solidFill>
                <a:effectLst/>
                <a:latin typeface="+mn-lt"/>
                <a:ea typeface="+mn-ea"/>
                <a:cs typeface="+mn-cs"/>
              </a:rPr>
              <a:t>Modifier XP</a:t>
            </a:r>
            <a:r>
              <a:rPr lang="en-US" sz="1200" b="0" i="0" u="none" strike="noStrike" kern="1200" dirty="0">
                <a:solidFill>
                  <a:schemeClr val="tx1"/>
                </a:solidFill>
                <a:effectLst/>
                <a:latin typeface="+mn-lt"/>
                <a:ea typeface="+mn-ea"/>
                <a:cs typeface="+mn-cs"/>
              </a:rPr>
              <a:t> Separate practitioner – A service that is distinct because it was performed by a different practitioner.</a:t>
            </a:r>
            <a:r>
              <a:rPr lang="en-US" dirty="0"/>
              <a:t> </a:t>
            </a:r>
          </a:p>
          <a:p>
            <a:r>
              <a:rPr lang="en-US" sz="1200" b="1" i="0" u="none" strike="noStrike" kern="1200" dirty="0">
                <a:solidFill>
                  <a:schemeClr val="tx1"/>
                </a:solidFill>
                <a:effectLst/>
                <a:latin typeface="+mn-lt"/>
                <a:ea typeface="+mn-ea"/>
                <a:cs typeface="+mn-cs"/>
              </a:rPr>
              <a:t>Modifier XS</a:t>
            </a:r>
            <a:r>
              <a:rPr lang="en-US" sz="1200" b="0" i="0" u="none" strike="noStrike" kern="1200" dirty="0">
                <a:solidFill>
                  <a:schemeClr val="tx1"/>
                </a:solidFill>
                <a:effectLst/>
                <a:latin typeface="+mn-lt"/>
                <a:ea typeface="+mn-ea"/>
                <a:cs typeface="+mn-cs"/>
              </a:rPr>
              <a:t> Separate structure – A service that is distinct because it was performed on a separate organ/structure.</a:t>
            </a:r>
            <a:r>
              <a:rPr lang="en-US" dirty="0"/>
              <a:t> </a:t>
            </a:r>
          </a:p>
          <a:p>
            <a:r>
              <a:rPr lang="en-US" sz="1200" b="1" i="0" u="none" strike="noStrike" kern="1200" dirty="0">
                <a:solidFill>
                  <a:schemeClr val="tx1"/>
                </a:solidFill>
                <a:effectLst/>
                <a:latin typeface="+mn-lt"/>
                <a:ea typeface="+mn-ea"/>
                <a:cs typeface="+mn-cs"/>
              </a:rPr>
              <a:t>Modifier XU</a:t>
            </a:r>
            <a:r>
              <a:rPr lang="en-US" sz="1200" b="0" i="0" u="none" strike="noStrike" kern="1200" dirty="0">
                <a:solidFill>
                  <a:schemeClr val="tx1"/>
                </a:solidFill>
                <a:effectLst/>
                <a:latin typeface="+mn-lt"/>
                <a:ea typeface="+mn-ea"/>
                <a:cs typeface="+mn-cs"/>
              </a:rPr>
              <a:t> Unusual non-overlapping service – The use of a service that is distinct because it does not overlap usual components of the main service.</a:t>
            </a:r>
            <a:r>
              <a:rPr lang="en-US" dirty="0"/>
              <a:t> </a:t>
            </a:r>
          </a:p>
        </p:txBody>
      </p:sp>
      <p:sp>
        <p:nvSpPr>
          <p:cNvPr id="4" name="Slide Number Placeholder 3"/>
          <p:cNvSpPr>
            <a:spLocks noGrp="1"/>
          </p:cNvSpPr>
          <p:nvPr>
            <p:ph type="sldNum" sz="quarter" idx="10"/>
          </p:nvPr>
        </p:nvSpPr>
        <p:spPr/>
        <p:txBody>
          <a:bodyPr/>
          <a:lstStyle/>
          <a:p>
            <a:fld id="{758541C2-E7F4-4D49-A53B-4E621B3E5ACE}" type="slidenum">
              <a:rPr lang="en-US" smtClean="0"/>
              <a:t>134</a:t>
            </a:fld>
            <a:endParaRPr lang="en-US"/>
          </a:p>
        </p:txBody>
      </p:sp>
    </p:spTree>
    <p:extLst>
      <p:ext uri="{BB962C8B-B14F-4D97-AF65-F5344CB8AC3E}">
        <p14:creationId xmlns:p14="http://schemas.microsoft.com/office/powerpoint/2010/main" val="41819801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PL.CL - carotid angio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CATH LAB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Garfield Medical Center (Cath Lab)</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&lt; ___ Right   Left ____&gt;  carotid artery stenosis &lt;  ____ with   without  ___&gt; stroke</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Percutaneous access of right common femoral artery under ultrasound guidance (CPT# 76937)</a:t>
            </a:r>
          </a:p>
          <a:p>
            <a:r>
              <a:rPr lang="en-US" sz="1200" kern="1200" dirty="0">
                <a:solidFill>
                  <a:schemeClr val="tx1"/>
                </a:solidFill>
                <a:effectLst/>
                <a:latin typeface="+mn-lt"/>
                <a:ea typeface="+mn-ea"/>
                <a:cs typeface="+mn-cs"/>
              </a:rPr>
              <a:t>2. Catheter placement in the thoracic aorta for aortogram and extracranial carotid artery angiogram (CPT# 36221) </a:t>
            </a:r>
          </a:p>
          <a:p>
            <a:r>
              <a:rPr lang="en-US" sz="1200" kern="1200" dirty="0">
                <a:solidFill>
                  <a:schemeClr val="tx1"/>
                </a:solidFill>
                <a:effectLst/>
                <a:latin typeface="+mn-lt"/>
                <a:ea typeface="+mn-ea"/>
                <a:cs typeface="+mn-cs"/>
              </a:rPr>
              <a:t>3. Selective catheterization of right common carotid artery for ipsilateral carotid angiogram and intracerebral angiogram (CPT# 36223)</a:t>
            </a:r>
          </a:p>
          <a:p>
            <a:r>
              <a:rPr lang="en-US" sz="1200" kern="1200" dirty="0">
                <a:solidFill>
                  <a:schemeClr val="tx1"/>
                </a:solidFill>
                <a:effectLst/>
                <a:latin typeface="+mn-lt"/>
                <a:ea typeface="+mn-ea"/>
                <a:cs typeface="+mn-cs"/>
              </a:rPr>
              <a:t>4. Selective catheterization of left common carotid artery for ipsilateral carotid angiogram and intracerebral angiogram (CPT# 36223-XS)</a:t>
            </a:r>
          </a:p>
          <a:p>
            <a:r>
              <a:rPr lang="en-US" sz="1200" kern="1200" dirty="0">
                <a:solidFill>
                  <a:schemeClr val="tx1"/>
                </a:solidFill>
                <a:effectLst/>
                <a:latin typeface="+mn-lt"/>
                <a:ea typeface="+mn-ea"/>
                <a:cs typeface="+mn-cs"/>
              </a:rPr>
              <a:t>5. Selective catheterization of right vertebral artery for ipsilateral vertebral circulation angiogram (CPT# 36226)</a:t>
            </a:r>
          </a:p>
          <a:p>
            <a:r>
              <a:rPr lang="en-US" sz="1200" kern="1200" dirty="0">
                <a:solidFill>
                  <a:schemeClr val="tx1"/>
                </a:solidFill>
                <a:effectLst/>
                <a:latin typeface="+mn-lt"/>
                <a:ea typeface="+mn-ea"/>
                <a:cs typeface="+mn-cs"/>
              </a:rPr>
              <a:t>6. Selective catheterization of left vertebral artery for ipsilateral vertebral circulation angiogram (CPT# 36226-XS)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Local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5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 year-old patient who has been diagnosed with a high grade carotid artery stenosis based on carotid duplex ultrasound. The patient was taken to the cath lab to undergo carotid angiogram to further assess the patient's carotid stenosis. I've discussed with the patient regarding the benefits and risks of the procedure. The patient is aware of the benefits of the planned procedure which is identify his carotid artery lesion so appropriate treatment can be determined. The patient is also aware of the potential risks of the procedure, which include contrast-induced nephropathy, vessel perforation, arterial dissection, contrast-induced allergic reaction, bleeding, and wound infection. The overall risk of these complications is 1%. The patient has accepted these benefits and risks, and agreed to proceed with the planned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brought to the cath lab and placed on the cath lab table in the supine position. Monitored local anesthesia with sedation was administered and maintained throughout the entire operation. The patient's right groin was prepped sterilely and draped in the standard fashion. Appropriate time out was performed whereby the patient and site of surgery were identified. The patient was given 1% lidocaine for local anesthesia.  Using percutaneous technique, the right common femoral artery was accessed and a 6F introducer sheath was inserted. Next a guidewire and a diagnostic pigtail catheter were placed in the ascending thoracic aorta and an aortogram was performed using a power injector, which was followed by aortic arch angiogram. Next we removed the pigtail catheter and replaced it with a SIM2 selective catheter. We selectively catheterized the right common carotid artery, and selective right common carotid artery angiogram was performed in both AP and lateral position. Next we kept the catheter in the common carotid artery and performed intracerebral angiogram in both AP and lateral position. We then selectively catheterized the left common carotid artery, and selective left common carotid artery angiogram was performed in both AP and lateral position. Next we kept the catheter in the common carotid artery and performed intracerebral angiogram in both AP and lateral position.  We then selectively catheterized the left vertebral artery, and selective ipsilateral vertebral artery angiogram was performed in both AP and lateral position. We then selectively catheterized the right vertebral artery, and selective ipsilateral vertebral artery angiogram was performed in both AP and lateral position. Following carotid artery and vertebral artery angiogram, the catheter and wire were removed from the groin. A closure device was applied in the groin following the sheath removal to achieve groin hemostasis. The patient tolerated the procedure well and suffered no complications. I was present throughout the entire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IMPRESSION: </a:t>
            </a:r>
          </a:p>
          <a:p>
            <a:r>
              <a:rPr lang="en-US" sz="1200" kern="1200" dirty="0">
                <a:solidFill>
                  <a:schemeClr val="tx1"/>
                </a:solidFill>
                <a:effectLst/>
                <a:latin typeface="+mn-lt"/>
                <a:ea typeface="+mn-ea"/>
                <a:cs typeface="+mn-cs"/>
              </a:rPr>
              <a:t>1. Patent thoracic aorta, patent bilateral common carotid arteries, and patent bilateral subclavian arteries were identified. Bilateral vertebral arteries were patent without significant stenosis.</a:t>
            </a:r>
          </a:p>
          <a:p>
            <a:r>
              <a:rPr lang="en-US" sz="1200" kern="1200" dirty="0">
                <a:solidFill>
                  <a:schemeClr val="tx1"/>
                </a:solidFill>
                <a:effectLst/>
                <a:latin typeface="+mn-lt"/>
                <a:ea typeface="+mn-ea"/>
                <a:cs typeface="+mn-cs"/>
              </a:rPr>
              <a:t>2. &lt;  ___ Mild     Moderate    Severe___  &gt;   &lt; ___ right   left ____&gt; internal carotid artery stenosis (&gt;90%) was identified. Intracerebral circulation including anterior cerebral artery and middle cerebral artery were patent without significant stenosis.</a:t>
            </a:r>
          </a:p>
          <a:p>
            <a:r>
              <a:rPr lang="en-US" sz="1200" kern="1200" dirty="0">
                <a:solidFill>
                  <a:schemeClr val="tx1"/>
                </a:solidFill>
                <a:effectLst/>
                <a:latin typeface="+mn-lt"/>
                <a:ea typeface="+mn-ea"/>
                <a:cs typeface="+mn-cs"/>
              </a:rPr>
              <a:t>3. &lt;  ___ Mild     Moderate    Severe___  &gt;   &lt; ___ right   left ____&gt; internal carotid artery stenosis (&lt; ___ %) was identified. Intracerebral circulation including anterior cerebral artery and middle cerebral artery were patent without significant stenosis.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&lt; ……... SURGERY ……….&gt;   </a:t>
            </a:r>
          </a:p>
          <a:p>
            <a:r>
              <a:rPr lang="en-US" sz="1200" kern="1200" dirty="0">
                <a:solidFill>
                  <a:schemeClr val="tx1"/>
                </a:solidFill>
                <a:effectLst/>
                <a:latin typeface="+mn-lt"/>
                <a:ea typeface="+mn-ea"/>
                <a:cs typeface="+mn-cs"/>
              </a:rPr>
              <a:t>TREATMENT DISPOSITION - In view of the patient's severe &lt; ___ right   left ____&gt; carotid artery stenosis, we plan to perform carotid endarterectomy &lt; ___ tomorrow   |    at a later date  ___&gt;. The purpose of the planned procedure is to remove the carotid atheromatous plaque and restore carotid artery flow, which will reduce the patient's risk of stroke and stroke-relate death. Potential risks of the procedure include perioperative stroke, bleeding, myocardial infarction, pneumonia, renal failure, wound infection, and death. The overall risk of above complications is 1%. I've discussed with the patient who agrees to proceed with the planned procedure of carotid endarterectomy.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&lt; ………..  OBSERVATION  …………. &gt;   </a:t>
            </a:r>
          </a:p>
          <a:p>
            <a:r>
              <a:rPr lang="en-US" sz="1200" kern="1200" dirty="0">
                <a:solidFill>
                  <a:schemeClr val="tx1"/>
                </a:solidFill>
                <a:effectLst/>
                <a:latin typeface="+mn-lt"/>
                <a:ea typeface="+mn-ea"/>
                <a:cs typeface="+mn-cs"/>
              </a:rPr>
              <a:t>TREATMENT DISPOSITION - In view of the patient's mild to moderate carotid artery stenosis, I recommend conservative treatment at this time. There is no benefit with surgical endarterectomy in terms of stroke risk reduction based on the degree of the patient’s carotid artery disease. The patient will follow up in my clinic in two weeks.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612 W. Duarte Rd, #303, Arcadia, CA 91007</a:t>
            </a: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14</a:t>
            </a:fld>
            <a:endParaRPr lang="en-US"/>
          </a:p>
        </p:txBody>
      </p:sp>
    </p:spTree>
    <p:extLst>
      <p:ext uri="{BB962C8B-B14F-4D97-AF65-F5344CB8AC3E}">
        <p14:creationId xmlns:p14="http://schemas.microsoft.com/office/powerpoint/2010/main" val="22515069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PL.CL - DVT (pop vein, AngioJet, IVCF, PTA, Iliac stent)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CATH LAB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Garfield Medical Center (Cath Lab)</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a:t>
            </a:r>
          </a:p>
          <a:p>
            <a:r>
              <a:rPr lang="en-US" sz="1200" kern="1200" dirty="0">
                <a:solidFill>
                  <a:schemeClr val="tx1"/>
                </a:solidFill>
                <a:effectLst/>
                <a:latin typeface="+mn-lt"/>
                <a:ea typeface="+mn-ea"/>
                <a:cs typeface="+mn-cs"/>
              </a:rPr>
              <a:t>1. &lt; Right Left &gt; leg iliofemoral deep vein thrombosis</a:t>
            </a:r>
          </a:p>
          <a:p>
            <a:r>
              <a:rPr lang="en-US" sz="1200" kern="1200" dirty="0">
                <a:solidFill>
                  <a:schemeClr val="tx1"/>
                </a:solidFill>
                <a:effectLst/>
                <a:latin typeface="+mn-lt"/>
                <a:ea typeface="+mn-ea"/>
                <a:cs typeface="+mn-cs"/>
              </a:rPr>
              <a:t>2. &lt; Right Left &gt; leg swelling and pain</a:t>
            </a:r>
          </a:p>
          <a:p>
            <a:r>
              <a:rPr lang="en-US" sz="1200" kern="1200" dirty="0">
                <a:solidFill>
                  <a:schemeClr val="tx1"/>
                </a:solidFill>
                <a:effectLst/>
                <a:latin typeface="+mn-lt"/>
                <a:ea typeface="+mn-ea"/>
                <a:cs typeface="+mn-cs"/>
              </a:rPr>
              <a:t>POSTOPERATIVE DIAGNOSIS: Same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Percutaneous access of &lt; ____ right left&gt; popliteal vein under ultrasound guidance (CPT# 76937)</a:t>
            </a:r>
          </a:p>
          <a:p>
            <a:r>
              <a:rPr lang="en-US" sz="1200" kern="1200" dirty="0">
                <a:solidFill>
                  <a:schemeClr val="tx1"/>
                </a:solidFill>
                <a:effectLst/>
                <a:latin typeface="+mn-lt"/>
                <a:ea typeface="+mn-ea"/>
                <a:cs typeface="+mn-cs"/>
              </a:rPr>
              <a:t>2. Catheter placement in &lt; ____ right left &gt; femoral vein and iliac vein for venography (CPT# 36000)</a:t>
            </a:r>
          </a:p>
          <a:p>
            <a:r>
              <a:rPr lang="en-US" sz="1200" kern="1200" dirty="0">
                <a:solidFill>
                  <a:schemeClr val="tx1"/>
                </a:solidFill>
                <a:effectLst/>
                <a:latin typeface="+mn-lt"/>
                <a:ea typeface="+mn-ea"/>
                <a:cs typeface="+mn-cs"/>
              </a:rPr>
              <a:t>3. Venography of femoral vein and iliac vein (CPT# 75820)</a:t>
            </a:r>
          </a:p>
          <a:p>
            <a:r>
              <a:rPr lang="en-US" sz="1200" kern="1200" dirty="0">
                <a:solidFill>
                  <a:schemeClr val="tx1"/>
                </a:solidFill>
                <a:effectLst/>
                <a:latin typeface="+mn-lt"/>
                <a:ea typeface="+mn-ea"/>
                <a:cs typeface="+mn-cs"/>
              </a:rPr>
              <a:t>4. Venography of inferior vena cava (CPT# 75825)</a:t>
            </a:r>
          </a:p>
          <a:p>
            <a:r>
              <a:rPr lang="en-US" sz="1200" kern="1200" dirty="0">
                <a:solidFill>
                  <a:schemeClr val="tx1"/>
                </a:solidFill>
                <a:effectLst/>
                <a:latin typeface="+mn-lt"/>
                <a:ea typeface="+mn-ea"/>
                <a:cs typeface="+mn-cs"/>
              </a:rPr>
              <a:t>5. Percutaneous inferior vena cava placement using OPTION retrievable filter (CPT# 37191)</a:t>
            </a:r>
          </a:p>
          <a:p>
            <a:r>
              <a:rPr lang="en-US" sz="1200" kern="1200" dirty="0">
                <a:solidFill>
                  <a:schemeClr val="tx1"/>
                </a:solidFill>
                <a:effectLst/>
                <a:latin typeface="+mn-lt"/>
                <a:ea typeface="+mn-ea"/>
                <a:cs typeface="+mn-cs"/>
              </a:rPr>
              <a:t>6. Percutaneous thrombectomy of femoral and iliac vein using AngioJet thrombectomy catheter with thrombolytic infusion (CPT# 37187)</a:t>
            </a:r>
          </a:p>
          <a:p>
            <a:r>
              <a:rPr lang="en-US" sz="1200" kern="1200" dirty="0">
                <a:solidFill>
                  <a:schemeClr val="tx1"/>
                </a:solidFill>
                <a:effectLst/>
                <a:latin typeface="+mn-lt"/>
                <a:ea typeface="+mn-ea"/>
                <a:cs typeface="+mn-cs"/>
              </a:rPr>
              <a:t>7. Transluminal balloon angioplasty of iliac vein (CPT# 37248)</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8. Transluminal balloon angioplasty of femoral vein (CPT# 37249)</a:t>
            </a:r>
          </a:p>
          <a:p>
            <a:r>
              <a:rPr lang="en-US" sz="1200" kern="1200" dirty="0">
                <a:solidFill>
                  <a:schemeClr val="tx1"/>
                </a:solidFill>
                <a:effectLst/>
                <a:latin typeface="+mn-lt"/>
                <a:ea typeface="+mn-ea"/>
                <a:cs typeface="+mn-cs"/>
              </a:rPr>
              <a:t>9. Percutaneous intravascular stent placement of  &lt; right  vs  left &gt; common iliac vein using </a:t>
            </a:r>
            <a:r>
              <a:rPr lang="en-US" sz="1200" kern="1200" dirty="0" err="1">
                <a:solidFill>
                  <a:schemeClr val="tx1"/>
                </a:solidFill>
                <a:effectLst/>
                <a:latin typeface="+mn-lt"/>
                <a:ea typeface="+mn-ea"/>
                <a:cs typeface="+mn-cs"/>
              </a:rPr>
              <a:t>Wallstents</a:t>
            </a:r>
            <a:r>
              <a:rPr lang="en-US" sz="1200" kern="1200" dirty="0">
                <a:solidFill>
                  <a:schemeClr val="tx1"/>
                </a:solidFill>
                <a:effectLst/>
                <a:latin typeface="+mn-lt"/>
                <a:ea typeface="+mn-ea"/>
                <a:cs typeface="+mn-cs"/>
              </a:rPr>
              <a:t> (16mm x 90mm Wallstent) (CPT#37238)</a:t>
            </a:r>
          </a:p>
          <a:p>
            <a:r>
              <a:rPr lang="en-US" sz="1200" kern="1200" dirty="0">
                <a:solidFill>
                  <a:schemeClr val="tx1"/>
                </a:solidFill>
                <a:effectLst/>
                <a:latin typeface="+mn-lt"/>
                <a:ea typeface="+mn-ea"/>
                <a:cs typeface="+mn-cs"/>
              </a:rPr>
              <a:t>10. Percutaneous intravascular stent placement of  &lt; right  vs  left &gt; external iliac vein and common femoral vein using </a:t>
            </a:r>
            <a:r>
              <a:rPr lang="en-US" sz="1200" kern="1200" dirty="0" err="1">
                <a:solidFill>
                  <a:schemeClr val="tx1"/>
                </a:solidFill>
                <a:effectLst/>
                <a:latin typeface="+mn-lt"/>
                <a:ea typeface="+mn-ea"/>
                <a:cs typeface="+mn-cs"/>
              </a:rPr>
              <a:t>Wallstents</a:t>
            </a:r>
            <a:r>
              <a:rPr lang="en-US" sz="1200" kern="1200" dirty="0">
                <a:solidFill>
                  <a:schemeClr val="tx1"/>
                </a:solidFill>
                <a:effectLst/>
                <a:latin typeface="+mn-lt"/>
                <a:ea typeface="+mn-ea"/>
                <a:cs typeface="+mn-cs"/>
              </a:rPr>
              <a:t> (16mm x 60mm Wallstent) (CPT# 37239)</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Local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10 ml </a:t>
            </a:r>
          </a:p>
          <a:p>
            <a:r>
              <a:rPr lang="en-US" sz="1200" kern="1200" dirty="0">
                <a:solidFill>
                  <a:schemeClr val="tx1"/>
                </a:solidFill>
                <a:effectLst/>
                <a:latin typeface="+mn-lt"/>
                <a:ea typeface="+mn-ea"/>
                <a:cs typeface="+mn-cs"/>
              </a:rPr>
              <a:t>BLOOD ADMINISTERED: 0 unit(s) PRBC transfusion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recently developed pain and swelling in the &lt;____ right left ____ &gt; leg and a venous duplex ultrasound showed significant iliofemoral deep vein thrombosis. Despite systemic anticoagulation with intravenous heparin, the patient's leg pain and swelling persisted. Due to the persistent DVT symptoms despite intravenous anticoagulation therapy, the patient is taken to the cath lab to undergo venographic evaluation and endovascular interventions. These interventions include thrombectomy and/or thrombolysis, and IVC filter placement. The benefits of this treatment strategy is to 1) reduce the thrombus burden which will alleviate the DVT symptoms, 2) decrease the risk of pulmonary embolism, and 3) restore venous valvular function and therefore reduce the long term sequelae of post-thrombotic syndrome. The patient is also aware of potential risks and complications of the treatment procedure which include contrast-induced nephrology, recurrent deep vein thrombosis, pulmonary embolism, contrast-induced allergic reaction, bleeding, infection, IVC filter migration, and IVC filter thrombosis. The overall risk of above complications is 1%. I've discussed with the patient who agrees to proceed with the planned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brought to the cath lab and placed on the cath lab table on a prone position. The patient was given local anesthesia and intravenous sedation which was maintained throughout the entire procedure. The patient's &lt;____ right left ____ &gt; popliteal fossa was prepped sterilely and draped in the standard fashion. Appropriate time out was performed whereby the patient and site of surgery were identified. The patient was given 1% lidocaine for local anesthesia. Using percutaneous technique, the popliteal vein was accessed and a 6F introducer sheath was inserted. Next a guidewire and a selective catheter was placed in the femoral vein. Contrast injection was performed for femoral vein venography. Next a selective catheter was placed in the iliac vein, and contrast injection was performed for iliac vein venography. Next a selective catheter was placed in the inferior vena cava, and contrast injection was performed for IVC venography. This revealed &lt; _____ 80%&gt; intraluminal thrombus in the iliac vein and &lt; _____ 80%&gt; intraluminal thrombus in the femoral vein.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IVC</a:t>
            </a:r>
            <a:r>
              <a:rPr lang="en-US" sz="1200" kern="1200" baseline="0" dirty="0">
                <a:solidFill>
                  <a:schemeClr val="tx1"/>
                </a:solidFill>
                <a:effectLst/>
                <a:latin typeface="+mn-lt"/>
                <a:ea typeface="+mn-ea"/>
                <a:cs typeface="+mn-cs"/>
              </a:rPr>
              <a:t> FILTER PLACEMENT  --------------</a:t>
            </a:r>
          </a:p>
          <a:p>
            <a:endParaRPr lang="en-US" sz="1200" kern="1200" baseline="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Next we placed a 6F retrievable OPTION IVC filter in the infrarenal portion of the inferior vena cava. The IVC filter was positioned and deployed without difficulty. Completion fluoroscopy confirmed the adequate position of the IVC filter.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Next we proceeded with percutaneous thrombectomy of the femoral vein and iliac vein using the AngioJet thrombectomy catheter as well as thrombolytic agent infusion. Thrombolytic agent using tPA was infused via the AngioJet catheter for power pulse spray in the femoral and iliac vein. Following the infusion of 10mg of tPA thrombolytic agent, percutaneous thrombectomy using AngioJet was activated. Following that, we performed balloon angioplasty of the femoral vein using an 8 mm by 10 cm angioplasty balloon. The balloon insufflation was maintained at 2 atmospheric pressure for 30 seconds. We also performed balloon angioplasty of the iliac vein using a 10 mm by 10 cm angioplasty balloon. The balloon insufflation was maintained at 4 atmospheric pressure for 30 seconds. Completion venogram was performed which revealed chronic thrombus with extrinsic compression. At this point we proceeded with percutaneous intravascular stent placement using a self-expanding Wallstent. A 16mm by 90mm Wallstent was deployed in the common iliac vein, which was followed by balloon dilatation using a 12mm angioplasty balloon. A second Wallstent of 16mm by 60mm was also deployed in the external iliac vein extending into the proximal common femoral vein. This was also followed by balloon angioplasty using a 12mm angioplasty balloon catheter. Completion venography demonstrated successful treatment outcome with complete flow restoration in the common iliac vein, external iliac vein, and common femoral vein. Next the catheter and sheath were removed from the popliteal vein. Compression dressing was applied in the lower extremity in a circumferential fashion. The patient tolerated the procedure well without complications, and I was present throughout the entire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patient may ambulate and resume regular diet, and the patient can remove the current compression dressing in 48 hours. The patient may be discharged to home once the patient is able to ambulate with assistance. The patient is advised to continue with anticoagulation for at least 6 months,</a:t>
            </a:r>
            <a:r>
              <a:rPr lang="en-US" sz="1200" kern="1200" baseline="0" dirty="0">
                <a:solidFill>
                  <a:schemeClr val="tx1"/>
                </a:solidFill>
                <a:effectLst/>
                <a:latin typeface="+mn-lt"/>
                <a:ea typeface="+mn-ea"/>
                <a:cs typeface="+mn-cs"/>
              </a:rPr>
              <a:t> and also </a:t>
            </a:r>
            <a:r>
              <a:rPr lang="en-US" sz="1200" kern="1200" dirty="0">
                <a:solidFill>
                  <a:schemeClr val="tx1"/>
                </a:solidFill>
                <a:effectLst/>
                <a:latin typeface="+mn-lt"/>
                <a:ea typeface="+mn-ea"/>
                <a:cs typeface="+mn-cs"/>
              </a:rPr>
              <a:t>follow up in my clinic for serial venous duplex ultrasound. Once the follow up venous duplex ultrasound shows absence of venous thrombosis and the patient remains symptom free, we'll schedule the patient  for outpatient elective IVC filter retrieval.  I have also advised the patient regarding life style modifications, including a) daily wear of compression stocking (knee high 20-30mm Hg), b) daily aerobic exercise 30 minutes, c) daily water intake of at least 50 oz to maintain adequate body hydration, and d) avoidance of leg crossing when sitting.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612 W. Duarte Rd, #303, Arcadia, CA 91007</a:t>
            </a: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15</a:t>
            </a:fld>
            <a:endParaRPr lang="en-US"/>
          </a:p>
        </p:txBody>
      </p:sp>
    </p:spTree>
    <p:extLst>
      <p:ext uri="{BB962C8B-B14F-4D97-AF65-F5344CB8AC3E}">
        <p14:creationId xmlns:p14="http://schemas.microsoft.com/office/powerpoint/2010/main" val="14191951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PL.CL - DVT (pop vein, AngioJet, IVCF, lysis, 1st day)</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CATH LAB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Garfield Medical Center (Cath Lab)</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a:t>
            </a:r>
          </a:p>
          <a:p>
            <a:r>
              <a:rPr lang="en-US" sz="1200" kern="1200" dirty="0">
                <a:solidFill>
                  <a:schemeClr val="tx1"/>
                </a:solidFill>
                <a:effectLst/>
                <a:latin typeface="+mn-lt"/>
                <a:ea typeface="+mn-ea"/>
                <a:cs typeface="+mn-cs"/>
              </a:rPr>
              <a:t>1. &lt; Right Left &gt; leg iliofemoral deep vein thrombosis</a:t>
            </a:r>
          </a:p>
          <a:p>
            <a:r>
              <a:rPr lang="en-US" sz="1200" kern="1200" dirty="0">
                <a:solidFill>
                  <a:schemeClr val="tx1"/>
                </a:solidFill>
                <a:effectLst/>
                <a:latin typeface="+mn-lt"/>
                <a:ea typeface="+mn-ea"/>
                <a:cs typeface="+mn-cs"/>
              </a:rPr>
              <a:t>2. &lt; Right Left &gt; leg swelling and pain</a:t>
            </a:r>
          </a:p>
          <a:p>
            <a:r>
              <a:rPr lang="en-US" sz="1200" kern="1200" dirty="0">
                <a:solidFill>
                  <a:schemeClr val="tx1"/>
                </a:solidFill>
                <a:effectLst/>
                <a:latin typeface="+mn-lt"/>
                <a:ea typeface="+mn-ea"/>
                <a:cs typeface="+mn-cs"/>
              </a:rPr>
              <a:t>POSTOPERATIVE DIAGNOSIS: Same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Percutaneous access of &lt; ____ right left&gt; popliteal vein under ultrasound guidance (CPT# 76937)</a:t>
            </a:r>
          </a:p>
          <a:p>
            <a:r>
              <a:rPr lang="en-US" sz="1200" kern="1200" dirty="0">
                <a:solidFill>
                  <a:schemeClr val="tx1"/>
                </a:solidFill>
                <a:effectLst/>
                <a:latin typeface="+mn-lt"/>
                <a:ea typeface="+mn-ea"/>
                <a:cs typeface="+mn-cs"/>
              </a:rPr>
              <a:t>2. Catheter placement in &lt; ____ right left &gt; femoral vein and iliac vein for venography (CPT# 36000)</a:t>
            </a:r>
          </a:p>
          <a:p>
            <a:r>
              <a:rPr lang="en-US" sz="1200" kern="1200" dirty="0">
                <a:solidFill>
                  <a:schemeClr val="tx1"/>
                </a:solidFill>
                <a:effectLst/>
                <a:latin typeface="+mn-lt"/>
                <a:ea typeface="+mn-ea"/>
                <a:cs typeface="+mn-cs"/>
              </a:rPr>
              <a:t>3. Venography of femoral vein and iliac vein (CPT# 75820)</a:t>
            </a:r>
          </a:p>
          <a:p>
            <a:r>
              <a:rPr lang="en-US" sz="1200" kern="1200" dirty="0">
                <a:solidFill>
                  <a:schemeClr val="tx1"/>
                </a:solidFill>
                <a:effectLst/>
                <a:latin typeface="+mn-lt"/>
                <a:ea typeface="+mn-ea"/>
                <a:cs typeface="+mn-cs"/>
              </a:rPr>
              <a:t>4. Venography of inferior vena cava (CPT# 75825)</a:t>
            </a:r>
          </a:p>
          <a:p>
            <a:r>
              <a:rPr lang="en-US" sz="1200" kern="1200" dirty="0">
                <a:solidFill>
                  <a:schemeClr val="tx1"/>
                </a:solidFill>
                <a:effectLst/>
                <a:latin typeface="+mn-lt"/>
                <a:ea typeface="+mn-ea"/>
                <a:cs typeface="+mn-cs"/>
              </a:rPr>
              <a:t>5. Percutaneous inferior vena cava filter placement using OPTION retrievable filter (CPT# 37191)</a:t>
            </a:r>
          </a:p>
          <a:p>
            <a:r>
              <a:rPr lang="en-US" sz="1200" kern="1200" dirty="0">
                <a:solidFill>
                  <a:schemeClr val="tx1"/>
                </a:solidFill>
                <a:effectLst/>
                <a:latin typeface="+mn-lt"/>
                <a:ea typeface="+mn-ea"/>
                <a:cs typeface="+mn-cs"/>
              </a:rPr>
              <a:t>6. Percutaneous thrombectomy of femoral and iliac vein using AngioJet thrombectomy catheter with thrombolytic infusion (CPT# 37187)</a:t>
            </a:r>
          </a:p>
          <a:p>
            <a:r>
              <a:rPr lang="en-US" sz="1200" kern="1200" dirty="0">
                <a:solidFill>
                  <a:schemeClr val="tx1"/>
                </a:solidFill>
                <a:effectLst/>
                <a:latin typeface="+mn-lt"/>
                <a:ea typeface="+mn-ea"/>
                <a:cs typeface="+mn-cs"/>
              </a:rPr>
              <a:t>7. Catheter-directed thrombolytic therapy of iliofemoral vein using EKOS ultrasound-accelerated thrombolytic infusion catheter with tPA infusion (Initiation of thrombolytic therapy, CPT# 37212)</a:t>
            </a:r>
          </a:p>
          <a:p>
            <a:r>
              <a:rPr lang="en-US" sz="1200" kern="1200" dirty="0">
                <a:solidFill>
                  <a:schemeClr val="tx1"/>
                </a:solidFill>
                <a:effectLst/>
                <a:latin typeface="+mn-lt"/>
                <a:ea typeface="+mn-ea"/>
                <a:cs typeface="+mn-cs"/>
              </a:rPr>
              <a:t>8. Transluminal balloon angioplasty of iliac vein (CPT# 37248)</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9. Transluminal balloon angioplasty of femoral vein (CPT# 37249)</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Local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10 ml </a:t>
            </a:r>
          </a:p>
          <a:p>
            <a:r>
              <a:rPr lang="en-US" sz="1200" kern="1200" dirty="0">
                <a:solidFill>
                  <a:schemeClr val="tx1"/>
                </a:solidFill>
                <a:effectLst/>
                <a:latin typeface="+mn-lt"/>
                <a:ea typeface="+mn-ea"/>
                <a:cs typeface="+mn-cs"/>
              </a:rPr>
              <a:t>BLOOD ADMINISTERED: 0 unit(s) PRBC transfusion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recently developed pain and swelling in the &lt;____ right left ____ &gt; leg and a venous duplex ultrasound showed significant iliofemoral deep vein thrombosis. Despite systemic anticoagulation with intravenous heparin, the patient's leg pain and swelling persisted. Due to the persistent DVT symptoms despite intravenous anticoagulation therapy, the patient is taken to the cath lab to undergo venographic evaluation and endovascular interventions. These interventions include thrombectomy and/or thrombolysis, and IVC filter placement. The benefits of this treatment strategy is to 1) reduce the thrombus burden which will alleviate the DVT symptoms, 2) decrease the risk of pulmonary embolism, and 3) restore venous valvular function and therefore reduce the long term sequelae of post-thrombotic syndrome. The patient is also aware of potential risks and complications of the treatment procedure which include contrast-induced nephrology, recurrent deep vein thrombosis, pulmonary embolism, contrast-induced allergic reaction, bleeding, infection, IVC filter migration, and IVC filter thrombosis. The overall risk of above complications is 1%. I've discussed with the patient who agrees to proceed with the planned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brought to the cath lab and placed on the cath lab table on a prone position. The patient was given local anesthesia and intravenous sedation which was maintained throughout the entire procedure. The patient's &lt;____ right left ____ &gt; popliteal fossa was prepped sterilely and draped in the standard fashion. Appropriate time out was performed whereby the patient and site of surgery were identified. The patient was given 1% lidocaine for local anesthesia. Using percutaneous technique, the popliteal vein was accessed and a 6F introducer sheath was inserted. Next a guidewire and a selective catheter was placed in the femoral vein. Contrast injection was performed for femoral vein venography. Next a selective catheter was placed in the iliac vein, and contrast injection was performed for iliac vein venography. Next a selective catheter was placed in the inferior vena cava, and contrast injection was performed for IVC venography. This revealed &lt; _____ 80%&gt; intraluminal thrombus in the iliac vein and &lt; _____ 80%&gt; intraluminal thrombus in the femoral vein.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IVC</a:t>
            </a:r>
            <a:r>
              <a:rPr lang="en-US" sz="1200" kern="1200" baseline="0" dirty="0">
                <a:solidFill>
                  <a:schemeClr val="tx1"/>
                </a:solidFill>
                <a:effectLst/>
                <a:latin typeface="+mn-lt"/>
                <a:ea typeface="+mn-ea"/>
                <a:cs typeface="+mn-cs"/>
              </a:rPr>
              <a:t> FILTER PLACEMENT  --------------</a:t>
            </a:r>
          </a:p>
          <a:p>
            <a:endParaRPr lang="en-US" sz="1200" kern="1200" baseline="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Next we placed a 6F retrievable OPTION IVC filter in the infrarenal portion of the inferior vena cava. The IVC filter was positioned and deployed without difficulty. Completion fluoroscopy confirmed the adequate position of the IVC filter.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Next we proceeded with percutaneous thrombectomy of the femoral vein and iliac vein using the AngioJet thrombectomy catheter as well as thrombolytic agent infusion. Thrombolytic agent using tPA was infused via the AngioJet catheter for power pulse spray in the femoral and iliac vein. Following the infusion of 10mg of tPA thrombolytic agent, percutaneous thrombectomy using AngioJet was activated. Following that, we performed balloon angioplasty of the femoral vein using an 8 mm by 10 cm angioplasty balloon. The balloon insufflation was maintained at 4 atmospheric pressure for 30 seconds. We also performed balloon angioplasty of the iliac vein using a 10 mm by 10 cm angioplasty balloon. The balloon insufflation was maintained at 4 atmospheric pressure for 30 seconds. Completion venogram was performed which revealed 50% residual thrombus in the femoral and iliac veins. At this point we proceeded with thrombolytic catheter placement in the femoral vein and iliac vein for continuous thrombolytic infusion. The thrombolytic infusion catheter was next connected to tPA infusion pump</a:t>
            </a:r>
            <a:r>
              <a:rPr lang="en-US" sz="1200" kern="1200" baseline="0" dirty="0">
                <a:solidFill>
                  <a:schemeClr val="tx1"/>
                </a:solidFill>
                <a:effectLst/>
                <a:latin typeface="+mn-lt"/>
                <a:ea typeface="+mn-ea"/>
                <a:cs typeface="+mn-cs"/>
              </a:rPr>
              <a:t> at an infusion </a:t>
            </a:r>
            <a:r>
              <a:rPr lang="en-US" sz="1200" kern="1200" dirty="0">
                <a:solidFill>
                  <a:schemeClr val="tx1"/>
                </a:solidFill>
                <a:effectLst/>
                <a:latin typeface="+mn-lt"/>
                <a:ea typeface="+mn-ea"/>
                <a:cs typeface="+mn-cs"/>
              </a:rPr>
              <a:t>rate of 1mg/hr. The catheter was securely taped in the leg. The patient was taken to the ICU in stable condition where thrombolytic therapy will continue overnight. The patient tolerated the procedure well and I was present throughout the entire operation.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TX DISPOSITION FOR EKOS CATHETER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TREATMENT DISPOSITION - The patient will be transferred to ICU with continual catheter-directed thrombolytic infusion (1mg tPA/</a:t>
            </a:r>
            <a:r>
              <a:rPr lang="en-US" sz="1200" kern="1200" dirty="0" err="1">
                <a:solidFill>
                  <a:schemeClr val="tx1"/>
                </a:solidFill>
                <a:effectLst/>
                <a:latin typeface="+mn-lt"/>
                <a:ea typeface="+mn-ea"/>
                <a:cs typeface="+mn-cs"/>
              </a:rPr>
              <a:t>hr</a:t>
            </a:r>
            <a:r>
              <a:rPr lang="en-US" sz="1200" kern="1200" dirty="0">
                <a:solidFill>
                  <a:schemeClr val="tx1"/>
                </a:solidFill>
                <a:effectLst/>
                <a:latin typeface="+mn-lt"/>
                <a:ea typeface="+mn-ea"/>
                <a:cs typeface="+mn-cs"/>
              </a:rPr>
              <a:t> or 40mg tPA in 1,000cc NS with infusion rate of 25cc/</a:t>
            </a:r>
            <a:r>
              <a:rPr lang="en-US" sz="1200" kern="1200" dirty="0" err="1">
                <a:solidFill>
                  <a:schemeClr val="tx1"/>
                </a:solidFill>
                <a:effectLst/>
                <a:latin typeface="+mn-lt"/>
                <a:ea typeface="+mn-ea"/>
                <a:cs typeface="+mn-cs"/>
              </a:rPr>
              <a:t>hr</a:t>
            </a:r>
            <a:r>
              <a:rPr lang="en-US" sz="1200" kern="1200" dirty="0">
                <a:solidFill>
                  <a:schemeClr val="tx1"/>
                </a:solidFill>
                <a:effectLst/>
                <a:latin typeface="+mn-lt"/>
                <a:ea typeface="+mn-ea"/>
                <a:cs typeface="+mn-cs"/>
              </a:rPr>
              <a:t> via the "drug" port of thrombolytic catheter, and </a:t>
            </a:r>
            <a:r>
              <a:rPr lang="en-US" sz="1200" kern="1200" dirty="0" err="1">
                <a:solidFill>
                  <a:schemeClr val="tx1"/>
                </a:solidFill>
                <a:effectLst/>
                <a:latin typeface="+mn-lt"/>
                <a:ea typeface="+mn-ea"/>
                <a:cs typeface="+mn-cs"/>
              </a:rPr>
              <a:t>NaCl</a:t>
            </a:r>
            <a:r>
              <a:rPr lang="en-US" sz="1200" kern="1200" dirty="0">
                <a:solidFill>
                  <a:schemeClr val="tx1"/>
                </a:solidFill>
                <a:effectLst/>
                <a:latin typeface="+mn-lt"/>
                <a:ea typeface="+mn-ea"/>
                <a:cs typeface="+mn-cs"/>
              </a:rPr>
              <a:t> saline at 25cc/</a:t>
            </a:r>
            <a:r>
              <a:rPr lang="en-US" sz="1200" kern="1200" dirty="0" err="1">
                <a:solidFill>
                  <a:schemeClr val="tx1"/>
                </a:solidFill>
                <a:effectLst/>
                <a:latin typeface="+mn-lt"/>
                <a:ea typeface="+mn-ea"/>
                <a:cs typeface="+mn-cs"/>
              </a:rPr>
              <a:t>hr</a:t>
            </a:r>
            <a:r>
              <a:rPr lang="en-US" sz="1200" kern="1200" dirty="0">
                <a:solidFill>
                  <a:schemeClr val="tx1"/>
                </a:solidFill>
                <a:effectLst/>
                <a:latin typeface="+mn-lt"/>
                <a:ea typeface="+mn-ea"/>
                <a:cs typeface="+mn-cs"/>
              </a:rPr>
              <a:t> via the "coolant' port of the thrombolytic catheter, and 300u/</a:t>
            </a:r>
            <a:r>
              <a:rPr lang="en-US" sz="1200" kern="1200" dirty="0" err="1">
                <a:solidFill>
                  <a:schemeClr val="tx1"/>
                </a:solidFill>
                <a:effectLst/>
                <a:latin typeface="+mn-lt"/>
                <a:ea typeface="+mn-ea"/>
                <a:cs typeface="+mn-cs"/>
              </a:rPr>
              <a:t>hr</a:t>
            </a:r>
            <a:r>
              <a:rPr lang="en-US" sz="1200" kern="1200" dirty="0">
                <a:solidFill>
                  <a:schemeClr val="tx1"/>
                </a:solidFill>
                <a:effectLst/>
                <a:latin typeface="+mn-lt"/>
                <a:ea typeface="+mn-ea"/>
                <a:cs typeface="+mn-cs"/>
              </a:rPr>
              <a:t> via popliteal introducer sheath). The patient will return to cath lab tomorrow for follow up venography and possible interventions.</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TX DISPOSITION FOR THROMBOLYTIC</a:t>
            </a:r>
            <a:r>
              <a:rPr lang="en-US" sz="1200" kern="1200" baseline="0" dirty="0">
                <a:solidFill>
                  <a:schemeClr val="tx1"/>
                </a:solidFill>
                <a:effectLst/>
                <a:latin typeface="+mn-lt"/>
                <a:ea typeface="+mn-ea"/>
                <a:cs typeface="+mn-cs"/>
              </a:rPr>
              <a:t> CATHETER </a:t>
            </a:r>
            <a:r>
              <a:rPr lang="en-US" sz="1200" kern="1200" dirty="0">
                <a:solidFill>
                  <a:schemeClr val="tx1"/>
                </a:solidFill>
                <a:effectLst/>
                <a:latin typeface="+mn-lt"/>
                <a:ea typeface="+mn-ea"/>
                <a:cs typeface="+mn-cs"/>
              </a:rPr>
              <a: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TREATMENT DISPOSITION - The patient will be transferred to ICU with continual catheter-directed thrombolytic infusion (1mg tPA/</a:t>
            </a:r>
            <a:r>
              <a:rPr lang="en-US" sz="1200" kern="1200" dirty="0" err="1">
                <a:solidFill>
                  <a:schemeClr val="tx1"/>
                </a:solidFill>
                <a:effectLst/>
                <a:latin typeface="+mn-lt"/>
                <a:ea typeface="+mn-ea"/>
                <a:cs typeface="+mn-cs"/>
              </a:rPr>
              <a:t>hr</a:t>
            </a:r>
            <a:r>
              <a:rPr lang="en-US" sz="1200" kern="1200" dirty="0">
                <a:solidFill>
                  <a:schemeClr val="tx1"/>
                </a:solidFill>
                <a:effectLst/>
                <a:latin typeface="+mn-lt"/>
                <a:ea typeface="+mn-ea"/>
                <a:cs typeface="+mn-cs"/>
              </a:rPr>
              <a:t> or 40mg tPA in 1,000cc NS with infusion rate of 25cc/</a:t>
            </a:r>
            <a:r>
              <a:rPr lang="en-US" sz="1200" kern="1200" dirty="0" err="1">
                <a:solidFill>
                  <a:schemeClr val="tx1"/>
                </a:solidFill>
                <a:effectLst/>
                <a:latin typeface="+mn-lt"/>
                <a:ea typeface="+mn-ea"/>
                <a:cs typeface="+mn-cs"/>
              </a:rPr>
              <a:t>hr</a:t>
            </a:r>
            <a:r>
              <a:rPr lang="en-US" sz="1200" kern="1200" dirty="0">
                <a:solidFill>
                  <a:schemeClr val="tx1"/>
                </a:solidFill>
                <a:effectLst/>
                <a:latin typeface="+mn-lt"/>
                <a:ea typeface="+mn-ea"/>
                <a:cs typeface="+mn-cs"/>
              </a:rPr>
              <a:t> via the thrombolytic catheter, and 300u/</a:t>
            </a:r>
            <a:r>
              <a:rPr lang="en-US" sz="1200" kern="1200" dirty="0" err="1">
                <a:solidFill>
                  <a:schemeClr val="tx1"/>
                </a:solidFill>
                <a:effectLst/>
                <a:latin typeface="+mn-lt"/>
                <a:ea typeface="+mn-ea"/>
                <a:cs typeface="+mn-cs"/>
              </a:rPr>
              <a:t>hr</a:t>
            </a:r>
            <a:r>
              <a:rPr lang="en-US" sz="1200" kern="1200" dirty="0">
                <a:solidFill>
                  <a:schemeClr val="tx1"/>
                </a:solidFill>
                <a:effectLst/>
                <a:latin typeface="+mn-lt"/>
                <a:ea typeface="+mn-ea"/>
                <a:cs typeface="+mn-cs"/>
              </a:rPr>
              <a:t> via popliteal introducer sheath). The patient will return to cath lab tomorrow for follow up venography and possible interventions.</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612 W. Duarte Rd, #303, Arcadia, CA 91007</a:t>
            </a: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16</a:t>
            </a:fld>
            <a:endParaRPr lang="en-US"/>
          </a:p>
        </p:txBody>
      </p:sp>
    </p:spTree>
    <p:extLst>
      <p:ext uri="{BB962C8B-B14F-4D97-AF65-F5344CB8AC3E}">
        <p14:creationId xmlns:p14="http://schemas.microsoft.com/office/powerpoint/2010/main" val="39699097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PL.CL - DVT (pop vein, AngioJet, PTA, lysis, 2st day)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CATH LAB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Garfield Medical Center (Cath Lab)</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&lt; Right Left &gt; leg iliofemoral deep vein thrombosis, 2. &lt; Right Left &gt; leg swelling and pain, 3. May Turner Syndrome</a:t>
            </a:r>
          </a:p>
          <a:p>
            <a:r>
              <a:rPr lang="en-US" sz="1200" kern="1200" dirty="0">
                <a:solidFill>
                  <a:schemeClr val="tx1"/>
                </a:solidFill>
                <a:effectLst/>
                <a:latin typeface="+mn-lt"/>
                <a:ea typeface="+mn-ea"/>
                <a:cs typeface="+mn-cs"/>
              </a:rPr>
              <a:t>POSTOPERATIVE DIAGNOSIS: Same</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Catheter placement in &lt; ____ right left &gt; femoral vein and iliac vein for venography (CPT# 36000)</a:t>
            </a:r>
          </a:p>
          <a:p>
            <a:r>
              <a:rPr lang="en-US" sz="1200" kern="1200" dirty="0">
                <a:solidFill>
                  <a:schemeClr val="tx1"/>
                </a:solidFill>
                <a:effectLst/>
                <a:latin typeface="+mn-lt"/>
                <a:ea typeface="+mn-ea"/>
                <a:cs typeface="+mn-cs"/>
              </a:rPr>
              <a:t>2. Venography of femoral vein and iliac vein (CPT# 75820)</a:t>
            </a:r>
          </a:p>
          <a:p>
            <a:r>
              <a:rPr lang="en-US" sz="1200" kern="1200" dirty="0">
                <a:solidFill>
                  <a:schemeClr val="tx1"/>
                </a:solidFill>
                <a:effectLst/>
                <a:latin typeface="+mn-lt"/>
                <a:ea typeface="+mn-ea"/>
                <a:cs typeface="+mn-cs"/>
              </a:rPr>
              <a:t>3. Venography of inferior vena cava (CPT# 75825)</a:t>
            </a:r>
          </a:p>
          <a:p>
            <a:r>
              <a:rPr lang="en-US" sz="1200" kern="1200" dirty="0">
                <a:solidFill>
                  <a:schemeClr val="tx1"/>
                </a:solidFill>
                <a:effectLst/>
                <a:latin typeface="+mn-lt"/>
                <a:ea typeface="+mn-ea"/>
                <a:cs typeface="+mn-cs"/>
              </a:rPr>
              <a:t>4. Percutaneous thrombectomy of femoral and iliac vein using AngioJet thrombectomy catheter with thrombolytic infusion (CPT# 37187)</a:t>
            </a:r>
          </a:p>
          <a:p>
            <a:r>
              <a:rPr lang="en-US" sz="1200" kern="1200" dirty="0">
                <a:solidFill>
                  <a:schemeClr val="tx1"/>
                </a:solidFill>
                <a:effectLst/>
                <a:latin typeface="+mn-lt"/>
                <a:ea typeface="+mn-ea"/>
                <a:cs typeface="+mn-cs"/>
              </a:rPr>
              <a:t>5. Catheter-directed thrombolytic therapy of iliofemoral vein with tPA infusion (termination of thrombolytic therapy with catheter removal, CPT# 37214)</a:t>
            </a:r>
          </a:p>
          <a:p>
            <a:r>
              <a:rPr lang="en-US" sz="1200" kern="1200" dirty="0">
                <a:solidFill>
                  <a:schemeClr val="tx1"/>
                </a:solidFill>
                <a:effectLst/>
                <a:latin typeface="+mn-lt"/>
                <a:ea typeface="+mn-ea"/>
                <a:cs typeface="+mn-cs"/>
              </a:rPr>
              <a:t>6. Transluminal balloon angioplasty of iliac vein (CPT# 37248)</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7. Transluminal balloon angioplasty of femoral vein (CPT# 37249)</a:t>
            </a:r>
          </a:p>
          <a:p>
            <a:r>
              <a:rPr lang="en-US" sz="1200" kern="1200" dirty="0">
                <a:solidFill>
                  <a:schemeClr val="tx1"/>
                </a:solidFill>
                <a:effectLst/>
                <a:latin typeface="+mn-lt"/>
                <a:ea typeface="+mn-ea"/>
                <a:cs typeface="+mn-cs"/>
              </a:rPr>
              <a:t>8. Transcatheter intravascular stent placement in &lt; ____ right left &gt;  iliac vein (Wallstent 16mm x 80mm; CPT# 37238)</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Local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10 ml </a:t>
            </a:r>
          </a:p>
          <a:p>
            <a:r>
              <a:rPr lang="en-US" sz="1200" kern="1200" dirty="0">
                <a:solidFill>
                  <a:schemeClr val="tx1"/>
                </a:solidFill>
                <a:effectLst/>
                <a:latin typeface="+mn-lt"/>
                <a:ea typeface="+mn-ea"/>
                <a:cs typeface="+mn-cs"/>
              </a:rPr>
              <a:t>BLOOD ADMINISTERED: 0 unit(s) PRBC transfusion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recently developed pain and swelling in the &lt;____ right left ____ &gt;  leg and the patient underwent venography with thrombolytic therapy infusion using tPA yesterday due to iliofemoral DVT. The patient returns to the cath lab to undergo further venographic evaluation to assess the progression of the thrombolytic therapy. I've discussed with the patient regarding the benefits of the procedure which include resolution of the DVT using thrombolytic therapy. The patient is also aware of potential risks and complications of the treatment procedure which include contrast-induced nephrology, recurrent deep vein thrombosis, pulmonary embolism, contrast-induced allergic reaction, bleeding, infection, IVC filter migration, and IVC filter thrombosis. The overall risk of above complications is 1%. I've discussed with the patient who agrees to proceed with the planned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brought to the cath lab and placed on the cath lab table on a prone position. The patient was given local anesthesia and intravenous sedation which was maintained throughout the entire procedure. The patient's &lt;____ right left ____ &gt; popliteal fossa was prepped sterilely and draped in the standard fashion. Appropriate time out was performed whereby the patient and site of surgery were identified. The patient was given 1% lidocaine for local anesthesia. The previously placed thrombolytic catheter was removed at this time following 24 hours of thrombolytic infusion using tPA. We placed a guidewire across the iliac vein and femoral vein. Contrast injection was performed for femoral vein venography and iliac venography. This revealed residual intraluminal thrombosis with stenosis of the iliac vein and femoral vein. The iliac vein stenosis was approximately 50% and the femoral vein stenosis was 50%.  Next we proceeded with percutaneous thrombectomy of the femoral vein and iliac vein using the AngioJet thrombectomy catheter as well as thrombolytic agent infusion. Thrombolytic agent using tPA was infused via the AngioJet catheter for power pulse spray in the femoral and iliac vein. Following the infusion of 10mg of tPA thrombolytic agent, percutaneous thrombectomy using AngioJet was activated. Following that, we performed balloon angioplasty of the femoral vein using an 8 mm by 10 cm angioplasty balloon. The balloon insufflation was maintained at 2 atmospheric pressure for 30 seconds. We also performed balloon angioplasty of the iliac vein using a 10 mm by 10 cm angioplasty balloon. The balloon insufflation was maintained at 2 atmospheric pressure for 30 seconds. Completion  venogram was performed which revealed  ___ 10%  ___ residual thrombus in the femoral and iliac veins.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 high grade left common iliac vein compression caused by right common iliac artery, which was consistent with May Thurner's Syndrome, was identified. We proceeded with intravascular stent placement using a Wallstent 16mm x 80mm in the left common iliac vein. Post stenting balloon angioplasty was performed. Completion venography demonstrated successful resolution of common iliac vein stenosis or thrombus.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At this point, all guidewire and introducer sheath were removed from the popliteal fossa. Pressure dressing was applied in the popliteal fossa to achieve hemostasis. Compression dressing was applied in the usual fashion. The patient tolerated the procedure without complication. I was present throughout the entire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patient may ambulate, and possibly discharged to home tomorrow. The patient should continue with oral anticoagulation and daily compression stocking for 6 months. The patient is instructed to follow up in my clinic for outpatient venous duplex ultrasound in 2 weeks. </a:t>
            </a:r>
          </a:p>
          <a:p>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612 W. Duarte Rd, #303, Arcadia, CA 91007</a:t>
            </a: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17</a:t>
            </a:fld>
            <a:endParaRPr lang="en-US"/>
          </a:p>
        </p:txBody>
      </p:sp>
    </p:spTree>
    <p:extLst>
      <p:ext uri="{BB962C8B-B14F-4D97-AF65-F5344CB8AC3E}">
        <p14:creationId xmlns:p14="http://schemas.microsoft.com/office/powerpoint/2010/main" val="4447378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PL.CL - EVAR (non-ruptured)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CATH LAB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Garfield Medical Center (Cath Lab)</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ASSISTANT: Mathew Cheung, DO</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Abdominal aortic aneurysm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 </a:t>
            </a:r>
          </a:p>
          <a:p>
            <a:r>
              <a:rPr lang="en-US" sz="1200" kern="1200" dirty="0">
                <a:solidFill>
                  <a:schemeClr val="tx1"/>
                </a:solidFill>
                <a:effectLst/>
                <a:latin typeface="+mn-lt"/>
                <a:ea typeface="+mn-ea"/>
                <a:cs typeface="+mn-cs"/>
              </a:rPr>
              <a:t>1. Percutaneous access of right femoral artery with deployment of femoral artery closure device (CPT# 34713-RT)</a:t>
            </a:r>
          </a:p>
          <a:p>
            <a:r>
              <a:rPr lang="en-US" sz="1200" kern="1200" dirty="0">
                <a:solidFill>
                  <a:schemeClr val="tx1"/>
                </a:solidFill>
                <a:effectLst/>
                <a:latin typeface="+mn-lt"/>
                <a:ea typeface="+mn-ea"/>
                <a:cs typeface="+mn-cs"/>
              </a:rPr>
              <a:t>2. Percutaneous access of left femoral artery with deployment of femoral artery closure device (CPT#34713-LT)</a:t>
            </a:r>
          </a:p>
          <a:p>
            <a:r>
              <a:rPr lang="en-US" sz="1200" kern="1200" dirty="0">
                <a:solidFill>
                  <a:schemeClr val="tx1"/>
                </a:solidFill>
                <a:effectLst/>
                <a:latin typeface="+mn-lt"/>
                <a:ea typeface="+mn-ea"/>
                <a:cs typeface="+mn-cs"/>
              </a:rPr>
              <a:t>3. Endovascular abdominal aortic aneurysm with aorto-bi-iliac stent graft placement for non-ruptured aortic aneurysm (CPT# 34705)</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4. Intravascular ultrasound evaluation (non-coronary) of abdominal aorta during therapeutic interventions (CPT# 37252)</a:t>
            </a:r>
          </a:p>
          <a:p>
            <a:r>
              <a:rPr lang="en-US" sz="1200" kern="1200" dirty="0">
                <a:solidFill>
                  <a:schemeClr val="tx1"/>
                </a:solidFill>
                <a:effectLst/>
                <a:latin typeface="+mn-lt"/>
                <a:ea typeface="+mn-ea"/>
                <a:cs typeface="+mn-cs"/>
              </a:rPr>
              <a:t>5. Intravascular ultrasound evaluation (non-coronary) of right common iliac artery during therapeutic interventions (add-on vessel, CPT# 37253)</a:t>
            </a:r>
          </a:p>
          <a:p>
            <a:r>
              <a:rPr lang="en-US" sz="1200" kern="1200" dirty="0">
                <a:solidFill>
                  <a:schemeClr val="tx1"/>
                </a:solidFill>
                <a:effectLst/>
                <a:latin typeface="+mn-lt"/>
                <a:ea typeface="+mn-ea"/>
                <a:cs typeface="+mn-cs"/>
              </a:rPr>
              <a:t>6. Intravascular ultrasound evaluation (non-coronary) of right external iliac artery during therapeutic interventions (add-on vessel, CPT# 37253)</a:t>
            </a:r>
          </a:p>
          <a:p>
            <a:r>
              <a:rPr lang="en-US" sz="1200" kern="1200" dirty="0">
                <a:solidFill>
                  <a:schemeClr val="tx1"/>
                </a:solidFill>
                <a:effectLst/>
                <a:latin typeface="+mn-lt"/>
                <a:ea typeface="+mn-ea"/>
                <a:cs typeface="+mn-cs"/>
              </a:rPr>
              <a:t>7. Intravascular ultrasound evaluation (non-coronary) of left common iliac artery during therapeutic interventions (add-on vessel, CPT# 37253)</a:t>
            </a:r>
          </a:p>
          <a:p>
            <a:r>
              <a:rPr lang="en-US" sz="1200" kern="1200" dirty="0">
                <a:solidFill>
                  <a:schemeClr val="tx1"/>
                </a:solidFill>
                <a:effectLst/>
                <a:latin typeface="+mn-lt"/>
                <a:ea typeface="+mn-ea"/>
                <a:cs typeface="+mn-cs"/>
              </a:rPr>
              <a:t>8. Intravascular ultrasound evaluation (non-coronary) of left external iliac artery during therapeutic interventions (add-on vessel, CPT# 37253)</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endotracheal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20 ml </a:t>
            </a:r>
          </a:p>
          <a:p>
            <a:r>
              <a:rPr lang="en-US" sz="1200" kern="1200" dirty="0">
                <a:solidFill>
                  <a:schemeClr val="tx1"/>
                </a:solidFill>
                <a:effectLst/>
                <a:latin typeface="+mn-lt"/>
                <a:ea typeface="+mn-ea"/>
                <a:cs typeface="+mn-cs"/>
              </a:rPr>
              <a:t>BLOOD ADMINISTERED: 0 unit(s) PRBC transfusion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male patient who was recently diagnosed with a __ cm abdominal aortic aneurysm which was confirmed by an abdominal CT scan. The patient has been under the care of Dr. ____.  It was determined that the patient's aortic aneurysm anatomy is amenable to endovascular stent-graft repair. We therefore plan to perform endovascular abdominal aortic aneurysm repair using a bifurcated aortic stent graft. I've discussed with the patient regarding the benefits and risks of the procedure. The patient is aware of the benefits of the planned procedure which is to reduce the risk of aneurysm rupture and aneurysm-related death. The patient is also aware of the potential risks and complications of the procedure, which include contrast allergy, contrast induced renal failure requiring hemodialysis, wound infection, bleeding, endograft limb thrombosis, lower leg ischemia, pneumonia, MI, stroke, spinal cord paralysis, and death. The patient is aware that the overall risk of these complications is 2%. The patient has accepted these benefits and risks of the procedure, and the patient agreed to proceed with the planned treatment.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brought to the cath lab and placed on the cath lab table in the supine position. The patient was given general anesthesia and maintained throughout the entire procedure. The patient's abdomen and bilateral lower extremities were prepped sterilely and draped in the standard fashion. Appropriate time out was performed whereby the patient and site of surgery were identified. Next we proceeded with ultrasound guided percutaneous access of the right groin. Under ultrasound visualization, we obtained percutaneous access in the right femoral artery, which was followed by the placement of an introducer sheath. Next we placed two percutaneous closure devices in the right femoral artery using the Perclose closure device, which was followed by an introducer sheath exchange in which we placed an 18 French introducer sheath. Next under ultrasound visualization, we obtained percutaneous access in the left femoral artery, which was followed by the placement of an introducer sheath. We next placed two percutaneous closure devices in the left femoral artery using the Perclose device, which was followed by an introducer sheath exchange in which we placed a 14 French introducer sheath. Systemic heparin was given intravenously for anticoagulation. </a:t>
            </a:r>
          </a:p>
          <a:p>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We performed intravascular ultrasound examination of the aorta by positioning an intravascular ultrasound catheter in the aorta to determine the vessel diameter, as this was necessary to determine the appropriate size of the stent graft to be used. We performed intravascular ultrasound examination of the right common iliac artery and right external iliac artery by positioning an intravascular ultrasound catheter in these vessels to determine the vessel diameter, as this was necessary to determine the appropriate size of the stent graft to be used. We performed intravascular ultrasound examination of the left common iliac artery and left external iliac artery by positioning an intravascular ultrasound catheter in these vessels to determine the vessel diameter, as this was necessary to determine the appropriate size of the stent graft to be used.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We next placed a stiff Amplatz guidewire via the right femoral artery sheath and a stiff Glidewire via the left femoral artery.  A marker pigtail catheter was introduced via the left femoral guidewire so the pigtail catheter was advanced and positioned in the abdominal aorta. Using power injection, we performed abdominal aortogram using the marker pigtail catheter to identify the renal artery, aortic aneurysm, and bilateral iliac arteries. The locations of the renal arteries were identified. Next we inserted a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Gore EXCLUDER     vs.      COOK Zenith  ----------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bifurcated aortic endovascular prosthesis from the right groin sheath approach and positioned the device in the infrarenal aorta. The device was next deployed in the infrarenal portion of the abdominal aorta. Next we removed the pigtail from the left groin and inserted a selective catheter in which we cannulate the contralateral gate of the bifurcated endoprosthesis from the left groin approach. We next inserted a contralateral iliac endograft limb from the main body of the bifurcated device and extended to the common iliac artery as well as the external iliac artery. Next we finished the deployment of the main bifurcated endoprosthesis in which the device was removed. The endoprosthesis device was next removed from the right groin. Following that, balloon angioplasty of the bilateral iliac endografts using an aortic molding balloon in which we dilated the aortic portion of the bifurcated main device. Following completion of the above deployment of the main body device with one iliac endograft docking limb, we performed a completion angiogram using a pigtail catheter, which revealed successful aortic aneurysm exclusion by the endografts with satisfactory radiographic results. Bilateral renal arteries and hypogastric arteries were patent and visualized.  Bilateral percutaneous closure devices were deployed following the removal of bilateral femoral sheaths. Hemostasis was achieved satisfactorily. Flow was reestablished to the bilateral lower extremities, and protamine was given to reverse the heparin. Dermabond dressing was applied in bilateral groin which was followed by gauze dressing placement. The patient tolerated the procedure well without any complication, and she was taken to the recovery room in a stable condition. I was present throughout the entire operation.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SUPERVISION AND INTERPRETATION OF ENDOVASCULAR AORTIC ANEURYSM REPAIR: Completion angiogram following endovascular aortic stent graft placement demonstrated successful exclusion of the aortic aneurysm without endoleak. Bilateral renal arteries and hypogastric arteries were patent.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The patient will be admitted to the ICU for postoperative monitoring.  </a:t>
            </a:r>
          </a:p>
          <a:p>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612 W. Duarte Rd, #303, Arcadia, CA 91007</a:t>
            </a: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18</a:t>
            </a:fld>
            <a:endParaRPr lang="en-US"/>
          </a:p>
        </p:txBody>
      </p:sp>
    </p:spTree>
    <p:extLst>
      <p:ext uri="{BB962C8B-B14F-4D97-AF65-F5344CB8AC3E}">
        <p14:creationId xmlns:p14="http://schemas.microsoft.com/office/powerpoint/2010/main" val="3321706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PL.CL - EVAR (non-ruptured) + hypogastric </a:t>
            </a:r>
            <a:r>
              <a:rPr lang="en-US" sz="1200" kern="1200" dirty="0" err="1">
                <a:solidFill>
                  <a:schemeClr val="tx1"/>
                </a:solidFill>
                <a:effectLst/>
                <a:latin typeface="+mn-lt"/>
                <a:ea typeface="+mn-ea"/>
                <a:cs typeface="+mn-cs"/>
              </a:rPr>
              <a:t>embo</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CATH LAB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Garfield Medical Center (Cath Lab)</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ASSISTANT: Mathew Cheung, DO  |   Jenny Lee, MD</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Abdominal aortic aneurysm; 2. Right iliac artery aneurysm</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 </a:t>
            </a:r>
          </a:p>
          <a:p>
            <a:r>
              <a:rPr lang="en-US" sz="1200" kern="1200" dirty="0">
                <a:solidFill>
                  <a:schemeClr val="tx1"/>
                </a:solidFill>
                <a:effectLst/>
                <a:latin typeface="+mn-lt"/>
                <a:ea typeface="+mn-ea"/>
                <a:cs typeface="+mn-cs"/>
              </a:rPr>
              <a:t>1. Percutaneous access of right femoral artery with deployment of femoral artery closure device (CPT# 34713-RT)</a:t>
            </a:r>
          </a:p>
          <a:p>
            <a:r>
              <a:rPr lang="en-US" sz="1200" kern="1200" dirty="0">
                <a:solidFill>
                  <a:schemeClr val="tx1"/>
                </a:solidFill>
                <a:effectLst/>
                <a:latin typeface="+mn-lt"/>
                <a:ea typeface="+mn-ea"/>
                <a:cs typeface="+mn-cs"/>
              </a:rPr>
              <a:t>2. Percutaneous access of left femoral artery with deployment of femoral artery closure device (CPT#34713-LT)</a:t>
            </a:r>
          </a:p>
          <a:p>
            <a:r>
              <a:rPr lang="en-US" sz="1200" kern="1200" dirty="0">
                <a:solidFill>
                  <a:schemeClr val="tx1"/>
                </a:solidFill>
                <a:effectLst/>
                <a:latin typeface="+mn-lt"/>
                <a:ea typeface="+mn-ea"/>
                <a:cs typeface="+mn-cs"/>
              </a:rPr>
              <a:t>3. Percutaneous embolization of right hypogastric artery with 14mm microcoils for right iliac artery aneurysm (CPT# 37243)</a:t>
            </a:r>
          </a:p>
          <a:p>
            <a:r>
              <a:rPr lang="en-US" sz="1200" kern="1200" dirty="0">
                <a:solidFill>
                  <a:schemeClr val="tx1"/>
                </a:solidFill>
                <a:effectLst/>
                <a:latin typeface="+mn-lt"/>
                <a:ea typeface="+mn-ea"/>
                <a:cs typeface="+mn-cs"/>
              </a:rPr>
              <a:t>4. Endovascular abdominal aortic aneurysm with aorto-bi-iliac stent graft placement for non-ruptured aortic aneurysm (CPT# 34705)</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5. Intravascular ultrasound evaluation (non-coronary) of abdominal aorta during therapeutic interventions (CPT# 37252)</a:t>
            </a:r>
          </a:p>
          <a:p>
            <a:r>
              <a:rPr lang="en-US" sz="1200" kern="1200" dirty="0">
                <a:solidFill>
                  <a:schemeClr val="tx1"/>
                </a:solidFill>
                <a:effectLst/>
                <a:latin typeface="+mn-lt"/>
                <a:ea typeface="+mn-ea"/>
                <a:cs typeface="+mn-cs"/>
              </a:rPr>
              <a:t>6. Intravascular ultrasound evaluation (non-coronary) of right common iliac artery during therapeutic interventions (add-on vessel, CPT# 37253)</a:t>
            </a:r>
          </a:p>
          <a:p>
            <a:r>
              <a:rPr lang="en-US" sz="1200" kern="1200" dirty="0">
                <a:solidFill>
                  <a:schemeClr val="tx1"/>
                </a:solidFill>
                <a:effectLst/>
                <a:latin typeface="+mn-lt"/>
                <a:ea typeface="+mn-ea"/>
                <a:cs typeface="+mn-cs"/>
              </a:rPr>
              <a:t>7. Intravascular ultrasound evaluation (non-coronary) of right external iliac artery during therapeutic interventions (add-on vessel, CPT# 37253)</a:t>
            </a:r>
          </a:p>
          <a:p>
            <a:r>
              <a:rPr lang="en-US" sz="1200" kern="1200" dirty="0">
                <a:solidFill>
                  <a:schemeClr val="tx1"/>
                </a:solidFill>
                <a:effectLst/>
                <a:latin typeface="+mn-lt"/>
                <a:ea typeface="+mn-ea"/>
                <a:cs typeface="+mn-cs"/>
              </a:rPr>
              <a:t>8. Intravascular ultrasound evaluation (non-coronary) of left common iliac artery during therapeutic interventions (add-on vessel, CPT# 37253)</a:t>
            </a:r>
          </a:p>
          <a:p>
            <a:r>
              <a:rPr lang="en-US" sz="1200" kern="1200" dirty="0">
                <a:solidFill>
                  <a:schemeClr val="tx1"/>
                </a:solidFill>
                <a:effectLst/>
                <a:latin typeface="+mn-lt"/>
                <a:ea typeface="+mn-ea"/>
                <a:cs typeface="+mn-cs"/>
              </a:rPr>
              <a:t>9. Intravascular ultrasound evaluation (non-coronary) of left external iliac artery during therapeutic interventions (add-on vessel, CPT# 37253)</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endotracheal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20 ml </a:t>
            </a:r>
          </a:p>
          <a:p>
            <a:r>
              <a:rPr lang="en-US" sz="1200" kern="1200" dirty="0">
                <a:solidFill>
                  <a:schemeClr val="tx1"/>
                </a:solidFill>
                <a:effectLst/>
                <a:latin typeface="+mn-lt"/>
                <a:ea typeface="+mn-ea"/>
                <a:cs typeface="+mn-cs"/>
              </a:rPr>
              <a:t>BLOOD ADMINISTERED: 0 unit(s) PRBC transfusion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male patient who was recently diagnosed with a __ cm abdominal aortic aneurysm as well as a large iliac artery aneurysm which was confirmed by an abdominal CT scan. The patient has been under the care of Dr. ____.  It was determined that the patient's aortoiliac aneurysm anatomy is amenable to endovascular stent-graft repair. We therefore plan to perform endovascular abdominal aortic aneurysm repair using a bifurcated aortic stent graft. I've discussed with the patient regarding the benefits and risks of the procedure. The patient is aware of the benefits of the planned procedure which is to reduce the risk of aneurysm rupture and aneurysm-related death. The patient is also aware of the potential risks and complications of the procedure, which include contrast allergy, contrast induced renal failure requiring hemodialysis, wound infection, bleeding, endograft limb thrombosis, lower leg ischemia, pneumonia, MI, stroke, spinal cord paralysis, and death. The patient is aware that the overall risk of these complications is 2%. The patient has accepted these benefits and risks of the procedure, and the patient agreed to proceed with the planned treatment.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brought to the cath lab and placed on the cath lab table in the supine position. The patient was given general anesthesia and maintained throughout the entire procedure. The patient's abdomen and bilateral lower extremities were prepped sterilely and draped in the standard fashion. Appropriate time out was performed whereby the patient and site of surgery were identified. Next we proceeded with ultrasound guided percutaneous access of the right groin. Under ultrasound visualization, we obtained percutaneous access in the right femoral artery, which was followed by the placement of an introducer sheath. Next we placed two percutaneous closure devices in the right femoral artery using the Perclose closure device, which was followed by an introducer sheath exchange in which we placed an 18 French introducer sheath. Next under ultrasound visualization, we obtained percutaneous access in the left femoral artery, which was followed by the placement of an introducer sheath. We next placed two percutaneous closure devices in the left femoral artery using the Perclose device, which was followed by an introducer sheath exchange in which we placed a 14 French introducer sheath. Systemic heparin was given intravenously for anticoagulation. </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We performed intravascular ultrasound examination of the aorta by positioning an intravascular ultrasound catheter in the aorta to determine the vessel diameter, as this was necessary to determine the appropriate size of the stent graft to be used. We performed intravascular ultrasound examination of the right common iliac artery and right external iliac artery by positioning an intravascular ultrasound catheter in these vessels to determine the vessel diameter, as this was necessary to determine the appropriate size of the stent graft to be used. We performed intravascular ultrasound examination of the left common iliac artery and left external iliac artery by positioning an intravascular ultrasound catheter in these vessels to determine the vessel diameter, as this was necessary to determine the appropriate size of the stent graft to be used.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We next catheterized the right hypogastric artery and placed four microcoils in the right hypogastric artery for selective embolization. This effectively prevents type II endoleak from the hypogastric artery once endograft is placed. We next placed a stiff Amplatz guidewire via the right femoral artery sheath and a stiff Glidewire via the left femoral artery.  A marker pigtail catheter was introduced via the left femoral guidewire so the pigtail catheter was advanced and positioned in the abdominal aorta. Using power injection, we performed abdominal aortogram using the marker pigtail catheter to identify the renal artery, aortic aneurysm, and bilateral iliac arteries. The locations of the renal arteries were identified. Next we inserted a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_____ Gore EXCLUDER ____ COOK Zenith _____</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bifurcated aortic endovascular prosthesis from the right groin sheath approach and positioned the device in the infrarenal aorta. The device was next deployed in the infrarenal portion of the abdominal aorta. Next we removed the pigtail from the left groin and inserted a selective catheter in which we cannulate the contralateral gate of the bifurcated endoprosthesis from the left groin approach. We next inserted a contralateral iliac endograft limb from the main body of the bifurcated device and extended to the common iliac artery as well as the external iliac artery. Next we finished the deployment of the main bifurcated endoprosthesis in which the device was removed. The endoprosthesis device was next removed from the right groin. Following that, balloon angioplasty of the bilateral iliac endografts using an aortic molding balloon in which we dilated the aortic portion of the bifurcated main device. Following completion of the above deployment of the main body device with one iliac endograft docking limb, we performed a completion angiogram using a pigtail catheter, which revealed successful aortic aneurysm exclusion by the endografts with satisfactory radiographic results. Bilateral renal arteries and hypogastric arteries were patent and visualized.  Bilateral percutaneous closure devices were deployed following the removal of bilateral femoral sheaths. Hemostasis was achieved satisfactorily. Flow was reestablished to the bilateral lower extremities, and protamine was given to reverse the heparin. Dermabond dressing was applied in bilateral groin which was followed by gauze dressing placement. The patient tolerated the procedure well without any complication, and she was taken to the recovery room in a stable condition. I was present throughout the entire operation.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SUPERVISION AND INTERPRETATION OF ENDOVASCULAR AORTIC ANEURYSM REPAIR: Completion angiogram following endovascular aortic stent graft placement demonstrated successful exclusion of the aortic aneurysm without endoleak. Bilateral renal arteries and were patent.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The patient will be admitted to the ICU for postoperative monitoring.  </a:t>
            </a:r>
          </a:p>
          <a:p>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612 W. Duarte Rd, #303, Arcadia, CA 91007</a:t>
            </a: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19</a:t>
            </a:fld>
            <a:endParaRPr lang="en-US"/>
          </a:p>
        </p:txBody>
      </p:sp>
    </p:spTree>
    <p:extLst>
      <p:ext uri="{BB962C8B-B14F-4D97-AF65-F5344CB8AC3E}">
        <p14:creationId xmlns:p14="http://schemas.microsoft.com/office/powerpoint/2010/main" val="40254661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 PL.CONSULTATION NOTE (Carotid)</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VASCULAR SURGERY CONSULTATION NOTE  |  PETER LIN, M.D.</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Date of Admission: </a:t>
            </a:r>
          </a:p>
          <a:p>
            <a:r>
              <a:rPr lang="en-US" sz="1200" kern="1200" dirty="0">
                <a:solidFill>
                  <a:schemeClr val="tx1"/>
                </a:solidFill>
                <a:effectLst/>
                <a:latin typeface="+mn-lt"/>
                <a:ea typeface="+mn-ea"/>
                <a:cs typeface="+mn-cs"/>
              </a:rPr>
              <a:t>Date of Consult:</a:t>
            </a:r>
          </a:p>
          <a:p>
            <a:r>
              <a:rPr lang="en-US" sz="1200" kern="1200" dirty="0">
                <a:solidFill>
                  <a:schemeClr val="tx1"/>
                </a:solidFill>
                <a:effectLst/>
                <a:latin typeface="+mn-lt"/>
                <a:ea typeface="+mn-ea"/>
                <a:cs typeface="+mn-cs"/>
              </a:rPr>
              <a:t>Consulting Physician: Peter Lin, M.D.</a:t>
            </a:r>
          </a:p>
          <a:p>
            <a:r>
              <a:rPr lang="en-US" sz="1200" kern="1200" dirty="0">
                <a:solidFill>
                  <a:schemeClr val="tx1"/>
                </a:solidFill>
                <a:effectLst/>
                <a:latin typeface="+mn-lt"/>
                <a:ea typeface="+mn-ea"/>
                <a:cs typeface="+mn-cs"/>
              </a:rPr>
              <a:t>Requesting Physician: </a:t>
            </a:r>
          </a:p>
          <a:p>
            <a:r>
              <a:rPr lang="en-US" sz="1200" kern="1200" dirty="0">
                <a:solidFill>
                  <a:schemeClr val="tx1"/>
                </a:solidFill>
                <a:effectLst/>
                <a:latin typeface="+mn-lt"/>
                <a:ea typeface="+mn-ea"/>
                <a:cs typeface="+mn-cs"/>
              </a:rPr>
              <a:t>Reason for Consultation: </a:t>
            </a:r>
          </a:p>
          <a:p>
            <a:r>
              <a:rPr lang="en-US" sz="1200" kern="1200" dirty="0">
                <a:solidFill>
                  <a:schemeClr val="tx1"/>
                </a:solidFill>
                <a:effectLst/>
                <a:latin typeface="+mn-lt"/>
                <a:ea typeface="+mn-ea"/>
                <a:cs typeface="+mn-cs"/>
              </a:rPr>
              <a:t>(Patient seen and examined. Chart, imaging, and medications reviewed)</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HISTORY OF PRESENT ILLNESS: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PAST MEDICAL HISTORY: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PAST SURGICAL HISTORY: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FAMILY HX: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SOCIAL HX:  No tobacco, No Drugs, No ETOH use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MEDICATIONS: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ALLERGIES: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PHYSICAL EXAM: </a:t>
            </a:r>
          </a:p>
          <a:p>
            <a:r>
              <a:rPr lang="en-US" sz="1200" kern="1200" dirty="0">
                <a:solidFill>
                  <a:schemeClr val="tx1"/>
                </a:solidFill>
                <a:effectLst/>
                <a:latin typeface="+mn-lt"/>
                <a:ea typeface="+mn-ea"/>
                <a:cs typeface="+mn-cs"/>
              </a:rPr>
              <a:t>Vital Signs: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GEN: No acute distress. Awake, Alert, and Oriented x3.</a:t>
            </a:r>
          </a:p>
          <a:p>
            <a:r>
              <a:rPr lang="en-US" sz="1200" kern="1200" dirty="0">
                <a:solidFill>
                  <a:schemeClr val="tx1"/>
                </a:solidFill>
                <a:effectLst/>
                <a:latin typeface="+mn-lt"/>
                <a:ea typeface="+mn-ea"/>
                <a:cs typeface="+mn-cs"/>
              </a:rPr>
              <a:t>HEENT: NC/AT. Conjunctiva normal, and sclera anicteric. PERRLA, EOMI. </a:t>
            </a:r>
          </a:p>
          <a:p>
            <a:r>
              <a:rPr lang="en-US" sz="1200" kern="1200" dirty="0">
                <a:solidFill>
                  <a:schemeClr val="tx1"/>
                </a:solidFill>
                <a:effectLst/>
                <a:latin typeface="+mn-lt"/>
                <a:ea typeface="+mn-ea"/>
                <a:cs typeface="+mn-cs"/>
              </a:rPr>
              <a:t>NECK: Supple, and no lymphadenopathy. Trachea is midline.</a:t>
            </a:r>
          </a:p>
          <a:p>
            <a:r>
              <a:rPr lang="en-US" sz="1200" kern="1200" dirty="0">
                <a:solidFill>
                  <a:schemeClr val="tx1"/>
                </a:solidFill>
                <a:effectLst/>
                <a:latin typeface="+mn-lt"/>
                <a:ea typeface="+mn-ea"/>
                <a:cs typeface="+mn-cs"/>
              </a:rPr>
              <a:t>CHEST: Good inspiratory effort. Speaking in full sentences. Clear to auscultation, without wheezing, rhonchi, or rales.</a:t>
            </a:r>
          </a:p>
          <a:p>
            <a:r>
              <a:rPr lang="en-US" sz="1200" kern="1200" dirty="0">
                <a:solidFill>
                  <a:schemeClr val="tx1"/>
                </a:solidFill>
                <a:effectLst/>
                <a:latin typeface="+mn-lt"/>
                <a:ea typeface="+mn-ea"/>
                <a:cs typeface="+mn-cs"/>
              </a:rPr>
              <a:t>HEART: Regular rate and rhythm. No murmurs, no rubs, no gallops, and no heaves.</a:t>
            </a:r>
          </a:p>
          <a:p>
            <a:r>
              <a:rPr lang="en-US" sz="1200" kern="1200" dirty="0">
                <a:solidFill>
                  <a:schemeClr val="tx1"/>
                </a:solidFill>
                <a:effectLst/>
                <a:latin typeface="+mn-lt"/>
                <a:ea typeface="+mn-ea"/>
                <a:cs typeface="+mn-cs"/>
              </a:rPr>
              <a:t>ABDOMEN: Soft with normal active bowel sounds. No tenderness to palpation, no rebound, and no guarding. </a:t>
            </a:r>
          </a:p>
          <a:p>
            <a:r>
              <a:rPr lang="en-US" sz="1200" kern="1200" dirty="0">
                <a:solidFill>
                  <a:schemeClr val="tx1"/>
                </a:solidFill>
                <a:effectLst/>
                <a:latin typeface="+mn-lt"/>
                <a:ea typeface="+mn-ea"/>
                <a:cs typeface="+mn-cs"/>
              </a:rPr>
              <a:t>EXTREMITIES: No clubbing, no cyanosis, no pedal edema. Distal pulses present x 4 extremities.</a:t>
            </a:r>
          </a:p>
          <a:p>
            <a:r>
              <a:rPr lang="en-US" sz="1200" kern="1200" dirty="0">
                <a:solidFill>
                  <a:schemeClr val="tx1"/>
                </a:solidFill>
                <a:effectLst/>
                <a:latin typeface="+mn-lt"/>
                <a:ea typeface="+mn-ea"/>
                <a:cs typeface="+mn-cs"/>
              </a:rPr>
              <a:t>NEUROLOGICAL: CN 2-12 grossly intact. </a:t>
            </a:r>
          </a:p>
          <a:p>
            <a:r>
              <a:rPr lang="en-US" sz="1200" kern="1200" dirty="0">
                <a:solidFill>
                  <a:schemeClr val="tx1"/>
                </a:solidFill>
                <a:effectLst/>
                <a:latin typeface="+mn-lt"/>
                <a:ea typeface="+mn-ea"/>
                <a:cs typeface="+mn-cs"/>
              </a:rPr>
              <a:t>SKIN: Intact, warm, and dry. No rashes.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LABS/IMAGING:</a:t>
            </a:r>
          </a:p>
          <a:p>
            <a:r>
              <a:rPr lang="en-US" sz="1200" kern="1200" dirty="0">
                <a:solidFill>
                  <a:schemeClr val="tx1"/>
                </a:solidFill>
                <a:effectLst/>
                <a:latin typeface="+mn-lt"/>
                <a:ea typeface="+mn-ea"/>
                <a:cs typeface="+mn-cs"/>
              </a:rPr>
              <a:t>CAROTID DUPLEX ULTRASOUND:</a:t>
            </a:r>
          </a:p>
          <a:p>
            <a:r>
              <a:rPr lang="en-US" sz="1200" kern="1200" dirty="0">
                <a:solidFill>
                  <a:schemeClr val="tx1"/>
                </a:solidFill>
                <a:effectLst/>
                <a:latin typeface="+mn-lt"/>
                <a:ea typeface="+mn-ea"/>
                <a:cs typeface="+mn-cs"/>
              </a:rPr>
              <a:t>RIGHT CAROTID ARTERY: Peak systolic velocity: ___  cm/sec; End-diastolic velocity: ___ cm/sec. The velocity criteria is consistent with ___% luminal stenosis.</a:t>
            </a:r>
          </a:p>
          <a:p>
            <a:r>
              <a:rPr lang="en-US" sz="1200" kern="1200" dirty="0">
                <a:solidFill>
                  <a:schemeClr val="tx1"/>
                </a:solidFill>
                <a:effectLst/>
                <a:latin typeface="+mn-lt"/>
                <a:ea typeface="+mn-ea"/>
                <a:cs typeface="+mn-cs"/>
              </a:rPr>
              <a:t>LEFT CAROTID ARTERY: Peak systolic velocity: ___  cm/sec; End-diastolic velocity: ___ cm/sec. The velocity criteria is consistent with ___% luminal stenosis.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ASSESSMENT / PLAN: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Carotid Stenosis (Conservative Treatment)</a:t>
            </a:r>
          </a:p>
          <a:p>
            <a:r>
              <a:rPr lang="en-US" sz="1200" kern="1200" dirty="0">
                <a:solidFill>
                  <a:schemeClr val="tx1"/>
                </a:solidFill>
                <a:effectLst/>
                <a:latin typeface="+mn-lt"/>
                <a:ea typeface="+mn-ea"/>
                <a:cs typeface="+mn-cs"/>
              </a:rPr>
              <a:t>Bilateral mild to moderate carotid artery stenosis - I recommend conservative treatment for the carotid artery stenosis at this time, as the carotid disease in this patient is stable which does not require angiographic evaluation or carotid endarterectomy. Further medical treatments including daily aspirin, cholesterol lowering medication, fluid hydration, regular exercise, and blood pressure management were necessary in the management of the carotid disease which were discussed with the patient. I recommend the patient to undergo yearly carotid duplex ultrasound for surveillance evaluation. The patient is advised to follow up in my clinic for outpatient carotid duplex surveillance study.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Carotid Occlusion (Conservative Treatment)</a:t>
            </a:r>
          </a:p>
          <a:p>
            <a:r>
              <a:rPr lang="en-US" sz="1200" kern="1200" dirty="0">
                <a:solidFill>
                  <a:schemeClr val="tx1"/>
                </a:solidFill>
                <a:effectLst/>
                <a:latin typeface="+mn-lt"/>
                <a:ea typeface="+mn-ea"/>
                <a:cs typeface="+mn-cs"/>
              </a:rPr>
              <a:t>___ Left  Right ____  hemispheric stroke with carotid artery occlusion - I recommend conservative treatment at this time, as carotid artery occlusion in this patient is not amenable to catheter-based intervention or surgical treatment with carotid endarterectomy. Interventional or surgical treatment for carotid artery occlusion is not indicated as it will not provide clinical benefit in terms of stroke risk reduction or survival rate improvement. Further medical treatments including daily aspirin, cholesterol lowering medication, fluid hydration, regular exercise, and blood pressure management were necessary in the management of the carotid disease which were discussed with the patient. I recommend the patient to undergo yearly carotid duplex ultrasound for surveillance evaluation. The patient is advised to follow up in my clinic for outpatient carotid duplex surveillance study.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Carotid Dissection (Conservative Treatment)</a:t>
            </a:r>
          </a:p>
          <a:p>
            <a:r>
              <a:rPr lang="en-US" sz="1200" kern="1200" dirty="0">
                <a:solidFill>
                  <a:schemeClr val="tx1"/>
                </a:solidFill>
                <a:effectLst/>
                <a:latin typeface="+mn-lt"/>
                <a:ea typeface="+mn-ea"/>
                <a:cs typeface="+mn-cs"/>
              </a:rPr>
              <a:t>___ Right vs. Left ____ carotid artery dissection - I recommend conservative treatment with anticoagulation therapy (i.e., Xarelto or warfarin) for the carotid artery dissection for at least six months. The duration of anticoagulation therapy will be dependent on the follow up carotid duplex ultrasound in the future. The carotid dissection in this patient does not require angiographic evaluation or surgical treatment with carotid endarterectomy. Further medical treatments including daily aspirin, cholesterol lowering medication, fluid hydration, regular exercise, and blood pressure management were necessary in the management of the carotid disease which were discussed with the patient. I recommend the patient to undergo yearly carotid duplex ultrasound for surveillance evaluation. The patient is advised to follow up in my clinic for outpatient carotid duplex surveillance study.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Carotid Stenosis (Elective CEA in 4 weeks)</a:t>
            </a:r>
          </a:p>
          <a:p>
            <a:r>
              <a:rPr lang="en-US" sz="1200" kern="1200" dirty="0">
                <a:solidFill>
                  <a:schemeClr val="tx1"/>
                </a:solidFill>
                <a:effectLst/>
                <a:latin typeface="+mn-lt"/>
                <a:ea typeface="+mn-ea"/>
                <a:cs typeface="+mn-cs"/>
              </a:rPr>
              <a:t>------ Recent CVA with high grade     &lt;&lt;      right vs. left       &gt;&gt;   carotid artery stenosis -----  I recommend elective carotid endarterectomy in 4 weeks due the recently stroke in this patient. The basis of this treatment recommendation is to allow sufficient time for neurological recovery following the recent stroke, and also to minimize the risk of hemorrhagic stroke conversion from an ischemic stroke with an immediate carotid endarterectomy.  Further medical treatments including daily aspirin, cholesterol lowering medication, fluid hydration, regular exercise, and blood pressure management were necessary in the management of the carotid disease which were discussed with the patient. </a:t>
            </a:r>
          </a:p>
          <a:p>
            <a:r>
              <a:rPr lang="en-US" sz="1200" kern="1200" dirty="0">
                <a:solidFill>
                  <a:schemeClr val="tx1"/>
                </a:solidFill>
                <a:effectLst/>
                <a:latin typeface="+mn-lt"/>
                <a:ea typeface="+mn-ea"/>
                <a:cs typeface="+mn-cs"/>
              </a:rPr>
              <a:t>------ Concomitant coronary artery disease with high grade    &lt;&lt;      right vs. left       &gt;&gt;     carotid artery stenosis -----  I recommend the patient to undergo coronary artery bypass first with an elective carotid endarterectomy in 4 weeks following the coronary artery bypass. The basis of this treatment recommendation is to allow to sufficient time for the patient to recovery from the coronary artery bypass before undergoing carotid endarterectomy.  Further medical treatments including daily aspirin, cholesterol lowering medication, fluid hydration, regular exercise, and blood pressure management were necessary in the management of the carotid disease which were discussed with the patient.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patient will be scheduled for ______ right vs. left _____ carotid endarterectomy on _____.</a:t>
            </a:r>
          </a:p>
          <a:p>
            <a:r>
              <a:rPr lang="en-US" sz="1200" kern="1200" dirty="0">
                <a:solidFill>
                  <a:schemeClr val="tx1"/>
                </a:solidFill>
                <a:effectLst/>
                <a:latin typeface="+mn-lt"/>
                <a:ea typeface="+mn-ea"/>
                <a:cs typeface="+mn-cs"/>
              </a:rPr>
              <a:t>The patient is advised to return to my clinic for follow up in 4 weeks so that an elective carotid endarterectomy can be scheduled.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Carotid disease (Plan Angiogram)</a:t>
            </a:r>
          </a:p>
          <a:p>
            <a:r>
              <a:rPr lang="en-US" sz="1200" kern="1200" dirty="0">
                <a:solidFill>
                  <a:schemeClr val="tx1"/>
                </a:solidFill>
                <a:effectLst/>
                <a:latin typeface="+mn-lt"/>
                <a:ea typeface="+mn-ea"/>
                <a:cs typeface="+mn-cs"/>
              </a:rPr>
              <a:t>(___ Right / Left /Bilateral ___) carotid artery stenosis - Due to the conflicting results of carotid imaging studies in this patient (MRA/CTA ___%, carotid ultrasound ___% of __ right left__ carotid artery stenosis), I recommend carotid angiogram to further assess the severity of the carotid artery disease. The purpose of the planned procedure is to better identify the carotid occlusive disease so that appropriate treatment can be offered. I have also discussed with the patient regarding potential risks and complications of the procedure, which include contrast-induced nephrology, arterial dissection, thrombosis, bleeding, and infection. The overall risk of above complications is less than 1%. I have discussed with the patient who agrees to proceed with the planned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Carotid disease (Plan CTA)</a:t>
            </a:r>
          </a:p>
          <a:p>
            <a:r>
              <a:rPr lang="en-US" sz="1200" kern="1200" dirty="0">
                <a:solidFill>
                  <a:schemeClr val="tx1"/>
                </a:solidFill>
                <a:effectLst/>
                <a:latin typeface="+mn-lt"/>
                <a:ea typeface="+mn-ea"/>
                <a:cs typeface="+mn-cs"/>
              </a:rPr>
              <a:t>(___ Right / Left /Bilateral ___) carotid artery stenosis - I recommend CT angiogram (CTA) of the neck to further assess the severity of the carotid artery disease in this patient. The basis of this recommendation is that 1) the neurological symptoms in this patient are potentially attributable to carotid artery stenosis, and 2) the carotid duplex ultrasound was insufficient to demonstrate adequate anatomical severity of the carotid artery stenosis. The purpose of the CT angiogram is to better identify the carotid occlusive disease so that appropriate treatment can be offered. Additionally, CT angiogram has greater diagnostic accuracy for carotid stenosis evaluation compared to carotid duplex ultrasound. Further treatment of either conservative therapy versus carotid endarterectomy will be determined based on the outcome of CT angiogram.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Carotid disease (Plan Immediate CEA)</a:t>
            </a:r>
          </a:p>
          <a:p>
            <a:r>
              <a:rPr lang="en-US" sz="1200" kern="1200" dirty="0">
                <a:solidFill>
                  <a:schemeClr val="tx1"/>
                </a:solidFill>
                <a:effectLst/>
                <a:latin typeface="+mn-lt"/>
                <a:ea typeface="+mn-ea"/>
                <a:cs typeface="+mn-cs"/>
              </a:rPr>
              <a:t> (___ Right / Left ) carotid artery stenosis - Due to the symptomatic carotid artery stenosis, the patient will be scheduled for _____ right vs. left ____ carotid endarterectomy. The purpose of the planned procedure is to remove the carotid atheromatous plaque and restore carotid artery flow, which will reduce the risk of stroke and stroke-related death rate. Potential risks of the procedure include perioperative stroke, bleeding, myocardial infarction, pneumonia, renal failure, wound infection, and death.  The overall risk of above complications is 1%. I have discussed with the patient who agrees to proceed with the planned procedure of carotid endarterectomy.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Carotid artery disease (Transfer to USC for Carotid Stenting)</a:t>
            </a:r>
          </a:p>
          <a:p>
            <a:r>
              <a:rPr lang="en-US" sz="1200" kern="1200" dirty="0">
                <a:solidFill>
                  <a:schemeClr val="tx1"/>
                </a:solidFill>
                <a:effectLst/>
                <a:latin typeface="+mn-lt"/>
                <a:ea typeface="+mn-ea"/>
                <a:cs typeface="+mn-cs"/>
              </a:rPr>
              <a:t>----------  HIGH BIFURCATION --------  I've reviewed the carotid duplex ultrasound and CT image of this patient who has a high carotid stenosis extending to the level of C1/C2 cervical vertebrae. I recommend carotid artery stenting for this patient as this anatomical disease pattern is not suited for the traditional carotid endarterectomy due to the carotid disease approaching the skull base. Since carotid stenting is a highly specialized neuro-interventional procedure, this patient should be referred to tertiary medical facility with appropriate bi-planar angiographic equipment and Medicare-certified interventional stroke program. </a:t>
            </a:r>
          </a:p>
          <a:p>
            <a:r>
              <a:rPr lang="en-US" sz="1200" kern="1200" dirty="0">
                <a:solidFill>
                  <a:schemeClr val="tx1"/>
                </a:solidFill>
                <a:effectLst/>
                <a:latin typeface="+mn-lt"/>
                <a:ea typeface="+mn-ea"/>
                <a:cs typeface="+mn-cs"/>
              </a:rPr>
              <a:t>----------  PRIOR NECK RADIATOIN  --------  Because the patient has a prior history of neck irradiation for cancer, I recommend carotid artery stenting for this patient as the radiation-induced carotid artery stenosis in this patient is not amenable to the traditional carotid endarterectomy due to high risk of neurological complications in the irradiated neck scar tissues. Since carotid stenting is a highly specialized neuro-interventional procedure, this patient should be referred to tertiary medical facility with appropriate bi-planar angiographic equipment and Medicare-certified interventional stroke program. </a:t>
            </a:r>
          </a:p>
          <a:p>
            <a:r>
              <a:rPr lang="en-US" sz="1200" kern="1200" dirty="0">
                <a:solidFill>
                  <a:schemeClr val="tx1"/>
                </a:solidFill>
                <a:effectLst/>
                <a:latin typeface="+mn-lt"/>
                <a:ea typeface="+mn-ea"/>
                <a:cs typeface="+mn-cs"/>
              </a:rPr>
              <a:t>----------    PRIOR CEA  --------  Because the patient has a recurrent carotid artery stenosis following a prior carotid endarterectomy, I recommend carotid artery stenting for this patient as the recurrent carotid stenosis is not amenable to the traditional carotid endarterectomy which is associated with high perioperative neurological complications due to post-surgical neck scar tissues. Since carotid stenting is a highly specialized neuro-interventional procedure, this patient should be referred to tertiary medical facility with appropriate bi-planar angiographic equipment and Medicare-certified interventional stroke program.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At the present time, all AHMC facilities, including Garfield Medical Center, do not have the proper bi-planar imaging equipment or Medicare-approved interventional stroke certification to perform this procedure. </a:t>
            </a:r>
          </a:p>
          <a:p>
            <a:r>
              <a:rPr lang="en-US" sz="1200" kern="1200" dirty="0">
                <a:solidFill>
                  <a:schemeClr val="tx1"/>
                </a:solidFill>
                <a:effectLst/>
                <a:latin typeface="+mn-lt"/>
                <a:ea typeface="+mn-ea"/>
                <a:cs typeface="+mn-cs"/>
              </a:rPr>
              <a:t>                         ------------------------------------------------------------</a:t>
            </a:r>
          </a:p>
          <a:p>
            <a:r>
              <a:rPr lang="en-US" sz="1200" b="0" i="0" u="none" strike="noStrike" kern="1200" baseline="0" dirty="0">
                <a:solidFill>
                  <a:schemeClr val="tx1"/>
                </a:solidFill>
                <a:latin typeface="+mn-lt"/>
                <a:ea typeface="+mn-ea"/>
                <a:cs typeface="+mn-cs"/>
              </a:rPr>
              <a:t>Based on these considerations, I recommend the patient to be referred to KECK/USC School of Medicine for carotid stenting procedure by one of the following physicians: Dr. Ray Mathews (office number: (323) 442-6130), Sung Ham (office number: (323) 442-5951), or Dr. </a:t>
            </a:r>
            <a:r>
              <a:rPr lang="en-US" sz="1200" b="0" i="0" u="none" strike="noStrike" kern="1200" baseline="0" dirty="0" err="1">
                <a:solidFill>
                  <a:schemeClr val="tx1"/>
                </a:solidFill>
                <a:latin typeface="+mn-lt"/>
                <a:ea typeface="+mn-ea"/>
                <a:cs typeface="+mn-cs"/>
              </a:rPr>
              <a:t>Sugku</a:t>
            </a:r>
            <a:r>
              <a:rPr lang="en-US" sz="1200" b="0" i="0" u="none" strike="noStrike" kern="1200" baseline="0" dirty="0">
                <a:solidFill>
                  <a:schemeClr val="tx1"/>
                </a:solidFill>
                <a:latin typeface="+mn-lt"/>
                <a:ea typeface="+mn-ea"/>
                <a:cs typeface="+mn-cs"/>
              </a:rPr>
              <a:t> Han (office number: (323) 442-4859).</a:t>
            </a:r>
          </a:p>
          <a:p>
            <a:r>
              <a:rPr lang="en-US" sz="1200" b="0" i="0" u="none" strike="noStrike" kern="1200" baseline="0" dirty="0">
                <a:solidFill>
                  <a:schemeClr val="tx1"/>
                </a:solidFill>
                <a:latin typeface="+mn-lt"/>
                <a:ea typeface="+mn-ea"/>
                <a:cs typeface="+mn-cs"/>
              </a:rPr>
              <a: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FURTHER TREATMENT PER NEURORADIOLOGY/STROKE TEAM &amp; DR. K.C. TAN</a:t>
            </a:r>
          </a:p>
          <a:p>
            <a:r>
              <a:rPr lang="en-US" sz="1200" kern="1200" dirty="0">
                <a:solidFill>
                  <a:schemeClr val="tx1"/>
                </a:solidFill>
                <a:effectLst/>
                <a:latin typeface="+mn-lt"/>
                <a:ea typeface="+mn-ea"/>
                <a:cs typeface="+mn-cs"/>
              </a:rPr>
              <a:t>High grade carotid artery stenosis with recent stroke - The patient is scheduled for carotid artery angiogram by Dr. K.C. Tan of </a:t>
            </a:r>
            <a:r>
              <a:rPr lang="en-US" sz="1200" kern="1200" dirty="0" err="1">
                <a:solidFill>
                  <a:schemeClr val="tx1"/>
                </a:solidFill>
                <a:effectLst/>
                <a:latin typeface="+mn-lt"/>
                <a:ea typeface="+mn-ea"/>
                <a:cs typeface="+mn-cs"/>
              </a:rPr>
              <a:t>strok</a:t>
            </a:r>
            <a:r>
              <a:rPr lang="en-US" sz="1200" kern="1200" dirty="0">
                <a:solidFill>
                  <a:schemeClr val="tx1"/>
                </a:solidFill>
                <a:effectLst/>
                <a:latin typeface="+mn-lt"/>
                <a:ea typeface="+mn-ea"/>
                <a:cs typeface="+mn-cs"/>
              </a:rPr>
              <a:t>/neuroradiology team. Further treatment regarding carotid artery stenosis will be assessed based on the finding of carotid angiogram as well as the recommendation by the stroke/neuroradiology team. Vascular surgery will be available to provide further treatment as clinically indicated. </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(Temporal</a:t>
            </a:r>
            <a:r>
              <a:rPr lang="en-US" sz="1200" kern="1200" baseline="0" dirty="0">
                <a:solidFill>
                  <a:schemeClr val="tx1"/>
                </a:solidFill>
                <a:effectLst/>
                <a:latin typeface="+mn-lt"/>
                <a:ea typeface="+mn-ea"/>
                <a:cs typeface="+mn-cs"/>
              </a:rPr>
              <a:t> Arteritis, Plan Temporal Artery Biopsy)</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ASSESSMENT: Headache, r/o temporal</a:t>
            </a:r>
            <a:r>
              <a:rPr lang="en-US" sz="1200" kern="1200" baseline="0" dirty="0">
                <a:solidFill>
                  <a:schemeClr val="tx1"/>
                </a:solidFill>
                <a:effectLst/>
                <a:latin typeface="+mn-lt"/>
                <a:ea typeface="+mn-ea"/>
                <a:cs typeface="+mn-cs"/>
              </a:rPr>
              <a:t> arteritis</a:t>
            </a:r>
          </a:p>
          <a:p>
            <a:r>
              <a:rPr lang="en-US" sz="1200" kern="1200" dirty="0">
                <a:solidFill>
                  <a:schemeClr val="tx1"/>
                </a:solidFill>
                <a:effectLst/>
                <a:latin typeface="+mn-lt"/>
                <a:ea typeface="+mn-ea"/>
                <a:cs typeface="+mn-cs"/>
              </a:rPr>
              <a:t>PLAN: The patient will be scheduled</a:t>
            </a:r>
            <a:r>
              <a:rPr lang="en-US" sz="1200" kern="1200" baseline="0" dirty="0">
                <a:solidFill>
                  <a:schemeClr val="tx1"/>
                </a:solidFill>
                <a:effectLst/>
                <a:latin typeface="+mn-lt"/>
                <a:ea typeface="+mn-ea"/>
                <a:cs typeface="+mn-cs"/>
              </a:rPr>
              <a:t> for temporal artery biopsy which will provide definitive diagnostic proof of temporal arteritis.  T</a:t>
            </a:r>
            <a:r>
              <a:rPr lang="en-US" sz="1200" kern="1200" dirty="0">
                <a:solidFill>
                  <a:schemeClr val="tx1"/>
                </a:solidFill>
                <a:effectLst/>
                <a:latin typeface="+mn-lt"/>
                <a:ea typeface="+mn-ea"/>
                <a:cs typeface="+mn-cs"/>
              </a:rPr>
              <a:t>he purpose of the planned procedure is to biopsy</a:t>
            </a:r>
            <a:r>
              <a:rPr lang="en-US" sz="1200" kern="1200" baseline="0" dirty="0">
                <a:solidFill>
                  <a:schemeClr val="tx1"/>
                </a:solidFill>
                <a:effectLst/>
                <a:latin typeface="+mn-lt"/>
                <a:ea typeface="+mn-ea"/>
                <a:cs typeface="+mn-cs"/>
              </a:rPr>
              <a:t> t</a:t>
            </a:r>
            <a:r>
              <a:rPr lang="en-US" sz="1200" kern="1200" dirty="0">
                <a:solidFill>
                  <a:schemeClr val="tx1"/>
                </a:solidFill>
                <a:effectLst/>
                <a:latin typeface="+mn-lt"/>
                <a:ea typeface="+mn-ea"/>
                <a:cs typeface="+mn-cs"/>
              </a:rPr>
              <a:t>he</a:t>
            </a:r>
            <a:r>
              <a:rPr lang="en-US" sz="1200" kern="1200" baseline="0" dirty="0">
                <a:solidFill>
                  <a:schemeClr val="tx1"/>
                </a:solidFill>
                <a:effectLst/>
                <a:latin typeface="+mn-lt"/>
                <a:ea typeface="+mn-ea"/>
                <a:cs typeface="+mn-cs"/>
              </a:rPr>
              <a:t> temporal artery to confirm the diagnosis of temporal arteritis, which will influence the subsequent treatment modality. </a:t>
            </a:r>
            <a:r>
              <a:rPr lang="en-US" sz="1200" kern="1200" dirty="0">
                <a:solidFill>
                  <a:schemeClr val="tx1"/>
                </a:solidFill>
                <a:effectLst/>
                <a:latin typeface="+mn-lt"/>
                <a:ea typeface="+mn-ea"/>
                <a:cs typeface="+mn-cs"/>
              </a:rPr>
              <a:t>Potential risks of the procedure include incisional pain, wound infection, bleeding, and wound dehiscence.</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The overall risk of above complications is 1%. I have discussed with the patient who agrees to proceed with the planned procedure of temporal</a:t>
            </a:r>
            <a:r>
              <a:rPr lang="en-US" sz="1200" kern="1200" baseline="0" dirty="0">
                <a:solidFill>
                  <a:schemeClr val="tx1"/>
                </a:solidFill>
                <a:effectLst/>
                <a:latin typeface="+mn-lt"/>
                <a:ea typeface="+mn-ea"/>
                <a:cs typeface="+mn-cs"/>
              </a:rPr>
              <a:t> artery biopsy.</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Thank you for this consultation.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2</a:t>
            </a:fld>
            <a:endParaRPr lang="en-US"/>
          </a:p>
        </p:txBody>
      </p:sp>
    </p:spTree>
    <p:extLst>
      <p:ext uri="{BB962C8B-B14F-4D97-AF65-F5344CB8AC3E}">
        <p14:creationId xmlns:p14="http://schemas.microsoft.com/office/powerpoint/2010/main" val="13550443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PL.CL – EVAR - Aortic cuff, renal Viabahn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CATH LAB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Garfield Medical Center (Cath Lab)</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s/p endovascular abdominal aortic aneurysm repair, 2. Presence of endoleak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PROCEDURES: </a:t>
            </a:r>
          </a:p>
          <a:p>
            <a:r>
              <a:rPr lang="en-US" sz="1200" kern="1200" dirty="0">
                <a:solidFill>
                  <a:schemeClr val="tx1"/>
                </a:solidFill>
                <a:effectLst/>
                <a:latin typeface="+mn-lt"/>
                <a:ea typeface="+mn-ea"/>
                <a:cs typeface="+mn-cs"/>
              </a:rPr>
              <a:t>1. Percutaneous access of right femoral artery with deployment of femoral artery closure device (CPT# 34713-RT)</a:t>
            </a:r>
          </a:p>
          <a:p>
            <a:r>
              <a:rPr lang="en-US" sz="1200" kern="1200" dirty="0">
                <a:solidFill>
                  <a:schemeClr val="tx1"/>
                </a:solidFill>
                <a:effectLst/>
                <a:latin typeface="+mn-lt"/>
                <a:ea typeface="+mn-ea"/>
                <a:cs typeface="+mn-cs"/>
              </a:rPr>
              <a:t>2. Percutaneous access of left femoral artery with deployment of femoral artery closure device (CPT#34713-LT)</a:t>
            </a:r>
          </a:p>
          <a:p>
            <a:r>
              <a:rPr lang="en-US" sz="1200" kern="1200" dirty="0">
                <a:solidFill>
                  <a:schemeClr val="tx1"/>
                </a:solidFill>
                <a:effectLst/>
                <a:latin typeface="+mn-lt"/>
                <a:ea typeface="+mn-ea"/>
                <a:cs typeface="+mn-cs"/>
              </a:rPr>
              <a:t>3. Abdominal aortogram with radiological supervision and interpretation (CPT# 75625)</a:t>
            </a:r>
          </a:p>
          <a:p>
            <a:r>
              <a:rPr lang="en-US" sz="1200" kern="1200" dirty="0">
                <a:solidFill>
                  <a:schemeClr val="tx1"/>
                </a:solidFill>
                <a:effectLst/>
                <a:latin typeface="+mn-lt"/>
                <a:ea typeface="+mn-ea"/>
                <a:cs typeface="+mn-cs"/>
              </a:rPr>
              <a:t>4. Placement of proximal aortic stent-graft cuff (CPT# 34825)</a:t>
            </a:r>
          </a:p>
          <a:p>
            <a:r>
              <a:rPr lang="en-US" sz="1200" kern="1200" dirty="0">
                <a:solidFill>
                  <a:schemeClr val="tx1"/>
                </a:solidFill>
                <a:effectLst/>
                <a:latin typeface="+mn-lt"/>
                <a:ea typeface="+mn-ea"/>
                <a:cs typeface="+mn-cs"/>
              </a:rPr>
              <a:t>5. Catheter placement in bilateral renal artery for renal artery angiogram (CPT# 36252) </a:t>
            </a:r>
          </a:p>
          <a:p>
            <a:r>
              <a:rPr lang="en-US" sz="1200" kern="1200" dirty="0">
                <a:solidFill>
                  <a:schemeClr val="tx1"/>
                </a:solidFill>
                <a:effectLst/>
                <a:latin typeface="+mn-lt"/>
                <a:ea typeface="+mn-ea"/>
                <a:cs typeface="+mn-cs"/>
              </a:rPr>
              <a:t>6. Left renal artery stent placement with Viabahn stent-graft (CPT# 37236)</a:t>
            </a:r>
          </a:p>
          <a:p>
            <a:r>
              <a:rPr lang="en-US" sz="1200" kern="1200" dirty="0">
                <a:solidFill>
                  <a:schemeClr val="tx1"/>
                </a:solidFill>
                <a:effectLst/>
                <a:latin typeface="+mn-lt"/>
                <a:ea typeface="+mn-ea"/>
                <a:cs typeface="+mn-cs"/>
              </a:rPr>
              <a:t>7. Supervision and interpretation of aortic cuff placement (CPT# 75953)</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endotracheal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50 ml </a:t>
            </a:r>
          </a:p>
          <a:p>
            <a:r>
              <a:rPr lang="en-US" sz="1200" kern="1200" dirty="0">
                <a:solidFill>
                  <a:schemeClr val="tx1"/>
                </a:solidFill>
                <a:effectLst/>
                <a:latin typeface="+mn-lt"/>
                <a:ea typeface="+mn-ea"/>
                <a:cs typeface="+mn-cs"/>
              </a:rPr>
              <a:t>BLOOD ADMINISTERED: 0 unit(s) PRBC transfusion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male patient who recently underwent endovascular abdominal aortic aneurysm repair due to a ruptured aortic aneurysm. A recent CT angiogram of the abdomen revealed type I endoleak. Due to the presence of the aortic endoleak, we plan to perform aortogram with possible intervention to repair the endoleak. I've discussed with the patient and family regarding the benefits and risks of the procedure. The patient is aware of the benefits of the planned procedure which is to eliminate the endoleak which will eliminate the risk of aneurysm rupture and aneurysm-related death. The patient is also aware of the potential risks and complications of the procedure, which include contrast allergy, contrast induced renal failure requiring hemodialysis, wound infection, bleeding, endograft limb thrombosis, lower leg ischemia, pneumonia, MI, stroke, spinal cord paralysis, and death. The patient is aware that the overall risk of these complications is 2%. The patient has accepted these benefits and risks of the procedure, and the patient agreed to proceed with the planned treatment.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brought to the cath lab and placed on the cath lab table in the supine position. The patient was given general anesthesia and maintained throughout the entire procedure. The patient's abdomen and bilateral lower extremities were prepped sterilely and draped in the standard fashion. Appropriate time out was performed whereby the patient and site of surgery were identified. Next we proceeded with ultrasound guided percutaneous access of the right groin. Under ultrasound visualization, we obtained percutaneous access in the right femoral artery, which was followed by the placement of a 7 French introducer sheath. Next we placed two percutaneous closure devices in the right femoral artery using the Perclose device, which was followed by an introducer sheath exchange in which we placed a 7 French introducer sheath. Next under ultrasound visualization, we obtained percutaneous access in the left femoral artery, which was followed by the placement of a 7 French introducer sheath. We next placed two percutaneous closure devices in the left femoral artery using the Perclose device, which was followed by an introducer sheath exchange in which we placed a 7 French introducer sheath. Systemic heparin was given intravenously for anticoagulation. We next placed a stiff Amplatz guidewire via the right femoral artery sheath and a stiff Glidewire via the left femoral artery. A marker pigtail catheter was introduced via the left femoral guidewire so the pigtail catheter was advanced and positioned in the abdominal aorta. Using power injection, we performed abdominal aortogram using the marker pigtail catheter to identify the renal artery, aortic aneurysm, and bilateral iliac arteries. The locations of the renal arteries were identified. The aortogram identified a type I proximal neck endoleak. Due to the proximity of the aortic endoleak to the renal artery, placement of an aortic cuff would occlude the renal artery flow. Therefore decision was made to place renal artery stent-graft along with aortic cuff placement to exclude the endoleak while preserving the renal flow. We selectively catheterized bilateral renal arteries for selective bilateral renal artery angiogram. We next placed a 6F introduce sheath into the left renal artery. Due to the acute angulation of the right renal artery, we were unable to place an introduce sheath in the right renal artery. Once the left renal artery sheath is placed, we deployed a 23mm aortic cuff in the supra-renal portion of the proximal aortic stent-graft. A 6mm x 5cm Viabahn stent-graft was also deployed in the left renal artery adjacent to the aortic cuff, which preserved the renal artery flow. Balloon angioplasty of the aortic cuff was performed to ensure full deployment of the aortic cuff. Next we performed a completion angiogram using a pigtail catheter, which revealed successful aortic aneurysm exclusion by the endografts with satisfactory radiographic results. Adequate blood flow the left renal artery was identified. Right renal artery blood flow as also identified via collateral flow. Arterial flow to the left renal artery with sufficient renal flow. Bilateral percutaneous closure devices were deployed following the removal of bilateral femoral sheaths. Hemostasis was achieved satisfactorily. Flow was reestablished to the bilateral lower extremities, and protamine was given to reverse the heparin. Dermabond dressing was applied in bilateral groin which was followed by gauze dressing placement. The patient tolerated the procedure well without any complication, and she was taken to the recovery room in a stable condition. I was present throughout the entire operation.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SUPERVISION AND INTERPRETATION OF ENDOVASCULAR AORTIC CUFF STENT GRAFT PLACEMENT: An GORE EXCLUDER 23mm x 3.5cm aortic cuff was deployed in the proximal aortic neck which successfully sealed the aortic endoleak. Left renal artery stent graft was successfully placed in the left renal artery which preserved the renal artery flow. </a:t>
            </a:r>
          </a:p>
          <a:p>
            <a:r>
              <a:rPr lang="en-US" sz="1200" kern="1200" dirty="0">
                <a:solidFill>
                  <a:schemeClr val="tx1"/>
                </a:solidFill>
                <a:effectLst/>
                <a:latin typeface="+mn-lt"/>
                <a:ea typeface="+mn-ea"/>
                <a:cs typeface="+mn-cs"/>
              </a:rPr>
              <a:t>TREATMENT DISPOSITION: The patient will return to ICU for postoperative monitoring. Will continue blood transfusion as needed. Continue monitor his GI bleeding.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612 W. Duarte Rd, #303, Arcadia, CA 91007</a:t>
            </a: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20</a:t>
            </a:fld>
            <a:endParaRPr lang="en-US"/>
          </a:p>
        </p:txBody>
      </p:sp>
    </p:spTree>
    <p:extLst>
      <p:ext uri="{BB962C8B-B14F-4D97-AF65-F5344CB8AC3E}">
        <p14:creationId xmlns:p14="http://schemas.microsoft.com/office/powerpoint/2010/main" val="38493762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PL.CL - EVAR - ilio-iliac endograft (non-ruptured)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CATH LAB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Garfield Medical Center (Cath Lab)</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ASSISTANT: Mathew Cheung, DO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Abdominal aortic aneurysm; 2. s/p endovascular aortic aneurysm repair; 3. presence of endoleak following endovascular aortic aneurysm repair </a:t>
            </a:r>
          </a:p>
          <a:p>
            <a:r>
              <a:rPr lang="en-US" sz="1200" kern="1200" dirty="0">
                <a:solidFill>
                  <a:schemeClr val="tx1"/>
                </a:solidFill>
                <a:effectLst/>
                <a:latin typeface="+mn-lt"/>
                <a:ea typeface="+mn-ea"/>
                <a:cs typeface="+mn-cs"/>
              </a:rPr>
              <a:t>POSTOPERATIVE DIAGNOSIS: Same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Percutaneous access of right femoral artery with deployment of femoral artery closure device (CPT# 34713-RT)</a:t>
            </a:r>
          </a:p>
          <a:p>
            <a:r>
              <a:rPr lang="en-US" sz="1200" kern="1200" dirty="0">
                <a:solidFill>
                  <a:schemeClr val="tx1"/>
                </a:solidFill>
                <a:effectLst/>
                <a:latin typeface="+mn-lt"/>
                <a:ea typeface="+mn-ea"/>
                <a:cs typeface="+mn-cs"/>
              </a:rPr>
              <a:t>3. Endovascular abdominal aortic aneurysm with right ilio-iliac stent graft placement (CPT# 34707-RT)</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PROCEDURES: </a:t>
            </a:r>
          </a:p>
          <a:p>
            <a:r>
              <a:rPr lang="en-US" sz="1200" kern="1200" dirty="0">
                <a:solidFill>
                  <a:schemeClr val="tx1"/>
                </a:solidFill>
                <a:effectLst/>
                <a:latin typeface="+mn-lt"/>
                <a:ea typeface="+mn-ea"/>
                <a:cs typeface="+mn-cs"/>
              </a:rPr>
              <a:t>1. Percutaneous access of left femoral artery with deployment of femoral artery closure device (CPT#34713-LT)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2. Endovascular abdominal aortic aneurysm with left ilio-iliac stent graft placement (CPT# 34707-LT)</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PROCEDURES: </a:t>
            </a:r>
          </a:p>
          <a:p>
            <a:r>
              <a:rPr lang="en-US" sz="1200" kern="1200" dirty="0">
                <a:solidFill>
                  <a:schemeClr val="tx1"/>
                </a:solidFill>
                <a:effectLst/>
                <a:latin typeface="+mn-lt"/>
                <a:ea typeface="+mn-ea"/>
                <a:cs typeface="+mn-cs"/>
              </a:rPr>
              <a:t>1. Percutaneous access of right femoral artery with deployment of femoral artery closure device (CPT# 34713-RT)</a:t>
            </a:r>
          </a:p>
          <a:p>
            <a:r>
              <a:rPr lang="en-US" sz="1200" kern="1200" dirty="0">
                <a:solidFill>
                  <a:schemeClr val="tx1"/>
                </a:solidFill>
                <a:effectLst/>
                <a:latin typeface="+mn-lt"/>
                <a:ea typeface="+mn-ea"/>
                <a:cs typeface="+mn-cs"/>
              </a:rPr>
              <a:t>2. Percutaneous access of left femoral artery with deployment of femoral artery closure device (CPT#34713-LT)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3. Endovascular abdominal aortic aneurysm with right ilio-iliac stent graft placement (CPT# 34707-RT)</a:t>
            </a:r>
          </a:p>
          <a:p>
            <a:r>
              <a:rPr lang="en-US" sz="1200" kern="1200" dirty="0">
                <a:solidFill>
                  <a:schemeClr val="tx1"/>
                </a:solidFill>
                <a:effectLst/>
                <a:latin typeface="+mn-lt"/>
                <a:ea typeface="+mn-ea"/>
                <a:cs typeface="+mn-cs"/>
              </a:rPr>
              <a:t>4. Endovascular abdominal aortic aneurysm with left ilio-iliac stent graft placement (CPT# 34707-LT)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endotracheal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20 ml </a:t>
            </a:r>
          </a:p>
          <a:p>
            <a:r>
              <a:rPr lang="en-US" sz="1200" kern="1200" dirty="0">
                <a:solidFill>
                  <a:schemeClr val="tx1"/>
                </a:solidFill>
                <a:effectLst/>
                <a:latin typeface="+mn-lt"/>
                <a:ea typeface="+mn-ea"/>
                <a:cs typeface="+mn-cs"/>
              </a:rPr>
              <a:t>BLOOD ADMINISTERED: 0 unit(s) PRBC transfusion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male patient who was previously diagnosed with a __ cm abdominal aortic aneurysm which was confirmed by an abdominal CT scan. The patient previously underwent endovascular aortic aneurysm with GORE stent-graft in 2016. The patient recently developed acute onset of left leg pain. A CT scan was performed which showed left iliac endograft occlusion. Due to his left leg iliac artery occlusion with left leg ischemia, we plan to perform endovascular aortic aneurysm repair using an ilio-iliac stent graft. </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INDICATIONS: This is a ___ year-old male patient who was previously diagnosed with a __ cm abdominal aortic aneurysm which was confirmed by an abdominal CT scan. The patient previously underwent endovascular aortic aneurysm with _____ stent-graft in 2016. The patient recently underwent CT of abdomen and abdominal ultrasound which showed the present of endoleak with possible aortic aneurysm enlargement. Due to the presence of endoleak with aortic aneurysm enlargement, we plan to perform endovascular aortic aneurysm repair using iliac stent graft placement. </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I've discussed with the patient regarding the benefits and risks of the procedure. The patient is aware of the benefits of the planned procedure which is to improve left leg arterial flow, reduce the risk of aneurysm rupture and aneurysm-related death. The patient is also aware of the potential risks and complications of the procedure, which include contrast allergy, contrast induced renal failure requiring hemodialysis, wound infection, bleeding, endograft limb thrombosis, lower leg ischemia, pneumonia, MI, stroke, spinal cord paralysis, and death. The patient is aware that the overall risk of these complications is 2%. The patient has accepted these benefits and risks of the procedure, and the patient agreed to proceed with the planned treatment.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brought to the cath lab and placed on the cath lab table in the supine position. The patient was given general anesthesia and maintained throughout the entire procedure. The patient's abdomen and bilateral lower extremities were prepped sterilely and draped in the standard fashion. Appropriate time out was performed whereby the patient and site of surgery were identified. Next we proceeded with ultrasound guided percutaneous access of the right groin. Under ultrasound visualization, we obtained percutaneous access in the bilateral femoral arteries, which was followed by the placement of a 12 French introducer sheath. Systemic heparin was given intravenously for anticoagulation. We next placed a stiff Amplatz guidewire via the femoral artery sheath. A marker pigtail catheter was introduced via the left femoral guidewire so the pigtail catheter was advanced and positioned in the abdominal aorta. Using power injection, we performed abdominal aortogram using the marker pigtail catheter to identify the renal artery, abdominal aorta, and bilateral iliac arteries. The locations of the renal arteries were identified. </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right iliac endograft placement only ---------------------------</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Next we inserted a Gore EXCLUDER iliac endovascular prosthesis from the right groin sheath approach and positioned the device in the aortic stent-graft to reinforce the right iliac endograft. The iliac endograft was deployed followed by the removal of the device catheter. Following that, balloon angioplasty of the iliac endograft was performed using a molding angioplasty balloon. </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 left iliac endograft placement only ---------------------------</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Next we inserted a Gore EXCLUDER iliac endovascular prosthesis from the left groin sheath approach and positioned the device in the aortic stent-graft to reinforce the right iliac endograft. The iliac endograft was deployed followed by the removal of the device catheter. Following that, balloon angioplasty of the iliac endograft was performed using a molding angioplasty balloon. </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 bilateral iliac endograft placement  ---------------------------</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Next we inserted a Gore EXCLUDER iliac endovascular prosthesis from the right groin sheath approach and positioned the device in the aortic stent-graft to reinforce the right iliac endograft. The iliac endograft was deployed followed by the removal of the device catheter. Following that, balloon angioplasty of the iliac endograft was performed using a molding angioplasty balloon. We next inserted a Gore EXCLUDER iliac endovascular prosthesis from the left groin sheath approach and positioned the device in the aortic stent-graft to reinforce the left iliac endograft.  The iliac endograft was deployed followed by the removal of the device catheter. Following that, balloon angioplasty of the iliac endograft was performed using a molding angioplasty balloon. </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We next  performed a completion angiogram using a pigtail catheter, which revealed successful aortic aneurysm exclusion by the endografts with satisfactory radiographic results. Bilateral renal arteries and satisfactory aortic flow within the aortoiliac endograft was visualized. No radiographic evidence of endoleak was identified.  Percutaneous closure devices were deployed and femoral hemostasis was achieved satisfactorily. Flow was reestablished to the bilateral lower extremities, and protamine was given to reverse the heparin. Dermabond dressing was applied in bilateral groin which was followed by gauze dressing placement. The patient tolerated the procedure well without any complication, and she was taken to the recovery room in a stable condition. I was present throughout the entire operation.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SUPERVISION AND INTERPRETATION OF ENDOVASCULAR AORTIC ANEURYSM REPAIR: Completion angiogram following endovascular iliac stent graft placement demonstrated successful exclusion of the aortic aneurysm without endoleak with successful restoration of bilateral lower leg arterial circulation. Bilateral renal arteries were patent.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The patient will be admitted to the ICU for postoperative monitoring.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612 W. Duarte Rd, #303, Arcadia, CA 91007</a:t>
            </a: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21</a:t>
            </a:fld>
            <a:endParaRPr lang="en-US"/>
          </a:p>
        </p:txBody>
      </p:sp>
    </p:spTree>
    <p:extLst>
      <p:ext uri="{BB962C8B-B14F-4D97-AF65-F5344CB8AC3E}">
        <p14:creationId xmlns:p14="http://schemas.microsoft.com/office/powerpoint/2010/main" val="23316919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PL.CL - IVC filter placement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CATH LAB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Garfield Medical Center (Cath Lab)</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Lower extremity deep vein thrombosis, 2. Contraindication for anticoagulation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Percutaneous access of right femoral vein under ultrasound guidance (CPT# 76937)</a:t>
            </a:r>
          </a:p>
          <a:p>
            <a:r>
              <a:rPr lang="en-US" sz="1200" kern="1200" dirty="0">
                <a:solidFill>
                  <a:schemeClr val="tx1"/>
                </a:solidFill>
                <a:effectLst/>
                <a:latin typeface="+mn-lt"/>
                <a:ea typeface="+mn-ea"/>
                <a:cs typeface="+mn-cs"/>
              </a:rPr>
              <a:t>2. Catheter placement in inferior vena cava (CPT# 36010)</a:t>
            </a:r>
          </a:p>
          <a:p>
            <a:r>
              <a:rPr lang="en-US" sz="1200" kern="1200" dirty="0">
                <a:solidFill>
                  <a:schemeClr val="tx1"/>
                </a:solidFill>
                <a:effectLst/>
                <a:latin typeface="+mn-lt"/>
                <a:ea typeface="+mn-ea"/>
                <a:cs typeface="+mn-cs"/>
              </a:rPr>
              <a:t>3. Angiogram of inferior vena cava (CPT# 75825)</a:t>
            </a:r>
          </a:p>
          <a:p>
            <a:r>
              <a:rPr lang="en-US" sz="1200" kern="1200" dirty="0">
                <a:solidFill>
                  <a:schemeClr val="tx1"/>
                </a:solidFill>
                <a:effectLst/>
                <a:latin typeface="+mn-lt"/>
                <a:ea typeface="+mn-ea"/>
                <a:cs typeface="+mn-cs"/>
              </a:rPr>
              <a:t>4. Percutaneous IVC filter placement using Option Retrievable filter (CPT# 37191)</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Local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2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 year-old patient who has been diagnosed with lower extremity deep vein thrombosis. Due to the patient’s medical comorbidities including   &lt; ____  recent stoke,  GI bleeding , high risk of fall  ____ &gt;, the patient is not a candidate for long term anticoagulation. The patient was therefore scheduled to undergo an IVC filter placement for pulmonary embolism prophylaxis. I've discussed with the patient regarding the benefits and risks of the procedure. The patient is aware of the benefits of the planned procedure which is to prevent pulmonary embolism or PE-related death. The patient is also aware of the potential risks of the procedure, which include contrast-induced nephropathy, vessel perforation, IVC thrombosis, IVC filter migration, IVC filter perforation, contrast-induced allergic reaction, bleeding, and wound infection. The overall risk of these complications is 1%. The patient has accepted these benefits and risks, and agreed to proceed with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brought to the cath lab and placed on the cath lab table in the supine position. Local anesthesia was administered in the right groin region. Appropriate time out was performed whereby the patient and site of surgery were identified. The patient's right groin was prepped sterilely and draped in the standard fashion. The patient was given 1% lidocaine for local anesthesia. Using percutaneous technique, the right common femoral vein was accessed and a 6F introducer sheath was inserted. Next a guidewire was introduced in the right femoral vein and the guidewire was positioned in the inferior vena cava. Next we placed a 6F guiding sheath in the inferior vena cava. Contrast injection was performed for IVC venography. Next we placed a 6F retrievable OPTION IVC filter in the infrarenal portion of the inferior vena cava. The IVC filter was positioned and deployed without difficulty. Completion fluoroscopy confirmed the adequate position of the IVC filter. Next the guidewire and introducer sheath were removed from the groin. Manual pressure was applied in the groin following the sheath removal to achieve groin hemostasis. The patient tolerated the procedure well and suffered no complications. I was present throughout the entire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IMPRESSION: Successful IVC filter placement without complication.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612 W. Duarte Rd, #303, Arcadia, CA 91007</a:t>
            </a: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22</a:t>
            </a:fld>
            <a:endParaRPr lang="en-US"/>
          </a:p>
        </p:txBody>
      </p:sp>
    </p:spTree>
    <p:extLst>
      <p:ext uri="{BB962C8B-B14F-4D97-AF65-F5344CB8AC3E}">
        <p14:creationId xmlns:p14="http://schemas.microsoft.com/office/powerpoint/2010/main" val="9550268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PL.CL - IVC filter retrieval (attempted)</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CATH LAB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Garfield Medical Center (Cath Lab)</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Lower extremity deep vein thrombosis, 2. s/p IVC filter placement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Percutaneous access of right femoral vein under ultrasound guidance (CPT# 76937)</a:t>
            </a:r>
          </a:p>
          <a:p>
            <a:r>
              <a:rPr lang="en-US" sz="1200" kern="1200" dirty="0">
                <a:solidFill>
                  <a:schemeClr val="tx1"/>
                </a:solidFill>
                <a:effectLst/>
                <a:latin typeface="+mn-lt"/>
                <a:ea typeface="+mn-ea"/>
                <a:cs typeface="+mn-cs"/>
              </a:rPr>
              <a:t>2. Catheter placement in inferior vena cava (CPT# 36010)</a:t>
            </a:r>
          </a:p>
          <a:p>
            <a:r>
              <a:rPr lang="en-US" sz="1200" kern="1200" dirty="0">
                <a:solidFill>
                  <a:schemeClr val="tx1"/>
                </a:solidFill>
                <a:effectLst/>
                <a:latin typeface="+mn-lt"/>
                <a:ea typeface="+mn-ea"/>
                <a:cs typeface="+mn-cs"/>
              </a:rPr>
              <a:t>3. Angiogram of inferior vena cava (CPT# 75825)</a:t>
            </a:r>
          </a:p>
          <a:p>
            <a:r>
              <a:rPr lang="en-US" sz="1200" kern="1200" dirty="0">
                <a:solidFill>
                  <a:schemeClr val="tx1"/>
                </a:solidFill>
                <a:effectLst/>
                <a:latin typeface="+mn-lt"/>
                <a:ea typeface="+mn-ea"/>
                <a:cs typeface="+mn-cs"/>
              </a:rPr>
              <a:t>4. Attempted percutaneous IVC filter retrieval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Local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2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 year-old patient who previously has received an IVC filter placement. The patient no longer needs the IVC filter and is therefore scheduled to undergo an IVC filter removal. I've discussed with the patient regarding the benefits and risks of the procedure. The patient is aware of the benefits of the planned procedure which is to remove the IVC filter from the IVC. The patient is also aware of the potential risks of the procedure, which include contrast-induced nephropathy, vessel perforation, IVC filter migration, IVC filter perforation, contrast-induced allergic reaction, bleeding, and wound infection. The overall risk of these complications is 1%. The patient has accepted these benefits and risks, and agreed to proceed with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brought to the cath lab and placed on the cath lab table in the supine position. Local anesthesia was administered in the right groin region. Appropriate time out was performed whereby the patient and site of surgery were identified. The patient's right groin was prepped sterilely and draped in the standard fashion. The patient was given 1% lidocaine for local anesthesia. Using percutaneous technique, the right jugular vein was accessed and a 10F introducer heath was inserted. Next a guidewire was introduced in the right jugular vein and the guidewire was positioned in the inferior vena cava. Next we placed a 10F guiding sheath in the inferior vena cava. Contrast injection was performed for IVC venography which showed the IVC filter was tilted. Due to the malposition of the IVC filter, we were not able to capture the hook of the IVC filter using a snare. After multiple attempts to retrieve the IVC filter, we determined the IVC filter retrieval was not feasible. Next the introducer sheath was removed from the jugular vein. Manual pressure was applied in the neck following the sheath removal to achieve adequate hemostasis. The patient tolerated the procedure well and suffered no complications. I was present throughout the entire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IMPRESSION: Attempted IVC filter retrieval which was unsuccessful due to the malposition of the IVC filter.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612 W. Duarte Rd, #303, Arcadia, CA 91007</a:t>
            </a: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23</a:t>
            </a:fld>
            <a:endParaRPr lang="en-US"/>
          </a:p>
        </p:txBody>
      </p:sp>
    </p:spTree>
    <p:extLst>
      <p:ext uri="{BB962C8B-B14F-4D97-AF65-F5344CB8AC3E}">
        <p14:creationId xmlns:p14="http://schemas.microsoft.com/office/powerpoint/2010/main" val="21905538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PL.CL - IVC filter retrieval</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CATH LAB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Garfield Medical Center (Cath Lab)</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Lower extremity deep vein thrombosis, 2. s/p IVC filter placement POSTOPERATIVE DIAGNOSIS: Same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Percutaneous access of right femoral vein under ultrasound guidance (CPT# 76937)</a:t>
            </a:r>
          </a:p>
          <a:p>
            <a:r>
              <a:rPr lang="en-US" sz="1200" kern="1200" dirty="0">
                <a:solidFill>
                  <a:schemeClr val="tx1"/>
                </a:solidFill>
                <a:effectLst/>
                <a:latin typeface="+mn-lt"/>
                <a:ea typeface="+mn-ea"/>
                <a:cs typeface="+mn-cs"/>
              </a:rPr>
              <a:t>2. Catheter placement in inferior vena cava (CPT# 36010)</a:t>
            </a:r>
          </a:p>
          <a:p>
            <a:r>
              <a:rPr lang="en-US" sz="1200" kern="1200" dirty="0">
                <a:solidFill>
                  <a:schemeClr val="tx1"/>
                </a:solidFill>
                <a:effectLst/>
                <a:latin typeface="+mn-lt"/>
                <a:ea typeface="+mn-ea"/>
                <a:cs typeface="+mn-cs"/>
              </a:rPr>
              <a:t>3. Venography of inferior vena cava (CPT# 75825)</a:t>
            </a:r>
          </a:p>
          <a:p>
            <a:r>
              <a:rPr lang="en-US" sz="1200" kern="1200" dirty="0">
                <a:solidFill>
                  <a:schemeClr val="tx1"/>
                </a:solidFill>
                <a:effectLst/>
                <a:latin typeface="+mn-lt"/>
                <a:ea typeface="+mn-ea"/>
                <a:cs typeface="+mn-cs"/>
              </a:rPr>
              <a:t>4. Percutaneous IVC filter retrieval (CPT# 37193)</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Local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2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INDICATIONS: This is a __ year-old patient who previously has received an IVC filter placement. The patient no longer needs the IVC filter and is therefore scheduled to undergo an IVC filter removal. I've discussed with the patient regarding the benefits and risks of the procedure. The patient is aware of the benefits of the planned procedure which is to remove the IVC filter from the IVC. The patient is also aware of the potential risks of the procedure, which include contrast-induced nephropathy, vessel perforation, IVC filter migration, IVC filter perforation, contrast-induced allergic reaction, bleeding, and wound infection. The overall risk of these complications is 1%. The patient has accepted these benefits and risks, and agreed to proceed with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brought to the cath lab and placed on the cath lab table in the supine position. Local anesthesia was administered in the right groin region. Appropriate time out was performed whereby the patient and site of surgery were identified. The patient's right groin was prepped sterilely and draped in the standard fashion. The patient was given 1% lidocaine for local anesthesia. Using percutaneous technique, the right jugular vein was accessed and a 10F introducer heath was inserted. Next a guidewire was introduced in the right jugular vein and the guidewire was positioned in the inferior vena cava. Next we placed a 10F guiding sheath in the inferior vena cava. Contrast injection was performed for IVC venography which confirmed IVC filter was thrombus free. Next we inserted a snare wire over the 10F introducer sheath. The snare was able to catch the hook of the IVC filter, which was successfully retrieved from the IVC. The entire sheath including the IVC filter was removed from the jugular vein. Manual pressure was applied in the neck following the sheath removal to achieve adequate hemostasis. The patient tolerated the procedure well and suffered no complications. I was present throughout the entire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IMPRESSION: Successful IVC filter retrieval without complication. </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612 W. Duarte Rd, #303, Arcadia, CA 91007</a:t>
            </a: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24</a:t>
            </a:fld>
            <a:endParaRPr lang="en-US"/>
          </a:p>
        </p:txBody>
      </p:sp>
    </p:spTree>
    <p:extLst>
      <p:ext uri="{BB962C8B-B14F-4D97-AF65-F5344CB8AC3E}">
        <p14:creationId xmlns:p14="http://schemas.microsoft.com/office/powerpoint/2010/main" val="75164762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PL.CL - Leg angio run-off (normal)</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CATH LAB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Garfield Medical Center (Cath Lab)</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&lt;  ___ Right Leg ___&gt; arterial insufficiency, 2. &lt;  ___ Right Leg ___&gt; foot non-healing wound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Percutaneous vascular access of common femoral artery under ultrasound guidance (CPT# 76937)</a:t>
            </a:r>
          </a:p>
          <a:p>
            <a:r>
              <a:rPr lang="en-US" sz="1200" kern="1200" dirty="0">
                <a:solidFill>
                  <a:schemeClr val="tx1"/>
                </a:solidFill>
                <a:effectLst/>
                <a:latin typeface="+mn-lt"/>
                <a:ea typeface="+mn-ea"/>
                <a:cs typeface="+mn-cs"/>
              </a:rPr>
              <a:t>2. Abdominal aortogram with bilateral lower leg angiography, including radiological supervision and interpretation (CPT# 75630)</a:t>
            </a:r>
          </a:p>
          <a:p>
            <a:r>
              <a:rPr lang="en-US" sz="1200" kern="1200" dirty="0">
                <a:solidFill>
                  <a:schemeClr val="tx1"/>
                </a:solidFill>
                <a:effectLst/>
                <a:latin typeface="+mn-lt"/>
                <a:ea typeface="+mn-ea"/>
                <a:cs typeface="+mn-cs"/>
              </a:rPr>
              <a:t>3. Catheter placement in contralateral femoral artery for selective angiogram (CPT# 36246) </a:t>
            </a:r>
          </a:p>
          <a:p>
            <a:r>
              <a:rPr lang="en-US" sz="1200" kern="1200" dirty="0">
                <a:solidFill>
                  <a:schemeClr val="tx1"/>
                </a:solidFill>
                <a:effectLst/>
                <a:latin typeface="+mn-lt"/>
                <a:ea typeface="+mn-ea"/>
                <a:cs typeface="+mn-cs"/>
              </a:rPr>
              <a:t>4. Catheter placement in contralateral popliteal artery for selective angiogram (CPT# 36248)</a:t>
            </a:r>
          </a:p>
          <a:p>
            <a:r>
              <a:rPr lang="en-US" sz="1200" kern="1200" dirty="0">
                <a:solidFill>
                  <a:schemeClr val="tx1"/>
                </a:solidFill>
                <a:effectLst/>
                <a:latin typeface="+mn-lt"/>
                <a:ea typeface="+mn-ea"/>
                <a:cs typeface="+mn-cs"/>
              </a:rPr>
              <a:t>5. Supervision and interpretation of selective femoral artery angiogram (CPT# 75774)</a:t>
            </a:r>
          </a:p>
          <a:p>
            <a:r>
              <a:rPr lang="en-US" sz="1200" kern="1200" dirty="0">
                <a:solidFill>
                  <a:schemeClr val="tx1"/>
                </a:solidFill>
                <a:effectLst/>
                <a:latin typeface="+mn-lt"/>
                <a:ea typeface="+mn-ea"/>
                <a:cs typeface="+mn-cs"/>
              </a:rPr>
              <a:t>6. Supervision and interpretation of selective popliteal artery angiogram (CPT# 75774)</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Local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5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has been diagnosed with peripheral arterial disease with clinical manifestations of lower extremity non-healing wound. A lower leg arterial duplex ultrasound showed atherosclerotic arterial occlusive disease. The patient was therefore scheduled to undergo lower leg angiographic evaluation with possible endovascular interventions. I've discussed with the patient regarding the benefits and risks of the procedure. The patient is aware of the benefits of the planned procedure which is to identify lower leg arterial occlusive disease and to improve her lower leg arterial circulation via endovascular intervention. The patient is also aware of the potential risks of the procedure, which include contrast-induced nephropathy, vessel perforation, arterial dissection, contrast-induced allergic reaction, bleeding, and wound infection. The overall risk of these complications is 1%. The patient has accepted these benefits and risks, and agreed to proceed with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brought to the cath lab and placed on the cath lab table in the supine position. The patient's &lt;  ___ Right Leg ___&gt; groin was prepped sterilely and draped in the standard fashion. Appropriate time out was performed whereby the patient and site of surgery were identified. The patient was given 1% lidocaine for local anesthesia. Using percutaneous technique, the common femoral artery was accessed and a 6F introducer sheath was inserted. Next a guidewire and a diagnostic pigtail catheter were placed in the abdominal aorta, and an aortogram was performed using a power injector. This was followed by bilateral lower leg run-off angiography. Due to the patient's lower leg arterial disease pattern, we were unable to clearly visualize his lower extremity arterial run off circulation. Therefore we performed selective catheterization of the contralateral common femoral artery which was followed by selective angiography of the femoral artery. Following that, we also performed selective catheterization of contralateral popliteal artery which was followed by selective popliteal artery angiography. These angiographic views demonstrated patent lower leg arterial circulation without significant occlusive disease. Next the catheter and sheath were removed from the groin. A closure device was applied in the groin following the sheath removal to achieve groin hemostasis. The patient tolerated the procedure well and suffered no complications. I was present throughout the entire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IMPRESSION: </a:t>
            </a:r>
          </a:p>
          <a:p>
            <a:r>
              <a:rPr lang="en-US" sz="1200" kern="1200" dirty="0">
                <a:solidFill>
                  <a:schemeClr val="tx1"/>
                </a:solidFill>
                <a:effectLst/>
                <a:latin typeface="+mn-lt"/>
                <a:ea typeface="+mn-ea"/>
                <a:cs typeface="+mn-cs"/>
              </a:rPr>
              <a:t>1. Abdominal aortogram showed patent abdominal aorta, patent bilateral renal arteries, patent bilateral common iliac arteries, and patent bilateral external iliac arteries.  </a:t>
            </a:r>
          </a:p>
          <a:p>
            <a:r>
              <a:rPr lang="en-US" sz="1200" kern="1200" dirty="0">
                <a:solidFill>
                  <a:schemeClr val="tx1"/>
                </a:solidFill>
                <a:effectLst/>
                <a:latin typeface="+mn-lt"/>
                <a:ea typeface="+mn-ea"/>
                <a:cs typeface="+mn-cs"/>
              </a:rPr>
              <a:t>2. Right leg angiogram showed patent common femoral artery, patent superficial femoral artery, and patent popliteal artery with minimal occlusive disease (&lt;10%). Tibial arteries were patent and contained minimal atherosclerotic disease (&lt; 10%) in the anterior tibial artery, posterior tibial artery, and peroneal artery. Tibial arteries and pedal arteries were diminutive in caliber. No endovascular intervention was indicated based on the angiographic disease pattern. </a:t>
            </a:r>
          </a:p>
          <a:p>
            <a:r>
              <a:rPr lang="en-US" sz="1200" kern="1200" dirty="0">
                <a:solidFill>
                  <a:schemeClr val="tx1"/>
                </a:solidFill>
                <a:effectLst/>
                <a:latin typeface="+mn-lt"/>
                <a:ea typeface="+mn-ea"/>
                <a:cs typeface="+mn-cs"/>
              </a:rPr>
              <a:t>3. Left leg angiogram showed patent common femoral artery, patent superficial femoral artery, and patent popliteal artery with minimal occlusive disease (&lt;10%). Tibial arteries were patent and contained minimal atherosclerotic disease (&lt; 10%) in the anterior tibial artery, posterior tibial artery, and peroneal artery. Tibial arteries and pedal arteries were diminutive in caliber. No endovascular intervention was indicated based on the angiographic disease pattern.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patient will be discharged to home.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612 W. Duarte Rd, #303, Arcadia, CA 91007</a:t>
            </a: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25</a:t>
            </a:fld>
            <a:endParaRPr lang="en-US"/>
          </a:p>
        </p:txBody>
      </p:sp>
    </p:spTree>
    <p:extLst>
      <p:ext uri="{BB962C8B-B14F-4D97-AF65-F5344CB8AC3E}">
        <p14:creationId xmlns:p14="http://schemas.microsoft.com/office/powerpoint/2010/main" val="22609051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PL.CL - aortogram leg intervention (L) (TEMPLATE)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CATH LAB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________</a:t>
            </a:r>
          </a:p>
          <a:p>
            <a:r>
              <a:rPr lang="en-US" sz="1200" kern="1200" dirty="0">
                <a:solidFill>
                  <a:schemeClr val="tx1"/>
                </a:solidFill>
                <a:effectLst/>
                <a:latin typeface="+mn-lt"/>
                <a:ea typeface="+mn-ea"/>
                <a:cs typeface="+mn-cs"/>
              </a:rPr>
              <a:t>FACILITY: ___________</a:t>
            </a:r>
          </a:p>
          <a:p>
            <a:r>
              <a:rPr lang="en-US" sz="1200" kern="1200" dirty="0">
                <a:solidFill>
                  <a:schemeClr val="tx1"/>
                </a:solidFill>
                <a:effectLst/>
                <a:latin typeface="+mn-lt"/>
                <a:ea typeface="+mn-ea"/>
                <a:cs typeface="+mn-cs"/>
              </a:rPr>
              <a:t>DATE OF PROCEDURE: _______</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Left leg ischemia, 2. Left foot non-healing wound</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1. Percutaneous access of right common femoral artery under ultrasound guidance (CPT# 76937)</a:t>
            </a:r>
          </a:p>
          <a:p>
            <a:r>
              <a:rPr lang="en-US" sz="1200" kern="1200" dirty="0">
                <a:solidFill>
                  <a:schemeClr val="tx1"/>
                </a:solidFill>
                <a:effectLst/>
                <a:latin typeface="+mn-lt"/>
                <a:ea typeface="+mn-ea"/>
                <a:cs typeface="+mn-cs"/>
              </a:rPr>
              <a:t>2. Catheter placement in the abdominal aorta for aortogram and bilateral lower leg run-off angiogram (CPT# 75630)</a:t>
            </a:r>
          </a:p>
          <a:p>
            <a:r>
              <a:rPr lang="en-US" sz="1200" kern="1200" dirty="0">
                <a:solidFill>
                  <a:schemeClr val="tx1"/>
                </a:solidFill>
                <a:effectLst/>
                <a:latin typeface="+mn-lt"/>
                <a:ea typeface="+mn-ea"/>
                <a:cs typeface="+mn-cs"/>
              </a:rPr>
              <a:t>3. Catheter placement in left femoral artery for selective femoral artery angiogram (CPT# 36246) </a:t>
            </a:r>
          </a:p>
          <a:p>
            <a:r>
              <a:rPr lang="en-US" sz="1200" kern="1200" dirty="0">
                <a:solidFill>
                  <a:schemeClr val="tx1"/>
                </a:solidFill>
                <a:effectLst/>
                <a:latin typeface="+mn-lt"/>
                <a:ea typeface="+mn-ea"/>
                <a:cs typeface="+mn-cs"/>
              </a:rPr>
              <a:t>4. Catheter placement in left popliteal artery for selective popliteal artery angiogram (CPT# 36248)</a:t>
            </a:r>
          </a:p>
          <a:p>
            <a:r>
              <a:rPr lang="en-US" sz="1200" kern="1200" dirty="0">
                <a:solidFill>
                  <a:schemeClr val="tx1"/>
                </a:solidFill>
                <a:effectLst/>
                <a:latin typeface="+mn-lt"/>
                <a:ea typeface="+mn-ea"/>
                <a:cs typeface="+mn-cs"/>
              </a:rPr>
              <a:t>5. Transluminal balloon angioplasty and percutaneous atherectomy of left femoropopliteal artery (CPT# 37225-LT)</a:t>
            </a:r>
          </a:p>
          <a:p>
            <a:r>
              <a:rPr lang="en-US" sz="1200" kern="1200" dirty="0">
                <a:solidFill>
                  <a:schemeClr val="tx1"/>
                </a:solidFill>
                <a:effectLst/>
                <a:latin typeface="+mn-lt"/>
                <a:ea typeface="+mn-ea"/>
                <a:cs typeface="+mn-cs"/>
              </a:rPr>
              <a:t>6. Transluminal balloon angioplasty and percutaneous atherectomy of left ___tibial artery (initial vessel, CPT# 37229-LT)</a:t>
            </a:r>
          </a:p>
          <a:p>
            <a:r>
              <a:rPr lang="en-US" sz="1200" kern="1200" dirty="0">
                <a:solidFill>
                  <a:schemeClr val="tx1"/>
                </a:solidFill>
                <a:effectLst/>
                <a:latin typeface="+mn-lt"/>
                <a:ea typeface="+mn-ea"/>
                <a:cs typeface="+mn-cs"/>
              </a:rPr>
              <a:t>7. Transluminal balloon angioplasty and percutaneous atherectomy of left ___ tibial artery (add-on vessel, CPT# 37233-LT)</a:t>
            </a:r>
          </a:p>
          <a:p>
            <a:r>
              <a:rPr lang="en-US" sz="1200" kern="1200" dirty="0">
                <a:solidFill>
                  <a:schemeClr val="tx1"/>
                </a:solidFill>
                <a:effectLst/>
                <a:latin typeface="+mn-lt"/>
                <a:ea typeface="+mn-ea"/>
                <a:cs typeface="+mn-cs"/>
              </a:rPr>
              <a:t>8. Transluminal balloon angioplasty and percutaneous atherectomy of left ___ tibial artery (add-on vessel, CPT# 37233-LT)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Transluminal balloon angioplasty, percutaneous stenting, and atherectomy of left femoropopliteal artery (CPT# 37227-LT)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5. Catheter placement in left anterior tibial artery for selective angiogram (CPT# 36248)</a:t>
            </a:r>
          </a:p>
          <a:p>
            <a:r>
              <a:rPr lang="en-US" sz="1200" kern="1200" dirty="0">
                <a:solidFill>
                  <a:schemeClr val="tx1"/>
                </a:solidFill>
                <a:effectLst/>
                <a:latin typeface="+mn-lt"/>
                <a:ea typeface="+mn-ea"/>
                <a:cs typeface="+mn-cs"/>
              </a:rPr>
              <a:t>6. Catheter placement in left posterior tibial artery for selective angiogram (CPT# 36248)</a:t>
            </a:r>
          </a:p>
          <a:p>
            <a:r>
              <a:rPr lang="en-US" sz="1200" kern="1200" dirty="0">
                <a:solidFill>
                  <a:schemeClr val="tx1"/>
                </a:solidFill>
                <a:effectLst/>
                <a:latin typeface="+mn-lt"/>
                <a:ea typeface="+mn-ea"/>
                <a:cs typeface="+mn-cs"/>
              </a:rPr>
              <a:t>7. Catheter placement in left peroneal artery for selective angiogram (CPT# 36248)</a:t>
            </a:r>
          </a:p>
          <a:p>
            <a:r>
              <a:rPr lang="en-US" sz="1200" kern="1200" dirty="0">
                <a:solidFill>
                  <a:schemeClr val="tx1"/>
                </a:solidFill>
                <a:effectLst/>
                <a:latin typeface="+mn-lt"/>
                <a:ea typeface="+mn-ea"/>
                <a:cs typeface="+mn-cs"/>
              </a:rPr>
              <a:t>8. Supervision and interpretation of abdominal aortogram with bilateral leg run-off (CPT# 75630)</a:t>
            </a:r>
          </a:p>
          <a:p>
            <a:r>
              <a:rPr lang="en-US" sz="1200" kern="1200" dirty="0">
                <a:solidFill>
                  <a:schemeClr val="tx1"/>
                </a:solidFill>
                <a:effectLst/>
                <a:latin typeface="+mn-lt"/>
                <a:ea typeface="+mn-ea"/>
                <a:cs typeface="+mn-cs"/>
              </a:rPr>
              <a:t>9. Supervision and interpretation of left femoral artery angiogram (CPT# 75774)</a:t>
            </a:r>
          </a:p>
          <a:p>
            <a:r>
              <a:rPr lang="en-US" sz="1200" kern="1200" dirty="0">
                <a:solidFill>
                  <a:schemeClr val="tx1"/>
                </a:solidFill>
                <a:effectLst/>
                <a:latin typeface="+mn-lt"/>
                <a:ea typeface="+mn-ea"/>
                <a:cs typeface="+mn-cs"/>
              </a:rPr>
              <a:t>10. Supervision and interpretation of left popliteal artery angiogram (CPT# 75774)</a:t>
            </a:r>
          </a:p>
          <a:p>
            <a:r>
              <a:rPr lang="en-US" sz="1200" kern="1200" dirty="0">
                <a:solidFill>
                  <a:schemeClr val="tx1"/>
                </a:solidFill>
                <a:effectLst/>
                <a:latin typeface="+mn-lt"/>
                <a:ea typeface="+mn-ea"/>
                <a:cs typeface="+mn-cs"/>
              </a:rPr>
              <a:t>11. Supervision and interpretation of left anterior tibial artery angiogram (CPT# 75774)</a:t>
            </a:r>
          </a:p>
          <a:p>
            <a:r>
              <a:rPr lang="en-US" sz="1200" kern="1200" dirty="0">
                <a:solidFill>
                  <a:schemeClr val="tx1"/>
                </a:solidFill>
                <a:effectLst/>
                <a:latin typeface="+mn-lt"/>
                <a:ea typeface="+mn-ea"/>
                <a:cs typeface="+mn-cs"/>
              </a:rPr>
              <a:t>12. Supervision and interpretation of left posterior tibial artery angiogram (CPT# 75774)</a:t>
            </a:r>
          </a:p>
          <a:p>
            <a:r>
              <a:rPr lang="en-US" sz="1200" kern="1200" dirty="0">
                <a:solidFill>
                  <a:schemeClr val="tx1"/>
                </a:solidFill>
                <a:effectLst/>
                <a:latin typeface="+mn-lt"/>
                <a:ea typeface="+mn-ea"/>
                <a:cs typeface="+mn-cs"/>
              </a:rPr>
              <a:t>13. Supervision and interpretation of left peroneal artery angiogram (CPT# 75774)</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Any angiography performed confirmatory to revascularization would be bundled into revascularization. If diagnostic angiography is performed (</a:t>
            </a:r>
            <a:r>
              <a:rPr lang="en-US" sz="1200" kern="1200" dirty="0" err="1">
                <a:solidFill>
                  <a:schemeClr val="tx1"/>
                </a:solidFill>
                <a:effectLst/>
                <a:latin typeface="+mn-lt"/>
                <a:ea typeface="+mn-ea"/>
                <a:cs typeface="+mn-cs"/>
              </a:rPr>
              <a:t>ie</a:t>
            </a:r>
            <a:r>
              <a:rPr lang="en-US" sz="1200" kern="1200" dirty="0">
                <a:solidFill>
                  <a:schemeClr val="tx1"/>
                </a:solidFill>
                <a:effectLst/>
                <a:latin typeface="+mn-lt"/>
                <a:ea typeface="+mn-ea"/>
                <a:cs typeface="+mn-cs"/>
              </a:rPr>
              <a:t>, CPT codes 36245, first order; 36246, second order; 36247, third order; and 36248 for each additional second or third order), the appropriate radiologic supervision and interpretation codes (</a:t>
            </a:r>
            <a:r>
              <a:rPr lang="en-US" sz="1200" kern="1200" dirty="0" err="1">
                <a:solidFill>
                  <a:schemeClr val="tx1"/>
                </a:solidFill>
                <a:effectLst/>
                <a:latin typeface="+mn-lt"/>
                <a:ea typeface="+mn-ea"/>
                <a:cs typeface="+mn-cs"/>
              </a:rPr>
              <a:t>ie</a:t>
            </a:r>
            <a:r>
              <a:rPr lang="en-US" sz="1200" kern="1200" dirty="0">
                <a:solidFill>
                  <a:schemeClr val="tx1"/>
                </a:solidFill>
                <a:effectLst/>
                <a:latin typeface="+mn-lt"/>
                <a:ea typeface="+mn-ea"/>
                <a:cs typeface="+mn-cs"/>
              </a:rPr>
              <a:t>, CPT codes 75710, peripheral unilateral S&amp;I; 75716, peripheral bilateral S&amp;I; 75774, each additional selective artery S&amp;I) should be billed in addition to the code for catheter placement. When selective angiography is performed, the physician needs to document where the catheter is selectively placed in the vessel to denote the appropriate order. A 59 modifier should be appended to each of these codes when billed concurrently to endovascular revascularizations.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Transluminal balloon angioplasty of iliac artery (CPT# 37220-LT)</a:t>
            </a:r>
          </a:p>
          <a:p>
            <a:r>
              <a:rPr lang="en-US" sz="1200" kern="1200" dirty="0">
                <a:solidFill>
                  <a:schemeClr val="tx1"/>
                </a:solidFill>
                <a:effectLst/>
                <a:latin typeface="+mn-lt"/>
                <a:ea typeface="+mn-ea"/>
                <a:cs typeface="+mn-cs"/>
              </a:rPr>
              <a:t>Transluminal balloon angioplasty and stent placement of iliac artery (CPT# 37221-LT)</a:t>
            </a:r>
          </a:p>
          <a:p>
            <a:r>
              <a:rPr lang="en-US" sz="1200" kern="1200" dirty="0">
                <a:solidFill>
                  <a:schemeClr val="tx1"/>
                </a:solidFill>
                <a:effectLst/>
                <a:latin typeface="+mn-lt"/>
                <a:ea typeface="+mn-ea"/>
                <a:cs typeface="+mn-cs"/>
              </a:rPr>
              <a:t>Transluminal balloon angioplasty of iliac artery (Add-on vessel, CPT# 37222-LT)</a:t>
            </a:r>
          </a:p>
          <a:p>
            <a:r>
              <a:rPr lang="en-US" sz="1200" kern="1200" dirty="0">
                <a:solidFill>
                  <a:schemeClr val="tx1"/>
                </a:solidFill>
                <a:effectLst/>
                <a:latin typeface="+mn-lt"/>
                <a:ea typeface="+mn-ea"/>
                <a:cs typeface="+mn-cs"/>
              </a:rPr>
              <a:t>Transluminal balloon angioplasty and stent placement of iliac artery (add-on vessel, CPT# 37223-LT)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Transluminal balloon angioplasty of left femoropopliteal artery (CPT# 37224-LT)</a:t>
            </a:r>
          </a:p>
          <a:p>
            <a:r>
              <a:rPr lang="en-US" sz="1200" kern="1200" dirty="0">
                <a:solidFill>
                  <a:schemeClr val="tx1"/>
                </a:solidFill>
                <a:effectLst/>
                <a:latin typeface="+mn-lt"/>
                <a:ea typeface="+mn-ea"/>
                <a:cs typeface="+mn-cs"/>
              </a:rPr>
              <a:t>Transluminal balloon angioplasty and percutaneous stenting of left femoropopliteal artery (CPT# 37226-LT)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Transluminal balloon angioplasty of left ____ tibial artery (initial vessel, CPT# 37228-LT)</a:t>
            </a:r>
          </a:p>
          <a:p>
            <a:r>
              <a:rPr lang="en-US" sz="1200" kern="1200" dirty="0">
                <a:solidFill>
                  <a:schemeClr val="tx1"/>
                </a:solidFill>
                <a:effectLst/>
                <a:latin typeface="+mn-lt"/>
                <a:ea typeface="+mn-ea"/>
                <a:cs typeface="+mn-cs"/>
              </a:rPr>
              <a:t>Transluminal balloon angioplasty of left ____ tibial artery (add-on vessel, CPT# 37232-LT)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Transluminal balloon angioplasty and percutaneous stenting of left ___tibial artery (initial vessel, CPT# 37230-LT)</a:t>
            </a:r>
          </a:p>
          <a:p>
            <a:r>
              <a:rPr lang="en-US" sz="1200" kern="1200" dirty="0">
                <a:solidFill>
                  <a:schemeClr val="tx1"/>
                </a:solidFill>
                <a:effectLst/>
                <a:latin typeface="+mn-lt"/>
                <a:ea typeface="+mn-ea"/>
                <a:cs typeface="+mn-cs"/>
              </a:rPr>
              <a:t>Transluminal balloon angioplasty and percutaneous stenting of left ___ tibial artery (add-on vessel, CPT# 37234-LT)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Transluminal balloon angioplasty, percutaneous stenting, and atherectomy of left ___tibial artery (initial vessel, CPT# 37231-LT)</a:t>
            </a:r>
          </a:p>
          <a:p>
            <a:r>
              <a:rPr lang="en-US" sz="1200" kern="1200" dirty="0">
                <a:solidFill>
                  <a:schemeClr val="tx1"/>
                </a:solidFill>
                <a:effectLst/>
                <a:latin typeface="+mn-lt"/>
                <a:ea typeface="+mn-ea"/>
                <a:cs typeface="+mn-cs"/>
              </a:rPr>
              <a:t>Transluminal balloon angioplasty, percutaneous stenting, and atherectomy of left ___ tibial artery (add-on vessel, CPT# 37235-LT)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Local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5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recently developed left foot pain with left foot non-healing wound.  A recent arterial duplex ultrasound showed severe left leg arterial occlusive disease. Due to the severe ischemic condition, the patient was taken to cath lab for lower leg angiographic evaluation with possible endovascular interventions. I've discussed with the patient's family regarding the benefits and risks of the procedure. The patient and family are aware of the benefits of the planned procedure which is to identify lower leg arterial occlusive disease and to improve her lower leg arterial circulation via endovascular intervention. The patient's family is also aware of the potential risks of the procedure, which include contrast-induced nephropathy, vessel perforation, arterial dissection, contrast-induced allergic reaction, bleeding, and wound infection. The overall risk of these complications is 1%. The patient's family has accepted these benefits and risks, and agreed to proceed with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brought to the cath lab and placed on the cath lab table in the supine position. Local anesthesia was administered in the right groin region. The patient's right groin was prepped sterilely and draped in the standard fashion. Appropriate time out was performed whereby the patient and site of surgery were identified. The patient was given 1% lidocaine for local anesthesia. Using percutaneous technique, the right common femoral artery was accessed and a 6F introducer sheath was inserted. Next a guidewire and a diagnostic catheter were placed in the abdominal aorta and an aortogram was performed with contrast injection. Next we catheterized the left common femoral artery, and femoral artery angiogram was performed. Next we placed a selective catheter in the popliteal artery, and angiogram of the popliteal artery was performed.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These angiographic evaluations revealed the following findings: 1. patent abdominal with patent bilateral common iliac arteries, internal iliac arteries, and external iliac arteries, 2. common femoral artery with ___% luminal stenosis, 3. patent profunda femoral artery with ___ % luminal stenosis, 4. superficial femoral artery with diffuse ___% luminal stenosis / complete occlusion, 5. popliteal artery with diffuse ___% luminal stenosis / complete occlusion, 6. anterior tibial artery with ___% luminal stenosis / complete occlusion, 7. posterior tibial artery with ___% luminal stenosis / complete occlusion, and 8. peroneal artery with  ___% luminal stenosis / complete occlusion.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Based on these findings, we proceeded with percutaneous atherectomy using CSI atherectomy device of the superficial femoral artery. We placed a CSI atherectomy device over the wire and initiated atherectomy in the diseased segment of the superficial femoral artery. Next the atherectomy device was removed and we placed a ___ mm balloon for balloon angioplasty of the superficial femoral artery. The balloon was insufflated to 10 atmospheric pressure for a total of one minute. Completion angiogram revealed successful radiographic result with residual stenosis of less than ___%.</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Next we turned our attention to the popliteal artery disease. We proceeded with percutaneous atherectomy using CSI atherectomy device of the popliteal artery. We placed a CSI atherectomy device over the wire and initiated atherectomy in the diseased segment of the popliteal artery. Next the atherectomy device was removed and we placed a ___ mm balloon for balloon angioplasty of the popliteal artery. The balloon was insufflated to 10 atmospheric pressure for a total of one minute. Completion angiogram revealed successful radiographic result with residual stenosis of less than ___%.</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Next we turned our attention to the anterior tibial artery disease. We proceeded with percutaneous atherectomy using a CSI atherectomy device. We placed a CSI atherectomy device over the wire and initiated atherectomy in the diseased segment of the anterior tibial artery. Next the atherectomy device was removed and we placed a ___ mm balloon for balloon angioplasty of the anterior tibial artery. The balloon was insufflated to 10 atmospheric pressure for a total of one minute. Completion angiogram revealed successful radiographic result with residual stenosis of less than ___%.</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Next we turned our attention to the posterior tibial artery disease. We proceeded with percutaneous atherectomy using a CSI atherectomy device. We placed a CSI atherectomy device over the wire and initiated atherectomy in the diseased segment of the posterior tibial artery. Next the atherectomy device was removed and we placed a ___ mm balloon for balloon angioplasty of the posterior tibial artery. The balloon was insufflated to 10 atmospheric pressure for a total of one minute. Completion angiogram revealed successful radiographic result with residual stenosis of less than ___%.</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Next we turned our attention to the peroneal artery disease. We proceeded with percutaneous atherectomy using a CSI atherectomy device. We placed a CSI atherectomy device over the wire and initiated atherectomy in the diseased segment of the peroneal artery. Next the atherectomy device was removed and we placed a ___ mm balloon for balloon angioplasty of the peroneal artery. The balloon was insufflated to 10 atmospheric pressure for a total of one minute. Completion angiogram revealed successful radiographic result with residual stenosis of less than ___%.</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Following these interventions, the catheter and sheath were removed from the femoral artery. A closure device using Angioseal was used in the femoral artery to achieve adequate hemostasis. Standard dressing was applied in the usual fashion. The patient suffered no complication and I was present throughout the entire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IMPRESSION: Successful balloon angioplasty and percutaneous atherectomy of left superficial femoral artery, popliteal artery, anterior tibial artery, posterior tibial artery, and peroneal artery.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patient will be discharged to home. Continue with local wound care of the foot. Recommend podiatry evaluation for toe amputation.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612 W. Duarte Rd, #303, Arcadia, CA 91007</a:t>
            </a: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26</a:t>
            </a:fld>
            <a:endParaRPr lang="en-US"/>
          </a:p>
        </p:txBody>
      </p:sp>
    </p:spTree>
    <p:extLst>
      <p:ext uri="{BB962C8B-B14F-4D97-AF65-F5344CB8AC3E}">
        <p14:creationId xmlns:p14="http://schemas.microsoft.com/office/powerpoint/2010/main" val="148408660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PL.CL - aortogram leg intervention (R) (TEMPLATE)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CATH LAB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Garfield Medical Center (Cath Lab)</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Right leg ischemia, 2. Right foot non-healing wound</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Percutaneous access of left common femoral artery under ultrasound guidance (CPT# 76937)</a:t>
            </a:r>
          </a:p>
          <a:p>
            <a:r>
              <a:rPr lang="en-US" sz="1200" kern="1200" dirty="0">
                <a:solidFill>
                  <a:schemeClr val="tx1"/>
                </a:solidFill>
                <a:effectLst/>
                <a:latin typeface="+mn-lt"/>
                <a:ea typeface="+mn-ea"/>
                <a:cs typeface="+mn-cs"/>
              </a:rPr>
              <a:t>2. Catheter placement in the abdominal aorta for aortogram and bilateral lower leg run-off angiogram (CPT# 75630)</a:t>
            </a:r>
          </a:p>
          <a:p>
            <a:r>
              <a:rPr lang="en-US" sz="1200" kern="1200" dirty="0">
                <a:solidFill>
                  <a:schemeClr val="tx1"/>
                </a:solidFill>
                <a:effectLst/>
                <a:latin typeface="+mn-lt"/>
                <a:ea typeface="+mn-ea"/>
                <a:cs typeface="+mn-cs"/>
              </a:rPr>
              <a:t>3. Catheter placement in right femoral artery for selective femoral artery angiogram (CPT# 36246) </a:t>
            </a:r>
          </a:p>
          <a:p>
            <a:r>
              <a:rPr lang="en-US" sz="1200" kern="1200" dirty="0">
                <a:solidFill>
                  <a:schemeClr val="tx1"/>
                </a:solidFill>
                <a:effectLst/>
                <a:latin typeface="+mn-lt"/>
                <a:ea typeface="+mn-ea"/>
                <a:cs typeface="+mn-cs"/>
              </a:rPr>
              <a:t>4. Catheter placement in right popliteal artery for selective popliteal artery angiogram (CPT# 36247)</a:t>
            </a:r>
          </a:p>
          <a:p>
            <a:r>
              <a:rPr lang="en-US" sz="1200" kern="1200" dirty="0">
                <a:solidFill>
                  <a:schemeClr val="tx1"/>
                </a:solidFill>
                <a:effectLst/>
                <a:latin typeface="+mn-lt"/>
                <a:ea typeface="+mn-ea"/>
                <a:cs typeface="+mn-cs"/>
              </a:rPr>
              <a:t>5. Transluminal balloon angioplasty and percutaneous atherectomy of right femoropopliteal artery (CPT# 37225-RT)</a:t>
            </a:r>
          </a:p>
          <a:p>
            <a:r>
              <a:rPr lang="en-US" sz="1200" kern="1200" dirty="0">
                <a:solidFill>
                  <a:schemeClr val="tx1"/>
                </a:solidFill>
                <a:effectLst/>
                <a:latin typeface="+mn-lt"/>
                <a:ea typeface="+mn-ea"/>
                <a:cs typeface="+mn-cs"/>
              </a:rPr>
              <a:t>6. Transluminal balloon angioplasty and percutaneous atherectomy of right ___tibial artery (initial vessel, CPT# 37229-RT)</a:t>
            </a:r>
          </a:p>
          <a:p>
            <a:r>
              <a:rPr lang="en-US" sz="1200" kern="1200" dirty="0">
                <a:solidFill>
                  <a:schemeClr val="tx1"/>
                </a:solidFill>
                <a:effectLst/>
                <a:latin typeface="+mn-lt"/>
                <a:ea typeface="+mn-ea"/>
                <a:cs typeface="+mn-cs"/>
              </a:rPr>
              <a:t>7. Transluminal balloon angioplasty and percutaneous atherectomy of right ___ tibial artery (add-on vessel, CPT# 37233-RT)</a:t>
            </a:r>
          </a:p>
          <a:p>
            <a:r>
              <a:rPr lang="en-US" sz="1200" kern="1200" dirty="0">
                <a:solidFill>
                  <a:schemeClr val="tx1"/>
                </a:solidFill>
                <a:effectLst/>
                <a:latin typeface="+mn-lt"/>
                <a:ea typeface="+mn-ea"/>
                <a:cs typeface="+mn-cs"/>
              </a:rPr>
              <a:t>8. Transluminal balloon angioplasty and percutaneous atherectomy of right ___ tibial artery (add-on vessel, CPT# 37233-RT)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Transluminal balloon angioplasty, percutaneous stenting, and atherectomy of right femoropopliteal artery (CPT# 37227-RT)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5. Catheter placement in right anterior tibial artery for selective angiogram (CPT# 36248-RT)</a:t>
            </a:r>
          </a:p>
          <a:p>
            <a:r>
              <a:rPr lang="en-US" sz="1200" kern="1200" dirty="0">
                <a:solidFill>
                  <a:schemeClr val="tx1"/>
                </a:solidFill>
                <a:effectLst/>
                <a:latin typeface="+mn-lt"/>
                <a:ea typeface="+mn-ea"/>
                <a:cs typeface="+mn-cs"/>
              </a:rPr>
              <a:t>6. Catheter placement in right posterior tibial artery for selective angiogram (CPT# 36248-RT)</a:t>
            </a:r>
          </a:p>
          <a:p>
            <a:r>
              <a:rPr lang="en-US" sz="1200" kern="1200" dirty="0">
                <a:solidFill>
                  <a:schemeClr val="tx1"/>
                </a:solidFill>
                <a:effectLst/>
                <a:latin typeface="+mn-lt"/>
                <a:ea typeface="+mn-ea"/>
                <a:cs typeface="+mn-cs"/>
              </a:rPr>
              <a:t>7. Catheter placement in right peroneal artery for selective angiogram (CPT# 36248-RT)</a:t>
            </a:r>
          </a:p>
          <a:p>
            <a:r>
              <a:rPr lang="en-US" sz="1200" kern="1200" dirty="0">
                <a:solidFill>
                  <a:schemeClr val="tx1"/>
                </a:solidFill>
                <a:effectLst/>
                <a:latin typeface="+mn-lt"/>
                <a:ea typeface="+mn-ea"/>
                <a:cs typeface="+mn-cs"/>
              </a:rPr>
              <a:t>8. Supervision and interpretation of abdominal aortogram with bilateral leg run-off (CPT# 75630)</a:t>
            </a:r>
          </a:p>
          <a:p>
            <a:r>
              <a:rPr lang="en-US" sz="1200" kern="1200" dirty="0">
                <a:solidFill>
                  <a:schemeClr val="tx1"/>
                </a:solidFill>
                <a:effectLst/>
                <a:latin typeface="+mn-lt"/>
                <a:ea typeface="+mn-ea"/>
                <a:cs typeface="+mn-cs"/>
              </a:rPr>
              <a:t>9. Supervision and interpretation of right femoral artery angiogram (CPT# 75774)</a:t>
            </a:r>
          </a:p>
          <a:p>
            <a:r>
              <a:rPr lang="en-US" sz="1200" kern="1200" dirty="0">
                <a:solidFill>
                  <a:schemeClr val="tx1"/>
                </a:solidFill>
                <a:effectLst/>
                <a:latin typeface="+mn-lt"/>
                <a:ea typeface="+mn-ea"/>
                <a:cs typeface="+mn-cs"/>
              </a:rPr>
              <a:t>10. Supervision and interpretation of right popliteal artery angiogram (CPT# 75774)</a:t>
            </a:r>
          </a:p>
          <a:p>
            <a:r>
              <a:rPr lang="en-US" sz="1200" kern="1200" dirty="0">
                <a:solidFill>
                  <a:schemeClr val="tx1"/>
                </a:solidFill>
                <a:effectLst/>
                <a:latin typeface="+mn-lt"/>
                <a:ea typeface="+mn-ea"/>
                <a:cs typeface="+mn-cs"/>
              </a:rPr>
              <a:t>11. Supervision and interpretation of right anterior tibial artery angiogram (CPT# 75774)</a:t>
            </a:r>
          </a:p>
          <a:p>
            <a:r>
              <a:rPr lang="en-US" sz="1200" kern="1200" dirty="0">
                <a:solidFill>
                  <a:schemeClr val="tx1"/>
                </a:solidFill>
                <a:effectLst/>
                <a:latin typeface="+mn-lt"/>
                <a:ea typeface="+mn-ea"/>
                <a:cs typeface="+mn-cs"/>
              </a:rPr>
              <a:t>12. Supervision and interpretation of right posterior tibial artery angiogram (CPT# 75774)</a:t>
            </a:r>
          </a:p>
          <a:p>
            <a:r>
              <a:rPr lang="en-US" sz="1200" kern="1200" dirty="0">
                <a:solidFill>
                  <a:schemeClr val="tx1"/>
                </a:solidFill>
                <a:effectLst/>
                <a:latin typeface="+mn-lt"/>
                <a:ea typeface="+mn-ea"/>
                <a:cs typeface="+mn-cs"/>
              </a:rPr>
              <a:t>13. Supervision and interpretation of right peroneal artery angiogram (CPT# 75774)</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Any angiography performed confirmatory to revascularization would be bundled into revascularization. If diagnostic angiography is performed (</a:t>
            </a:r>
            <a:r>
              <a:rPr lang="en-US" sz="1200" kern="1200" dirty="0" err="1">
                <a:solidFill>
                  <a:schemeClr val="tx1"/>
                </a:solidFill>
                <a:effectLst/>
                <a:latin typeface="+mn-lt"/>
                <a:ea typeface="+mn-ea"/>
                <a:cs typeface="+mn-cs"/>
              </a:rPr>
              <a:t>ie</a:t>
            </a:r>
            <a:r>
              <a:rPr lang="en-US" sz="1200" kern="1200" dirty="0">
                <a:solidFill>
                  <a:schemeClr val="tx1"/>
                </a:solidFill>
                <a:effectLst/>
                <a:latin typeface="+mn-lt"/>
                <a:ea typeface="+mn-ea"/>
                <a:cs typeface="+mn-cs"/>
              </a:rPr>
              <a:t>, CPT codes 36245, first order; 36246, second order; 36247, third order; and 36248 for each additional second or third order), the appropriate radiologic supervision and interpretation codes (</a:t>
            </a:r>
            <a:r>
              <a:rPr lang="en-US" sz="1200" kern="1200" dirty="0" err="1">
                <a:solidFill>
                  <a:schemeClr val="tx1"/>
                </a:solidFill>
                <a:effectLst/>
                <a:latin typeface="+mn-lt"/>
                <a:ea typeface="+mn-ea"/>
                <a:cs typeface="+mn-cs"/>
              </a:rPr>
              <a:t>ie</a:t>
            </a:r>
            <a:r>
              <a:rPr lang="en-US" sz="1200" kern="1200" dirty="0">
                <a:solidFill>
                  <a:schemeClr val="tx1"/>
                </a:solidFill>
                <a:effectLst/>
                <a:latin typeface="+mn-lt"/>
                <a:ea typeface="+mn-ea"/>
                <a:cs typeface="+mn-cs"/>
              </a:rPr>
              <a:t>, CPT codes 75710, peripheral unilateral S&amp;I; 75716, peripheral bilateral S&amp;I; 75774, each additional selective artery S&amp;I) should be billed in addition to the code for catheter placement. When selective angiography is performed, the physician needs to document where the catheter is selectively placed in the vessel to denote the appropriate order. A 59 modifier should be appended to each of these codes when billed concurrently to endovascular revascularizations.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Transluminal balloon angioplasty of iliac artery (CPT# 37220-RT)</a:t>
            </a:r>
          </a:p>
          <a:p>
            <a:r>
              <a:rPr lang="en-US" sz="1200" kern="1200" dirty="0">
                <a:solidFill>
                  <a:schemeClr val="tx1"/>
                </a:solidFill>
                <a:effectLst/>
                <a:latin typeface="+mn-lt"/>
                <a:ea typeface="+mn-ea"/>
                <a:cs typeface="+mn-cs"/>
              </a:rPr>
              <a:t>Transluminal balloon angioplasty and stent placement of the right iliac artery (CPT# 37221-RT)</a:t>
            </a:r>
          </a:p>
          <a:p>
            <a:r>
              <a:rPr lang="en-US" sz="1200" kern="1200" dirty="0">
                <a:solidFill>
                  <a:schemeClr val="tx1"/>
                </a:solidFill>
                <a:effectLst/>
                <a:latin typeface="+mn-lt"/>
                <a:ea typeface="+mn-ea"/>
                <a:cs typeface="+mn-cs"/>
              </a:rPr>
              <a:t>Transluminal balloon angioplasty of the right iliac artery (Add-on vessel, CPT# 37222-RT)</a:t>
            </a:r>
          </a:p>
          <a:p>
            <a:r>
              <a:rPr lang="en-US" sz="1200" kern="1200" dirty="0">
                <a:solidFill>
                  <a:schemeClr val="tx1"/>
                </a:solidFill>
                <a:effectLst/>
                <a:latin typeface="+mn-lt"/>
                <a:ea typeface="+mn-ea"/>
                <a:cs typeface="+mn-cs"/>
              </a:rPr>
              <a:t>Transluminal balloon angioplasty and stent placement of the right iliac artery (add-on vessel, CPT# 37223-RT)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Transluminal balloon angioplasty of right femoropopliteal artery (CPT# 37224-RT)</a:t>
            </a:r>
          </a:p>
          <a:p>
            <a:r>
              <a:rPr lang="en-US" sz="1200" kern="1200" dirty="0">
                <a:solidFill>
                  <a:schemeClr val="tx1"/>
                </a:solidFill>
                <a:effectLst/>
                <a:latin typeface="+mn-lt"/>
                <a:ea typeface="+mn-ea"/>
                <a:cs typeface="+mn-cs"/>
              </a:rPr>
              <a:t>Transluminal balloon angioplasty and percutaneous stenting of right femoropopliteal artery (CPT# 37226-RT)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Transluminal balloon angioplasty of right ___ tibial artery (initial vessel, CPT# 37228-RT)</a:t>
            </a:r>
          </a:p>
          <a:p>
            <a:r>
              <a:rPr lang="en-US" sz="1200" kern="1200" dirty="0">
                <a:solidFill>
                  <a:schemeClr val="tx1"/>
                </a:solidFill>
                <a:effectLst/>
                <a:latin typeface="+mn-lt"/>
                <a:ea typeface="+mn-ea"/>
                <a:cs typeface="+mn-cs"/>
              </a:rPr>
              <a:t>Transluminal balloon angioplasty of right ____ tibial artery (add-on vessel, CPT# 37232-RT)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Transluminal balloon angioplasty and percutaneous stenting of right  ___tibial artery (initial vessel, CPT# 37230-RT)</a:t>
            </a:r>
          </a:p>
          <a:p>
            <a:r>
              <a:rPr lang="en-US" sz="1200" kern="1200" dirty="0">
                <a:solidFill>
                  <a:schemeClr val="tx1"/>
                </a:solidFill>
                <a:effectLst/>
                <a:latin typeface="+mn-lt"/>
                <a:ea typeface="+mn-ea"/>
                <a:cs typeface="+mn-cs"/>
              </a:rPr>
              <a:t>Transluminal balloon angioplasty and percutaneous stenting of right  ___ tibial artery (add-on vessel, CPT# 37234-RT)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Transluminal balloon angioplasty, percutaneous stenting, and atherectomy of right ___tibial artery (initial vessel, CPT# 37231-RT)</a:t>
            </a:r>
          </a:p>
          <a:p>
            <a:r>
              <a:rPr lang="en-US" sz="1200" kern="1200" dirty="0">
                <a:solidFill>
                  <a:schemeClr val="tx1"/>
                </a:solidFill>
                <a:effectLst/>
                <a:latin typeface="+mn-lt"/>
                <a:ea typeface="+mn-ea"/>
                <a:cs typeface="+mn-cs"/>
              </a:rPr>
              <a:t>Transluminal balloon angioplasty, percutaneous stenting, and atherectomy of right ___ tibial artery (add-on vessel, CPT# 37235-RT)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Local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5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recently developed right foot pain due to right leg arterial ischemia.  A recent arterial duplex ultrasound showed severe right leg arterial occlusive disease. Due to the severe ischemic condition, the patient was taken to cath lab for lower leg angiographic evaluation with possible endovascular interventions. I've discussed with the patient's family regarding the benefits and risks of the procedure. The patient and family are aware of the benefits of the planned procedure which is to identify lower leg arterial occlusive disease and to improve her lower leg arterial circulation via endovascular intervention. The patient's family is also aware of the potential risks of the procedure, which include contrast-induced nephropathy, vessel perforation, arterial dissection, contrast-induced allergic reaction, bleeding, and wound infection. The overall risk of these complications is 1%. The patient's family has accepted these benefits and risks, and agreed to proceed with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brought to the cath lab and placed on the cath lab table in the supine position. Local anesthesia was administered in the left groin region. The patient's left region was prepped sterilely and draped in the standard fashion. Appropriate time out was performed whereby the patient and site of surgery were identified. The patient was given 1% lidocaine for local anesthesia. Using percutaneous technique, the left common femoral artery was accessed and a 6F introducer sheath was inserted. Next a guidewire and a diagnostic catheter were placed in the abdominal aorta and an aortogram was performed with contrast injection. Next we catheterized the right common femoral artery, and femoral artery angiogram was performed. Next we placed a selective catheter in the popliteal artery, and angiogram of the popliteal artery was performed.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These angiographic evaluations revealed the following findings: 1. patent abdominal with patent bilateral common iliac arteries, internal iliac arteries, and external iliac arteries, 2. common femoral artery with ___% luminal stenosis, 3. patent profunda femoral artery with ___ % luminal stenosis, 4. superficial femoral artery with diffuse ___% luminal stenosis / complete occlusion, 5. popliteal artery with diffuse ___% luminal stenosis / complete occlusion, 6. anterior tibial artery with ___% luminal stenosis / complete occlusion, 7. posterior tibial artery with ___% luminal stenosis / complete occlusion, and 8. peroneal artery with  ___% luminal stenosis / complete occlusion.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Based on these findings, we proceeded with percutaneous atherectomy using CSI atherectomy device of the superficial femoral artery. We placed a CSI atherectomy device over the wire and initiated atherectomy in the diseased segment of the superficial femoral artery. Next the atherectomy device was removed and we placed a ___ mm balloon for balloon angioplasty of the superficial femoral artery. The balloon was insufflated to 10 atmospheric pressure for a total of one minute. Completion angiogram revealed successful radiographic result with residual stenosis of less than ___%.</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Next we turned our attention to the popliteal artery disease. We proceeded with percutaneous atherectomy using CSI atherectomy device of the popliteal artery. We placed a CSI atherectomy device over the wire and initiated atherectomy in the diseased segment of the popliteal artery. Next the atherectomy device was removed and we placed a ___ mm balloon for balloon angioplasty of the popliteal artery. The balloon was insufflated to 10 atmospheric pressure for a total of one minute. Completion angiogram revealed successful radiographic result with residual stenosis of less than ___%.</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Next we turned our attention to the anterior tibial artery disease. We proceeded with percutaneous atherectomy using a CSI atherectomy device. We placed a CSI atherectomy device over the wire and initiated atherectomy in the diseased segment of the anterior tibial artery. Next the atherectomy device was removed and we placed a ___ mm balloon for balloon angioplasty of the anterior tibial artery. The balloon was insufflated to 10 atmospheric pressure for a total of one minute. Completion angiogram revealed successful radiographic result with residual stenosis of less than ___%.</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Next we turned our attention to the posterior tibial artery disease. We proceeded with percutaneous atherectomy using a CSI atherectomy device. We placed a CSI atherectomy device over the wire and initiated atherectomy in the diseased segment of the posterior tibial artery. Next the atherectomy device was removed and we placed a ___ mm balloon for balloon angioplasty of the posterior tibial artery. The balloon was insufflated to 10 atmospheric pressure for a total of one minute. Completion angiogram revealed successful radiographic result with residual stenosis of less than ___%.</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Next we turned our attention to the peroneal artery disease. We proceeded with percutaneous atherectomy using a CSI atherectomy device. We placed a CSI atherectomy device over the wire and initiated atherectomy in the diseased segment of the peroneal artery. Next the atherectomy device was removed and we placed a ___ mm balloon for balloon angioplasty of the peroneal artery. The balloon was insufflated to 10 atmospheric pressure for a total of one minute. Completion angiogram revealed successful radiographic result with residual stenosis of less than ___%.</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Following these interventions, the catheter and sheath were removed from the femoral artery. A closure device using Angioseal was used in the femoral artery to achieve adequate hemostasis. Standard dressing was applied in the usual fashion. The patient suffered no complication and I was present throughout the entire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IMPRESSION: Successful balloon angioplasty and percutaneous atherectomy of right superficial femoral artery, popliteal artery, anterior tibial artery, posterior tibial artery, and peroneal artery.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patient will be discharged to home. Continue with local wound care of the foot. Recommend podiatry evaluation for toe amputation.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612 W. Duarte Rd, #303, Arcadia, CA 91007</a:t>
            </a: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27</a:t>
            </a:fld>
            <a:endParaRPr lang="en-US"/>
          </a:p>
        </p:txBody>
      </p:sp>
    </p:spTree>
    <p:extLst>
      <p:ext uri="{BB962C8B-B14F-4D97-AF65-F5344CB8AC3E}">
        <p14:creationId xmlns:p14="http://schemas.microsoft.com/office/powerpoint/2010/main" val="232953108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PL.CL - Leg lysis - </a:t>
            </a:r>
            <a:r>
              <a:rPr lang="en-US" sz="1200" kern="1200" dirty="0" err="1">
                <a:solidFill>
                  <a:schemeClr val="tx1"/>
                </a:solidFill>
                <a:effectLst/>
                <a:latin typeface="+mn-lt"/>
                <a:ea typeface="+mn-ea"/>
                <a:cs typeface="+mn-cs"/>
              </a:rPr>
              <a:t>AngioJet,PTA</a:t>
            </a:r>
            <a:r>
              <a:rPr lang="en-US" sz="1200" kern="1200" dirty="0">
                <a:solidFill>
                  <a:schemeClr val="tx1"/>
                </a:solidFill>
                <a:effectLst/>
                <a:latin typeface="+mn-lt"/>
                <a:ea typeface="+mn-ea"/>
                <a:cs typeface="+mn-cs"/>
              </a:rPr>
              <a:t> (1st day)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CATH LAB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Garfield Medical Center (Cath Lab)</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&lt;  ____   right    left  ____ &gt; leg ischemia, 2. &lt;  ____   right    left  ____ &gt; femoral artery thrombosis</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Percutaneous vascular access of common femoral artery under ultrasound guidance (CPT# 76937)</a:t>
            </a:r>
          </a:p>
          <a:p>
            <a:r>
              <a:rPr lang="en-US" sz="1200" kern="1200" dirty="0">
                <a:solidFill>
                  <a:schemeClr val="tx1"/>
                </a:solidFill>
                <a:effectLst/>
                <a:latin typeface="+mn-lt"/>
                <a:ea typeface="+mn-ea"/>
                <a:cs typeface="+mn-cs"/>
              </a:rPr>
              <a:t>2. Abdominal aortogram with bilateral lower leg angiography, including radiological supervision and interpretation (CPT# 75630)</a:t>
            </a:r>
          </a:p>
          <a:p>
            <a:r>
              <a:rPr lang="en-US" sz="1200" kern="1200" dirty="0">
                <a:solidFill>
                  <a:schemeClr val="tx1"/>
                </a:solidFill>
                <a:effectLst/>
                <a:latin typeface="+mn-lt"/>
                <a:ea typeface="+mn-ea"/>
                <a:cs typeface="+mn-cs"/>
              </a:rPr>
              <a:t>3. Catheter placement in contralateral femoral artery for selective angiogram, and radiological supervision and interpretation (CPT# 36246 &amp; CPT#75710) </a:t>
            </a:r>
          </a:p>
          <a:p>
            <a:r>
              <a:rPr lang="en-US" sz="1200" kern="1200" dirty="0">
                <a:solidFill>
                  <a:schemeClr val="tx1"/>
                </a:solidFill>
                <a:effectLst/>
                <a:latin typeface="+mn-lt"/>
                <a:ea typeface="+mn-ea"/>
                <a:cs typeface="+mn-cs"/>
              </a:rPr>
              <a:t>4. Catheter placement in contralateral popliteal artery for selective angiogram, and radiological supervision and interpretation (CPT# 36248 &amp; CPT# 75774)</a:t>
            </a:r>
          </a:p>
          <a:p>
            <a:r>
              <a:rPr lang="en-US" sz="1200" kern="1200" dirty="0">
                <a:solidFill>
                  <a:schemeClr val="tx1"/>
                </a:solidFill>
                <a:effectLst/>
                <a:latin typeface="+mn-lt"/>
                <a:ea typeface="+mn-ea"/>
                <a:cs typeface="+mn-cs"/>
              </a:rPr>
              <a:t>5. Catheter placement in contralateral tibial artery for selective angiogram, and radiological supervision and interpretation (CPT# 36248 &amp; CPT# 75774)</a:t>
            </a:r>
          </a:p>
          <a:p>
            <a:r>
              <a:rPr lang="en-US" sz="1200" kern="1200" dirty="0">
                <a:solidFill>
                  <a:schemeClr val="tx1"/>
                </a:solidFill>
                <a:effectLst/>
                <a:latin typeface="+mn-lt"/>
                <a:ea typeface="+mn-ea"/>
                <a:cs typeface="+mn-cs"/>
              </a:rPr>
              <a:t>6. Percutaneous thrombectomy of femoral artery using AngioJet thrombectomy catheter (CPT# 37184)</a:t>
            </a:r>
          </a:p>
          <a:p>
            <a:r>
              <a:rPr lang="en-US" sz="1200" kern="1200" dirty="0">
                <a:solidFill>
                  <a:schemeClr val="tx1"/>
                </a:solidFill>
                <a:effectLst/>
                <a:latin typeface="+mn-lt"/>
                <a:ea typeface="+mn-ea"/>
                <a:cs typeface="+mn-cs"/>
              </a:rPr>
              <a:t>7. Percutaneous thrombectomy of popliteal artery using AngioJet thrombectomy catheter (CPT# 37185)</a:t>
            </a:r>
          </a:p>
          <a:p>
            <a:r>
              <a:rPr lang="en-US" sz="1200" kern="1200" dirty="0">
                <a:solidFill>
                  <a:schemeClr val="tx1"/>
                </a:solidFill>
                <a:effectLst/>
                <a:latin typeface="+mn-lt"/>
                <a:ea typeface="+mn-ea"/>
                <a:cs typeface="+mn-cs"/>
              </a:rPr>
              <a:t>8. Catheter-directed thrombolytic therapy via thrombolytic infusion catheter in the femoral and popliteal arteries (CPT# 37211)</a:t>
            </a:r>
          </a:p>
          <a:p>
            <a:r>
              <a:rPr lang="en-US" sz="1200" kern="1200" dirty="0">
                <a:solidFill>
                  <a:schemeClr val="tx1"/>
                </a:solidFill>
                <a:effectLst/>
                <a:latin typeface="+mn-lt"/>
                <a:ea typeface="+mn-ea"/>
                <a:cs typeface="+mn-cs"/>
              </a:rPr>
              <a:t>9. Transluminal balloon angioplasty of superficial femoral artery (CPT# 37224)</a:t>
            </a:r>
          </a:p>
          <a:p>
            <a:r>
              <a:rPr lang="en-US" sz="1200" kern="1200" dirty="0">
                <a:solidFill>
                  <a:schemeClr val="tx1"/>
                </a:solidFill>
                <a:effectLst/>
                <a:latin typeface="+mn-lt"/>
                <a:ea typeface="+mn-ea"/>
                <a:cs typeface="+mn-cs"/>
              </a:rPr>
              <a:t>10. Transluminal balloon angioplasty of popliteal artery (CPT# 37224-XS)</a:t>
            </a:r>
          </a:p>
          <a:p>
            <a:r>
              <a:rPr lang="en-US" sz="1200" kern="1200" dirty="0">
                <a:solidFill>
                  <a:schemeClr val="tx1"/>
                </a:solidFill>
                <a:effectLst/>
                <a:latin typeface="+mn-lt"/>
                <a:ea typeface="+mn-ea"/>
                <a:cs typeface="+mn-cs"/>
              </a:rPr>
              <a:t>11. Transluminal balloon angioplasty of anterior tibial artery (CPT# 37228)</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Local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5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developed an acute onset of &lt;  ____   right    left  ____ &gt;foot pain with foot cyanosis. Clinical exam was consistent with acute thromboembolism of the lower extremity. Due to the severe ischemic condition, the patient was taken to cath lab for urgent lower leg angiographic evaluation with possible endovascular interventions. I've discussed with the patient's family regarding the benefits and risks of the procedure. The patient and family are aware of the benefits of the planned procedure which is to identify lower leg arterial occlusive disease and to improve her lower leg arterial circulation via endovascular intervention. The patient's family is also aware of the potential risks of the procedure, which include contrast-induced nephropathy, vessel perforation, arterial dissection, contrast-induced allergic reaction, bleeding, and wound infection. The overall risk of these complications is 1%. The patient's family has accepted these benefits and risks, and agreed to proceed with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brought to the cath lab and placed on the cath lab table in the supine position. The patient's &lt;  ____   right    left  ____ &gt; groin was prepped sterilely and draped in the standard fashion. Appropriate time out was performed whereby the patient and site of surgery were identified. The patient was given 1% lidocaine for local anesthesia. Using percutaneous technique, the common femoral artery was accessed and a 6F introducer sheath was inserted. Next a guidewire and a 6 French guiding catheter were placed in the abdominal aorta and an aortogram was performed using a contrast injection, which was followed by bilateral lower leg run-off angiography. Next we performed selective catheterization of the contralateral common femoral artery which was followed by selective angiography of the femoral artery. Following that, we also performed selective catheterization of popliteal artery which was followed by selective popliteal artery angiography. This was followed by selective anterior tibial artery catheterization for selective anterior tibial angiogram.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These angiographic views demonstrated 1. patent abdominal aorta with patent bilateral iliac arteries. 2. Significant intraluminal irregularities due to arterial thrombus with intraluminal narrowing in the superficial femoral artery (80%), popliteal artery (70%), and anterior tibial artery (60%). 3. Distal flow was noted via &lt;  _____ anterior  posterior  _____&gt; tibial artery.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We next placed an AngioJet thrombectomy catheter in the superficial femoral artery and proceeded with percutaneous thrombectomy. We also placed the AngioJet catheter in the popliteal artery for percutaneous thrombectomy. Total thrombectomy activation time was 80 seconds and a total of 80ml of thrombotic fluid was removed via the thrombectomy catheter. Next we performed balloon angioplasty of the superficial femoral artery using a 5.0mm angioplasty balloon catheter. Transluminal balloon angioplasty of the popliteal artery was also performed using a 5.0mm balloon. Anterior tibial artery balloon angioplasty was performed using a 2.5mm angioplasty balloon catheter. Completion angiogram was performed following balloon angioplasty which revealed persistent thrombotic occlusion. We then placed a guidewire and a thrombolytic infusion catheter in the anterior tibial artery, and we initiated thrombolytic infusion with continuous tPA infusion. The catheter and sheath were securely taped in the groin. The patient tolerated the procedure well and suffered no complications. I was present throughout the entire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IMPRESSION: </a:t>
            </a:r>
          </a:p>
          <a:p>
            <a:r>
              <a:rPr lang="en-US" sz="1200" kern="1200" dirty="0">
                <a:solidFill>
                  <a:schemeClr val="tx1"/>
                </a:solidFill>
                <a:effectLst/>
                <a:latin typeface="+mn-lt"/>
                <a:ea typeface="+mn-ea"/>
                <a:cs typeface="+mn-cs"/>
              </a:rPr>
              <a:t>1. Abdominal aortogram showed patent abdominal aorta, patent bilateral renal arteries, patent bilateral common iliac arteries, and patent bilateral external iliac arteries.  </a:t>
            </a:r>
          </a:p>
          <a:p>
            <a:r>
              <a:rPr lang="en-US" sz="1200" kern="1200" dirty="0">
                <a:solidFill>
                  <a:schemeClr val="tx1"/>
                </a:solidFill>
                <a:effectLst/>
                <a:latin typeface="+mn-lt"/>
                <a:ea typeface="+mn-ea"/>
                <a:cs typeface="+mn-cs"/>
              </a:rPr>
              <a:t>2. &lt;  _____ Right    Left _____&gt; leg angiogram showed patent common femoral artery with significant luminal narrowing consistent with thrombotic occlusion of the left superficial femoral artery ( ____ 80%), popliteal artery ( ___ 70%), and anterior tibial artery ( ___60%). Intraluminal stenosis and thrombotic occlusion of left lower extremity was treated with AngioJet thrombectomy, transluminal balloon angioplasty, and thrombolytic agent infusion using a thrombolytic infusion catheter. Completion angiogram showed persistent residual thrombotic occlusion of left femoropopliteal artery. Thrombolytic infusion will be continued using tPA for 24 hours.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patient will be transferred to ICU with continual catheter-directed thrombolytic infusion (1mg tPA/</a:t>
            </a:r>
            <a:r>
              <a:rPr lang="en-US" sz="1200" kern="1200" dirty="0" err="1">
                <a:solidFill>
                  <a:schemeClr val="tx1"/>
                </a:solidFill>
                <a:effectLst/>
                <a:latin typeface="+mn-lt"/>
                <a:ea typeface="+mn-ea"/>
                <a:cs typeface="+mn-cs"/>
              </a:rPr>
              <a:t>hr</a:t>
            </a:r>
            <a:r>
              <a:rPr lang="en-US" sz="1200" kern="1200" dirty="0">
                <a:solidFill>
                  <a:schemeClr val="tx1"/>
                </a:solidFill>
                <a:effectLst/>
                <a:latin typeface="+mn-lt"/>
                <a:ea typeface="+mn-ea"/>
                <a:cs typeface="+mn-cs"/>
              </a:rPr>
              <a:t> or 40mg tPA in 1,000cc NS with infusion rate of 25cc/</a:t>
            </a:r>
            <a:r>
              <a:rPr lang="en-US" sz="1200" kern="1200" dirty="0" err="1">
                <a:solidFill>
                  <a:schemeClr val="tx1"/>
                </a:solidFill>
                <a:effectLst/>
                <a:latin typeface="+mn-lt"/>
                <a:ea typeface="+mn-ea"/>
                <a:cs typeface="+mn-cs"/>
              </a:rPr>
              <a:t>hr</a:t>
            </a:r>
            <a:r>
              <a:rPr lang="en-US" sz="1200" kern="1200" dirty="0">
                <a:solidFill>
                  <a:schemeClr val="tx1"/>
                </a:solidFill>
                <a:effectLst/>
                <a:latin typeface="+mn-lt"/>
                <a:ea typeface="+mn-ea"/>
                <a:cs typeface="+mn-cs"/>
              </a:rPr>
              <a:t> via thrombolytic catheter and 300u/</a:t>
            </a:r>
            <a:r>
              <a:rPr lang="en-US" sz="1200" kern="1200" dirty="0" err="1">
                <a:solidFill>
                  <a:schemeClr val="tx1"/>
                </a:solidFill>
                <a:effectLst/>
                <a:latin typeface="+mn-lt"/>
                <a:ea typeface="+mn-ea"/>
                <a:cs typeface="+mn-cs"/>
              </a:rPr>
              <a:t>hr</a:t>
            </a:r>
            <a:r>
              <a:rPr lang="en-US" sz="1200" kern="1200" dirty="0">
                <a:solidFill>
                  <a:schemeClr val="tx1"/>
                </a:solidFill>
                <a:effectLst/>
                <a:latin typeface="+mn-lt"/>
                <a:ea typeface="+mn-ea"/>
                <a:cs typeface="+mn-cs"/>
              </a:rPr>
              <a:t> via femoral side port of introducer sheath). The patient will return to cath lab tomorrow for repeat angiogram.</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612 W. Duarte Rd, #303, Arcadia, CA 91007</a:t>
            </a: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28</a:t>
            </a:fld>
            <a:endParaRPr lang="en-US"/>
          </a:p>
        </p:txBody>
      </p:sp>
    </p:spTree>
    <p:extLst>
      <p:ext uri="{BB962C8B-B14F-4D97-AF65-F5344CB8AC3E}">
        <p14:creationId xmlns:p14="http://schemas.microsoft.com/office/powerpoint/2010/main" val="200697485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PL.CL - Leg lysis - </a:t>
            </a:r>
            <a:r>
              <a:rPr lang="en-US" sz="1200" kern="1200" dirty="0" err="1">
                <a:solidFill>
                  <a:schemeClr val="tx1"/>
                </a:solidFill>
                <a:effectLst/>
                <a:latin typeface="+mn-lt"/>
                <a:ea typeface="+mn-ea"/>
                <a:cs typeface="+mn-cs"/>
              </a:rPr>
              <a:t>AngioJet,PTA</a:t>
            </a:r>
            <a:r>
              <a:rPr lang="en-US" sz="1200" kern="1200" dirty="0">
                <a:solidFill>
                  <a:schemeClr val="tx1"/>
                </a:solidFill>
                <a:effectLst/>
                <a:latin typeface="+mn-lt"/>
                <a:ea typeface="+mn-ea"/>
                <a:cs typeface="+mn-cs"/>
              </a:rPr>
              <a:t> (2nd day, lysis DC)</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CATH LAB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Garfield Medical Center (Cath Lab)</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&lt;  ____   Right    Left  ____ &gt; leg ischemia, 2. &lt;  ____   Right    Left    ____ &gt; popliteal artery thrombosis, 3. s/p lower leg thrombolytic therapy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 PROCEDURES:</a:t>
            </a:r>
          </a:p>
          <a:p>
            <a:r>
              <a:rPr lang="en-US" sz="1200" kern="1200" dirty="0">
                <a:solidFill>
                  <a:schemeClr val="tx1"/>
                </a:solidFill>
                <a:effectLst/>
                <a:latin typeface="+mn-lt"/>
                <a:ea typeface="+mn-ea"/>
                <a:cs typeface="+mn-cs"/>
              </a:rPr>
              <a:t>1. Catheter placement in femoral artery for selective angiogram, and radiological supervision and interpretation (CPT# 36246 &amp; CPT#75710) </a:t>
            </a:r>
          </a:p>
          <a:p>
            <a:r>
              <a:rPr lang="en-US" sz="1200" kern="1200" dirty="0">
                <a:solidFill>
                  <a:schemeClr val="tx1"/>
                </a:solidFill>
                <a:effectLst/>
                <a:latin typeface="+mn-lt"/>
                <a:ea typeface="+mn-ea"/>
                <a:cs typeface="+mn-cs"/>
              </a:rPr>
              <a:t>2. Catheter placement in popliteal artery for selective angiogram, and radiological supervision and interpretation (CPT# 36248 &amp; CPT# 75774)</a:t>
            </a:r>
          </a:p>
          <a:p>
            <a:r>
              <a:rPr lang="en-US" sz="1200" kern="1200" dirty="0">
                <a:solidFill>
                  <a:schemeClr val="tx1"/>
                </a:solidFill>
                <a:effectLst/>
                <a:latin typeface="+mn-lt"/>
                <a:ea typeface="+mn-ea"/>
                <a:cs typeface="+mn-cs"/>
              </a:rPr>
              <a:t>3. Catheter-directed thrombolytic therapy of the femoral artery and popliteal artery with follow up angiogram and removal of catheter (CPT# 37214).</a:t>
            </a:r>
          </a:p>
          <a:p>
            <a:r>
              <a:rPr lang="en-US" sz="1200" kern="1200" dirty="0">
                <a:solidFill>
                  <a:schemeClr val="tx1"/>
                </a:solidFill>
                <a:effectLst/>
                <a:latin typeface="+mn-lt"/>
                <a:ea typeface="+mn-ea"/>
                <a:cs typeface="+mn-cs"/>
              </a:rPr>
              <a:t>4. Percutaneous thrombectomy of femoral artery using AngioJet thrombectomy catheter (CPT# 37184)</a:t>
            </a:r>
          </a:p>
          <a:p>
            <a:r>
              <a:rPr lang="en-US" sz="1200" kern="1200" dirty="0">
                <a:solidFill>
                  <a:schemeClr val="tx1"/>
                </a:solidFill>
                <a:effectLst/>
                <a:latin typeface="+mn-lt"/>
                <a:ea typeface="+mn-ea"/>
                <a:cs typeface="+mn-cs"/>
              </a:rPr>
              <a:t>5. Percutaneous thrombectomy of popliteal artery using AngioJet thrombectomy catheter (CPT# 37185)</a:t>
            </a:r>
          </a:p>
          <a:p>
            <a:r>
              <a:rPr lang="en-US" sz="1200" kern="1200" dirty="0">
                <a:solidFill>
                  <a:schemeClr val="tx1"/>
                </a:solidFill>
                <a:effectLst/>
                <a:latin typeface="+mn-lt"/>
                <a:ea typeface="+mn-ea"/>
                <a:cs typeface="+mn-cs"/>
              </a:rPr>
              <a:t>6. Transluminal balloon angioplasty of superficial femoral artery (CPT# 37224)</a:t>
            </a:r>
          </a:p>
          <a:p>
            <a:r>
              <a:rPr lang="en-US" sz="1200" kern="1200" dirty="0">
                <a:solidFill>
                  <a:schemeClr val="tx1"/>
                </a:solidFill>
                <a:effectLst/>
                <a:latin typeface="+mn-lt"/>
                <a:ea typeface="+mn-ea"/>
                <a:cs typeface="+mn-cs"/>
              </a:rPr>
              <a:t>7. Transluminal balloon angioplasty of popliteal artery (CPT# 37224-XS)</a:t>
            </a:r>
          </a:p>
          <a:p>
            <a:r>
              <a:rPr lang="en-US" sz="1200" kern="1200" dirty="0">
                <a:solidFill>
                  <a:schemeClr val="tx1"/>
                </a:solidFill>
                <a:effectLst/>
                <a:latin typeface="+mn-lt"/>
                <a:ea typeface="+mn-ea"/>
                <a:cs typeface="+mn-cs"/>
              </a:rPr>
              <a:t>8. Transluminal balloon angioplasty of anterior tibial artery (CPT# 37228)</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Local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5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developed an acute onset of foot pain with cyanotic discoloration. The patient underwent angiogram yesterday and underwent initiation of thrombolytic therapy of his femoral artery and popliteal artery. The patient has been receiving thrombolytic therapy for the past 24 hours. The patient now returns to the cath lab to undergo further angiographic evaluation and endovascular interventions. The patient and family are aware of the benefits of the planned procedure which is to identify lower leg arterial occlusive disease and to improve the patient's lower leg arterial circulation via endovascular intervention. The patient's family is also aware of the potential risks of the procedure, which include contrast-induced nephropathy, vessel perforation, arterial dissection, contrast-induced allergic reaction, bleeding, and wound infection. The overall risk of these complications is 1%. The patient's family has accepted these benefits and risks, and agreed to proceed with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brought to the cath lab and placed on the cath lab table in the supine position. Local anesthesia was administered in the right groin region. The patient's ( _____ right  left _____ &gt;  groin was prepped sterilely and draped in the standard fashion. Appropriate time out was performed whereby the patient and site of surgery were identified. The patient was given 1% lidocaine for local anesthesia. The previously placed thrombolytic infusion catheter was removed from the right groin, which terminated the thrombolytic therapy. We placed a guidewire in the left femoral artery. Using contrast injection via the femoral sheath, we placed a catheter in the contralateral femoral artery for selective femoral artery angiogram. This was followed by lower leg run-off angiogram. Following that, we also performed selective catheterization of popliteal artery which was followed by selective popliteal artery angiography. This was followed by selective anterior tibial artery catheterization for selective anterior tibial angiogram. These angiographic images revealed improved restoration of flow in the lower leg arterial circulation. An intraluminal stenosis with thrombus of 40% was identified in the femoral artery and popliteal artery. We next placed an AngioJet thrombectomy catheter in the superficial femoral artery and proceeded with percutaneous thrombectomy. We also placed the AngioJet catheter in the popliteal artery for percutaneous thrombectomy. Total thrombectomy activation time was 80 seconds and a total of 80ml of thrombotic fluid was removed via the thrombectomy catheter. We proceeded with balloon angioplasty of the left popliteal artery using a 5.0mm angioplasty balloon. Transluminal balloon angioplasty of the popliteal artery was also performed using a 5.0mm balloon. Anterior tibial artery balloon angioplasty was performed using a 2.5mm angioplasty balloon catheter.  Completion angiogram was performed following balloon angioplasty which revealed satisfactory radiographic results. The sheath and guidewire were next removed from the right groin. An AngioSeal closure device was applied in the right groin for hemostasis. The patient was taken up to ICU in stable condition. The patient tolerated the procedure well and suffered no complications. I was present throughout the entire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IMPRESSION:</a:t>
            </a:r>
          </a:p>
          <a:p>
            <a:r>
              <a:rPr lang="en-US" sz="1200" kern="1200" dirty="0">
                <a:solidFill>
                  <a:schemeClr val="tx1"/>
                </a:solidFill>
                <a:effectLst/>
                <a:latin typeface="+mn-lt"/>
                <a:ea typeface="+mn-ea"/>
                <a:cs typeface="+mn-cs"/>
              </a:rPr>
              <a:t>1. Successful thrombolytic therapy with complete resolution of lower leg arterial thrombosis. </a:t>
            </a:r>
          </a:p>
          <a:p>
            <a:r>
              <a:rPr lang="en-US" sz="1200" kern="1200" dirty="0">
                <a:solidFill>
                  <a:schemeClr val="tx1"/>
                </a:solidFill>
                <a:effectLst/>
                <a:latin typeface="+mn-lt"/>
                <a:ea typeface="+mn-ea"/>
                <a:cs typeface="+mn-cs"/>
              </a:rPr>
              <a:t>2. Intraluminal stenosis with thrombus in popliteal artery was successfully treated with percutaneous thrombectomy and balloon angioplasty.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patient may be transferred to telemetry. He may be out of bed and ambulate today. Possible discharge to home tomorrow.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612 W. Duarte Rd, #303, Arcadia, CA 91007</a:t>
            </a: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29</a:t>
            </a:fld>
            <a:endParaRPr lang="en-US"/>
          </a:p>
        </p:txBody>
      </p:sp>
    </p:spTree>
    <p:extLst>
      <p:ext uri="{BB962C8B-B14F-4D97-AF65-F5344CB8AC3E}">
        <p14:creationId xmlns:p14="http://schemas.microsoft.com/office/powerpoint/2010/main" val="12074232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 PL.CONSULTATION NOTE (DVT/CVI)</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VASCULAR SURGERY CONSULTATION NOTE  |  PETER LIN, M.D.</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Date of Admission: </a:t>
            </a:r>
          </a:p>
          <a:p>
            <a:r>
              <a:rPr lang="en-US" sz="1200" kern="1200" dirty="0">
                <a:solidFill>
                  <a:schemeClr val="tx1"/>
                </a:solidFill>
                <a:effectLst/>
                <a:latin typeface="+mn-lt"/>
                <a:ea typeface="+mn-ea"/>
                <a:cs typeface="+mn-cs"/>
              </a:rPr>
              <a:t>Date of Consult:</a:t>
            </a:r>
          </a:p>
          <a:p>
            <a:r>
              <a:rPr lang="en-US" sz="1200" kern="1200" dirty="0">
                <a:solidFill>
                  <a:schemeClr val="tx1"/>
                </a:solidFill>
                <a:effectLst/>
                <a:latin typeface="+mn-lt"/>
                <a:ea typeface="+mn-ea"/>
                <a:cs typeface="+mn-cs"/>
              </a:rPr>
              <a:t>Consulting Physician: Peter Lin, M.D.</a:t>
            </a:r>
          </a:p>
          <a:p>
            <a:r>
              <a:rPr lang="en-US" sz="1200" kern="1200" dirty="0">
                <a:solidFill>
                  <a:schemeClr val="tx1"/>
                </a:solidFill>
                <a:effectLst/>
                <a:latin typeface="+mn-lt"/>
                <a:ea typeface="+mn-ea"/>
                <a:cs typeface="+mn-cs"/>
              </a:rPr>
              <a:t>Requesting Physician: </a:t>
            </a:r>
          </a:p>
          <a:p>
            <a:r>
              <a:rPr lang="en-US" sz="1200" kern="1200" dirty="0">
                <a:solidFill>
                  <a:schemeClr val="tx1"/>
                </a:solidFill>
                <a:effectLst/>
                <a:latin typeface="+mn-lt"/>
                <a:ea typeface="+mn-ea"/>
                <a:cs typeface="+mn-cs"/>
              </a:rPr>
              <a:t>Reason for Consultation: </a:t>
            </a:r>
          </a:p>
          <a:p>
            <a:r>
              <a:rPr lang="en-US" sz="1200" kern="1200" dirty="0">
                <a:solidFill>
                  <a:schemeClr val="tx1"/>
                </a:solidFill>
                <a:effectLst/>
                <a:latin typeface="+mn-lt"/>
                <a:ea typeface="+mn-ea"/>
                <a:cs typeface="+mn-cs"/>
              </a:rPr>
              <a:t>(Patient seen and examined. Chart, imaging, and medications reviewed)</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HISTORY OF PRESENT ILLNESS: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PAST MEDICAL HISTORY: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PAST SURGICAL HISTORY: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FAMILY HX: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SOCIAL HX:  No tobacco, No Drugs, No ETOH use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MEDICATIONS: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ALLERGIES: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PHYSICAL EXAM: </a:t>
            </a:r>
          </a:p>
          <a:p>
            <a:r>
              <a:rPr lang="en-US" sz="1200" kern="1200" dirty="0">
                <a:solidFill>
                  <a:schemeClr val="tx1"/>
                </a:solidFill>
                <a:effectLst/>
                <a:latin typeface="+mn-lt"/>
                <a:ea typeface="+mn-ea"/>
                <a:cs typeface="+mn-cs"/>
              </a:rPr>
              <a:t>Vital Signs: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GEN: No acute distress. Awake, Alert, and Oriented x3.</a:t>
            </a:r>
          </a:p>
          <a:p>
            <a:r>
              <a:rPr lang="en-US" sz="1200" kern="1200" dirty="0">
                <a:solidFill>
                  <a:schemeClr val="tx1"/>
                </a:solidFill>
                <a:effectLst/>
                <a:latin typeface="+mn-lt"/>
                <a:ea typeface="+mn-ea"/>
                <a:cs typeface="+mn-cs"/>
              </a:rPr>
              <a:t>HEENT: NC/AT. Conjunctiva normal, and sclera anicteric. PERRLA, EOMI. </a:t>
            </a:r>
          </a:p>
          <a:p>
            <a:r>
              <a:rPr lang="en-US" sz="1200" kern="1200" dirty="0">
                <a:solidFill>
                  <a:schemeClr val="tx1"/>
                </a:solidFill>
                <a:effectLst/>
                <a:latin typeface="+mn-lt"/>
                <a:ea typeface="+mn-ea"/>
                <a:cs typeface="+mn-cs"/>
              </a:rPr>
              <a:t>NECK: Supple, and no lymphadenopathy. Trachea is midline.</a:t>
            </a:r>
          </a:p>
          <a:p>
            <a:r>
              <a:rPr lang="en-US" sz="1200" kern="1200" dirty="0">
                <a:solidFill>
                  <a:schemeClr val="tx1"/>
                </a:solidFill>
                <a:effectLst/>
                <a:latin typeface="+mn-lt"/>
                <a:ea typeface="+mn-ea"/>
                <a:cs typeface="+mn-cs"/>
              </a:rPr>
              <a:t>CHEST: Good inspiratory effort. Speaking in full sentences. Clear to auscultation, without wheezing, rhonchi, or rales.</a:t>
            </a:r>
          </a:p>
          <a:p>
            <a:r>
              <a:rPr lang="en-US" sz="1200" kern="1200" dirty="0">
                <a:solidFill>
                  <a:schemeClr val="tx1"/>
                </a:solidFill>
                <a:effectLst/>
                <a:latin typeface="+mn-lt"/>
                <a:ea typeface="+mn-ea"/>
                <a:cs typeface="+mn-cs"/>
              </a:rPr>
              <a:t>HEART: Regular rate and rhythm. No murmurs, no rubs, no gallops, and no heaves.</a:t>
            </a:r>
          </a:p>
          <a:p>
            <a:r>
              <a:rPr lang="en-US" sz="1200" kern="1200" dirty="0">
                <a:solidFill>
                  <a:schemeClr val="tx1"/>
                </a:solidFill>
                <a:effectLst/>
                <a:latin typeface="+mn-lt"/>
                <a:ea typeface="+mn-ea"/>
                <a:cs typeface="+mn-cs"/>
              </a:rPr>
              <a:t>ABDOMEN: Soft with normal active bowel sounds. No tenderness to palpation, no rebound, and no guarding. </a:t>
            </a:r>
          </a:p>
          <a:p>
            <a:r>
              <a:rPr lang="en-US" sz="1200" kern="1200" dirty="0">
                <a:solidFill>
                  <a:schemeClr val="tx1"/>
                </a:solidFill>
                <a:effectLst/>
                <a:latin typeface="+mn-lt"/>
                <a:ea typeface="+mn-ea"/>
                <a:cs typeface="+mn-cs"/>
              </a:rPr>
              <a:t>EXTREMITIES: No clubbing, no cyanosis, no pedal edema. Distal pulses present x 4 extremities.</a:t>
            </a:r>
          </a:p>
          <a:p>
            <a:r>
              <a:rPr lang="en-US" sz="1200" kern="1200" dirty="0">
                <a:solidFill>
                  <a:schemeClr val="tx1"/>
                </a:solidFill>
                <a:effectLst/>
                <a:latin typeface="+mn-lt"/>
                <a:ea typeface="+mn-ea"/>
                <a:cs typeface="+mn-cs"/>
              </a:rPr>
              <a:t>NEUROLOGICAL: CN 2-12 grossly intact. </a:t>
            </a:r>
          </a:p>
          <a:p>
            <a:r>
              <a:rPr lang="en-US" sz="1200" kern="1200" dirty="0">
                <a:solidFill>
                  <a:schemeClr val="tx1"/>
                </a:solidFill>
                <a:effectLst/>
                <a:latin typeface="+mn-lt"/>
                <a:ea typeface="+mn-ea"/>
                <a:cs typeface="+mn-cs"/>
              </a:rPr>
              <a:t>SKIN: Intact, warm, and dry. No rashes.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LABS/IMAGING:</a:t>
            </a:r>
          </a:p>
          <a:p>
            <a:r>
              <a:rPr lang="en-US" sz="1200" kern="1200" dirty="0">
                <a:solidFill>
                  <a:schemeClr val="tx1"/>
                </a:solidFill>
                <a:effectLst/>
                <a:latin typeface="+mn-lt"/>
                <a:ea typeface="+mn-ea"/>
                <a:cs typeface="+mn-cs"/>
              </a:rPr>
              <a:t>CAROTID DUPLEX ULTRASOUND:</a:t>
            </a:r>
          </a:p>
          <a:p>
            <a:r>
              <a:rPr lang="en-US" sz="1200" kern="1200" dirty="0">
                <a:solidFill>
                  <a:schemeClr val="tx1"/>
                </a:solidFill>
                <a:effectLst/>
                <a:latin typeface="+mn-lt"/>
                <a:ea typeface="+mn-ea"/>
                <a:cs typeface="+mn-cs"/>
              </a:rPr>
              <a:t>RIGHT CAROTID ARTERY: Peak systolic velocity: ___  cm/sec; End-diastolic velocity: ___ cm/sec. The velocity criteria is consistent with ___% luminal stenosis.</a:t>
            </a:r>
          </a:p>
          <a:p>
            <a:r>
              <a:rPr lang="en-US" sz="1200" kern="1200" dirty="0">
                <a:solidFill>
                  <a:schemeClr val="tx1"/>
                </a:solidFill>
                <a:effectLst/>
                <a:latin typeface="+mn-lt"/>
                <a:ea typeface="+mn-ea"/>
                <a:cs typeface="+mn-cs"/>
              </a:rPr>
              <a:t>LEFT CAROTID ARTERY: Peak systolic velocity: ___  cm/sec; End-diastolic velocity: ___ cm/sec. The velocity criteria is consistent with ___% luminal stenosis.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ASSESSMENT / PLAN: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CVI / Leg Swelling (Conservative treatment)</a:t>
            </a:r>
          </a:p>
          <a:p>
            <a:r>
              <a:rPr lang="en-US" sz="1200" kern="1200" dirty="0">
                <a:solidFill>
                  <a:schemeClr val="tx1"/>
                </a:solidFill>
                <a:effectLst/>
                <a:latin typeface="+mn-lt"/>
                <a:ea typeface="+mn-ea"/>
                <a:cs typeface="+mn-cs"/>
              </a:rPr>
              <a:t>(___ Right / Left ) leg chronic venous insufficiency - I recommend conservative treatment for the chronic venous insufficiency in this patient at this time. I also recommend the patient to keep the lower extremities elevated as much as possible. Further management strategies including compression stocking, fluid hydration, avoidance of leg crossing, and regular exercise such as walking or recumbent bicycling were discussed with the patient. I recommend the patient to follow up in my clinic in 2 weeks for surveillance venous duplex ultrasound. The patient verbalizes understanding regarding my treatment recommendation.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CVI &amp; Lymphedema / Leg Swelling (Conservative treatment + Outpatient Lymphedema Pump)</a:t>
            </a:r>
          </a:p>
          <a:p>
            <a:r>
              <a:rPr lang="en-US" sz="1200" kern="1200" dirty="0">
                <a:solidFill>
                  <a:schemeClr val="tx1"/>
                </a:solidFill>
                <a:effectLst/>
                <a:latin typeface="+mn-lt"/>
                <a:ea typeface="+mn-ea"/>
                <a:cs typeface="+mn-cs"/>
              </a:rPr>
              <a:t>(___ Right / Left ) leg chronic venous insufficiency and lymphedema - I recommend conservative treatment with the chronic venous insufficiency and lymphedema in this patient at this time. I also recommend the patient to keep the lower extremities elevated as much as possible. Further management strategies including compression stocking, fluid hydration, avoidance of leg crossing, and regular exercise such as walking or recumbent bicycling were discussed with the patient. I advised the patient to return to my clinic where we can arrange for lymphedema pump device for home therapy. The patient verbalizes understanding regarding my treatment recommendation.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DVT (Conservative treatment)</a:t>
            </a:r>
          </a:p>
          <a:p>
            <a:r>
              <a:rPr lang="en-US" sz="1200" kern="1200" dirty="0">
                <a:solidFill>
                  <a:schemeClr val="tx1"/>
                </a:solidFill>
                <a:effectLst/>
                <a:latin typeface="+mn-lt"/>
                <a:ea typeface="+mn-ea"/>
                <a:cs typeface="+mn-cs"/>
              </a:rPr>
              <a:t>(___ Right / Left ) leg deep vein thrombosis - I recommend conservative treatment with anticoagulation therapy (i.e., Xarelto or warfarin) for the deep vein thrombosis at this time. The duration of anticoagulation therapy will be dependent on the follow up venous duplex ultrasound in the future. The DVT condition in this patient does not warrant endovascular intervention such as thrombectomy or thrombectomy at this time. I also recommend the patient to keep the lower extremities elevated as much as possible. Further management strategies including compression stocking and regular exercise such as walking or recumbent bicycling were discussed with the patient. If the patient does not improve with these conservative treatment, I will then consider endovascular interventions including catheter-based thrombectomy. I recommend the patient to follow up in my clinic in 2 weeks for surveillance venous duplex ultrasound. The patient verbalizes understanding regarding my treatment recommendation.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DVT (Conservative treatment)</a:t>
            </a:r>
          </a:p>
          <a:p>
            <a:r>
              <a:rPr lang="en-US" sz="1200" kern="1200" dirty="0">
                <a:solidFill>
                  <a:schemeClr val="tx1"/>
                </a:solidFill>
                <a:effectLst/>
                <a:latin typeface="+mn-lt"/>
                <a:ea typeface="+mn-ea"/>
                <a:cs typeface="+mn-cs"/>
              </a:rPr>
              <a:t>(___ Right / Left ) upper extremity deep vein thrombosis - I recommend conservative treatment with anticoagulation therapy (i.e., Xarelto or warfarin) for the deep vein thrombosis at this time. The duration of anticoagulation therapy will be dependent on the follow up venous duplex ultrasound in the future. The DVT condition in this patient does not warrant endovascular intervention such as thrombectomy or thrombectomy at this time. I also recommend the patient to keep the lower extremities elevated as much as possible. Further management strategies including compression stocking and regular exercise such as walking or recumbent bicycling were discussed with the patient. If the patient does not improve with these conservative treatment, I will then consider endovascular interventions including catheter-based thrombectomy. I recommend the patient to follow up in my clinic in 2 weeks for surveillance venous duplex ultrasound. The patient verbalizes understanding regarding my treatment recommendation.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DVT  (IVC Filter placement)</a:t>
            </a:r>
          </a:p>
          <a:p>
            <a:r>
              <a:rPr lang="en-US" sz="1200" kern="1200" dirty="0">
                <a:solidFill>
                  <a:schemeClr val="tx1"/>
                </a:solidFill>
                <a:effectLst/>
                <a:latin typeface="+mn-lt"/>
                <a:ea typeface="+mn-ea"/>
                <a:cs typeface="+mn-cs"/>
              </a:rPr>
              <a:t>(___ Right / Left ) leg deep vein thrombosis - I recommend conservative treatment for the deep vein thrombosis condition at this time. Due to the underlying medical co-morbidities (i.e.,    ----  advanced age,  frequent fall risk,  high risk for bleeding,  recent history of stroke  ----- ), the patient is not a suitable candidate for long term anticoagulation, I recommend IVC filter placement for pulmonary embolism prophylaxis. I also recommend the patient to keep the lower extremities elevated as much as possible. Further management strategies including compression stocking and regular exercise such as walking or recumbent bicycling were discussed with the patient. The patient is also aware of potential risks and complications of an IVC filter placement which include contrast-induced nephrology, IVC filter migration, IVC filter thrombosis, contrast-induced allergic reaction, bleeding, and infection. The overall risk of above complications is 1%. I have discussed with the patient who agrees to proceed with the planned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DVT (Transfer to GMC for venography and endovascular Intervention)</a:t>
            </a:r>
          </a:p>
          <a:p>
            <a:r>
              <a:rPr lang="en-US" sz="1200" kern="1200" dirty="0">
                <a:solidFill>
                  <a:schemeClr val="tx1"/>
                </a:solidFill>
                <a:effectLst/>
                <a:latin typeface="+mn-lt"/>
                <a:ea typeface="+mn-ea"/>
                <a:cs typeface="+mn-cs"/>
              </a:rPr>
              <a:t>(___ Right / Left ) leg symptomatic deep vein thrombosis - Given the severity of the lower leg swelling and pain due to DVT, I recommend the patient to be transferred to Garfield Medical Center to undergo lower leg venography with endovascular interventions including thrombectomy and/or thrombolysis, and IVC filter placement. The benefits of this treatment strategy include: 1) reduce the thrombus burden which will alleviate the DVT symptoms, 2) decrease the risk of pulmonary embolism, and 3) restore venous valvular function and therefore reduce the long term sequelae of post-thrombotic syndrome. The patient is also aware of potential risks and complications of the treatment procedure which include contrast-induced nephrology, recurrent deep vein thrombosis, pulmonary embolism, contrast-induced allergic reaction, bleeding, infection, IVC filter migration, and IVC filter thrombosis. The overall risk of above complications is 1%. I have discussed with the patient who agrees to proceed with the planned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DVT (Plan Endovascular Intervention)</a:t>
            </a:r>
          </a:p>
          <a:p>
            <a:r>
              <a:rPr lang="en-US" sz="1200" kern="1200" dirty="0">
                <a:solidFill>
                  <a:schemeClr val="tx1"/>
                </a:solidFill>
                <a:effectLst/>
                <a:latin typeface="+mn-lt"/>
                <a:ea typeface="+mn-ea"/>
                <a:cs typeface="+mn-cs"/>
              </a:rPr>
              <a:t>(___ Right / Left ) leg symptomatic deep vein thrombosis - Given the severity of the leg swelling in this patient due to DVT, I recommend lower leg venography and endovascular DVT interventions including thrombectomy and/or thrombolysis, and IVC filter placement. The benefits of this treatment strategy include: 1) reduce the thrombus burden which will alleviate the DVT symptoms, 2) decrease the risk of pulmonary embolism, and 3) restore venous valvular function and therefore reduce the long term sequelae of post-thrombotic syndrome. The patient is also aware of potential risks and complications of the treatment procedure which include contrast-induced nephrology, recurrent deep vein thrombosis, pulmonary embolism, contrast-induced allergic reaction, bleeding, infection, IVC filter migration, and IVC filter thrombosis. The overall risk of above complications is 1%. I have discussed with the patient who agrees to proceed with the planned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Thank you for this consultation.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3</a:t>
            </a:fld>
            <a:endParaRPr lang="en-US"/>
          </a:p>
        </p:txBody>
      </p:sp>
    </p:spTree>
    <p:extLst>
      <p:ext uri="{BB962C8B-B14F-4D97-AF65-F5344CB8AC3E}">
        <p14:creationId xmlns:p14="http://schemas.microsoft.com/office/powerpoint/2010/main" val="264544847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PL.CL - Mesenteric stenting</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CATH LAB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Garfield Medical Center (Cath Lab)</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Celiac artery stenosis, 2. Superior mesenteric artery stenosis, 3. Mesenteric ischemia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Percutaneous vascular access of common femoral artery under ultrasound guidance (CPT# 76937)</a:t>
            </a:r>
          </a:p>
          <a:p>
            <a:r>
              <a:rPr lang="en-US" sz="1200" kern="1200" dirty="0">
                <a:solidFill>
                  <a:schemeClr val="tx1"/>
                </a:solidFill>
                <a:effectLst/>
                <a:latin typeface="+mn-lt"/>
                <a:ea typeface="+mn-ea"/>
                <a:cs typeface="+mn-cs"/>
              </a:rPr>
              <a:t>2. Abdominal aortogram, by serialography, including radiological supervision and interpretation (CPT# 75625)</a:t>
            </a:r>
          </a:p>
          <a:p>
            <a:r>
              <a:rPr lang="en-US" sz="1200" kern="1200" dirty="0">
                <a:solidFill>
                  <a:schemeClr val="tx1"/>
                </a:solidFill>
                <a:effectLst/>
                <a:latin typeface="+mn-lt"/>
                <a:ea typeface="+mn-ea"/>
                <a:cs typeface="+mn-cs"/>
              </a:rPr>
              <a:t>3. Selective catheter placement in celiac artery for selective angiogram, and radiological supervision and interpretation (CPT# 36245 &amp; 75726)</a:t>
            </a:r>
          </a:p>
          <a:p>
            <a:r>
              <a:rPr lang="en-US" sz="1200" kern="1200" dirty="0">
                <a:solidFill>
                  <a:schemeClr val="tx1"/>
                </a:solidFill>
                <a:effectLst/>
                <a:latin typeface="+mn-lt"/>
                <a:ea typeface="+mn-ea"/>
                <a:cs typeface="+mn-cs"/>
              </a:rPr>
              <a:t>4. Selective catheter placement in superior mesenteric artery for selective angiogram, and radiological supervision and interpretation (CPT# 36246 &amp; 75774)</a:t>
            </a:r>
          </a:p>
          <a:p>
            <a:r>
              <a:rPr lang="en-US" sz="1200" kern="1200" dirty="0">
                <a:solidFill>
                  <a:schemeClr val="tx1"/>
                </a:solidFill>
                <a:effectLst/>
                <a:latin typeface="+mn-lt"/>
                <a:ea typeface="+mn-ea"/>
                <a:cs typeface="+mn-cs"/>
              </a:rPr>
              <a:t>5. Transcatheter stent placement in celiac artery, including radiological supervision and interpretation (initial vessel, CPT# 37236)</a:t>
            </a:r>
          </a:p>
          <a:p>
            <a:r>
              <a:rPr lang="en-US" sz="1200" kern="1200" dirty="0">
                <a:solidFill>
                  <a:schemeClr val="tx1"/>
                </a:solidFill>
                <a:effectLst/>
                <a:latin typeface="+mn-lt"/>
                <a:ea typeface="+mn-ea"/>
                <a:cs typeface="+mn-cs"/>
              </a:rPr>
              <a:t>5. Transcatheter stent placement in superior mesenteric artery, including radiological supervision and interpretation (Add-on vessel, CPT# 37237)</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Local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5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has been experiencing post-prandial abdominal pain. A recent CT angiogram of the abdomen revealed high grade stenosis of the celiac artery and superior mesenteric artery. Due to the patient's high grade mesenteric artery stenosis and mesenteric ischemic symptoms, the patient was therefore scheduled to undergo mesenteric artery angiographic evaluation with possible endovascular interventions. I've discussed with the patient regarding the benefits and risks of the procedure. The patient is aware of the benefits of the planned procedure which is to identify the mesenteric artery occlusive disease and to improve the mesenteric artery flow via endovascular intervention. The patient is also aware of the potential risks of the procedure, which include contrast-induced nephropathy, vessel perforation, arterial dissection, contrast-induced allergic reaction, bleeding, and wound infection. The overall risk of these complications is 1%. The patient has accepted these benefits and risks, and agreed to proceed with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brought to the cath lab and placed on the cath lab table in the supine position. The patient's right groin was prepped sterilely and draped in the standard fashion. Appropriate time out was performed whereby the patient and site of surgery were identified. The patient was given 1% lidocaine for local anesthesia. Using percutaneous technique, the right common femoral artery was accessed and a 6F introducer sheath was inserted. Next a guidewire and a diagnostic pigtail catheter were placed in the abdominal aorta and an aortogram was performed using a power injector. This identified a high grade stenosis of the celiac artery and superior mesenteric artery.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Next we selectively catheterized the celiac artery using a curve angled catheter, which was followed by angiogram of the celiac artery. This demonstrated a 90% ostial luminal stenosis of the celiac artery. We next placed a 7mm x 27mm balloon expandable EXPRESS stent in the celiac artery, and completion angiogram was performed which revealed successful stenting of the celiac artery with good radiographic results.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Next we selectively catheterized the superior mesenteric artery using a curve angled catheter, which was followed by angiogram of the superior mesenteric artery. This demonstrated a high grade ostial luminal stenosis of the superior mesenteric artery. We next placed a 7mm x 27mm balloon expandable EXPRESS stent in the superior mesenteric artery, and completion angiogram was performed which revealed successful stenting of the superior mesenteric artery with good radiographic results.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Next the catheter and sheath were removed from the groin. A closure device was applied in the groin following the sheath removal to achieve groin hemostasis. The patient tolerated the procedure well and suffered no complications. I was present throughout the entire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IMPRESSION: </a:t>
            </a:r>
          </a:p>
          <a:p>
            <a:r>
              <a:rPr lang="en-US" sz="1200" kern="1200" dirty="0">
                <a:solidFill>
                  <a:schemeClr val="tx1"/>
                </a:solidFill>
                <a:effectLst/>
                <a:latin typeface="+mn-lt"/>
                <a:ea typeface="+mn-ea"/>
                <a:cs typeface="+mn-cs"/>
              </a:rPr>
              <a:t>1. High grade celiac artery stenosis which was successfully treated with balloon expandable stent placement.</a:t>
            </a:r>
          </a:p>
          <a:p>
            <a:r>
              <a:rPr lang="en-US" sz="1200" kern="1200" dirty="0">
                <a:solidFill>
                  <a:schemeClr val="tx1"/>
                </a:solidFill>
                <a:effectLst/>
                <a:latin typeface="+mn-lt"/>
                <a:ea typeface="+mn-ea"/>
                <a:cs typeface="+mn-cs"/>
              </a:rPr>
              <a:t>2. High grade superior mesenteric artery stenosis which was successfully treated with balloon expandable stent placement.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patient will be discharged to home.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612 W. Duarte Rd, #303, Arcadia, CA 91007</a:t>
            </a: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30</a:t>
            </a:fld>
            <a:endParaRPr lang="en-US"/>
          </a:p>
        </p:txBody>
      </p:sp>
    </p:spTree>
    <p:extLst>
      <p:ext uri="{BB962C8B-B14F-4D97-AF65-F5344CB8AC3E}">
        <p14:creationId xmlns:p14="http://schemas.microsoft.com/office/powerpoint/2010/main" val="237830997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PL.CL - Permacath insert + Permacath removal (contralat.)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CATH LAB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Garfield Medical Center</a:t>
            </a:r>
          </a:p>
          <a:p>
            <a:r>
              <a:rPr lang="en-US" sz="1200" kern="1200" dirty="0">
                <a:solidFill>
                  <a:schemeClr val="tx1"/>
                </a:solidFill>
                <a:effectLst/>
                <a:latin typeface="+mn-lt"/>
                <a:ea typeface="+mn-ea"/>
                <a:cs typeface="+mn-cs"/>
              </a:rPr>
              <a:t>LOCATION: Cath Lab</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End stage renal failure requiring hemodialysis. 2. Permacath catheter infection</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PROCEDURES: </a:t>
            </a:r>
          </a:p>
          <a:p>
            <a:r>
              <a:rPr lang="en-US" sz="1200" kern="1200" dirty="0">
                <a:solidFill>
                  <a:schemeClr val="tx1"/>
                </a:solidFill>
                <a:effectLst/>
                <a:latin typeface="+mn-lt"/>
                <a:ea typeface="+mn-ea"/>
                <a:cs typeface="+mn-cs"/>
              </a:rPr>
              <a:t>1. Ultrasound guided percutaneous access of right jugular vein (CPT# 76937)</a:t>
            </a:r>
          </a:p>
          <a:p>
            <a:r>
              <a:rPr lang="en-US" sz="1200" kern="1200" dirty="0">
                <a:solidFill>
                  <a:schemeClr val="tx1"/>
                </a:solidFill>
                <a:effectLst/>
                <a:latin typeface="+mn-lt"/>
                <a:ea typeface="+mn-ea"/>
                <a:cs typeface="+mn-cs"/>
              </a:rPr>
              <a:t>2. Placement of right jugular vein tunneled dialysis Permacath catheter (CPT# 36558)</a:t>
            </a:r>
          </a:p>
          <a:p>
            <a:r>
              <a:rPr lang="en-US" sz="1200" kern="1200" dirty="0">
                <a:solidFill>
                  <a:schemeClr val="tx1"/>
                </a:solidFill>
                <a:effectLst/>
                <a:latin typeface="+mn-lt"/>
                <a:ea typeface="+mn-ea"/>
                <a:cs typeface="+mn-cs"/>
              </a:rPr>
              <a:t>3. Removal of left jugular vein tunneled dialysis Permacath catheter (CPT# 36589)</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PROCEDURES: </a:t>
            </a:r>
          </a:p>
          <a:p>
            <a:r>
              <a:rPr lang="en-US" sz="1200" kern="1200" dirty="0">
                <a:solidFill>
                  <a:schemeClr val="tx1"/>
                </a:solidFill>
                <a:effectLst/>
                <a:latin typeface="+mn-lt"/>
                <a:ea typeface="+mn-ea"/>
                <a:cs typeface="+mn-cs"/>
              </a:rPr>
              <a:t>1. Ultrasound guided percutaneous access of left jugular vein (CPT# 76937)</a:t>
            </a:r>
          </a:p>
          <a:p>
            <a:r>
              <a:rPr lang="en-US" sz="1200" kern="1200" dirty="0">
                <a:solidFill>
                  <a:schemeClr val="tx1"/>
                </a:solidFill>
                <a:effectLst/>
                <a:latin typeface="+mn-lt"/>
                <a:ea typeface="+mn-ea"/>
                <a:cs typeface="+mn-cs"/>
              </a:rPr>
              <a:t>2. Placement of left jugular vein tunneled dialysis Permacath catheter (CPT# 36558)</a:t>
            </a:r>
          </a:p>
          <a:p>
            <a:r>
              <a:rPr lang="en-US" sz="1200" kern="1200" dirty="0">
                <a:solidFill>
                  <a:schemeClr val="tx1"/>
                </a:solidFill>
                <a:effectLst/>
                <a:latin typeface="+mn-lt"/>
                <a:ea typeface="+mn-ea"/>
                <a:cs typeface="+mn-cs"/>
              </a:rPr>
              <a:t>3. Removal of right jugular vein tunneled dialysis Permacath catheter (CPT# 36589)</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Local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2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has been receiving hemodialysis via  &lt; _____ right   left ____&gt;  jugular vein tunneled dialysis catheter. The patient recently developed catheter infection which will require catheter removal. The patient was therefore scheduled for new Permacath insertion and removal of infected Permacath. Benefits and risks of the procedure were explained to the patient and patient's family who agree with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patient's bilateral chest and neck regions were prepped sterilely and then draped in a standard fashion. The patient was given local anesthesia with 10 ml of 1% of lidocaine. Using a portable ultrasound unit, the &lt; _____ right   left ____&gt;  jugular vein was visualized and accessed percutaneously. A guidewire was inserted in the vein, which was followed by dilator and peel away sheath placement into the jugular vein. Next we made an infraclavular incision using a scalpel. A double lumen tunneled dialysis Permacath was inserted subcutaneously from the infraclavicular site and brought out through the jugular vein skin site. The Permacath was introduced into the jugular vein via the peel-away sheath. The position of the catheter was placed in the superior vena cava which was confirmed by fluoroscopy. 3-0 prolene sutures were used to anchor the catheter to the skin site securely. Excellent blood flow was withdrawn from the catheter lumens without difficulty. High concentration of heparin solution was used to pack the Permacath catheter.  Appropriate dressing was applied over the incision site.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Next we turned our attention to the Permacath removal procedure. The  &lt; _____ right   left ____&gt;  chest catheter insertion site was carefully opened using a hemostat. The Permacath was removed with steady traction and the entire catheter was removed in its entirely. Manual pressure was applied in the right check and neck region to achieve hemostasis. The patient tolerated the procedure well without complication. Standard dressing was applied in the usual fashion. I was present throughout the entire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612 W. Duarte Rd, #303, Arcadia, CA 91007</a:t>
            </a: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31</a:t>
            </a:fld>
            <a:endParaRPr lang="en-US"/>
          </a:p>
        </p:txBody>
      </p:sp>
    </p:spTree>
    <p:extLst>
      <p:ext uri="{BB962C8B-B14F-4D97-AF65-F5344CB8AC3E}">
        <p14:creationId xmlns:p14="http://schemas.microsoft.com/office/powerpoint/2010/main" val="422749130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PL.CL - Permacath insertion (R. IJ)</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CATH LAB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Garfield Medical Center</a:t>
            </a:r>
          </a:p>
          <a:p>
            <a:r>
              <a:rPr lang="en-US" sz="1200" kern="1200" dirty="0">
                <a:solidFill>
                  <a:schemeClr val="tx1"/>
                </a:solidFill>
                <a:effectLst/>
                <a:latin typeface="+mn-lt"/>
                <a:ea typeface="+mn-ea"/>
                <a:cs typeface="+mn-cs"/>
              </a:rPr>
              <a:t>LOCATION: Cath Lab</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End stage renal failure requiring hemodialysis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 </a:t>
            </a:r>
          </a:p>
          <a:p>
            <a:r>
              <a:rPr lang="en-US" sz="1200" kern="1200" dirty="0">
                <a:solidFill>
                  <a:schemeClr val="tx1"/>
                </a:solidFill>
                <a:effectLst/>
                <a:latin typeface="+mn-lt"/>
                <a:ea typeface="+mn-ea"/>
                <a:cs typeface="+mn-cs"/>
              </a:rPr>
              <a:t>1. Percutaneous access of right jugular vein under ultrasound guidance (CPT# 76937)</a:t>
            </a:r>
          </a:p>
          <a:p>
            <a:r>
              <a:rPr lang="en-US" sz="1200" kern="1200" dirty="0">
                <a:solidFill>
                  <a:schemeClr val="tx1"/>
                </a:solidFill>
                <a:effectLst/>
                <a:latin typeface="+mn-lt"/>
                <a:ea typeface="+mn-ea"/>
                <a:cs typeface="+mn-cs"/>
              </a:rPr>
              <a:t>2. Placement of tunneled dialysis Permacath in the right jugular vein (CPT# 36558)</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Local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2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developed acute renal failure requiring hemodialysis. I was asked by Dr. ____ to place a tunneled Permacath catheter for hemodialysis access. Benefits and risks of the procedure were explained to the patient and patient's family who agreed to undergo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brought to the cath lab and placed on the cath lab table in the supine position. Appropriate time out was performed whereby the patient and site of surgery were identified. The patient's right neck was prepped sterilely and then draped in a standard fashion. The patient was given local anesthesia with 10 ml of 1% of lidocaine. Using a portable ultrasound unit, the jugular vein was visualized and accessed percutaneously. A guidewire was inserted in the vein, which was followed by dilator and peel away sheath placement into the vein. Next we made an inferior lateral counter incision using a scalpel approximately 5 cm away from the venous puncture site. A double lumen tunneled dialysis Permacath was inserted subcutaneously from the counter incision site and brought out through the venous puncture site. The Permacath was introduced into the vein via the peel-away sheath. The position of the catheter was placed in the vena cava which was confirmed by fluoroscopy. A 3-0 prolene suture was used to anchor the catheter to the skin site securely. Excellent blood flow was withdrawn from the catheter lumens without difficulty. High concentration of heparin solution was used to pack the Permacath catheter.  Appropriate dressing was applied over the incision site. The patient tolerated the procedure well without complication.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Permacath can be used for hemodialysis.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612 W. Duarte Rd, #303, Arcadia, CA 91007</a:t>
            </a: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32</a:t>
            </a:fld>
            <a:endParaRPr lang="en-US"/>
          </a:p>
        </p:txBody>
      </p:sp>
    </p:spTree>
    <p:extLst>
      <p:ext uri="{BB962C8B-B14F-4D97-AF65-F5344CB8AC3E}">
        <p14:creationId xmlns:p14="http://schemas.microsoft.com/office/powerpoint/2010/main" val="194618507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PL.CL - Permacath insertion + Quinton removal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CATH LAB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Garfield Medical Center</a:t>
            </a:r>
          </a:p>
          <a:p>
            <a:r>
              <a:rPr lang="en-US" sz="1200" kern="1200" dirty="0">
                <a:solidFill>
                  <a:schemeClr val="tx1"/>
                </a:solidFill>
                <a:effectLst/>
                <a:latin typeface="+mn-lt"/>
                <a:ea typeface="+mn-ea"/>
                <a:cs typeface="+mn-cs"/>
              </a:rPr>
              <a:t>LOCATION: Cath Lab</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End stage renal failure requiring hemodialysis.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1. Removal of right jugular vein Trialysis dialysis catheter (CPT# 36589)</a:t>
            </a:r>
          </a:p>
          <a:p>
            <a:r>
              <a:rPr lang="en-US" sz="1200" kern="1200" dirty="0">
                <a:solidFill>
                  <a:schemeClr val="tx1"/>
                </a:solidFill>
                <a:effectLst/>
                <a:latin typeface="+mn-lt"/>
                <a:ea typeface="+mn-ea"/>
                <a:cs typeface="+mn-cs"/>
              </a:rPr>
              <a:t>2. Placement of right jugular vein tunneled dialysis Permacath (CPT# 36558)</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1. Removal of left jugular vein Trialysis dialysis catheter (CPT# 36589)</a:t>
            </a:r>
          </a:p>
          <a:p>
            <a:r>
              <a:rPr lang="en-US" sz="1200" kern="1200" dirty="0">
                <a:solidFill>
                  <a:schemeClr val="tx1"/>
                </a:solidFill>
                <a:effectLst/>
                <a:latin typeface="+mn-lt"/>
                <a:ea typeface="+mn-ea"/>
                <a:cs typeface="+mn-cs"/>
              </a:rPr>
              <a:t>2. Placement of left jugular vein tunneled dialysis Permacath (CPT# 36558)</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Local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2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has been receiving hemodialysis via a jugular vein non-tunneled Trialysis catheter. I was asked to place a long-term tunneled Permacath in this patient and remove the Trialysis non-tunneled catheter. Benefits and risks of the procedure were explained to the patient and patient's family who agree with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patient's bilateral chest and neck regions were prepped sterilely and then draped in a standard fashion. The patient was given local anesthesia with 10 ml of 1% of lidocaine. The site of surgery was identified and timeout was performed. We placed a guidewire in the jugular vein non-tunneled Trialysis catheter. The catheter was next removed under fluoroscopic guidance. Next we placed a dilator over the guidewire and dilated the jugular vein. Next the dilator was removed, and we placed a peel-away introducer sheath in the jugular vein over the guidewire. We made an infraclavular incision using a scalpel. A double lumen tunneled dialysis Permacath was inserted subcutaneously from the infraclavicular site and brought out through the jugular vein skin site. The Permacath was introduced into the jugular vein via the peel-away sheath. The position of the catheter was placed in the superior vena cava which was confirmed by fluoroscopy. 3-0 prolene sutures were used to anchor the catheter to the skin site securely. Excellent blood flow was withdrawn from the catheter lumens without difficulty. High concentration of heparin solution was used to pack the Permacath catheter.  Appropriate dressing was applied over the incision site.</a:t>
            </a:r>
          </a:p>
          <a:p>
            <a:r>
              <a:rPr lang="en-US" sz="1200" kern="1200" dirty="0">
                <a:solidFill>
                  <a:schemeClr val="tx1"/>
                </a:solidFill>
                <a:effectLst/>
                <a:latin typeface="+mn-lt"/>
                <a:ea typeface="+mn-ea"/>
                <a:cs typeface="+mn-cs"/>
              </a:rPr>
              <a:t>The patient tolerated the procedure well without complication. Standard dressing was applied in the usual fashion. I was present throughout the entire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May use Permacath for hemodialysis.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612 W. Duarte Rd, #303, Arcadia, CA 91007</a:t>
            </a: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33</a:t>
            </a:fld>
            <a:endParaRPr lang="en-US"/>
          </a:p>
        </p:txBody>
      </p:sp>
    </p:spTree>
    <p:extLst>
      <p:ext uri="{BB962C8B-B14F-4D97-AF65-F5344CB8AC3E}">
        <p14:creationId xmlns:p14="http://schemas.microsoft.com/office/powerpoint/2010/main" val="5092244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PL.CL - Permacath insertion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CATH LAB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Garfield Medical Center</a:t>
            </a:r>
          </a:p>
          <a:p>
            <a:r>
              <a:rPr lang="en-US" sz="1200" kern="1200" dirty="0">
                <a:solidFill>
                  <a:schemeClr val="tx1"/>
                </a:solidFill>
                <a:effectLst/>
                <a:latin typeface="+mn-lt"/>
                <a:ea typeface="+mn-ea"/>
                <a:cs typeface="+mn-cs"/>
              </a:rPr>
              <a:t>LOCATION: Cath Lab</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End stage renal failure requiring hemodialysis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1. Percutaneous access of right jugular vein under ultrasound guidance (CPT# 76937)</a:t>
            </a:r>
          </a:p>
          <a:p>
            <a:r>
              <a:rPr lang="en-US" sz="1200" kern="1200" dirty="0">
                <a:solidFill>
                  <a:schemeClr val="tx1"/>
                </a:solidFill>
                <a:effectLst/>
                <a:latin typeface="+mn-lt"/>
                <a:ea typeface="+mn-ea"/>
                <a:cs typeface="+mn-cs"/>
              </a:rPr>
              <a:t>2. Placement of tunneled dialysis Permacath in the right jugular vein (CPT# 36558)</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1. Percutaneous access of left jugular vein under ultrasound guidance (CPT# 76937)</a:t>
            </a:r>
          </a:p>
          <a:p>
            <a:r>
              <a:rPr lang="en-US" sz="1200" kern="1200" dirty="0">
                <a:solidFill>
                  <a:schemeClr val="tx1"/>
                </a:solidFill>
                <a:effectLst/>
                <a:latin typeface="+mn-lt"/>
                <a:ea typeface="+mn-ea"/>
                <a:cs typeface="+mn-cs"/>
              </a:rPr>
              <a:t>2. Placement of tunneled dialysis Permacath in the left jugular vein (CPT# 36558)</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1. Percutaneous access of right femoral vein under ultrasound guidance (CPT# 76937)</a:t>
            </a:r>
          </a:p>
          <a:p>
            <a:r>
              <a:rPr lang="en-US" sz="1200" kern="1200" dirty="0">
                <a:solidFill>
                  <a:schemeClr val="tx1"/>
                </a:solidFill>
                <a:effectLst/>
                <a:latin typeface="+mn-lt"/>
                <a:ea typeface="+mn-ea"/>
                <a:cs typeface="+mn-cs"/>
              </a:rPr>
              <a:t>2. Placement of tunneled dialysis Permacath in the right femoral vein (CPT# 36558)</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1. Percutaneous access of left femoral vein under ultrasound guidance (CPT# 76937)</a:t>
            </a:r>
          </a:p>
          <a:p>
            <a:r>
              <a:rPr lang="en-US" sz="1200" kern="1200" dirty="0">
                <a:solidFill>
                  <a:schemeClr val="tx1"/>
                </a:solidFill>
                <a:effectLst/>
                <a:latin typeface="+mn-lt"/>
                <a:ea typeface="+mn-ea"/>
                <a:cs typeface="+mn-cs"/>
              </a:rPr>
              <a:t>2. Placement of tunneled dialysis Permacath in the left femoral vein (CPT# 36558)</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Local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2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developed acute renal failure requiring hemodialysis. I was asked by Dr. ____ to place a tunneled Permacath catheter for hemodialysis access. Benefits and risks of the procedure were explained to the patient and patient's family who agreed to undergo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brought to the cath lab and placed on the cath lab table in the supine position. Appropriate time out was performed whereby the patient and site of surgery were identified. The patient's &lt;  ____   right neck    _____ left neck _____ right groin ____ left groin___ &gt; was prepped sterilely and then draped in a standard fashion. The patient was given local anesthesia with 10 ml of 1% of lidocaine. Using a portable ultrasound unit, the &lt;  ____ jugular    femoral ___&gt; vein was visualized and accessed percutaneously. A guidewire was inserted in the vein, which was followed by dilator and peel away sheath placement into the vein. Next we made an inferior lateral counter incision using a scalpel approximately 5 cm away from the venous puncture site. A double lumen tunneled dialysis Permacath was inserted subcutaneously from the counter incision site and brought out through the venous puncture site. The Permacath was introduced into the vein via the peel-away sheath. The position of the catheter was placed in the vena cava which was confirmed by fluoroscopy. A 3-0 prolene suture was used to anchor the catheter to the skin site securely. Excellent blood flow was withdrawn from the catheter lumens without difficulty. High concentration of heparin solution was used to pack the Permacath catheter.  Appropriate dressing was applied over the incision site. The patient tolerated the procedure well without complication.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Permacath can be used for hemodialysis.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612 W. Duarte Rd, #303, Arcadia, CA 91007</a:t>
            </a: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34</a:t>
            </a:fld>
            <a:endParaRPr lang="en-US"/>
          </a:p>
        </p:txBody>
      </p:sp>
    </p:spTree>
    <p:extLst>
      <p:ext uri="{BB962C8B-B14F-4D97-AF65-F5344CB8AC3E}">
        <p14:creationId xmlns:p14="http://schemas.microsoft.com/office/powerpoint/2010/main" val="83837955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PL.CL - Permacath removal + Jugular PTA</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CATH LAB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Garfield Medical Center</a:t>
            </a:r>
          </a:p>
          <a:p>
            <a:r>
              <a:rPr lang="en-US" sz="1200" kern="1200" dirty="0">
                <a:solidFill>
                  <a:schemeClr val="tx1"/>
                </a:solidFill>
                <a:effectLst/>
                <a:latin typeface="+mn-lt"/>
                <a:ea typeface="+mn-ea"/>
                <a:cs typeface="+mn-cs"/>
              </a:rPr>
              <a:t>LOCATION: Cath Lab</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End stage renal failure requiring hemodialysis. 2. s/p &lt; _____ right   left  ____ jugular vein permacath placement</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 </a:t>
            </a:r>
          </a:p>
          <a:p>
            <a:r>
              <a:rPr lang="en-US" sz="1200" kern="1200" dirty="0">
                <a:solidFill>
                  <a:schemeClr val="tx1"/>
                </a:solidFill>
                <a:effectLst/>
                <a:latin typeface="+mn-lt"/>
                <a:ea typeface="+mn-ea"/>
                <a:cs typeface="+mn-cs"/>
              </a:rPr>
              <a:t>1. Catheter placement in the jugular vein (CPT# 36011)</a:t>
            </a:r>
          </a:p>
          <a:p>
            <a:r>
              <a:rPr lang="en-US" sz="1200" kern="1200" dirty="0">
                <a:solidFill>
                  <a:schemeClr val="tx1"/>
                </a:solidFill>
                <a:effectLst/>
                <a:latin typeface="+mn-lt"/>
                <a:ea typeface="+mn-ea"/>
                <a:cs typeface="+mn-cs"/>
              </a:rPr>
              <a:t>2. Venography of jugular vein (CPT# 75820)</a:t>
            </a:r>
          </a:p>
          <a:p>
            <a:r>
              <a:rPr lang="en-US" sz="1200" kern="1200" dirty="0">
                <a:solidFill>
                  <a:schemeClr val="tx1"/>
                </a:solidFill>
                <a:effectLst/>
                <a:latin typeface="+mn-lt"/>
                <a:ea typeface="+mn-ea"/>
                <a:cs typeface="+mn-cs"/>
              </a:rPr>
              <a:t>3. Venography of innominate vein (CPT# 75827)</a:t>
            </a:r>
          </a:p>
          <a:p>
            <a:r>
              <a:rPr lang="en-US" sz="1200" kern="1200" dirty="0">
                <a:solidFill>
                  <a:schemeClr val="tx1"/>
                </a:solidFill>
                <a:effectLst/>
                <a:latin typeface="+mn-lt"/>
                <a:ea typeface="+mn-ea"/>
                <a:cs typeface="+mn-cs"/>
              </a:rPr>
              <a:t>4. Transluminal balloon angioplasty of innominate vein (initial vessel, CPT# 37248)</a:t>
            </a:r>
          </a:p>
          <a:p>
            <a:r>
              <a:rPr lang="en-US" sz="1200" kern="1200" dirty="0">
                <a:solidFill>
                  <a:schemeClr val="tx1"/>
                </a:solidFill>
                <a:effectLst/>
                <a:latin typeface="+mn-lt"/>
                <a:ea typeface="+mn-ea"/>
                <a:cs typeface="+mn-cs"/>
              </a:rPr>
              <a:t>5. Transluminal balloon angioplasty of jugular vein (add-on vessel, CPT# 37249)</a:t>
            </a:r>
          </a:p>
          <a:p>
            <a:r>
              <a:rPr lang="en-US" sz="1200" kern="1200" dirty="0">
                <a:solidFill>
                  <a:schemeClr val="tx1"/>
                </a:solidFill>
                <a:effectLst/>
                <a:latin typeface="+mn-lt"/>
                <a:ea typeface="+mn-ea"/>
                <a:cs typeface="+mn-cs"/>
              </a:rPr>
              <a:t>6. Removal of tunneled dialysis Permacath (CPT# 36589)</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Local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0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has end stage renal failure and has been receiving hemodialysis via a left arm AV fistula. The patient no longer requires the jugular vein tunneled dialysis Permacath. Due to recent history of dialysis difficulty related to the jugular vein permacath, the patient was scheduled to undergo jugular vein venography with possible balloon angioplasty. We also plan to remove the tunneled dialysis Permacath as the patient no longer require it for hemodialysis. Benefits and risks of the procedure were explained to the patient and patient's family who agreed with the planned treatment.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patient's &lt; _____ right  left ____&gt;  chest and neck regions were prepped sterilely and then draped in a standard fashion. The patient was given local anesthesia with 10 ml of 1% of lidocaine. The patient was also given intravenous sedation of 1m of versed. A hemostat was used to carefully open the skin site where the catheter exited. This loosened the cuffed portion of the catheter from the adjacent tissue. Next a 260cm Glidewire was inserted via the venous lumen of the permacath, and the guidewire was positioned in the inferior vena cava. Next with steady traction pressure, the catheter was removed from the left neck and left chest region while we maintained the guidewire access in the jugular vein. We next inserted a Terumo 45cm 7F guiding sheath over the guidewire and the catheter was positioned in the jugular vein. Contrast injection was performed via the side port of the guiding sheath catheter for jugular vein venography. Next the catheter was advanced in the left innominate vein.  Contrast injection was performed via the side port of the guiding sheath catheter for innominate vein venography. This revealed a high grade stenosis in the jugular vein (60%) and right innominate vein (70%). Based on these findings, we placed a 10mm angioplasty balloon catheter in the jugular vein for balloon angioplasty. A total of 2 insufflations with 60 seconds of insufflation time was performed. We next placed a 10mm angioplasty balloon catheter in the innominate vein for balloon angioplasty. A total of 2 insufflations with 60 seconds of insufflation time was performed. The angioplasty balloon catheter was next removed. Completion angiogram was performed next which revealed successful radiographic result with minimal residual stenosis in the jugular vein (20%) and innominate vein (20%). The catheter and guidewire were next removed from the jugular vein. Manual pressure was applied in the left chest region for 20 minutes to achieve hemostasis.  Appropriate dressing was applied over the incision site. The patient tolerated the procedure well without complication. I was present throughout the entire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patient will be discharged to home, and return to my clinic for follow up in 2 weeks.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612 W. Duarte Rd, #303, Arcadia, CA 91007</a:t>
            </a: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35</a:t>
            </a:fld>
            <a:endParaRPr lang="en-US"/>
          </a:p>
        </p:txBody>
      </p:sp>
    </p:spTree>
    <p:extLst>
      <p:ext uri="{BB962C8B-B14F-4D97-AF65-F5344CB8AC3E}">
        <p14:creationId xmlns:p14="http://schemas.microsoft.com/office/powerpoint/2010/main" val="400725585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PL.CL - Permacath removal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CATH LAB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Garfield Medical Center</a:t>
            </a:r>
          </a:p>
          <a:p>
            <a:r>
              <a:rPr lang="en-US" sz="1200" kern="1200" dirty="0">
                <a:solidFill>
                  <a:schemeClr val="tx1"/>
                </a:solidFill>
                <a:effectLst/>
                <a:latin typeface="+mn-lt"/>
                <a:ea typeface="+mn-ea"/>
                <a:cs typeface="+mn-cs"/>
              </a:rPr>
              <a:t>LOCATION: Cath Lab</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End stage renal failure requiring hemodialysis. 2. Infected jugular vein permacath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 Removal of jugular vein tunneled dialysis Permacath (CPT# 36589)</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Local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0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has end stage renal failure and has been receiving hemodialysis via a right jugular vein tunneled dialysis Permacath. I was asked by Dr. ____ to remove the permacath due to catheter infection. Benefits and risks of the procedure were explained to the patient and patient's family who agree with the planned procedure of catheter removal.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brought to the cath lab and placed on the cath lab table in the supine position. The patient's &lt; _____right   left  _____&gt; chest and neck regions were prepped sterilely and draped in the standard fashion. Appropriate time out was performed whereby the patient and site of surgery were identified. The patient was given 1% lidocaine for local anesthesia. A hemostat was used to carefully open the skin site where the catheter exited, which loosened the cuffed portion of the catheter from the adjacent tissue.  Next with steady traction pressure, the catheter was removed from the right neck and right chest region. Manual pressure was applied in the right chest region for 20 minutes to achieve hemostasis.  Appropriate dressing was applied over the incision site. The patient tolerated the procedure well without complication. I was present throughout the entire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612 W. Duarte Rd, #303, Arcadia, CA 91007</a:t>
            </a: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36</a:t>
            </a:fld>
            <a:endParaRPr lang="en-US"/>
          </a:p>
        </p:txBody>
      </p:sp>
    </p:spTree>
    <p:extLst>
      <p:ext uri="{BB962C8B-B14F-4D97-AF65-F5344CB8AC3E}">
        <p14:creationId xmlns:p14="http://schemas.microsoft.com/office/powerpoint/2010/main" val="393988606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PL.CL - Permacath revision + SVC PTA</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CATH LAB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Garfield Medical Center</a:t>
            </a:r>
          </a:p>
          <a:p>
            <a:r>
              <a:rPr lang="en-US" sz="1200" kern="1200" dirty="0">
                <a:solidFill>
                  <a:schemeClr val="tx1"/>
                </a:solidFill>
                <a:effectLst/>
                <a:latin typeface="+mn-lt"/>
                <a:ea typeface="+mn-ea"/>
                <a:cs typeface="+mn-cs"/>
              </a:rPr>
              <a:t>LOCATION: Cath Lab</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End stage renal failure requiring hemodialysis. 2. Right Permacath malfunction</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 </a:t>
            </a:r>
          </a:p>
          <a:p>
            <a:r>
              <a:rPr lang="en-US" sz="1200" kern="1200" dirty="0">
                <a:solidFill>
                  <a:schemeClr val="tx1"/>
                </a:solidFill>
                <a:effectLst/>
                <a:latin typeface="+mn-lt"/>
                <a:ea typeface="+mn-ea"/>
                <a:cs typeface="+mn-cs"/>
              </a:rPr>
              <a:t>1. Removal of right jugular vein tunneled dialysis Permacath (CPT# 36589)</a:t>
            </a:r>
          </a:p>
          <a:p>
            <a:r>
              <a:rPr lang="en-US" sz="1200" kern="1200" dirty="0">
                <a:solidFill>
                  <a:schemeClr val="tx1"/>
                </a:solidFill>
                <a:effectLst/>
                <a:latin typeface="+mn-lt"/>
                <a:ea typeface="+mn-ea"/>
                <a:cs typeface="+mn-cs"/>
              </a:rPr>
              <a:t>2. Catheter placement in the superior vena cava (CPT# 36010)</a:t>
            </a:r>
          </a:p>
          <a:p>
            <a:r>
              <a:rPr lang="en-US" sz="1200" kern="1200" dirty="0">
                <a:solidFill>
                  <a:schemeClr val="tx1"/>
                </a:solidFill>
                <a:effectLst/>
                <a:latin typeface="+mn-lt"/>
                <a:ea typeface="+mn-ea"/>
                <a:cs typeface="+mn-cs"/>
              </a:rPr>
              <a:t>3. Angiogram of superior vena cava and innominate vein (CPT# 75827) </a:t>
            </a:r>
          </a:p>
          <a:p>
            <a:r>
              <a:rPr lang="en-US" sz="1200" kern="1200" dirty="0">
                <a:solidFill>
                  <a:schemeClr val="tx1"/>
                </a:solidFill>
                <a:effectLst/>
                <a:latin typeface="+mn-lt"/>
                <a:ea typeface="+mn-ea"/>
                <a:cs typeface="+mn-cs"/>
              </a:rPr>
              <a:t>4. Balloon angioplasty of superior vena cava (initial vessel, CPT# 37248)</a:t>
            </a:r>
          </a:p>
          <a:p>
            <a:r>
              <a:rPr lang="en-US" sz="1200" kern="1200" dirty="0">
                <a:solidFill>
                  <a:schemeClr val="tx1"/>
                </a:solidFill>
                <a:effectLst/>
                <a:latin typeface="+mn-lt"/>
                <a:ea typeface="+mn-ea"/>
                <a:cs typeface="+mn-cs"/>
              </a:rPr>
              <a:t>5. Balloon angioplasty of innominate vein (add-on vessel, CPT# 37249)</a:t>
            </a:r>
          </a:p>
          <a:p>
            <a:r>
              <a:rPr lang="en-US" sz="1200" kern="1200" dirty="0">
                <a:solidFill>
                  <a:schemeClr val="tx1"/>
                </a:solidFill>
                <a:effectLst/>
                <a:latin typeface="+mn-lt"/>
                <a:ea typeface="+mn-ea"/>
                <a:cs typeface="+mn-cs"/>
              </a:rPr>
              <a:t>6. Placement of right jugular vein tunneled dialysis Permacath catheter (CPT# 36558)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End stage renal failure requiring hemodialysis. 2. Left Permacath malfunction</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 </a:t>
            </a:r>
          </a:p>
          <a:p>
            <a:r>
              <a:rPr lang="en-US" sz="1200" kern="1200" dirty="0">
                <a:solidFill>
                  <a:schemeClr val="tx1"/>
                </a:solidFill>
                <a:effectLst/>
                <a:latin typeface="+mn-lt"/>
                <a:ea typeface="+mn-ea"/>
                <a:cs typeface="+mn-cs"/>
              </a:rPr>
              <a:t>1. Removal of left jugular vein tunneled dialysis Permacath (CPT# 36589)</a:t>
            </a:r>
          </a:p>
          <a:p>
            <a:r>
              <a:rPr lang="en-US" sz="1200" kern="1200" dirty="0">
                <a:solidFill>
                  <a:schemeClr val="tx1"/>
                </a:solidFill>
                <a:effectLst/>
                <a:latin typeface="+mn-lt"/>
                <a:ea typeface="+mn-ea"/>
                <a:cs typeface="+mn-cs"/>
              </a:rPr>
              <a:t>2. Catheter placement in the superior vena cava (CPT# 36010)</a:t>
            </a:r>
          </a:p>
          <a:p>
            <a:r>
              <a:rPr lang="en-US" sz="1200" kern="1200" dirty="0">
                <a:solidFill>
                  <a:schemeClr val="tx1"/>
                </a:solidFill>
                <a:effectLst/>
                <a:latin typeface="+mn-lt"/>
                <a:ea typeface="+mn-ea"/>
                <a:cs typeface="+mn-cs"/>
              </a:rPr>
              <a:t>3. Angiogram of superior vena cava and innominate vein (CPT# 75827) </a:t>
            </a:r>
          </a:p>
          <a:p>
            <a:r>
              <a:rPr lang="en-US" sz="1200" kern="1200" dirty="0">
                <a:solidFill>
                  <a:schemeClr val="tx1"/>
                </a:solidFill>
                <a:effectLst/>
                <a:latin typeface="+mn-lt"/>
                <a:ea typeface="+mn-ea"/>
                <a:cs typeface="+mn-cs"/>
              </a:rPr>
              <a:t>4. Balloon angioplasty of superior vena cava (initial vessel, CPT# 37248)</a:t>
            </a:r>
          </a:p>
          <a:p>
            <a:r>
              <a:rPr lang="en-US" sz="1200" kern="1200" dirty="0">
                <a:solidFill>
                  <a:schemeClr val="tx1"/>
                </a:solidFill>
                <a:effectLst/>
                <a:latin typeface="+mn-lt"/>
                <a:ea typeface="+mn-ea"/>
                <a:cs typeface="+mn-cs"/>
              </a:rPr>
              <a:t>5. Balloon angioplasty of innominate vein (add-on vessel, CPT# 37249)</a:t>
            </a:r>
          </a:p>
          <a:p>
            <a:r>
              <a:rPr lang="en-US" sz="1200" kern="1200" dirty="0">
                <a:solidFill>
                  <a:schemeClr val="tx1"/>
                </a:solidFill>
                <a:effectLst/>
                <a:latin typeface="+mn-lt"/>
                <a:ea typeface="+mn-ea"/>
                <a:cs typeface="+mn-cs"/>
              </a:rPr>
              <a:t>6. Placement of left jugular vein tunneled dialysis Permacath catheter (CPT# 36558)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Local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2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has been receiving hemodialysis via a &lt;  ____ right  left ____&gt; jugular vein tunneled dialysis catheter. The patient recently developed catheter malfunction with catheter occlusion of the tunneled Permacath. I was asked to see this patient regarding the management of her permacath malfunction. I plan to perform permacath revision with possible central venous interventions which include angioplasty of central venous system. Benefits and risks of the procedure were explained to the patient and patient's family who agree with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brought to the cath lab and placed on the cath lab table in the supine position. The patient's &lt; _____right   left  _____&gt; chest and neck regions were prepped sterilely and draped in the standard fashion. Appropriate time out was performed whereby the patient and site of surgery were identified. The patient was given 1% lidocaine for local anesthesia. We placed a guidewire in the venous lumen of the jugular vein tunneled permacath catheter. The permacath was next removed from the jugular vein. Next we inserted a 7F 45cm Terumo guiding sheath in the jugular vein over the guidewire. The catheter tip was positioned in the junction of superior vena cava and innominate vein. Contrast injection was performed for venography of the superior vena cava and innominate vein. This revealed a high grade (&gt;80%) luminal narrowing in the superior vena cava and the innominate vein. Based on these findings, we placed a 12mm angioplasty balloon catheter in the jugular vein for balloon angioplasty. A total of 2 insufflations with 60 seconds of insufflation time was performed. We next placed a 12mm angioplasty balloon catheter in the innominate vein for balloon angioplasty. A total of 2 insufflations with 60 seconds of insufflation time was performed. The angioplasty balloon catheter was next removed. Completion angiogram was performed which revealed satisfactory angiographic results. Next the guiding sheath was removed over the guidewire. We inserted a double lumen tunneled dialysis permacath over the guidewire.  The position of the catheter was placed in the superior vena cava which was confirmed by fluoroscopy. 3-0 prolene sutures were used to anchor the catheter to the skin site securely. Excellent blood flow was withdrawn from the catheter lumens without difficulty. High concentration of heparin solution was used to pack the Permacath catheter.  Appropriate dressing was applied over the incision site. I was present throughout the entire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The Permacath may be used for hemodialysis.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612 W. Duarte Rd, #303, Arcadia, CA 91007</a:t>
            </a: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37</a:t>
            </a:fld>
            <a:endParaRPr lang="en-US"/>
          </a:p>
        </p:txBody>
      </p:sp>
    </p:spTree>
    <p:extLst>
      <p:ext uri="{BB962C8B-B14F-4D97-AF65-F5344CB8AC3E}">
        <p14:creationId xmlns:p14="http://schemas.microsoft.com/office/powerpoint/2010/main" val="276769798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PL.CL - Prostatic artery embolization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CATH LAB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Garfield Medical Center (Cath Lab)</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Prostatic cancer with s/p radiation therapy, 2) intractable hematuria</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Percutaneous vascular access of common femoral artery under ultrasound guidance (CPT# 76937)</a:t>
            </a:r>
          </a:p>
          <a:p>
            <a:r>
              <a:rPr lang="en-US" sz="1200" kern="1200" dirty="0">
                <a:solidFill>
                  <a:schemeClr val="tx1"/>
                </a:solidFill>
                <a:effectLst/>
                <a:latin typeface="+mn-lt"/>
                <a:ea typeface="+mn-ea"/>
                <a:cs typeface="+mn-cs"/>
              </a:rPr>
              <a:t>2. Abdominal aortogram with bilateral lower leg angiography, including radiological supervision and interpretation (CPT# 75630)</a:t>
            </a:r>
          </a:p>
          <a:p>
            <a:r>
              <a:rPr lang="en-US" sz="1200" kern="1200" dirty="0">
                <a:solidFill>
                  <a:schemeClr val="tx1"/>
                </a:solidFill>
                <a:effectLst/>
                <a:latin typeface="+mn-lt"/>
                <a:ea typeface="+mn-ea"/>
                <a:cs typeface="+mn-cs"/>
              </a:rPr>
              <a:t>3. Selective catheter placement of the bilateral common iliac arteries with selective angiogram, including radiological supervision and interpretation (first order catheterization, CPT# 36245 &amp; 75726)</a:t>
            </a:r>
          </a:p>
          <a:p>
            <a:r>
              <a:rPr lang="en-US" sz="1200" kern="1200" dirty="0">
                <a:solidFill>
                  <a:schemeClr val="tx1"/>
                </a:solidFill>
                <a:effectLst/>
                <a:latin typeface="+mn-lt"/>
                <a:ea typeface="+mn-ea"/>
                <a:cs typeface="+mn-cs"/>
              </a:rPr>
              <a:t>4. Selective catheter placement of the bilateral inferior vesicle arteries with selective angiogram, including radiological supervision and interpretation (second order catheterization, CPT# 36246 &amp; 75774)</a:t>
            </a:r>
          </a:p>
          <a:p>
            <a:r>
              <a:rPr lang="en-US" sz="1200" kern="1200" dirty="0">
                <a:solidFill>
                  <a:schemeClr val="tx1"/>
                </a:solidFill>
                <a:effectLst/>
                <a:latin typeface="+mn-lt"/>
                <a:ea typeface="+mn-ea"/>
                <a:cs typeface="+mn-cs"/>
              </a:rPr>
              <a:t>5. Selective catheter placement of the bilateral prostatic arteries with selective angiogram, including radiological supervision and interpretation (third order catheterization, CPT# 36247 &amp; 75774)</a:t>
            </a:r>
          </a:p>
          <a:p>
            <a:r>
              <a:rPr lang="en-US" sz="1200" kern="1200" dirty="0">
                <a:solidFill>
                  <a:schemeClr val="tx1"/>
                </a:solidFill>
                <a:effectLst/>
                <a:latin typeface="+mn-lt"/>
                <a:ea typeface="+mn-ea"/>
                <a:cs typeface="+mn-cs"/>
              </a:rPr>
              <a:t>6. Embolization of bilateral prostatic arteries, including radiological supervision and interpretation (CPT# 37243 &amp; 75894)</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Local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5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has been diagnosed with a prostate cancer which has been treated with radiation therapy. He developed significant hematuria over the past several months. Due to his persistent and intractable hematuria, the patient is referred to us for prostatic artery embolization.  I've discussed with the patient regarding the benefits and risks of the procedure. The patient is aware of the benefits of the planned procedure which is to identify the prostatic artery and occlude the artery with embolic particles which will improve his hematuria. The patient is also aware of the potential risks of the procedure, which include contrast-induced nephropathy, vessel perforation, arterial dissection, contrast-induced allergic reaction, bleeding, and wound infection. The overall risk of these complications is 1%. The patient has accepted these benefits and risks. The patient agreed to proceed with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brought to the cath lab and placed on the cath lab table in the supine position. The patient's right groin was prepped sterilely and draped in the standard fashion. Appropriate time out was performed whereby the patient and site of surgery were identified. The patient was given 1% lidocaine for local anesthesia. Using percutaneous technique, the right common femoral artery was accessed under ultrasound guidance, and a 6F introducer sheath was inserted. Next a guidewire and a selective catheter were placed in the abdominal aorta and an aortogram was performed with contrast injection. Next we selectively catheterized the left internal iliac artery followed by selective catheter placement in the prostatic artery using a Roberts catheter. Next selective catheterization of the inferior vesicle arteries was performed using a Renegade microcatheter. Selective angiogram of the superior branch and inferior branch of the prostatic artery was performed using 3 ml of </a:t>
            </a:r>
            <a:r>
              <a:rPr lang="en-US" sz="1200" kern="1200" dirty="0" err="1">
                <a:solidFill>
                  <a:schemeClr val="tx1"/>
                </a:solidFill>
                <a:effectLst/>
                <a:latin typeface="+mn-lt"/>
                <a:ea typeface="+mn-ea"/>
                <a:cs typeface="+mn-cs"/>
              </a:rPr>
              <a:t>Visipague</a:t>
            </a:r>
            <a:r>
              <a:rPr lang="en-US" sz="1200" kern="1200" dirty="0">
                <a:solidFill>
                  <a:schemeClr val="tx1"/>
                </a:solidFill>
                <a:effectLst/>
                <a:latin typeface="+mn-lt"/>
                <a:ea typeface="+mn-ea"/>
                <a:cs typeface="+mn-cs"/>
              </a:rPr>
              <a:t> contrast to identify the blood flow to the prostate. Next embolic particle using </a:t>
            </a:r>
            <a:r>
              <a:rPr lang="en-US" sz="1200" kern="1200" dirty="0" err="1">
                <a:solidFill>
                  <a:schemeClr val="tx1"/>
                </a:solidFill>
                <a:effectLst/>
                <a:latin typeface="+mn-lt"/>
                <a:ea typeface="+mn-ea"/>
                <a:cs typeface="+mn-cs"/>
              </a:rPr>
              <a:t>Embosphere</a:t>
            </a:r>
            <a:r>
              <a:rPr lang="en-US" sz="1200" kern="1200" dirty="0">
                <a:solidFill>
                  <a:schemeClr val="tx1"/>
                </a:solidFill>
                <a:effectLst/>
                <a:latin typeface="+mn-lt"/>
                <a:ea typeface="+mn-ea"/>
                <a:cs typeface="+mn-cs"/>
              </a:rPr>
              <a:t> with 500 </a:t>
            </a:r>
            <a:r>
              <a:rPr lang="en-US" sz="1200" kern="1200" dirty="0" err="1">
                <a:solidFill>
                  <a:schemeClr val="tx1"/>
                </a:solidFill>
                <a:effectLst/>
                <a:latin typeface="+mn-lt"/>
                <a:ea typeface="+mn-ea"/>
                <a:cs typeface="+mn-cs"/>
              </a:rPr>
              <a:t>uM</a:t>
            </a:r>
            <a:r>
              <a:rPr lang="en-US" sz="1200" kern="1200" dirty="0">
                <a:solidFill>
                  <a:schemeClr val="tx1"/>
                </a:solidFill>
                <a:effectLst/>
                <a:latin typeface="+mn-lt"/>
                <a:ea typeface="+mn-ea"/>
                <a:cs typeface="+mn-cs"/>
              </a:rPr>
              <a:t> in diameter was injected via the microcatheter for embolization. The syringe containing the microspheres was mixed with 50% of </a:t>
            </a:r>
            <a:r>
              <a:rPr lang="en-US" sz="1200" kern="1200" dirty="0" err="1">
                <a:solidFill>
                  <a:schemeClr val="tx1"/>
                </a:solidFill>
                <a:effectLst/>
                <a:latin typeface="+mn-lt"/>
                <a:ea typeface="+mn-ea"/>
                <a:cs typeface="+mn-cs"/>
              </a:rPr>
              <a:t>Visipaque</a:t>
            </a:r>
            <a:r>
              <a:rPr lang="en-US" sz="1200" kern="1200" dirty="0">
                <a:solidFill>
                  <a:schemeClr val="tx1"/>
                </a:solidFill>
                <a:effectLst/>
                <a:latin typeface="+mn-lt"/>
                <a:ea typeface="+mn-ea"/>
                <a:cs typeface="+mn-cs"/>
              </a:rPr>
              <a:t> contrast, and the mixture solution was slowly injected under fluoroscopic guidance.  was A total of 10 ml of </a:t>
            </a:r>
            <a:r>
              <a:rPr lang="en-US" sz="1200" kern="1200" dirty="0" err="1">
                <a:solidFill>
                  <a:schemeClr val="tx1"/>
                </a:solidFill>
                <a:effectLst/>
                <a:latin typeface="+mn-lt"/>
                <a:ea typeface="+mn-ea"/>
                <a:cs typeface="+mn-cs"/>
              </a:rPr>
              <a:t>Embosphere</a:t>
            </a:r>
            <a:r>
              <a:rPr lang="en-US" sz="1200" kern="1200" dirty="0">
                <a:solidFill>
                  <a:schemeClr val="tx1"/>
                </a:solidFill>
                <a:effectLst/>
                <a:latin typeface="+mn-lt"/>
                <a:ea typeface="+mn-ea"/>
                <a:cs typeface="+mn-cs"/>
              </a:rPr>
              <a:t> was used to embolize the left prostatic artery. Completion angiogram was performed which demonstrated adequate flow stasis of the inferior vesicle artery. Next we removed the Roberts catheter and selective catheterized the right internal iliac artery. The right inferior vesicle artery was next catheterized using the Roberts catheter. Next selective catheterization of the right superior and inferior prostatic arteries were performed using a Renegade microcatheter. Selective angiogram of the superior branch and inferior branch of the prostatic artery was performed using 3 ml of </a:t>
            </a:r>
            <a:r>
              <a:rPr lang="en-US" sz="1200" kern="1200" dirty="0" err="1">
                <a:solidFill>
                  <a:schemeClr val="tx1"/>
                </a:solidFill>
                <a:effectLst/>
                <a:latin typeface="+mn-lt"/>
                <a:ea typeface="+mn-ea"/>
                <a:cs typeface="+mn-cs"/>
              </a:rPr>
              <a:t>Visipague</a:t>
            </a:r>
            <a:r>
              <a:rPr lang="en-US" sz="1200" kern="1200" dirty="0">
                <a:solidFill>
                  <a:schemeClr val="tx1"/>
                </a:solidFill>
                <a:effectLst/>
                <a:latin typeface="+mn-lt"/>
                <a:ea typeface="+mn-ea"/>
                <a:cs typeface="+mn-cs"/>
              </a:rPr>
              <a:t> contrast to identify the blood flow to the prostate. Next embolic particle using </a:t>
            </a:r>
            <a:r>
              <a:rPr lang="en-US" sz="1200" kern="1200" dirty="0" err="1">
                <a:solidFill>
                  <a:schemeClr val="tx1"/>
                </a:solidFill>
                <a:effectLst/>
                <a:latin typeface="+mn-lt"/>
                <a:ea typeface="+mn-ea"/>
                <a:cs typeface="+mn-cs"/>
              </a:rPr>
              <a:t>Embosphere</a:t>
            </a:r>
            <a:r>
              <a:rPr lang="en-US" sz="1200" kern="1200" dirty="0">
                <a:solidFill>
                  <a:schemeClr val="tx1"/>
                </a:solidFill>
                <a:effectLst/>
                <a:latin typeface="+mn-lt"/>
                <a:ea typeface="+mn-ea"/>
                <a:cs typeface="+mn-cs"/>
              </a:rPr>
              <a:t> with 500 </a:t>
            </a:r>
            <a:r>
              <a:rPr lang="en-US" sz="1200" kern="1200" dirty="0" err="1">
                <a:solidFill>
                  <a:schemeClr val="tx1"/>
                </a:solidFill>
                <a:effectLst/>
                <a:latin typeface="+mn-lt"/>
                <a:ea typeface="+mn-ea"/>
                <a:cs typeface="+mn-cs"/>
              </a:rPr>
              <a:t>uM</a:t>
            </a:r>
            <a:r>
              <a:rPr lang="en-US" sz="1200" kern="1200" dirty="0">
                <a:solidFill>
                  <a:schemeClr val="tx1"/>
                </a:solidFill>
                <a:effectLst/>
                <a:latin typeface="+mn-lt"/>
                <a:ea typeface="+mn-ea"/>
                <a:cs typeface="+mn-cs"/>
              </a:rPr>
              <a:t> in diameter was injected via the microcatheter for embolization. The syringe containing the microspheres was mixed with 50% of </a:t>
            </a:r>
            <a:r>
              <a:rPr lang="en-US" sz="1200" kern="1200" dirty="0" err="1">
                <a:solidFill>
                  <a:schemeClr val="tx1"/>
                </a:solidFill>
                <a:effectLst/>
                <a:latin typeface="+mn-lt"/>
                <a:ea typeface="+mn-ea"/>
                <a:cs typeface="+mn-cs"/>
              </a:rPr>
              <a:t>Visipaque</a:t>
            </a:r>
            <a:r>
              <a:rPr lang="en-US" sz="1200" kern="1200" dirty="0">
                <a:solidFill>
                  <a:schemeClr val="tx1"/>
                </a:solidFill>
                <a:effectLst/>
                <a:latin typeface="+mn-lt"/>
                <a:ea typeface="+mn-ea"/>
                <a:cs typeface="+mn-cs"/>
              </a:rPr>
              <a:t> contrast, and the mixture solution was slowly injected under fluoroscopic guidance.  was A total of 10 ml of </a:t>
            </a:r>
            <a:r>
              <a:rPr lang="en-US" sz="1200" kern="1200" dirty="0" err="1">
                <a:solidFill>
                  <a:schemeClr val="tx1"/>
                </a:solidFill>
                <a:effectLst/>
                <a:latin typeface="+mn-lt"/>
                <a:ea typeface="+mn-ea"/>
                <a:cs typeface="+mn-cs"/>
              </a:rPr>
              <a:t>Embosphere</a:t>
            </a:r>
            <a:r>
              <a:rPr lang="en-US" sz="1200" kern="1200" dirty="0">
                <a:solidFill>
                  <a:schemeClr val="tx1"/>
                </a:solidFill>
                <a:effectLst/>
                <a:latin typeface="+mn-lt"/>
                <a:ea typeface="+mn-ea"/>
                <a:cs typeface="+mn-cs"/>
              </a:rPr>
              <a:t> was used to embolize the right inferior vesicle artery. Completion angiogram was performed which demonstrated adequate flow stasis of the inferior vesicle artery.  Next the catheter and sheath were removed from the groin. A closure device was applied in the groin following the sheath removal to achieve groin hemostasis. The patient tolerated the procedure well and suffered no complications. I was present throughout the entire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IMPRESSION:  Successful embolization of bilateral prostatic arteries using </a:t>
            </a:r>
            <a:r>
              <a:rPr lang="en-US" sz="1200" kern="1200" dirty="0" err="1">
                <a:solidFill>
                  <a:schemeClr val="tx1"/>
                </a:solidFill>
                <a:effectLst/>
                <a:latin typeface="+mn-lt"/>
                <a:ea typeface="+mn-ea"/>
                <a:cs typeface="+mn-cs"/>
              </a:rPr>
              <a:t>Embosphere</a:t>
            </a:r>
            <a:r>
              <a:rPr lang="en-US" sz="1200" kern="1200" dirty="0">
                <a:solidFill>
                  <a:schemeClr val="tx1"/>
                </a:solidFill>
                <a:effectLst/>
                <a:latin typeface="+mn-lt"/>
                <a:ea typeface="+mn-ea"/>
                <a:cs typeface="+mn-cs"/>
              </a:rPr>
              <a:t> embolic particles.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612 W. Duarte Rd, #303, Arcadia, CA 91007</a:t>
            </a: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38</a:t>
            </a:fld>
            <a:endParaRPr lang="en-US"/>
          </a:p>
        </p:txBody>
      </p:sp>
    </p:spTree>
    <p:extLst>
      <p:ext uri="{BB962C8B-B14F-4D97-AF65-F5344CB8AC3E}">
        <p14:creationId xmlns:p14="http://schemas.microsoft.com/office/powerpoint/2010/main" val="123502997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PL.CL - Quinton catheter insertion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CATH LAB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Garfield Medical Center</a:t>
            </a:r>
          </a:p>
          <a:p>
            <a:r>
              <a:rPr lang="en-US" sz="1200" kern="1200" dirty="0">
                <a:solidFill>
                  <a:schemeClr val="tx1"/>
                </a:solidFill>
                <a:effectLst/>
                <a:latin typeface="+mn-lt"/>
                <a:ea typeface="+mn-ea"/>
                <a:cs typeface="+mn-cs"/>
              </a:rPr>
              <a:t>LOCATION: Cath Lab</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Acute renal failure requiring hemodialysis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1. Percutaneous access of right jugular vein under ultrasound guidance (CPT# 76937)</a:t>
            </a:r>
          </a:p>
          <a:p>
            <a:r>
              <a:rPr lang="en-US" sz="1200" kern="1200" dirty="0">
                <a:solidFill>
                  <a:schemeClr val="tx1"/>
                </a:solidFill>
                <a:effectLst/>
                <a:latin typeface="+mn-lt"/>
                <a:ea typeface="+mn-ea"/>
                <a:cs typeface="+mn-cs"/>
              </a:rPr>
              <a:t>2. Placement of non-tunneled hemodialysis catheter in the right jugular vein (CPT# 36556)</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1. Percutaneous access of left jugular vein under ultrasound guidance (CPT# 76937)</a:t>
            </a:r>
          </a:p>
          <a:p>
            <a:r>
              <a:rPr lang="en-US" sz="1200" kern="1200" dirty="0">
                <a:solidFill>
                  <a:schemeClr val="tx1"/>
                </a:solidFill>
                <a:effectLst/>
                <a:latin typeface="+mn-lt"/>
                <a:ea typeface="+mn-ea"/>
                <a:cs typeface="+mn-cs"/>
              </a:rPr>
              <a:t>2. Placement of non-tunneled hemodialysis catheter in the left jugular vein (CPT# 36556)</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1. Percutaneous access of right femoral vein under ultrasound guidance (CPT# 76937)</a:t>
            </a:r>
          </a:p>
          <a:p>
            <a:r>
              <a:rPr lang="en-US" sz="1200" kern="1200" dirty="0">
                <a:solidFill>
                  <a:schemeClr val="tx1"/>
                </a:solidFill>
                <a:effectLst/>
                <a:latin typeface="+mn-lt"/>
                <a:ea typeface="+mn-ea"/>
                <a:cs typeface="+mn-cs"/>
              </a:rPr>
              <a:t>2. Placement of non-tunneled hemodialysis catheter in the right femoral vein (CPT# 36556)</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1. Percutaneous access of left femoral vein under ultrasound guidance (CPT# 76937)</a:t>
            </a:r>
          </a:p>
          <a:p>
            <a:r>
              <a:rPr lang="en-US" sz="1200" kern="1200" dirty="0">
                <a:solidFill>
                  <a:schemeClr val="tx1"/>
                </a:solidFill>
                <a:effectLst/>
                <a:latin typeface="+mn-lt"/>
                <a:ea typeface="+mn-ea"/>
                <a:cs typeface="+mn-cs"/>
              </a:rPr>
              <a:t>2. Placement of non-tunneled hemodialysis catheter in the left femoral vein (CPT# 36556)</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Local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2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developed acute renal failure requiring urgent hemodialysis. I was asked by Dr. ____ to place a non-tunneled hemodialysis catheter so hemodialysis can be initiated immediately. Benefits and risks of the procedure were explained to the patient who agreed to undergo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brought to the cath lab and placed on the cath lab table in the supine position. Appropriate time out was performed whereby the patient and site of surgery were identified. The patient's &lt;  ____   right neck _____ left neck _____ right groin _____ left groin ____ &gt; was prepped sterilely and then draped in a standard fashion. The patient was given local anesthesia with 10 ml of 1% of lidocaine. Using a portable ultrasound unit, the &lt;  ____ jugular    femoral ___&gt; vein was visualized and accessed percutaneously. A guidewire was inserted in the vein, which was followed by dilator placement. Next the dilator was removed, and a non-tunneled Trialysis hemodialysis catheter was inserted over the guidewire and placed in the vein. The tip of the catheter was positioned in the vena cava. The guidewire was next removed. Excellent flow of blood with excellent blood return was established from both catheter ports. Both lumens of the catheters were infused with heparinized solution. The catheter was sutured to the skin using 3-0 Nylon sutures. High concentration of heparin was used to pack the dialysis catheter ports.  Appropriate dressing was applied over the catheter insertion site to secure the catheter. The patient tolerated the procedure well without complication.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612 W. Duarte Rd, #303, Arcadia, CA 91007</a:t>
            </a: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39</a:t>
            </a:fld>
            <a:endParaRPr lang="en-US"/>
          </a:p>
        </p:txBody>
      </p:sp>
    </p:spTree>
    <p:extLst>
      <p:ext uri="{BB962C8B-B14F-4D97-AF65-F5344CB8AC3E}">
        <p14:creationId xmlns:p14="http://schemas.microsoft.com/office/powerpoint/2010/main" val="10260110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 PL.CONSULTATION NOTE (ESRD)</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VASCULAR SURGERY CONSULTATION NOTE  |  PETER LIN, M.D.</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Date of Admission: </a:t>
            </a:r>
          </a:p>
          <a:p>
            <a:r>
              <a:rPr lang="en-US" sz="1200" kern="1200" dirty="0">
                <a:solidFill>
                  <a:schemeClr val="tx1"/>
                </a:solidFill>
                <a:effectLst/>
                <a:latin typeface="+mn-lt"/>
                <a:ea typeface="+mn-ea"/>
                <a:cs typeface="+mn-cs"/>
              </a:rPr>
              <a:t>Date of Consult:</a:t>
            </a:r>
          </a:p>
          <a:p>
            <a:r>
              <a:rPr lang="en-US" sz="1200" kern="1200" dirty="0">
                <a:solidFill>
                  <a:schemeClr val="tx1"/>
                </a:solidFill>
                <a:effectLst/>
                <a:latin typeface="+mn-lt"/>
                <a:ea typeface="+mn-ea"/>
                <a:cs typeface="+mn-cs"/>
              </a:rPr>
              <a:t>Consulting Physician: Peter Lin, M.D.</a:t>
            </a:r>
          </a:p>
          <a:p>
            <a:r>
              <a:rPr lang="en-US" sz="1200" kern="1200" dirty="0">
                <a:solidFill>
                  <a:schemeClr val="tx1"/>
                </a:solidFill>
                <a:effectLst/>
                <a:latin typeface="+mn-lt"/>
                <a:ea typeface="+mn-ea"/>
                <a:cs typeface="+mn-cs"/>
              </a:rPr>
              <a:t>Requesting Physician: </a:t>
            </a:r>
          </a:p>
          <a:p>
            <a:r>
              <a:rPr lang="en-US" sz="1200" kern="1200" dirty="0">
                <a:solidFill>
                  <a:schemeClr val="tx1"/>
                </a:solidFill>
                <a:effectLst/>
                <a:latin typeface="+mn-lt"/>
                <a:ea typeface="+mn-ea"/>
                <a:cs typeface="+mn-cs"/>
              </a:rPr>
              <a:t>Reason for Consultation: </a:t>
            </a:r>
          </a:p>
          <a:p>
            <a:r>
              <a:rPr lang="en-US" sz="1200" kern="1200" dirty="0">
                <a:solidFill>
                  <a:schemeClr val="tx1"/>
                </a:solidFill>
                <a:effectLst/>
                <a:latin typeface="+mn-lt"/>
                <a:ea typeface="+mn-ea"/>
                <a:cs typeface="+mn-cs"/>
              </a:rPr>
              <a:t>(Patient seen and examined. Chart, imaging, and medications reviewed)</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HISTORY OF PRESENT ILLNESS: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PAST MEDICAL HISTORY: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PAST SURGICAL HISTORY: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FAMILY HX: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SOCIAL HX:  No tobacco, No Drugs, No ETOH use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MEDICATIONS: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ALLERGIES: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PHYSICAL EXAM: </a:t>
            </a:r>
          </a:p>
          <a:p>
            <a:r>
              <a:rPr lang="en-US" sz="1200" kern="1200" dirty="0">
                <a:solidFill>
                  <a:schemeClr val="tx1"/>
                </a:solidFill>
                <a:effectLst/>
                <a:latin typeface="+mn-lt"/>
                <a:ea typeface="+mn-ea"/>
                <a:cs typeface="+mn-cs"/>
              </a:rPr>
              <a:t>Vital Signs: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GEN: No acute distress. Awake, Alert, and Oriented x3.</a:t>
            </a:r>
          </a:p>
          <a:p>
            <a:r>
              <a:rPr lang="en-US" sz="1200" kern="1200" dirty="0">
                <a:solidFill>
                  <a:schemeClr val="tx1"/>
                </a:solidFill>
                <a:effectLst/>
                <a:latin typeface="+mn-lt"/>
                <a:ea typeface="+mn-ea"/>
                <a:cs typeface="+mn-cs"/>
              </a:rPr>
              <a:t>HEENT: NC/AT. Conjunctiva normal, and sclera anicteric. PERRLA, EOMI. </a:t>
            </a:r>
          </a:p>
          <a:p>
            <a:r>
              <a:rPr lang="en-US" sz="1200" kern="1200" dirty="0">
                <a:solidFill>
                  <a:schemeClr val="tx1"/>
                </a:solidFill>
                <a:effectLst/>
                <a:latin typeface="+mn-lt"/>
                <a:ea typeface="+mn-ea"/>
                <a:cs typeface="+mn-cs"/>
              </a:rPr>
              <a:t>NECK: Supple, and no lymphadenopathy. Trachea is midline.</a:t>
            </a:r>
          </a:p>
          <a:p>
            <a:r>
              <a:rPr lang="en-US" sz="1200" kern="1200" dirty="0">
                <a:solidFill>
                  <a:schemeClr val="tx1"/>
                </a:solidFill>
                <a:effectLst/>
                <a:latin typeface="+mn-lt"/>
                <a:ea typeface="+mn-ea"/>
                <a:cs typeface="+mn-cs"/>
              </a:rPr>
              <a:t>CHEST: Good inspiratory effort. Speaking in full sentences. Clear to auscultation, without wheezing, rhonchi, or rales.</a:t>
            </a:r>
          </a:p>
          <a:p>
            <a:r>
              <a:rPr lang="en-US" sz="1200" kern="1200" dirty="0">
                <a:solidFill>
                  <a:schemeClr val="tx1"/>
                </a:solidFill>
                <a:effectLst/>
                <a:latin typeface="+mn-lt"/>
                <a:ea typeface="+mn-ea"/>
                <a:cs typeface="+mn-cs"/>
              </a:rPr>
              <a:t>HEART: Regular rate and rhythm. No murmurs, no rubs, no gallops, and no heaves.</a:t>
            </a:r>
          </a:p>
          <a:p>
            <a:r>
              <a:rPr lang="en-US" sz="1200" kern="1200" dirty="0">
                <a:solidFill>
                  <a:schemeClr val="tx1"/>
                </a:solidFill>
                <a:effectLst/>
                <a:latin typeface="+mn-lt"/>
                <a:ea typeface="+mn-ea"/>
                <a:cs typeface="+mn-cs"/>
              </a:rPr>
              <a:t>ABDOMEN: Soft with normal active bowel sounds. No tenderness to palpation, no rebound, and no guarding. </a:t>
            </a:r>
          </a:p>
          <a:p>
            <a:r>
              <a:rPr lang="en-US" sz="1200" kern="1200" dirty="0">
                <a:solidFill>
                  <a:schemeClr val="tx1"/>
                </a:solidFill>
                <a:effectLst/>
                <a:latin typeface="+mn-lt"/>
                <a:ea typeface="+mn-ea"/>
                <a:cs typeface="+mn-cs"/>
              </a:rPr>
              <a:t>EXTREMITIES: No clubbing, no cyanosis, no pedal edema. Distal pulses present x 4 extremities.</a:t>
            </a:r>
          </a:p>
          <a:p>
            <a:r>
              <a:rPr lang="en-US" sz="1200" kern="1200" dirty="0">
                <a:solidFill>
                  <a:schemeClr val="tx1"/>
                </a:solidFill>
                <a:effectLst/>
                <a:latin typeface="+mn-lt"/>
                <a:ea typeface="+mn-ea"/>
                <a:cs typeface="+mn-cs"/>
              </a:rPr>
              <a:t>NEUROLOGICAL: CN 2-12 grossly intact. </a:t>
            </a:r>
          </a:p>
          <a:p>
            <a:r>
              <a:rPr lang="en-US" sz="1200" kern="1200" dirty="0">
                <a:solidFill>
                  <a:schemeClr val="tx1"/>
                </a:solidFill>
                <a:effectLst/>
                <a:latin typeface="+mn-lt"/>
                <a:ea typeface="+mn-ea"/>
                <a:cs typeface="+mn-cs"/>
              </a:rPr>
              <a:t>SKIN: Intact, warm, and dry. No rashes.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LABS/IMAGING:</a:t>
            </a:r>
          </a:p>
          <a:p>
            <a:r>
              <a:rPr lang="en-US" sz="1200" kern="1200" dirty="0">
                <a:solidFill>
                  <a:schemeClr val="tx1"/>
                </a:solidFill>
                <a:effectLst/>
                <a:latin typeface="+mn-lt"/>
                <a:ea typeface="+mn-ea"/>
                <a:cs typeface="+mn-cs"/>
              </a:rPr>
              <a:t>CAROTID DUPLEX ULTRASOUND:</a:t>
            </a:r>
          </a:p>
          <a:p>
            <a:r>
              <a:rPr lang="en-US" sz="1200" kern="1200" dirty="0">
                <a:solidFill>
                  <a:schemeClr val="tx1"/>
                </a:solidFill>
                <a:effectLst/>
                <a:latin typeface="+mn-lt"/>
                <a:ea typeface="+mn-ea"/>
                <a:cs typeface="+mn-cs"/>
              </a:rPr>
              <a:t>RIGHT CAROTID ARTERY: Peak systolic velocity: ___  cm/sec; End-diastolic velocity: ___ cm/sec. The velocity criteria is consistent with ___% luminal stenosis.</a:t>
            </a:r>
          </a:p>
          <a:p>
            <a:r>
              <a:rPr lang="en-US" sz="1200" kern="1200" dirty="0">
                <a:solidFill>
                  <a:schemeClr val="tx1"/>
                </a:solidFill>
                <a:effectLst/>
                <a:latin typeface="+mn-lt"/>
                <a:ea typeface="+mn-ea"/>
                <a:cs typeface="+mn-cs"/>
              </a:rPr>
              <a:t>LEFT CAROTID ARTERY: Peak systolic velocity: ___  cm/sec; End-diastolic velocity: ___ cm/sec. The velocity criteria is consistent with ___% luminal stenosis.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ASSESSMENT / PLAN: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ESRD (Plan Quinton catheter placement)</a:t>
            </a:r>
          </a:p>
          <a:p>
            <a:r>
              <a:rPr lang="en-US" sz="1200" kern="1200" dirty="0">
                <a:solidFill>
                  <a:schemeClr val="tx1"/>
                </a:solidFill>
                <a:effectLst/>
                <a:latin typeface="+mn-lt"/>
                <a:ea typeface="+mn-ea"/>
                <a:cs typeface="+mn-cs"/>
              </a:rPr>
              <a:t>End stage renal disease requiring urgent hemodialysis - We will place a non-tunneled dialysis catheter at bedside for immediate hemodialysis access. I have discussed with the patient regarding potential risks and complications of the procedure, which include infection, bleeding, vessel injury, nerve injury, pneumothorax, catheter site bleeding, and catheter infection. The overall risk of these complications is 1%. The patient verbalizes understanding and wishes to proceed with the recommended treatment.  The patient will also be scheduled for tunneled dialysis catheter insertion and AV access creation electively if clinically indicated.</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ESRD (Plan Permacath catheter placement)</a:t>
            </a:r>
          </a:p>
          <a:p>
            <a:r>
              <a:rPr lang="en-US" sz="1200" kern="1200" dirty="0">
                <a:solidFill>
                  <a:schemeClr val="tx1"/>
                </a:solidFill>
                <a:effectLst/>
                <a:latin typeface="+mn-lt"/>
                <a:ea typeface="+mn-ea"/>
                <a:cs typeface="+mn-cs"/>
              </a:rPr>
              <a:t>End stage renal disease requiring hemodialysis - The patient will be scheduled for tunneled dialysis catheter placement. I have discussed with the patient regarding potential risks and complications of the procedure, which include infection, bleeding, vessel injury, nerve injury, pneumothorax, catheter site bleeding, and catheter infection. The overall risk of these complications is 1%. The patient verbalizes understanding and wishes to proceed with the recommended treatment.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ESRD (Plan AVG thrombectomy/permacath placement)</a:t>
            </a:r>
          </a:p>
          <a:p>
            <a:r>
              <a:rPr lang="en-US" sz="1200" kern="1200" dirty="0">
                <a:solidFill>
                  <a:schemeClr val="tx1"/>
                </a:solidFill>
                <a:effectLst/>
                <a:latin typeface="+mn-lt"/>
                <a:ea typeface="+mn-ea"/>
                <a:cs typeface="+mn-cs"/>
              </a:rPr>
              <a:t>End stage renal disease with thrombosed AV access - The patient will be scheduled for AV access thrombectomy and possible permacath placement. I have discussed with the patient regarding the benefits and risks of the planned procedures. The patient is aware of the benefit of the purpose which is to restore the AV access so hemodialysis can be performed. In the event that AV access thrombectomy is not successful, a tunneled dialysis catheter will be placed. Potential risks of the procedure include infection, bleeding, AV graft thrombosis, catheter site bleeding, and catheter infection. The overall risk of these surgical complications is 1%. The patient verbalizes understanding and wishes to proceed with the recommended treatment.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ESRD with bleeding AV access pseudoaneurysm (Plan AV fistula pseudoaneurysm repair and repair of bleeding AV fistula with possible permacath placement)</a:t>
            </a:r>
          </a:p>
          <a:p>
            <a:r>
              <a:rPr lang="en-US" sz="1200" kern="1200" dirty="0">
                <a:solidFill>
                  <a:schemeClr val="tx1"/>
                </a:solidFill>
                <a:effectLst/>
                <a:latin typeface="+mn-lt"/>
                <a:ea typeface="+mn-ea"/>
                <a:cs typeface="+mn-cs"/>
              </a:rPr>
              <a:t>Left arm bleeding AV fistula vs. AV fistula pseudoaneurysm - The patient will be scheduled for urgent surgical exploration with repair of the AV fistula pseudoaneurysm and AV fistula revision, as well as possible permacath placement. The purpose of the planned procedure is to repair the bleeding AV fistula and correct the underlying pseudoaneurysm. In the event that AV access thrombectomy is not successful, a tunneled dialysis catheter will be placed. Potential risks of the procedure include nerve injury, vessel injury, bleeding, infection, deep vein thrombosis, and arterial thrombosis. The overall risk of these surgical complications is 1%. The patient verbalizes understanding and wishes to proceed with the recommended treatment.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ESRD (Plan AVF / AVG creation)</a:t>
            </a:r>
          </a:p>
          <a:p>
            <a:r>
              <a:rPr lang="en-US" sz="1200" kern="1200" dirty="0">
                <a:solidFill>
                  <a:schemeClr val="tx1"/>
                </a:solidFill>
                <a:effectLst/>
                <a:latin typeface="+mn-lt"/>
                <a:ea typeface="+mn-ea"/>
                <a:cs typeface="+mn-cs"/>
              </a:rPr>
              <a:t>End stage renal disease requiring long term dialysis access - The patient will be scheduled for an upper extremity AV fistula versus AV graft creation for long term dialysis access. I have discussed with the patient regarding the benefits and risks of the planned procedures. The patient is aware of the benefit of the purpose which is to create a long term dialysis access in the upper extremity. I have also discussed with the patient regarding potential risks and complications of the procedure, which include infection, bleeding, AV graft thrombosis, steal syndrome, and AV access infection. The overall risk of these surgical complications is 1%. The patient verbalizes understanding and wishes to proceed with the recommended treatment.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ESRD (Plan PD catheter placement)</a:t>
            </a:r>
          </a:p>
          <a:p>
            <a:r>
              <a:rPr lang="en-US" sz="1200" kern="1200" dirty="0">
                <a:solidFill>
                  <a:schemeClr val="tx1"/>
                </a:solidFill>
                <a:effectLst/>
                <a:latin typeface="+mn-lt"/>
                <a:ea typeface="+mn-ea"/>
                <a:cs typeface="+mn-cs"/>
              </a:rPr>
              <a:t>End stage renal disease requiring peritoneal dialysis - The patient will be scheduled for laparoscopic peritoneal dialysis catheter placement. I have discussed with the patient regarding the benefits and risks of peritoneal dialysis catheter placement. The patient is aware of the benefit of the purpose which is to create a peritoneal dialysis access so peritoneal dialysis can be initiated. I have also discussed with the patient regarding potential risks and complications of the procedure, which include iatrogenic bowel injuries, bowel perforation, peritoneal dialysis catheter migration, peritoneal dialysis catheter occlusion, vessel injury, bowel perforation, bleeding, and infection. The overall risk of these surgical complications is 1%. The patient verbalizes understanding and wishes to proceed with laparoscopic PD catheter placement.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ESRD (Plan PD catheter revision)</a:t>
            </a:r>
          </a:p>
          <a:p>
            <a:r>
              <a:rPr lang="en-US" sz="1200" kern="1200" dirty="0">
                <a:solidFill>
                  <a:schemeClr val="tx1"/>
                </a:solidFill>
                <a:effectLst/>
                <a:latin typeface="+mn-lt"/>
                <a:ea typeface="+mn-ea"/>
                <a:cs typeface="+mn-cs"/>
              </a:rPr>
              <a:t>End stage renal disease with malfunction peritoneal dialysis catheter - The patient will be scheduled for laparoscopic peritoneal dialysis catheter revision. I have discussed with the patient regarding the benefits and risks of procedure. The patient is aware of the benefit of the purpose which is to revise or replace the existing peritoneal dialysis catheter so peritoneal dialysis can be performed. I have also discussed with the patient regarding potential risks and complications of the procedure, which include iatrogenic bowel injuries, bowel perforation, peritoneal dialysis catheter migration, peritoneal dialysis catheter occlusion, vessel injury, bowel perforation, bleeding, and infection. The overall risk of these surgical complications is 1%. The patient verbalizes understanding and wishes to proceed with laparoscopic PD catheter placement.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ESRD (Plan PD catheter removal)</a:t>
            </a:r>
          </a:p>
          <a:p>
            <a:r>
              <a:rPr lang="en-US" sz="1200" kern="1200" dirty="0">
                <a:solidFill>
                  <a:schemeClr val="tx1"/>
                </a:solidFill>
                <a:effectLst/>
                <a:latin typeface="+mn-lt"/>
                <a:ea typeface="+mn-ea"/>
                <a:cs typeface="+mn-cs"/>
              </a:rPr>
              <a:t>End stage renal disease with malfunction peritoneal dialysis catheter - The patient will be scheduled for peritoneal dialysis catheter removal. I have discussed with the patient regarding the benefits and risks of procedure. The patient is aware of the benefit of the purpose which is to remove the existing peritoneal dialysis catheter due to infection. I have also discussed with the patient regarding potential risks and complications of the procedure, which include iatrogenic bowel injuries, bowel perforation, bleeding, and infection. The overall risk of these surgical complications is 1%. The patient verbalizes understanding and wishes to proceed with PD catheter placement removal.</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ESRD (Plan DRIL)</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ASSESSMENT: End stage renal disease with arterial steal syndrome and finger gangrene</a:t>
            </a:r>
          </a:p>
          <a:p>
            <a:r>
              <a:rPr lang="en-US" sz="1200" kern="1200" dirty="0">
                <a:solidFill>
                  <a:schemeClr val="tx1"/>
                </a:solidFill>
                <a:effectLst/>
                <a:latin typeface="+mn-lt"/>
                <a:ea typeface="+mn-ea"/>
                <a:cs typeface="+mn-cs"/>
              </a:rPr>
              <a:t>PLAN: The patient will be scheduled for surgical revascularization procedure (DRIL – Distal Revascularization and Interval Ligation procedure) to correct the arterial steal syndrome. This is a brachial artery bypass to improve the arterial circulation to the patient’s upper extremity. I have discussed with the patient regarding the benefits and risks of procedure. The patient is aware of the benefit of the purpose which is to improve the hand circulation by means of a surgical bypass procedure. I have also discussed with the patient regarding potential risks and complications of the procedure, which include nerve injury, bypass graft occlusion, wound infection, bleeding, and infection. The overall risk of these surgical complications is 1%. The patient verbalizes understanding and wishes to proceed with DRIL bypass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Thank you for this consultation.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612 W. Duarte Road, #303, Pasadena, CA 91007</a:t>
            </a: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4</a:t>
            </a:fld>
            <a:endParaRPr lang="en-US"/>
          </a:p>
        </p:txBody>
      </p:sp>
    </p:spTree>
    <p:extLst>
      <p:ext uri="{BB962C8B-B14F-4D97-AF65-F5344CB8AC3E}">
        <p14:creationId xmlns:p14="http://schemas.microsoft.com/office/powerpoint/2010/main" val="197067245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PL.CL - Renal artery embolization (aneurysm)</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CATH LAB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Garfield Medical Center (Cath Lab)</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&lt;  ____ Right Left ____&gt;  renal artery aneurysm</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Percutaneous vascular access of common femoral artery under ultrasound guidance (CPT# 76937)</a:t>
            </a:r>
          </a:p>
          <a:p>
            <a:r>
              <a:rPr lang="en-US" sz="1200" kern="1200" dirty="0">
                <a:solidFill>
                  <a:schemeClr val="tx1"/>
                </a:solidFill>
                <a:effectLst/>
                <a:latin typeface="+mn-lt"/>
                <a:ea typeface="+mn-ea"/>
                <a:cs typeface="+mn-cs"/>
              </a:rPr>
              <a:t>2. Abdominal aortogram with bilateral lower leg angiography, including radiological supervision and interpretation (CPT# 75630)</a:t>
            </a:r>
          </a:p>
          <a:p>
            <a:r>
              <a:rPr lang="en-US" sz="1200" kern="1200" dirty="0">
                <a:solidFill>
                  <a:schemeClr val="tx1"/>
                </a:solidFill>
                <a:effectLst/>
                <a:latin typeface="+mn-lt"/>
                <a:ea typeface="+mn-ea"/>
                <a:cs typeface="+mn-cs"/>
              </a:rPr>
              <a:t>3. Selective bilateral renal artery catheter placement for selective bilateral renal artery angiogram, including radiological supervision and interpretation (CPT# 36252)</a:t>
            </a:r>
          </a:p>
          <a:p>
            <a:r>
              <a:rPr lang="en-US" sz="1200" kern="1200" dirty="0">
                <a:solidFill>
                  <a:schemeClr val="tx1"/>
                </a:solidFill>
                <a:effectLst/>
                <a:latin typeface="+mn-lt"/>
                <a:ea typeface="+mn-ea"/>
                <a:cs typeface="+mn-cs"/>
              </a:rPr>
              <a:t>4. Embolization of renal artery aneurysm, including radiological supervision and interpretation (CPT# 37242)</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Local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5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has been diagnosed with a symptomatic &lt; _____ right   left  ____&gt; renal artery aneurysm with abdominal and flank pain. The patient was therefore scheduled to undergo renal artery angiographic evaluation with possible endovascular embolization. I've discussed with the patient regarding the benefits and risks of the procedure. The patient is aware of the benefits of the planned procedure which is to identify the renal artery aneurysm and exclude the renal artery aneurysm with coil embolization. The patient is also aware of the potential risks of the procedure, which include contrast-induced nephropathy, vessel perforation, arterial dissection, contrast-induced allergic reaction, bleeding, and wound infection. The overall risk of these complications is 1%. The patient has accepted these benefits and risks, and agreed to proceed with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brought to the cath lab and placed on the cath lab table in the supine position. The patient's right groin was prepped sterilely and draped in the standard fashion. Appropriate time out was performed whereby the patient and site of surgery were identified. The patient was given 1% lidocaine for local anesthesia. Using percutaneous technique, the right common femoral artery was accessed under ultrasound guidance, and a 6F introducer sheath was inserted. Next a guidewire and a selective catheter were placed in the abdominal aorta and an aortogram was performed with contrast injection. Next we selectively catheterized the right renal artery with a catheter which was followed by selective renal artery angiogram. We then selectively catheterized the left renal artery with a catheter which was followed by selective renal artery angiogram. These angiographic evaluations revealed a large &lt; ______ right   left  _____&gt; renal artery aneurysm. We next advanced a guiding sheath in the renal artery. This was followed by microcatheter placement in the renal artery aneurysm. Contrast injection was performed to ensure the catheter was placed within the renal artery aneurysm. Next we deployed 12-mm microcoils in the renal artery aneurysm followed by 10-mm microcoils in the renal artery aneurysm. Completion angiogram was performed which revealed successful exclusion of the renal artery aneurysm.  Next the catheter and sheath were removed from the groin. A closure device was applied in the groin following the sheath removal to achieve groin hemostasis. The patient tolerated the procedure well and suffered no complications. I was present throughout the entire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IMPRESSION:</a:t>
            </a:r>
          </a:p>
          <a:p>
            <a:r>
              <a:rPr lang="en-US" sz="1200" kern="1200" dirty="0">
                <a:solidFill>
                  <a:schemeClr val="tx1"/>
                </a:solidFill>
                <a:effectLst/>
                <a:latin typeface="+mn-lt"/>
                <a:ea typeface="+mn-ea"/>
                <a:cs typeface="+mn-cs"/>
              </a:rPr>
              <a:t>1. Patent abdominal aorta with patent bilateral renal arteries without hemodynamically significant stenosis.</a:t>
            </a:r>
          </a:p>
          <a:p>
            <a:r>
              <a:rPr lang="en-US" sz="1200" kern="1200" dirty="0">
                <a:solidFill>
                  <a:schemeClr val="tx1"/>
                </a:solidFill>
                <a:effectLst/>
                <a:latin typeface="+mn-lt"/>
                <a:ea typeface="+mn-ea"/>
                <a:cs typeface="+mn-cs"/>
              </a:rPr>
              <a:t>2. Successful coil embolization of renal artery aneurysm.</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patient will be discharged to home and followed up in my clinic in 2 weeks.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612 W. Duarte Rd, #303, Arcadia, CA 91007</a:t>
            </a: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40</a:t>
            </a:fld>
            <a:endParaRPr lang="en-US"/>
          </a:p>
        </p:txBody>
      </p:sp>
    </p:spTree>
    <p:extLst>
      <p:ext uri="{BB962C8B-B14F-4D97-AF65-F5344CB8AC3E}">
        <p14:creationId xmlns:p14="http://schemas.microsoft.com/office/powerpoint/2010/main" val="39790138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PL.CL - Renal artery embolization (bleeding)</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CATH LAB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Garfield Medical Center (Cath Lab)</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Right perinephric hematoma, 2) Bleeding right renal artery hematoma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Percutaneous vascular access of common femoral artery under ultrasound guidance (CPT# 76937)</a:t>
            </a:r>
          </a:p>
          <a:p>
            <a:r>
              <a:rPr lang="en-US" sz="1200" kern="1200" dirty="0">
                <a:solidFill>
                  <a:schemeClr val="tx1"/>
                </a:solidFill>
                <a:effectLst/>
                <a:latin typeface="+mn-lt"/>
                <a:ea typeface="+mn-ea"/>
                <a:cs typeface="+mn-cs"/>
              </a:rPr>
              <a:t>2. Abdominal aortogram with bilateral lower leg angiography, including radiological supervision and interpretation (CPT# 75630)</a:t>
            </a:r>
          </a:p>
          <a:p>
            <a:r>
              <a:rPr lang="en-US" sz="1200" kern="1200" dirty="0">
                <a:solidFill>
                  <a:schemeClr val="tx1"/>
                </a:solidFill>
                <a:effectLst/>
                <a:latin typeface="+mn-lt"/>
                <a:ea typeface="+mn-ea"/>
                <a:cs typeface="+mn-cs"/>
              </a:rPr>
              <a:t>3. Selective bilateral renal artery catheter placement for selective bilateral renal artery angiogram, including radiological supervision and interpretation (CPT# 36252)</a:t>
            </a:r>
          </a:p>
          <a:p>
            <a:r>
              <a:rPr lang="en-US" sz="1200" kern="1200" dirty="0">
                <a:solidFill>
                  <a:schemeClr val="tx1"/>
                </a:solidFill>
                <a:effectLst/>
                <a:latin typeface="+mn-lt"/>
                <a:ea typeface="+mn-ea"/>
                <a:cs typeface="+mn-cs"/>
              </a:rPr>
              <a:t>4. Right renal artery embolization for bleeding control (including radiological supervision and interpretation, CPT# 37244)</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Left perinephric hematoma, 2) Bleeding left renal artery hematoma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Percutaneous vascular access of common femoral artery under ultrasound guidance (CPT# 76937)</a:t>
            </a:r>
          </a:p>
          <a:p>
            <a:r>
              <a:rPr lang="en-US" sz="1200" kern="1200" dirty="0">
                <a:solidFill>
                  <a:schemeClr val="tx1"/>
                </a:solidFill>
                <a:effectLst/>
                <a:latin typeface="+mn-lt"/>
                <a:ea typeface="+mn-ea"/>
                <a:cs typeface="+mn-cs"/>
              </a:rPr>
              <a:t>2. Abdominal aortogram with bilateral lower leg angiography, including radiological supervision and interpretation (CPT# 75630)</a:t>
            </a:r>
          </a:p>
          <a:p>
            <a:r>
              <a:rPr lang="en-US" sz="1200" kern="1200" dirty="0">
                <a:solidFill>
                  <a:schemeClr val="tx1"/>
                </a:solidFill>
                <a:effectLst/>
                <a:latin typeface="+mn-lt"/>
                <a:ea typeface="+mn-ea"/>
                <a:cs typeface="+mn-cs"/>
              </a:rPr>
              <a:t>3. Selective bilateral renal artery catheter placement for selective bilateral renal artery angiogram, including radiological supervision and interpretation (CPT# 36252)</a:t>
            </a:r>
          </a:p>
          <a:p>
            <a:r>
              <a:rPr lang="en-US" sz="1200" kern="1200" dirty="0">
                <a:solidFill>
                  <a:schemeClr val="tx1"/>
                </a:solidFill>
                <a:effectLst/>
                <a:latin typeface="+mn-lt"/>
                <a:ea typeface="+mn-ea"/>
                <a:cs typeface="+mn-cs"/>
              </a:rPr>
              <a:t>4. Left renal artery embolization for bleeding control (including radiological supervision and interpretation, CPT# 37244)</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Local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5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has been diagnosed with a symptomatic &lt; _____ right   left  ____&gt; renal artery hematoma which has expanded over the course of last week. A repeat CT scan today showed an enlarging perinephric hematoma with active extravasation. The patient was therefore scheduled to undergo renal artery angiographic evaluation with possible endovascular embolization. I've discussed with the patient regarding the benefits and risks of the procedure. The patient is aware of the benefits of the planned procedure which is to embolize the renal artery so the bleeding can be controlled. The patient is also aware of the potential risks of the procedure, which include contrast-induced nephropathy, vessel perforation, arterial dissection, contrast-induced allergic reaction, bleeding, and wound infection. The overall risk of these complications is 1%. The patient has accepted these benefits and risks, and agreed to proceed with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brought to the cath lab and placed on the cath lab table in the supine position. The patient's right groin was prepped sterilely and draped in the standard fashion. Appropriate time out was performed whereby the patient and site of surgery were identified. The patient was given 1% lidocaine for local anesthesia. Using percutaneous technique, the right common femoral artery was accessed under ultrasound guidance, and a 6F introducer sheath was inserted. Next a guidewire and a selective catheter were placed in the abdominal aorta and an aortogram was performed with contrast injection. Next we selectively catheterized the right renal artery with a catheter which was followed by selective renal artery angiogram. We then selectively catheterized the left renal artery with a catheter which was followed by selective renal artery angiogram. We next advanced a guiding sheath in the _____ right left _____ renal artery. This was followed by microcatheter placement in the renal artery aneurysm. Contrast injection was performed to ensure the catheter was placed within the renal artery. Next we deployed 10 mm and 12 mm microcoils in the renal artery. Completion angiogram was performed which revealed successful embolization of the renal artery.  Next the catheter and sheath were removed from the groin. A closure device was applied in the groin following the sheath removal to achieve groin hemostasis. The patient tolerated the procedure well and suffered no complications. I was present throughout the entire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IMPRESSION:  Successful renal artery embolization for hemorrhage control.</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We will monitor the patient with post procedural analgesic control. The patient has a 20% risk of developing post-embolization renal infarction syndrome which will be managed with analgesics.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612 W. Duarte Rd, #303, Arcadia, CA 91007</a:t>
            </a: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41</a:t>
            </a:fld>
            <a:endParaRPr lang="en-US"/>
          </a:p>
        </p:txBody>
      </p:sp>
    </p:spTree>
    <p:extLst>
      <p:ext uri="{BB962C8B-B14F-4D97-AF65-F5344CB8AC3E}">
        <p14:creationId xmlns:p14="http://schemas.microsoft.com/office/powerpoint/2010/main" val="63323969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PL.CL - Renal artery stenting</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CATH LAB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Garfield Medical Center (Cath Lab)</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Right renal artery stenosis, 2. Renovascular hypertension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1. Introduction of needle and catheter in right femoral artery (CPT# 36140)</a:t>
            </a:r>
          </a:p>
          <a:p>
            <a:r>
              <a:rPr lang="en-US" sz="1200" kern="1200" dirty="0">
                <a:solidFill>
                  <a:schemeClr val="tx1"/>
                </a:solidFill>
                <a:effectLst/>
                <a:latin typeface="+mn-lt"/>
                <a:ea typeface="+mn-ea"/>
                <a:cs typeface="+mn-cs"/>
              </a:rPr>
              <a:t>2. Ultrasound guided right femoral artery access (CPT# 76937)</a:t>
            </a:r>
          </a:p>
          <a:p>
            <a:r>
              <a:rPr lang="en-US" sz="1200" kern="1200" dirty="0">
                <a:solidFill>
                  <a:schemeClr val="tx1"/>
                </a:solidFill>
                <a:effectLst/>
                <a:latin typeface="+mn-lt"/>
                <a:ea typeface="+mn-ea"/>
                <a:cs typeface="+mn-cs"/>
              </a:rPr>
              <a:t>3. Catheter placement in abdominal aorta for aortogram (CPT# 36200)</a:t>
            </a:r>
          </a:p>
          <a:p>
            <a:r>
              <a:rPr lang="en-US" sz="1200" kern="1200" dirty="0">
                <a:solidFill>
                  <a:schemeClr val="tx1"/>
                </a:solidFill>
                <a:effectLst/>
                <a:latin typeface="+mn-lt"/>
                <a:ea typeface="+mn-ea"/>
                <a:cs typeface="+mn-cs"/>
              </a:rPr>
              <a:t>4. Selective catheterization of bilateral renal artery for renal artery angiography (CPT# 36252) </a:t>
            </a:r>
          </a:p>
          <a:p>
            <a:r>
              <a:rPr lang="en-US" sz="1200" kern="1200" dirty="0">
                <a:solidFill>
                  <a:schemeClr val="tx1"/>
                </a:solidFill>
                <a:effectLst/>
                <a:latin typeface="+mn-lt"/>
                <a:ea typeface="+mn-ea"/>
                <a:cs typeface="+mn-cs"/>
              </a:rPr>
              <a:t>5. Right renal artery stent placement (balloon expandable ___ mm x ___ mm stent) (CPT# 37236)</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Left renal artery stenosis, 2. Renovascular hypertension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1. Introduction of needle and catheter in right femoral artery (CPT# 36140)</a:t>
            </a:r>
          </a:p>
          <a:p>
            <a:r>
              <a:rPr lang="en-US" sz="1200" kern="1200" dirty="0">
                <a:solidFill>
                  <a:schemeClr val="tx1"/>
                </a:solidFill>
                <a:effectLst/>
                <a:latin typeface="+mn-lt"/>
                <a:ea typeface="+mn-ea"/>
                <a:cs typeface="+mn-cs"/>
              </a:rPr>
              <a:t>2. Ultrasound guided right femoral artery access (CPT# 76937)</a:t>
            </a:r>
          </a:p>
          <a:p>
            <a:r>
              <a:rPr lang="en-US" sz="1200" kern="1200" dirty="0">
                <a:solidFill>
                  <a:schemeClr val="tx1"/>
                </a:solidFill>
                <a:effectLst/>
                <a:latin typeface="+mn-lt"/>
                <a:ea typeface="+mn-ea"/>
                <a:cs typeface="+mn-cs"/>
              </a:rPr>
              <a:t>3. Catheter placement in abdominal aorta for aortogram (CPT# 36200)</a:t>
            </a:r>
          </a:p>
          <a:p>
            <a:r>
              <a:rPr lang="en-US" sz="1200" kern="1200" dirty="0">
                <a:solidFill>
                  <a:schemeClr val="tx1"/>
                </a:solidFill>
                <a:effectLst/>
                <a:latin typeface="+mn-lt"/>
                <a:ea typeface="+mn-ea"/>
                <a:cs typeface="+mn-cs"/>
              </a:rPr>
              <a:t>4. Selective catheterization of bilateral renal artery for renal artery angiography (CPT# 36252) </a:t>
            </a:r>
          </a:p>
          <a:p>
            <a:r>
              <a:rPr lang="en-US" sz="1200" kern="1200" dirty="0">
                <a:solidFill>
                  <a:schemeClr val="tx1"/>
                </a:solidFill>
                <a:effectLst/>
                <a:latin typeface="+mn-lt"/>
                <a:ea typeface="+mn-ea"/>
                <a:cs typeface="+mn-cs"/>
              </a:rPr>
              <a:t>5. Left renal artery stent placement (balloon expandable ___ mm x ___ mm stent) (CPT# 37236)</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Local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5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has been diagnosed with renovascular hypertension due to high grade renal artery stenosis. The patient's renal artery stenosis was confirmed by a recent CT angiogram of abdomen. The patient was therefore scheduled to undergo renal artery angiographic evaluation with possible endovascular interventions. I've discussed with the patient regarding the benefits and risks of the procedure. The patient is aware of the benefits of the planned procedure which is to identify the renal artery occlusive disease and to improve the renal artery flow via endovascular intervention. The patient is also aware of the potential risks of the procedure, which include contrast-induced nephropathy, vessel perforation, arterial dissection, contrast-induced allergic reaction, bleeding, and wound infection. The overall risk of these complications is 1%. The patient has accepted these benefits and risks, and agreed to proceed with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brought to the cath lab and placed on the cath lab table in the supine position. Local anesthesia was administered in the right groin region. The patient's right groin was prepped sterilely and draped in the standard fashion. Appropriate time out was performed whereby the patient and site of surgery were identified.  The patient was given 1% lidocaine for local anesthesia. Using percutaneous technique under ultrasound guidance, the right common femoral artery was accessed and a 6F introducer sheath was inserted. Next a guidewire and a diagnostic pigtail catheter were placed in the abdominal aorta and an aortogram was performed using a power injector. We selectively catheterized bilateral renal artery for selective bilateral renal artery angiogram. A high grade _____ right left ______ renal artery stenosis was identified. We next placed a ____ mm x ____mm balloon expandable stent in the renal artery, which was followed by balloon dilatation. Completion angiogram was performed which revealed successful stenting of the renal artery.  Next the catheter and sheath were removed from the groin. A closure device was applied in the groin following the sheath removal to achieve groin hemostasis. The patient tolerated the procedure well and suffered no complications. I was present throughout the entire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IMPRESSION: Successful stenting and balloon angioplasty of the _____ right left ______ renal artery.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patient will be discharged to home.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612 W. Duarte Rd, #303, Arcadia, CA 91007</a:t>
            </a: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42</a:t>
            </a:fld>
            <a:endParaRPr lang="en-US"/>
          </a:p>
        </p:txBody>
      </p:sp>
    </p:spTree>
    <p:extLst>
      <p:ext uri="{BB962C8B-B14F-4D97-AF65-F5344CB8AC3E}">
        <p14:creationId xmlns:p14="http://schemas.microsoft.com/office/powerpoint/2010/main" val="274036890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PL.CL – Subclavian artery PTA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CATH LAB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Garfield Medical Center (Cath Lab)</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Right subclavian artery occlusion, 2. Right arm ischemia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Percutaneous access of right common femoral artery under ultrasound guidance (CPT# 76937)</a:t>
            </a:r>
          </a:p>
          <a:p>
            <a:r>
              <a:rPr lang="en-US" sz="1200" kern="1200" dirty="0">
                <a:solidFill>
                  <a:schemeClr val="tx1"/>
                </a:solidFill>
                <a:effectLst/>
                <a:latin typeface="+mn-lt"/>
                <a:ea typeface="+mn-ea"/>
                <a:cs typeface="+mn-cs"/>
              </a:rPr>
              <a:t>2. Catheter placement in the thoracic aorta for aortogram and extracranial carotid artery angiogram (CPT# 36221) </a:t>
            </a:r>
          </a:p>
          <a:p>
            <a:r>
              <a:rPr lang="en-US" sz="1200" kern="1200" dirty="0">
                <a:solidFill>
                  <a:schemeClr val="tx1"/>
                </a:solidFill>
                <a:effectLst/>
                <a:latin typeface="+mn-lt"/>
                <a:ea typeface="+mn-ea"/>
                <a:cs typeface="+mn-cs"/>
              </a:rPr>
              <a:t>3. Selective catheterization of right subclavian artery with selective angiogram (CPT# 36216 &amp; 75710)</a:t>
            </a:r>
          </a:p>
          <a:p>
            <a:r>
              <a:rPr lang="en-US" sz="1200" kern="1200" dirty="0">
                <a:solidFill>
                  <a:schemeClr val="tx1"/>
                </a:solidFill>
                <a:effectLst/>
                <a:latin typeface="+mn-lt"/>
                <a:ea typeface="+mn-ea"/>
                <a:cs typeface="+mn-cs"/>
              </a:rPr>
              <a:t>4. Selective catheterization of left subclavian artery with selective angiogram (CPT# 36215 &amp; 75710)</a:t>
            </a:r>
          </a:p>
          <a:p>
            <a:r>
              <a:rPr lang="en-US" sz="1200" kern="1200" dirty="0">
                <a:solidFill>
                  <a:schemeClr val="tx1"/>
                </a:solidFill>
                <a:effectLst/>
                <a:latin typeface="+mn-lt"/>
                <a:ea typeface="+mn-ea"/>
                <a:cs typeface="+mn-cs"/>
              </a:rPr>
              <a:t>5. Transluminal balloon angioplasty of right subclavian artery (CPT# 37246)</a:t>
            </a:r>
          </a:p>
          <a:p>
            <a:r>
              <a:rPr lang="en-US" sz="1200" kern="1200" dirty="0">
                <a:solidFill>
                  <a:schemeClr val="tx1"/>
                </a:solidFill>
                <a:effectLst/>
                <a:latin typeface="+mn-lt"/>
                <a:ea typeface="+mn-ea"/>
                <a:cs typeface="+mn-cs"/>
              </a:rPr>
              <a:t>6. Transluminal balloon angioplasty of right axillary artery (CPT# 37247)</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PREOPERATIVE DIAGNOSIS: 1. Left subclavian artery occlusion, 2. left arm ischemia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Percutaneous access of right common femoral artery under ultrasound guidance (CPT# 76937)</a:t>
            </a:r>
          </a:p>
          <a:p>
            <a:r>
              <a:rPr lang="en-US" sz="1200" kern="1200" dirty="0">
                <a:solidFill>
                  <a:schemeClr val="tx1"/>
                </a:solidFill>
                <a:effectLst/>
                <a:latin typeface="+mn-lt"/>
                <a:ea typeface="+mn-ea"/>
                <a:cs typeface="+mn-cs"/>
              </a:rPr>
              <a:t>2. Catheter placement in the thoracic aorta for aortogram and extracranial carotid artery angiogram (CPT# 36221) </a:t>
            </a:r>
          </a:p>
          <a:p>
            <a:r>
              <a:rPr lang="en-US" sz="1200" kern="1200" dirty="0">
                <a:solidFill>
                  <a:schemeClr val="tx1"/>
                </a:solidFill>
                <a:effectLst/>
                <a:latin typeface="+mn-lt"/>
                <a:ea typeface="+mn-ea"/>
                <a:cs typeface="+mn-cs"/>
              </a:rPr>
              <a:t>3. Selective catheterization of right subclavian artery with selective angiogram (CPT# 36216 &amp; 75710)</a:t>
            </a:r>
          </a:p>
          <a:p>
            <a:r>
              <a:rPr lang="en-US" sz="1200" kern="1200" dirty="0">
                <a:solidFill>
                  <a:schemeClr val="tx1"/>
                </a:solidFill>
                <a:effectLst/>
                <a:latin typeface="+mn-lt"/>
                <a:ea typeface="+mn-ea"/>
                <a:cs typeface="+mn-cs"/>
              </a:rPr>
              <a:t>4. Selective catheterization of left subclavian artery with selective angiogram (CPT# 36215 &amp; 75710)</a:t>
            </a:r>
          </a:p>
          <a:p>
            <a:r>
              <a:rPr lang="en-US" sz="1200" kern="1200" dirty="0">
                <a:solidFill>
                  <a:schemeClr val="tx1"/>
                </a:solidFill>
                <a:effectLst/>
                <a:latin typeface="+mn-lt"/>
                <a:ea typeface="+mn-ea"/>
                <a:cs typeface="+mn-cs"/>
              </a:rPr>
              <a:t>5. Transluminal balloon angioplasty of left subclavian artery (CPT# 37246)</a:t>
            </a:r>
          </a:p>
          <a:p>
            <a:r>
              <a:rPr lang="en-US" sz="1200" kern="1200" dirty="0">
                <a:solidFill>
                  <a:schemeClr val="tx1"/>
                </a:solidFill>
                <a:effectLst/>
                <a:latin typeface="+mn-lt"/>
                <a:ea typeface="+mn-ea"/>
                <a:cs typeface="+mn-cs"/>
              </a:rPr>
              <a:t>6. Transluminal balloon angioplasty of left axillary artery (CPT# 37247)</a:t>
            </a:r>
          </a:p>
          <a:p>
            <a:r>
              <a:rPr lang="en-US" sz="1200" kern="1200" dirty="0">
                <a:solidFill>
                  <a:schemeClr val="tx1"/>
                </a:solidFill>
                <a:effectLst/>
                <a:latin typeface="+mn-lt"/>
                <a:ea typeface="+mn-ea"/>
                <a:cs typeface="+mn-cs"/>
              </a:rPr>
              <a:t> </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Local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2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200ml</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has been diagnosed with right arm ischemia due to _____ right left ____ subclavian artery and axillary artery occlusion. Due to the upper extremity arterial ischemia, the patient was scheduled to undergo subclavian artery angiogram with intervention to improve the upper extremity arterial circulation. I've discussed with the patient regarding the benefits and risks of the procedure. The patient is aware of the benefits of the planned procedure which is to improve his right arm circulation and decrease his ischemic arm pain. The patient is also aware of the potential risks of the procedure, which include contrast-induced nephropathy, vessel perforation, arterial dissection, contrast-induced allergic reaction, bleeding, and wound infection. The overall risk of these complications is 1%. The patient has accepted these benefits and risks, and agreed to proceed with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brought to the cath lab and placed on the cath lab table in the supine position. Local anesthesia was administered in the right groin region. The patient's right groin was prepped sterilely and draped in the standard fashion. Appropriate time out was performed whereby the patient and site of surgery were identified. The patient was given 1% lidocaine for local anesthesia. Using percutaneous technique, the right common femoral artery was accessed and a 6F introducer sheath was inserted. Next a guidewire and a diagnostic pigtail catheter were placed in the ascending thoracic aorta and an aortogram was performed using a power injector. Next we placed a catheter for selective left subclavian artery catheterization, which was followed by left subclavian artery angiogram. We placed a catheter for selective right subclavian artery catheterization, which was followed by right subclavian artery angiogram. This confirmed a high grade 90% stenosis of the ____ right left _____ subclavian artery and axillary artery.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We placed a ___ mm balloon for balloon angioplasty of the subclavian artery. The balloon was insufflated to 10 atmospheric pressure for a total of one minute. Completion angiogram revealed successful radiographic result with residual stenosis of less than ___%.</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We placed a ___ mm balloon for balloon angioplasty of the axillary artery. The balloon was insufflated to 10 atmospheric pressure for a total of one minute. Completion angiogram revealed successful radiographic result with residual stenosis of less than ___%.</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Completion angiogram was performed which showed successful restoration of flow in the axillary and subclavian arteries. Next the catheter and sheath were removed from the arm. Manual pressure was applied in the right arm to achieve groin hemostasis. The patient tolerated the procedure well and suffered no complications. I was present throughout the entire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IMPRESSION: Successful balloon angioplasty of ______ right left _______ right subclavian artery.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patient will be discharged to home and return for follow up in two weeks.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43</a:t>
            </a:fld>
            <a:endParaRPr lang="en-US"/>
          </a:p>
        </p:txBody>
      </p:sp>
    </p:spTree>
    <p:extLst>
      <p:ext uri="{BB962C8B-B14F-4D97-AF65-F5344CB8AC3E}">
        <p14:creationId xmlns:p14="http://schemas.microsoft.com/office/powerpoint/2010/main" val="389633443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PL.CL – Subclavian artery stenting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CATH LAB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_______</a:t>
            </a:r>
          </a:p>
          <a:p>
            <a:r>
              <a:rPr lang="en-US" sz="1200" kern="1200" dirty="0">
                <a:solidFill>
                  <a:schemeClr val="tx1"/>
                </a:solidFill>
                <a:effectLst/>
                <a:latin typeface="+mn-lt"/>
                <a:ea typeface="+mn-ea"/>
                <a:cs typeface="+mn-cs"/>
              </a:rPr>
              <a:t>FACILITY: Garfield Medical Center (Cath Lab)</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Left subclavian artery stenosis, 2. Left arm ischemia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1. Percutaneous access of right common femoral artery under ultrasound guidance (CPT# 76937)</a:t>
            </a:r>
          </a:p>
          <a:p>
            <a:r>
              <a:rPr lang="en-US" sz="1200" kern="1200" dirty="0">
                <a:solidFill>
                  <a:schemeClr val="tx1"/>
                </a:solidFill>
                <a:effectLst/>
                <a:latin typeface="+mn-lt"/>
                <a:ea typeface="+mn-ea"/>
                <a:cs typeface="+mn-cs"/>
              </a:rPr>
              <a:t>2. Catheter placement in the thoracic aorta for aortogram and extracranial carotid artery angiogram (CPT# 36221) </a:t>
            </a:r>
          </a:p>
          <a:p>
            <a:r>
              <a:rPr lang="en-US" sz="1200" kern="1200" dirty="0">
                <a:solidFill>
                  <a:schemeClr val="tx1"/>
                </a:solidFill>
                <a:effectLst/>
                <a:latin typeface="+mn-lt"/>
                <a:ea typeface="+mn-ea"/>
                <a:cs typeface="+mn-cs"/>
              </a:rPr>
              <a:t>3. Selective catheterization of right subclavian artery with selective angiogram (CPT# 36216 &amp; 75710)</a:t>
            </a:r>
          </a:p>
          <a:p>
            <a:r>
              <a:rPr lang="en-US" sz="1200" kern="1200" dirty="0">
                <a:solidFill>
                  <a:schemeClr val="tx1"/>
                </a:solidFill>
                <a:effectLst/>
                <a:latin typeface="+mn-lt"/>
                <a:ea typeface="+mn-ea"/>
                <a:cs typeface="+mn-cs"/>
              </a:rPr>
              <a:t>4. Selective catheterization of left subclavian artery with selective angiogram (CPT# 36215 &amp; 75710)</a:t>
            </a:r>
          </a:p>
          <a:p>
            <a:r>
              <a:rPr lang="en-US" sz="1200" kern="1200" dirty="0">
                <a:solidFill>
                  <a:schemeClr val="tx1"/>
                </a:solidFill>
                <a:effectLst/>
                <a:latin typeface="+mn-lt"/>
                <a:ea typeface="+mn-ea"/>
                <a:cs typeface="+mn-cs"/>
              </a:rPr>
              <a:t>5. Percutaneous stent placement of left subclavian artery using balloon expandable stent (CPT# 37236)</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Local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2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has been diagnosed with left subclavian artery stenosis. The patient reports symptoms including left arm fatigue and pain. Due to the symptomatic left subclavian artery stenosis, the patient was scheduled to undergo left subclavian artery stent placement. I've discussed with the patient regarding the benefits and risks of the procedure. The patient is aware of the benefits of the planned procedure which is to improve his left upper extremity arterial circulation. The patient is also aware of the potential risks of the procedure, which include contrast-induced nephropathy, vessel perforation, arterial dissection, contrast-induced allergic reaction, bleeding, and wound infection. The overall risk of these complications is 1%. The patient has accepted these benefits and risks, and agreed to proceed with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brought to the cath lab and placed on the cath lab table in the supine position. The patient's right groin was prepped sterilely and draped in the standard fashion. Appropriate time out was performed whereby the patient and site of surgery were identified. The patient was given 1% lidocaine for local anesthesia. Using ultrasound guidance, the right common femoral artery was accessed and a 6F introducer sheath was inserted. Next a guidewire and a diagnostic pigtail catheter were placed in the ascending thoracic aorta and an aortogram was performed using a power injector. Next we placed a catheter in the left subclavian artery, which was followed by left subclavian artery angiogram. We placed a catheter in the right subclavian artery, which was followed by right subclavian artery angiogram. This confirmed a high grade 90% stenosis of the ____ right left _____ subclavian artery. We placed a guidewire across the subclavian artery. Next we deployed a ____ mm x ____ mm Boston Scientific EXPRESS balloon expandable stent across the left subclavian artery stenosis. Completion angiogram showed successful stent placement with 0% residual stenosis. Next the catheter and sheath were removed from the groin. A closure device was applied in the groin following the sheath removal to achieve groin hemostasis. The patient tolerated the procedure well and suffered no complications. I was present throughout the entire procedure. </a:t>
            </a:r>
          </a:p>
          <a:p>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IMPRESSION: Successful left subclavian artery stent placement for high grade left subclavian artery stenosis.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patient will be discharged to home and follow up in my office in 2 weeks.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44</a:t>
            </a:fld>
            <a:endParaRPr lang="en-US"/>
          </a:p>
        </p:txBody>
      </p:sp>
    </p:spTree>
    <p:extLst>
      <p:ext uri="{BB962C8B-B14F-4D97-AF65-F5344CB8AC3E}">
        <p14:creationId xmlns:p14="http://schemas.microsoft.com/office/powerpoint/2010/main" val="62477445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PL.CL – Subclavian artery stenting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CATH LAB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_______</a:t>
            </a:r>
          </a:p>
          <a:p>
            <a:r>
              <a:rPr lang="en-US" sz="1200" kern="1200" dirty="0">
                <a:solidFill>
                  <a:schemeClr val="tx1"/>
                </a:solidFill>
                <a:effectLst/>
                <a:latin typeface="+mn-lt"/>
                <a:ea typeface="+mn-ea"/>
                <a:cs typeface="+mn-cs"/>
              </a:rPr>
              <a:t>FACILITY: Garfield Medical Center (Cath Lab)</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Left subclavian artery stenosis, 2. Left arm ischemia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1. Percutaneous access of left brachial artery under ultrasound guidance (CPT# 76937)</a:t>
            </a:r>
          </a:p>
          <a:p>
            <a:r>
              <a:rPr lang="en-US" sz="1200" kern="1200" dirty="0">
                <a:solidFill>
                  <a:schemeClr val="tx1"/>
                </a:solidFill>
                <a:effectLst/>
                <a:latin typeface="+mn-lt"/>
                <a:ea typeface="+mn-ea"/>
                <a:cs typeface="+mn-cs"/>
              </a:rPr>
              <a:t>2. Catheter placement in the thoracic aorta for aortogram and extracranial carotid artery angiogram (CPT# 36221) </a:t>
            </a:r>
          </a:p>
          <a:p>
            <a:r>
              <a:rPr lang="en-US" sz="1200" kern="1200" dirty="0">
                <a:solidFill>
                  <a:schemeClr val="tx1"/>
                </a:solidFill>
                <a:effectLst/>
                <a:latin typeface="+mn-lt"/>
                <a:ea typeface="+mn-ea"/>
                <a:cs typeface="+mn-cs"/>
              </a:rPr>
              <a:t>3. Selective catheterization of left subclavian artery with selective angiogram (CPT</a:t>
            </a:r>
            <a:r>
              <a:rPr lang="en-US" sz="1200" kern="1200">
                <a:solidFill>
                  <a:schemeClr val="tx1"/>
                </a:solidFill>
                <a:effectLst/>
                <a:latin typeface="+mn-lt"/>
                <a:ea typeface="+mn-ea"/>
                <a:cs typeface="+mn-cs"/>
              </a:rPr>
              <a:t># 36140 &amp; 75710-XU)</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4.  Percutaneous stent placement of left subclavian artery using balloon expandable stent (CPT# 37236)</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Local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2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has been diagnosed with left subclavian artery stenosis. The patient reports symptoms including left arm fatigue and pain. Due to the symptomatic left subclavian artery stenosis, the patient was scheduled to undergo left subclavian artery stent placement. I've discussed with the patient regarding the benefits and risks of the procedure. The patient is aware of the benefits of the planned procedure which is to improve his left upper extremity arterial circulation. The patient is also aware of the potential risks of the procedure, which include contrast-induced nephropathy, vessel perforation, arterial dissection, contrast-induced allergic reaction, bleeding, and wound infection. The overall risk of these complications is 1%. The patient has accepted these benefits and risks, and agreed to proceed with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brought to the cath lab and placed on the cath lab table in the supine position. The patient's left arm was prepped sterilely and draped in the standard fashion. Appropriate time out was performed whereby the patient and site of surgery were identified. Local anesthesia was administered in the left antecubital region. Using ultrasound guidance, the left brachial artery was accessed and a 6F introducer sheath was inserted. Next a guidewire and a diagnostic pigtail catheter were placed in the ascending thoracic aorta and an aortogram was performed using a power injector. Next we placed a catheter in the left subclavian artery, which was followed by left subclavian artery angiogram. This confirmed a high grade 90% stenosis of the left subclavian artery. Next we deployed a ____ mm x ____ mm _________ balloon expandable stent across the left subclavian artery stenosis. Completion angiogram showed successful stent placement with 0% residual stenosis. Next the catheter and sheath were removed from the left arm. Manual pressure was applied in the left arm to achieve groin hemostasis. The patient tolerated the procedure well and suffered no complications. I was present throughout the entire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IMPRESSION: Successful left subclavian artery stent placement for high grade left subclavian artery stenosis.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patient will be discharged to home and follow up in my office in 2 weeks.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45</a:t>
            </a:fld>
            <a:endParaRPr lang="en-US"/>
          </a:p>
        </p:txBody>
      </p:sp>
    </p:spTree>
    <p:extLst>
      <p:ext uri="{BB962C8B-B14F-4D97-AF65-F5344CB8AC3E}">
        <p14:creationId xmlns:p14="http://schemas.microsoft.com/office/powerpoint/2010/main" val="21203106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PL.CL - TEVAR (SCA covered, COOK)</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CATH LAB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Garfield Medical Center (Cath Lab)</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ASSISTANT: Mathew Cheung, DO</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Descending thoracic aortic aneurysm, 2. Descending thoracic aortic dissection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 </a:t>
            </a:r>
          </a:p>
          <a:p>
            <a:r>
              <a:rPr lang="en-US" sz="1200" kern="1200" dirty="0">
                <a:solidFill>
                  <a:schemeClr val="tx1"/>
                </a:solidFill>
                <a:effectLst/>
                <a:latin typeface="+mn-lt"/>
                <a:ea typeface="+mn-ea"/>
                <a:cs typeface="+mn-cs"/>
              </a:rPr>
              <a:t>1. Percutaneous access of right femoral artery with deployment of femoral artery closure device (CPT# 34713-RT)</a:t>
            </a:r>
          </a:p>
          <a:p>
            <a:r>
              <a:rPr lang="en-US" sz="1200" kern="1200" dirty="0">
                <a:solidFill>
                  <a:schemeClr val="tx1"/>
                </a:solidFill>
                <a:effectLst/>
                <a:latin typeface="+mn-lt"/>
                <a:ea typeface="+mn-ea"/>
                <a:cs typeface="+mn-cs"/>
              </a:rPr>
              <a:t>2. Percutaneous access of left femoral artery with deployment of femoral artery closure device (CPT#34713-LT)</a:t>
            </a:r>
          </a:p>
          <a:p>
            <a:r>
              <a:rPr lang="en-US" sz="1200" kern="1200" dirty="0">
                <a:solidFill>
                  <a:schemeClr val="tx1"/>
                </a:solidFill>
                <a:effectLst/>
                <a:latin typeface="+mn-lt"/>
                <a:ea typeface="+mn-ea"/>
                <a:cs typeface="+mn-cs"/>
              </a:rPr>
              <a:t>3. Endovascular aortic aneurysm repair using COOK ZENITH thoracic stent graft for descending thoracic aortic aneurysm, with left subclavian artery coverage (CPT# 33880)  </a:t>
            </a:r>
          </a:p>
          <a:p>
            <a:r>
              <a:rPr lang="en-US" sz="1200" kern="1200" dirty="0">
                <a:solidFill>
                  <a:schemeClr val="tx1"/>
                </a:solidFill>
                <a:effectLst/>
                <a:latin typeface="+mn-lt"/>
                <a:ea typeface="+mn-ea"/>
                <a:cs typeface="+mn-cs"/>
              </a:rPr>
              <a:t>4. Supervision and interpretation of endovascular thoracic aortic aneurysm repair with subclavian artery coverage (CPT# 75956-26)</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5. Intravascular ultrasound evaluation (non-coronary) of abdominal aorta during therapeutic interventions (CPT# 37252)</a:t>
            </a:r>
          </a:p>
          <a:p>
            <a:r>
              <a:rPr lang="en-US" sz="1200" kern="1200" dirty="0">
                <a:solidFill>
                  <a:schemeClr val="tx1"/>
                </a:solidFill>
                <a:effectLst/>
                <a:latin typeface="+mn-lt"/>
                <a:ea typeface="+mn-ea"/>
                <a:cs typeface="+mn-cs"/>
              </a:rPr>
              <a:t>6. Intravascular ultrasound evaluation (non-coronary) of thoracic aorta during therapeutic interventions (add-on vessel, CPT# 37253)</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ANESTHESIA: General endotracheal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10 ml </a:t>
            </a:r>
          </a:p>
          <a:p>
            <a:r>
              <a:rPr lang="en-US" sz="1200" kern="1200" dirty="0">
                <a:solidFill>
                  <a:schemeClr val="tx1"/>
                </a:solidFill>
                <a:effectLst/>
                <a:latin typeface="+mn-lt"/>
                <a:ea typeface="+mn-ea"/>
                <a:cs typeface="+mn-cs"/>
              </a:rPr>
              <a:t>BLOOD ADMINISTERED: 0 unit(s) PRBC transfusion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male patient who was recently diagnosed with a ____ cm thoracic aortic aneurysm as well as thoracic aortic dissection which were confirmed by CT scan of the chest. We plan to perform endovascular aortic aneurysm repair using aortic stent graft. I've discussed with the patient and family regarding the benefits and risks of the procedure. The patient is aware of the benefits of the planned procedure which is to reduce the risk of aneurysm rupture and aneurysm-related death. The patient is also aware of the potential risks and complications of the procedure, which include contrast allergy, contrast induced renal failure requiring hemodialysis, wound infection, bleeding, endograft limb thrombosis, lower leg ischemia, pneumonia, MI, stroke, spinal cord paralysis, and death. The patient is aware that the overall risk of these complications is 2%. The patient has accepted these benefits and risks of the procedure and agreed to proceed with the planned treatment.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brought to the cath lab and placed on the cath lab table in the supine position. The patient was given general anesthesia and maintained throughout the entire procedure. The patient's abdomen and bilateral lower extremities were prepped sterilely and draped in the standard fashion. Appropriate time out was performed whereby the patient and site of surgery were identified. Next we proceeded with ultrasound guided percutaneous access of the right groin. Under ultrasound visualization, we obtained percutaneous access in the right femoral artery, which was followed by the placement of a 7 French introducer sheath. We placed two percutaneous closure devices in the right femoral artery using the Perclose device, which was followed by sheath exchange in which we placed a large introducer sheath. Next under ultrasound visualization, we obtained percutaneous access in the left femoral artery which was followed by the placement of a 7 French introducer sheath. We placed two percutaneous closure devices in the left femoral artery using the Perclose device, which was followed by sheath exchange in which we placed a large introducer sheath.  Systemic heparin was given intravenously for anticoagulation. We next placed a stiff Amplatz guidewire via the right femoral artery sheath and a stiff Glidewire via the left femoral artery. </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  IVUS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We performed intravascular ultrasound examination of the abdominal aorta by positioning an intravascular ultrasound catheter in the aorta to determine the vessel diameter, as this was necessary to determine the appropriate size of the stent graft to be used. We performed intravascular ultrasound examination of the thoracic aorta by positioning an intravascular ultrasound catheter in the aorta to determine the vessel diameter, as this was necessary to determine the appropriate size of the stent graft to be used.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IVUS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 marker pigtail catheter was introduced via the left femoral guidewire so the pigtail catheter was advanced and positioned in the thoracic aorta. Using power injection, we performed thoracic aortogram using the marker pigtail catheter to identify the aortic arch vessel and the thoracic aortic aneurysm. The locations of the subclavian artery and thoracic aortic aneurysm were identified. Next we inserted a COOK ZENITH Thoracic Endograft from the right groin sheath approach and positioned the device in the thoracic aortic arch. The device was next deployed distal to the left carotid artery covering the left subclavian artery. Next completion angiogram was performed which revealed successful exclusion of the thoracic aortic aneurysm. Bilateral percutaneous closure devices were deployed following the removal of bilateral femoral sheaths. Hemostasis was achieved satisfactorily. Flow was reestablished to the bilateral lower extremities, and protamine was given to reverse the heparin. Dermabond dressing was applied in bilateral groin which was followed by gauze dressing placement. The patient tolerated the procedure well without any complication, and she was taken to the recovery room in a stable condition. I was present throughout the entire operation.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SUPERVISION AND INTERPRETATION OF ENDOVASCULAR THORACIC AORTIC ANEURYSM REPAIR: Completion angiogram following endovascular aortic stent graft placement demonstrated successful exclusion of the thoracic aortic aneurysm without endoleak.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The patient will be admitted to the ICU for postoperative monitoring.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46</a:t>
            </a:fld>
            <a:endParaRPr lang="en-US"/>
          </a:p>
        </p:txBody>
      </p:sp>
    </p:spTree>
    <p:extLst>
      <p:ext uri="{BB962C8B-B14F-4D97-AF65-F5344CB8AC3E}">
        <p14:creationId xmlns:p14="http://schemas.microsoft.com/office/powerpoint/2010/main" val="244330673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PL.CL - TEVAR (SCA not covered, COOK)</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CATH LAB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Garfield Medical Center (Cath Lab)</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ASSISTANT: Mathew Cheung, DO</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PREOPERATIVE DIAGNOSIS: 1. Descending thoracic aortic aneurysm, 2. Descending thoracic aortic dissection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 </a:t>
            </a:r>
          </a:p>
          <a:p>
            <a:r>
              <a:rPr lang="en-US" sz="1200" kern="1200" dirty="0">
                <a:solidFill>
                  <a:schemeClr val="tx1"/>
                </a:solidFill>
                <a:effectLst/>
                <a:latin typeface="+mn-lt"/>
                <a:ea typeface="+mn-ea"/>
                <a:cs typeface="+mn-cs"/>
              </a:rPr>
              <a:t>1. Percutaneous access of right femoral artery with deployment of femoral artery closure device (CPT# 34713-RT)</a:t>
            </a:r>
          </a:p>
          <a:p>
            <a:r>
              <a:rPr lang="en-US" sz="1200" kern="1200" dirty="0">
                <a:solidFill>
                  <a:schemeClr val="tx1"/>
                </a:solidFill>
                <a:effectLst/>
                <a:latin typeface="+mn-lt"/>
                <a:ea typeface="+mn-ea"/>
                <a:cs typeface="+mn-cs"/>
              </a:rPr>
              <a:t>2. Percutaneous access of left femoral artery with deployment of femoral artery closure device (CPT#34713-LT)</a:t>
            </a:r>
          </a:p>
          <a:p>
            <a:r>
              <a:rPr lang="en-US" sz="1200" kern="1200" dirty="0">
                <a:solidFill>
                  <a:schemeClr val="tx1"/>
                </a:solidFill>
                <a:effectLst/>
                <a:latin typeface="+mn-lt"/>
                <a:ea typeface="+mn-ea"/>
                <a:cs typeface="+mn-cs"/>
              </a:rPr>
              <a:t>3. Endovascular aortic aneurysm repair using COOK ZENITH thoracic stent graft for descending thoracic aortic aneurysm; not involving coverage of subclavian artery origin (CPT# 33881)  </a:t>
            </a:r>
          </a:p>
          <a:p>
            <a:r>
              <a:rPr lang="en-US" sz="1200" kern="1200" dirty="0">
                <a:solidFill>
                  <a:schemeClr val="tx1"/>
                </a:solidFill>
                <a:effectLst/>
                <a:latin typeface="+mn-lt"/>
                <a:ea typeface="+mn-ea"/>
                <a:cs typeface="+mn-cs"/>
              </a:rPr>
              <a:t>4. Supervision and interpretation of endovascular thoracic aortic aneurysm repair without subclavian artery coverage (CPT# 75957-26)</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5. Intravascular ultrasound evaluation (non-coronary) of abdominal aorta during therapeutic interventions (CPT# 37252)</a:t>
            </a:r>
          </a:p>
          <a:p>
            <a:r>
              <a:rPr lang="en-US" sz="1200" kern="1200" dirty="0">
                <a:solidFill>
                  <a:schemeClr val="tx1"/>
                </a:solidFill>
                <a:effectLst/>
                <a:latin typeface="+mn-lt"/>
                <a:ea typeface="+mn-ea"/>
                <a:cs typeface="+mn-cs"/>
              </a:rPr>
              <a:t>6. Intravascular ultrasound evaluation (non-coronary) of thoracic aorta during therapeutic interventions (add-on vessel, CPT# 37253)</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ANESTHESIA: General endotracheal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10 ml </a:t>
            </a:r>
          </a:p>
          <a:p>
            <a:r>
              <a:rPr lang="en-US" sz="1200" kern="1200" dirty="0">
                <a:solidFill>
                  <a:schemeClr val="tx1"/>
                </a:solidFill>
                <a:effectLst/>
                <a:latin typeface="+mn-lt"/>
                <a:ea typeface="+mn-ea"/>
                <a:cs typeface="+mn-cs"/>
              </a:rPr>
              <a:t>BLOOD ADMINISTERED: 0 unit(s) PRBC transfusion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male patient who was recently diagnosed with a ____ cm thoracic aortic aneurysm as well as thoracic aortic dissection which were confirmed by CT scan of the chest. We plan to perform endovascular aortic aneurysm repair using aortic stent graft. I've discussed with the patient and family regarding the benefits and risks of the procedure. The patient is aware of the benefits of the planned procedure which is to reduce the risk of aneurysm rupture and aneurysm-related death. The patient is also aware of the potential risks and complications of the procedure, which include contrast allergy, contrast induced renal failure requiring hemodialysis, wound infection, bleeding, endograft limb thrombosis, lower leg ischemia, pneumonia, MI, stroke, spinal cord paralysis, and death. The patient is aware that the overall risk of these complications is 2%. The patient has accepted these benefits and risks of the procedure and agreed to proceed with the planned treatment.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brought to the cath lab and placed on the cath lab table in the supine position. The patient was given general anesthesia and maintained throughout the entire procedure. The patient's abdomen and bilateral lower extremities were prepped sterilely and draped in the standard fashion. Appropriate time out was performed whereby the patient and site of surgery were identified. Next we proceeded with ultrasound guided percutaneous access of the right groin. Under ultrasound visualization, we obtained percutaneous access in the right femoral artery, which was followed by the placement of a 7 French introducer sheath. We placed two percutaneous closure devices in the right femoral artery using the Perclose device, which was followed by sheath exchange in which we placed a large introducer sheath. Next under ultrasound visualization, we obtained percutaneous access in the left femoral artery which was followed by the placement of a 7 French introducer sheath. We placed two percutaneous closure devices in the left femoral artery using the Perclose device, which was followed by sheath exchange in which we placed a large introducer sheath.  Systemic heparin was given intravenously for anticoagulation. We next placed a stiff Amplatz guidewire via the right femoral artery sheath and a stiff Glidewire via the left femoral artery.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IVUS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We performed intravascular ultrasound examination of the abdominal aorta by positioning an intravascular ultrasound catheter in the aorta to determine the vessel diameter, as this was necessary to determine the appropriate size of the stent graft to be used. We performed intravascular ultrasound examination of the thoracic aorta by positioning an intravascular ultrasound catheter in the aorta to determine the vessel diameter, as this was necessary to determine the appropriate size of the stent graft to be used.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IVUS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 marker pigtail catheter was introduced via the left femoral guidewire so the pigtail catheter was advanced and positioned in the thoracic aorta. Using power injection, we performed thoracic aortogram using the marker pigtail catheter to identify the aortic arch vessel and the thoracic aortic aneurysm. The locations of the subclavian artery and thoracic aortic aneurysm were identified. Next we inserted a COOK ZENITH Thoracic Endograft from the right groin sheath approach and positioned the device in the thoracic aortic arch. The device was next deployed distal to the left subclavian artery, which was not covered by the stent-graft. Next completion angiogram was performed which revealed successful exclusion of the thoracic aortic aneurysm. Bilateral percutaneous closure devices were deployed following the removal of bilateral femoral sheaths. Hemostasis was achieved satisfactorily. Flow was reestablished to the bilateral lower extremities, and protamine was given to reverse the heparin. Dermabond dressing was applied in bilateral groin which was followed by gauze dressing placement. The patient tolerated the procedure well without any complication, and she was taken to the recovery room in a stable condition. I was present throughout the entire operation.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SUPERVISION AND INTERPRETATION OF ENDOVASCULAR THORACIC AORTIC ANEURYSM REPAIR: Completion angiogram following endovascular aortic stent graft placement demonstrated successful exclusion of the thoracic aortic aneurysm without endoleak.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The patient will be admitted to the ICU for postoperative monitoring.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47</a:t>
            </a:fld>
            <a:endParaRPr lang="en-US"/>
          </a:p>
        </p:txBody>
      </p:sp>
    </p:spTree>
    <p:extLst>
      <p:ext uri="{BB962C8B-B14F-4D97-AF65-F5344CB8AC3E}">
        <p14:creationId xmlns:p14="http://schemas.microsoft.com/office/powerpoint/2010/main" val="37537504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PL.ICU - Central line placement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Garfield Medical Center</a:t>
            </a:r>
          </a:p>
          <a:p>
            <a:r>
              <a:rPr lang="en-US" sz="1200" kern="1200" dirty="0">
                <a:solidFill>
                  <a:schemeClr val="tx1"/>
                </a:solidFill>
                <a:effectLst/>
                <a:latin typeface="+mn-lt"/>
                <a:ea typeface="+mn-ea"/>
                <a:cs typeface="+mn-cs"/>
              </a:rPr>
              <a:t>LOCATION: ICU </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Respiratory failure, 2. Lack of adequate IV access</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 </a:t>
            </a:r>
          </a:p>
          <a:p>
            <a:r>
              <a:rPr lang="en-US" sz="1200" kern="1200" dirty="0">
                <a:solidFill>
                  <a:schemeClr val="tx1"/>
                </a:solidFill>
                <a:effectLst/>
                <a:latin typeface="+mn-lt"/>
                <a:ea typeface="+mn-ea"/>
                <a:cs typeface="+mn-cs"/>
              </a:rPr>
              <a:t>1. Percutaneous access of  &lt;  ____   right    left  ____ &gt; in  &lt;  ____  subclavian   jugular    femoral ___&gt;  vein under ultrasound guidance (CPT# 76937)</a:t>
            </a:r>
          </a:p>
          <a:p>
            <a:r>
              <a:rPr lang="en-US" sz="1200" kern="1200" dirty="0">
                <a:solidFill>
                  <a:schemeClr val="tx1"/>
                </a:solidFill>
                <a:effectLst/>
                <a:latin typeface="+mn-lt"/>
                <a:ea typeface="+mn-ea"/>
                <a:cs typeface="+mn-cs"/>
              </a:rPr>
              <a:t>2. Placement of triple-lumen central venous catheter in the &lt;  ____   right    left  ____ &gt; in  &lt;  ____  subclavian  jugular    femoral ___&gt;  vein (CPT# 36556)</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Local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2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developed respiratory failure and acute renal failure. The patient has been in ICU under the care of pulmonary and critical care physician. I was asked to place a triple lumen central venous catheter for IV access. Benefits and risks of the procedure were explained to the patient's family. Potential risks of the procedure include catheter infection, pneumothorax, bleeding, vessel perforation, and nerve injury were explained to the patient and patient’s family. The overall risks of these complications were 1%. Informed consent was obtained and the patient's family agree with the planned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patient's &lt;  ____   right    left  ____ &gt;   &lt;  _____ neck   groin ____ &gt; was prepped sterilely and then draped in a standard fashion. The patient was given local anesthesia with 10 ml of 1% of lidocaine. Using a portable ultrasound unit, the &lt;  ____  subclavian    jugular    femoral ___&gt; vein was visualized and accessed percutaneously. A guidewire was inserted in the vein, which was followed by dilator placement. Next the dilator was removed, and a triple lumen central venous catheter was inserted over the guidewire and placed in the vein. The guidewire was next removed. Excellent flow of blood with excellent blood return was established from the catheter ports. All lumens of the catheter were infused with heparinized solution. The catheter was sutured to the skin using 3-0 Nylon sutures. High concentration of heparin was used to pack in the catheter lumens.  Appropriate dressing was applied over the catheter insertion site to secure the catheter. The patient tolerated the procedure well without complication.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48</a:t>
            </a:fld>
            <a:endParaRPr lang="en-US"/>
          </a:p>
        </p:txBody>
      </p:sp>
    </p:spTree>
    <p:extLst>
      <p:ext uri="{BB962C8B-B14F-4D97-AF65-F5344CB8AC3E}">
        <p14:creationId xmlns:p14="http://schemas.microsoft.com/office/powerpoint/2010/main" val="245126893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PL.ICU - Quinton placement (R. Fem)</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__________</a:t>
            </a:r>
          </a:p>
          <a:p>
            <a:r>
              <a:rPr lang="en-US" sz="1200" kern="1200" dirty="0">
                <a:solidFill>
                  <a:schemeClr val="tx1"/>
                </a:solidFill>
                <a:effectLst/>
                <a:latin typeface="+mn-lt"/>
                <a:ea typeface="+mn-ea"/>
                <a:cs typeface="+mn-cs"/>
              </a:rPr>
              <a:t>LOCATION: ICU </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Acute renal failure requiring hemodialysis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Percutaneous access of right femoral vein under ultrasound guidance (CPT# 76937)</a:t>
            </a:r>
          </a:p>
          <a:p>
            <a:r>
              <a:rPr lang="en-US" sz="1200" kern="1200" dirty="0">
                <a:solidFill>
                  <a:schemeClr val="tx1"/>
                </a:solidFill>
                <a:effectLst/>
                <a:latin typeface="+mn-lt"/>
                <a:ea typeface="+mn-ea"/>
                <a:cs typeface="+mn-cs"/>
              </a:rPr>
              <a:t>2. Placement of non-tunneled hemodialysis catheter (CPT# 36556)</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Local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2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developed acute renal failure requiring urgent hemodialysis. I was asked to place a non-tunneled hemodialysis catheter so hemodialysis can be initiated urgently. Benefits and risks of the procedure were explained to the patient's family who agree with Quinton dialysis catheter placement.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patient's right groin region was prepped sterilely and then draped in a standard fashion. The patient was given local anesthesia with 10 ml of 1% of lidocaine. Using a portable ultrasound unit, the femoral vein was visualized and accessed percutaneously. A guidewire was inserted in the vein, which was followed by dilator placement over the guidewire. Next the dilator was removed, and a non-tunneled Trialysis hemodialysis catheter was inserted over the guidewire and placed in the vein. The guidewire was next removed. Excellent flow of blood with excellent blood return was established from both catheter ports. Both lumens of the catheters were infused with heparinized solution. The catheter was sutured to the skin using 3-0 Nylon sutures. High concentration of heparin was used to pack the dialysis catheter lumens.  Appropriate dressing was applied over the catheter insertion site to secure the catheter. The patient tolerated the procedure well without complication.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May use Trialysis catheter for hemodialysis.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49</a:t>
            </a:fld>
            <a:endParaRPr lang="en-US"/>
          </a:p>
        </p:txBody>
      </p:sp>
    </p:spTree>
    <p:extLst>
      <p:ext uri="{BB962C8B-B14F-4D97-AF65-F5344CB8AC3E}">
        <p14:creationId xmlns:p14="http://schemas.microsoft.com/office/powerpoint/2010/main" val="6215005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 PL.CONSULTATION NOTE (LEG)</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VASCULAR SURGERY CONSULTATION NOTE  |  PETER LIN, M.D.</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Date of Admission: </a:t>
            </a:r>
          </a:p>
          <a:p>
            <a:r>
              <a:rPr lang="en-US" sz="1200" kern="1200" dirty="0">
                <a:solidFill>
                  <a:schemeClr val="tx1"/>
                </a:solidFill>
                <a:effectLst/>
                <a:latin typeface="+mn-lt"/>
                <a:ea typeface="+mn-ea"/>
                <a:cs typeface="+mn-cs"/>
              </a:rPr>
              <a:t>Date of Consult:</a:t>
            </a:r>
          </a:p>
          <a:p>
            <a:r>
              <a:rPr lang="en-US" sz="1200" kern="1200" dirty="0">
                <a:solidFill>
                  <a:schemeClr val="tx1"/>
                </a:solidFill>
                <a:effectLst/>
                <a:latin typeface="+mn-lt"/>
                <a:ea typeface="+mn-ea"/>
                <a:cs typeface="+mn-cs"/>
              </a:rPr>
              <a:t>Consulting Physician: Peter Lin, M.D.</a:t>
            </a:r>
          </a:p>
          <a:p>
            <a:r>
              <a:rPr lang="en-US" sz="1200" kern="1200" dirty="0">
                <a:solidFill>
                  <a:schemeClr val="tx1"/>
                </a:solidFill>
                <a:effectLst/>
                <a:latin typeface="+mn-lt"/>
                <a:ea typeface="+mn-ea"/>
                <a:cs typeface="+mn-cs"/>
              </a:rPr>
              <a:t>Requesting Physician: </a:t>
            </a:r>
          </a:p>
          <a:p>
            <a:r>
              <a:rPr lang="en-US" sz="1200" kern="1200" dirty="0">
                <a:solidFill>
                  <a:schemeClr val="tx1"/>
                </a:solidFill>
                <a:effectLst/>
                <a:latin typeface="+mn-lt"/>
                <a:ea typeface="+mn-ea"/>
                <a:cs typeface="+mn-cs"/>
              </a:rPr>
              <a:t>Reason for Consultation: </a:t>
            </a:r>
          </a:p>
          <a:p>
            <a:r>
              <a:rPr lang="en-US" sz="1200" kern="1200" dirty="0">
                <a:solidFill>
                  <a:schemeClr val="tx1"/>
                </a:solidFill>
                <a:effectLst/>
                <a:latin typeface="+mn-lt"/>
                <a:ea typeface="+mn-ea"/>
                <a:cs typeface="+mn-cs"/>
              </a:rPr>
              <a:t>(Patient seen and examined. Chart, imaging, and medications reviewed)</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HISTORY OF PRESENT ILLNESS: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ASSESSMENT / PLAN: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Groin hematoma (Plan hematoma evacuation)</a:t>
            </a:r>
          </a:p>
          <a:p>
            <a:r>
              <a:rPr lang="en-US" sz="1200" kern="1200" dirty="0">
                <a:solidFill>
                  <a:schemeClr val="tx1"/>
                </a:solidFill>
                <a:effectLst/>
                <a:latin typeface="+mn-lt"/>
                <a:ea typeface="+mn-ea"/>
                <a:cs typeface="+mn-cs"/>
              </a:rPr>
              <a:t>(___ Right / Left ) leg groin hematoma -  The patient will be scheduled for urgent surgical exploration with evaluation of femoral and possible retroperitoneal hematoma. The purpose of the planned procedure is to evaluate the groin hematoma and repair possible bleeding vessel. Potential risks of the procedure include nerve injury, vessel injury, bleeding, infection, deep vein thrombosis, and arterial thrombosis. The overall risk of above complications is 1%. I have discussed with the patient who agrees to proceed with the planned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Leg Swelling (Plan Outpatient Lymphedema Pump)</a:t>
            </a:r>
          </a:p>
          <a:p>
            <a:r>
              <a:rPr lang="en-US" sz="1200" kern="1200" dirty="0">
                <a:solidFill>
                  <a:schemeClr val="tx1"/>
                </a:solidFill>
                <a:effectLst/>
                <a:latin typeface="+mn-lt"/>
                <a:ea typeface="+mn-ea"/>
                <a:cs typeface="+mn-cs"/>
              </a:rPr>
              <a:t>Lower extremity chronic venous insufficiency and lymphedema - I recommend conservative treatment with the chronic venous insufficiency and lymphedema in this patient at this time. I also recommend the patient to keep the lower extremities elevated as much as possible. Further management strategies including compression stocking, fluid hydration, avoidance of leg crossing, and regular exercise such as walking or recumbent bicycling were discussed with the patient. I advised the patient to return to my clinic where we can arrange for outpatient lymphedema pump device. The patient verbalizes understanding regarding my treatment recommendation.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PAD (Plan conservative treatment)</a:t>
            </a:r>
          </a:p>
          <a:p>
            <a:r>
              <a:rPr lang="en-US" sz="1200" kern="1200" dirty="0">
                <a:solidFill>
                  <a:schemeClr val="tx1"/>
                </a:solidFill>
                <a:effectLst/>
                <a:latin typeface="+mn-lt"/>
                <a:ea typeface="+mn-ea"/>
                <a:cs typeface="+mn-cs"/>
              </a:rPr>
              <a:t>1. Bilateral lower leg peripheral arterial disease - The patient has adequate perfusion with arterial flow to the lower extremities based on both physical exam and arterial duplex study. I recommend conservative treatment with close observation of the lower extremities in this patient. There is no indication or benefits with angiographic evaluation and endovascular interventions. I also discussed with the patient regarding life-style</a:t>
            </a:r>
            <a:r>
              <a:rPr lang="en-US" sz="1200" kern="1200" baseline="0" dirty="0">
                <a:solidFill>
                  <a:schemeClr val="tx1"/>
                </a:solidFill>
                <a:effectLst/>
                <a:latin typeface="+mn-lt"/>
                <a:ea typeface="+mn-ea"/>
                <a:cs typeface="+mn-cs"/>
              </a:rPr>
              <a:t> modification strategies to improve his peripheral arterial disease which include: daily exercise, cholesterol management with decreased intake of animal food products, increased intake of plant-based food products, and avoidance of processed foods or high sugar content products. </a:t>
            </a:r>
            <a:r>
              <a:rPr lang="en-US" sz="1200" kern="1200" dirty="0">
                <a:solidFill>
                  <a:schemeClr val="tx1"/>
                </a:solidFill>
                <a:effectLst/>
                <a:latin typeface="+mn-lt"/>
                <a:ea typeface="+mn-ea"/>
                <a:cs typeface="+mn-cs"/>
              </a:rPr>
              <a:t> I recommend outpatient follow up with repeat arterial duplex ultrasound in 3-6 months. The patient is instructed to follow up in my clinic for outpatient surveillance arterial duplex ultrasound of lower leg extremities.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2. Bilateral foot wounds - I recommend bilateral heel protector boots with foam padding around the ankle which will reduce the incidence of decubitus heel ulcer. The heel protector boots should be in place at all times.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3. Lower leg pain - The lower extremity pain in this patient is due to repetitive strain injury which is caused in part by muscle cramp secondary to localized metabolic acidosis in the lower leg muscles. I recommend physical therapy as well as daily aerobic exercise (i.e., walking 30 minutes daily) to increase the metabolic process of the calf muscle which will strengthen the lower extremity musculature and decrease lower leg muscle pain.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PAD (Plan outpatient angiogram)</a:t>
            </a:r>
          </a:p>
          <a:p>
            <a:r>
              <a:rPr lang="en-US" sz="1200" kern="1200" dirty="0">
                <a:solidFill>
                  <a:schemeClr val="tx1"/>
                </a:solidFill>
                <a:effectLst/>
                <a:latin typeface="+mn-lt"/>
                <a:ea typeface="+mn-ea"/>
                <a:cs typeface="+mn-cs"/>
              </a:rPr>
              <a:t>1. Bilateral lower leg pain with chronic arterial occlusive disease - The patient has chronic arterial ischemia with stable lower leg perfusion at the present time based on arterial duplex ultrasound and physical exam. I recommend outpatient elective leg angiogram to evaluate the lower extremity arterial occlusive disease in this patient. We will arrange this procedure once the patient is discharged from the hospital as there is no clinical urgency to pursue angiographic intervention during this current hospital course due to other concurrent medical issues. Furthermore, due to the renal insufficiency in this patient, we plan to perform outpatient lower leg angiogram with endovascular interventions using carbon dioxide gas (CO2) which will minimize contrast-induced nephrotoxicity. Currently </a:t>
            </a:r>
          </a:p>
          <a:p>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Garfield Medical Center</a:t>
            </a:r>
          </a:p>
          <a:p>
            <a:r>
              <a:rPr lang="en-US" sz="1200" kern="1200" dirty="0">
                <a:solidFill>
                  <a:schemeClr val="tx1"/>
                </a:solidFill>
                <a:effectLst/>
                <a:latin typeface="+mn-lt"/>
                <a:ea typeface="+mn-ea"/>
                <a:cs typeface="+mn-cs"/>
              </a:rPr>
              <a:t>Beverly Hospital</a:t>
            </a:r>
          </a:p>
          <a:p>
            <a:r>
              <a:rPr lang="en-US" sz="1200" kern="1200" dirty="0">
                <a:solidFill>
                  <a:schemeClr val="tx1"/>
                </a:solidFill>
                <a:effectLst/>
                <a:latin typeface="+mn-lt"/>
                <a:ea typeface="+mn-ea"/>
                <a:cs typeface="+mn-cs"/>
              </a:rPr>
              <a:t>San Gabriel Valley Medical Center</a:t>
            </a:r>
          </a:p>
          <a:p>
            <a:r>
              <a:rPr lang="en-US" sz="1200" kern="1200" dirty="0">
                <a:solidFill>
                  <a:schemeClr val="tx1"/>
                </a:solidFill>
                <a:effectLst/>
                <a:latin typeface="+mn-lt"/>
                <a:ea typeface="+mn-ea"/>
                <a:cs typeface="+mn-cs"/>
              </a:rPr>
              <a:t>Alhambra Hospital Medical Center</a:t>
            </a:r>
          </a:p>
          <a:p>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does not have the CO2 angiography capability. I have discussed with the patient regarding the treatment plan who verbalizes understanding.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2. Bilateral foot wounds - I recommend bilateral heel protector boots with foam padding around the ankle which will reduce the incidence of decubitus heel ulcer. The heel protector boots should be in place at all times.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3. Lower leg pain - The lower extremity pain in this patient is due to repetitive strain injury which is caused in part by muscle cramp secondary to localized metabolic acidosis in the lower leg muscles. I recommend physical therapy as well as daily aerobic exercise (i.e., walking 30 minutes daily) to increase the metabolic process of the calf muscle which will strengthen the lower extremity musculature and decrease lower leg muscle pain.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PAD (Plan transfer to GMC for angiogram)</a:t>
            </a:r>
          </a:p>
          <a:p>
            <a:r>
              <a:rPr lang="en-US" sz="1200" kern="1200" dirty="0">
                <a:solidFill>
                  <a:schemeClr val="tx1"/>
                </a:solidFill>
                <a:effectLst/>
                <a:latin typeface="+mn-lt"/>
                <a:ea typeface="+mn-ea"/>
                <a:cs typeface="+mn-cs"/>
              </a:rPr>
              <a:t>(___ Right / Left ) leg arterial ischemia with _____(non-healing wound) - I recommend the patient to be transferred to Garfield Medical Center for higher level of care including ____ right left ___ leg angiogram with endovascular interventions. The purpose of the planned procedure is to evaluate the lower extremity arterial occlusive disease. Potential endovascular treatments including balloon angioplasty, atherectomy, and/or stenting will be performed if clinically indicated to improve the arterial circulation and reduce limb ischemia. Potential risks of the procedure include contrast-induced nephrology, arterial dissection, thrombosis, bleeding, and infection. The overall risk of above complications is 1%. I have discussed with the patient who agrees to proceed with the planned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PAD (Plan CT Angiogram)</a:t>
            </a:r>
          </a:p>
          <a:p>
            <a:r>
              <a:rPr lang="en-US" sz="1200" kern="1200" dirty="0">
                <a:solidFill>
                  <a:schemeClr val="tx1"/>
                </a:solidFill>
                <a:effectLst/>
                <a:latin typeface="+mn-lt"/>
                <a:ea typeface="+mn-ea"/>
                <a:cs typeface="+mn-cs"/>
              </a:rPr>
              <a:t>(___ Right / Left ) leg arterial ischemia with non-healing wound - We will obtain CT angiogram of abdomen/pelvis/lower extremities to further evaluate his peripheral arterial circulation. Further treatment strategy including angiogram interventions versus surgical bypass will be determined based on the CT angiogram.  I have discussed with the patient regarding the need for CT angiogram to further assess the lower extremity circulation, and the patient agrees to proceed with the planned evaluation.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PAD (Plan leg angiogram / intervention)</a:t>
            </a:r>
          </a:p>
          <a:p>
            <a:r>
              <a:rPr lang="en-US" sz="1200" kern="1200" dirty="0">
                <a:solidFill>
                  <a:schemeClr val="tx1"/>
                </a:solidFill>
                <a:effectLst/>
                <a:latin typeface="+mn-lt"/>
                <a:ea typeface="+mn-ea"/>
                <a:cs typeface="+mn-cs"/>
              </a:rPr>
              <a:t>(___ Right / Left ) leg arterial ischemia with non-healing wound  -  The patient will be scheduled for lower extremity leg angiogram with possible endovascular interventions. The purpose of the planned procedure is to evaluate the lower extremity arterial occlusive disease. Potential endovascular treatments including balloon angioplasty, atherectomy, and/or stenting will be performed as clinically indicated in an effort to improve the arterial circulation and reduce limb ischemia. Potential risks of the procedure include contrast-induced nephropathy, arterial dissection, thrombosis, bleeding, and infection. The overall risk of above complications is 1%. I have discussed with the patient who agrees to proceed with the planned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PAD  (Plan</a:t>
            </a:r>
            <a:r>
              <a:rPr lang="en-US" sz="1200" kern="1200" baseline="0" dirty="0">
                <a:solidFill>
                  <a:schemeClr val="tx1"/>
                </a:solidFill>
                <a:effectLst/>
                <a:latin typeface="+mn-lt"/>
                <a:ea typeface="+mn-ea"/>
                <a:cs typeface="+mn-cs"/>
              </a:rPr>
              <a:t> Leg Bypass</a:t>
            </a:r>
            <a:r>
              <a:rPr lang="en-US" sz="1200" kern="1200" dirty="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Severe lower extremity ischemia with gangrene / non-healing wound – Due to the severe lower extremity</a:t>
            </a:r>
            <a:r>
              <a:rPr lang="en-US" sz="1200" kern="1200" baseline="0" dirty="0">
                <a:solidFill>
                  <a:schemeClr val="tx1"/>
                </a:solidFill>
                <a:effectLst/>
                <a:latin typeface="+mn-lt"/>
                <a:ea typeface="+mn-ea"/>
                <a:cs typeface="+mn-cs"/>
              </a:rPr>
              <a:t> arterial ischemia with non-healing wound, the patient will be scheduled for lower leg bypass grafting procedure. The purpose of the surgical bypass procedure is to improve the arterial circulation, promote wound healing, and prevent lower extremity amputation. </a:t>
            </a:r>
            <a:r>
              <a:rPr lang="en-US" sz="1200" kern="1200" dirty="0">
                <a:solidFill>
                  <a:schemeClr val="tx1"/>
                </a:solidFill>
                <a:effectLst/>
                <a:latin typeface="+mn-lt"/>
                <a:ea typeface="+mn-ea"/>
                <a:cs typeface="+mn-cs"/>
              </a:rPr>
              <a:t>Potential risks of the procedure include hematoma, bleeding, nerve</a:t>
            </a:r>
            <a:r>
              <a:rPr lang="en-US" sz="1200" kern="1200" baseline="0" dirty="0">
                <a:solidFill>
                  <a:schemeClr val="tx1"/>
                </a:solidFill>
                <a:effectLst/>
                <a:latin typeface="+mn-lt"/>
                <a:ea typeface="+mn-ea"/>
                <a:cs typeface="+mn-cs"/>
              </a:rPr>
              <a:t> injury, bypass graft occlusion, bypass graft thrombosis, bypass graft infection, limb loss requiring amputation, myocardial infarction, stroke, or death. </a:t>
            </a:r>
            <a:r>
              <a:rPr lang="en-US" sz="1200" kern="1200" dirty="0">
                <a:solidFill>
                  <a:schemeClr val="tx1"/>
                </a:solidFill>
                <a:effectLst/>
                <a:latin typeface="+mn-lt"/>
                <a:ea typeface="+mn-ea"/>
                <a:cs typeface="+mn-cs"/>
              </a:rPr>
              <a:t>The overall risk of above complications is 1%. I have discussed with the patient who agrees to proceed with the planned procedure. We’ll obtain cardiology</a:t>
            </a:r>
            <a:r>
              <a:rPr lang="en-US" sz="1200" kern="1200" baseline="0" dirty="0">
                <a:solidFill>
                  <a:schemeClr val="tx1"/>
                </a:solidFill>
                <a:effectLst/>
                <a:latin typeface="+mn-lt"/>
                <a:ea typeface="+mn-ea"/>
                <a:cs typeface="+mn-cs"/>
              </a:rPr>
              <a:t> evaluation for preoperative risk assessment.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PAD / LEG GANGRENE (Plan Leg Angio then BKA vs. AKA)</a:t>
            </a:r>
          </a:p>
          <a:p>
            <a:r>
              <a:rPr lang="en-US" sz="1200" kern="1200" dirty="0">
                <a:solidFill>
                  <a:schemeClr val="tx1"/>
                </a:solidFill>
                <a:effectLst/>
                <a:latin typeface="+mn-lt"/>
                <a:ea typeface="+mn-ea"/>
                <a:cs typeface="+mn-cs"/>
              </a:rPr>
              <a:t>Severe lower extremity ischemia with gangrene - Given the overall medical comorbidities in this patient including __________ and dementia, the patient can no longer ambulate. As the result, there is no benefit of surgical revascularization given the severity of the lower extremity gangrene. Therefore, I recommend the patient to undergo lower leg amputation. The patient will be scheduled for an angiographic evaluation with endovascular interventions due in part to the diminished femoral and popliteal flow. The angiographic findings will determine the level of the leg amputation (below knee amputation versus above knee amputation). Additionally, endovascular intervention will potentially improve the femoropopliteal arterial flow which will decrease wound-related complication. The patient will be scheduled for lower leg angiogram on ______, and tentatively followed by lower leg amputation on ________.</a:t>
            </a:r>
          </a:p>
          <a:p>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PAD / LEG GANGRENE (Plan BKA vs. AKA)  </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b="1" i="0" u="none" strike="noStrike" kern="1200" baseline="0" dirty="0">
                <a:solidFill>
                  <a:schemeClr val="tx1"/>
                </a:solidFill>
                <a:latin typeface="+mn-lt"/>
                <a:ea typeface="+mn-ea"/>
                <a:cs typeface="+mn-cs"/>
              </a:rPr>
              <a:t>ASSESSMENT / PLAN:</a:t>
            </a:r>
          </a:p>
          <a:p>
            <a:r>
              <a:rPr lang="en-US" sz="1200" b="0" i="0" u="none" strike="noStrike" kern="1200" baseline="0" dirty="0">
                <a:solidFill>
                  <a:schemeClr val="tx1"/>
                </a:solidFill>
                <a:latin typeface="+mn-lt"/>
                <a:ea typeface="+mn-ea"/>
                <a:cs typeface="+mn-cs"/>
              </a:rPr>
              <a:t>&lt;&lt;    Right    vs.   Left   &gt;&gt; leg ischemia with wet gangrene - I recommend &lt;&lt;   right    vs.    Left   &gt;&gt;  leg above knee amputation for the lower extremity gangrene in this patient. This recommendation is based on the following considerations: </a:t>
            </a:r>
          </a:p>
          <a:p>
            <a:endParaRPr lang="en-US" sz="1200" b="0" i="0" u="none" strike="noStrike" kern="1200" baseline="0" dirty="0">
              <a:solidFill>
                <a:schemeClr val="tx1"/>
              </a:solidFill>
              <a:latin typeface="+mn-lt"/>
              <a:ea typeface="+mn-ea"/>
              <a:cs typeface="+mn-cs"/>
            </a:endParaRPr>
          </a:p>
          <a:p>
            <a:pPr marL="0" indent="0">
              <a:buNone/>
            </a:pPr>
            <a:r>
              <a:rPr lang="en-US" sz="1200" b="0" i="0" u="none" strike="noStrike" kern="1200" baseline="0" dirty="0">
                <a:solidFill>
                  <a:schemeClr val="tx1"/>
                </a:solidFill>
                <a:latin typeface="+mn-lt"/>
                <a:ea typeface="+mn-ea"/>
                <a:cs typeface="+mn-cs"/>
              </a:rPr>
              <a:t>- The severity of the leg gangrene is beyond any hope for limb salvage.</a:t>
            </a:r>
          </a:p>
          <a:p>
            <a:pPr marL="0" indent="0">
              <a:buNone/>
            </a:pPr>
            <a:r>
              <a:rPr lang="en-US" sz="1200" b="0" i="0" u="none" strike="noStrike" kern="1200" baseline="0" dirty="0">
                <a:solidFill>
                  <a:schemeClr val="tx1"/>
                </a:solidFill>
                <a:latin typeface="+mn-lt"/>
                <a:ea typeface="+mn-ea"/>
                <a:cs typeface="+mn-cs"/>
              </a:rPr>
              <a:t>- The patient has &lt;&lt;   significant dementia     vs.     not been able to ambulate for the past ______ months    &gt;&gt;. Given the severe lower leg muscle atrophy and overall body deconditioning, the probability for the patient to regain ambulatory capability is less than 1%.</a:t>
            </a:r>
          </a:p>
          <a:p>
            <a:pPr marL="0" indent="0">
              <a:buNone/>
            </a:pPr>
            <a:r>
              <a:rPr lang="en-US" sz="1200" b="0" i="0" u="none" strike="noStrike" kern="1200" baseline="0" dirty="0">
                <a:solidFill>
                  <a:schemeClr val="tx1"/>
                </a:solidFill>
                <a:latin typeface="+mn-lt"/>
                <a:ea typeface="+mn-ea"/>
                <a:cs typeface="+mn-cs"/>
              </a:rPr>
              <a:t>- The overall frail condition in this patient including advanced age and underlying cardiac disease precludes any surgical revascularization or endovascular interventions for limb salvage. </a:t>
            </a:r>
          </a:p>
          <a:p>
            <a:pPr marL="0" indent="0">
              <a:buNone/>
            </a:pPr>
            <a:r>
              <a:rPr lang="en-US" sz="1200" b="0" i="0" u="none" strike="noStrike" kern="1200" baseline="0" dirty="0">
                <a:solidFill>
                  <a:schemeClr val="tx1"/>
                </a:solidFill>
                <a:latin typeface="+mn-lt"/>
                <a:ea typeface="+mn-ea"/>
                <a:cs typeface="+mn-cs"/>
              </a:rPr>
              <a:t>- </a:t>
            </a:r>
            <a:r>
              <a:rPr lang="en-US" sz="1200" kern="1200" dirty="0">
                <a:solidFill>
                  <a:schemeClr val="tx1"/>
                </a:solidFill>
                <a:effectLst/>
                <a:latin typeface="+mn-lt"/>
                <a:ea typeface="+mn-ea"/>
                <a:cs typeface="+mn-cs"/>
              </a:rPr>
              <a:t>The overall medical co-morbidities in this patient including advanced age and underlying cardiac disease pose significant perioperative risks with any surgical revascularization procedure.  </a:t>
            </a:r>
          </a:p>
          <a:p>
            <a:pPr marL="0" indent="0">
              <a:buNone/>
            </a:pPr>
            <a:r>
              <a:rPr lang="en-US" sz="1200" b="0" i="0" u="none" strike="noStrike" kern="1200" baseline="0" dirty="0">
                <a:solidFill>
                  <a:schemeClr val="tx1"/>
                </a:solidFill>
                <a:latin typeface="+mn-lt"/>
                <a:ea typeface="+mn-ea"/>
                <a:cs typeface="+mn-cs"/>
              </a:rPr>
              <a:t>- The gangrene limb will require above knee amputation to prevent further progression of the gangrene proximally to the body. </a:t>
            </a:r>
          </a:p>
          <a:p>
            <a:pPr marL="0" indent="0">
              <a:buNone/>
            </a:pPr>
            <a:r>
              <a:rPr lang="en-US" sz="1200" b="0" i="0" u="none" strike="noStrike" kern="1200" baseline="0" dirty="0">
                <a:solidFill>
                  <a:schemeClr val="tx1"/>
                </a:solidFill>
                <a:latin typeface="+mn-lt"/>
                <a:ea typeface="+mn-ea"/>
                <a:cs typeface="+mn-cs"/>
              </a:rPr>
              <a:t>- The patient already has a h</a:t>
            </a:r>
            <a:r>
              <a:rPr lang="en-US" sz="1200" kern="1200" dirty="0">
                <a:solidFill>
                  <a:schemeClr val="tx1"/>
                </a:solidFill>
                <a:effectLst/>
                <a:latin typeface="+mn-lt"/>
                <a:ea typeface="+mn-ea"/>
                <a:cs typeface="+mn-cs"/>
              </a:rPr>
              <a:t>istory of multiple right leg surgical revascularization and endovascular interventions, which have not improved the arterial circulation.</a:t>
            </a:r>
          </a:p>
          <a:p>
            <a:pPr marL="0" indent="0">
              <a:buNone/>
            </a:pPr>
            <a:r>
              <a:rPr lang="en-US" sz="1200" kern="1200" dirty="0">
                <a:solidFill>
                  <a:schemeClr val="tx1"/>
                </a:solidFill>
                <a:effectLst/>
                <a:latin typeface="+mn-lt"/>
                <a:ea typeface="+mn-ea"/>
                <a:cs typeface="+mn-cs"/>
              </a:rPr>
              <a:t>- The patient is not a candidate for surgical revascularization due to lack of adequate tibial out flow artery for surgical bypass.</a:t>
            </a:r>
          </a:p>
          <a:p>
            <a:pPr marL="0" indent="0">
              <a:buNone/>
            </a:pPr>
            <a:r>
              <a:rPr lang="en-US" sz="1200" b="0" i="0" u="none" strike="noStrike" kern="1200" baseline="0" dirty="0">
                <a:solidFill>
                  <a:schemeClr val="tx1"/>
                </a:solidFill>
                <a:latin typeface="+mn-lt"/>
                <a:ea typeface="+mn-ea"/>
                <a:cs typeface="+mn-cs"/>
              </a:rPr>
              <a:t>- The patient is not a candidate for any vascular bypass procedure. The patient has significant multiple medical co-morbidities which are associated with high perioperative morbidity and mortality for any lower extremity surgical revascularization. </a:t>
            </a:r>
          </a:p>
          <a:p>
            <a:pPr marL="0" indent="0">
              <a:buNone/>
            </a:pPr>
            <a:r>
              <a:rPr lang="en-US" sz="1200" b="0" i="0" u="none" strike="noStrike" kern="1200" baseline="0" dirty="0">
                <a:solidFill>
                  <a:schemeClr val="tx1"/>
                </a:solidFill>
                <a:latin typeface="+mn-lt"/>
                <a:ea typeface="+mn-ea"/>
                <a:cs typeface="+mn-cs"/>
              </a:rPr>
              <a:t>- The patient has severe leg contracture which impedes his future ambulatory capability. Any surgical or endovascular revascularization attempt will not improve his ambulatory potential.</a:t>
            </a:r>
          </a:p>
          <a:p>
            <a:pPr marL="0" indent="0">
              <a:buNone/>
            </a:pPr>
            <a:r>
              <a:rPr lang="en-US" sz="1200" b="0" i="0" u="none" strike="noStrike" kern="1200" baseline="0" dirty="0">
                <a:solidFill>
                  <a:schemeClr val="tx1"/>
                </a:solidFill>
                <a:latin typeface="+mn-lt"/>
                <a:ea typeface="+mn-ea"/>
                <a:cs typeface="+mn-cs"/>
              </a:rPr>
              <a:t>- The patient is an active cigarette smoker which will severely impair the treatment outcome of any endovascular or surgical revascularization procedure.</a:t>
            </a:r>
          </a:p>
          <a:p>
            <a:pPr marL="0" indent="0">
              <a:buNone/>
            </a:pPr>
            <a:r>
              <a:rPr lang="en-US" sz="1200" b="0" i="0" u="none" strike="noStrike" kern="1200" baseline="0" dirty="0">
                <a:solidFill>
                  <a:schemeClr val="tx1"/>
                </a:solidFill>
                <a:latin typeface="+mn-lt"/>
                <a:ea typeface="+mn-ea"/>
                <a:cs typeface="+mn-cs"/>
              </a:rPr>
              <a:t>- The patient has had multiple left leg endovascular interventions in the last year which has failed to improve her left leg perfusion</a:t>
            </a:r>
          </a:p>
          <a:p>
            <a:pPr marL="0" indent="0">
              <a:buNone/>
            </a:pPr>
            <a:r>
              <a:rPr lang="en-US" sz="1200" b="0" i="0" u="none" strike="noStrike" kern="1200" baseline="0" dirty="0">
                <a:solidFill>
                  <a:schemeClr val="tx1"/>
                </a:solidFill>
                <a:latin typeface="+mn-lt"/>
                <a:ea typeface="+mn-ea"/>
                <a:cs typeface="+mn-cs"/>
              </a:rPr>
              <a:t>- The patient has a DNR status. </a:t>
            </a:r>
          </a:p>
          <a:p>
            <a:pPr marL="0" indent="0">
              <a:buNone/>
            </a:pPr>
            <a:endParaRPr lang="en-US" sz="1200" b="0" i="0" u="none" strike="noStrike"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Therefore, I recommend the patient to undergo lower leg amputation. I have</a:t>
            </a:r>
            <a:r>
              <a:rPr lang="en-US" sz="1200" kern="1200" baseline="0" dirty="0">
                <a:solidFill>
                  <a:schemeClr val="tx1"/>
                </a:solidFill>
                <a:effectLst/>
                <a:latin typeface="+mn-lt"/>
                <a:ea typeface="+mn-ea"/>
                <a:cs typeface="+mn-cs"/>
              </a:rPr>
              <a:t> discussed with the patient and family regarding the recommended plan. The patient and family are aware the purpose of the procedure is to remove ischemic leg which will eliminate the source of ischemic pain </a:t>
            </a:r>
            <a:r>
              <a:rPr lang="en-US" sz="1200" kern="1200" baseline="0">
                <a:solidFill>
                  <a:schemeClr val="tx1"/>
                </a:solidFill>
                <a:effectLst/>
                <a:latin typeface="+mn-lt"/>
                <a:ea typeface="+mn-ea"/>
                <a:cs typeface="+mn-cs"/>
              </a:rPr>
              <a:t>and sepsis. </a:t>
            </a:r>
            <a:r>
              <a:rPr lang="en-US" sz="1200" kern="1200" dirty="0">
                <a:solidFill>
                  <a:schemeClr val="tx1"/>
                </a:solidFill>
                <a:effectLst/>
                <a:latin typeface="+mn-lt"/>
                <a:ea typeface="+mn-ea"/>
                <a:cs typeface="+mn-cs"/>
              </a:rPr>
              <a:t>Potential risks of the procedure include hematoma, bleeding, wound infection, respiratory</a:t>
            </a:r>
            <a:r>
              <a:rPr lang="en-US" sz="1200" kern="1200" baseline="0" dirty="0">
                <a:solidFill>
                  <a:schemeClr val="tx1"/>
                </a:solidFill>
                <a:effectLst/>
                <a:latin typeface="+mn-lt"/>
                <a:ea typeface="+mn-ea"/>
                <a:cs typeface="+mn-cs"/>
              </a:rPr>
              <a:t> failure, myocardial infarction, stroke, or death. </a:t>
            </a:r>
            <a:r>
              <a:rPr lang="en-US" sz="1200" kern="1200" dirty="0">
                <a:solidFill>
                  <a:schemeClr val="tx1"/>
                </a:solidFill>
                <a:effectLst/>
                <a:latin typeface="+mn-lt"/>
                <a:ea typeface="+mn-ea"/>
                <a:cs typeface="+mn-cs"/>
              </a:rPr>
              <a:t>The overall risk of above complications is 1%. The patient and family agree with the recommended</a:t>
            </a:r>
            <a:r>
              <a:rPr lang="en-US" sz="1200" kern="1200" baseline="0" dirty="0">
                <a:solidFill>
                  <a:schemeClr val="tx1"/>
                </a:solidFill>
                <a:effectLst/>
                <a:latin typeface="+mn-lt"/>
                <a:ea typeface="+mn-ea"/>
                <a:cs typeface="+mn-cs"/>
              </a:rPr>
              <a:t> plan and wish to proceed. </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t>
            </a:r>
            <a:r>
              <a:rPr lang="en-US" sz="1200" kern="1200" baseline="0" dirty="0">
                <a:solidFill>
                  <a:schemeClr val="tx1"/>
                </a:solidFill>
                <a:effectLst/>
                <a:latin typeface="+mn-lt"/>
                <a:ea typeface="+mn-ea"/>
                <a:cs typeface="+mn-cs"/>
              </a:rPr>
              <a:t> PT NO WILLING TO UNDERGO AMPUTATION --------</a:t>
            </a:r>
          </a:p>
          <a:p>
            <a:endParaRPr lang="en-US" sz="1200" kern="1200" baseline="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Given the overall medical comorbidities in this patient including a) history of multiple right leg surgical revascularization and endovascular interventions, b) lack of adequate tibial out flow artery for surgical revascularization, c) patient’s unwillingness to undergo any further surgical reconstructive procedure, he is not a candidate for any surgical intervention. I therefore recommend conservative treatment for his peripheral arterial disease with treatment strategies including: local wound care, IV antibiotic, and IV pain analgesic. In the event that his ischemic pain is refractory to IV pain analgesic medication, I would recommend right amputation (above knee amputation) as a definitive treatment for his right foot ischemia.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However, the patient at this time is not willing or ready to accept the amputation treatment option. I spoke to his daughter _________ tonight and informed her about my treatment recommendation. The daughter and his family are in agreement with my recommendation of right leg amputation. However, the patient is not psychologically ready this treatment plan. I’ll continue my discussion with the patient. Once the patient agrees and accepts the treatment plan of right leg amputation, we’ll schedule the patient for this procedure. </a:t>
            </a:r>
            <a:endParaRPr lang="en-US" sz="1200" kern="1200" baseline="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Thank you for this consultation.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5</a:t>
            </a:fld>
            <a:endParaRPr lang="en-US"/>
          </a:p>
        </p:txBody>
      </p:sp>
    </p:spTree>
    <p:extLst>
      <p:ext uri="{BB962C8B-B14F-4D97-AF65-F5344CB8AC3E}">
        <p14:creationId xmlns:p14="http://schemas.microsoft.com/office/powerpoint/2010/main" val="21434496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PL.ICU - Quinton placement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__________</a:t>
            </a:r>
          </a:p>
          <a:p>
            <a:r>
              <a:rPr lang="en-US" sz="1200" kern="1200" dirty="0">
                <a:solidFill>
                  <a:schemeClr val="tx1"/>
                </a:solidFill>
                <a:effectLst/>
                <a:latin typeface="+mn-lt"/>
                <a:ea typeface="+mn-ea"/>
                <a:cs typeface="+mn-cs"/>
              </a:rPr>
              <a:t>LOCATION: ICU </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Acute renal failure requiring hemodialysis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Percutaneous access of right femoral vein under ultrasound guidance (CPT# 76937)</a:t>
            </a:r>
          </a:p>
          <a:p>
            <a:r>
              <a:rPr lang="en-US" sz="1200" kern="1200" dirty="0">
                <a:solidFill>
                  <a:schemeClr val="tx1"/>
                </a:solidFill>
                <a:effectLst/>
                <a:latin typeface="+mn-lt"/>
                <a:ea typeface="+mn-ea"/>
                <a:cs typeface="+mn-cs"/>
              </a:rPr>
              <a:t>2. Placement of non-tunneled hemodialysis catheter (CPT# 36556)</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1. Percutaneous access of left femoral vein under ultrasound guidance (CPT# 76937)</a:t>
            </a:r>
          </a:p>
          <a:p>
            <a:r>
              <a:rPr lang="en-US" sz="1200" kern="1200" dirty="0">
                <a:solidFill>
                  <a:schemeClr val="tx1"/>
                </a:solidFill>
                <a:effectLst/>
                <a:latin typeface="+mn-lt"/>
                <a:ea typeface="+mn-ea"/>
                <a:cs typeface="+mn-cs"/>
              </a:rPr>
              <a:t>2. Placement of non-tunneled hemodialysis catheter (CPT# 36556)</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1. Percutaneous access of right jugular vein under ultrasound guidance (CPT# 76937)</a:t>
            </a:r>
          </a:p>
          <a:p>
            <a:r>
              <a:rPr lang="en-US" sz="1200" kern="1200" dirty="0">
                <a:solidFill>
                  <a:schemeClr val="tx1"/>
                </a:solidFill>
                <a:effectLst/>
                <a:latin typeface="+mn-lt"/>
                <a:ea typeface="+mn-ea"/>
                <a:cs typeface="+mn-cs"/>
              </a:rPr>
              <a:t>2. Placement of non-tunneled hemodialysis catheter (CPT# 36556)</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Local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2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developed acute renal failure requiring urgent hemodialysis. I was asked to place a non-tunneled hemodialysis catheter so hemodialysis can be initiated urgently. Benefits and risks of the procedure were explained to the patient's family who agree with Quinton dialysis catheter placement.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patient's right groin region was prepped sterilely and then draped in a standard fashion. The patient was given local anesthesia with 10 ml of 1% of lidocaine. Using a portable ultrasound unit, the femoral vein was visualized and accessed percutaneously. A guidewire was inserted in the vein, which was followed by dilator placement over the guidewire. Next the dilator was removed, and a non-tunneled Trialysis hemodialysis catheter was inserted over the guidewire and placed in the vein. The guidewire was next removed. Excellent flow of blood with excellent blood return was established from both catheter ports. Both lumens of the catheters were infused with heparinized solution. The catheter was sutured to the skin using 3-0 Nylon sutures. High concentration of heparin was used to pack the dialysis catheter lumens.  Appropriate dressing was applied over the catheter insertion site to secure the catheter. The patient tolerated the procedure well without complication.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May use Trialysis catheter for hemodialysis.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600 N. Garfield Ave. #204, Monterey Park, CA 91754 </a:t>
            </a: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&lt;&lt;     LEFT FEMORAL QUINTON CATHETER     &gt;&gt;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patient's left groin region was prepped sterilely and then draped in a standard fashion. The patient was given local anesthesia with 10 ml of 1% of lidocaine. Using a portable ultrasound unit, the femoral vein was visualized and accessed percutaneously. A guidewire was inserted in the vein, which was followed by dilator placement over the guidewire. Next the dilator was removed, and a non-tunneled Trialysis hemodialysis catheter was inserted over the guidewire and placed in the vein. The guidewire was next removed. Excellent flow of blood with excellent blood return was established from both catheter ports. Both lumens of the catheters were infused with heparinized solution. The catheter was sutured to the skin using 3-0 Nylon sutures. High concentration of heparin was used to pack the dialysis catheter lumens.  Appropriate dressing was applied over the catheter insertion site to secure the catheter. The patient tolerated the procedure well without complication.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May use Trialysis catheter for hemodialysis.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600 N. Garfield Ave. #204, Monterey Park, CA 91754 </a:t>
            </a: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&lt;&lt;     RIGHT JUGULAR QUINTON CATHETER     &gt;&gt;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patient's right neck region was prepped sterilely and then draped in a standard fashion. The patient was given local anesthesia with 10 ml of 1% of lidocaine. Using a portable ultrasound unit, the jugular vein was visualized and accessed percutaneously. A guidewire was inserted in the vein, which was followed by dilator placement over the guidewire. Next the dilator was removed, and a non-tunneled Trialysis hemodialysis catheter was inserted over the guidewire and placed in the vena cava. The guidewire was next removed. Excellent flow of blood with excellent blood return was established from both catheter ports. Both lumens of the catheters were infused with heparinized solution. The catheter was sutured to the skin using 3-0 Nylon sutures. High concentration of heparin was used to pack the dialysis catheter lumens.  Appropriate dressing was applied over the catheter insertion site to secure the catheter. The patient tolerated the procedure well without complication.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May use Trialysis catheter for hemodialysis.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50</a:t>
            </a:fld>
            <a:endParaRPr lang="en-US"/>
          </a:p>
        </p:txBody>
      </p:sp>
    </p:spTree>
    <p:extLst>
      <p:ext uri="{BB962C8B-B14F-4D97-AF65-F5344CB8AC3E}">
        <p14:creationId xmlns:p14="http://schemas.microsoft.com/office/powerpoint/2010/main" val="27314045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51</a:t>
            </a:fld>
            <a:endParaRPr lang="en-US"/>
          </a:p>
        </p:txBody>
      </p:sp>
    </p:spTree>
    <p:extLst>
      <p:ext uri="{BB962C8B-B14F-4D97-AF65-F5344CB8AC3E}">
        <p14:creationId xmlns:p14="http://schemas.microsoft.com/office/powerpoint/2010/main" val="140061461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ABF</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Garfield Medical Center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ASSISTANT: ______ , MD</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Aortic occlusion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Aortobifemoral artery bypass using 14mm x 7mm Hemashield bifurcated graft (CPT# 35646)</a:t>
            </a:r>
          </a:p>
          <a:p>
            <a:r>
              <a:rPr lang="en-US" sz="1200" kern="1200" dirty="0">
                <a:solidFill>
                  <a:schemeClr val="tx1"/>
                </a:solidFill>
                <a:effectLst/>
                <a:latin typeface="+mn-lt"/>
                <a:ea typeface="+mn-ea"/>
                <a:cs typeface="+mn-cs"/>
              </a:rPr>
              <a:t>2. Aortic endarterectomy (CPT# 35361)</a:t>
            </a:r>
          </a:p>
          <a:p>
            <a:r>
              <a:rPr lang="en-US" sz="1200" kern="1200" dirty="0">
                <a:solidFill>
                  <a:schemeClr val="tx1"/>
                </a:solidFill>
                <a:effectLst/>
                <a:latin typeface="+mn-lt"/>
                <a:ea typeface="+mn-ea"/>
                <a:cs typeface="+mn-cs"/>
              </a:rPr>
              <a:t>3. Right common femoral endarterectomy (CPT# 35371)</a:t>
            </a:r>
          </a:p>
          <a:p>
            <a:r>
              <a:rPr lang="en-US" sz="1200" kern="1200" dirty="0">
                <a:solidFill>
                  <a:schemeClr val="tx1"/>
                </a:solidFill>
                <a:effectLst/>
                <a:latin typeface="+mn-lt"/>
                <a:ea typeface="+mn-ea"/>
                <a:cs typeface="+mn-cs"/>
              </a:rPr>
              <a:t>4. Left common femoral endarterectomy (CPT# 35371)</a:t>
            </a:r>
          </a:p>
          <a:p>
            <a:r>
              <a:rPr lang="en-US" sz="1200" kern="1200" dirty="0">
                <a:solidFill>
                  <a:schemeClr val="tx1"/>
                </a:solidFill>
                <a:effectLst/>
                <a:latin typeface="+mn-lt"/>
                <a:ea typeface="+mn-ea"/>
                <a:cs typeface="+mn-cs"/>
              </a:rPr>
              <a:t>5. Placement of On-Q pain pump in the abdominal wound (CPT# 11981)</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200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1,300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has been experiencing ----  right    ,    left    ,     bilateral  ----- lower extremity ischemic rest pain due to severe aortoiliac occlusive disease. Due to the severe aortoiliac occlusive disease, the patient was taken to the operating room to undergo an aortobifemoral artery bypass grafting procedure.  I've discussed with the patient regarding the benefits and risks of the procedure. The patient is aware of the benefits of the planned procedure which is to improve his aortoiliac artery occlusive disease by means of an aortobifemoral artery bypass. The patient is also aware of the potential risks of the procedure, which include wound infection, bleeding, bypass graft occlusion, compartment syndrome, nerve injury, pneumonia, renal failure, myocardiac infarction, spinal cord paralysis, graft infection, stroke, and death. The overall incidence of these risks and complications was 2%. The patient has accepted these benefits and risks and agreed to undergo the planned aortobifemoral artery bypass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taken to the operating room and placed on the table in the supine position. Following general anesthesia induction via orotracheal intubation, the patient was placed in a lateral decubitus position. The patient's abdomen and bilateral legs were prepped sterilely and draped in the standard fashion. Appropriate time out was performed whereby the patient and site of surgery were identified. We made a right groin incision and continued the dissection using electrocautery. We identified the femoral sheath which was carefully opened. We isolated the common femoral artery, profunda femoral artery, and superficial femoral artery. Vessel loops were used to encircle these vessels. Next we made a left groin incision and continued the dissection using electrocautery. We identified the femoral sheath which was carefully opened. We isolated the common femoral artery, profunda femoral artery, and superficial femoral artery. Vessel loops were used to encircle these vessels.  We next made an oblique incision in the left flank region of the abdomen. Dissection was carried down using electrocautery. We carefully opened the rectus sheath and entered the retroperitoneal space. Medial visceral rotation was performed in which the abdomen content was rotated medially. We next placed abdominal retractors in the abdomen to provide the exposure to the aorta. Abdominal aorta was isolated. Systemic heparin was given intravenously for anticoagulation.  We placed proximal and distal clamps in the infrarenal aorta. The infrarenal abdominal aorta was carefully divided in half. Abdominal aortic endarterectomy was performed in which the occlusive aortic plaque was removed. Next we placed a bifurcated aortic Hemashield graft in which the aortic portion of the graft was connected to the infrarenal aorta in an end-to-end fashion using 3-0 prolene sutures. Upon the completion of the anastomotic reconstruction, clamps were released and adequate hemostasis was achieved. Next the right femoral graft was tunneled in the retroperitoneal fashion and brought out in the right groin incision. We next performed right femoral anastomotic reconstruction. This is done by placing vascular clamps in the common femoral artery, profunda femoral artery, and superficial femoral artery. An arteriotomy was opened using a #11 scalpel in the common femoral artery. We encountered a large occlusive femoral artery plaque which was removed for femoral artery endarterectomy. Next the femoral graft was trimmed to appropriate size and it was connected to the common femoral and profunda femoral arteries using 5-0 prolene sutures in an end-to-side fashion. Upon the completion of the anastomotic reconstruction, clamps were released and adequate hemostasis was achieved. Next the left femoral graft was tunneled in the retroperitoneal fashion and brought out in the left groin incision. We next performed left femoral anastomotic reconstruction. This is done by placing vascular clamps in the common femoral artery, profunda femoral artery, and superficial femoral artery. An arteriotomy was opened using a #11 scalpel in the common femoral artery. We encountered a large occlusive femoral artery plaque which was removed for femoral artery endarterectomy. Next the femoral graft was trimmed to appropriate size and it was connected to the common femoral and profunda femoral arteries using 5-0 prolene sutures in an end-to-side fashion. Upon the completion of the anastomotic reconstruction, clamps were released and adequate hemostasis was achieved. An On-Q pain pump was inserted in the subcutaneous fascia prior to the closure of the skin layer. The abdominal wound and groin wounds were irrigated with antibiotic solution. The abdominal fascia was closed using a looped PDS suture. Subcutaneous tissues were closed using 3-0 PDS sutures, and skin was next closed using staples. The right femoral sheath was closed using 3-0 PDS sutures and skin was closed using 4-0 Vicryl subcuticular sutures. The left femoral sheath was closed using 3-0 PDS sutures and skin was closed using 4-0 Vicryl subcuticular sutures. The patient remained clinically stable throughout the entire operation.  The patient suffered no complications, and the patient was taken to the recovery room in stable condition. I was present throughout the entire operation.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To ICU for postoperative recovery.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52</a:t>
            </a:fld>
            <a:endParaRPr lang="en-US"/>
          </a:p>
        </p:txBody>
      </p:sp>
    </p:spTree>
    <p:extLst>
      <p:ext uri="{BB962C8B-B14F-4D97-AF65-F5344CB8AC3E}">
        <p14:creationId xmlns:p14="http://schemas.microsoft.com/office/powerpoint/2010/main" val="129585825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AKA</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Right leg ischemia, 2. Right foot gangrene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 Right above knee amputation (CPT# 27590)</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Left leg ischemia, 2. Left foot gangrene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 Left above knee amputation (CPT# 27590)</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Amputated ___ lower leg </a:t>
            </a:r>
          </a:p>
          <a:p>
            <a:r>
              <a:rPr lang="en-US" sz="1200" kern="1200" dirty="0">
                <a:solidFill>
                  <a:schemeClr val="tx1"/>
                </a:solidFill>
                <a:effectLst/>
                <a:latin typeface="+mn-lt"/>
                <a:ea typeface="+mn-ea"/>
                <a:cs typeface="+mn-cs"/>
              </a:rPr>
              <a:t>ESTIMATED BLOOD LOSS: 20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recently developed lower extremity foot gangrene due to arterial occlusion. Because of the severe foot gangrene as well as significant ischemic rest pain, the patient was taken to the operating room to undergo an above-the-knee amputation procedure. Benefits of the proposed procedure, including elimination of gangrenous foot and elimination of cause of ischemic rest pain were discussed with the patient's family. Potential risks and complications of the proposed procedures including hematoma formation, bleeding, wound infection, myocardial infarction, stroke, pneumonia, and phantom nerve pain were also discussed with the patient's family. I've informed the patient's family that the overall risk of these complications was 2%. The patient's family verbalized understanding and agreed to proceed.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brought to the operating room and placed on the operating room table in the supine position. General anesthesia was administered through endotracheal intubation by the anesthesiologist. The patient's  &lt; ____ right   left  ___ &gt; leg was prepped sterilely and draped in the standard fashion. Appropriate time out was performed whereby the patient and site of surgery were identified. Next a fish-mouth incision was made just above the knee level using a skin scalpel. Dissection was carried down through the subcutaneous tissue, fascia, and muscle compartments using an electrocautery along the line of incision. All the muscles were individually transected and visible bleeders ere cauterized. The femoral artery, femoral vein, and sciatic nerve were also identified and they were all doubly ligated and transected.  The bone was cut with a battery-powered oscillating saw. The level of leg amputation was at the distal femur region. Next the remaining muscles in the posterior compartment were also transected. Electrocautery was used to achieve hemostasis in the fascial and muscle compartment. Adequate muscular bleeding was noted at the level of the amputation site. The fascia was closed with 2-0 Vicryl suture, and the skin was closed with 3-0 Nylon sutures. Pressure dressing was applied.  The patient was sent to recovery room in good condition. I was present throughout the entire operation.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53</a:t>
            </a:fld>
            <a:endParaRPr lang="en-US"/>
          </a:p>
        </p:txBody>
      </p:sp>
    </p:spTree>
    <p:extLst>
      <p:ext uri="{BB962C8B-B14F-4D97-AF65-F5344CB8AC3E}">
        <p14:creationId xmlns:p14="http://schemas.microsoft.com/office/powerpoint/2010/main" val="200118582"/>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PL.OR – Arm -</a:t>
            </a:r>
            <a:r>
              <a:rPr lang="en-US" sz="1200" kern="1200" baseline="0" dirty="0">
                <a:solidFill>
                  <a:schemeClr val="tx1"/>
                </a:solidFill>
                <a:effectLst/>
                <a:latin typeface="+mn-lt"/>
                <a:ea typeface="+mn-ea"/>
                <a:cs typeface="+mn-cs"/>
              </a:rPr>
              <a:t> repair of bleeding vessel</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Right</a:t>
            </a:r>
            <a:r>
              <a:rPr lang="en-US" sz="1200" kern="1200" baseline="0" dirty="0">
                <a:solidFill>
                  <a:schemeClr val="tx1"/>
                </a:solidFill>
                <a:effectLst/>
                <a:latin typeface="+mn-lt"/>
                <a:ea typeface="+mn-ea"/>
                <a:cs typeface="+mn-cs"/>
              </a:rPr>
              <a:t> arm h</a:t>
            </a:r>
            <a:r>
              <a:rPr lang="en-US" sz="1200" kern="1200" dirty="0">
                <a:solidFill>
                  <a:schemeClr val="tx1"/>
                </a:solidFill>
                <a:effectLst/>
                <a:latin typeface="+mn-lt"/>
                <a:ea typeface="+mn-ea"/>
                <a:cs typeface="+mn-cs"/>
              </a:rPr>
              <a:t>ematoma, 2. Right arm bleeding arteriovenous </a:t>
            </a:r>
            <a:r>
              <a:rPr lang="en-US" sz="1200" kern="1200">
                <a:solidFill>
                  <a:schemeClr val="tx1"/>
                </a:solidFill>
                <a:effectLst/>
                <a:latin typeface="+mn-lt"/>
                <a:ea typeface="+mn-ea"/>
                <a:cs typeface="+mn-cs"/>
              </a:rPr>
              <a:t>graft </a:t>
            </a:r>
          </a:p>
          <a:p>
            <a:r>
              <a:rPr lang="en-US" sz="1200" kern="1200">
                <a:solidFill>
                  <a:schemeClr val="tx1"/>
                </a:solidFill>
                <a:effectLst/>
                <a:latin typeface="+mn-lt"/>
                <a:ea typeface="+mn-ea"/>
                <a:cs typeface="+mn-cs"/>
              </a:rPr>
              <a:t>POSTOPERATIVE </a:t>
            </a:r>
            <a:r>
              <a:rPr lang="en-US" sz="1200" kern="1200" dirty="0">
                <a:solidFill>
                  <a:schemeClr val="tx1"/>
                </a:solidFill>
                <a:effectLst/>
                <a:latin typeface="+mn-lt"/>
                <a:ea typeface="+mn-ea"/>
                <a:cs typeface="+mn-cs"/>
              </a:rPr>
              <a:t>DIAGNOSIS: Same </a:t>
            </a:r>
          </a:p>
          <a:p>
            <a:r>
              <a:rPr lang="en-US" sz="1200" kern="1200" dirty="0">
                <a:solidFill>
                  <a:schemeClr val="tx1"/>
                </a:solidFill>
                <a:effectLst/>
                <a:latin typeface="+mn-lt"/>
                <a:ea typeface="+mn-ea"/>
                <a:cs typeface="+mn-cs"/>
              </a:rPr>
              <a:t>PROCEDURE: Repair of right arm arteriovenous graft bleeding vessel (CPT# 35206)</a:t>
            </a:r>
          </a:p>
          <a:p>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PREOPERATIVE DIAGNOSIS: 1. Left </a:t>
            </a:r>
            <a:r>
              <a:rPr lang="en-US" sz="1200" kern="1200" baseline="0" dirty="0">
                <a:solidFill>
                  <a:schemeClr val="tx1"/>
                </a:solidFill>
                <a:effectLst/>
                <a:latin typeface="+mn-lt"/>
                <a:ea typeface="+mn-ea"/>
                <a:cs typeface="+mn-cs"/>
              </a:rPr>
              <a:t>arm h</a:t>
            </a:r>
            <a:r>
              <a:rPr lang="en-US" sz="1200" kern="1200" dirty="0">
                <a:solidFill>
                  <a:schemeClr val="tx1"/>
                </a:solidFill>
                <a:effectLst/>
                <a:latin typeface="+mn-lt"/>
                <a:ea typeface="+mn-ea"/>
                <a:cs typeface="+mn-cs"/>
              </a:rPr>
              <a:t>ematoma, 2. Left arm bleeding arteriovenous graft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 Repair of left arm arteriovenous graft bleeding vessel (CPT# 35206)</a:t>
            </a:r>
          </a:p>
          <a:p>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100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____ year old patient who has been diagnosed with left</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hematoma with bleeding. The patient was taken to the OR to undergo an operative exploration,</a:t>
            </a:r>
            <a:r>
              <a:rPr lang="en-US" sz="1200" kern="1200" baseline="0" dirty="0">
                <a:solidFill>
                  <a:schemeClr val="tx1"/>
                </a:solidFill>
                <a:effectLst/>
                <a:latin typeface="+mn-lt"/>
                <a:ea typeface="+mn-ea"/>
                <a:cs typeface="+mn-cs"/>
              </a:rPr>
              <a:t> hematoma evacuation, and repair of bleeding vessel.</a:t>
            </a:r>
            <a:r>
              <a:rPr lang="en-US" sz="1200" kern="1200" dirty="0">
                <a:solidFill>
                  <a:schemeClr val="tx1"/>
                </a:solidFill>
                <a:effectLst/>
                <a:latin typeface="+mn-lt"/>
                <a:ea typeface="+mn-ea"/>
                <a:cs typeface="+mn-cs"/>
              </a:rPr>
              <a:t> I've discussed with the patient's family regarding the benefits and risks of the procedure. The patient is aware of the benefits of the planned procedure which is to repair the bleeding vessel. The patient is also aware of the potential risks of the procedure, which include wound infection, bleeding, artery occlusion, compartment syndrome, nerve injury, pneumonia, renal failure, myocardiac infarction, stroke, postoperative leg amputation, and death. The overall incidence of these risks and complications was 1%. The patient's family has accepted these benefits and risks and agreed to undergo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taken to the operating room and placed on the table in the supine position. Following general anesthesia induction via orotracheal intubation, the patient's &lt; ______ right   left  _____ &gt; arm was prepped sterilely and draped in the standard fashion. Appropriate time out was performed whereby the patient and site of surgery were identified. An area of bleeding vessel was identified in the mid-segment of the upper arm. Manual pressures were applied digitally both proximally and distally to the bleeding vessel site. Once hemostasis was achieved with digital pressure application, small skin incision was made where dissection was carried down to isolate the bleeding vessel site. A 5-0 prolene suture was placed in an interrupted fashion over the bleeding AV graft which successfully repaired the bleeding vessel. Manual pressures were released, and hemostasis was maintained satisfactorily. The skin was closed using a 4-0 monocryl suture in a subcuticular fashion. Dressing was applied in the standard fashion. The patient remained stable and was taken to the recovery room in a stable condition. The patient suffered no complications, and I was present throughout the entire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To PACU and surgical</a:t>
            </a:r>
            <a:r>
              <a:rPr lang="en-US" sz="1200" kern="1200" baseline="0" dirty="0">
                <a:solidFill>
                  <a:schemeClr val="tx1"/>
                </a:solidFill>
                <a:effectLst/>
                <a:latin typeface="+mn-lt"/>
                <a:ea typeface="+mn-ea"/>
                <a:cs typeface="+mn-cs"/>
              </a:rPr>
              <a:t> floor </a:t>
            </a:r>
            <a:r>
              <a:rPr lang="en-US" sz="1200" kern="1200" dirty="0">
                <a:solidFill>
                  <a:schemeClr val="tx1"/>
                </a:solidFill>
                <a:effectLst/>
                <a:latin typeface="+mn-lt"/>
                <a:ea typeface="+mn-ea"/>
                <a:cs typeface="+mn-cs"/>
              </a:rPr>
              <a:t>for postoperative care.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54</a:t>
            </a:fld>
            <a:endParaRPr lang="en-US"/>
          </a:p>
        </p:txBody>
      </p:sp>
    </p:spTree>
    <p:extLst>
      <p:ext uri="{BB962C8B-B14F-4D97-AF65-F5344CB8AC3E}">
        <p14:creationId xmlns:p14="http://schemas.microsoft.com/office/powerpoint/2010/main" val="1805377671"/>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PL.OR - Arm hematoma</a:t>
            </a:r>
            <a:r>
              <a:rPr lang="en-US" sz="1200" kern="1200" baseline="0" dirty="0">
                <a:solidFill>
                  <a:schemeClr val="tx1"/>
                </a:solidFill>
                <a:effectLst/>
                <a:latin typeface="+mn-lt"/>
                <a:ea typeface="+mn-ea"/>
                <a:cs typeface="+mn-cs"/>
              </a:rPr>
              <a:t> evacuation, repair of bleeding vessel</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Right</a:t>
            </a:r>
            <a:r>
              <a:rPr lang="en-US" sz="1200" kern="1200" baseline="0" dirty="0">
                <a:solidFill>
                  <a:schemeClr val="tx1"/>
                </a:solidFill>
                <a:effectLst/>
                <a:latin typeface="+mn-lt"/>
                <a:ea typeface="+mn-ea"/>
                <a:cs typeface="+mn-cs"/>
              </a:rPr>
              <a:t> arm h</a:t>
            </a:r>
            <a:r>
              <a:rPr lang="en-US" sz="1200" kern="1200" dirty="0">
                <a:solidFill>
                  <a:schemeClr val="tx1"/>
                </a:solidFill>
                <a:effectLst/>
                <a:latin typeface="+mn-lt"/>
                <a:ea typeface="+mn-ea"/>
                <a:cs typeface="+mn-cs"/>
              </a:rPr>
              <a:t>ematoma, 2. Right brach</a:t>
            </a:r>
            <a:r>
              <a:rPr lang="en-US" sz="1200" kern="1200" baseline="0" dirty="0">
                <a:solidFill>
                  <a:schemeClr val="tx1"/>
                </a:solidFill>
                <a:effectLst/>
                <a:latin typeface="+mn-lt"/>
                <a:ea typeface="+mn-ea"/>
                <a:cs typeface="+mn-cs"/>
              </a:rPr>
              <a:t>ial a</a:t>
            </a:r>
            <a:r>
              <a:rPr lang="en-US" sz="1200" kern="1200" dirty="0">
                <a:solidFill>
                  <a:schemeClr val="tx1"/>
                </a:solidFill>
                <a:effectLst/>
                <a:latin typeface="+mn-lt"/>
                <a:ea typeface="+mn-ea"/>
                <a:cs typeface="+mn-cs"/>
              </a:rPr>
              <a:t>rtery bleeding with pseudoaneurysm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Upper</a:t>
            </a:r>
            <a:r>
              <a:rPr lang="en-US" sz="1200" kern="1200" baseline="0" dirty="0">
                <a:solidFill>
                  <a:schemeClr val="tx1"/>
                </a:solidFill>
                <a:effectLst/>
                <a:latin typeface="+mn-lt"/>
                <a:ea typeface="+mn-ea"/>
                <a:cs typeface="+mn-cs"/>
              </a:rPr>
              <a:t> extremity exploration for postoperative hemorrhage (CPT# 35860)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2.</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Evacuation of right arm hematoma (CPT# 23930)</a:t>
            </a:r>
          </a:p>
          <a:p>
            <a:r>
              <a:rPr lang="en-US" sz="1200" kern="1200" dirty="0">
                <a:solidFill>
                  <a:schemeClr val="tx1"/>
                </a:solidFill>
                <a:effectLst/>
                <a:latin typeface="+mn-lt"/>
                <a:ea typeface="+mn-ea"/>
                <a:cs typeface="+mn-cs"/>
              </a:rPr>
              <a:t>3. Repair of right brachial</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artery pseudoaneurysm (CPT# 35206)</a:t>
            </a:r>
          </a:p>
          <a:p>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PREOPERATIVE DIAGNOSIS: 1. Left </a:t>
            </a:r>
            <a:r>
              <a:rPr lang="en-US" sz="1200" kern="1200" baseline="0" dirty="0">
                <a:solidFill>
                  <a:schemeClr val="tx1"/>
                </a:solidFill>
                <a:effectLst/>
                <a:latin typeface="+mn-lt"/>
                <a:ea typeface="+mn-ea"/>
                <a:cs typeface="+mn-cs"/>
              </a:rPr>
              <a:t>arm h</a:t>
            </a:r>
            <a:r>
              <a:rPr lang="en-US" sz="1200" kern="1200" dirty="0">
                <a:solidFill>
                  <a:schemeClr val="tx1"/>
                </a:solidFill>
                <a:effectLst/>
                <a:latin typeface="+mn-lt"/>
                <a:ea typeface="+mn-ea"/>
                <a:cs typeface="+mn-cs"/>
              </a:rPr>
              <a:t>ematoma, 2. Left brach</a:t>
            </a:r>
            <a:r>
              <a:rPr lang="en-US" sz="1200" kern="1200" baseline="0" dirty="0">
                <a:solidFill>
                  <a:schemeClr val="tx1"/>
                </a:solidFill>
                <a:effectLst/>
                <a:latin typeface="+mn-lt"/>
                <a:ea typeface="+mn-ea"/>
                <a:cs typeface="+mn-cs"/>
              </a:rPr>
              <a:t>ial a</a:t>
            </a:r>
            <a:r>
              <a:rPr lang="en-US" sz="1200" kern="1200" dirty="0">
                <a:solidFill>
                  <a:schemeClr val="tx1"/>
                </a:solidFill>
                <a:effectLst/>
                <a:latin typeface="+mn-lt"/>
                <a:ea typeface="+mn-ea"/>
                <a:cs typeface="+mn-cs"/>
              </a:rPr>
              <a:t>rtery bleeding with pseudoaneurysm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Upper</a:t>
            </a:r>
            <a:r>
              <a:rPr lang="en-US" sz="1200" kern="1200" baseline="0" dirty="0">
                <a:solidFill>
                  <a:schemeClr val="tx1"/>
                </a:solidFill>
                <a:effectLst/>
                <a:latin typeface="+mn-lt"/>
                <a:ea typeface="+mn-ea"/>
                <a:cs typeface="+mn-cs"/>
              </a:rPr>
              <a:t> extremity exploration for postoperative hemorrhage (CPT# 35860)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2.</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Evacuation of left arm hematoma (CPT# 23930)</a:t>
            </a:r>
          </a:p>
          <a:p>
            <a:r>
              <a:rPr lang="en-US" sz="1200" kern="1200" dirty="0">
                <a:solidFill>
                  <a:schemeClr val="tx1"/>
                </a:solidFill>
                <a:effectLst/>
                <a:latin typeface="+mn-lt"/>
                <a:ea typeface="+mn-ea"/>
                <a:cs typeface="+mn-cs"/>
              </a:rPr>
              <a:t>3. Repair of left</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brachial</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artery pseudoaneurysm (CPT# 35206)</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100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____ year old patient who has been diagnosed with left</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hematoma with bleeding. The patient was taken to the OR to undergo an operative exploration,</a:t>
            </a:r>
            <a:r>
              <a:rPr lang="en-US" sz="1200" kern="1200" baseline="0" dirty="0">
                <a:solidFill>
                  <a:schemeClr val="tx1"/>
                </a:solidFill>
                <a:effectLst/>
                <a:latin typeface="+mn-lt"/>
                <a:ea typeface="+mn-ea"/>
                <a:cs typeface="+mn-cs"/>
              </a:rPr>
              <a:t> hematoma evacuation, and repair of bleeding vessel.</a:t>
            </a:r>
            <a:r>
              <a:rPr lang="en-US" sz="1200" kern="1200" dirty="0">
                <a:solidFill>
                  <a:schemeClr val="tx1"/>
                </a:solidFill>
                <a:effectLst/>
                <a:latin typeface="+mn-lt"/>
                <a:ea typeface="+mn-ea"/>
                <a:cs typeface="+mn-cs"/>
              </a:rPr>
              <a:t> I've discussed with the patient's family regarding the benefits and risks of the procedure. The patient is aware of the benefits of the planned procedure which is to repair the bleeding vessel. The patient is also aware of the potential risks of the procedure, which include wound infection, bleeding, artery occlusion, compartment syndrome, nerve injury, pneumonia, renal failure, myocardiac infarction, stroke, postoperative leg amputation, and death. The overall incidence of these risks and complications was 1%. The patient's family has accepted these benefits and risks and agreed to undergo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taken to the operating room and placed on the table in the supine position. Following general anesthesia induction via orotracheal intubation, the patient's &lt; ______ right   left  _____ &gt; arm</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was prepped sterilely and draped in the standard fashion. Appropriate time out was performed whereby the patient and site of surgery were identified. We made a</a:t>
            </a:r>
            <a:r>
              <a:rPr lang="en-US" sz="1200" kern="1200" baseline="0" dirty="0">
                <a:solidFill>
                  <a:schemeClr val="tx1"/>
                </a:solidFill>
                <a:effectLst/>
                <a:latin typeface="+mn-lt"/>
                <a:ea typeface="+mn-ea"/>
                <a:cs typeface="+mn-cs"/>
              </a:rPr>
              <a:t> longitudinal </a:t>
            </a:r>
            <a:r>
              <a:rPr lang="en-US" sz="1200" kern="1200" dirty="0">
                <a:solidFill>
                  <a:schemeClr val="tx1"/>
                </a:solidFill>
                <a:effectLst/>
                <a:latin typeface="+mn-lt"/>
                <a:ea typeface="+mn-ea"/>
                <a:cs typeface="+mn-cs"/>
              </a:rPr>
              <a:t>incision in the</a:t>
            </a:r>
            <a:r>
              <a:rPr lang="en-US" sz="1200" kern="1200" baseline="0" dirty="0">
                <a:solidFill>
                  <a:schemeClr val="tx1"/>
                </a:solidFill>
                <a:effectLst/>
                <a:latin typeface="+mn-lt"/>
                <a:ea typeface="+mn-ea"/>
                <a:cs typeface="+mn-cs"/>
              </a:rPr>
              <a:t> upper arm </a:t>
            </a:r>
            <a:r>
              <a:rPr lang="en-US" sz="1200" kern="1200" dirty="0">
                <a:solidFill>
                  <a:schemeClr val="tx1"/>
                </a:solidFill>
                <a:effectLst/>
                <a:latin typeface="+mn-lt"/>
                <a:ea typeface="+mn-ea"/>
                <a:cs typeface="+mn-cs"/>
              </a:rPr>
              <a:t>and continued the dissection using electrocautery. We encountered large amount of hematoma in the brachial compartment, which was evacuated. We next identified and isolated the bleeding</a:t>
            </a:r>
            <a:r>
              <a:rPr lang="en-US" sz="1200" kern="1200" baseline="0" dirty="0">
                <a:solidFill>
                  <a:schemeClr val="tx1"/>
                </a:solidFill>
                <a:effectLst/>
                <a:latin typeface="+mn-lt"/>
                <a:ea typeface="+mn-ea"/>
                <a:cs typeface="+mn-cs"/>
              </a:rPr>
              <a:t> vessel which was a segment of the brachial artery. </a:t>
            </a:r>
            <a:r>
              <a:rPr lang="en-US" sz="1200" kern="1200" dirty="0">
                <a:solidFill>
                  <a:schemeClr val="tx1"/>
                </a:solidFill>
                <a:effectLst/>
                <a:latin typeface="+mn-lt"/>
                <a:ea typeface="+mn-ea"/>
                <a:cs typeface="+mn-cs"/>
              </a:rPr>
              <a:t> A brachial artery pseudoaneurysm was identified and isolated. Following clamp placement of the bleeding vessel, the brachial artery pseudoaneurysm</a:t>
            </a:r>
            <a:r>
              <a:rPr lang="en-US" sz="1200" kern="1200" baseline="0" dirty="0">
                <a:solidFill>
                  <a:schemeClr val="tx1"/>
                </a:solidFill>
                <a:effectLst/>
                <a:latin typeface="+mn-lt"/>
                <a:ea typeface="+mn-ea"/>
                <a:cs typeface="+mn-cs"/>
              </a:rPr>
              <a:t> was opened and r</a:t>
            </a:r>
            <a:r>
              <a:rPr lang="en-US" sz="1200" kern="1200" dirty="0">
                <a:solidFill>
                  <a:schemeClr val="tx1"/>
                </a:solidFill>
                <a:effectLst/>
                <a:latin typeface="+mn-lt"/>
                <a:ea typeface="+mn-ea"/>
                <a:cs typeface="+mn-cs"/>
              </a:rPr>
              <a:t>epaired using multiple 5-0 prolene sutures with interrupted fashion. Hemostasis was achieved once the arterial repair was completed. The wound was irrigated, and fascia was closed using a 3-0 PDS suture. The skin was closed using a 4-0 monocryl suture in a subcuticular fashion. Dressing was applied in the standard fashion. The patient remained stable and was taken to the recovery room in a stable condition. The patient suffered no complications, and I was present throughout the entire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To PACU and surgical</a:t>
            </a:r>
            <a:r>
              <a:rPr lang="en-US" sz="1200" kern="1200" baseline="0" dirty="0">
                <a:solidFill>
                  <a:schemeClr val="tx1"/>
                </a:solidFill>
                <a:effectLst/>
                <a:latin typeface="+mn-lt"/>
                <a:ea typeface="+mn-ea"/>
                <a:cs typeface="+mn-cs"/>
              </a:rPr>
              <a:t> floor </a:t>
            </a:r>
            <a:r>
              <a:rPr lang="en-US" sz="1200" kern="1200" dirty="0">
                <a:solidFill>
                  <a:schemeClr val="tx1"/>
                </a:solidFill>
                <a:effectLst/>
                <a:latin typeface="+mn-lt"/>
                <a:ea typeface="+mn-ea"/>
                <a:cs typeface="+mn-cs"/>
              </a:rPr>
              <a:t>for postoperative care.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55</a:t>
            </a:fld>
            <a:endParaRPr lang="en-US"/>
          </a:p>
        </p:txBody>
      </p:sp>
    </p:spTree>
    <p:extLst>
      <p:ext uri="{BB962C8B-B14F-4D97-AF65-F5344CB8AC3E}">
        <p14:creationId xmlns:p14="http://schemas.microsoft.com/office/powerpoint/2010/main" val="161259810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Arm exploration, ulnar artery ligation, wound vac (L. arm)</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Left arm laceration wound, 2. Left ulnar artery pseudoaneurysm</a:t>
            </a:r>
          </a:p>
          <a:p>
            <a:r>
              <a:rPr lang="en-US" sz="1200" kern="1200" dirty="0">
                <a:solidFill>
                  <a:schemeClr val="tx1"/>
                </a:solidFill>
                <a:effectLst/>
                <a:latin typeface="+mn-lt"/>
                <a:ea typeface="+mn-ea"/>
                <a:cs typeface="+mn-cs"/>
              </a:rPr>
              <a:t>POSTOPERATIVE DIAGNOSIS: Same, plus infected left ulnar artery</a:t>
            </a:r>
          </a:p>
          <a:p>
            <a:r>
              <a:rPr lang="en-US" sz="1200" kern="1200" dirty="0">
                <a:solidFill>
                  <a:schemeClr val="tx1"/>
                </a:solidFill>
                <a:effectLst/>
                <a:latin typeface="+mn-lt"/>
                <a:ea typeface="+mn-ea"/>
                <a:cs typeface="+mn-cs"/>
              </a:rPr>
              <a:t>PROCEDURES: </a:t>
            </a:r>
          </a:p>
          <a:p>
            <a:r>
              <a:rPr lang="en-US" sz="1200" kern="1200" dirty="0">
                <a:solidFill>
                  <a:schemeClr val="tx1"/>
                </a:solidFill>
                <a:effectLst/>
                <a:latin typeface="+mn-lt"/>
                <a:ea typeface="+mn-ea"/>
                <a:cs typeface="+mn-cs"/>
              </a:rPr>
              <a:t>1. Left arm exploration (CPT# 35860)</a:t>
            </a:r>
          </a:p>
          <a:p>
            <a:r>
              <a:rPr lang="en-US" sz="1200" kern="1200" dirty="0">
                <a:solidFill>
                  <a:schemeClr val="tx1"/>
                </a:solidFill>
                <a:effectLst/>
                <a:latin typeface="+mn-lt"/>
                <a:ea typeface="+mn-ea"/>
                <a:cs typeface="+mn-cs"/>
              </a:rPr>
              <a:t>2. Ligation of left ulnar artery (CPT# 35206)</a:t>
            </a:r>
          </a:p>
          <a:p>
            <a:r>
              <a:rPr lang="en-US" sz="1200" kern="1200" dirty="0">
                <a:solidFill>
                  <a:schemeClr val="tx1"/>
                </a:solidFill>
                <a:effectLst/>
                <a:latin typeface="+mn-lt"/>
                <a:ea typeface="+mn-ea"/>
                <a:cs typeface="+mn-cs"/>
              </a:rPr>
              <a:t>3. Placement of wound vac (5cm x 5cm x 5cm) in left forearm wound (CPT# 97606)</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5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recently </a:t>
            </a:r>
            <a:r>
              <a:rPr lang="en-US" sz="1200" kern="1200" dirty="0" err="1">
                <a:solidFill>
                  <a:schemeClr val="tx1"/>
                </a:solidFill>
                <a:effectLst/>
                <a:latin typeface="+mn-lt"/>
                <a:ea typeface="+mn-ea"/>
                <a:cs typeface="+mn-cs"/>
              </a:rPr>
              <a:t>sustaned</a:t>
            </a:r>
            <a:r>
              <a:rPr lang="en-US" sz="1200" kern="1200" dirty="0">
                <a:solidFill>
                  <a:schemeClr val="tx1"/>
                </a:solidFill>
                <a:effectLst/>
                <a:latin typeface="+mn-lt"/>
                <a:ea typeface="+mn-ea"/>
                <a:cs typeface="+mn-cs"/>
              </a:rPr>
              <a:t> a 10cm laceration wound in his left forearm. The patient was treated in Garfield Medical Center one week ago with laceration repair and was discharged to home. The patient developed a delayed onset of left arm bleeding and a CT scan showed a large left ulnar artery pseudoaneurysm. He was taken to OR to undergo left arm exploration with possible ulnar artery pseudoaneurysm repair vs. ligation. I've discussed with the patient regarding the benefits and risks of the planned procedure. The purpose of the procedure is to repair or ligate his ulnar artery pseudoaneurysm. The patient also understands the risks and complications of this procedure which include hematoma, ulnar nerve injury, hand ischemia, infection, and artery thrombosis. The patient agrees with the planned procedure of left arm exploration and possible arterial repair.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taken to the operating room and placed on the table in the supine position. Appropriate time out was performed in which all nursing and surgical personnel concurred with the surgical plan. The patient's left arm was prepped sterilely and draped in a standard fashion.  A skin scalpel was used to make a skin incision in the left arm along the laceration wound. We encountered a 20cc of old hematoma. Further exploration revealed a partially transected ulnar artery. The ulnar artery and the pseudoaneurysm were grossly infected. There was a 5cm by 5cm by 5cm large cavity in the left forearm. Due to the infected operative field, it was not possible to repair the ulnar artery pseudoaneurysm surgically. Decision was made to ligation the ulnar artery. The ulnar artery was divided and ligated using 3-0 silk suture. Due to the large soft tissue defect, we placed a wound vac in this 5cm x 5cm x 5cm cavitary space. The wound vac was connected to the suctioning device. Appropriate dressing was </a:t>
            </a:r>
            <a:r>
              <a:rPr lang="en-US" sz="1200" kern="1200" dirty="0" err="1">
                <a:solidFill>
                  <a:schemeClr val="tx1"/>
                </a:solidFill>
                <a:effectLst/>
                <a:latin typeface="+mn-lt"/>
                <a:ea typeface="+mn-ea"/>
                <a:cs typeface="+mn-cs"/>
              </a:rPr>
              <a:t>appliedin</a:t>
            </a:r>
            <a:r>
              <a:rPr lang="en-US" sz="1200" kern="1200" dirty="0">
                <a:solidFill>
                  <a:schemeClr val="tx1"/>
                </a:solidFill>
                <a:effectLst/>
                <a:latin typeface="+mn-lt"/>
                <a:ea typeface="+mn-ea"/>
                <a:cs typeface="+mn-cs"/>
              </a:rPr>
              <a:t> the usual fashion. The patient was extubated and taken to the recovery room in a stable condition. The patient remained hemodynamically stable throughout the entire operation.  The patient suffered no complications, and the patient was taken to the recovery room in stable condition.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Wound vac nurse to see for wound vac care. The patient is stable for discharge to home from vascular surgery stand point.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1411 S. Garfield Ave. #303, Alhambra, CA 91801 </a:t>
            </a: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56</a:t>
            </a:fld>
            <a:endParaRPr lang="en-US"/>
          </a:p>
        </p:txBody>
      </p:sp>
    </p:spTree>
    <p:extLst>
      <p:ext uri="{BB962C8B-B14F-4D97-AF65-F5344CB8AC3E}">
        <p14:creationId xmlns:p14="http://schemas.microsoft.com/office/powerpoint/2010/main" val="1910268935"/>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Arm wound debridement + wound vac</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PREOPERATIVE DIAGNOSIS: 1. s/p left arm AV access creation, 2. Left arm wound dehiscence, 3. Left arm wound infection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Left arm wound debridement (CPT# 11043)</a:t>
            </a:r>
          </a:p>
          <a:p>
            <a:r>
              <a:rPr lang="en-US" sz="1200" kern="1200" dirty="0">
                <a:solidFill>
                  <a:schemeClr val="tx1"/>
                </a:solidFill>
                <a:effectLst/>
                <a:latin typeface="+mn-lt"/>
                <a:ea typeface="+mn-ea"/>
                <a:cs typeface="+mn-cs"/>
              </a:rPr>
              <a:t>2. Placement of left arm wound vac (CPT# 97606)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s/p right arm AV access creation, 2. Right arm wound dehiscence, 3. Right arm wound infection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Right arm wound debridement (CPT# 11043)</a:t>
            </a:r>
          </a:p>
          <a:p>
            <a:r>
              <a:rPr lang="en-US" sz="1200" kern="1200" dirty="0">
                <a:solidFill>
                  <a:schemeClr val="tx1"/>
                </a:solidFill>
                <a:effectLst/>
                <a:latin typeface="+mn-lt"/>
                <a:ea typeface="+mn-ea"/>
                <a:cs typeface="+mn-cs"/>
              </a:rPr>
              <a:t>2. Placement of right arm wound vac (CPT# 97606)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100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 old patient has been experiencing arm pain due to wound dehiscence and wound infection with fluid drainage. The patient was taken to the OR to undergo an operative exploration with wound debridement and wound vac placement. I've discussed with the patient regarding the benefits and risks of the procedure. The patient is aware of the benefits of the planned procedure which is to debride the wound followed by wound vac placement which will promote wound healing. The patient is also aware of the potential risks of the procedure, which include wound infection and bleeding. The overall incidence of these risks and complications was 1%. The patient has accepted these benefits and risks and agreed to undergo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taken to the operating room and placed on the table in the supine position. Following general anesthesia induction via orotracheal intubation, the patient's &lt;  _____ right    left ____ &gt; arm was prepped sterilely and draped in the standard fashion. Appropriate time out was performed whereby the patient and site of surgery were identified. We made a longitudinal incision over the upper arm wound site which was followed by wound exploration. We encountered  infected tissues involving the skin, subcutaneous tissues, and muscle. Areas of tissue necrosis involving the skin, subcutaneous tissues, and muscles were sharply excised using electrocautery. The wound area was irrigated, and a wound vac sponge was next placed in the arm wound. The area of wound vac sponge coverage was 5cm by 10cm by 5cm. Next a standard wound vac dressing was placed in the incision wound area. Continual suctioning tube was connected to the wound vac. Dressing was applied in the standard fashion. The patient remained stable and was taken to the recovery room in a stable condition. The patient suffered no complications, and I was present throughout the entire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We will request wound care nurse to see for wound vac management.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57</a:t>
            </a:fld>
            <a:endParaRPr lang="en-US"/>
          </a:p>
        </p:txBody>
      </p:sp>
    </p:spTree>
    <p:extLst>
      <p:ext uri="{BB962C8B-B14F-4D97-AF65-F5344CB8AC3E}">
        <p14:creationId xmlns:p14="http://schemas.microsoft.com/office/powerpoint/2010/main" val="3779572931"/>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Arm wrist ganglion excision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Right wrist pain, 2. Right wrist ganglion cyst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Left wrist pain, 2. Left wrist ganglion cyst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Excision of right wrist ganglion cyst (CPT# 25111)</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Excision of left wrist ganglion cyst (CPT# 25111)</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5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has been experiencing wrist pain due to a mass at the wrist level. Due to the wrist pain caused by the mass, the patient was therefore taken to the OR to undergo excision of the mass. The purpose of the procedure is to remove the mass and alleviate the arm pain. The patient also understands the risks and complications of this procedure which include hematoma, bleeding, and infection. The patient agrees with the planned procedure of mass excision.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taken to the operating room and placed on the table in the supine position. Appropriate time out was performed in which all nursing and surgical personnel concurred with the surgical plan. The patient's        &lt;&lt;&lt;   right                  left   &gt;        wrist was prepped sterilely and draped in a standard fashion.  A skin scalpel was used to make a skin incision in the ventral aspect of the wrist. Dissection was carried down using electrocautery. We identified a 3cm by 3cm ganglion cyst attached to the multiple vascular network of venous plexus. Careful dissection was performed to ligated multiple venous and arterial branches of the ganglion cyst. The entire mass was excised without complication. The wound was irrigated using antibiotic solution. The wound was next irrigated, and the subcutaneous tissues were closed using #3-0 Vicryl sutures, and skin closure was done using #4-0 Monocryl sutures. Standard gauze dressing was applied over the incision site. The patient remained hemodynamically stable throughout the entire operation.  The patient suffered no complications, and the patient was taken to the recovery room in stable condition.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patient will be discharged to home and return for follow up in two weeks.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58</a:t>
            </a:fld>
            <a:endParaRPr lang="en-US"/>
          </a:p>
        </p:txBody>
      </p:sp>
    </p:spTree>
    <p:extLst>
      <p:ext uri="{BB962C8B-B14F-4D97-AF65-F5344CB8AC3E}">
        <p14:creationId xmlns:p14="http://schemas.microsoft.com/office/powerpoint/2010/main" val="1528730269"/>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Arm hemangioma excision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Right upper extremity hemangioma, 2. Right upper extremity pain</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PREOPERATIVE DIAGNOSIS: 1. Left upper extremity hemangioma, 2. Left upper extremity pain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 Excision of right upper extremity hemangioma (CPT# 24076)</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Excision of left upper extremity hemangioma (CPT# 24076)</a:t>
            </a:r>
          </a:p>
          <a:p>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NOTE TO PL REGARDING CPT CODE FOR SOFT TISSUE TUMOR EXCISION:</a:t>
            </a:r>
          </a:p>
          <a:p>
            <a:endParaRPr lang="en-US" sz="1200"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21011</a:t>
            </a:r>
            <a:r>
              <a:rPr lang="en-US" dirty="0"/>
              <a:t> </a:t>
            </a:r>
            <a:r>
              <a:rPr lang="en-US" sz="1200" b="0" i="0" u="none" strike="noStrike" kern="1200" dirty="0">
                <a:solidFill>
                  <a:schemeClr val="tx1"/>
                </a:solidFill>
                <a:effectLst/>
                <a:latin typeface="+mn-lt"/>
                <a:ea typeface="+mn-ea"/>
                <a:cs typeface="+mn-cs"/>
              </a:rPr>
              <a:t>Excision, tumor, soft tissue of face or scalp, subcutaneous (&lt;2cm)</a:t>
            </a:r>
            <a:r>
              <a:rPr lang="en-US" dirty="0"/>
              <a:t> </a:t>
            </a:r>
          </a:p>
          <a:p>
            <a:r>
              <a:rPr lang="en-US" sz="1200" b="0" i="0" u="none" strike="noStrike" kern="1200" dirty="0">
                <a:solidFill>
                  <a:schemeClr val="tx1"/>
                </a:solidFill>
                <a:effectLst/>
                <a:latin typeface="+mn-lt"/>
                <a:ea typeface="+mn-ea"/>
                <a:cs typeface="+mn-cs"/>
              </a:rPr>
              <a:t>21013</a:t>
            </a:r>
            <a:r>
              <a:rPr lang="en-US" dirty="0"/>
              <a:t> </a:t>
            </a:r>
            <a:r>
              <a:rPr lang="en-US" sz="1200" b="0" i="0" u="none" strike="noStrike" kern="1200" dirty="0">
                <a:solidFill>
                  <a:schemeClr val="tx1"/>
                </a:solidFill>
                <a:effectLst/>
                <a:latin typeface="+mn-lt"/>
                <a:ea typeface="+mn-ea"/>
                <a:cs typeface="+mn-cs"/>
              </a:rPr>
              <a:t>Excision, tumor, soft tissue of face or scalp, subfascial (</a:t>
            </a:r>
            <a:r>
              <a:rPr lang="en-US" sz="1200" b="0" i="0" u="none" strike="noStrike" kern="1200" dirty="0" err="1">
                <a:solidFill>
                  <a:schemeClr val="tx1"/>
                </a:solidFill>
                <a:effectLst/>
                <a:latin typeface="+mn-lt"/>
                <a:ea typeface="+mn-ea"/>
                <a:cs typeface="+mn-cs"/>
              </a:rPr>
              <a:t>eg</a:t>
            </a:r>
            <a:r>
              <a:rPr lang="en-US" sz="1200" b="0" i="0" u="none" strike="noStrike" kern="1200" dirty="0">
                <a:solidFill>
                  <a:schemeClr val="tx1"/>
                </a:solidFill>
                <a:effectLst/>
                <a:latin typeface="+mn-lt"/>
                <a:ea typeface="+mn-ea"/>
                <a:cs typeface="+mn-cs"/>
              </a:rPr>
              <a:t>, </a:t>
            </a:r>
            <a:r>
              <a:rPr lang="en-US" sz="1200" b="0" i="0" u="none" strike="noStrike" kern="1200" dirty="0" err="1">
                <a:solidFill>
                  <a:schemeClr val="tx1"/>
                </a:solidFill>
                <a:effectLst/>
                <a:latin typeface="+mn-lt"/>
                <a:ea typeface="+mn-ea"/>
                <a:cs typeface="+mn-cs"/>
              </a:rPr>
              <a:t>subgaleal</a:t>
            </a:r>
            <a:r>
              <a:rPr lang="en-US" sz="1200" b="0" i="0" u="none" strike="noStrike" kern="1200" dirty="0">
                <a:solidFill>
                  <a:schemeClr val="tx1"/>
                </a:solidFill>
                <a:effectLst/>
                <a:latin typeface="+mn-lt"/>
                <a:ea typeface="+mn-ea"/>
                <a:cs typeface="+mn-cs"/>
              </a:rPr>
              <a:t>, intramuscular) (&lt;2cm)</a:t>
            </a:r>
            <a:r>
              <a:rPr lang="en-US" dirty="0"/>
              <a:t> </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21555</a:t>
            </a:r>
            <a:r>
              <a:rPr lang="en-US" dirty="0"/>
              <a:t> </a:t>
            </a:r>
            <a:r>
              <a:rPr lang="en-US" sz="1200" b="0" i="0" u="none" strike="noStrike" kern="1200" dirty="0">
                <a:solidFill>
                  <a:schemeClr val="tx1"/>
                </a:solidFill>
                <a:effectLst/>
                <a:latin typeface="+mn-lt"/>
                <a:ea typeface="+mn-ea"/>
                <a:cs typeface="+mn-cs"/>
              </a:rPr>
              <a:t>Excision, tumor, soft tissue of neck or anterior thorax, subcutaneous (&lt;3cm)</a:t>
            </a:r>
            <a:r>
              <a:rPr lang="en-US" dirty="0"/>
              <a:t> </a:t>
            </a:r>
          </a:p>
          <a:p>
            <a:r>
              <a:rPr lang="en-US" sz="1200" b="0" i="0" u="none" strike="noStrike" kern="1200" dirty="0">
                <a:solidFill>
                  <a:schemeClr val="tx1"/>
                </a:solidFill>
                <a:effectLst/>
                <a:latin typeface="+mn-lt"/>
                <a:ea typeface="+mn-ea"/>
                <a:cs typeface="+mn-cs"/>
              </a:rPr>
              <a:t>21556</a:t>
            </a:r>
            <a:r>
              <a:rPr lang="en-US" dirty="0"/>
              <a:t> </a:t>
            </a:r>
            <a:r>
              <a:rPr lang="en-US" sz="1200" b="0" i="0" u="none" strike="noStrike" kern="1200" dirty="0">
                <a:solidFill>
                  <a:schemeClr val="tx1"/>
                </a:solidFill>
                <a:effectLst/>
                <a:latin typeface="+mn-lt"/>
                <a:ea typeface="+mn-ea"/>
                <a:cs typeface="+mn-cs"/>
              </a:rPr>
              <a:t>Excision, tumor, soft tissue of neck or anterior thorax, subfascial  (</a:t>
            </a:r>
            <a:r>
              <a:rPr lang="en-US" sz="1200" b="0" i="0" u="none" strike="noStrike" kern="1200" dirty="0" err="1">
                <a:solidFill>
                  <a:schemeClr val="tx1"/>
                </a:solidFill>
                <a:effectLst/>
                <a:latin typeface="+mn-lt"/>
                <a:ea typeface="+mn-ea"/>
                <a:cs typeface="+mn-cs"/>
              </a:rPr>
              <a:t>eg.</a:t>
            </a:r>
            <a:r>
              <a:rPr lang="en-US" sz="1200" b="0" i="0" u="none" strike="noStrike" kern="1200" dirty="0">
                <a:solidFill>
                  <a:schemeClr val="tx1"/>
                </a:solidFill>
                <a:effectLst/>
                <a:latin typeface="+mn-lt"/>
                <a:ea typeface="+mn-ea"/>
                <a:cs typeface="+mn-cs"/>
              </a:rPr>
              <a:t> Intramuscular) (&lt;5cm)</a:t>
            </a:r>
            <a:r>
              <a:rPr lang="en-US" dirty="0"/>
              <a:t> </a:t>
            </a:r>
          </a:p>
          <a:p>
            <a:r>
              <a:rPr lang="en-US" sz="1200" b="0" i="0" u="none" strike="noStrike" kern="1200" dirty="0">
                <a:solidFill>
                  <a:schemeClr val="tx1"/>
                </a:solidFill>
                <a:effectLst/>
                <a:latin typeface="+mn-lt"/>
                <a:ea typeface="+mn-ea"/>
                <a:cs typeface="+mn-cs"/>
              </a:rPr>
              <a:t>21557</a:t>
            </a:r>
            <a:r>
              <a:rPr lang="en-US" dirty="0"/>
              <a:t> </a:t>
            </a:r>
            <a:r>
              <a:rPr lang="en-US" sz="1200" b="0" i="0" u="none" strike="noStrike" kern="1200" dirty="0">
                <a:solidFill>
                  <a:schemeClr val="tx1"/>
                </a:solidFill>
                <a:effectLst/>
                <a:latin typeface="+mn-lt"/>
                <a:ea typeface="+mn-ea"/>
                <a:cs typeface="+mn-cs"/>
              </a:rPr>
              <a:t>Radical resection of tumor (</a:t>
            </a:r>
            <a:r>
              <a:rPr lang="en-US" sz="1200" b="0" i="0" u="none" strike="noStrike" kern="1200" dirty="0" err="1">
                <a:solidFill>
                  <a:schemeClr val="tx1"/>
                </a:solidFill>
                <a:effectLst/>
                <a:latin typeface="+mn-lt"/>
                <a:ea typeface="+mn-ea"/>
                <a:cs typeface="+mn-cs"/>
              </a:rPr>
              <a:t>eg</a:t>
            </a:r>
            <a:r>
              <a:rPr lang="en-US" sz="1200" b="0" i="0" u="none" strike="noStrike" kern="1200" dirty="0">
                <a:solidFill>
                  <a:schemeClr val="tx1"/>
                </a:solidFill>
                <a:effectLst/>
                <a:latin typeface="+mn-lt"/>
                <a:ea typeface="+mn-ea"/>
                <a:cs typeface="+mn-cs"/>
              </a:rPr>
              <a:t>, sarcoma), soft tissue of neck or anterior thorax (&lt;5cm)</a:t>
            </a:r>
          </a:p>
          <a:p>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21930</a:t>
            </a:r>
            <a:r>
              <a:rPr lang="en-US" dirty="0"/>
              <a:t> </a:t>
            </a:r>
            <a:r>
              <a:rPr lang="en-US" sz="1200" b="0" i="0" u="none" strike="noStrike" kern="1200" dirty="0">
                <a:solidFill>
                  <a:schemeClr val="tx1"/>
                </a:solidFill>
                <a:effectLst/>
                <a:latin typeface="+mn-lt"/>
                <a:ea typeface="+mn-ea"/>
                <a:cs typeface="+mn-cs"/>
              </a:rPr>
              <a:t>Excision, tumor, soft tissue of back or flank, subcutaneous (&lt;3cm)</a:t>
            </a:r>
            <a:r>
              <a:rPr lang="en-US" dirty="0"/>
              <a:t> </a:t>
            </a:r>
          </a:p>
          <a:p>
            <a:r>
              <a:rPr lang="en-US" sz="1200" b="0" i="0" u="none" strike="noStrike" kern="1200" dirty="0">
                <a:solidFill>
                  <a:schemeClr val="tx1"/>
                </a:solidFill>
                <a:effectLst/>
                <a:latin typeface="+mn-lt"/>
                <a:ea typeface="+mn-ea"/>
                <a:cs typeface="+mn-cs"/>
              </a:rPr>
              <a:t>21932</a:t>
            </a:r>
            <a:r>
              <a:rPr lang="en-US" dirty="0"/>
              <a:t> </a:t>
            </a:r>
            <a:r>
              <a:rPr lang="en-US" sz="1200" b="0" i="0" u="none" strike="noStrike" kern="1200" dirty="0">
                <a:solidFill>
                  <a:schemeClr val="tx1"/>
                </a:solidFill>
                <a:effectLst/>
                <a:latin typeface="+mn-lt"/>
                <a:ea typeface="+mn-ea"/>
                <a:cs typeface="+mn-cs"/>
              </a:rPr>
              <a:t>Excision, tumor, soft tissue of back or flank, subfascial  (</a:t>
            </a:r>
            <a:r>
              <a:rPr lang="en-US" sz="1200" b="0" i="0" u="none" strike="noStrike" kern="1200" dirty="0" err="1">
                <a:solidFill>
                  <a:schemeClr val="tx1"/>
                </a:solidFill>
                <a:effectLst/>
                <a:latin typeface="+mn-lt"/>
                <a:ea typeface="+mn-ea"/>
                <a:cs typeface="+mn-cs"/>
              </a:rPr>
              <a:t>eg.</a:t>
            </a:r>
            <a:r>
              <a:rPr lang="en-US" sz="1200" b="0" i="0" u="none" strike="noStrike" kern="1200" dirty="0">
                <a:solidFill>
                  <a:schemeClr val="tx1"/>
                </a:solidFill>
                <a:effectLst/>
                <a:latin typeface="+mn-lt"/>
                <a:ea typeface="+mn-ea"/>
                <a:cs typeface="+mn-cs"/>
              </a:rPr>
              <a:t> Intramuscular) (&lt;5cm)</a:t>
            </a:r>
            <a:r>
              <a:rPr lang="en-US" dirty="0"/>
              <a:t> </a:t>
            </a:r>
          </a:p>
          <a:p>
            <a:r>
              <a:rPr lang="en-US" sz="1200" b="0" i="0" u="none" strike="noStrike" kern="1200" dirty="0">
                <a:solidFill>
                  <a:schemeClr val="tx1"/>
                </a:solidFill>
                <a:effectLst/>
                <a:latin typeface="+mn-lt"/>
                <a:ea typeface="+mn-ea"/>
                <a:cs typeface="+mn-cs"/>
              </a:rPr>
              <a:t>21935</a:t>
            </a:r>
            <a:r>
              <a:rPr lang="en-US" dirty="0"/>
              <a:t> </a:t>
            </a:r>
            <a:r>
              <a:rPr lang="en-US" sz="1200" b="0" i="0" u="none" strike="noStrike" kern="1200" dirty="0">
                <a:solidFill>
                  <a:schemeClr val="tx1"/>
                </a:solidFill>
                <a:effectLst/>
                <a:latin typeface="+mn-lt"/>
                <a:ea typeface="+mn-ea"/>
                <a:cs typeface="+mn-cs"/>
              </a:rPr>
              <a:t>Radical resection of tumor (</a:t>
            </a:r>
            <a:r>
              <a:rPr lang="en-US" sz="1200" b="0" i="0" u="none" strike="noStrike" kern="1200" dirty="0" err="1">
                <a:solidFill>
                  <a:schemeClr val="tx1"/>
                </a:solidFill>
                <a:effectLst/>
                <a:latin typeface="+mn-lt"/>
                <a:ea typeface="+mn-ea"/>
                <a:cs typeface="+mn-cs"/>
              </a:rPr>
              <a:t>eg</a:t>
            </a:r>
            <a:r>
              <a:rPr lang="en-US" sz="1200" b="0" i="0" u="none" strike="noStrike" kern="1200" dirty="0">
                <a:solidFill>
                  <a:schemeClr val="tx1"/>
                </a:solidFill>
                <a:effectLst/>
                <a:latin typeface="+mn-lt"/>
                <a:ea typeface="+mn-ea"/>
                <a:cs typeface="+mn-cs"/>
              </a:rPr>
              <a:t>, sarcoma), soft tissue of back or flank (&lt;5cm)</a:t>
            </a:r>
            <a:r>
              <a:rPr lang="en-US" dirty="0"/>
              <a:t>  </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23075</a:t>
            </a:r>
            <a:r>
              <a:rPr lang="en-US" dirty="0"/>
              <a:t> </a:t>
            </a:r>
            <a:r>
              <a:rPr lang="en-US" sz="1200" b="0" i="0" u="none" strike="noStrike" kern="1200" dirty="0">
                <a:solidFill>
                  <a:schemeClr val="tx1"/>
                </a:solidFill>
                <a:effectLst/>
                <a:latin typeface="+mn-lt"/>
                <a:ea typeface="+mn-ea"/>
                <a:cs typeface="+mn-cs"/>
              </a:rPr>
              <a:t>Excision, tumor, soft tissue of shoulder area, subcutaneous (&lt;3cm)</a:t>
            </a:r>
            <a:r>
              <a:rPr lang="en-US" dirty="0"/>
              <a:t> </a:t>
            </a:r>
          </a:p>
          <a:p>
            <a:r>
              <a:rPr lang="en-US" sz="1200" b="0" i="0" u="none" strike="noStrike" kern="1200" dirty="0">
                <a:solidFill>
                  <a:schemeClr val="tx1"/>
                </a:solidFill>
                <a:effectLst/>
                <a:latin typeface="+mn-lt"/>
                <a:ea typeface="+mn-ea"/>
                <a:cs typeface="+mn-cs"/>
              </a:rPr>
              <a:t>23076</a:t>
            </a:r>
            <a:r>
              <a:rPr lang="en-US" dirty="0"/>
              <a:t> </a:t>
            </a:r>
            <a:r>
              <a:rPr lang="en-US" sz="1200" b="0" i="0" u="none" strike="noStrike" kern="1200" dirty="0">
                <a:solidFill>
                  <a:schemeClr val="tx1"/>
                </a:solidFill>
                <a:effectLst/>
                <a:latin typeface="+mn-lt"/>
                <a:ea typeface="+mn-ea"/>
                <a:cs typeface="+mn-cs"/>
              </a:rPr>
              <a:t>Excision, tumor, soft tissue of shoulder area, subfascial  (</a:t>
            </a:r>
            <a:r>
              <a:rPr lang="en-US" sz="1200" b="0" i="0" u="none" strike="noStrike" kern="1200" dirty="0" err="1">
                <a:solidFill>
                  <a:schemeClr val="tx1"/>
                </a:solidFill>
                <a:effectLst/>
                <a:latin typeface="+mn-lt"/>
                <a:ea typeface="+mn-ea"/>
                <a:cs typeface="+mn-cs"/>
              </a:rPr>
              <a:t>eg.</a:t>
            </a:r>
            <a:r>
              <a:rPr lang="en-US" sz="1200" b="0" i="0" u="none" strike="noStrike" kern="1200" dirty="0">
                <a:solidFill>
                  <a:schemeClr val="tx1"/>
                </a:solidFill>
                <a:effectLst/>
                <a:latin typeface="+mn-lt"/>
                <a:ea typeface="+mn-ea"/>
                <a:cs typeface="+mn-cs"/>
              </a:rPr>
              <a:t> Intramuscular) (&lt;5cm)</a:t>
            </a:r>
            <a:r>
              <a:rPr lang="en-US" dirty="0"/>
              <a:t> </a:t>
            </a:r>
          </a:p>
          <a:p>
            <a:r>
              <a:rPr lang="en-US" sz="1200" b="0" i="0" u="none" strike="noStrike" kern="1200" dirty="0">
                <a:solidFill>
                  <a:schemeClr val="tx1"/>
                </a:solidFill>
                <a:effectLst/>
                <a:latin typeface="+mn-lt"/>
                <a:ea typeface="+mn-ea"/>
                <a:cs typeface="+mn-cs"/>
              </a:rPr>
              <a:t>23077</a:t>
            </a:r>
            <a:r>
              <a:rPr lang="en-US" dirty="0"/>
              <a:t> </a:t>
            </a:r>
            <a:r>
              <a:rPr lang="en-US" sz="1200" b="0" i="0" u="none" strike="noStrike" kern="1200" dirty="0">
                <a:solidFill>
                  <a:schemeClr val="tx1"/>
                </a:solidFill>
                <a:effectLst/>
                <a:latin typeface="+mn-lt"/>
                <a:ea typeface="+mn-ea"/>
                <a:cs typeface="+mn-cs"/>
              </a:rPr>
              <a:t>Radical resection of tumor (</a:t>
            </a:r>
            <a:r>
              <a:rPr lang="en-US" sz="1200" b="0" i="0" u="none" strike="noStrike" kern="1200" dirty="0" err="1">
                <a:solidFill>
                  <a:schemeClr val="tx1"/>
                </a:solidFill>
                <a:effectLst/>
                <a:latin typeface="+mn-lt"/>
                <a:ea typeface="+mn-ea"/>
                <a:cs typeface="+mn-cs"/>
              </a:rPr>
              <a:t>eg</a:t>
            </a:r>
            <a:r>
              <a:rPr lang="en-US" sz="1200" b="0" i="0" u="none" strike="noStrike" kern="1200" dirty="0">
                <a:solidFill>
                  <a:schemeClr val="tx1"/>
                </a:solidFill>
                <a:effectLst/>
                <a:latin typeface="+mn-lt"/>
                <a:ea typeface="+mn-ea"/>
                <a:cs typeface="+mn-cs"/>
              </a:rPr>
              <a:t>, sarcoma), soft tissue of shoulder area (&lt;5cm)</a:t>
            </a:r>
            <a:r>
              <a:rPr lang="en-US" dirty="0"/>
              <a:t> </a:t>
            </a:r>
          </a:p>
          <a:p>
            <a:endParaRPr lang="en-US" dirty="0"/>
          </a:p>
          <a:p>
            <a:r>
              <a:rPr lang="en-US" sz="1200" b="0" i="0" u="none" strike="noStrike" kern="1200" dirty="0">
                <a:solidFill>
                  <a:schemeClr val="tx1"/>
                </a:solidFill>
                <a:effectLst/>
                <a:latin typeface="+mn-lt"/>
                <a:ea typeface="+mn-ea"/>
                <a:cs typeface="+mn-cs"/>
              </a:rPr>
              <a:t>24075</a:t>
            </a:r>
            <a:r>
              <a:rPr lang="en-US" dirty="0"/>
              <a:t> </a:t>
            </a:r>
            <a:r>
              <a:rPr lang="en-US" sz="1200" b="0" i="0" u="none" strike="noStrike" kern="1200" dirty="0">
                <a:solidFill>
                  <a:schemeClr val="tx1"/>
                </a:solidFill>
                <a:effectLst/>
                <a:latin typeface="+mn-lt"/>
                <a:ea typeface="+mn-ea"/>
                <a:cs typeface="+mn-cs"/>
              </a:rPr>
              <a:t>Excision, tumor, soft tissue of upper arm or elbow area, subcutaneous (&lt;3cm)</a:t>
            </a:r>
            <a:r>
              <a:rPr lang="en-US" dirty="0"/>
              <a:t> </a:t>
            </a:r>
          </a:p>
          <a:p>
            <a:r>
              <a:rPr lang="en-US" sz="1200" b="0" i="0" u="none" strike="noStrike" kern="1200" dirty="0">
                <a:solidFill>
                  <a:schemeClr val="tx1"/>
                </a:solidFill>
                <a:effectLst/>
                <a:latin typeface="+mn-lt"/>
                <a:ea typeface="+mn-ea"/>
                <a:cs typeface="+mn-cs"/>
              </a:rPr>
              <a:t>24076</a:t>
            </a:r>
            <a:r>
              <a:rPr lang="en-US" dirty="0"/>
              <a:t> </a:t>
            </a:r>
            <a:r>
              <a:rPr lang="en-US" sz="1200" b="0" i="0" u="none" strike="noStrike" kern="1200" dirty="0">
                <a:solidFill>
                  <a:schemeClr val="tx1"/>
                </a:solidFill>
                <a:effectLst/>
                <a:latin typeface="+mn-lt"/>
                <a:ea typeface="+mn-ea"/>
                <a:cs typeface="+mn-cs"/>
              </a:rPr>
              <a:t>Excision, tumor, soft tissue of upper arm or elbow area, subfascial  (</a:t>
            </a:r>
            <a:r>
              <a:rPr lang="en-US" sz="1200" b="0" i="0" u="none" strike="noStrike" kern="1200" dirty="0" err="1">
                <a:solidFill>
                  <a:schemeClr val="tx1"/>
                </a:solidFill>
                <a:effectLst/>
                <a:latin typeface="+mn-lt"/>
                <a:ea typeface="+mn-ea"/>
                <a:cs typeface="+mn-cs"/>
              </a:rPr>
              <a:t>eg.</a:t>
            </a:r>
            <a:r>
              <a:rPr lang="en-US" sz="1200" b="0" i="0" u="none" strike="noStrike" kern="1200" dirty="0">
                <a:solidFill>
                  <a:schemeClr val="tx1"/>
                </a:solidFill>
                <a:effectLst/>
                <a:latin typeface="+mn-lt"/>
                <a:ea typeface="+mn-ea"/>
                <a:cs typeface="+mn-cs"/>
              </a:rPr>
              <a:t> Intramuscular) (&lt;5cm)</a:t>
            </a:r>
            <a:r>
              <a:rPr lang="en-US" dirty="0"/>
              <a:t> </a:t>
            </a:r>
            <a:r>
              <a:rPr lang="en-US" sz="1200" b="0" i="0" u="none" strike="noStrike" kern="1200" dirty="0">
                <a:solidFill>
                  <a:schemeClr val="tx1"/>
                </a:solidFill>
                <a:effectLst/>
                <a:latin typeface="+mn-lt"/>
                <a:ea typeface="+mn-ea"/>
                <a:cs typeface="+mn-cs"/>
              </a:rPr>
              <a:t>24077</a:t>
            </a:r>
            <a:r>
              <a:rPr lang="en-US" dirty="0"/>
              <a:t> </a:t>
            </a:r>
            <a:r>
              <a:rPr lang="en-US" sz="1200" b="0" i="0" u="none" strike="noStrike" kern="1200" dirty="0">
                <a:solidFill>
                  <a:schemeClr val="tx1"/>
                </a:solidFill>
                <a:effectLst/>
                <a:latin typeface="+mn-lt"/>
                <a:ea typeface="+mn-ea"/>
                <a:cs typeface="+mn-cs"/>
              </a:rPr>
              <a:t>Radical resection of tumor (</a:t>
            </a:r>
            <a:r>
              <a:rPr lang="en-US" sz="1200" b="0" i="0" u="none" strike="noStrike" kern="1200" dirty="0" err="1">
                <a:solidFill>
                  <a:schemeClr val="tx1"/>
                </a:solidFill>
                <a:effectLst/>
                <a:latin typeface="+mn-lt"/>
                <a:ea typeface="+mn-ea"/>
                <a:cs typeface="+mn-cs"/>
              </a:rPr>
              <a:t>eg</a:t>
            </a:r>
            <a:r>
              <a:rPr lang="en-US" sz="1200" b="0" i="0" u="none" strike="noStrike" kern="1200" dirty="0">
                <a:solidFill>
                  <a:schemeClr val="tx1"/>
                </a:solidFill>
                <a:effectLst/>
                <a:latin typeface="+mn-lt"/>
                <a:ea typeface="+mn-ea"/>
                <a:cs typeface="+mn-cs"/>
              </a:rPr>
              <a:t>, sarcoma), soft tissue of upper arm or elbow area, (&lt;5cm)</a:t>
            </a:r>
            <a:r>
              <a:rPr lang="en-US" dirty="0"/>
              <a:t> </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25075</a:t>
            </a:r>
            <a:r>
              <a:rPr lang="en-US" dirty="0"/>
              <a:t> </a:t>
            </a:r>
            <a:r>
              <a:rPr lang="en-US" sz="1200" b="0" i="0" u="none" strike="noStrike" kern="1200" dirty="0">
                <a:solidFill>
                  <a:schemeClr val="tx1"/>
                </a:solidFill>
                <a:effectLst/>
                <a:latin typeface="+mn-lt"/>
                <a:ea typeface="+mn-ea"/>
                <a:cs typeface="+mn-cs"/>
              </a:rPr>
              <a:t>Excision, tumor, forearm and/or wrist area; subcutaneous (&lt;3cm)</a:t>
            </a:r>
            <a:r>
              <a:rPr lang="en-US" dirty="0"/>
              <a:t> </a:t>
            </a:r>
          </a:p>
          <a:p>
            <a:r>
              <a:rPr lang="en-US" sz="1200" b="0" i="0" u="none" strike="noStrike" kern="1200" dirty="0">
                <a:solidFill>
                  <a:schemeClr val="tx1"/>
                </a:solidFill>
                <a:effectLst/>
                <a:latin typeface="+mn-lt"/>
                <a:ea typeface="+mn-ea"/>
                <a:cs typeface="+mn-cs"/>
              </a:rPr>
              <a:t>25076</a:t>
            </a:r>
            <a:r>
              <a:rPr lang="en-US" dirty="0"/>
              <a:t> </a:t>
            </a:r>
            <a:r>
              <a:rPr lang="en-US" sz="1200" b="0" i="0" u="none" strike="noStrike" kern="1200" dirty="0">
                <a:solidFill>
                  <a:schemeClr val="tx1"/>
                </a:solidFill>
                <a:effectLst/>
                <a:latin typeface="+mn-lt"/>
                <a:ea typeface="+mn-ea"/>
                <a:cs typeface="+mn-cs"/>
              </a:rPr>
              <a:t>Excision, tumor, forearm and/or wrist area; deep, subfascial  (</a:t>
            </a:r>
            <a:r>
              <a:rPr lang="en-US" sz="1200" b="0" i="0" u="none" strike="noStrike" kern="1200" dirty="0" err="1">
                <a:solidFill>
                  <a:schemeClr val="tx1"/>
                </a:solidFill>
                <a:effectLst/>
                <a:latin typeface="+mn-lt"/>
                <a:ea typeface="+mn-ea"/>
                <a:cs typeface="+mn-cs"/>
              </a:rPr>
              <a:t>eg.</a:t>
            </a:r>
            <a:r>
              <a:rPr lang="en-US" sz="1200" b="0" i="0" u="none" strike="noStrike" kern="1200" dirty="0">
                <a:solidFill>
                  <a:schemeClr val="tx1"/>
                </a:solidFill>
                <a:effectLst/>
                <a:latin typeface="+mn-lt"/>
                <a:ea typeface="+mn-ea"/>
                <a:cs typeface="+mn-cs"/>
              </a:rPr>
              <a:t> Intramuscular) (&lt;3cm)</a:t>
            </a:r>
            <a:r>
              <a:rPr lang="en-US" dirty="0"/>
              <a:t> </a:t>
            </a:r>
          </a:p>
          <a:p>
            <a:r>
              <a:rPr lang="en-US" sz="1200" b="0" i="0" u="none" strike="noStrike" kern="1200" dirty="0">
                <a:solidFill>
                  <a:schemeClr val="tx1"/>
                </a:solidFill>
                <a:effectLst/>
                <a:latin typeface="+mn-lt"/>
                <a:ea typeface="+mn-ea"/>
                <a:cs typeface="+mn-cs"/>
              </a:rPr>
              <a:t>25077</a:t>
            </a:r>
            <a:r>
              <a:rPr lang="en-US" dirty="0"/>
              <a:t> </a:t>
            </a:r>
            <a:r>
              <a:rPr lang="en-US" sz="1200" b="0" i="0" u="none" strike="noStrike" kern="1200" dirty="0">
                <a:solidFill>
                  <a:schemeClr val="tx1"/>
                </a:solidFill>
                <a:effectLst/>
                <a:latin typeface="+mn-lt"/>
                <a:ea typeface="+mn-ea"/>
                <a:cs typeface="+mn-cs"/>
              </a:rPr>
              <a:t>Radical resection of tumor (</a:t>
            </a:r>
            <a:r>
              <a:rPr lang="en-US" sz="1200" b="0" i="0" u="none" strike="noStrike" kern="1200" dirty="0" err="1">
                <a:solidFill>
                  <a:schemeClr val="tx1"/>
                </a:solidFill>
                <a:effectLst/>
                <a:latin typeface="+mn-lt"/>
                <a:ea typeface="+mn-ea"/>
                <a:cs typeface="+mn-cs"/>
              </a:rPr>
              <a:t>eg</a:t>
            </a:r>
            <a:r>
              <a:rPr lang="en-US" sz="1200" b="0" i="0" u="none" strike="noStrike" kern="1200" dirty="0">
                <a:solidFill>
                  <a:schemeClr val="tx1"/>
                </a:solidFill>
                <a:effectLst/>
                <a:latin typeface="+mn-lt"/>
                <a:ea typeface="+mn-ea"/>
                <a:cs typeface="+mn-cs"/>
              </a:rPr>
              <a:t>, sarcoma), soft tissue of forearm and/or wrist area (&lt;3cm)</a:t>
            </a:r>
            <a:r>
              <a:rPr lang="en-US" dirty="0"/>
              <a:t> </a:t>
            </a:r>
          </a:p>
          <a:p>
            <a:endParaRPr lang="en-US" dirty="0"/>
          </a:p>
          <a:p>
            <a:r>
              <a:rPr lang="en-US" sz="1200" b="0" i="0" u="none" strike="noStrike" kern="1200" dirty="0">
                <a:solidFill>
                  <a:schemeClr val="tx1"/>
                </a:solidFill>
                <a:effectLst/>
                <a:latin typeface="+mn-lt"/>
                <a:ea typeface="+mn-ea"/>
                <a:cs typeface="+mn-cs"/>
              </a:rPr>
              <a:t>26115</a:t>
            </a:r>
            <a:r>
              <a:rPr lang="en-US" dirty="0"/>
              <a:t> </a:t>
            </a:r>
            <a:r>
              <a:rPr lang="en-US" sz="1200" b="0" i="0" u="none" strike="noStrike" kern="1200" dirty="0">
                <a:solidFill>
                  <a:schemeClr val="tx1"/>
                </a:solidFill>
                <a:effectLst/>
                <a:latin typeface="+mn-lt"/>
                <a:ea typeface="+mn-ea"/>
                <a:cs typeface="+mn-cs"/>
              </a:rPr>
              <a:t>Excision, tumor or vascular malformation, hand or finger; subcutaneous (&lt;1.5cm)</a:t>
            </a:r>
            <a:r>
              <a:rPr lang="en-US" dirty="0"/>
              <a:t> </a:t>
            </a:r>
          </a:p>
          <a:p>
            <a:r>
              <a:rPr lang="en-US" sz="1200" b="0" i="0" u="none" strike="noStrike" kern="1200" dirty="0">
                <a:solidFill>
                  <a:schemeClr val="tx1"/>
                </a:solidFill>
                <a:effectLst/>
                <a:latin typeface="+mn-lt"/>
                <a:ea typeface="+mn-ea"/>
                <a:cs typeface="+mn-cs"/>
              </a:rPr>
              <a:t>26116</a:t>
            </a:r>
            <a:r>
              <a:rPr lang="en-US" dirty="0"/>
              <a:t> </a:t>
            </a:r>
            <a:r>
              <a:rPr lang="en-US" sz="1200" b="0" i="0" u="none" strike="noStrike" kern="1200" dirty="0">
                <a:solidFill>
                  <a:schemeClr val="tx1"/>
                </a:solidFill>
                <a:effectLst/>
                <a:latin typeface="+mn-lt"/>
                <a:ea typeface="+mn-ea"/>
                <a:cs typeface="+mn-cs"/>
              </a:rPr>
              <a:t>Excision, tumor or vascular malformation, hand or finger; deep, subfascial, intramuscular (&lt;1.5cm)</a:t>
            </a:r>
            <a:r>
              <a:rPr lang="en-US" dirty="0"/>
              <a:t> </a:t>
            </a:r>
            <a:r>
              <a:rPr lang="en-US" sz="1200" b="0" i="0" u="none" strike="noStrike" kern="1200" dirty="0">
                <a:solidFill>
                  <a:schemeClr val="tx1"/>
                </a:solidFill>
                <a:effectLst/>
                <a:latin typeface="+mn-lt"/>
                <a:ea typeface="+mn-ea"/>
                <a:cs typeface="+mn-cs"/>
              </a:rPr>
              <a:t>26117</a:t>
            </a:r>
            <a:r>
              <a:rPr lang="en-US" dirty="0"/>
              <a:t> </a:t>
            </a:r>
            <a:r>
              <a:rPr lang="en-US" sz="1200" b="0" i="0" u="none" strike="noStrike" kern="1200" dirty="0">
                <a:solidFill>
                  <a:schemeClr val="tx1"/>
                </a:solidFill>
                <a:effectLst/>
                <a:latin typeface="+mn-lt"/>
                <a:ea typeface="+mn-ea"/>
                <a:cs typeface="+mn-cs"/>
              </a:rPr>
              <a:t>Radical resection of tumor (</a:t>
            </a:r>
            <a:r>
              <a:rPr lang="en-US" sz="1200" b="0" i="0" u="none" strike="noStrike" kern="1200" dirty="0" err="1">
                <a:solidFill>
                  <a:schemeClr val="tx1"/>
                </a:solidFill>
                <a:effectLst/>
                <a:latin typeface="+mn-lt"/>
                <a:ea typeface="+mn-ea"/>
                <a:cs typeface="+mn-cs"/>
              </a:rPr>
              <a:t>eg</a:t>
            </a:r>
            <a:r>
              <a:rPr lang="en-US" sz="1200" b="0" i="0" u="none" strike="noStrike" kern="1200" dirty="0">
                <a:solidFill>
                  <a:schemeClr val="tx1"/>
                </a:solidFill>
                <a:effectLst/>
                <a:latin typeface="+mn-lt"/>
                <a:ea typeface="+mn-ea"/>
                <a:cs typeface="+mn-cs"/>
              </a:rPr>
              <a:t>, malignant neoplasm), soft tissue of hand or finger (&lt;3cm)</a:t>
            </a:r>
            <a:r>
              <a:rPr lang="en-US" dirty="0"/>
              <a:t> </a:t>
            </a:r>
          </a:p>
          <a:p>
            <a:endParaRPr lang="en-US" dirty="0"/>
          </a:p>
          <a:p>
            <a:r>
              <a:rPr lang="en-US" sz="1200" b="0" i="0" u="none" strike="noStrike" kern="1200" dirty="0">
                <a:solidFill>
                  <a:schemeClr val="tx1"/>
                </a:solidFill>
                <a:effectLst/>
                <a:latin typeface="+mn-lt"/>
                <a:ea typeface="+mn-ea"/>
                <a:cs typeface="+mn-cs"/>
              </a:rPr>
              <a:t>27047</a:t>
            </a:r>
            <a:r>
              <a:rPr lang="en-US" dirty="0"/>
              <a:t> </a:t>
            </a:r>
            <a:r>
              <a:rPr lang="en-US" sz="1200" b="0" i="0" u="none" strike="noStrike" kern="1200" dirty="0">
                <a:solidFill>
                  <a:schemeClr val="tx1"/>
                </a:solidFill>
                <a:effectLst/>
                <a:latin typeface="+mn-lt"/>
                <a:ea typeface="+mn-ea"/>
                <a:cs typeface="+mn-cs"/>
              </a:rPr>
              <a:t>Excision, tumor, soft tissue of pelvis and hip area, subcutaneous (&lt;3m)</a:t>
            </a:r>
            <a:r>
              <a:rPr lang="en-US" dirty="0"/>
              <a:t> </a:t>
            </a:r>
          </a:p>
          <a:p>
            <a:r>
              <a:rPr lang="en-US" sz="1200" b="0" i="0" u="none" strike="noStrike" kern="1200" dirty="0">
                <a:solidFill>
                  <a:schemeClr val="tx1"/>
                </a:solidFill>
                <a:effectLst/>
                <a:latin typeface="+mn-lt"/>
                <a:ea typeface="+mn-ea"/>
                <a:cs typeface="+mn-cs"/>
              </a:rPr>
              <a:t>27048</a:t>
            </a:r>
            <a:r>
              <a:rPr lang="en-US" dirty="0"/>
              <a:t> </a:t>
            </a:r>
            <a:r>
              <a:rPr lang="en-US" sz="1200" b="0" i="0" u="none" strike="noStrike" kern="1200" dirty="0">
                <a:solidFill>
                  <a:schemeClr val="tx1"/>
                </a:solidFill>
                <a:effectLst/>
                <a:latin typeface="+mn-lt"/>
                <a:ea typeface="+mn-ea"/>
                <a:cs typeface="+mn-cs"/>
              </a:rPr>
              <a:t>Excision, tumor, soft tissue of pelvis and hip area, subfascial (</a:t>
            </a:r>
            <a:r>
              <a:rPr lang="en-US" sz="1200" b="0" i="0" u="none" strike="noStrike" kern="1200" dirty="0" err="1">
                <a:solidFill>
                  <a:schemeClr val="tx1"/>
                </a:solidFill>
                <a:effectLst/>
                <a:latin typeface="+mn-lt"/>
                <a:ea typeface="+mn-ea"/>
                <a:cs typeface="+mn-cs"/>
              </a:rPr>
              <a:t>eg.</a:t>
            </a:r>
            <a:r>
              <a:rPr lang="en-US" sz="1200" b="0" i="0" u="none" strike="noStrike" kern="1200" dirty="0">
                <a:solidFill>
                  <a:schemeClr val="tx1"/>
                </a:solidFill>
                <a:effectLst/>
                <a:latin typeface="+mn-lt"/>
                <a:ea typeface="+mn-ea"/>
                <a:cs typeface="+mn-cs"/>
              </a:rPr>
              <a:t> Intramuscular) (&lt;5cm)</a:t>
            </a:r>
            <a:r>
              <a:rPr lang="en-US" dirty="0"/>
              <a:t> </a:t>
            </a:r>
          </a:p>
          <a:p>
            <a:r>
              <a:rPr lang="en-US" sz="1200" b="0" i="0" u="none" strike="noStrike" kern="1200" dirty="0">
                <a:solidFill>
                  <a:schemeClr val="tx1"/>
                </a:solidFill>
                <a:effectLst/>
                <a:latin typeface="+mn-lt"/>
                <a:ea typeface="+mn-ea"/>
                <a:cs typeface="+mn-cs"/>
              </a:rPr>
              <a:t>27049</a:t>
            </a:r>
            <a:r>
              <a:rPr lang="en-US" dirty="0"/>
              <a:t> </a:t>
            </a:r>
            <a:r>
              <a:rPr lang="en-US" sz="1200" b="0" i="0" u="none" strike="noStrike" kern="1200" dirty="0">
                <a:solidFill>
                  <a:schemeClr val="tx1"/>
                </a:solidFill>
                <a:effectLst/>
                <a:latin typeface="+mn-lt"/>
                <a:ea typeface="+mn-ea"/>
                <a:cs typeface="+mn-cs"/>
              </a:rPr>
              <a:t>Radical excision of tumor (</a:t>
            </a:r>
            <a:r>
              <a:rPr lang="en-US" sz="1200" b="0" i="0" u="none" strike="noStrike" kern="1200" dirty="0" err="1">
                <a:solidFill>
                  <a:schemeClr val="tx1"/>
                </a:solidFill>
                <a:effectLst/>
                <a:latin typeface="+mn-lt"/>
                <a:ea typeface="+mn-ea"/>
                <a:cs typeface="+mn-cs"/>
              </a:rPr>
              <a:t>eg.</a:t>
            </a:r>
            <a:r>
              <a:rPr lang="en-US" sz="1200" b="0" i="0" u="none" strike="noStrike" kern="1200" dirty="0">
                <a:solidFill>
                  <a:schemeClr val="tx1"/>
                </a:solidFill>
                <a:effectLst/>
                <a:latin typeface="+mn-lt"/>
                <a:ea typeface="+mn-ea"/>
                <a:cs typeface="+mn-cs"/>
              </a:rPr>
              <a:t> sarcoma) soft tissue of pelvis and hip area (&lt;5cm)</a:t>
            </a:r>
          </a:p>
          <a:p>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27327</a:t>
            </a:r>
            <a:r>
              <a:rPr lang="en-US" dirty="0"/>
              <a:t> </a:t>
            </a:r>
            <a:r>
              <a:rPr lang="en-US" sz="1200" b="0" i="0" u="none" strike="noStrike" kern="1200" dirty="0">
                <a:solidFill>
                  <a:schemeClr val="tx1"/>
                </a:solidFill>
                <a:effectLst/>
                <a:latin typeface="+mn-lt"/>
                <a:ea typeface="+mn-ea"/>
                <a:cs typeface="+mn-cs"/>
              </a:rPr>
              <a:t>Excision, tumor, soft tissue of thigh or knee area, subcutaneous (&lt;3cm)</a:t>
            </a:r>
            <a:r>
              <a:rPr lang="en-US" dirty="0"/>
              <a:t> </a:t>
            </a:r>
          </a:p>
          <a:p>
            <a:r>
              <a:rPr lang="en-US" sz="1200" b="0" i="0" u="none" strike="noStrike" kern="1200" dirty="0">
                <a:solidFill>
                  <a:schemeClr val="tx1"/>
                </a:solidFill>
                <a:effectLst/>
                <a:latin typeface="+mn-lt"/>
                <a:ea typeface="+mn-ea"/>
                <a:cs typeface="+mn-cs"/>
              </a:rPr>
              <a:t>27328</a:t>
            </a:r>
            <a:r>
              <a:rPr lang="en-US" dirty="0"/>
              <a:t> </a:t>
            </a:r>
            <a:r>
              <a:rPr lang="en-US" sz="1200" b="0" i="0" u="none" strike="noStrike" kern="1200" dirty="0">
                <a:solidFill>
                  <a:schemeClr val="tx1"/>
                </a:solidFill>
                <a:effectLst/>
                <a:latin typeface="+mn-lt"/>
                <a:ea typeface="+mn-ea"/>
                <a:cs typeface="+mn-cs"/>
              </a:rPr>
              <a:t>Excision, tumor, soft tissue of thigh or knee area, subfascial (</a:t>
            </a:r>
            <a:r>
              <a:rPr lang="en-US" sz="1200" b="0" i="0" u="none" strike="noStrike" kern="1200" dirty="0" err="1">
                <a:solidFill>
                  <a:schemeClr val="tx1"/>
                </a:solidFill>
                <a:effectLst/>
                <a:latin typeface="+mn-lt"/>
                <a:ea typeface="+mn-ea"/>
                <a:cs typeface="+mn-cs"/>
              </a:rPr>
              <a:t>eg.</a:t>
            </a:r>
            <a:r>
              <a:rPr lang="en-US" sz="1200" b="0" i="0" u="none" strike="noStrike" kern="1200" dirty="0">
                <a:solidFill>
                  <a:schemeClr val="tx1"/>
                </a:solidFill>
                <a:effectLst/>
                <a:latin typeface="+mn-lt"/>
                <a:ea typeface="+mn-ea"/>
                <a:cs typeface="+mn-cs"/>
              </a:rPr>
              <a:t> Intramuscular) (&lt;5cm)</a:t>
            </a:r>
            <a:r>
              <a:rPr lang="en-US" dirty="0"/>
              <a:t>  </a:t>
            </a:r>
          </a:p>
          <a:p>
            <a:endParaRPr lang="en-US" sz="1200"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27615</a:t>
            </a:r>
            <a:r>
              <a:rPr lang="en-US" dirty="0"/>
              <a:t> </a:t>
            </a:r>
            <a:r>
              <a:rPr lang="en-US" sz="1200" b="0" i="0" u="none" strike="noStrike" kern="1200" dirty="0">
                <a:solidFill>
                  <a:schemeClr val="tx1"/>
                </a:solidFill>
                <a:effectLst/>
                <a:latin typeface="+mn-lt"/>
                <a:ea typeface="+mn-ea"/>
                <a:cs typeface="+mn-cs"/>
              </a:rPr>
              <a:t>Radical excision of tumor (</a:t>
            </a:r>
            <a:r>
              <a:rPr lang="en-US" sz="1200" b="0" i="0" u="none" strike="noStrike" kern="1200" dirty="0" err="1">
                <a:solidFill>
                  <a:schemeClr val="tx1"/>
                </a:solidFill>
                <a:effectLst/>
                <a:latin typeface="+mn-lt"/>
                <a:ea typeface="+mn-ea"/>
                <a:cs typeface="+mn-cs"/>
              </a:rPr>
              <a:t>eg.</a:t>
            </a:r>
            <a:r>
              <a:rPr lang="en-US" sz="1200" b="0" i="0" u="none" strike="noStrike" kern="1200" dirty="0">
                <a:solidFill>
                  <a:schemeClr val="tx1"/>
                </a:solidFill>
                <a:effectLst/>
                <a:latin typeface="+mn-lt"/>
                <a:ea typeface="+mn-ea"/>
                <a:cs typeface="+mn-cs"/>
              </a:rPr>
              <a:t> sarcoma) soft tissue of leg or ankle area (&lt;5cm) …….. </a:t>
            </a:r>
            <a:r>
              <a:rPr lang="en-US" dirty="0"/>
              <a:t>($1,125)</a:t>
            </a:r>
          </a:p>
          <a:p>
            <a:r>
              <a:rPr lang="en-US" sz="1200" b="0" i="0" u="none" strike="noStrike" kern="1200" dirty="0">
                <a:solidFill>
                  <a:schemeClr val="tx1"/>
                </a:solidFill>
                <a:effectLst/>
                <a:latin typeface="+mn-lt"/>
                <a:ea typeface="+mn-ea"/>
                <a:cs typeface="+mn-cs"/>
              </a:rPr>
              <a:t>27618</a:t>
            </a:r>
            <a:r>
              <a:rPr lang="en-US" dirty="0"/>
              <a:t> </a:t>
            </a:r>
            <a:r>
              <a:rPr lang="en-US" sz="1200" b="0" i="0" u="none" strike="noStrike" kern="1200" dirty="0">
                <a:solidFill>
                  <a:schemeClr val="tx1"/>
                </a:solidFill>
                <a:effectLst/>
                <a:latin typeface="+mn-lt"/>
                <a:ea typeface="+mn-ea"/>
                <a:cs typeface="+mn-cs"/>
              </a:rPr>
              <a:t>Excision, tumor, soft tissue of leg or ankle, subcutaneous (&lt;3cm)</a:t>
            </a:r>
            <a:r>
              <a:rPr lang="en-US" dirty="0"/>
              <a:t> </a:t>
            </a:r>
          </a:p>
          <a:p>
            <a:r>
              <a:rPr lang="en-US" sz="1200" b="0" i="0" u="none" strike="noStrike" kern="1200" dirty="0">
                <a:solidFill>
                  <a:schemeClr val="tx1"/>
                </a:solidFill>
                <a:effectLst/>
                <a:latin typeface="+mn-lt"/>
                <a:ea typeface="+mn-ea"/>
                <a:cs typeface="+mn-cs"/>
              </a:rPr>
              <a:t>27619</a:t>
            </a:r>
            <a:r>
              <a:rPr lang="en-US" dirty="0"/>
              <a:t> </a:t>
            </a:r>
            <a:r>
              <a:rPr lang="en-US" sz="1200" b="0" i="0" u="none" strike="noStrike" kern="1200" dirty="0">
                <a:solidFill>
                  <a:schemeClr val="tx1"/>
                </a:solidFill>
                <a:effectLst/>
                <a:latin typeface="+mn-lt"/>
                <a:ea typeface="+mn-ea"/>
                <a:cs typeface="+mn-cs"/>
              </a:rPr>
              <a:t>Excision, tumor, soft tissue of leg or ankle area, subfascial (</a:t>
            </a:r>
            <a:r>
              <a:rPr lang="en-US" sz="1200" b="0" i="0" u="none" strike="noStrike" kern="1200" dirty="0" err="1">
                <a:solidFill>
                  <a:schemeClr val="tx1"/>
                </a:solidFill>
                <a:effectLst/>
                <a:latin typeface="+mn-lt"/>
                <a:ea typeface="+mn-ea"/>
                <a:cs typeface="+mn-cs"/>
              </a:rPr>
              <a:t>eg.</a:t>
            </a:r>
            <a:r>
              <a:rPr lang="en-US" sz="1200" b="0" i="0" u="none" strike="noStrike" kern="1200" dirty="0">
                <a:solidFill>
                  <a:schemeClr val="tx1"/>
                </a:solidFill>
                <a:effectLst/>
                <a:latin typeface="+mn-lt"/>
                <a:ea typeface="+mn-ea"/>
                <a:cs typeface="+mn-cs"/>
              </a:rPr>
              <a:t> Intramuscular) (&lt;5cm)</a:t>
            </a:r>
            <a:r>
              <a:rPr lang="en-US" dirty="0"/>
              <a:t> </a:t>
            </a:r>
          </a:p>
          <a:p>
            <a:r>
              <a:rPr lang="en-US" sz="1200" b="0" i="0" u="none" strike="noStrike" kern="1200" dirty="0">
                <a:solidFill>
                  <a:schemeClr val="tx1"/>
                </a:solidFill>
                <a:effectLst/>
                <a:latin typeface="+mn-lt"/>
                <a:ea typeface="+mn-ea"/>
                <a:cs typeface="+mn-cs"/>
              </a:rPr>
              <a:t>28043</a:t>
            </a:r>
            <a:r>
              <a:rPr lang="en-US" dirty="0"/>
              <a:t> </a:t>
            </a:r>
            <a:r>
              <a:rPr lang="en-US" sz="1200" b="0" i="0" u="none" strike="noStrike" kern="1200" dirty="0">
                <a:solidFill>
                  <a:schemeClr val="tx1"/>
                </a:solidFill>
                <a:effectLst/>
                <a:latin typeface="+mn-lt"/>
                <a:ea typeface="+mn-ea"/>
                <a:cs typeface="+mn-cs"/>
              </a:rPr>
              <a:t>Excision, tumor, soft tissue of foot or toe, subcutaneous (&lt;1.5cm)</a:t>
            </a:r>
            <a:r>
              <a:rPr lang="en-US" dirty="0"/>
              <a:t> </a:t>
            </a:r>
          </a:p>
          <a:p>
            <a:endParaRPr lang="en-US" sz="1200"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28045</a:t>
            </a:r>
            <a:r>
              <a:rPr lang="en-US" dirty="0"/>
              <a:t> </a:t>
            </a:r>
            <a:r>
              <a:rPr lang="en-US" sz="1200" b="0" i="0" u="none" strike="noStrike" kern="1200" dirty="0">
                <a:solidFill>
                  <a:schemeClr val="tx1"/>
                </a:solidFill>
                <a:effectLst/>
                <a:latin typeface="+mn-lt"/>
                <a:ea typeface="+mn-ea"/>
                <a:cs typeface="+mn-cs"/>
              </a:rPr>
              <a:t>Excision, tumor, soft tissue of foot or toe area, subfascial (</a:t>
            </a:r>
            <a:r>
              <a:rPr lang="en-US" sz="1200" b="0" i="0" u="none" strike="noStrike" kern="1200" dirty="0" err="1">
                <a:solidFill>
                  <a:schemeClr val="tx1"/>
                </a:solidFill>
                <a:effectLst/>
                <a:latin typeface="+mn-lt"/>
                <a:ea typeface="+mn-ea"/>
                <a:cs typeface="+mn-cs"/>
              </a:rPr>
              <a:t>eg.</a:t>
            </a:r>
            <a:r>
              <a:rPr lang="en-US" sz="1200" b="0" i="0" u="none" strike="noStrike" kern="1200" dirty="0">
                <a:solidFill>
                  <a:schemeClr val="tx1"/>
                </a:solidFill>
                <a:effectLst/>
                <a:latin typeface="+mn-lt"/>
                <a:ea typeface="+mn-ea"/>
                <a:cs typeface="+mn-cs"/>
              </a:rPr>
              <a:t> Intramuscular) (&lt;1.5cm)</a:t>
            </a:r>
            <a:r>
              <a:rPr lang="en-US" dirty="0"/>
              <a:t> </a:t>
            </a:r>
          </a:p>
          <a:p>
            <a:r>
              <a:rPr lang="en-US" sz="1200" b="0" i="0" u="none" strike="noStrike" kern="1200" dirty="0">
                <a:solidFill>
                  <a:schemeClr val="tx1"/>
                </a:solidFill>
                <a:effectLst/>
                <a:latin typeface="+mn-lt"/>
                <a:ea typeface="+mn-ea"/>
                <a:cs typeface="+mn-cs"/>
              </a:rPr>
              <a:t>28046</a:t>
            </a:r>
            <a:r>
              <a:rPr lang="en-US" dirty="0"/>
              <a:t> </a:t>
            </a:r>
            <a:r>
              <a:rPr lang="en-US" sz="1200" b="0" i="0" u="none" strike="noStrike" kern="1200" dirty="0">
                <a:solidFill>
                  <a:schemeClr val="tx1"/>
                </a:solidFill>
                <a:effectLst/>
                <a:latin typeface="+mn-lt"/>
                <a:ea typeface="+mn-ea"/>
                <a:cs typeface="+mn-cs"/>
              </a:rPr>
              <a:t>Radical excision of tumor (</a:t>
            </a:r>
            <a:r>
              <a:rPr lang="en-US" sz="1200" b="0" i="0" u="none" strike="noStrike" kern="1200" dirty="0" err="1">
                <a:solidFill>
                  <a:schemeClr val="tx1"/>
                </a:solidFill>
                <a:effectLst/>
                <a:latin typeface="+mn-lt"/>
                <a:ea typeface="+mn-ea"/>
                <a:cs typeface="+mn-cs"/>
              </a:rPr>
              <a:t>eg.</a:t>
            </a:r>
            <a:r>
              <a:rPr lang="en-US" sz="1200" b="0" i="0" u="none" strike="noStrike" kern="1200" dirty="0">
                <a:solidFill>
                  <a:schemeClr val="tx1"/>
                </a:solidFill>
                <a:effectLst/>
                <a:latin typeface="+mn-lt"/>
                <a:ea typeface="+mn-ea"/>
                <a:cs typeface="+mn-cs"/>
              </a:rPr>
              <a:t> sarcoma) soft tissue of foot or toe (&lt;3cm)</a:t>
            </a:r>
            <a:r>
              <a:rPr lang="en-US" dirty="0"/>
              <a:t> </a:t>
            </a:r>
          </a:p>
          <a:p>
            <a:r>
              <a:rPr lang="en-US" sz="1200" b="0" i="0" u="none" strike="noStrike" kern="1200" dirty="0">
                <a:solidFill>
                  <a:schemeClr val="tx1"/>
                </a:solidFill>
                <a:effectLst/>
                <a:latin typeface="+mn-lt"/>
                <a:ea typeface="+mn-ea"/>
                <a:cs typeface="+mn-cs"/>
              </a:rPr>
              <a:t>22903</a:t>
            </a:r>
            <a:r>
              <a:rPr lang="en-US" dirty="0"/>
              <a:t> </a:t>
            </a:r>
            <a:r>
              <a:rPr lang="en-US" sz="1200" b="0" i="0" u="none" strike="noStrike" kern="1200" dirty="0">
                <a:solidFill>
                  <a:schemeClr val="tx1"/>
                </a:solidFill>
                <a:effectLst/>
                <a:latin typeface="+mn-lt"/>
                <a:ea typeface="+mn-ea"/>
                <a:cs typeface="+mn-cs"/>
              </a:rPr>
              <a:t>Excision of soft tissue tumor of abdominal wall</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5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has been experiencing upper extremity pain due to an enlarging skin mass consistent with a hemangioma. Due to the painful symptom as well as lesion enlargement, the patient was therefore taken to the OR to undergo excision of the mass. The purpose of the procedure is to remove the mass and alleviate the arm pain. The patient also understands the risks and complications of this procedure which include hematoma, bleeding, and infection. The patient agrees with the planned procedure of mass excision.  </a:t>
            </a:r>
          </a:p>
          <a:p>
            <a:r>
              <a:rPr lang="en-US" sz="1200"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PROCEDURE IN DETAIL: The patient was taken to the operating room and placed on the table in the supine position. Appropriate time out was performed in which all nursing and surgical personnel concurred with the surgical plan. The patient's        &lt;    right      vs      left    &gt;  upper extremity was prepped sterilely and draped in a standard fashion.  The region of the hemangioma in her wrist region was injected with local anesthetic using 10 mL of 1% lidocaine without epinephrine solution. Using a sharp scalpel, a transverse skin incision was made. Sharp dissection was performed using a </a:t>
            </a:r>
            <a:r>
              <a:rPr lang="en-US" sz="1200" kern="1200" dirty="0" err="1">
                <a:solidFill>
                  <a:schemeClr val="tx1"/>
                </a:solidFill>
                <a:effectLst/>
                <a:latin typeface="+mn-lt"/>
                <a:ea typeface="+mn-ea"/>
                <a:cs typeface="+mn-cs"/>
              </a:rPr>
              <a:t>Meztenbaum</a:t>
            </a:r>
            <a:r>
              <a:rPr lang="en-US" sz="1200" kern="1200" dirty="0">
                <a:solidFill>
                  <a:schemeClr val="tx1"/>
                </a:solidFill>
                <a:effectLst/>
                <a:latin typeface="+mn-lt"/>
                <a:ea typeface="+mn-ea"/>
                <a:cs typeface="+mn-cs"/>
              </a:rPr>
              <a:t> scissor. The hemangioma lesion was isolated circumferentially. Electrocautery was used to achieve hemostasis. The lesion extended to the fascia and intramuscular layer which was removed in its entirety. Extensive undermining was required in order to close the large defect caused by the hemangioma excision. After extensive undermining, the deepest layer was closed with 3-0 PDS, the more intermediate layer was closed with 3-0 PDS, and the most superficial layer was closed with 4-0 PDS suture, followed by treatment with Dermabond dressing tape placement. The patient remained hemodynamically stable throughout the entire operation.  The patient suffered no complications, and the patient was taken to the recovery room in stable condition.   </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PROCEDURE IN DETAIL: The patient was taken to the operating room and placed on the table in the supine position. Appropriate time out was performed in which all nursing and surgical personnel concurred with the surgical plan. The patient's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 &lt;    right      vs      left    &gt;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upper extremity was prepped sterilely and draped in a standard fashion. The patient was given general anesthesia through orotracheal intubation.  The region of the hemangioma in the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&lt;    wrist     vs      elbow    vs    shoulder    vs    upper arm   &gt;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was injected with local anesthetic using 10 mL of 1% lidocaine without epinephrine solution. Using a sharp scalpel, a transverse skin incision was made. Sharp dissection was performed using a </a:t>
            </a:r>
            <a:r>
              <a:rPr lang="en-US" sz="1200" kern="1200" dirty="0" err="1">
                <a:solidFill>
                  <a:schemeClr val="tx1"/>
                </a:solidFill>
                <a:effectLst/>
                <a:latin typeface="+mn-lt"/>
                <a:ea typeface="+mn-ea"/>
                <a:cs typeface="+mn-cs"/>
              </a:rPr>
              <a:t>Meztenbaum</a:t>
            </a:r>
            <a:r>
              <a:rPr lang="en-US" sz="1200" kern="1200" dirty="0">
                <a:solidFill>
                  <a:schemeClr val="tx1"/>
                </a:solidFill>
                <a:effectLst/>
                <a:latin typeface="+mn-lt"/>
                <a:ea typeface="+mn-ea"/>
                <a:cs typeface="+mn-cs"/>
              </a:rPr>
              <a:t> scissor. The hemangioma lesion was isolated circumferentially. Electrocautery was used to achieve hemostasis. The lesion was </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200" kern="1200" dirty="0">
                <a:solidFill>
                  <a:schemeClr val="tx1"/>
                </a:solidFill>
                <a:effectLst/>
                <a:latin typeface="+mn-lt"/>
                <a:ea typeface="+mn-ea"/>
                <a:cs typeface="+mn-cs"/>
              </a:rPr>
              <a:t>&lt;    less than 3 cm     vs    less than 5 cm    &gt;</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200" kern="1200" dirty="0">
                <a:solidFill>
                  <a:schemeClr val="tx1"/>
                </a:solidFill>
                <a:effectLst/>
                <a:latin typeface="+mn-lt"/>
                <a:ea typeface="+mn-ea"/>
                <a:cs typeface="+mn-cs"/>
              </a:rPr>
              <a:t>In size. The lesion extended to the fascia and intramuscular layer which was removed in its entirety. Extensive undermining was required in order to close the large defect caused by the hemangioma excision. After extensive undermining, the deepest layer was closed with 3-0 PDS, the more intermediate layer was closed with 3-0 PDS, and the most superficial layer was closed with 4-0 PDS suture, followed by treatment with Dermabond dressing tape placement. The patient remained hemodynamically stable throughout the entire operation.  The patient suffered no complications, and the patient was taken to the recovery room in stable condition.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patient will be discharged to home and return for follow up in two weeks.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59</a:t>
            </a:fld>
            <a:endParaRPr lang="en-US"/>
          </a:p>
        </p:txBody>
      </p:sp>
    </p:spTree>
    <p:extLst>
      <p:ext uri="{BB962C8B-B14F-4D97-AF65-F5344CB8AC3E}">
        <p14:creationId xmlns:p14="http://schemas.microsoft.com/office/powerpoint/2010/main" val="7340767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err="1"/>
              <a:t>PL.Progress.Note</a:t>
            </a:r>
            <a:endParaRPr lang="en-US" dirty="0"/>
          </a:p>
          <a:p>
            <a:pPr marL="171450" indent="-171450">
              <a:buFontTx/>
              <a:buChar char="-"/>
            </a:pPr>
            <a:endParaRPr lang="en-US" dirty="0"/>
          </a:p>
          <a:p>
            <a:pPr marL="171450" indent="-171450">
              <a:buFontTx/>
              <a:buChar char="-"/>
            </a:pPr>
            <a:endParaRPr lang="en-US" dirty="0"/>
          </a:p>
          <a:p>
            <a:pPr marL="171450" indent="-171450">
              <a:buFontTx/>
              <a:buChar char="-"/>
            </a:pPr>
            <a:endParaRPr lang="en-US" dirty="0"/>
          </a:p>
          <a:p>
            <a:pPr marL="171450" indent="-171450">
              <a:buFontTx/>
              <a:buChar char="-"/>
            </a:pPr>
            <a:endParaRPr lang="en-US" dirty="0"/>
          </a:p>
          <a:p>
            <a:pPr marL="171450" indent="-171450">
              <a:buFontTx/>
              <a:buChar char="-"/>
            </a:pPr>
            <a:endParaRPr lang="en-US" dirty="0"/>
          </a:p>
          <a:p>
            <a:pPr marL="171450" indent="-171450">
              <a:buFontTx/>
              <a:buChar char="-"/>
            </a:pPr>
            <a:endParaRPr lang="en-US" dirty="0"/>
          </a:p>
          <a:p>
            <a:pPr marL="0" indent="0">
              <a:buFontTx/>
              <a:buNone/>
            </a:pPr>
            <a:endParaRPr lang="en-US" dirty="0"/>
          </a:p>
          <a:p>
            <a:pPr marL="0" indent="0">
              <a:buFontTx/>
              <a:buNone/>
            </a:pPr>
            <a:r>
              <a:rPr lang="en-US" dirty="0"/>
              <a:t>VASCULAR SURGERY PROGRESS NOTE   |  PETER LIN, M.D.</a:t>
            </a:r>
          </a:p>
          <a:p>
            <a:r>
              <a:rPr lang="en-US" dirty="0"/>
              <a:t>(Patient seen and examined. Chart, imaging, and medications reviewed) </a:t>
            </a:r>
          </a:p>
          <a:p>
            <a:endParaRPr lang="en-US" dirty="0"/>
          </a:p>
          <a:p>
            <a:endParaRPr lang="en-US" dirty="0"/>
          </a:p>
          <a:p>
            <a:r>
              <a:rPr lang="en-US" dirty="0"/>
              <a:t>Subjective:</a:t>
            </a:r>
          </a:p>
          <a:p>
            <a:endParaRPr lang="en-US" dirty="0"/>
          </a:p>
          <a:p>
            <a:endParaRPr lang="en-US" dirty="0"/>
          </a:p>
          <a:p>
            <a:r>
              <a:rPr lang="en-US" dirty="0"/>
              <a:t>Vital Signs:  </a:t>
            </a:r>
          </a:p>
          <a:p>
            <a:endParaRPr lang="en-US" dirty="0"/>
          </a:p>
          <a:p>
            <a:endParaRPr lang="en-US" dirty="0"/>
          </a:p>
          <a:p>
            <a:r>
              <a:rPr lang="en-US" dirty="0"/>
              <a:t>Physical Examination:</a:t>
            </a:r>
          </a:p>
          <a:p>
            <a:r>
              <a:rPr lang="en-US" dirty="0"/>
              <a:t>GENERAL: NAD, Awake and Alert, Oriented x 3</a:t>
            </a:r>
          </a:p>
          <a:p>
            <a:r>
              <a:rPr lang="en-US" dirty="0"/>
              <a:t>HEENT: NC/AT, PERRLA, EOMI</a:t>
            </a:r>
          </a:p>
          <a:p>
            <a:r>
              <a:rPr lang="en-US" dirty="0"/>
              <a:t>NECK: Supple, No JVD, No LAD</a:t>
            </a:r>
          </a:p>
          <a:p>
            <a:r>
              <a:rPr lang="en-US" dirty="0"/>
              <a:t>CHEST: CTA </a:t>
            </a:r>
            <a:r>
              <a:rPr lang="en-US" dirty="0" err="1"/>
              <a:t>b/l</a:t>
            </a:r>
            <a:r>
              <a:rPr lang="en-US" dirty="0"/>
              <a:t> no wheezes, rales, or rhonchi</a:t>
            </a:r>
          </a:p>
          <a:p>
            <a:r>
              <a:rPr lang="en-US" dirty="0"/>
              <a:t>HEART: RRR, normal S1 S2, no murmurs, rubs, or gallops</a:t>
            </a:r>
          </a:p>
          <a:p>
            <a:r>
              <a:rPr lang="en-US" dirty="0"/>
              <a:t>ABDOMEN: NT/ND, no rebound or guarding</a:t>
            </a:r>
          </a:p>
          <a:p>
            <a:r>
              <a:rPr lang="en-US" dirty="0"/>
              <a:t>EXTREMITIES: No cyanosis, no peripheral edema. Distal Pulses +2</a:t>
            </a:r>
          </a:p>
          <a:p>
            <a:r>
              <a:rPr lang="en-US" dirty="0"/>
              <a:t>NEUROLOGICAL: CN 2-12 grossly intact</a:t>
            </a:r>
          </a:p>
          <a:p>
            <a:r>
              <a:rPr lang="en-US" dirty="0"/>
              <a:t>SKIN: Warm and Dry, No Rashes </a:t>
            </a:r>
          </a:p>
          <a:p>
            <a:endParaRPr lang="en-US" dirty="0"/>
          </a:p>
          <a:p>
            <a:r>
              <a:rPr lang="en-US" dirty="0"/>
              <a:t>Laboratory/Imaging:  </a:t>
            </a:r>
          </a:p>
          <a:p>
            <a:endParaRPr lang="en-US" dirty="0"/>
          </a:p>
          <a:p>
            <a:endParaRPr lang="en-US" dirty="0"/>
          </a:p>
          <a:p>
            <a:r>
              <a:rPr lang="en-US" dirty="0"/>
              <a:t>ASSESSMENT / PLAN:  </a:t>
            </a:r>
          </a:p>
          <a:p>
            <a:endParaRPr lang="en-US" dirty="0"/>
          </a:p>
          <a:p>
            <a:endParaRPr lang="en-US" dirty="0"/>
          </a:p>
          <a:p>
            <a:endParaRPr lang="en-US" dirty="0"/>
          </a:p>
          <a:p>
            <a:r>
              <a:rPr lang="en-US" dirty="0"/>
              <a:t>Peter Lin, MD       |      Vascular Surgery </a:t>
            </a:r>
          </a:p>
          <a:p>
            <a:r>
              <a:rPr lang="en-US" dirty="0"/>
              <a:t>Office: 1411 S. Garfield Ave. #303, Alhambra, CA 91801 </a:t>
            </a:r>
          </a:p>
          <a:p>
            <a:r>
              <a:rPr lang="en-US" dirty="0"/>
              <a:t>Phone: 626-275-9566   </a:t>
            </a:r>
          </a:p>
          <a:p>
            <a:r>
              <a:rPr lang="en-US" dirty="0"/>
              <a:t>www.drpeterlin.com</a:t>
            </a:r>
          </a:p>
        </p:txBody>
      </p:sp>
      <p:sp>
        <p:nvSpPr>
          <p:cNvPr id="4" name="Slide Number Placeholder 3"/>
          <p:cNvSpPr>
            <a:spLocks noGrp="1"/>
          </p:cNvSpPr>
          <p:nvPr>
            <p:ph type="sldNum" sz="quarter" idx="10"/>
          </p:nvPr>
        </p:nvSpPr>
        <p:spPr/>
        <p:txBody>
          <a:bodyPr/>
          <a:lstStyle/>
          <a:p>
            <a:fld id="{758541C2-E7F4-4D49-A53B-4E621B3E5ACE}" type="slidenum">
              <a:rPr lang="en-US" smtClean="0"/>
              <a:t>6</a:t>
            </a:fld>
            <a:endParaRPr lang="en-US"/>
          </a:p>
        </p:txBody>
      </p:sp>
    </p:spTree>
    <p:extLst>
      <p:ext uri="{BB962C8B-B14F-4D97-AF65-F5344CB8AC3E}">
        <p14:creationId xmlns:p14="http://schemas.microsoft.com/office/powerpoint/2010/main" val="3307090792"/>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AVF (Basilic vein transposition. L)</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End-stage renal failure requiring hemodialysis. 2. s/p left brachiobasilic AV fistula creation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 Left AV fistula basilic vein transposition (CPT# 36819)</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5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has been diagnosed with end stage renal disease. The patient has been under the care of his nephrologist Dr. _____.  The patient previously underwent a first-staged brachiobasilic fistula creation, which now requires a second-staged basilic vein transposition procedure.  The purpose of the procedure is to elevate the basilic vein which will enable the AV fistula to be cannulated for hemodialysis. I have informed the patient regarding potential risks and complications of this procedure, which include bleeding, hematoma, arterial steal syndrome, arm ischemia, infection, nerve pain, nerve injury, AV access thrombosis, pneumonia, myocardial infarction, stroke, and possible death. The overall risk of these complications is 2%. The patient verbalizes understanding and agrees with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taken to the operating room and placed on the table in the supine position. Appropriate time out was performed in which all nursing and surgical personnel concurred with the surgical plan. The patient's left arm was prepped sterilely and draped in a standard fashion.  A skin scalpel was used to make a skin incision in the upper region where side branches were located based on ultrasound evaluation. Dissection was carried down using electrocautery. We identified brachial sheath which was carefully opened. We next identified the basilic vein which was mobilized in its entirety. Multiple side branches of the basilic vein were ligated using 3-0 sutures. A total of four side branches were surgically ligated. The basilic vein was divided near the antecubital fossa. The basilic vein was transposed in the subcutaneous space using a tunneling device. Next the basilic vein was connected to the brachial artery near the antecubital fossa using 5-0 prolene sutures which was performed in a end-to-side fashions. Vascular clamps were removed upon the completion of the anastomotic reconstruction.   The wound was next irrigated, and the subcutaneous tissues were closed using #3-0 Vicryl sutures, and skin closure was done using #4-0 Monocryl sutures. Standard gauze dressing was applied over the incision site. The patient remained hemodynamically stable throughout the entire operation.  The patient suffered no complications, and the patient was taken to the recovery room in stable condition.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patient will be admitted overnight for post-operative pain control.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60</a:t>
            </a:fld>
            <a:endParaRPr lang="en-US"/>
          </a:p>
        </p:txBody>
      </p:sp>
    </p:spTree>
    <p:extLst>
      <p:ext uri="{BB962C8B-B14F-4D97-AF65-F5344CB8AC3E}">
        <p14:creationId xmlns:p14="http://schemas.microsoft.com/office/powerpoint/2010/main" val="2330895170"/>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AVF (brachiobasilic)</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End-stage renal failure requiring hemodialysis</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 Left brachiobasilic AV fistula creation (CPT# 36821)</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Right brachiobasilic AV fistula creation (CPT# 36821)</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5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has been diagnosed with end stage renal disease. The patient has been under the care of nephrologist Dr. ____.  The patient will require a new AVF creation for hemodialysis access. The patient has been evaluated by a venous duplex ultrasound of the upper extremity and is deemed a suitable candidate for hemodialysis via an AVF.  The patient also understands that it takes at least six weeks for an AVF to mature following its creation before it can be accessed for hemodialysis. The patient understands the benefit and purpose of this procedure is to create an access site for hemodialysis. I have informed the patient regarding potential risks and complications of this procedure, which include bleeding, hematoma, arterial steal syndrome, arm ischemia, infection, nerve pain, nerve injury, AV access thrombosis, pneumonia, myocardial infarction, stroke, and possible death. The overall risk of these complications is 2%. The patient verbalizes understanding and agrees with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taken to the operating room and placed on the table in the supine position. Appropriate time out was performed in which all nursing and surgical personnel concurred with the surgical plan. The patient's &lt;  ____ left   right ___ &gt;  arm was prepped sterilely and draped in a standard fashion.  A skin scalpel was used to make a skin incision in the antecubital fossa. Dissection was carried down using electrocautery. We identified the cephalic vein which was circumferentially isolated and encircled circumferentially with a vessel loop. We also identified the adjacent brachial artery which was dissected circumferentially and encircled with a vessel loop. The basilic vein was next divided in half and the distal segment of the vein was ligated using a 2-0 silk suture. The proximal segment of the basilic vein was flushed with a heparinized saline solution. Next we placed proximal and distal vascular clamps in the brachial artery in which a vertical arteriotomy was made using a #11 blade. The arteriotomy was next extended using a Potts scissor. The basilic vein was then connected to the adjacent brachial artery in an end-to-side fashion using a 6-0 prolene suture. Appropriate flushing was also performed at the completion of the vascular anastomosis. An end-to-side brachiobasilic AV fistula was performed without difficulty. Excellent thrills were noted in the AV fistula at the completion of the anastomotic reconstruction. At the end of the AV fistula reconstruction, the patient has a good radial and ulnar flow as evidenced by strong palpable pulses.  The wound was next irrigated, and the subcutaneous tissues were closed using #3-0 Vicryl sutures, and skin closure was done using #4-0 Monocryl sutures. Standard gauze dressing was applied over the incision site. The patient remained hemodynamically stable throughout the entire operation.  The patient suffered no complications, and the patient was taken to the recovery room in stable condition.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patient will be discharged to home and return for follow up in two weeks.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1411 S. Garfield Ave. #303, Alhambra, CA 91801</a:t>
            </a: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61</a:t>
            </a:fld>
            <a:endParaRPr lang="en-US"/>
          </a:p>
        </p:txBody>
      </p:sp>
    </p:spTree>
    <p:extLst>
      <p:ext uri="{BB962C8B-B14F-4D97-AF65-F5344CB8AC3E}">
        <p14:creationId xmlns:p14="http://schemas.microsoft.com/office/powerpoint/2010/main" val="2594653317"/>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AVF (brachiocephalic) (L)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End-stage renal failure requiring hemodialysis</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 Left brachiocephalic AV fistula creation (CPT# 36821)</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5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has been diagnosed with end stage renal disease. The patient has been under the care of nephrologist Dr. ___. The patient will require a new AVF creation for hemodialysis access. The patient has been evaluated by a venous duplex ultrasound of the upper extremity and is deemed a suitable candidate for hemodialysis via an AVF.  The patient also understands that it takes at least six weeks for an AVF to mature following its creation before it can be accessed for hemodialysis. The patient understands the benefit and purpose of this procedure is to create an access site for hemodialysis. I have informed the patient regarding potential risks and complications of this procedure, which include bleeding, hematoma, arterial steal syndrome, arm ischemia, infection, nerve pain, nerve injury, AV access thrombosis, pneumonia, myocardial infarction, stroke, and possible death. The overall risk of these complications is 2%. The patient verbalizes understanding and agrees with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taken to the operating room and placed on the table in the supine position. Appropriate time out was performed in which all nursing and surgical personnel concurred with the surgical plan. The patient's left arm was prepped sterilely and draped in a standard fashion.  A skin scalpel was used to make a skin incision in the antecubital fossa. Dissection was carried down using electrocautery. We identified the cephalic vein which was circumferentially isolated and encircled circumferentially with a vessel loop. We also identified the adjacent brachial artery which was dissected circumferentially and encircled with a vessel loop. The cephalic vein was next divided in half and the distal segment of the vein was ligated using a 2-0 silk suture. The proximal segment of the cephalic vein was flushed with a heparinized saline solution. Next we placed proximal and distal vascular clamps in the brachial artery in which a vertical arteriotomy was made using a #11 blade. The arteriotomy was next extended using a Potts scissor. The cephalic vein was then connected to the adjacent brachial artery in an end-to-side fashion using a 6-0 prolene suture. Appropriate flushing was also performed at the completion of the vascular anastomosis. An end-to-side brachiocephalic AV fistula was performed without difficulty. Excellent thrills were noted in the AV fistula at the completion of the anastomotic reconstruction. At the end of the AV fistula reconstruction, the patient has a good radial and ulnar flow as evidenced by strong palpable pulses.  The wound was next irrigated, and the subcutaneous tissues were closed using #3-0 Vicryl sutures, and skin closure was done using #4-0 Monocryl sutures. Standard gauze dressing was applied over the incision site. The patient remained hemodynamically stable throughout the entire operation.  The patient suffered no complications, and the patient was taken to the recovery room in stable condition.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patient will be discharged to home and return for follow up in two weeks.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62</a:t>
            </a:fld>
            <a:endParaRPr lang="en-US"/>
          </a:p>
        </p:txBody>
      </p:sp>
    </p:spTree>
    <p:extLst>
      <p:ext uri="{BB962C8B-B14F-4D97-AF65-F5344CB8AC3E}">
        <p14:creationId xmlns:p14="http://schemas.microsoft.com/office/powerpoint/2010/main" val="176157859"/>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AVF (cephalic vein transposition)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End-stage renal failure requiring hemodialysis. 2. s/p brachiocephalic AV fistula creation</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  _____   Right   Left _____ AV fistula cephalic vein transposition (CPT# 36818)</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5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has been diagnosed with end stage renal disease, and is under the care of nephrologist Dr. _____. The patient previously underwent a first-staged brachiocephalic fistula creation, which now requires a second-staged cephalic vein transposition procedure.  The purpose of the procedure is to elevate the cephalic vein which will enable the AV fistula to be cannulated for hemodialysis. I have informed the patient regarding potential risks and complications of this procedure, which include bleeding, hematoma, arterial steal syndrome, arm ischemia, infection, nerve pain, nerve injury, AV access thrombosis, pneumonia, myocardial infarction, stroke, and possible death. The overall risk of these complications is 2%. The patient verbalizes understanding and agrees with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DETAILS - The patient was taken to the operating room and placed on the table in the supine position. Appropriate time out was performed in which all nursing and surgical personnel concurred with the surgical plan. The patient's &lt; _____ left      right _____&gt; arm was prepped sterilely and draped in a standard fashion.  A skin scalpel was used to make a skin incision in the upper region where side branches were located based on ultrasound evaluation. Dissection was carried down using electrocautery. We identified a deep lying cephalic vein in its entirety. The entire cephalic vein was mobilized and individual side branches were ligated using 3-0 silk sutures.  A total of three side branches were surgically ligated.  We proceeded with elevation of the cephalic vein by removing approximately 5mm layer of subcutaneous fat under the skin. A total of 7cm of cephalic vein was transposed to the subcutaneous layer of the skin. This is done be first dividing the cephalic vein proximally, and the cephalic vein was next tunneled in the subcutaneous tissue using a tunneling device.  The cephalic vein was next reconnected to the brachial artery in an end-to-end fashion using a 5-0 prolene suture. Upon the completion of the anastomotic reconstruction, vascular clamps were removed and hemostasis was achieved.  The wound was next irrigated, and the subcutaneous tissues were closed using #3-0 Vicryl sutures, and skin closure was done using #4-0 Monocryl sutures. Standard gauze dressing was applied over the incision site. The patient remained hemodynamically stable throughout the entire operation.  The patient suffered no complications, and the patient was taken to the recovery room in stable condition.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patient will be admitted overnight for postoperative pain control.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63</a:t>
            </a:fld>
            <a:endParaRPr lang="en-US"/>
          </a:p>
        </p:txBody>
      </p:sp>
    </p:spTree>
    <p:extLst>
      <p:ext uri="{BB962C8B-B14F-4D97-AF65-F5344CB8AC3E}">
        <p14:creationId xmlns:p14="http://schemas.microsoft.com/office/powerpoint/2010/main" val="143201913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AVF (radiocephalic)</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End-stage renal failure requiring hemodialysis</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 Left radiocephalic AV fistula creation (CPT# 36821)</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Right radiocephalic AV fistula creation (CPT# 36821)</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5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has been diagnosed with end stage renal disease. The patient has been under the care of nephrologist Dr. ___. The patient will require a new AVF creation for hemodialysis access. The patient has been evaluated by a venous duplex ultrasound of the upper extremity and is deemed a suitable candidate for hemodialysis via an AVF.  The patient also understands that it takes at least six weeks for an AVF to mature following its creation before it can be accessed for hemodialysis. The patient understands the benefit and purpose of this procedure is to create an access site for hemodialysis. I have informed the patient regarding potential risks and complications of this procedure, which include bleeding, hematoma, arterial steal syndrome, arm ischemia, infection, nerve pain, nerve injury, AV access thrombosis, pneumonia, myocardial infarction, stroke, and possible death. The overall risk of these complications is 2%. The patient verbalizes understanding and agrees with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taken to the operating room and placed on the table in the supine position. Appropriate time out was performed in which all nursing and surgical personnel concurred with the surgical plan. The patient's &lt;  ___ left   right  _____ &gt;  arm was prepped sterilely and draped in a standard fashion.  A skin scalpel was used to make a skin incision in the wrist area. Dissection was carried down using electrocautery. We identified the cephalic vein which was circumferentially isolated and encircled circumferentially with a vessel loop. We also identified the adjacent radial artery which was dissected circumferentially and encircled with a vessel loop. The cephalic vein was next divided in half and the distal segment of the vein was ligated using a 2-0 silk suture. The proximal segment of the cephalic vein was flushed with a heparinized saline solution. Next we placed proximal and distal vascular clamps in the radial artery in which a vertical arteriotomy was made using a #11 blade. The arteriotomy was next extended using a Potts scissor. The cephalic vein was then connected to the adjacent radial artery in an end-to-side fashion using a 6-0 prolene suture. Appropriate flushing was also performed at the completion of the vascular anastomosis. An end-to-side radiocephalic AV fistula was performed without difficulty. Excellent thrills were noted in the AV fistula at the completion of the anastomotic reconstruction. At the end of the AV fistula reconstruction, the patient has a good radial and ulnar flow as evidenced by strong palpable pulses.  The wound was next irrigated, and the subcutaneous tissues were closed using #3-0 Vicryl sutures, and skin closure was done using #4-0 Monocryl sutures. Standard gauze dressing was applied over the incision site. The patient remained hemodynamically stable throughout the entire operation.  The patient suffered no complications, and the patient was taken to the recovery room in stable condition.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patient will be discharged to home and return for follow up in two weeks.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64</a:t>
            </a:fld>
            <a:endParaRPr lang="en-US"/>
          </a:p>
        </p:txBody>
      </p:sp>
    </p:spTree>
    <p:extLst>
      <p:ext uri="{BB962C8B-B14F-4D97-AF65-F5344CB8AC3E}">
        <p14:creationId xmlns:p14="http://schemas.microsoft.com/office/powerpoint/2010/main" val="179433176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AVF hematoma evacuation (</a:t>
            </a:r>
            <a:r>
              <a:rPr lang="en-US" sz="1200" kern="1200" dirty="0" err="1">
                <a:solidFill>
                  <a:schemeClr val="tx1"/>
                </a:solidFill>
                <a:effectLst/>
                <a:latin typeface="+mn-lt"/>
                <a:ea typeface="+mn-ea"/>
                <a:cs typeface="+mn-cs"/>
              </a:rPr>
              <a:t>L.arm</a:t>
            </a:r>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End-stage renal failure requiring hemodialysis. 2. Left arm hematoma, 3. Left arm bleeding wound</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 </a:t>
            </a:r>
          </a:p>
          <a:p>
            <a:r>
              <a:rPr lang="en-US" sz="1200" kern="1200" dirty="0">
                <a:solidFill>
                  <a:schemeClr val="tx1"/>
                </a:solidFill>
                <a:effectLst/>
                <a:latin typeface="+mn-lt"/>
                <a:ea typeface="+mn-ea"/>
                <a:cs typeface="+mn-cs"/>
              </a:rPr>
              <a:t>1. Left arm exploration (CPT# 35860)</a:t>
            </a:r>
          </a:p>
          <a:p>
            <a:r>
              <a:rPr lang="en-US" sz="1200" kern="1200" dirty="0">
                <a:solidFill>
                  <a:schemeClr val="tx1"/>
                </a:solidFill>
                <a:effectLst/>
                <a:latin typeface="+mn-lt"/>
                <a:ea typeface="+mn-ea"/>
                <a:cs typeface="+mn-cs"/>
              </a:rPr>
              <a:t>2. Evacuation of left arm hematoma (CPT# 23930)</a:t>
            </a:r>
          </a:p>
          <a:p>
            <a:r>
              <a:rPr lang="en-US" sz="1200" kern="1200" dirty="0">
                <a:solidFill>
                  <a:schemeClr val="tx1"/>
                </a:solidFill>
                <a:effectLst/>
                <a:latin typeface="+mn-lt"/>
                <a:ea typeface="+mn-ea"/>
                <a:cs typeface="+mn-cs"/>
              </a:rPr>
              <a:t>3. Repair of left arm bleeding vessel with vein ligation (CPT# 35206)</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5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INDICATIONS: This is a ___ year-old patient who has been diagnosed with end stage renal disease, and the patient has been under the care of nephrologist Dr. ___.  The patient recently developed left arm swelling with significant bleeding from the AV fistula wound site. Due to the significant bleeding and arm hematoma, the patient was therefore taken to the OR to undergo arm exploration and hematoma evacuation. The purpose of the procedure is to evacuate the hematoma and repair potential bleeding. I have informed the patient regarding potential risks and complications of this procedure, which include bleeding, hematoma, arterial steal syndrome, arm ischemia, infection, nerve pain, nerve injury, AV access thrombosis, pneumonia, myocardial infarction, stroke, and possible death. The overall risk of these complications is 2%. The patient verbalizes understanding and agrees with the planned procedure.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taken to the operating room and placed on the table in the supine position. Appropriate time out was performed in which all nursing and surgical personnel concurred with the surgical plan. The patient's left arm was prepped sterilely and draped in a standard fashion.  A skin scalpel was used to make a skin incision in the left antecubital region. Dissection was carried down using electrocautery. We encountered large hematoma which was carefully evacuation. Arm exploration of the wound was performed. We encountered several venous bleeding from branches of the cephalic veins. These venous branch vessels were ligated using 3-0 silk sutures. Electrocautery was used to achieve hemostasis. Antibiotic soaked irrigation fluid was used to irrigate the wound. The wound was next irrigated, and the subcutaneous tissues were closed using #3-0 Vicryl sutures, and skin closure was done using #4-0 Monocryl sutures. Standard gauze dressing was applied over the incision site. The patient remained hemodynamically stable throughout the entire operation.  The patient suffered no complications, and the patient was taken to the recovery room in stable condition.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patient will be discharged to home and return for follow up in two weeks.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65</a:t>
            </a:fld>
            <a:endParaRPr lang="en-US"/>
          </a:p>
        </p:txBody>
      </p:sp>
    </p:spTree>
    <p:extLst>
      <p:ext uri="{BB962C8B-B14F-4D97-AF65-F5344CB8AC3E}">
        <p14:creationId xmlns:p14="http://schemas.microsoft.com/office/powerpoint/2010/main" val="2246700116"/>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AVF ligation (</a:t>
            </a:r>
            <a:r>
              <a:rPr lang="en-US" sz="1200" kern="1200" dirty="0" err="1">
                <a:solidFill>
                  <a:schemeClr val="tx1"/>
                </a:solidFill>
                <a:effectLst/>
                <a:latin typeface="+mn-lt"/>
                <a:ea typeface="+mn-ea"/>
                <a:cs typeface="+mn-cs"/>
              </a:rPr>
              <a:t>L.arm</a:t>
            </a:r>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End-stage renal failures. 2. s/p renal transplant</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  Left arm AV fistula ligation CPT# (37607)</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5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INDICATION FOR S/P RENAL TRANSPLANT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INDICATIONS: This is a ___ year-old patient who has been diagnosed with end stage renal disease, and the patient has been under the care of nephrologist Dr. ___.  The patient has received a renal transplant and no longer requires hemodialysis. He reports that his left arm AV fistula has become painful in the past 6 months. Due to the painful symptoms of his AV fistula, the patient was therefore taken to the OR to undergo AV fistula ligation. The purpose of the procedure is to ligate the AV fistula which will reduce the AV fistula associated symptom. I have informed the patient regarding potential risks and complications of this procedure, which include bleeding, hematoma, arterial steal syndrome, arm ischemia, infection, nerve pain, nerve injury, AV access thrombosis, pneumonia, myocardial infarction, stroke, and possible death. The overall risk of these complications is 2%. The patient verbalizes understanding and agrees with the planned procedure.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INDICATION FOR ARM SWELLING  -------</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INDICATIONS: This is a ___ year-old patient who has been diagnosed with end stage renal disease, and the patient has been under the care of nephrologist Dr. ___.  The patient recently underwent an AV fistula creation, and has developed significant upper extremity swelling due to central venous obstruction. Due to the significant upper extremity swelling, the patient was therefore taken to the OR to undergo AV fistula ligation. The purpose of the procedure is to ligate the AV fistula which will reduce the upper extremity swelling symptom. I have informed the patient regarding potential risks and complications of this procedure, which include bleeding, hematoma, arterial steal syndrome, arm ischemia, infection, nerve pain, nerve injury, AV access thrombosis, pneumonia, myocardial infarction, stroke, and possible death. The overall risk of these complications is 2%. The patient verbalizes understanding and agrees with the planned procedure.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procedure.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INDICATION FOR STEAL SYNDROME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INDICATIONS: This is a ___ year-old patient who has been diagnosed with end stage renal disease, and the patient has been under the care of nephrologist Dr. ___.  The patient recently underwent an AV fistula creation, and developed significant upper extremity arterial steal syndrome. Therefore, the patient was therefore taken to the OR to undergo AV fistula ligation. The purpose of the procedure is to ligate the AV fistula which will reduce the upper extremity steal syndrome. I have informed the patient regarding potential risks and complications of this procedure, which include bleeding, hematoma, arterial steal syndrome, arm ischemia, infection, nerve pain, nerve injury, AV access thrombosis, pneumonia, myocardial infarction, stroke, and possible death. The overall risk of these complications is 2%. The patient verbalizes understanding and agrees with the planned procedure.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INDICATION FOR ACTIVE BLEEDING  -------</a:t>
            </a:r>
          </a:p>
          <a:p>
            <a:endParaRPr lang="en-US" sz="1200" kern="1200" dirty="0">
              <a:solidFill>
                <a:schemeClr val="tx1"/>
              </a:solidFill>
              <a:effectLst/>
              <a:latin typeface="+mn-lt"/>
              <a:ea typeface="+mn-ea"/>
              <a:cs typeface="+mn-cs"/>
            </a:endParaRPr>
          </a:p>
          <a:p>
            <a:r>
              <a:rPr lang="en-US" sz="1800" dirty="0">
                <a:effectLst/>
                <a:latin typeface="Calibri" panose="020F0502020204030204" pitchFamily="34" charset="0"/>
                <a:ea typeface="Calibri" panose="020F0502020204030204" pitchFamily="34" charset="0"/>
                <a:cs typeface="Times New Roman" panose="02020603050405020304" pitchFamily="18" charset="0"/>
              </a:rPr>
              <a:t>INDICATIONS: This is a ____-old patient with end stage renal disease who developed active bleeding in ____   his/ her____  dialysis access this morning. </a:t>
            </a:r>
            <a:r>
              <a:rPr lang="en-US" sz="1800" kern="1200" dirty="0">
                <a:solidFill>
                  <a:schemeClr val="tx1"/>
                </a:solidFill>
                <a:effectLst/>
                <a:latin typeface="+mn-lt"/>
                <a:ea typeface="+mn-ea"/>
                <a:cs typeface="+mn-cs"/>
              </a:rPr>
              <a:t>The patient has been under the care of nephrologist Dr. ______. </a:t>
            </a:r>
            <a:r>
              <a:rPr lang="en-US" sz="1800" dirty="0">
                <a:effectLst/>
                <a:latin typeface="Calibri" panose="020F0502020204030204" pitchFamily="34" charset="0"/>
                <a:ea typeface="Calibri" panose="020F0502020204030204" pitchFamily="34" charset="0"/>
                <a:cs typeface="Times New Roman" panose="02020603050405020304" pitchFamily="18" charset="0"/>
              </a:rPr>
              <a:t>The bleeding was temporarily controlled with pressure bandage. Due to severity of dialysis access hemorrhage, The patient was therefore taken to the OR to undergo AV fistula ligation. The purpose of the procedure is to control the bleeding by AV access ligation. </a:t>
            </a:r>
            <a:r>
              <a:rPr lang="en-US" sz="1800" kern="1200" dirty="0">
                <a:solidFill>
                  <a:schemeClr val="tx1"/>
                </a:solidFill>
                <a:effectLst/>
                <a:latin typeface="+mn-lt"/>
                <a:ea typeface="+mn-ea"/>
                <a:cs typeface="+mn-cs"/>
              </a:rPr>
              <a:t>I have informed the patient regarding potential risks and complications of this procedure, which include bleeding, hematoma, arterial steal syndrome, arm ischemia, infection, nerve pain, nerve injury, AV access thrombosis, pneumonia, myocardial infarction, stroke, and possible death. The overall risk of these complications is 2%. The patient verbalizes understanding and agrees with the planned procedure.  </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PROCEDURE IN DETAIL: The patient was taken to the operating room and placed on the table in the supine position. Appropriate time out was performed in which all nursing and surgical personnel concurred with the surgical plan. The patient's left arm was prepped sterilely and draped in a standard fashion.  A skin scalpel was used to make a skin incision in the left antecubital region. Dissection was carried down using electrocautery. </a:t>
            </a:r>
            <a:r>
              <a:rPr lang="en-US" sz="1800" dirty="0">
                <a:effectLst/>
                <a:latin typeface="Calibri" panose="020F0502020204030204" pitchFamily="34" charset="0"/>
                <a:ea typeface="Calibri" panose="020F0502020204030204" pitchFamily="34" charset="0"/>
                <a:cs typeface="Times New Roman" panose="02020603050405020304" pitchFamily="18" charset="0"/>
              </a:rPr>
              <a:t>We encountered the proximal segment of the brachiocephalic fistula, which was isolated and encircled using a vessel loop. </a:t>
            </a:r>
            <a:r>
              <a:rPr lang="en-US" sz="1200" kern="1200" dirty="0">
                <a:solidFill>
                  <a:schemeClr val="tx1"/>
                </a:solidFill>
                <a:effectLst/>
                <a:latin typeface="+mn-lt"/>
                <a:ea typeface="+mn-ea"/>
                <a:cs typeface="+mn-cs"/>
              </a:rPr>
              <a:t>Proximal and distal clamps were applied in the AV fistula, which was divided using a #11 scalpel. The proximal end and distal end of the AV fistula were individually oversewn using running 5-0 prolene sutures. Next clamps were released. Hemostasis was achieved using electrocautery. Antibiotic soaked irrigation fluid was used to irrigate the wound. The wound was next irrigated, and the subcutaneous tissues were closed using #3-0 Vicryl sutures, and skin closure was done using #4-0 Monocryl sutures. Standard gauze dressing was applied over the incision site. The patient remained hemodynamically stable throughout the entire operation.  The patient suffered no complications, and the patient was taken to the recovery room in stable condition.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patient will be discharged to home and return for follow up in two weeks.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66</a:t>
            </a:fld>
            <a:endParaRPr lang="en-US"/>
          </a:p>
        </p:txBody>
      </p:sp>
    </p:spTree>
    <p:extLst>
      <p:ext uri="{BB962C8B-B14F-4D97-AF65-F5344CB8AC3E}">
        <p14:creationId xmlns:p14="http://schemas.microsoft.com/office/powerpoint/2010/main" val="1944887895"/>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AVF pseudoaneurysm repair with plication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End-stage renal failure requiring hemodialysis, 2. Left arm AV fistula pseudoaneurysm</a:t>
            </a:r>
          </a:p>
          <a:p>
            <a:r>
              <a:rPr lang="en-US" sz="1200" kern="1200" dirty="0">
                <a:solidFill>
                  <a:schemeClr val="tx1"/>
                </a:solidFill>
                <a:effectLst/>
                <a:latin typeface="+mn-lt"/>
                <a:ea typeface="+mn-ea"/>
                <a:cs typeface="+mn-cs"/>
              </a:rPr>
              <a:t>POSTOPERATIVE DIAGNOSIS: Same</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Open revision of left arm AV fistula with thrombectomy (CPT# 36833)</a:t>
            </a:r>
          </a:p>
          <a:p>
            <a:r>
              <a:rPr lang="en-US" sz="1200" kern="1200" dirty="0">
                <a:solidFill>
                  <a:schemeClr val="tx1"/>
                </a:solidFill>
                <a:effectLst/>
                <a:latin typeface="+mn-lt"/>
                <a:ea typeface="+mn-ea"/>
                <a:cs typeface="+mn-cs"/>
              </a:rPr>
              <a:t>2. Repair of left arm AV fistula pseudoaneurysm with direct plication repair using bovine pericardial patch graft  (CPT# 35011)</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3. Percutaneous access of right jugular vein under ultrasound guidance (CPT# 76937)</a:t>
            </a:r>
          </a:p>
          <a:p>
            <a:r>
              <a:rPr lang="en-US" sz="1200" kern="1200" dirty="0">
                <a:solidFill>
                  <a:schemeClr val="tx1"/>
                </a:solidFill>
                <a:effectLst/>
                <a:latin typeface="+mn-lt"/>
                <a:ea typeface="+mn-ea"/>
                <a:cs typeface="+mn-cs"/>
              </a:rPr>
              <a:t>4. Placement of tunneled dialysis Permacath in the left jugular vein (CPT# 36558)</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5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has been diagnosed with end stage renal disease, and the patient has been under the care of nephrologist Dr. ___.  The patient developed a left arm AV fistula pseudoaneurysm which resulting in bleeding recently.  Due to the concern for pseudoaneurysm rupture as well infected AV fistula pseudoaneurysm, the patient is scheduled to undergo an AV fistula revision, AV fistula pseudoaneurysm removal, and new AV graft creation. The purpose of the procedure is to remove the AV fistula pseudoaneurysm and also to create a hemodialysis access in the upper extremity so dialysis can be performed. I have informed the patient regarding potential risks and complications of this procedure, which include bleeding, hematoma, arterial steal syndrome, arm ischemia, infection, nerve pain, nerve injury, AV access thrombosis, pneumonia, myocardial infarction, stroke, and possible death. The overall risk of these complications is 2%. The patient verbalizes understanding and agrees with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taken to the operating room and placed on the table in the supine position. Appropriate time out was performed in which all nursing and surgical personnel concurred with the surgical plan. The patient's left arm was prepped sterilely and draped in a standard fashion. A skin scalpel was used to make a longitudinal skin incision in the antecubital fossa. The incision encompassed the entire length of the AV fistula pseudoaneurysm. Dissection was carried down using electrocautery. We isolated the entire length of the AV fistula pseudoaneurysm which was 5 cm in length. The AV fistula pseudoaneurysm was controlled proximally and distally with vascular clamps. Next the AV fistula pseudoaneurysm was opened which we encountered moderate amount of thrombus. We next performed thrombectomy of the AV fistula using a #4 Fogarty balloon thrombectomy catheter. A large amount of thrombus was removed from the AV fistula. We performed partial excision of the AV fistula pseudoaneurysm by removing the aneurysmal portion of the fistula. Next we performed direct repair using a plication technique in which a bovine pericardial patch graft was used to repair the AV fistula pseudoaneurysm. A 5-0 prolene suture was used to repair the AV fistula pseudoaneurysm circumferentially using the bovine pericardial patch. Upon the completion of the anastomotic construction, clamps were released and satisfactory hemostasis was achieved in the anastomotic site. The wound was next irrigated, and the subcutaneous tissues were closed using #3-0 Vicryl sutures, and skin closure was done using #4-0 Monocryl sutures. Standard gauze dressing was applied over the incision site.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RIGHT JUGULAR VEIN PERMACATH PLACEMENT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Next we turned our attention to the permacath placement. The patient's right jugular vein was prepped sterilely and then draped in a standard fashion. The patient was given local anesthesia with 10 ml of 1% of lidocaine. Using a portable ultrasound unit, the right jugular vein was visualized and accessed percutaneously. A 0.035 inch guidewire was inserted in the vein, which was followed by dilator and peel away sheath placement into the vein. Next we made an inferior lateral counter incision using a scalpel approximately 5 cm away from the venous puncture site. A double lumen tunneled dialysis Permacath was inserted subcutaneously from the counter incision site and brought out through the venous puncture site. The Permacath was introduced into the vein via the peel-away sheath. The position of the catheter was placed in the vena cava which was confirmed by fluoroscopy. A 3-0 prolene suture was used to anchor the catheter to the skin site securely. Excellent blood flow was withdrawn from the catheter lumens without difficulty. High concentration of heparin solution was used to pack the Permacath catheter.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Appropriate dressing was applied over the incision site. The patient tolerated the procedure well without complication. The patient was taken to the recovery room in stable condition.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patient will be discharged to home and follow up in my office in 2 weeks.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patient will be admitted overnight for postoperative pain control.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67</a:t>
            </a:fld>
            <a:endParaRPr lang="en-US"/>
          </a:p>
        </p:txBody>
      </p:sp>
    </p:spTree>
    <p:extLst>
      <p:ext uri="{BB962C8B-B14F-4D97-AF65-F5344CB8AC3E}">
        <p14:creationId xmlns:p14="http://schemas.microsoft.com/office/powerpoint/2010/main" val="91310056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PL.OR - AVF pseudoaneurysm resection, AVG placement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End-stage renal failure requiring hemodialysis, 2. Left arm AV fistula pseudoaneurysm</a:t>
            </a:r>
          </a:p>
          <a:p>
            <a:r>
              <a:rPr lang="en-US" sz="1200" kern="1200" dirty="0">
                <a:solidFill>
                  <a:schemeClr val="tx1"/>
                </a:solidFill>
                <a:effectLst/>
                <a:latin typeface="+mn-lt"/>
                <a:ea typeface="+mn-ea"/>
                <a:cs typeface="+mn-cs"/>
              </a:rPr>
              <a:t>POSTOPERATIVE DIAGNOSIS: Same</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Open revision of left arm AV fistula pseudoaneurysm with thrombectomy (CPT# 36833)</a:t>
            </a:r>
          </a:p>
          <a:p>
            <a:r>
              <a:rPr lang="en-US" sz="1200" kern="1200" dirty="0">
                <a:solidFill>
                  <a:schemeClr val="tx1"/>
                </a:solidFill>
                <a:effectLst/>
                <a:latin typeface="+mn-lt"/>
                <a:ea typeface="+mn-ea"/>
                <a:cs typeface="+mn-cs"/>
              </a:rPr>
              <a:t>2. Excision of left arm AV fistula pseudoaneurysm (CPT# 35903)</a:t>
            </a:r>
          </a:p>
          <a:p>
            <a:r>
              <a:rPr lang="en-US" sz="1200" kern="1200" dirty="0">
                <a:solidFill>
                  <a:schemeClr val="tx1"/>
                </a:solidFill>
                <a:effectLst/>
                <a:latin typeface="+mn-lt"/>
                <a:ea typeface="+mn-ea"/>
                <a:cs typeface="+mn-cs"/>
              </a:rPr>
              <a:t>3. Left brachioaxillary arteriovenous graft creation using bovine biological graft (CPT# 36830)</a:t>
            </a:r>
          </a:p>
          <a:p>
            <a:r>
              <a:rPr lang="en-US" sz="1200" kern="1200" dirty="0">
                <a:solidFill>
                  <a:schemeClr val="tx1"/>
                </a:solidFill>
                <a:effectLst/>
                <a:latin typeface="+mn-lt"/>
                <a:ea typeface="+mn-ea"/>
                <a:cs typeface="+mn-cs"/>
              </a:rPr>
              <a:t>4. Percutaneous access of right jugular vein under ultrasound guidance (CPT# 76937)</a:t>
            </a:r>
          </a:p>
          <a:p>
            <a:r>
              <a:rPr lang="en-US" sz="1200" kern="1200" dirty="0">
                <a:solidFill>
                  <a:schemeClr val="tx1"/>
                </a:solidFill>
                <a:effectLst/>
                <a:latin typeface="+mn-lt"/>
                <a:ea typeface="+mn-ea"/>
                <a:cs typeface="+mn-cs"/>
              </a:rPr>
              <a:t>5. Placement of tunneled dialysis Permacath in the right jugular vein (CPT# 36558)</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4. Percutaneous access of left jugular vein under ultrasound guidance (CPT# 76937)</a:t>
            </a:r>
          </a:p>
          <a:p>
            <a:r>
              <a:rPr lang="en-US" sz="1200" kern="1200" dirty="0">
                <a:solidFill>
                  <a:schemeClr val="tx1"/>
                </a:solidFill>
                <a:effectLst/>
                <a:latin typeface="+mn-lt"/>
                <a:ea typeface="+mn-ea"/>
                <a:cs typeface="+mn-cs"/>
              </a:rPr>
              <a:t>5. Placement of tunneled dialysis Permacath in the left jugular vein (CPT# 36558)</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4. Percutaneous access of right femoral vein under ultrasound guidance (CPT# 76937)</a:t>
            </a:r>
          </a:p>
          <a:p>
            <a:r>
              <a:rPr lang="en-US" sz="1200" kern="1200" dirty="0">
                <a:solidFill>
                  <a:schemeClr val="tx1"/>
                </a:solidFill>
                <a:effectLst/>
                <a:latin typeface="+mn-lt"/>
                <a:ea typeface="+mn-ea"/>
                <a:cs typeface="+mn-cs"/>
              </a:rPr>
              <a:t>5. Placement of tunneled dialysis Permacath in the right femoral vein (CPT# 36558)</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4. Percutaneous access of left femoral vein under ultrasound guidance (CPT# 76937)</a:t>
            </a:r>
          </a:p>
          <a:p>
            <a:r>
              <a:rPr lang="en-US" sz="1200" kern="1200" dirty="0">
                <a:solidFill>
                  <a:schemeClr val="tx1"/>
                </a:solidFill>
                <a:effectLst/>
                <a:latin typeface="+mn-lt"/>
                <a:ea typeface="+mn-ea"/>
                <a:cs typeface="+mn-cs"/>
              </a:rPr>
              <a:t>5. Placement of tunneled dialysis Permacath in the left femoral vein (CPT# 36558)</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5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has been diagnosed with end stage renal disease, and the patient has been under the care of nephrologist Dr. ___.  The patient developed a large 5cm x 14cm left arm AV fistula pseudoaneurysm which has become painful. Due to the concern for pseudoaneurysm rupture as well infected AV fistula pseudoaneurysm, the patient is scheduled to undergo an AV fistula revision, AV fistula pseudoaneurysm removal, and new AV graft creation. The purpose of the procedure is to remove the AV fistula pseudoaneurysm and also to create a hemodialysis access in the upper extremity so dialysis can be performed. I have informed the patient regarding potential risks and complications of this procedure, which include bleeding, hematoma, arterial steal syndrome, arm ischemia, infection, nerve pain, nerve injury, AV access thrombosis, pneumonia, myocardial infarction, stroke, and possible death. The overall risk of these complications is 2%. The patient verbalizes understanding and agrees with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taken to the operating room and placed on the table in the supine position. Appropriate time out was performed in which all nursing and surgical personnel concurred with the surgical plan. The patient's left arm was prepped sterilely and draped in a standard fashion. A skin scalpel was used to make a longitudinal skin incision in the antecubital fossa. The incision encompassed the entire length of the AV fistula pseudoaneurysm. Dissection was carried down using electrocautery. We isolated the entire length of the AV fistula pseudoaneurysm which was 20cm in length. The AV fistula pseudoaneurysm was divided both proximally and distally. Due to the extensive thrombus burden encountered in the distal anastomosis, we performed thrombectomy of the AV fistula using a #4 Fogarty balloon thrombectomy catheter. A large amount of thrombus was removed from the AV fistula. Next the distal end of the cephalic vein was ligated. We next excised the entire segment of the AV fistula pseudoaneurysm. The proximal segment of the cephalic vein was transected and doubly ligated. We continued the dissection next and opened the brachial sheath and carefully identified which was encircled using vessel loops. Next we made a longitudinal incision in the axillary fossa. Dissection was carried down using electrocautery. We carefully opened the axillary sheath and mobilized the axillary vein. Vessel loops were used to encircle the axillary vein. Next we placed a bovine Artegraft 6mm x 50cm in size in the subcutaneous space using a tunneling device. Proximal vascular clamp and distal vascular clamp were applied in the brachial artery. A vertical arteriotomy was made using a #11 blade and extended using a Potts scissor. The graft was connected to the brachial artery in an end-to-side fashion using 5-0 prolene sutures. Upon the completion of the anastomotic construction, clamps were released and satisfactory hemostasis was achieved in the anastomotic site. Next proximal vascular clamp and distal vascular clamp were applied in the axillary vein. A vertical arteriotomy was made using a #11 blade and extended using a Potts scissor. The distal segment of the graft was connected to the axillary vein in an end-to-side fashion using a 6-0 prolene suture in a running fashion. Upon the completion of the anastomotic construction, clamps were released and satisfactory hemostasis was achieved in the anastomotic site. The wound was next irrigated, and the subcutaneous tissues were closed using #3-0 Vicryl sutures, and skin closure was done using #4-0 Monocryl sutures. Standard gauze dressing was applied over the incision site.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Next we turned our attention to the permacath placement. The patient’s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&lt;&lt;&lt;   right  vs.  left  neck   &gt;&gt;&gt;&gt;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was prepped sterilely and then draped in a standard fashion. The patient was given local anesthesia with 10 ml of 1% of lidocaine. Using a portable ultrasound unit, the jugular vein was visualized and accessed percutaneously. A 0.035 inch guidewire was inserted in the vein, which was followed by dilator and peel away sheath placement into the vein. Next we made an inferior lateral counter incision using a scalpel approximately 5 cm away from the venous puncture site. A double lumen tunneled dialysis Permacath was inserted subcutaneously from the counter incision site and brought out through the venous puncture site. The Permacath was introduced into the vein via the peel-away sheath. The position of the catheter was placed in the vena cava which was confirmed by fluoroscopy. A 3-0 prolene suture was used to anchor the catheter to the skin site securely. Excellent blood flow was withdrawn from the catheter lumens without difficulty. High concentration of heparin solution was used to pack the Permacath catheter.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Appropriate dressing was applied over the incision site. The patient tolerated the procedure well without complication. The patient was taken to the recovery room in stable condition.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patient will be discharged to home and follow up in my office in 2 weeks.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patient will be admitted overnight for postoperative pain control and hemodialysis per Dr. _____.</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68</a:t>
            </a:fld>
            <a:endParaRPr lang="en-US"/>
          </a:p>
        </p:txBody>
      </p:sp>
    </p:spTree>
    <p:extLst>
      <p:ext uri="{BB962C8B-B14F-4D97-AF65-F5344CB8AC3E}">
        <p14:creationId xmlns:p14="http://schemas.microsoft.com/office/powerpoint/2010/main" val="2465659263"/>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PL.OR - AVF infected pseudoaneurysm resection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End-stage renal failure requiring hemodialysis, 2. Left arm AV fistula pseudoaneurysm infection</a:t>
            </a:r>
          </a:p>
          <a:p>
            <a:r>
              <a:rPr lang="en-US" sz="1200" kern="1200" dirty="0">
                <a:solidFill>
                  <a:schemeClr val="tx1"/>
                </a:solidFill>
                <a:effectLst/>
                <a:latin typeface="+mn-lt"/>
                <a:ea typeface="+mn-ea"/>
                <a:cs typeface="+mn-cs"/>
              </a:rPr>
              <a:t>POSTOPERATIVE DIAGNOSIS: Same</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Open revision of left arm AV fistula pseudoaneurysm with thrombectomy (CPT# 36833)</a:t>
            </a:r>
          </a:p>
          <a:p>
            <a:r>
              <a:rPr lang="en-US" sz="1200" kern="1200" dirty="0">
                <a:solidFill>
                  <a:schemeClr val="tx1"/>
                </a:solidFill>
                <a:effectLst/>
                <a:latin typeface="+mn-lt"/>
                <a:ea typeface="+mn-ea"/>
                <a:cs typeface="+mn-cs"/>
              </a:rPr>
              <a:t>2. Excision of left arm AV fistula pseudoaneurysm (CPT# 35903)</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5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INDICATION FOR S/P RENAL TRANSPLANT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INDICATIONS: This is a ___ year-old patient who has been diagnosed with end stage renal disease, and the patient has been under the care of nephrologist Dr. ___.  The patient has received a renal transplant and no longer requires hemodialysis. He reports that his left arm AV fistula had become aneurysmal and painful in the past year. Due to the painful symptoms of his AV fistula, the patient was therefore taken to the OR to undergo AV fistula ligation and pseudoaneurysm resection. The purpose of the procedure is to resect the AV fistula pseudoaneurysm. I have informed the patient regarding potential risks and complications of this procedure, which include bleeding, hematoma, arterial steal syndrome, arm ischemia, infection, nerve pain, nerve injury, AV access thrombosis, pneumonia, myocardial infarction, stroke, and possible death. The overall risk of these complications is 2%. The patient verbalizes understanding and agrees with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INDICATION FOR AVF INFECTION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INDICATIONS: This is a ___ year-old patient who has been diagnosed with end stage renal disease, and the patient has been under the care of nephrologist Dr. ___.  The patient developed a large 5cm x 14cm left arm AV fistula pseudoaneurysm which has become infected and painful. Due to the concern for pseudoaneurysm rupture as well infected AV fistula pseudoaneurysm, the patient is scheduled to undergo an AV fistula revision, and AV fistula pseudoaneurysm removal. The purpose of the procedure is to remove the AV fistula pseudoaneurysm. I have informed the patient regarding potential risks and complications of this procedure, which include bleeding, hematoma, arterial steal syndrome, arm ischemia, infection, nerve pain, nerve injury, AV access thrombosis, pneumonia, myocardial infarction, stroke, and possible death. The overall risk of these complications is 2%. The patient verbalizes understanding and agrees with the planned procedure.  </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taken to the operating room and placed on the table in the supine position. Appropriate time out was performed in which all nursing and surgical personnel concurred with the surgical plan. The patient's left arm was prepped sterilely and draped in a standard fashion. A skin scalpel was used to make a longitudinal skin incision in the antecubital fossa. The incision encompassed the entire length of the AV fistula pseudoaneurysm. Dissection was carried down using electrocautery. We isolated the entire length of the AV fistula pseudoaneurysm which was 20 cm in length. The AV fistula pseudoaneurysm was divided both proximally and distally. Due to the extensive thrombus burden encountered in the distal anastomosis, we performed thrombectomy of the AV fistula using a #4 Fogarty balloon thrombectomy catheter. A large amount of thrombus was removed from the AV fistula. We next excised the entire segment of the AV fistula pseudoaneurysm. The proximal segment of the AV fistula pseudoaneurysm was transected and doubly ligated. We continued the dissection next and opened the brachial sheath and carefully identified which was encircled using vessel loops. Next we made a longitudinal incision in the axillary fossa. Dissection was carried down using electrocautery. We carefully opened the axillary sheath and mobilized the distal segment of the AV fistula pseudoaneurysm, which was divided and ligated. The intervening segment of the AV fistula pseudoaneurysm was excised. The wound was next irrigated, and the subcutaneous tissues were closed using #3-0 Vicryl sutures, and skin closure was done using #4-0 Monocryl sutures. Standard gauze dressing was applied over the incision site. The patient tolerated the procedure well without complication. The patient was taken to the recovery room in stable condition.</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TREATMENT DISPOSITION - The patient can be discharged to home and follow up in my office in two weeks.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69</a:t>
            </a:fld>
            <a:endParaRPr lang="en-US"/>
          </a:p>
        </p:txBody>
      </p:sp>
    </p:spTree>
    <p:extLst>
      <p:ext uri="{BB962C8B-B14F-4D97-AF65-F5344CB8AC3E}">
        <p14:creationId xmlns:p14="http://schemas.microsoft.com/office/powerpoint/2010/main" val="37761480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PL.SIGNATURE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612 W. Duarte Rd, #303, Arcadia, CA 91007</a:t>
            </a: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7</a:t>
            </a:fld>
            <a:endParaRPr lang="en-US"/>
          </a:p>
        </p:txBody>
      </p:sp>
    </p:spTree>
    <p:extLst>
      <p:ext uri="{BB962C8B-B14F-4D97-AF65-F5344CB8AC3E}">
        <p14:creationId xmlns:p14="http://schemas.microsoft.com/office/powerpoint/2010/main" val="3110809655"/>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PL.OR - AVF infected pseudoaneurysm resection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End-stage renal failure requiring hemodialysis, 2. Left arm AV fistula pseudoaneurysm infection</a:t>
            </a:r>
          </a:p>
          <a:p>
            <a:r>
              <a:rPr lang="en-US" sz="1200" kern="1200" dirty="0">
                <a:solidFill>
                  <a:schemeClr val="tx1"/>
                </a:solidFill>
                <a:effectLst/>
                <a:latin typeface="+mn-lt"/>
                <a:ea typeface="+mn-ea"/>
                <a:cs typeface="+mn-cs"/>
              </a:rPr>
              <a:t>POSTOPERATIVE DIAGNOSIS: Same</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Open revision of left arm AV fistula pseudoaneurysm with thrombectomy (CPT# 36833)</a:t>
            </a:r>
          </a:p>
          <a:p>
            <a:r>
              <a:rPr lang="en-US" sz="1200" kern="1200" dirty="0">
                <a:solidFill>
                  <a:schemeClr val="tx1"/>
                </a:solidFill>
                <a:effectLst/>
                <a:latin typeface="+mn-lt"/>
                <a:ea typeface="+mn-ea"/>
                <a:cs typeface="+mn-cs"/>
              </a:rPr>
              <a:t>2. Excision of left arm AV fistula pseudoaneurysm (CPT# 35903)</a:t>
            </a:r>
          </a:p>
          <a:p>
            <a:r>
              <a:rPr lang="en-US" sz="1200" kern="1200" dirty="0">
                <a:solidFill>
                  <a:schemeClr val="tx1"/>
                </a:solidFill>
                <a:effectLst/>
                <a:latin typeface="+mn-lt"/>
                <a:ea typeface="+mn-ea"/>
                <a:cs typeface="+mn-cs"/>
              </a:rPr>
              <a:t>3. Left brachial artery bypass with bovine Artegraft (CPT# 36838)</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5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has been diagnosed with end stage renal disease, and the patient has been under the care of nephrologist Dr. ___.  The patient developed a large left arm AV fistula pseudoaneurysm which has become painful. Due to the concern for pseudoaneurysm rupture, the patient is scheduled to undergo an AV fistula pseudoaneurysm resection. The purpose of the procedure is to remove the AV fistula pseudoaneurysm. I have informed the patient regarding potential risks and complications of this procedure, which include bleeding, hematoma, arterial steal syndrome, arm ischemia, infection, nerve pain, nerve injury, AV access thrombosis, pneumonia, myocardial infarction, stroke, and possible death. The overall risk of these complications is 2%. The patient verbalizes understanding and agrees with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taken to the operating room and placed on the table in the supine position. Appropriate time out was performed in which all nursing and surgical personnel concurred with the surgical plan. The patient's left arm was prepped sterilely and draped in a standard fashion. A skin scalpel was used to make a longitudinal skin incision in the antecubital fossa. The incision encompassed the entire length of the AV fistula pseudoaneurysm. Dissection was carried down using electrocautery. We isolated the entire length of the AV fistula pseudoaneurysm which was 20 cm in length. The AV fistula pseudoaneurysm was divided both proximally and distally. Due to the extensive thrombus burden encountered in the distal anastomosis, we performed thrombectomy of the AV fistula using a #4 Fogarty balloon thrombectomy catheter. A large amount of thrombus was removed from the AV fistula. We next excised the entire segment of the AV fistula pseudoaneurysm. The proximal segment of the AV fistula pseudoaneurysm was transected and doubly ligated. We continued the dissection next and opened the brachial sheath and carefully identified which was encircled using vessel loops. Next we made a longitudinal incision in the axillary fossa. Dissection was carried down using electrocautery. We carefully opened the axillary sheath and mobilized the distal segment of the AV fistula pseudoaneurysm, which was divided and ligated. The intervening segment of the AV fistula pseudoaneurysm was excised. Due to the aneurysmal degeneration of the intervening brachial artery, decision was made to excised the brachial artery aneurysm followed by brachio-brachial artery bypass. This is done by obtaining proximal and distal control of the brachial artery. Next the aneurysmal segment of the brachial artery was removed in their entirety.  We placed a bovine Artegraft 6mm in diameter and connected the Artegraft to the proximal brachial artery in an end-to-end fashion using 5-0 prolene sutures.  We next connected the Artegraft to the distal brachial artery in an end-to-end fashion using 5-0 prolene sutures.  Upon the completion of the anastomotic construction, clamps were released, and satisfactory hemostasis was achieved in the anastomotic site The wound was next irrigated, and the subcutaneous tissues were closed using #3-0 Vicryl sutures, and skin closure was done using #4-0 Monocryl sutures. Standard gauze dressing was applied over the incision site. The patient remained hemodynamically stable throughout the entire operation.  The patient suffered no complications, and the patient was taken to the recovery room in stable condition.  The patient has palpable radial pulses at the completion of the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patient will be discharged to home and follow up in my clinic in 2 weeks. </a:t>
            </a:r>
          </a:p>
          <a:p>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70</a:t>
            </a:fld>
            <a:endParaRPr lang="en-US"/>
          </a:p>
        </p:txBody>
      </p:sp>
    </p:spTree>
    <p:extLst>
      <p:ext uri="{BB962C8B-B14F-4D97-AF65-F5344CB8AC3E}">
        <p14:creationId xmlns:p14="http://schemas.microsoft.com/office/powerpoint/2010/main" val="4046682000"/>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AVG (Axillary-axillary graft - Bovine, L)</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End-stage renal failure requiring hemodialysis.</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 Left axillary-axillary arteriovenous graft creation using bovine biological graft (CPT# 36830)</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5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has been diagnosed with end stage renal disease, and the patient has been under the care of nephrologist Dr. ___.  The patient is scheduled to undergo an AV graft creation for hemodialysis access. The purpose of the procedure is to create a hemodialysis access in the upper extremity so dialysis can be performed. I have informed the patient regarding potential risks and complications of this procedure, which include bleeding, hematoma, arterial steal syndrome, arm ischemia, infection, nerve pain, nerve injury, AV access thrombosis, pneumonia, myocardial infarction, stroke, and possible death. The overall risk of these complications is 2%. The patient verbalizes understanding and agrees with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taken to the operating room and placed on the table in the supine position. Appropriate time out was performed in which all nursing and surgical personnel concurred with the surgical plan. The patient's left arm was prepped sterilely and draped in a standard fashion.  A skin scalpel was used to make a longitudinal skin incision in the axillary fossa. Dissection was carried down using electrocautery. We opened the axillary sheath and carefully identified the axillary artery which was encircled using vessel loops. Next we mobilized the axillary vein. Vessel loops were used to encircle the axillary vein. Next we placed a bovine Artegraft 6mm x 50cm in size in the subcutaneous space using a tunneling device in a loop fashion in the upper arm. Proximal vascular clamp and distal vascular clamp were applied in the axillary artery. A vertical arteriotomy was made using a #11 blade and extended using a Potts scissor. The graft was connected to the axillary artery in an end-to-side fashion using 5-0 prolene sutures. Upon the completion of the anastomotic construction, clamps were released and satisfactory hemostasis was achieved in the anastomotic site. Next proximal vascular clamp and distal vascular clamp were applied in the axillary vein. A vertical arteriotomy was made using a #11 blade and extended using a Potts scissor. The distal segment of the graft was connected to the axillary vein in an end-to-side fashion using a 6-0 prolene suture in a running fashion. Upon the completion of the anastomotic construction, clamps were released and satisfactory hemostasis was achieved in the anastomotic site.  The wound was next irrigated, and the subcutaneous tissues were closed using #3-0 Vicryl sutures, and skin closure was done using #4-0 Monocryl sutures. Standard gauze dressing was applied over the incision site. The patient remained hemodynamically stable throughout the entire operation.  The patient suffered no complications, and the patient was taken to the recovery room in stable condition.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patient will be discharged to home and return for follow up in two weeks.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71</a:t>
            </a:fld>
            <a:endParaRPr lang="en-US"/>
          </a:p>
        </p:txBody>
      </p:sp>
    </p:spTree>
    <p:extLst>
      <p:ext uri="{BB962C8B-B14F-4D97-AF65-F5344CB8AC3E}">
        <p14:creationId xmlns:p14="http://schemas.microsoft.com/office/powerpoint/2010/main" val="2634139800"/>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AVG (Brachioaxillary graft - Bovine, L)</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End-stage renal failure requiring hemodialysis.</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 Left brachioaxillary arteriovenous graft creation using bovine biological graft (CPT# 36830)</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5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has been diagnosed with end stage renal disease, and the patient has been under the care of nephrologist Dr. ___.  The patient is scheduled to undergo an AV graft creation for hemodialysis access. The purpose of the procedure is to create a hemodialysis access in the upper extremity so dialysis can be performed. I have informed the patient regarding potential risks and complications of this procedure, which include bleeding, hematoma, arterial steal syndrome, arm ischemia, infection, nerve pain, nerve injury, AV access thrombosis, pneumonia, myocardial infarction, stroke, and possible death. The overall risk of these complications is 2%. The patient verbalizes understanding and agrees with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taken to the operating room and placed on the table in the supine position. Appropriate time out was performed in which all nursing and surgical personnel concurred with the surgical plan. The patient's left arm was prepped sterilely and draped in a standard fashion.  A skin scalpel was used to make a longitudinal skin incision in the antecubital fossa. Dissection was carried down using electrocautery. We opened the brachial sheath and carefully identified the brachial artery which was encircled using vessel loops. Next we made a longitudinal incision in the axillary fossa. Dissection was carried down using electrocautery. We carefully opened the axillary sheath and mobilized the axillary vein. Vessel loops were used to encircle the axillary vein. Next we placed a bovine Artegraft 5mm x 50cm in size in the subcutaneous space using a tunneling device. Proximal vascular clamp and distal vascular clamp were applied in the brachial artery. A vertical arteriotomy was made using a #11 blade and extended using a Potts scissor. The graft was connected to the brachial artery in an end-to-side fashion using 5-0 prolene sutures. Upon the completion of the anastomotic construction, clamps were released and satisfactory hemostasis was achieved in the anastomotic site. Next proximal vascular clamp and distal vascular clamp were applied in the axillary vein. A vertical arteriotomy was made using a #11 blade and extended using a Potts scissor. The distal segment of the graft was connected to the axillary vein in an end-to-side fashion using a 6-0 prolene suture in a running fashion. Upon the completion of the anastomotic construction, clamps were released and satisfactory hemostasis was achieved in the anastomotic site.  The wound was next irrigated, and the subcutaneous tissues were closed using #3-0 Vicryl sutures, and skin closure was done using #4-0 Monocryl sutures. Standard gauze dressing was applied over the incision site. The patient remained hemodynamically stable throughout the entire operation.  The patient suffered no complications, and the patient was taken to the recovery room in stable condition.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patient will be discharged to home and return for follow up in two weeks.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72</a:t>
            </a:fld>
            <a:endParaRPr lang="en-US"/>
          </a:p>
        </p:txBody>
      </p:sp>
    </p:spTree>
    <p:extLst>
      <p:ext uri="{BB962C8B-B14F-4D97-AF65-F5344CB8AC3E}">
        <p14:creationId xmlns:p14="http://schemas.microsoft.com/office/powerpoint/2010/main" val="1666413184"/>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PL.OR - AVG (Axillary-axillary graft + Viabahn)</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PREOPERATIVE DIAGNOSIS: End-stage renal failure requiring hemodialysis.</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1. Left axillary-axillary arteriovenous graft creation using bovine biological graft (CPT# 36830)</a:t>
            </a:r>
          </a:p>
          <a:p>
            <a:r>
              <a:rPr lang="en-US" sz="1200" kern="1200" dirty="0">
                <a:solidFill>
                  <a:schemeClr val="tx1"/>
                </a:solidFill>
                <a:effectLst/>
                <a:latin typeface="+mn-lt"/>
                <a:ea typeface="+mn-ea"/>
                <a:cs typeface="+mn-cs"/>
              </a:rPr>
              <a:t>2. Transcatheter stent placement of central dialysis segment (CPT# 36908)</a:t>
            </a:r>
          </a:p>
          <a:p>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1. Right axillary-axillary arteriovenous graft creation using bovine biological graft (CPT# 36830)</a:t>
            </a:r>
          </a:p>
          <a:p>
            <a:r>
              <a:rPr lang="en-US" sz="1200" kern="1200" dirty="0">
                <a:solidFill>
                  <a:schemeClr val="tx1"/>
                </a:solidFill>
                <a:effectLst/>
                <a:latin typeface="+mn-lt"/>
                <a:ea typeface="+mn-ea"/>
                <a:cs typeface="+mn-cs"/>
              </a:rPr>
              <a:t>2. Transcatheter stent placement of central dialysis segment (CPT# 36908)</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a:t>
            </a:r>
          </a:p>
          <a:p>
            <a:r>
              <a:rPr lang="en-US" sz="1200" kern="1200" dirty="0">
                <a:solidFill>
                  <a:schemeClr val="tx1"/>
                </a:solidFill>
                <a:effectLst/>
                <a:latin typeface="+mn-lt"/>
                <a:ea typeface="+mn-ea"/>
                <a:cs typeface="+mn-cs"/>
              </a:rPr>
              <a:t>SPECIMEN: none</a:t>
            </a:r>
          </a:p>
          <a:p>
            <a:r>
              <a:rPr lang="en-US" sz="1200" kern="1200" dirty="0">
                <a:solidFill>
                  <a:schemeClr val="tx1"/>
                </a:solidFill>
                <a:effectLst/>
                <a:latin typeface="+mn-lt"/>
                <a:ea typeface="+mn-ea"/>
                <a:cs typeface="+mn-cs"/>
              </a:rPr>
              <a:t>ESTIMATED BLOOD LOSS: 5 ml</a:t>
            </a:r>
          </a:p>
          <a:p>
            <a:r>
              <a:rPr lang="en-US" sz="1200" kern="1200" dirty="0">
                <a:solidFill>
                  <a:schemeClr val="tx1"/>
                </a:solidFill>
                <a:effectLst/>
                <a:latin typeface="+mn-lt"/>
                <a:ea typeface="+mn-ea"/>
                <a:cs typeface="+mn-cs"/>
              </a:rPr>
              <a:t>BLOOD ADMINISTERED: None</a:t>
            </a:r>
          </a:p>
          <a:p>
            <a:r>
              <a:rPr lang="en-US" sz="1200" kern="1200" dirty="0">
                <a:solidFill>
                  <a:schemeClr val="tx1"/>
                </a:solidFill>
                <a:effectLst/>
                <a:latin typeface="+mn-lt"/>
                <a:ea typeface="+mn-ea"/>
                <a:cs typeface="+mn-cs"/>
              </a:rPr>
              <a:t>IV FLUID: 200 ml</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NEW AVG INDICATION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INDICATIONS: This is a ___ year-old patient who has been diagnosed with end stage renal disease, and the patient has been under the care of nephrologist Dr. ___.  The patient is scheduled to undergo an AV graft creation for hemodialysis access. The purpose of the procedure is to create a hemodialysis access in the upper extremity so dialysis can be performed. I have informed the patient regarding potential risks and complications of this procedure, which include bleeding, hematoma, arterial steal syndrome, arm ischemia, infection, nerve pain, nerve injury, AV access thrombosis, pneumonia, myocardial infarction, stroke, and possible death. The overall risk of these complications is 2%. The patient verbalizes understanding and agrees with the planned procedure.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AVG PSEUDOANEURYSM REVISION INDICATION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INDICATIONS: This is a __ year-old patient who has been diagnosed with end stage renal disease which require hemodialysis. The patient also has been diagnosed with AV graft malfunction with pseudoaneurysm. The patient is scheduled to undergo AV graft revision with possible new AV graft creation. The purpose of the procedure is to create an upper extremity dialysis access with interposition grafting to allow long term dialysis access site. I have informed the patient regarding potential risks and complications of this procedure, which include bleeding, hematoma, arterial steal syndrome, arm ischemia, infection, nerve pain, nerve injury, AV access thrombosis, pneumonia, myocardial infarction, stroke, and possible death. The overall risk of these complications is 2%. The patient verbalizes understanding and agrees with the planned procedure.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taken to the operating room and placed on the table in the supine position. Appropriate time out was performed in which all nursing and surgical personnel concurred with the surgical plan. The patient's left arm was prepped sterilely and draped in a standard fashion. A skin scalpel was used to make a longitudinal skin incision in the axillary fossa. Dissection was carried down using electrocautery. We isolated the axillary artery which was controlled circumferentially using vessel loops.  Next we isolated the adjacent axillary vein. Systemic IV heparin was given next. We then placed proximal and distal vascular clamps on axillary artery. An arteriotomy was made in the brachial artery using a #11 blade. A 6mm bovine carotid artery Artegraft was connected to the axillary artery in an end-to-side fashion using 5-0 prolene sutures. Next the Artegraft was tunneled in the upper am in a semi-circular fashion. Due to the pulsatile flow in the axillary vein, we suspect central venous stenosis in the subclavian vein. The axillary vein was accessed percutaneously using a Seldinger needle, which was followed by a 7F introducer sheath placement. Venography was performed in the central venous system which showed a high grade stenosis in the subclavian vein extending to the axillary vein. Decision was made to place a Viabahn stent-graft in the subclavian vein and axillary vein. We placed an 8 mm x 150 mm self expanding Viabahn nitinol stent in the axillary vein across the venous anastomosis. The proximal segment of the Viabahn stent was connected to a 6mm Artegraft.  Upon the completion of the Viabahn anastomotic construction in the venous segment, clamps were released and satisfactory hemostasis was achieved in the anastomotic site satisfactorily. The wound was next irrigated, and the subcutaneous tissues were closed using #3-0 Vicryl sutures, and skin closure was done using #4-0 Monocryl sutures. Standard gauze dressing was applied over the incision site. The patient remained hemodynamically stable throughout the entire operation. The patient suffered no complications, and the patient was taken to the recovery room in stable condition.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patient will be discharged to home and return for follow up in two weeks.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73</a:t>
            </a:fld>
            <a:endParaRPr lang="en-US"/>
          </a:p>
        </p:txBody>
      </p:sp>
    </p:spTree>
    <p:extLst>
      <p:ext uri="{BB962C8B-B14F-4D97-AF65-F5344CB8AC3E}">
        <p14:creationId xmlns:p14="http://schemas.microsoft.com/office/powerpoint/2010/main" val="1611003464"/>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PL.OR - AVG (Brachioaxillary graft + Viabahn)</a:t>
            </a:r>
            <a:br>
              <a:rPr lang="en-US" dirty="0"/>
            </a:br>
            <a:endParaRPr lang="en-US" dirty="0"/>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PREOPERATIVE DIAGNOSIS: End-stage renal failure requiring hemodialysis.</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1. Left brachioaxillary arteriovenous graft creation using bovine biological graft (CPT# 36830)</a:t>
            </a:r>
          </a:p>
          <a:p>
            <a:r>
              <a:rPr lang="en-US" sz="1200" kern="1200" dirty="0">
                <a:solidFill>
                  <a:schemeClr val="tx1"/>
                </a:solidFill>
                <a:effectLst/>
                <a:latin typeface="+mn-lt"/>
                <a:ea typeface="+mn-ea"/>
                <a:cs typeface="+mn-cs"/>
              </a:rPr>
              <a:t>2. Transcatheter stent placement (Viabahn Stent 8mm x 15cm) of central dialysis segment (CPT# 36908)</a:t>
            </a:r>
          </a:p>
          <a:p>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1. Right brachioaxillary arteriovenous graft creation using bovine biological graft (CPT# 36830)</a:t>
            </a:r>
          </a:p>
          <a:p>
            <a:r>
              <a:rPr lang="en-US" sz="1200" kern="1200" dirty="0">
                <a:solidFill>
                  <a:schemeClr val="tx1"/>
                </a:solidFill>
                <a:effectLst/>
                <a:latin typeface="+mn-lt"/>
                <a:ea typeface="+mn-ea"/>
                <a:cs typeface="+mn-cs"/>
              </a:rPr>
              <a:t>2. Transcatheter stent placement (Viabahn Stent 8mm x 15cm) of central dialysis segment (CPT# 36908)</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ANESTHESIA: general anesthesia</a:t>
            </a:r>
          </a:p>
          <a:p>
            <a:r>
              <a:rPr lang="en-US" sz="1200" kern="1200" dirty="0">
                <a:solidFill>
                  <a:schemeClr val="tx1"/>
                </a:solidFill>
                <a:effectLst/>
                <a:latin typeface="+mn-lt"/>
                <a:ea typeface="+mn-ea"/>
                <a:cs typeface="+mn-cs"/>
              </a:rPr>
              <a:t>SPECIMEN: none</a:t>
            </a:r>
          </a:p>
          <a:p>
            <a:r>
              <a:rPr lang="en-US" sz="1200" kern="1200" dirty="0">
                <a:solidFill>
                  <a:schemeClr val="tx1"/>
                </a:solidFill>
                <a:effectLst/>
                <a:latin typeface="+mn-lt"/>
                <a:ea typeface="+mn-ea"/>
                <a:cs typeface="+mn-cs"/>
              </a:rPr>
              <a:t>ESTIMATED BLOOD LOSS: 5 ml</a:t>
            </a:r>
          </a:p>
          <a:p>
            <a:r>
              <a:rPr lang="en-US" sz="1200" kern="1200" dirty="0">
                <a:solidFill>
                  <a:schemeClr val="tx1"/>
                </a:solidFill>
                <a:effectLst/>
                <a:latin typeface="+mn-lt"/>
                <a:ea typeface="+mn-ea"/>
                <a:cs typeface="+mn-cs"/>
              </a:rPr>
              <a:t>BLOOD ADMINISTERED: None</a:t>
            </a:r>
          </a:p>
          <a:p>
            <a:r>
              <a:rPr lang="en-US" sz="1200" kern="1200" dirty="0">
                <a:solidFill>
                  <a:schemeClr val="tx1"/>
                </a:solidFill>
                <a:effectLst/>
                <a:latin typeface="+mn-lt"/>
                <a:ea typeface="+mn-ea"/>
                <a:cs typeface="+mn-cs"/>
              </a:rPr>
              <a:t>IV FLUID: 200 ml</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NEW AVG INDICATION ------</a:t>
            </a:r>
          </a:p>
          <a:p>
            <a:r>
              <a:rPr lang="en-US" sz="1200" kern="1200" dirty="0">
                <a:solidFill>
                  <a:schemeClr val="tx1"/>
                </a:solidFill>
                <a:effectLst/>
                <a:latin typeface="+mn-lt"/>
                <a:ea typeface="+mn-ea"/>
                <a:cs typeface="+mn-cs"/>
              </a:rPr>
              <a:t>INDICATIONS: This is a ___ year-old patient who has been diagnosed with end stage renal disease, and the patient has been under the care of nephrologist Dr. ___.  The patient is scheduled to undergo an AV graft creation for hemodialysis access. The purpose of the procedure is to create a hemodialysis access in the upper extremity so dialysis can be performed. I have informed the patient regarding potential risks and complications of this procedure, which include bleeding, hematoma, arterial steal syndrome, arm ischemia, infection, nerve pain, nerve injury, AV access thrombosis, pneumonia, myocardial infarction, stroke, and possible death. The overall risk of these complications is 2%. The patient verbalizes understanding and agrees with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AVG PSEUDOANEURYSM REVISION INDICATION ------</a:t>
            </a:r>
          </a:p>
          <a:p>
            <a:r>
              <a:rPr lang="en-US" sz="1200" kern="1200" dirty="0">
                <a:solidFill>
                  <a:schemeClr val="tx1"/>
                </a:solidFill>
                <a:effectLst/>
                <a:latin typeface="+mn-lt"/>
                <a:ea typeface="+mn-ea"/>
                <a:cs typeface="+mn-cs"/>
              </a:rPr>
              <a:t>INDICATIONS: This is a __ year-old patient who has been diagnosed with end stage renal disease which require hemodialysis. The patient also has been diagnosed with AV graft malfunction with pseudoaneurysm. The patient is scheduled to undergo AV graft revision with possible new AV graft creation. The purpose of the procedure is to create an upper extremity dialysis access with interposition grafting to allow long term dialysis access site. I have informed the patient regarding potential risks and complications of this procedure, which include bleeding, hematoma, arterial steal syndrome, arm ischemia, infection, nerve pain, nerve injury, AV access thrombosis, pneumonia, myocardial infarction, stroke, and possible death. The overall risk of these complications is 2%. The patient verbalizes understanding and agrees with the planned procedure.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PROCEDURE IN DETAIL: The patient was taken to the operating room and placed on the table in the supine position. Appropriate time out was performed in which all nursing and surgical personnel concurred with the surgical plan. The patient's left arm was prepped sterilely and draped in a standard fashion. A skin scalpel was used to make a longitudinal skin incision in the antecubital fossa. Dissection was carried down using electrocautery. We isolated the proximal arterial segment of the brachial artery.  Next we made a longitudinal incision in the axillary fossa. Dissection was carried down using electrocautery. We isolated the distal segment of the axillary vein. Proximal and distal vascular clamps were applied in the brachial artery. An arteriotomy was made in the brachial artery using a #11 blade. A 6mm bovine carotid artery Artegraft was connected to the brachial artery in an end-to-side fashion using 5-0 prolene sutures. Next the Artegraft was tunneled in the upper am in a semi-circular fashion. Due to the pulsatile flow in the axillary vein, we suspect central venous stenosis in the subclavian vein. The axillary vein was accessed percutaneously using a Seldinger needle, which was followed by a 7F introducer sheath placement. Venography was performed in the central venous system which showed a high grade stenosis in the subclavian vein extending to the axillary vein. Decision was made to place a Viabahn stent-graft in the subclavian vein and axillary vein. We placed an 8 mm x 150 mm self expanding Viabahn nitinol stent in the axillary vein across the venous anastomosis. The proximal segment of the Viabahn stent was connected to a 6mm Artegraft.  Upon the completion of the Viabahn anastomotic construction in the venous segment, clamps were released and satisfactory hemostasis was achieved in the anastomotic site satisfactorily. The wound was next irrigated, and the subcutaneous tissues were closed using #3-0 Vicryl sutures, and skin closure was done using #4-0 Monocryl sutures. Standard gauze dressing was applied over the incision site. The patient remained hemodynamically stable throughout the entire operation. The patient suffered no complications, and the patient was taken to the recovery room in stable condition.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patient will be discharged to home and return for follow up in two weeks.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74</a:t>
            </a:fld>
            <a:endParaRPr lang="en-US"/>
          </a:p>
        </p:txBody>
      </p:sp>
    </p:spTree>
    <p:extLst>
      <p:ext uri="{BB962C8B-B14F-4D97-AF65-F5344CB8AC3E}">
        <p14:creationId xmlns:p14="http://schemas.microsoft.com/office/powerpoint/2010/main" val="293819457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AVG Banding + wound vac</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End-stage renal failure requiring hemodialysis. 2. Left upper arm steal syndrome with arterial ischemia</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pPr lvl="0"/>
            <a:r>
              <a:rPr lang="en-US" sz="1200" kern="1200" dirty="0">
                <a:solidFill>
                  <a:schemeClr val="tx1"/>
                </a:solidFill>
                <a:effectLst/>
                <a:latin typeface="+mn-lt"/>
                <a:ea typeface="+mn-ea"/>
                <a:cs typeface="+mn-cs"/>
              </a:rPr>
              <a:t>1. Left upper extremity brachio-axillary AV graft banding (CPT# 37607)</a:t>
            </a:r>
          </a:p>
          <a:p>
            <a:pPr lvl="0"/>
            <a:r>
              <a:rPr lang="en-US" sz="1200" kern="1200" dirty="0">
                <a:solidFill>
                  <a:schemeClr val="tx1"/>
                </a:solidFill>
                <a:effectLst/>
                <a:latin typeface="+mn-lt"/>
                <a:ea typeface="+mn-ea"/>
                <a:cs typeface="+mn-cs"/>
              </a:rPr>
              <a:t>2. Wound vac placement in left arm (area of wound vac coverage: 10cm x 10cm x 5cm; CPT# 97606)</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End-stage renal failure requiring hemodialysis. 2. Right upper arm steal syndrome with arterial ischemia</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pPr lvl="0"/>
            <a:r>
              <a:rPr lang="en-US" sz="1200" kern="1200" dirty="0">
                <a:solidFill>
                  <a:schemeClr val="tx1"/>
                </a:solidFill>
                <a:effectLst/>
                <a:latin typeface="+mn-lt"/>
                <a:ea typeface="+mn-ea"/>
                <a:cs typeface="+mn-cs"/>
              </a:rPr>
              <a:t>1. Right upper extremity brachio-axillary AV graft banding (CPT# 37607)</a:t>
            </a:r>
          </a:p>
          <a:p>
            <a:pPr lvl="0"/>
            <a:r>
              <a:rPr lang="en-US" sz="1200" kern="1200" dirty="0">
                <a:solidFill>
                  <a:schemeClr val="tx1"/>
                </a:solidFill>
                <a:effectLst/>
                <a:latin typeface="+mn-lt"/>
                <a:ea typeface="+mn-ea"/>
                <a:cs typeface="+mn-cs"/>
              </a:rPr>
              <a:t>2. Wound vac placement in left arm (area of wound vac coverage: 10cm x 10cm x 5cm; CPT# 97606)</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5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has been diagnosed with end stage renal disease, and the patient has been under the care of nephrologist Dr. ___.  The patient recently developed upper extremity steal syndrome secondary to pre-existing upper arm AV graft resulting in suboptimal arterial perfusion to the hand and fingers. Due to the arterial steal syndrome caused by the AV graft, the patient is scheduled to undergo an upper extremity AV graft banding procedure to improve the upper extremity arterial circulation. The purpose of the procedure is to improve the upper extremity arterial circulation with banding of the AV graft. I have informed the patient regarding potential risks and complications of this procedure, which include bleeding, hematoma, arterial steal syndrome, arm ischemia, infection, nerve pain, nerve injury, AV access thrombosis, pneumonia, myocardial infarction, stroke, and possible death. The overall risk of these complications is 2%. The patient verbalizes understanding and agrees with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taken to the operating room and placed on the table in the supine position. Appropriate time out was performed in which all nursing and surgical personnel concurred with the surgical plan. The patient's &lt;   _____ right   left ______&gt; arm was prepped sterilely and draped in a standard fashion.  A skin scalpel was used to make a longitudinal skin incision in the antecubital fossa. Dissection was carried down using electrocautery. We opened the brachial sheath and carefully identified the AV graft as it connected to the brachial artery. Next we placed multiple suture ligatures with 2-0 silk sutures to constrict the AV graft. The circumference of the AV graft was constricted to approximately 50% in size. Doppler examination of the radial and ulnar arteries showed significantly improved arterial flow following the AV graft banding. Excellent Doppler signals remain present in the AV graft.  Due to the large cavitary space in the antecubital wound, a wound vac sponge was next placed in the wound. The area of wound vac sponge coverage was 10cm by 10cm by 5cm. Next a standard wound vac dressing was placed in the skin area. Continual suctioning tube was connected to the wound vac. Dressing was applied in the standard fashion. The patient remained stable and was taken to the recovery room in a stable condition. The patient suffered no complications, and I was present throughout the entire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patient will be admitted to the hospital for postoperative pain control and observation.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75</a:t>
            </a:fld>
            <a:endParaRPr lang="en-US"/>
          </a:p>
        </p:txBody>
      </p:sp>
    </p:spTree>
    <p:extLst>
      <p:ext uri="{BB962C8B-B14F-4D97-AF65-F5344CB8AC3E}">
        <p14:creationId xmlns:p14="http://schemas.microsoft.com/office/powerpoint/2010/main" val="2521988159"/>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AVG excision (infection) + wound vac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End-stage renal failure requiring hemodialysis, 2. Left arm AV graft infection </a:t>
            </a:r>
          </a:p>
          <a:p>
            <a:r>
              <a:rPr lang="en-US" sz="1200" kern="1200" dirty="0">
                <a:solidFill>
                  <a:schemeClr val="tx1"/>
                </a:solidFill>
                <a:effectLst/>
                <a:latin typeface="+mn-lt"/>
                <a:ea typeface="+mn-ea"/>
                <a:cs typeface="+mn-cs"/>
              </a:rPr>
              <a:t>POSTOPERATIVE DIAGNOSIS: Same</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Excision of left arm AV graft pseudoaneurysm (CPT# 35903)</a:t>
            </a:r>
          </a:p>
          <a:p>
            <a:r>
              <a:rPr lang="en-US" sz="1200" kern="1200" dirty="0">
                <a:solidFill>
                  <a:schemeClr val="tx1"/>
                </a:solidFill>
                <a:effectLst/>
                <a:latin typeface="+mn-lt"/>
                <a:ea typeface="+mn-ea"/>
                <a:cs typeface="+mn-cs"/>
              </a:rPr>
              <a:t>2. Wound vac placement in left arm (area of wound vac coverage: 10cm x 10cm x 5cm; CPT# 97606)</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End-stage renal failure requiring hemodialysis, 2. Right arm AV graft infection </a:t>
            </a:r>
          </a:p>
          <a:p>
            <a:r>
              <a:rPr lang="en-US" sz="1200" kern="1200" dirty="0">
                <a:solidFill>
                  <a:schemeClr val="tx1"/>
                </a:solidFill>
                <a:effectLst/>
                <a:latin typeface="+mn-lt"/>
                <a:ea typeface="+mn-ea"/>
                <a:cs typeface="+mn-cs"/>
              </a:rPr>
              <a:t>POSTOPERATIVE DIAGNOSIS: Same</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Excision of right arm AV graft pseudoaneurysm (CPT# 35903)</a:t>
            </a:r>
          </a:p>
          <a:p>
            <a:r>
              <a:rPr lang="en-US" sz="1200" kern="1200" dirty="0">
                <a:solidFill>
                  <a:schemeClr val="tx1"/>
                </a:solidFill>
                <a:effectLst/>
                <a:latin typeface="+mn-lt"/>
                <a:ea typeface="+mn-ea"/>
                <a:cs typeface="+mn-cs"/>
              </a:rPr>
              <a:t>2. Wound vac placement in right arm (area of wound vac coverage: 10cm x 10cm x 5cm; CPT# 97606)</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5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has been diagnosed with end stage renal disease, and the patient has been under the care of nephrologist Dr. ___.  The patient recently developed upper arm AV graft infection with sepsis, and the patient is scheduled to undergo an AV graft excision with possible wound vac placement. The purpose of the procedure is to remove the infected AV graft and remove the source of sepsis. I have informed the patient regarding potential risks and complications of this procedure, which include bleeding, hematoma, arterial steal syndrome, arm ischemia, infection, nerve pain, nerve injury, AV access thrombosis, pneumonia, myocardial infarction, stroke, and possible death. The overall risk of these complications is 2%. The patient verbalizes understanding and agrees with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taken to the operating room and placed on the table in the supine position. Appropriate time out was performed in which all nursing and surgical personnel concurred with the surgical plan. The patient’s  &lt;   _____ right   left ______&gt; arm was prepped sterilely and draped in a standard fashion. A skin scalpel was used to make a longitudinal skin incision in the antecubital fossa. The incision encompassed the entire length of the AV graft segment. Dissection was carried down using electrocautery. We isolated the entire length of the AV graft which was 10cm in length. The AV graft was dissected free from the arterial and venous anastomosis. The graft was next excised and removed. The proximal and distal end of the vessels were oversewn using 5-0 prolene sutures.  The wound was next irrigated, and the subcutaneous tissues were closed using #3-0 Vicryl sutures. Due to the infected cavitary space in the antecubital wound, a wound vac sponge was next placed in the wound. The area of wound vac sponge coverage was 10cm by 10cm by 5cm. Next a standard wound vac dressing was placed in the right groin skin area. Continual suctioning tube was connected to the wound vac. Dressing was applied in the standard fashion. The patient remained stable and was taken to the recovery room in a stable condition. The patient suffered no complications, and I was present throughout the entire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patient will return to the floor and continue with IV antibiotic therapy. We will request wound care nurse for wound vac management.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76</a:t>
            </a:fld>
            <a:endParaRPr lang="en-US"/>
          </a:p>
        </p:txBody>
      </p:sp>
    </p:spTree>
    <p:extLst>
      <p:ext uri="{BB962C8B-B14F-4D97-AF65-F5344CB8AC3E}">
        <p14:creationId xmlns:p14="http://schemas.microsoft.com/office/powerpoint/2010/main" val="1095274912"/>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AVG Banding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End-stage renal failure requiring hemodialysis. 2. Left upper arm steal syndrome with arterial ischemia</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 Left upper extremity brachio-axillary AV graft banding (CPT# 37607)</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End-stage renal failure requiring hemodialysis. 2. Right upper arm steal syndrome with arterial ischemia</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 Right upper extremity brachio-axillary AV graft banding (CPT# 37607)</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5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has been diagnosed with end stage renal disease, and the patient has been under the care of nephrologist Dr. ___.  The patient recently developed upper extremity steal syndrome secondary to pre-existing upper arm AV graft resulting in suboptimal arterial perfusion to the hand and fingers. Due to the arterial steal syndrome caused by the AV graft, the patient is scheduled to undergo an upper extremity AV graft banding procedure to improve the upper extremity arterial circulation. The purpose of the procedure is to improve the upper extremity arterial circulation with banding of the AV graft. I have informed the patient regarding potential risks and complications of this procedure, which include bleeding, hematoma, arterial steal syndrome, arm ischemia, infection, nerve pain, nerve injury, AV access thrombosis, pneumonia, myocardial infarction, stroke, and possible death. The overall risk of these complications is 2%. The patient verbalizes understanding and agrees with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taken to the operating room and placed on the table in the supine position. Appropriate time out was performed in which all nursing and surgical personnel concurred with the surgical plan. The patient's &lt;   _____ right   left ______&gt; arm was prepped sterilely and draped in a standard fashion.  A skin scalpel was used to make a longitudinal skin incision in the antecubital fossa. Dissection was carried down using electrocautery. We opened the brachial sheath and carefully identified the AV graft as it connected to the brachial artery. Next we placed multiple suture ligatures with 2-0 silk sutures to constrict the AV graft. The circumference of the AV graft was constricted to approximately 50% in size. Doppler examination of the radial and ulnar arteries showed significantly improved arterial flow following the AV graft banding. Excellent Doppler signals remain present in the AV graft.  The wound was next irrigated, and the subcutaneous tissues were closed using #3-0 Vicryl sutures, and skin closure was done using #4-0 Monocryl sutures. Standard gauze dressing was applied over the incision site. The patient remained hemodynamically stable throughout the entire operation.  The patient suffered no complications, and the patient was taken to the recovery room in stable condition.  The patient has palpable radial pulses at the completion of the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patient will be admitted to the hospital for postoperative pain control and observation.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77</a:t>
            </a:fld>
            <a:endParaRPr lang="en-US"/>
          </a:p>
        </p:txBody>
      </p:sp>
    </p:spTree>
    <p:extLst>
      <p:ext uri="{BB962C8B-B14F-4D97-AF65-F5344CB8AC3E}">
        <p14:creationId xmlns:p14="http://schemas.microsoft.com/office/powerpoint/2010/main" val="4126045296"/>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AVG DRIL (brachial artery bypass - Bovine, L)</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End-stage renal failure requiring hemodialysis. 2. Left upper arm steal syndrome with arterial ischemia</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 Left brachial artery distal revascularization with interval ligation (DRIL Procedure) using bovine Artegraft (CPT# 36838)</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End-stage renal failure requiring hemodialysis. 2. Right upper arm steal syndrome with arterial ischemia POSTOPERATIVE DIAGNOSIS: Same </a:t>
            </a:r>
          </a:p>
          <a:p>
            <a:r>
              <a:rPr lang="en-US" sz="1200" kern="1200" dirty="0">
                <a:solidFill>
                  <a:schemeClr val="tx1"/>
                </a:solidFill>
                <a:effectLst/>
                <a:latin typeface="+mn-lt"/>
                <a:ea typeface="+mn-ea"/>
                <a:cs typeface="+mn-cs"/>
              </a:rPr>
              <a:t>PROCEDURE: Right brachial artery distal revascularization with interval ligation (DRIL Procedure) using bovine Artegraft (CPT# 36838)</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5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has been diagnosed with end stage renal disease, and the patient has been under the care of nephrologist Dr. ___.  The patient recently developed upper extremity steal syndrome secondary to pre-existing upper arm AV graft resulting in suboptimal arterial perfusion to the hand and fingers. Due to the arterial steal syndrome caused by the AV graft, the patient is scheduled to undergo an upper extremity revascularization procedure to improve the upper extremity arterial circulation. The purpose of the procedure is to improve the upper extremity arterial circulation with brachial artery revascularization which will resolve the hand ischemia. I have informed the patient regarding potential risks and complications of this procedure, which include bleeding, hematoma, arterial steal syndrome, arm ischemia, infection, nerve pain, nerve injury, AV access thrombosis, pneumonia, myocardial infarction, stroke, and possible death. The overall risk of these complications is 2%. The patient verbalizes understanding and agrees with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taken to the operating room and placed on the table in the supine position. Appropriate time out was performed in which all nursing and surgical personnel concurred with the surgical plan. The patient's left arm was prepped sterilely and draped in a standard fashion.  A skin scalpel was used to make a longitudinal skin incision in the antecubital fossa. Dissection was carried down using electrocautery. We opened the brachial sheath and carefully identified the brachial artery which was encircled using vessel loops. Next we made a longitudinal incision in the axillary fossa. Dissection was carried down using electrocautery. We carefully opened the axillary sheath and mobilized the axillary artery. Vessel loops were used to encircle the axillary artery. Next we placed a bovine Artegraft 5mm x 50cm in size in the subcutaneous space using a tunneling device. Proximal vascular clamp and distal vascular clamp were applied in the axillary artery. A vertical arteriotomy was made using a #11 blade and extended using a Potts scissor. The graft was connected to the axillary artery in an end-to-side fashion using 5-0 prolene sutures. Upon the completion of the anastomotic construction, clamps were released and satisfactory hemostasis was achieved in the anastomotic site. Next vascular clamp and distal vascular clamp were applied in the brachial artery. A transverse arteriotomy was made using a #11 blade and extended using a Potts scissor. The distal segment of the graft was connected to the distal brachial artery in an end-to-end fashion using a 6-0 prolene suture in a running fashion. Upon the completion of the anastomotic construction, clamps were released and satisfactory hemostasis was achieved in the anastomotic site.  The interval segment of the brachial artery was ligated using 2-0 silk ties. The wound was next irrigated, and the subcutaneous tissues were closed using #3-0 Vicryl sutures, and skin closure was done using #4-0 Monocryl sutures. Standard gauze dressing was applied over the incision site. The patient remained hemodynamically stable throughout the entire operation.  The patient suffered no complications, and the patient was taken to the recovery room in stable condition.  The patient has palpable radial pulses at the completion of the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patient will be admitted to the hospital for postoperative pain control and observation.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78</a:t>
            </a:fld>
            <a:endParaRPr lang="en-US"/>
          </a:p>
        </p:txBody>
      </p:sp>
    </p:spTree>
    <p:extLst>
      <p:ext uri="{BB962C8B-B14F-4D97-AF65-F5344CB8AC3E}">
        <p14:creationId xmlns:p14="http://schemas.microsoft.com/office/powerpoint/2010/main" val="1667967509"/>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Excision infected brachial artery + brachial bypass (DRIL - Bovine, L)</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End-stage renal failure requiring hemodialysis. 2. Infected left brachial artery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1. Excision of infected left brachial artery and infected AV graft (CPT# 35903)</a:t>
            </a:r>
          </a:p>
          <a:p>
            <a:r>
              <a:rPr lang="en-US" sz="1200" kern="1200" dirty="0">
                <a:solidFill>
                  <a:schemeClr val="tx1"/>
                </a:solidFill>
                <a:effectLst/>
                <a:latin typeface="+mn-lt"/>
                <a:ea typeface="+mn-ea"/>
                <a:cs typeface="+mn-cs"/>
              </a:rPr>
              <a:t>2. Left brachial artery bypass with bovine Artegraft (CPT# 36838)</a:t>
            </a:r>
          </a:p>
          <a:p>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5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has been diagnosed with end stage renal disease, and the patient developed recurrent infection in the left arm with recent bleeding. Due to the concern of infected left brachial artery from prior AV graft infection, the patient is scheduled to undergo an upper extremity exploration with possible excision of infected artery and possible brachial artery revascularization. The purpose of the procedure is to remove the infected artery with brachial artery revascularization. I have informed the patient regarding potential risks and complications of this procedure, which include bleeding, hematoma, arterial steal syndrome, arm ischemia, infection, nerve pain, nerve injury, AV access thrombosis, pneumonia, myocardial infarction, stroke, and possible death. The overall risk of these complications is 2%. The patient verbalizes understanding and agrees with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taken to the operating room and placed on the table in the supine position. Appropriate time out was performed in which all nursing and surgical personnel concurred with the surgical plan. The patient's left arm was prepped sterilely and draped in a standard fashion.  A skin scalpel was used to make a longitudinal skin incision in the antecubital fossa. Dissection was carried down using electrocautery. We opened the brachial sheath and carefully identified the brachial artery which was encircled using vessel loops. The brachial artery was grossly infected with residual AV graft material. We obtained proximal and distal control of the brachial artery. Next the infected vessels including brachial artery and residual infected AV graft was removed in their entirety.  We placed a bovine Artegraft 5mm in diameter and connected the Artegraft to the proximal brachial artery in an end-to-end fashion using 5-0 prolene sutures.  We next connected the Artegraft to the distal brachial artery in an end-to-end fashion using 5-0 prolene sutures.  Upon the completion of the anastomotic construction, clamps were released and satisfactory hemostasis was achieved in the anastomotic site The wound was next irrigated, and the subcutaneous tissues were closed using #3-0 Vicryl sutures, and skin closure was done using #4-0 Monocryl sutures. Standard gauze dressing was applied over the incision site. The patient remained hemodynamically stable throughout the entire operation.  The patient suffered no complications, and the patient was taken to the recovery room in stable condition.  The patient has palpable radial pulses at the completion of the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patient will be admitted to the hospital for postoperative pain control and observation.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79</a:t>
            </a:fld>
            <a:endParaRPr lang="en-US"/>
          </a:p>
        </p:txBody>
      </p:sp>
    </p:spTree>
    <p:extLst>
      <p:ext uri="{BB962C8B-B14F-4D97-AF65-F5344CB8AC3E}">
        <p14:creationId xmlns:p14="http://schemas.microsoft.com/office/powerpoint/2010/main" val="35058289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8</a:t>
            </a:fld>
            <a:endParaRPr lang="en-US"/>
          </a:p>
        </p:txBody>
      </p:sp>
    </p:spTree>
    <p:extLst>
      <p:ext uri="{BB962C8B-B14F-4D97-AF65-F5344CB8AC3E}">
        <p14:creationId xmlns:p14="http://schemas.microsoft.com/office/powerpoint/2010/main" val="2461540164"/>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AVG excision (L. femoral)</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End-stage renal failure requiring hemodialysis. 2. AV graft infection</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 Excision of infected left femoral AV graft (CPT# 35903)</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5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has been diagnosed with end stage renal disease, and the patient has been under the care of nephrologist Dr. ___.  The patient recently developed AV graft infection in the left groin as evidenced by purulent fluid discharge. The patient was therefore taken to the OR to undergo excision of infected AV graft. The purpose of the procedure is to remove the infected graft. I have informed the patient regarding potential risks and complications of this procedure, which include bleeding, hematoma, arterial steal syndrome, arm ischemia, infection, nerve pain, nerve injury, AV access thrombosis, pneumonia, myocardial infarction, stroke, and possible death. The overall risk of these complications is 2%. The patient verbalizes understanding and agrees with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taken to the operating room and placed on the table in the supine position. Appropriate time out was performed in which all nursing and surgical personnel concurred with the surgical plan. The patient's left groin was prepped sterilely and draped in a standard fashion.  A skin scalpel was used to make a skin incision in the left femoral region. Dissection was carried down using electrocautery. We opened the femoral sheath and carefully identified the arterial and venous component of the prosthetic PTFE AV graft. The arterial component of the AV graft was clamped and divided. The proximal end of the graft was oversewn using 4-0 prolene sutures. The venous component of the AV graft was also clamped and divided. The proximal end of the graft was oversewn using 4-0 prolene sutures. The intervening portion of the graft was excised in its entirely. The wound was irrigated using antibiotic solution. The wound was next irrigated, and the subcutaneous tissues were closed using #3-0 Vicryl sutures, and skin closure was done using #4-0 Monocryl sutures. Standard gauze dressing was applied over the incision site. The patient remained hemodynamically stable throughout the entire operation.  The patient suffered no complications, and the patient was taken to the recovery room in stable condition.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patient will be discharged to home and return for follow up in two weeks.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80</a:t>
            </a:fld>
            <a:endParaRPr lang="en-US"/>
          </a:p>
        </p:txBody>
      </p:sp>
    </p:spTree>
    <p:extLst>
      <p:ext uri="{BB962C8B-B14F-4D97-AF65-F5344CB8AC3E}">
        <p14:creationId xmlns:p14="http://schemas.microsoft.com/office/powerpoint/2010/main" val="1604091362"/>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AVG ligation (</a:t>
            </a:r>
            <a:r>
              <a:rPr lang="en-US" sz="1200" kern="1200" dirty="0" err="1">
                <a:solidFill>
                  <a:schemeClr val="tx1"/>
                </a:solidFill>
                <a:effectLst/>
                <a:latin typeface="+mn-lt"/>
                <a:ea typeface="+mn-ea"/>
                <a:cs typeface="+mn-cs"/>
              </a:rPr>
              <a:t>L.arm</a:t>
            </a:r>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End-stage renal failures. 2. Left arm swelling,  3. Subclavian vein occlusion</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 </a:t>
            </a:r>
          </a:p>
          <a:p>
            <a:r>
              <a:rPr lang="en-US" sz="1200" kern="1200" dirty="0">
                <a:solidFill>
                  <a:schemeClr val="tx1"/>
                </a:solidFill>
                <a:effectLst/>
                <a:latin typeface="+mn-lt"/>
                <a:ea typeface="+mn-ea"/>
                <a:cs typeface="+mn-cs"/>
              </a:rPr>
              <a:t>1. Open revision of left arm AV graft with thrombectomy (CPT# 36833)</a:t>
            </a:r>
          </a:p>
          <a:p>
            <a:r>
              <a:rPr lang="en-US" sz="1200" kern="1200" dirty="0">
                <a:solidFill>
                  <a:schemeClr val="tx1"/>
                </a:solidFill>
                <a:effectLst/>
                <a:latin typeface="+mn-lt"/>
                <a:ea typeface="+mn-ea"/>
                <a:cs typeface="+mn-cs"/>
              </a:rPr>
              <a:t>2. Left arm AV graft ligation (CPT# 37607)</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5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has been diagnosed with end stage renal disease, and the patient has been under the care of nephrologist Dr. ___.  The patient recently developed severe left arm swelling due to central venous occlusion. The patient is scheduled to undergo an AV graft thrombectomy with revision and possible ligation. The purpose of the procedure is to remove the AV graft thrombus and restore the AV access flow. I have informed the patient regarding potential risks and complications of this procedure, which include bleeding, hematoma, arterial steal syndrome, arm ischemia, infection, nerve pain, nerve injury, AV access thrombosis, pneumonia, myocardial infarction, stroke, and possible death. The overall risk of these complications is 2%. The patient verbalizes understanding and agrees with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taken to the operating room and placed on the table in the supine position. Appropriate time out was performed in which all nursing and surgical personnel concurred with the surgical plan. The patient's left arm was prepped sterilely and draped in a standard fashion. A skin scalpel was used to make a longitudinal skin incision in the antecubital fossa. Dissection was carried down using electrocautery. We isolated the proximal arterial segment of the AV graft. A transverse incision was made in the AV graft, and we performed thrombectomy of the AV graft in the arterial segment using a #4 Fogarty balloon thrombectomy catheter. A large amount of thrombus was removed from the AV graft. Next we made a longitudinal incision in the axillary fossa. Dissection was carried down using electrocautery. We isolated the distal venous segment of the AV graft. A transverse incision was made in the AV graft, and we performed thrombectomy of the AV graft in the venous segment using a #4 Fogarty balloon thrombectomy catheter. A large amount of thrombus was removed from the venous segment of the AV graft. Vascular clamps were applied in the proximal and distal segment of the graft incision site for vascular control. The arterial incision in the AV graft was closed using a 5-0 prolene suture in a figure-of-eight fashion. Next the venous incision in the AV graft was closed using a 5-0 prolene suture in a figure-of-eight fashion. Upon the completion of the anastomotic site closure, clamps were released and satisfactory hemostasis was achieved in the anastomotic site. Due to the severity of the central venous occlusion, it is not feasible to proceed with further AV graft revision. Therefore a decision was made to ligate the AV graft to reduce the left arm swelling. The AV graft was therefore ligated using 2-0 silk suture near the arterial anastomosis. The wound was next irrigated, and the subcutaneous tissues were closed using #3-0 Vicryl sutures, and skin closure was done using #4-0 Monocryl sutures. Standard gauze dressing was applied over the incision site.  Appropriate dressing was applied over the incision site. The patient tolerated the procedure well without complication. The patient was taken to the recovery room in stable condition.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patient will be discharged to home and return for follow up in two weeks.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81</a:t>
            </a:fld>
            <a:endParaRPr lang="en-US"/>
          </a:p>
        </p:txBody>
      </p:sp>
    </p:spTree>
    <p:extLst>
      <p:ext uri="{BB962C8B-B14F-4D97-AF65-F5344CB8AC3E}">
        <p14:creationId xmlns:p14="http://schemas.microsoft.com/office/powerpoint/2010/main" val="3847468896"/>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PL.OR - AVG pseudoaneurysm resection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End-stage renal failure requiring hemodialysis, 2. Left arm AV graft pseudoaneurysm</a:t>
            </a:r>
          </a:p>
          <a:p>
            <a:r>
              <a:rPr lang="en-US" sz="1200" kern="1200" dirty="0">
                <a:solidFill>
                  <a:schemeClr val="tx1"/>
                </a:solidFill>
                <a:effectLst/>
                <a:latin typeface="+mn-lt"/>
                <a:ea typeface="+mn-ea"/>
                <a:cs typeface="+mn-cs"/>
              </a:rPr>
              <a:t>POSTOPERATIVE DIAGNOSIS: Same</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Open revision of left arm AV graft pseudoaneurysm with thrombectomy (CPT# 36833)</a:t>
            </a:r>
          </a:p>
          <a:p>
            <a:r>
              <a:rPr lang="en-US" sz="1200" kern="1200" dirty="0">
                <a:solidFill>
                  <a:schemeClr val="tx1"/>
                </a:solidFill>
                <a:effectLst/>
                <a:latin typeface="+mn-lt"/>
                <a:ea typeface="+mn-ea"/>
                <a:cs typeface="+mn-cs"/>
              </a:rPr>
              <a:t>2. Excision of left arm AV graft pseudoaneurysm (CPT# 35903)</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5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has been diagnosed with end stage renal disease, and the patient has been under the care of nephrologist Dr. ___.  The patient developed a large 5cm x 14cm left arm AV graft pseudoaneurysm which has become painful. Due to the concern for pseudoaneurysm rupture as well infected AV graft pseudoaneurysm, the patient is scheduled to undergo an AV graft revision, AV graft pseudoaneurysm removal, and new AV graft creation. The purpose of the procedure is to remove the AV graft pseudoaneurysm and also to create a hemodialysis access in the upper extremity so dialysis can be performed. I have informed the patient regarding potential risks and complications of this procedure, which include bleeding, hematoma, arterial steal syndrome, arm ischemia, infection, nerve pain, nerve injury, AV access thrombosis, pneumonia, myocardial infarction, stroke, and possible death. The overall risk of these complications is 2%. The patient verbalizes understanding and agrees with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taken to the operating room and placed on the table in the supine position. Appropriate time out was performed in which all nursing and surgical personnel concurred with the surgical plan. The patient's left arm was prepped sterilely and draped in a standard fashion. A skin scalpel was used to make a longitudinal skin incision in the antecubital fossa. The incision encompassed the entire length of the AV graft pseudoaneurysm. Dissection was carried down using electrocautery. We isolated the entire length of the AV graft pseudoaneurysm which was 20cm in length. The AV graft pseudoaneurysm was divided both proximally and distally. Due to the extensive thrombus burden encountered in the distal anastomosis, we performed thrombectomy of the AV graft using a #4 Fogarty balloon thrombectomy catheter. A large amount of thrombus was removed from the AV graft. We next excised the entire segment of the AV graft pseudoaneurysm. The proximal segment of the AV graft pseudoaneurysm was transected and doubly ligated. We continued the dissection next and opened the brachial sheath and carefully identified which was encircled using vessel loops. Next we made a longitudinal incision in the axillary fossa. Dissection was carried down using electrocautery. We carefully opened the axillary sheath and mobilized the distal segment of the AV graft pseudoaneurysm, which was divided and ligated. The intervening segment of the AV graft pseudoaneurysm was excised. The wound was next irrigated, and the subcutaneous tissues were closed using #3-0 Vicryl sutures, and skin closure was done using #4-0 Monocryl sutures. Standard gauze dressing was applied over the incision site. The patient tolerated the procedure well without complication. The patient was taken to the recovery room in stable condition.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patient can be discharged to home and follow up in my office in two weeks.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82</a:t>
            </a:fld>
            <a:endParaRPr lang="en-US"/>
          </a:p>
        </p:txBody>
      </p:sp>
    </p:spTree>
    <p:extLst>
      <p:ext uri="{BB962C8B-B14F-4D97-AF65-F5344CB8AC3E}">
        <p14:creationId xmlns:p14="http://schemas.microsoft.com/office/powerpoint/2010/main" val="1366147536"/>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PL.OR - AVG pseudoaneurysm resection, AVG placement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End-stage renal failure requiring hemodialysis, 2. Left arm AV graft pseudoaneurysm</a:t>
            </a:r>
          </a:p>
          <a:p>
            <a:r>
              <a:rPr lang="en-US" sz="1200" kern="1200" dirty="0">
                <a:solidFill>
                  <a:schemeClr val="tx1"/>
                </a:solidFill>
                <a:effectLst/>
                <a:latin typeface="+mn-lt"/>
                <a:ea typeface="+mn-ea"/>
                <a:cs typeface="+mn-cs"/>
              </a:rPr>
              <a:t>POSTOPERATIVE DIAGNOSIS: Same</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Open revision of left arm AV graft pseudoaneurysm with thrombectomy (CPT# 36833)</a:t>
            </a:r>
          </a:p>
          <a:p>
            <a:r>
              <a:rPr lang="en-US" sz="1200" kern="1200" dirty="0">
                <a:solidFill>
                  <a:schemeClr val="tx1"/>
                </a:solidFill>
                <a:effectLst/>
                <a:latin typeface="+mn-lt"/>
                <a:ea typeface="+mn-ea"/>
                <a:cs typeface="+mn-cs"/>
              </a:rPr>
              <a:t>2. Excision of left arm AV graft pseudoaneurysm (CPT# 35903)</a:t>
            </a:r>
          </a:p>
          <a:p>
            <a:r>
              <a:rPr lang="en-US" sz="1200" kern="1200" dirty="0">
                <a:solidFill>
                  <a:schemeClr val="tx1"/>
                </a:solidFill>
                <a:effectLst/>
                <a:latin typeface="+mn-lt"/>
                <a:ea typeface="+mn-ea"/>
                <a:cs typeface="+mn-cs"/>
              </a:rPr>
              <a:t>3. Left brachioaxillary arteriovenous graft creation using bovine biological graft (CPT# 36830)</a:t>
            </a:r>
          </a:p>
          <a:p>
            <a:r>
              <a:rPr lang="en-US" sz="1200" kern="1200" dirty="0">
                <a:solidFill>
                  <a:schemeClr val="tx1"/>
                </a:solidFill>
                <a:effectLst/>
                <a:latin typeface="+mn-lt"/>
                <a:ea typeface="+mn-ea"/>
                <a:cs typeface="+mn-cs"/>
              </a:rPr>
              <a:t>4. Percutaneous access of right jugular vein under ultrasound guidance (CPT# 76937)</a:t>
            </a:r>
          </a:p>
          <a:p>
            <a:r>
              <a:rPr lang="en-US" sz="1200" kern="1200" dirty="0">
                <a:solidFill>
                  <a:schemeClr val="tx1"/>
                </a:solidFill>
                <a:effectLst/>
                <a:latin typeface="+mn-lt"/>
                <a:ea typeface="+mn-ea"/>
                <a:cs typeface="+mn-cs"/>
              </a:rPr>
              <a:t>5. Placement of tunneled dialysis Permacath in the right jugular vein (CPT# 36558)</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4. Percutaneous access of left jugular vein under ultrasound guidance (CPT# 76937)</a:t>
            </a:r>
          </a:p>
          <a:p>
            <a:r>
              <a:rPr lang="en-US" sz="1200" kern="1200" dirty="0">
                <a:solidFill>
                  <a:schemeClr val="tx1"/>
                </a:solidFill>
                <a:effectLst/>
                <a:latin typeface="+mn-lt"/>
                <a:ea typeface="+mn-ea"/>
                <a:cs typeface="+mn-cs"/>
              </a:rPr>
              <a:t>5. Placement of tunneled dialysis Permacath in the left jugular vein (CPT# 36558)</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4. Percutaneous access of right femoral vein under ultrasound guidance (CPT# 76937)</a:t>
            </a:r>
          </a:p>
          <a:p>
            <a:r>
              <a:rPr lang="en-US" sz="1200" kern="1200" dirty="0">
                <a:solidFill>
                  <a:schemeClr val="tx1"/>
                </a:solidFill>
                <a:effectLst/>
                <a:latin typeface="+mn-lt"/>
                <a:ea typeface="+mn-ea"/>
                <a:cs typeface="+mn-cs"/>
              </a:rPr>
              <a:t>5. Placement of tunneled dialysis Permacath in the right femoral vein (CPT# 36558)</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4. Percutaneous access of left femoral vein under ultrasound guidance (CPT# 76937)</a:t>
            </a:r>
          </a:p>
          <a:p>
            <a:r>
              <a:rPr lang="en-US" sz="1200" kern="1200" dirty="0">
                <a:solidFill>
                  <a:schemeClr val="tx1"/>
                </a:solidFill>
                <a:effectLst/>
                <a:latin typeface="+mn-lt"/>
                <a:ea typeface="+mn-ea"/>
                <a:cs typeface="+mn-cs"/>
              </a:rPr>
              <a:t>5. Placement of tunneled dialysis Permacath in the left femoral vein (CPT# 36558)</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5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has been diagnosed with end stage renal disease, and the patient has been under the care of nephrologist Dr. ___.  The patient recent developed a large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&lt;&lt;      bleeding     vs     painful     &gt;&gt;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left arm AV graft pseudoaneurysm. Due to the concern for pseudoaneurysm rupture as well infected AV graft pseudoaneurysm, the patient is scheduled to undergo an AV graft revision, AV graft pseudoaneurysm removal, and new AV graft creation. The purpose of the procedure is to remove the AV graft pseudoaneurysm and also to create a hemodialysis access in the upper extremity so dialysis can be performed. I have informed the patient regarding potential risks and complications of this procedure, which include bleeding, hematoma, arterial steal syndrome, arm ischemia, infection, nerve pain, nerve injury, AV access thrombosis, pneumonia, myocardial infarction, stroke, and possible death. The overall risk of these complications is 2%. The patient verbalizes understanding and agrees with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taken to the operating room and placed on the table in the supine position. Appropriate time out was performed in which all nursing and surgical personnel concurred with the surgical plan. The patient’s l</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&lt;&lt;   right   vs   left   &gt;&gt;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arm was prepped sterilely and draped in a standard fashion. A skin scalpel was used to make a longitudinal skin incision in the antecubital fossa. The incision encompassed the entire length of the AV graft pseudoaneurysm. Dissection was carried down using electrocautery. We isolated the entire length of the AV graft pseudoaneurysm which was 20cm in length. The AV graft pseudoaneurysm was divided both proximally and distally. Due to the extensive thrombus burden encountered in the distal anastomosis, we performed thrombectomy of the AV graft using a #4 Fogarty balloon thrombectomy catheter. A large amount of thrombus was removed from the AV graft. Next the distal end of the cephalic vein was ligated. We next excised the entire segment of the AV graft pseudoaneurysm. The proximal segment of the cephalic vein was transected and doubly ligated. We continued the dissection next and opened the brachial sheath and carefully identified which was encircled using vessel loops. Next we made a longitudinal incision in the axillary fossa. Dissection was carried down using electrocautery. We carefully opened the axillary sheath and mobilized the axillary vein. Vessel loops were used to encircle the axillary vein. Next we placed a bovine Artegraft 6mm x 50cm in size in the subcutaneous space using a tunneling device. Proximal vascular clamp and distal vascular clamp were applied in the brachial artery. A vertical arteriotomy was made using a #11 blade and extended using a Potts scissor. The graft was connected to the brachial artery in an end-to-side fashion using 5-0 prolene sutures. Upon the completion of the anastomotic construction, clamps were released and satisfactory hemostasis was achieved in the anastomotic site. Next proximal vascular clamp and distal vascular clamp were applied in the axillary vein. A vertical arteriotomy was made using a #11 blade and extended using a Potts scissor. The distal segment of the graft was connected to the axillary vein in an end-to-side fashion using a 6-0 prolene suture in a running fashion. Upon the completion of the anastomotic construction, clamps were released and satisfactory hemostasis was achieved in the anastomotic site. The wound was next irrigated, and the subcutaneous tissues were closed using #3-0 Vicryl sutures, and skin closure was done using #4-0 Monocryl sutures. Standard gauze dressing was applied over the incision site.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Next we turned our attention to the permacath placement. The patient’s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&lt;&lt;&lt;   right  vs.  left  neck   &gt;&gt;&gt;&gt;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was prepped sterilely and then draped in a standard fashion. The patient was given local anesthesia with 10 ml of 1% of lidocaine. Using a portable ultrasound unit, the jugular vein was visualized and accessed percutaneously. A 0.035 inch guidewire was inserted in the vein, which was followed by dilator and peel away sheath placement into the vein. Next we made an inferior lateral counter incision using a scalpel approximately 5 cm away from the venous puncture site. A double lumen tunneled dialysis Permacath was inserted subcutaneously from the counter incision site and brought out through the venous puncture site. The Permacath was introduced into the vein via the peel-away sheath. The position of the catheter was placed in the vena cava which was confirmed by fluoroscopy. A 3-0 prolene suture was used to anchor the catheter to the skin site securely. Excellent blood flow was withdrawn from the catheter lumens without difficulty. High concentration of heparin solution was used to pack the Permacath catheter.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Appropriate dressing was applied over the incision site. The patient tolerated the procedure well without complication. The patient was taken to the recovery room in stable condition.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patient will be discharged to home and follow up in my office in 2 weeks.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patient will be admitted overnight for postoperative pain control and hemodialysis per Dr. _____.</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83</a:t>
            </a:fld>
            <a:endParaRPr lang="en-US"/>
          </a:p>
        </p:txBody>
      </p:sp>
    </p:spTree>
    <p:extLst>
      <p:ext uri="{BB962C8B-B14F-4D97-AF65-F5344CB8AC3E}">
        <p14:creationId xmlns:p14="http://schemas.microsoft.com/office/powerpoint/2010/main" val="1103230642"/>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PL.OR – AVG thrombectomy &amp; revision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End-stage renal failure requiring hemodialysis, 2. Left arm AV graft thrombosis</a:t>
            </a:r>
          </a:p>
          <a:p>
            <a:r>
              <a:rPr lang="en-US" sz="1200" kern="1200" dirty="0">
                <a:solidFill>
                  <a:schemeClr val="tx1"/>
                </a:solidFill>
                <a:effectLst/>
                <a:latin typeface="+mn-lt"/>
                <a:ea typeface="+mn-ea"/>
                <a:cs typeface="+mn-cs"/>
              </a:rPr>
              <a:t>POSTOPERATIVE DIAGNOSIS: Same</a:t>
            </a:r>
          </a:p>
          <a:p>
            <a:r>
              <a:rPr lang="en-US" sz="1200" kern="1200" dirty="0">
                <a:solidFill>
                  <a:schemeClr val="tx1"/>
                </a:solidFill>
                <a:effectLst/>
                <a:latin typeface="+mn-lt"/>
                <a:ea typeface="+mn-ea"/>
                <a:cs typeface="+mn-cs"/>
              </a:rPr>
              <a:t>PROCEDURE: Open revision of left arm AV graft with thrombectomy (CPT# 36833)</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5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has been diagnosed with end stage renal disease, and the patient has been under the care of nephrologist Dr. ___.  The patient recently developed AV graft thrombosis, and the patient is scheduled to undergo an AV graft thrombectomy with revision. The purpose of the procedure is to remove the AV graft thrombus and restore the AV access flow. I have informed the patient regarding potential risks and complications of this procedure, which include bleeding, hematoma, arterial steal syndrome, arm ischemia, infection, nerve pain, nerve injury, AV access thrombosis, pneumonia, myocardial infarction, stroke, and possible death. The overall risk of these complications is 2%. The patient verbalizes understanding and agrees with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taken to the operating room and placed on the table in the supine position. Appropriate time out was performed in which all nursing and surgical personnel concurred with the surgical plan. The patient's left arm was prepped sterilely and draped in a standard fashion. A skin scalpel was used to make a longitudinal skin incision in the antecubital fossa. Dissection was carried down using electrocautery. We isolated the proximal arterial segment of the AV graft. A transverse incision was made in the AV graft, and we performed thrombectomy of the AV graft in the arterial segment using a #4 Fogarty balloon thrombectomy catheter. A large amount of thrombus was removed from the AV graft. Next we made a longitudinal incision in the axillary fossa. Dissection was carried down using electrocautery. We isolated the distal venous segment of the AV graft. A transverse incision was made in the AV graft, and we performed thrombectomy of the AV graft in the venous segment using a #4 Fogarty balloon thrombectomy catheter. A large amount of thrombus was removed from the venous segment of the AV graft. Vascular clamps were applied in the proximal and distal segment of the graft incision site for vascular control. The arterial incision in the AV graft was closed using a 5-0 prolene suture in a figure-of-eight fashion. Next the venous incision in the AV graft was closed using a 5-0 prolene suture in a figure-of-eight fashion. Upon the completion of the anastomotic site closure, clamps were released and satisfactory hemostasis was achieved in the anastomotic site. The wound was next irrigated, and the subcutaneous tissues were closed using #3-0 Vicryl sutures, and skin closure was done using #4-0 Monocryl sutures. Standard gauze dressing was applied over the incision site.  Appropriate dressing was applied over the incision site. The patient tolerated the procedure well without complication. The patient was taken to the recovery room in stable condition.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patient will be discharged to home and return to my clinic for follow up in two weeks.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84</a:t>
            </a:fld>
            <a:endParaRPr lang="en-US"/>
          </a:p>
        </p:txBody>
      </p:sp>
    </p:spTree>
    <p:extLst>
      <p:ext uri="{BB962C8B-B14F-4D97-AF65-F5344CB8AC3E}">
        <p14:creationId xmlns:p14="http://schemas.microsoft.com/office/powerpoint/2010/main" val="771166771"/>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Axillobifemoral bypass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ASSISTANT: Mathew Cheung, DO</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Aortic occlusion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Axillobifemoral artery bypass using PTFE graft (CPT# 35654)</a:t>
            </a:r>
          </a:p>
          <a:p>
            <a:r>
              <a:rPr lang="en-US" sz="1200" kern="1200" dirty="0">
                <a:solidFill>
                  <a:schemeClr val="tx1"/>
                </a:solidFill>
                <a:effectLst/>
                <a:latin typeface="+mn-lt"/>
                <a:ea typeface="+mn-ea"/>
                <a:cs typeface="+mn-cs"/>
              </a:rPr>
              <a:t>2. Right common femoral endarterectomy (CPT# 35371)</a:t>
            </a:r>
          </a:p>
          <a:p>
            <a:r>
              <a:rPr lang="en-US" sz="1200" kern="1200" dirty="0">
                <a:solidFill>
                  <a:schemeClr val="tx1"/>
                </a:solidFill>
                <a:effectLst/>
                <a:latin typeface="+mn-lt"/>
                <a:ea typeface="+mn-ea"/>
                <a:cs typeface="+mn-cs"/>
              </a:rPr>
              <a:t>3. Left common femoral endarterectomy (CPT# 35371-XU)</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200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1,300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has been experiencing &lt;  ______  right    ,    left    ,     bilateral _____&gt; lower extremity ischemic rest pain due to severe aortoiliac occlusive disease. Due to the severe aortoiliac occlusive disease and the patient’s cardiac dysfunction, the patient was taken to the operating room to undergo an axillobifemoral artery bypass grafting procedure.  I've discussed with the patient regarding the benefits and risks of the procedure. The patient is aware of the benefits of the planned procedure which is to improve his lower leg circulation by means of an axillobifemoral artery bypass. The patient is also aware of the potential risks of the procedure, which include wound infection, bleeding, bypass graft occlusion, compartment syndrome, nerve injury, pneumonia, renal failure, myocardiac infarction, spinal cord paralysis, graft infection, stroke, and death. The overall incidence of these risks and complications was 2%. The patient has accepted these benefits and risks and agreed to undergo the planned bypass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taken to the operating room and placed on the table in the supine position. The patient received general anesthesia induction via orotracheal intubation. The patient's axillary area and bilateral legs were prepped sterilely and draped in the standard fashion. Appropriate time out was performed whereby the patient and site of surgery were identified. We made a right groin incision and continued the dissection using electrocautery. We identified the femoral sheath which was carefully opened. We isolated the common femoral artery, profunda femoral artery, and superficial femoral artery. Vessel loops were used to encircle these vessels. Next we made a left groin incision and continued the dissection using electrocautery. We identified the femoral sheath which was carefully opened. We isolated the common femoral artery, profunda femoral artery, and superficial femoral artery. Vessel loops were used to encircle these vessels.  We next made an infraclavicular incision in the&lt; _____  right  left _____&gt; upper chest region. Dissection was carried down using electrocautery. We carefully divided the pectoral sheath and opened the pectoral major muscle. We continued the dissection inferiorly and identified the axillary artery which was isolated using vessel loops. Systemic heparin was given intravenously for anticoagulation.  We placed proximal and distal clamps in the axillary artery. A longitudinal incision was made in the axillary artery which was extended with a Potts scissor. An 8 mm PTFE graft was trimmed and connected to the axillary artery in an end-to-side fashion using 5-0 prolene sutures. Clamps were next released to ensure adequate hemostasis in the suture line. Next the PTFE graft was tunneled in the subcutaneous plane using a long tunneling device and the graft was brought out through the right femoral incision. We placed vascular clamps in the right common femoral artery, profunda femoral artery, and superficial femoral artery. A vertical arteriotomy was made using a #11 blade which was extended using a Potts scissor. We encountered a large amount of femoral artery plaque and performed femoral artery endarterectomy by removing the plaque from the common femoral artery and profunda femoral artery. An 8 mm PTFE graft was trimmed and connected to the femoral artery in an end-to-side fashion using 5-0 prolene sutures. Clamps were next released to ensure adequate hemostasis in the suture line. Next the PTFE graft was tunneled in the subcutaneous plane using a tunneling device and the graft was brought out through the left femoral incision. We then placed vascular clamps in the left common femoral artery, profunda femoral artery, and superficial femoral artery. A vertical arteriotomy was made using a #11 blade which was extended using a Potts scissor. We encountered a large amount of femoral artery plaque and performed femoral artery endarterectomy by removing the plaque from the common femoral artery and profunda femoral artery. An 8 mm PTFE graft was trimmed and connected to the femoral artery in an end-to-side fashion using 5-0 prolene sutures. Clamps were next released to ensure adequate hemostasis in the suture line. Next we placed two vascular clamp in the right PTFE graft. A vertical incision was made in the PTFE graft. We connected the distal axillary graft to the right femoro-femoral graft using 5-0 prolene sutures in an end-to-side fashion. Upon the completion of the anastomotic reconstruction, clamps were released and satisfactory hemostasis was achieved. The right femoral sheath was closed using 3-0 PDS sutures and the skin was closed using 4-0 Vicryl subcuticular sutures. The left femoral sheath was closed using 3-0 PDS sutures and the skin was closed using 4-0 Vicryl subcuticular sutures. Subcutaneous tissues were closed using 3-0 PDS sutures in the right pectoral wound, and the skin was closed using 4-0 Vicryl subcuticular sutures. The patient remained clinically stable throughout the entire operation.  The patient suffered no complications, and the patient was taken to the recovery room in stable condition. I was present throughout the entire operation.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To ICU for postoperative recovery.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85</a:t>
            </a:fld>
            <a:endParaRPr lang="en-US"/>
          </a:p>
        </p:txBody>
      </p:sp>
    </p:spTree>
    <p:extLst>
      <p:ext uri="{BB962C8B-B14F-4D97-AF65-F5344CB8AC3E}">
        <p14:creationId xmlns:p14="http://schemas.microsoft.com/office/powerpoint/2010/main" val="1452838102"/>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a:t>
            </a:r>
            <a:r>
              <a:rPr lang="en-US" sz="1200" kern="1200" dirty="0" err="1">
                <a:solidFill>
                  <a:schemeClr val="tx1"/>
                </a:solidFill>
                <a:effectLst/>
                <a:latin typeface="+mn-lt"/>
                <a:ea typeface="+mn-ea"/>
                <a:cs typeface="+mn-cs"/>
              </a:rPr>
              <a:t>Axillounifemoral</a:t>
            </a:r>
            <a:r>
              <a:rPr lang="en-US" sz="1200" kern="1200" dirty="0">
                <a:solidFill>
                  <a:schemeClr val="tx1"/>
                </a:solidFill>
                <a:effectLst/>
                <a:latin typeface="+mn-lt"/>
                <a:ea typeface="+mn-ea"/>
                <a:cs typeface="+mn-cs"/>
              </a:rPr>
              <a:t> bypass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ASSISTANT: Mathew Cheung, DO</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Aortic occlusion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Right Axillofemoral artery bypass using PTFE graft (CPT# 35621)</a:t>
            </a:r>
          </a:p>
          <a:p>
            <a:r>
              <a:rPr lang="en-US" sz="1200" kern="1200" dirty="0">
                <a:solidFill>
                  <a:schemeClr val="tx1"/>
                </a:solidFill>
                <a:effectLst/>
                <a:latin typeface="+mn-lt"/>
                <a:ea typeface="+mn-ea"/>
                <a:cs typeface="+mn-cs"/>
              </a:rPr>
              <a:t>2. Right common femoral endarterectomy (CPT# 35371)</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1. Left Axillofemoral artery bypass using PTFE graft (CPT# 35621)</a:t>
            </a:r>
          </a:p>
          <a:p>
            <a:r>
              <a:rPr lang="en-US" sz="1200" kern="1200" dirty="0">
                <a:solidFill>
                  <a:schemeClr val="tx1"/>
                </a:solidFill>
                <a:effectLst/>
                <a:latin typeface="+mn-lt"/>
                <a:ea typeface="+mn-ea"/>
                <a:cs typeface="+mn-cs"/>
              </a:rPr>
              <a:t>2. Left common femoral endarterectomy (CPT# 35371)</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200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1,300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has been experiencing &lt;  ______  right    ,    left    ,     bilateral _____&gt; lower extremity ischemic rest pain due to severe aortoiliac occlusive disease. Due to the severe aortoiliac occlusive disease and the patient’s cardiac dysfunction, the patient was taken to the operating room to undergo an axillobifemoral artery bypass grafting procedure.  I've discussed with the patient regarding the benefits and risks of the procedure. The patient is aware of the benefits of the planned procedure which is to improve his lower leg circulation by means of an axillobifemoral artery bypass. The patient is also aware of the potential risks of the procedure, which include wound infection, bleeding, bypass graft occlusion, compartment syndrome, nerve injury, pneumonia, renal failure, myocardiac infarction, spinal cord paralysis, graft infection, stroke, and death. The overall incidence of these risks and complications was 2%. The patient has accepted these benefits and risks and agreed to undergo the planned bypass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taken to the operating room and placed on the table in the supine position. The patient received general anesthesia induction via orotracheal intubation. The patient's axillary area and bilateral legs were prepped sterilely and draped in the standard fashion. Appropriate time out was performed whereby the patient and site of surgery were identified. We made a right groin incision and continued the dissection using electrocautery. We identified the femoral sheath which was carefully opened. We isolated the common femoral artery, profunda femoral artery, and superficial femoral artery. Vessel loops were used to encircle these vessels. We next made an infraclavicular incision in the&lt; _____  right  left _____&gt; upper chest region. Dissection was carried down using electrocautery. We carefully divided the pectoral sheath and opened the pectoral major muscle. We continued the dissection inferiorly and identified the axillary artery which was isolated using vessel loops. Systemic heparin was given intravenously for anticoagulation.  We placed proximal and distal clamps in the axillary artery. A longitudinal incision was made in the axillary artery which was extended with a Potts scissor. An 8 mm PTFE graft was trimmed and connected to the axillary artery in an end-to-side fashion using 5-0 prolene sutures. Clamps were next released to ensure adequate hemostasis in the suture line. Next the PTFE graft was tunneled in the subcutaneous plane using a long tunneling device and the graft was brought out through the right femoral incision. We placed vascular clamps in the right common femoral artery, profunda femoral artery, and superficial femoral artery. A vertical arteriotomy was made using a #11 blade which was extended using a Potts scissor. We encountered a large amount of femoral artery plaque and performed femoral artery endarterectomy by removing the plaque from the common femoral artery and profunda femoral artery. We connected the distal axillary graft to the right femoral artery in an end-to-side fashion using 5-0 prolene sutures. Upon the completion of the anastomotic reconstruction, clamps were released and satisfactory hemostasis was achieved. The right femoral sheath was closed using 3-0 PDS sutures and the skin was closed using 4-0 Vicryl subcuticular sutures. Subcutaneous tissues were closed using 3-0 PDS sutures in the right pectoral wound, and the skin was closed using 4-0 Vicryl subcuticular sutures. The patient remained clinically stable throughout the entire operation.  The patient suffered no complications, and the patient was taken to the recovery room in stable condition. I was present throughout the entire operation.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To ICU for postoperative recovery.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86</a:t>
            </a:fld>
            <a:endParaRPr lang="en-US"/>
          </a:p>
        </p:txBody>
      </p:sp>
    </p:spTree>
    <p:extLst>
      <p:ext uri="{BB962C8B-B14F-4D97-AF65-F5344CB8AC3E}">
        <p14:creationId xmlns:p14="http://schemas.microsoft.com/office/powerpoint/2010/main" val="2356242442"/>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BKA (guillotine)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Right leg ischemia, 2. Right foot gangrene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 Right leg guillotine below knee amputation (CPT# 27882)</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Left leg ischemia, 2. Left foot gangrene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 Left leg guillotine below knee amputation (CPT# 27882)</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Amputated ___ lower leg </a:t>
            </a:r>
          </a:p>
          <a:p>
            <a:r>
              <a:rPr lang="en-US" sz="1200" kern="1200" dirty="0">
                <a:solidFill>
                  <a:schemeClr val="tx1"/>
                </a:solidFill>
                <a:effectLst/>
                <a:latin typeface="+mn-lt"/>
                <a:ea typeface="+mn-ea"/>
                <a:cs typeface="+mn-cs"/>
              </a:rPr>
              <a:t>ESTIMATED BLOOD LOSS: 20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recently developed lower extremity foot necrosis with gas gangrene due to arterial occlusion. Due to the severe infection with gas gangrene of the lower extremity, the patient was taken to the operation room for an urgent guillotine open below-the-knee amputation. This was necessary to the severe leg infection and significant purulent discharge. Benefits of the proposed procedure, including elimination of gangrenous foot and infectious source and elimination of cause of ischemic rest pain were discussed with the patient's family. Potential risks and complications of the proposed procedures including hematoma formation, bleeding, wound infection, myocardial infarction, stroke, pneumonia, and phantom nerve pain were also discussed with the patient's family. I've informed the patient's family that the overall risk of these complications was 2%. The patient verbalized understanding and agreed to proceed.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brought to the operating room and placed on the operating room table in the supine position. General anesthesia was administered through endotracheal intubation by the anesthesiologist. The patient's  &lt; ____  right   left  ____  &gt;  leg was prepped sterilely and draped in the standard fashion. Appropriate time out was performed whereby the patient and site of surgery were identified. The right lower extremity was exsanguinated by gravity only, and tourniquet was raised to 350 mmHg. We then performed a circumferential incision approximately 15 cm below the tibial crest, down to the level of the tibia. The tibia and the fibula were isolated, stripped of the periosteum, transected with power saw. The knife was then used to complete the transection of the soft tissue. The peroneal, posterior tibial, anterior tibial neurovascular bundles were isolated and tied off. The nerves were put on stretch and transected to allow them to retract back into muscle tissue. Suture ties and straight ties were used to achieve hemostasis as well as electrocautery. Tourniquet was then taken down. Total tourniquet time was 24 minutes. Additional hemostasis was achieved with electrocautery. An Adaptic was placed over the open wound followed by Betadine-soaked gauze, sterile gauze, Kerlex and two Ace wraps. The patient tolerated the procedure well without any immediate complications. He was awakened from anesthesia and transferred back to the PACU. He left the operating room in good condition. I was present throughout the entire operation.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patient will be scheduled for BKA revision in 2-3 days.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87</a:t>
            </a:fld>
            <a:endParaRPr lang="en-US"/>
          </a:p>
        </p:txBody>
      </p:sp>
    </p:spTree>
    <p:extLst>
      <p:ext uri="{BB962C8B-B14F-4D97-AF65-F5344CB8AC3E}">
        <p14:creationId xmlns:p14="http://schemas.microsoft.com/office/powerpoint/2010/main" val="3684427115"/>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BKA</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Right leg ischemia, 2. Right foot gangrene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 Right below knee amputation (CPT# 27880)</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Left leg ischemia, 2. Left foot gangrene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 Left below knee amputation (CPT# 27880)</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Amputated ___ lower leg </a:t>
            </a:r>
          </a:p>
          <a:p>
            <a:r>
              <a:rPr lang="en-US" sz="1200" kern="1200" dirty="0">
                <a:solidFill>
                  <a:schemeClr val="tx1"/>
                </a:solidFill>
                <a:effectLst/>
                <a:latin typeface="+mn-lt"/>
                <a:ea typeface="+mn-ea"/>
                <a:cs typeface="+mn-cs"/>
              </a:rPr>
              <a:t>ESTIMATED BLOOD LOSS: 20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recently developed lower extremity foot gangrene due to arterial occlusion. Because of the severe foot gangrene as well as significant ischemic rest pain, the patient was taken to the operating room to undergo a below-the-knee amputation procedure. Benefits of the proposed procedure, including elimination of gangrenous foot and infectious source and elimination of cause of ischemic rest pain were discussed with the patient's family. Potential risks and complications of the proposed procedures including hematoma formation, bleeding, wound infection, myocardial infarction, stroke, pneumonia, and phantom nerve pain were also discussed with the patient's family. I've informed the patient's family that the overall risk of these complications was 2%. The patient's family verbalized understanding and agreed to proceed.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brought to the operating room and placed on the operating room table in the supine position. General anesthesia was administered through endotracheal intubation by the anesthesiologist. The patient's  &lt; ____ right   left  ___ &gt;  leg was prepped sterilely and draped in the standard fashion. Appropriate time out was performed whereby the patient and site of surgery were identified. A transverse incision made about the mid shaft of the tibial bone. A long posterior flap was created using a skin scalpel. The posterior skin flap incision was taken to the subcutaneous tissues with electrocautery. Further dissection was carried down using electrocautery to divide the underlying subcutaneous tissues, fascia, and muscle compartment. Superficial peroneal nerve was next identified, clamped, and cut. The anterior neurovascular bundle was also identified, clamped, and divided. The superficial compartment was next reflected posteriorly. Tibial nerve and tibial vessels were identified, clamped, and divided using 3-0 silk sutures. The tibial periosteum was elevated proximally along with the fibula. The tibia was then cut using an oscillating saw. It was beveled anteriorly and smoothed down with a rasp. The fibula was disarticulated from its origin. The peroneal bundle identified, clamped, and divided. The leg was then passed off of the field. Adequate bleeding from the tissues was noted, and hemostasis was obtained using electrocautery. Next gastrocnemius and soleus fascia were brought up and attached to the anterior fascia and periosteum with #1 Vicryl in an interrupted fashion. The remaining fascia was closed with #1 Vicryl. Subcutaneous tissues were then closed with 2-0 PDS sutures in interrupted fashion. Skin closed with 2-0 Nylon sutures. Xeroform gauze, 4 x 4, and a padded soft dressing were applied. A knee immobilizer was placed across the knee join. The patient was extubated and taken to recovery in stable condition. The patient tolerated the procedure well without any complications. I was present throughout the entire operation.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88</a:t>
            </a:fld>
            <a:endParaRPr lang="en-US"/>
          </a:p>
        </p:txBody>
      </p:sp>
    </p:spTree>
    <p:extLst>
      <p:ext uri="{BB962C8B-B14F-4D97-AF65-F5344CB8AC3E}">
        <p14:creationId xmlns:p14="http://schemas.microsoft.com/office/powerpoint/2010/main" val="37413133"/>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Carotid body tumor</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ASSISTANT: Mathew Cheung, DO</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Right carotid body tumor. 2. Dysphagia</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 Excision of right carotid body tumor with excision of carotid artery (CPT# 60605)</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Left carotid body tumor. 2. Dysphagia</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 Excision of left carotid body tumor with excision of carotid artery (CPT# 60605)</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5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has been diagnosed with a large &lt;   ___ right   left  ____ &gt; carotid body tumor which resulting in neck pain, dysphagia, and coughing symptoms.  Because of the symptomatic carotid body tumor, operative treatment of carotid body tumor resection was discussed with the patient and family who agreed to proceed with the treatment plan. I've discussed with the patient regarding the benefits and risks of carotid body tumor excision. The patient is aware of the surgical excision will decompress the neck mass, improve the compressive symptoms., as well as reduce the risk of stroke. The patient is also aware of the risks of the operation which include neck hematoma, bleeding, stroke, and death. The overall risk of these risks and complications was 2%.  The patient accepted these benefits and risks and has agreed to undergo the planned operation in an effort to reduce the patient's risk of stroke occurrence.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taken to the operating room and placed on the table in the supine position. The patient's  &lt;   ___ right   left  ____ &gt;  neck was prepped sterilely and then draped in a standard fashion. The patient was given general anesthesia via orotracheal intubation by anesthesiology physician. Appropriate time out and site of surgery were identified and confirmed by all personnel in the operating room. Using an oblique incision in the neck, skin incision was made and dissection was carried down using electrocautery. We carefully opened the platysma muscle. The facial vein was next identified and divided. The jugular vein was next retracted laterally to provide exposure to the common carotid artery. We continued the dissection and isolated the common carotid artery. A large carotid body tumor was identified which encase the common carotid artery, internal carotid artery, and external carotid artery. We carefully removed the carotid body tumor from the carotid artery via </a:t>
            </a:r>
            <a:r>
              <a:rPr lang="en-US" sz="1200" kern="1200" dirty="0" err="1">
                <a:solidFill>
                  <a:schemeClr val="tx1"/>
                </a:solidFill>
                <a:effectLst/>
                <a:latin typeface="+mn-lt"/>
                <a:ea typeface="+mn-ea"/>
                <a:cs typeface="+mn-cs"/>
              </a:rPr>
              <a:t>subadventitial</a:t>
            </a:r>
            <a:r>
              <a:rPr lang="en-US" sz="1200" kern="1200" dirty="0">
                <a:solidFill>
                  <a:schemeClr val="tx1"/>
                </a:solidFill>
                <a:effectLst/>
                <a:latin typeface="+mn-lt"/>
                <a:ea typeface="+mn-ea"/>
                <a:cs typeface="+mn-cs"/>
              </a:rPr>
              <a:t> dissection using bipolar electrocautery. The carotid body tumor was dissected free from the common carotid artery and internal carotid artery. The tumor was densely adherent to the external carotid artery, and the tumor was dissected free from the internal carotid artery and the common carotid artery. Small densely adherent tumor was left in situ on the external carotid artery. A proximal and distal clamp was applied in the external carotid artery, and the vessel along with the adherent carotid body tumor was excise in its entirety.  Hemostasis was achieved with electrocautery. The wound was irrigated and the platysma muscle was closed using #3-0 Vicryl and #4-0 Vicryl subcuticular sutures were used to close the skin. The patient remained neurologically stable throughout the entire operation.  The patient suffered no neurologic complications, and the patient was taken to the recovery room in stable condition. I was present throughout the entire operation.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The patient will be admitted to ICU for postoperative monitoring.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89</a:t>
            </a:fld>
            <a:endParaRPr lang="en-US"/>
          </a:p>
        </p:txBody>
      </p:sp>
    </p:spTree>
    <p:extLst>
      <p:ext uri="{BB962C8B-B14F-4D97-AF65-F5344CB8AC3E}">
        <p14:creationId xmlns:p14="http://schemas.microsoft.com/office/powerpoint/2010/main" val="38540076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PL.CL - Arm angio - PTA (Artery)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CATH LAB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________</a:t>
            </a:r>
          </a:p>
          <a:p>
            <a:r>
              <a:rPr lang="en-US" sz="1200" kern="1200" dirty="0">
                <a:solidFill>
                  <a:schemeClr val="tx1"/>
                </a:solidFill>
                <a:effectLst/>
                <a:latin typeface="+mn-lt"/>
                <a:ea typeface="+mn-ea"/>
                <a:cs typeface="+mn-cs"/>
              </a:rPr>
              <a:t>FACILITY: ___________</a:t>
            </a:r>
          </a:p>
          <a:p>
            <a:r>
              <a:rPr lang="en-US" sz="1200" kern="1200" dirty="0">
                <a:solidFill>
                  <a:schemeClr val="tx1"/>
                </a:solidFill>
                <a:effectLst/>
                <a:latin typeface="+mn-lt"/>
                <a:ea typeface="+mn-ea"/>
                <a:cs typeface="+mn-cs"/>
              </a:rPr>
              <a:t>DATE OF PROCEDURE: _______</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&lt;  ____ Right   Left  ____ &gt; arm ischemia, 2. &lt;  ____ Right   Left  ____ &gt; subclavian and axillary artery thrombosis</a:t>
            </a:r>
          </a:p>
          <a:p>
            <a:r>
              <a:rPr lang="en-US" sz="1200" kern="1200" dirty="0">
                <a:solidFill>
                  <a:schemeClr val="tx1"/>
                </a:solidFill>
                <a:effectLst/>
                <a:latin typeface="+mn-lt"/>
                <a:ea typeface="+mn-ea"/>
                <a:cs typeface="+mn-cs"/>
              </a:rPr>
              <a:t>POSTOPERATIVE DIAGNOSIS: Same</a:t>
            </a:r>
          </a:p>
          <a:p>
            <a:r>
              <a:rPr lang="en-US" sz="1200" kern="1200" dirty="0">
                <a:solidFill>
                  <a:schemeClr val="tx1"/>
                </a:solidFill>
                <a:effectLst/>
                <a:latin typeface="+mn-lt"/>
                <a:ea typeface="+mn-ea"/>
                <a:cs typeface="+mn-cs"/>
              </a:rPr>
              <a:t>PROCEDURES:</a:t>
            </a:r>
          </a:p>
          <a:p>
            <a:endParaRPr lang="en-US" sz="1200" kern="1200" dirty="0">
              <a:solidFill>
                <a:schemeClr val="tx1"/>
              </a:solidFill>
              <a:effectLst/>
              <a:latin typeface="+mn-lt"/>
              <a:ea typeface="+mn-ea"/>
              <a:cs typeface="+mn-cs"/>
            </a:endParaRPr>
          </a:p>
          <a:p>
            <a:pPr marL="342900" marR="0" lvl="0" indent="-342900" fontAlgn="base">
              <a:lnSpc>
                <a:spcPct val="107000"/>
              </a:lnSpc>
              <a:spcBef>
                <a:spcPts val="0"/>
              </a:spcBef>
              <a:spcAft>
                <a:spcPts val="800"/>
              </a:spcAft>
              <a:buFont typeface="+mj-lt"/>
              <a:buAutoNum type="arabicPeriod"/>
            </a:pPr>
            <a:r>
              <a:rPr lang="en-US" sz="1800" dirty="0">
                <a:solidFill>
                  <a:srgbClr val="000000"/>
                </a:solidFill>
                <a:effectLst/>
                <a:latin typeface="Calibri" panose="020F0502020204030204" pitchFamily="34" charset="0"/>
                <a:ea typeface="Calibri" panose="020F0502020204030204" pitchFamily="34" charset="0"/>
              </a:rPr>
              <a:t>Ultrasound guidance for vascular access of right common femoral artery </a:t>
            </a:r>
            <a:r>
              <a:rPr lang="en-US" sz="1800" dirty="0">
                <a:effectLst/>
                <a:latin typeface="Calibri" panose="020F0502020204030204" pitchFamily="34" charset="0"/>
                <a:ea typeface="Calibri" panose="020F0502020204030204" pitchFamily="34" charset="0"/>
                <a:cs typeface="Calibri" panose="020F0502020204030204" pitchFamily="34" charset="0"/>
              </a:rPr>
              <a:t>(CPT# 76937)</a:t>
            </a:r>
            <a:endParaRPr lang="en-US" sz="1800" dirty="0">
              <a:effectLst/>
              <a:latin typeface="Calibri" panose="020F0502020204030204" pitchFamily="34" charset="0"/>
              <a:ea typeface="Calibri" panose="020F0502020204030204" pitchFamily="34" charset="0"/>
            </a:endParaRPr>
          </a:p>
          <a:p>
            <a:pPr marL="342900" marR="0" lvl="0" indent="-342900" fontAlgn="base">
              <a:lnSpc>
                <a:spcPct val="107000"/>
              </a:lnSpc>
              <a:spcBef>
                <a:spcPts val="0"/>
              </a:spcBef>
              <a:spcAft>
                <a:spcPts val="800"/>
              </a:spcAft>
              <a:buFont typeface="+mj-lt"/>
              <a:buAutoNum type="arabicPeriod"/>
            </a:pPr>
            <a:r>
              <a:rPr lang="en-US" sz="1800" dirty="0">
                <a:effectLst/>
                <a:latin typeface="Calibri" panose="020F0502020204030204" pitchFamily="34" charset="0"/>
                <a:ea typeface="Calibri" panose="020F0502020204030204" pitchFamily="34" charset="0"/>
                <a:cs typeface="Calibri" panose="020F0502020204030204" pitchFamily="34" charset="0"/>
              </a:rPr>
              <a:t>Catheter placement of descending thoracic aorta for aortography, radiological supervision and interpretation (CPT# 75600-XU)</a:t>
            </a:r>
            <a:endParaRPr lang="en-US" sz="1800" dirty="0">
              <a:effectLst/>
              <a:latin typeface="Calibri" panose="020F0502020204030204" pitchFamily="34" charset="0"/>
              <a:ea typeface="Calibri" panose="020F0502020204030204" pitchFamily="34" charset="0"/>
            </a:endParaRPr>
          </a:p>
          <a:p>
            <a:pPr marL="342900" marR="0" lvl="0" indent="-342900" fontAlgn="base">
              <a:lnSpc>
                <a:spcPct val="107000"/>
              </a:lnSpc>
              <a:spcBef>
                <a:spcPts val="0"/>
              </a:spcBef>
              <a:spcAft>
                <a:spcPts val="800"/>
              </a:spcAft>
              <a:buFont typeface="+mj-lt"/>
              <a:buAutoNum type="arabicPeriod"/>
            </a:pPr>
            <a:r>
              <a:rPr lang="en-US" sz="1800" dirty="0">
                <a:effectLst/>
                <a:latin typeface="Calibri" panose="020F0502020204030204" pitchFamily="34" charset="0"/>
                <a:ea typeface="Calibri" panose="020F0502020204030204" pitchFamily="34" charset="0"/>
                <a:cs typeface="Calibri" panose="020F0502020204030204" pitchFamily="34" charset="0"/>
              </a:rPr>
              <a:t>Selective catheter placement of left subclavian artery and axillary artery for angiography (CPT# 36217)</a:t>
            </a:r>
            <a:endParaRPr lang="en-US" sz="1800" dirty="0">
              <a:effectLst/>
              <a:latin typeface="Calibri" panose="020F0502020204030204" pitchFamily="34" charset="0"/>
              <a:ea typeface="Calibri" panose="020F0502020204030204" pitchFamily="34" charset="0"/>
            </a:endParaRPr>
          </a:p>
          <a:p>
            <a:pPr marL="342900" marR="0" lvl="0" indent="-342900" fontAlgn="base">
              <a:lnSpc>
                <a:spcPct val="107000"/>
              </a:lnSpc>
              <a:spcBef>
                <a:spcPts val="0"/>
              </a:spcBef>
              <a:spcAft>
                <a:spcPts val="800"/>
              </a:spcAft>
              <a:buFont typeface="+mj-lt"/>
              <a:buAutoNum type="arabicPeriod"/>
            </a:pPr>
            <a:r>
              <a:rPr lang="en-US" sz="1800" dirty="0">
                <a:effectLst/>
                <a:latin typeface="Calibri" panose="020F0502020204030204" pitchFamily="34" charset="0"/>
                <a:ea typeface="Calibri" panose="020F0502020204030204" pitchFamily="34" charset="0"/>
                <a:cs typeface="Calibri" panose="020F0502020204030204" pitchFamily="34" charset="0"/>
              </a:rPr>
              <a:t>Selective catheter placement of left brachial artery for angiography (CPT# 36218)</a:t>
            </a:r>
            <a:endParaRPr lang="en-US" sz="1800" dirty="0">
              <a:effectLst/>
              <a:latin typeface="Calibri" panose="020F0502020204030204" pitchFamily="34" charset="0"/>
              <a:ea typeface="Calibri" panose="020F0502020204030204" pitchFamily="34" charset="0"/>
            </a:endParaRPr>
          </a:p>
          <a:p>
            <a:pPr marL="342900" marR="0" lvl="0" indent="-342900" fontAlgn="base">
              <a:lnSpc>
                <a:spcPct val="107000"/>
              </a:lnSpc>
              <a:spcBef>
                <a:spcPts val="0"/>
              </a:spcBef>
              <a:spcAft>
                <a:spcPts val="800"/>
              </a:spcAft>
              <a:buFont typeface="+mj-lt"/>
              <a:buAutoNum type="arabicPeriod"/>
            </a:pPr>
            <a:r>
              <a:rPr lang="en-US" sz="1800" dirty="0">
                <a:effectLst/>
                <a:latin typeface="Calibri" panose="020F0502020204030204" pitchFamily="34" charset="0"/>
                <a:ea typeface="Calibri" panose="020F0502020204030204" pitchFamily="34" charset="0"/>
                <a:cs typeface="Calibri" panose="020F0502020204030204" pitchFamily="34" charset="0"/>
              </a:rPr>
              <a:t>Left upper extremity angiography, radiological supervision and interpretation (CPT# 75710-XU)</a:t>
            </a:r>
            <a:endParaRPr lang="en-US" sz="1800" dirty="0">
              <a:effectLst/>
              <a:latin typeface="Calibri" panose="020F0502020204030204" pitchFamily="34" charset="0"/>
              <a:ea typeface="Calibri" panose="020F0502020204030204" pitchFamily="34" charset="0"/>
            </a:endParaRPr>
          </a:p>
          <a:p>
            <a:pPr marL="342900" marR="0" lvl="0" indent="-342900" fontAlgn="base">
              <a:lnSpc>
                <a:spcPct val="107000"/>
              </a:lnSpc>
              <a:spcBef>
                <a:spcPts val="0"/>
              </a:spcBef>
              <a:spcAft>
                <a:spcPts val="800"/>
              </a:spcAft>
              <a:buFont typeface="+mj-lt"/>
              <a:buAutoNum type="arabicPeriod"/>
            </a:pPr>
            <a:r>
              <a:rPr lang="en-US" sz="1800" dirty="0">
                <a:effectLst/>
                <a:latin typeface="Calibri" panose="020F0502020204030204" pitchFamily="34" charset="0"/>
                <a:ea typeface="Calibri" panose="020F0502020204030204" pitchFamily="34" charset="0"/>
              </a:rPr>
              <a:t>Transluminal balloon angioplasty of left subclavian artery (CPT# 37246)</a:t>
            </a:r>
          </a:p>
          <a:p>
            <a:pPr marL="342900" marR="0" lvl="0" indent="-342900" fontAlgn="base">
              <a:lnSpc>
                <a:spcPct val="107000"/>
              </a:lnSpc>
              <a:spcBef>
                <a:spcPts val="0"/>
              </a:spcBef>
              <a:spcAft>
                <a:spcPts val="800"/>
              </a:spcAft>
              <a:buFont typeface="+mj-lt"/>
              <a:buAutoNum type="arabicPeriod"/>
            </a:pPr>
            <a:r>
              <a:rPr lang="en-US" sz="1800" dirty="0">
                <a:effectLst/>
                <a:latin typeface="Calibri" panose="020F0502020204030204" pitchFamily="34" charset="0"/>
                <a:ea typeface="Calibri" panose="020F0502020204030204" pitchFamily="34" charset="0"/>
              </a:rPr>
              <a:t>Transluminal balloon angioplasty of left axillary artery (CPT# 37247)</a:t>
            </a:r>
          </a:p>
          <a:p>
            <a:pPr marL="342900" marR="0" lvl="0" indent="-342900" fontAlgn="base">
              <a:lnSpc>
                <a:spcPct val="107000"/>
              </a:lnSpc>
              <a:spcBef>
                <a:spcPts val="0"/>
              </a:spcBef>
              <a:spcAft>
                <a:spcPts val="800"/>
              </a:spcAft>
              <a:buFont typeface="+mj-lt"/>
              <a:buAutoNum type="arabicPeriod"/>
            </a:pPr>
            <a:r>
              <a:rPr lang="en-US" sz="1800" dirty="0">
                <a:effectLst/>
                <a:latin typeface="Calibri" panose="020F0502020204030204" pitchFamily="34" charset="0"/>
                <a:ea typeface="Calibri" panose="020F0502020204030204" pitchFamily="34" charset="0"/>
              </a:rPr>
              <a:t>Transluminal balloon angioplasty of left brachial artery (CPT# 37247-XS)</a:t>
            </a:r>
          </a:p>
          <a:p>
            <a:pPr marL="342900" marR="0" lvl="0" indent="-342900" fontAlgn="base">
              <a:lnSpc>
                <a:spcPct val="107000"/>
              </a:lnSpc>
              <a:spcBef>
                <a:spcPts val="0"/>
              </a:spcBef>
              <a:spcAft>
                <a:spcPts val="800"/>
              </a:spcAft>
              <a:buFont typeface="+mj-lt"/>
              <a:buAutoNum type="arabicPeriod"/>
            </a:pPr>
            <a:r>
              <a:rPr lang="en-US" sz="1800" dirty="0">
                <a:effectLst/>
                <a:latin typeface="Calibri" panose="020F0502020204030204" pitchFamily="34" charset="0"/>
                <a:ea typeface="Calibri" panose="020F0502020204030204" pitchFamily="34" charset="0"/>
                <a:cs typeface="Calibri" panose="020F0502020204030204" pitchFamily="34" charset="0"/>
              </a:rPr>
              <a:t>Intravascular ultrasound of the thoracic aorta (CPT# 37252), left subclavian artery (CPT# 37253), axillary artery (CPT# 37253-XS), brachial artery (CPT# 37253-XS), radial artery (CPT# 37253-XS), and ulnar artery (CPT# 37253-XS). </a:t>
            </a:r>
            <a:endParaRPr lang="en-US" sz="1800" dirty="0">
              <a:effectLst/>
              <a:latin typeface="Calibri" panose="020F0502020204030204" pitchFamily="34" charset="0"/>
              <a:ea typeface="Calibri" panose="020F0502020204030204" pitchFamily="34" charset="0"/>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Local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5 ml </a:t>
            </a:r>
          </a:p>
          <a:p>
            <a:r>
              <a:rPr lang="en-US" sz="1200" kern="1200" dirty="0">
                <a:solidFill>
                  <a:schemeClr val="tx1"/>
                </a:solidFill>
                <a:effectLst/>
                <a:latin typeface="+mn-lt"/>
                <a:ea typeface="+mn-ea"/>
                <a:cs typeface="+mn-cs"/>
              </a:rPr>
              <a:t>BLOOD ADMINISTERED: 0 unit(s) PRBC transfusion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rPr>
              <a:t> </a:t>
            </a:r>
          </a:p>
          <a:p>
            <a:pPr marL="0" marR="0">
              <a:lnSpc>
                <a:spcPct val="107000"/>
              </a:lnSpc>
              <a:spcBef>
                <a:spcPts val="0"/>
              </a:spcBef>
              <a:spcAft>
                <a:spcPts val="800"/>
              </a:spcAft>
            </a:pPr>
            <a:r>
              <a:rPr lang="en-US" sz="1800" dirty="0">
                <a:effectLst/>
                <a:highlight>
                  <a:srgbClr val="FFFF00"/>
                </a:highlight>
                <a:latin typeface="Calibri" panose="020F0502020204030204" pitchFamily="34" charset="0"/>
                <a:ea typeface="Calibri" panose="020F0502020204030204" pitchFamily="34" charset="0"/>
              </a:rPr>
              <a:t>========     </a:t>
            </a:r>
            <a:r>
              <a:rPr lang="en-US" sz="1800" b="1" dirty="0">
                <a:effectLst/>
                <a:highlight>
                  <a:srgbClr val="FFFF00"/>
                </a:highlight>
                <a:latin typeface="Calibri" panose="020F0502020204030204" pitchFamily="34" charset="0"/>
                <a:ea typeface="Calibri" panose="020F0502020204030204" pitchFamily="34" charset="0"/>
              </a:rPr>
              <a:t>Pre-AV Access Creation          </a:t>
            </a:r>
            <a:r>
              <a:rPr lang="en-US" sz="1800" dirty="0">
                <a:effectLst/>
                <a:highlight>
                  <a:srgbClr val="FFFF00"/>
                </a:highlight>
                <a:latin typeface="Calibri" panose="020F0502020204030204" pitchFamily="34" charset="0"/>
                <a:ea typeface="Calibri" panose="020F0502020204030204" pitchFamily="34" charset="0"/>
              </a:rPr>
              <a:t>=======</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rPr>
              <a:t>The patient was recently evaluated for arteriovenous access creation for hemodialysis. On physical examination, the patient has diminished upper extremity arterial pulses suggestive of arterial occlusive disease. A recent upper extremity arterial duplex ultrasound revealed biphasic flow with probable arterial stenosis in the upper extremity. The patient is therefore scheduled for an upper extremity arteriogram evaluation to further assess the upper extremity arterial circulation. Possible endovascular interventions with balloon angioplasty and/or stent placement will be considered if an arterial stenosis is identified in the upper extremity arterial circulation. I have discussed with the patient regarding potential benefits and risks of the treatment plan. Potential benefits of the planned procedure include improvement of the upper extremity arterial circulation with endovascular treatment which may include balloon angioplasty or stenting. Potential risks of the procedure include contrast-induced nephropathy, renal failure requiring hemodialysis, groin bleeding, groin infection, vessel occlusion due to thrombosis, and vessel perforation. The overall risk of these complications is 2%. The patient verbalized understanding of the benefits and risks the treatment plan.</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rPr>
              <a:t> </a:t>
            </a:r>
          </a:p>
          <a:p>
            <a:pPr marL="0" marR="0">
              <a:lnSpc>
                <a:spcPct val="107000"/>
              </a:lnSpc>
              <a:spcBef>
                <a:spcPts val="0"/>
              </a:spcBef>
              <a:spcAft>
                <a:spcPts val="800"/>
              </a:spcAft>
            </a:pPr>
            <a:r>
              <a:rPr lang="en-US" sz="1800" dirty="0">
                <a:effectLst/>
                <a:highlight>
                  <a:srgbClr val="FFFF00"/>
                </a:highlight>
                <a:latin typeface="Calibri" panose="020F0502020204030204" pitchFamily="34" charset="0"/>
                <a:ea typeface="Calibri" panose="020F0502020204030204" pitchFamily="34" charset="0"/>
              </a:rPr>
              <a:t>========       </a:t>
            </a:r>
            <a:r>
              <a:rPr lang="en-US" sz="1800" b="1" dirty="0">
                <a:effectLst/>
                <a:highlight>
                  <a:srgbClr val="FFFF00"/>
                </a:highlight>
                <a:latin typeface="Calibri" panose="020F0502020204030204" pitchFamily="34" charset="0"/>
                <a:ea typeface="Calibri" panose="020F0502020204030204" pitchFamily="34" charset="0"/>
              </a:rPr>
              <a:t>       Steal Phenomenon            </a:t>
            </a:r>
            <a:r>
              <a:rPr lang="en-US" sz="1800" dirty="0">
                <a:effectLst/>
                <a:highlight>
                  <a:srgbClr val="FFFF00"/>
                </a:highlight>
                <a:latin typeface="Calibri" panose="020F0502020204030204" pitchFamily="34" charset="0"/>
                <a:ea typeface="Calibri" panose="020F0502020204030204" pitchFamily="34" charset="0"/>
              </a:rPr>
              <a:t>=======</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rPr>
              <a:t>The patient reports worsening of ischemic pain in the upper extremity due to an arterial steal phenomenon caused by the arteriovenous access. The patient has absence of palpable radial and ulnar arterial pulses which were augmented with AV graft compression. A  recent upper extremity arterial duplex ultrasound revealed monophasic arterial flow in the upper extremity. The patient is therefore scheduled for an upper extremity arteriography to further assess the upper extremity arterial circulation. Possible endovascular interventions with balloon angioplasty and/or stent placement will be considered if an arterial stenosis is identified in the upper extremity arterial circulation.  I have discussed with the patient regarding potential benefits and risks of the treatment plan. Potential benefits of the planned procedure include improvement of the upper extremity arterial circulation with endovascular treatment which may include balloon angioplasty or stenting. Potential risks of the procedure include contrast-induced nephropathy, renal failure requiring hemodialysis, groin bleeding, groin infection, vessel occlusion due to thrombosis, and vessel perforation. The overall risk of these complications is 2%. The patient verbalized understanding of the benefits and risks the treatment plan.</a:t>
            </a:r>
          </a:p>
          <a:p>
            <a:endParaRPr lang="en-US" sz="1200" kern="1200" dirty="0">
              <a:solidFill>
                <a:schemeClr val="tx1"/>
              </a:solidFill>
              <a:effectLst/>
              <a:latin typeface="+mn-lt"/>
              <a:ea typeface="+mn-ea"/>
              <a:cs typeface="+mn-cs"/>
            </a:endParaRPr>
          </a:p>
          <a:p>
            <a:pPr marL="0" marR="0">
              <a:lnSpc>
                <a:spcPct val="107000"/>
              </a:lnSpc>
              <a:spcBef>
                <a:spcPts val="0"/>
              </a:spcBef>
              <a:spcAft>
                <a:spcPts val="0"/>
              </a:spcAft>
            </a:pPr>
            <a:r>
              <a:rPr lang="en-US" sz="1800" b="1"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b="1" dirty="0">
                <a:effectLst/>
                <a:latin typeface="Calibri" panose="020F0502020204030204" pitchFamily="34" charset="0"/>
                <a:ea typeface="Calibri" panose="020F0502020204030204" pitchFamily="34" charset="0"/>
              </a:rPr>
              <a:t>Merit-Based Incentive Payment System (MIPS) Codes</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b="1" dirty="0">
                <a:effectLst/>
                <a:latin typeface="Calibri" panose="020F0502020204030204" pitchFamily="34" charset="0"/>
                <a:ea typeface="Calibri" panose="020F0502020204030204" pitchFamily="34" charset="0"/>
              </a:rPr>
              <a:t>Code</a:t>
            </a:r>
            <a:r>
              <a:rPr lang="en-US" sz="1800" dirty="0">
                <a:effectLst/>
                <a:latin typeface="Calibri" panose="020F0502020204030204" pitchFamily="34" charset="0"/>
                <a:ea typeface="Calibri" panose="020F0502020204030204" pitchFamily="34" charset="0"/>
              </a:rPr>
              <a:t>: G9500</a:t>
            </a:r>
          </a:p>
          <a:p>
            <a:pPr marL="0" marR="0">
              <a:spcBef>
                <a:spcPts val="0"/>
              </a:spcBef>
              <a:spcAft>
                <a:spcPts val="0"/>
              </a:spcAft>
            </a:pPr>
            <a:r>
              <a:rPr lang="en-US" sz="1800" b="1" dirty="0">
                <a:effectLst/>
                <a:latin typeface="Calibri" panose="020F0502020204030204" pitchFamily="34" charset="0"/>
                <a:ea typeface="Calibri" panose="020F0502020204030204" pitchFamily="34" charset="0"/>
              </a:rPr>
              <a:t>MIPS Measure</a:t>
            </a:r>
            <a:r>
              <a:rPr lang="en-US" sz="1800" dirty="0">
                <a:effectLst/>
                <a:latin typeface="Calibri" panose="020F0502020204030204" pitchFamily="34" charset="0"/>
                <a:ea typeface="Calibri" panose="020F0502020204030204" pitchFamily="34" charset="0"/>
              </a:rPr>
              <a:t>: #145: Radiation Exposure indices, OR Exposure Time and Number of Fluorographic Images Documented in Final Procedure Report</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 </a:t>
            </a:r>
          </a:p>
          <a:p>
            <a:pPr marL="0" marR="0">
              <a:spcBef>
                <a:spcPts val="0"/>
              </a:spcBef>
              <a:spcAft>
                <a:spcPts val="0"/>
              </a:spcAft>
            </a:pPr>
            <a:r>
              <a:rPr lang="en-US" sz="1800" b="1" dirty="0">
                <a:effectLst/>
                <a:latin typeface="Calibri" panose="020F0502020204030204" pitchFamily="34" charset="0"/>
                <a:ea typeface="Calibri" panose="020F0502020204030204" pitchFamily="34" charset="0"/>
              </a:rPr>
              <a:t>EBL:</a:t>
            </a:r>
            <a:r>
              <a:rPr lang="en-US" sz="1800" dirty="0">
                <a:effectLst/>
                <a:latin typeface="Calibri" panose="020F0502020204030204" pitchFamily="34" charset="0"/>
                <a:ea typeface="Calibri" panose="020F0502020204030204" pitchFamily="34" charset="0"/>
              </a:rPr>
              <a:t> Minimal.</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 </a:t>
            </a:r>
          </a:p>
          <a:p>
            <a:pPr marL="0" marR="0">
              <a:spcBef>
                <a:spcPts val="0"/>
              </a:spcBef>
              <a:spcAft>
                <a:spcPts val="0"/>
              </a:spcAft>
            </a:pPr>
            <a:r>
              <a:rPr lang="en-US" sz="1800" b="1" dirty="0">
                <a:effectLst/>
                <a:latin typeface="Calibri" panose="020F0502020204030204" pitchFamily="34" charset="0"/>
                <a:ea typeface="Calibri" panose="020F0502020204030204" pitchFamily="34" charset="0"/>
              </a:rPr>
              <a:t>Complication</a:t>
            </a:r>
            <a:r>
              <a:rPr lang="en-US" sz="1800" dirty="0">
                <a:effectLst/>
                <a:latin typeface="Calibri" panose="020F0502020204030204" pitchFamily="34" charset="0"/>
                <a:ea typeface="Calibri" panose="020F0502020204030204" pitchFamily="34" charset="0"/>
              </a:rPr>
              <a:t>s: None immediate.</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 </a:t>
            </a:r>
          </a:p>
          <a:p>
            <a:pPr marL="0" marR="0">
              <a:lnSpc>
                <a:spcPct val="107000"/>
              </a:lnSpc>
              <a:spcBef>
                <a:spcPts val="0"/>
              </a:spcBef>
              <a:spcAft>
                <a:spcPts val="800"/>
              </a:spcAft>
            </a:pPr>
            <a:r>
              <a:rPr lang="en-US" sz="1800" b="1" dirty="0">
                <a:effectLst/>
                <a:latin typeface="Calibri" panose="020F0502020204030204" pitchFamily="34" charset="0"/>
                <a:ea typeface="Calibri" panose="020F0502020204030204" pitchFamily="34" charset="0"/>
              </a:rPr>
              <a:t>Technique: </a:t>
            </a:r>
            <a:r>
              <a:rPr lang="en-US" sz="1800" dirty="0">
                <a:effectLst/>
                <a:latin typeface="Calibri" panose="020F0502020204030204" pitchFamily="34" charset="0"/>
                <a:ea typeface="Calibri" panose="020F0502020204030204" pitchFamily="34" charset="0"/>
              </a:rPr>
              <a:t>The risks, benefits, and alternatives of the procedure were discussed with the patient. Written informed consent was obtained. The patient's medication records were evaluated and reviewed within the patient’s chart.  The patient's laboratory values were carefully reviewed within the patient’s chart. The patient was placed in the supine position on the angiographic suite and the right groin was prepped and draped in the standard usual sterile fashion. 1% lidocaine was used to anesthetize the groin. Next under real-time ultrasound guidance, a 21-gauge micropuncture needle was used to access the right common femoral artery. An ultrasound image was permanently saved. A microcatheter-introducer sheath was inserted. A 0.035’ guidewire was inserted through the sheath into the abdominal aorta and exchanged for a 5 French vascular sheath. Ipsilateral common femoral artery angiogram was performed to evaluate the access site for suitability of a closure device. </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rPr>
              <a:t>Next selective catheterization of the descending thoracic aorta was performed with a diagnostic catheter.  A thoracic angiogram was performed. Next a vertebral catheter was used to select the left subclavian artery and an angiogram was performed in the anteroposterior projection. The catheter was then used to select the left axillary artery followed by left brachial artery. Multiple digital subtraction angiograms of the left upper extremity were performed in the anteroposterior projection. </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rPr>
              <a:t>A 0.014” microwire was advanced through the angled catheter and selectively cannulated the radial artery. Intravascular ultrasound of the left upper extremity was performed by placing an IVUS catheter through the 0.014” guidewire whereby subclavian artery, axillary artery, brachial artery, and radial artery were evaluated. Multiple images of these segmental arteries were evaluated using intravascular ultrasound using a pullback technique. The intravascular ultrasound images were saved on a local workstation and used for interpretation and to guide treatment. </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rPr>
              <a:t>These angiographic evaluations including intravascular ultrasound revealed the followings: </a:t>
            </a:r>
            <a:r>
              <a:rPr lang="en-US" sz="1800" dirty="0">
                <a:effectLst/>
                <a:highlight>
                  <a:srgbClr val="00FF00"/>
                </a:highlight>
                <a:latin typeface="Calibri" panose="020F0502020204030204" pitchFamily="34" charset="0"/>
                <a:ea typeface="Calibri" panose="020F0502020204030204" pitchFamily="34" charset="0"/>
              </a:rPr>
              <a:t>1. patent thoracic aorta without significant stenosis, 2. Left subclavian artery with ___% luminal stenosis in which </a:t>
            </a:r>
            <a:r>
              <a:rPr lang="en-US" sz="1800" dirty="0">
                <a:effectLst/>
                <a:latin typeface="Calibri" panose="020F0502020204030204" pitchFamily="34" charset="0"/>
                <a:ea typeface="Calibri" panose="020F0502020204030204" pitchFamily="34" charset="0"/>
              </a:rPr>
              <a:t>the l</a:t>
            </a:r>
            <a:r>
              <a:rPr lang="en-US" sz="1800" dirty="0">
                <a:effectLst/>
                <a:latin typeface="Calibri" panose="020F0502020204030204" pitchFamily="34" charset="0"/>
                <a:ea typeface="Calibri" panose="020F0502020204030204" pitchFamily="34" charset="0"/>
                <a:cs typeface="Calibri" panose="020F0502020204030204" pitchFamily="34" charset="0"/>
              </a:rPr>
              <a:t>argest and smaller luminal diameters being 6 mm and 3 mm, respectively. </a:t>
            </a:r>
            <a:r>
              <a:rPr lang="en-US" sz="1800" dirty="0">
                <a:effectLst/>
                <a:highlight>
                  <a:srgbClr val="00FF00"/>
                </a:highlight>
                <a:latin typeface="Calibri" panose="020F0502020204030204" pitchFamily="34" charset="0"/>
                <a:ea typeface="Calibri" panose="020F0502020204030204" pitchFamily="34" charset="0"/>
              </a:rPr>
              <a:t>3. Left axillary artery with ___ % luminal stenosis in which </a:t>
            </a:r>
            <a:r>
              <a:rPr lang="en-US" sz="1800" dirty="0">
                <a:effectLst/>
                <a:latin typeface="Calibri" panose="020F0502020204030204" pitchFamily="34" charset="0"/>
                <a:ea typeface="Calibri" panose="020F0502020204030204" pitchFamily="34" charset="0"/>
              </a:rPr>
              <a:t>the l</a:t>
            </a:r>
            <a:r>
              <a:rPr lang="en-US" sz="1800" dirty="0">
                <a:effectLst/>
                <a:latin typeface="Calibri" panose="020F0502020204030204" pitchFamily="34" charset="0"/>
                <a:ea typeface="Calibri" panose="020F0502020204030204" pitchFamily="34" charset="0"/>
                <a:cs typeface="Calibri" panose="020F0502020204030204" pitchFamily="34" charset="0"/>
              </a:rPr>
              <a:t>argest and smaller luminal diameters being  ___ mm and 3 mm, respectively. 4. Brachial artery with ____% luminal stenosis in which the </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rPr>
              <a:t>l</a:t>
            </a:r>
            <a:r>
              <a:rPr lang="en-US" sz="1800" dirty="0">
                <a:effectLst/>
                <a:latin typeface="Calibri" panose="020F0502020204030204" pitchFamily="34" charset="0"/>
                <a:ea typeface="Calibri" panose="020F0502020204030204" pitchFamily="34" charset="0"/>
                <a:cs typeface="Calibri" panose="020F0502020204030204" pitchFamily="34" charset="0"/>
              </a:rPr>
              <a:t>argest and smaller luminal diameters being ___ mm and ___ mm, respectively.</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800" dirty="0">
                <a:effectLst/>
                <a:highlight>
                  <a:srgbClr val="00FF00"/>
                </a:highlight>
                <a:latin typeface="Calibri" panose="020F0502020204030204" pitchFamily="34" charset="0"/>
                <a:ea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800" dirty="0">
                <a:effectLst/>
                <a:highlight>
                  <a:srgbClr val="00FF00"/>
                </a:highlight>
                <a:latin typeface="Calibri" panose="020F0502020204030204" pitchFamily="34" charset="0"/>
                <a:ea typeface="Calibri" panose="020F0502020204030204" pitchFamily="34" charset="0"/>
              </a:rPr>
              <a:t>5. radial artery with ____% luminal stenosis in which </a:t>
            </a:r>
            <a:r>
              <a:rPr lang="en-US" sz="1800" dirty="0">
                <a:effectLst/>
                <a:latin typeface="Calibri" panose="020F0502020204030204" pitchFamily="34" charset="0"/>
                <a:ea typeface="Calibri" panose="020F0502020204030204" pitchFamily="34" charset="0"/>
              </a:rPr>
              <a:t>the l</a:t>
            </a:r>
            <a:r>
              <a:rPr lang="en-US" sz="1800" dirty="0">
                <a:effectLst/>
                <a:latin typeface="Calibri" panose="020F0502020204030204" pitchFamily="34" charset="0"/>
                <a:ea typeface="Calibri" panose="020F0502020204030204" pitchFamily="34" charset="0"/>
                <a:cs typeface="Calibri" panose="020F0502020204030204" pitchFamily="34" charset="0"/>
              </a:rPr>
              <a:t>argest and smaller luminal diameters being 6 mm and __ mm, respectively.</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800" dirty="0">
                <a:effectLst/>
                <a:highlight>
                  <a:srgbClr val="00FF00"/>
                </a:highlight>
                <a:latin typeface="Calibri" panose="020F0502020204030204" pitchFamily="34" charset="0"/>
                <a:ea typeface="Calibri" panose="020F0502020204030204" pitchFamily="34" charset="0"/>
              </a:rPr>
              <a:t>. 4. superficial femoral artery with diffuse ___% luminal stenosis / complete occlusion. 5. popliteal artery with diffuse ___% luminal stenosis / complete occlusion. 6. tibioperoneal trunk with ____% luminal stenosis. 7. anterior tibial artery with ___% luminal stenosis / complete occlusion. 8. posterior tibial artery with ___% luminal stenosis / complete occlusion. and 9. peroneal artery with  ___% luminal stenosis / complete occlusion.</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rPr>
              <a:t> </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rPr>
              <a:t>------------------------------</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rPr>
              <a:t>Based on these findings, we proceeded with balloon angioplasty of the left subclavian artery using a ___ mm x ___ mm angioplasty catheter. The balloon catheter was positioned across the stenotic segment of the subclavian artery and insufflated to 10 atmospheric pressure for a total of 30 seconds. Completion angiogram revealed successful radiographic result with residual stenosis of less than ___%.</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rPr>
              <a:t>------------------------------</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rPr>
              <a:t>Next we turned our attention to the axillary artery. We placed a ___ mm angioplasty balloon to dilate the axillary artery stenosis. The balloon was insufflated to 10 atmospheric pressure for a total of one minute. Completion angiogram revealed successful radiographic result with residual stenosis of less than ___%.</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rPr>
              <a:t>-----------------------------</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rPr>
              <a:t>We placed a ____ mm angioplasty balloon to treat the brachial artery stenosis. The balloon was insufflated to 10 atmospheric pressure for a total of one minute. Completion angiogram revealed successful radiographic result with residual stenosis of less than ___%.</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rPr>
              <a:t>------------------------</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rPr>
              <a:t>Next we placed a ____ mm angioplasty balloon to treat the radial artery stenosis. The balloon was positioned across the stenotic segment of the radial artery, and insufflated to 10 atmospheric pressure for a total of 30 seconds. Completion angiogram revealed successful radiographic result with residual stenosis of less than ___%.</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rPr>
              <a:t>-----------------------</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rPr>
              <a:t>Following these interventions, the catheter and sheath were removed from the femoral artery. A closure device using Angioseal was used in the femoral artery to achieve adequate hemostasis. Standard dressings were applied. The patient tolerated the procedure well with no immediate complications and returned to the recovery area in stable condition.</a:t>
            </a:r>
          </a:p>
          <a:p>
            <a:pPr marL="0" marR="0">
              <a:lnSpc>
                <a:spcPct val="107000"/>
              </a:lnSpc>
              <a:spcBef>
                <a:spcPts val="0"/>
              </a:spcBef>
              <a:spcAft>
                <a:spcPts val="800"/>
              </a:spcAft>
            </a:pPr>
            <a:r>
              <a:rPr lang="en-US" sz="1800" b="1" dirty="0">
                <a:effectLst/>
                <a:latin typeface="Calibri" panose="020F0502020204030204" pitchFamily="34" charset="0"/>
                <a:ea typeface="Calibri" panose="020F0502020204030204" pitchFamily="34" charset="0"/>
              </a:rPr>
              <a:t>Findings: </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800" b="1" dirty="0">
                <a:effectLst/>
                <a:latin typeface="Calibri" panose="020F0502020204030204" pitchFamily="34" charset="0"/>
                <a:ea typeface="Calibri" panose="020F0502020204030204" pitchFamily="34" charset="0"/>
              </a:rPr>
              <a:t>LEFT UPPER EXTREMITY: </a:t>
            </a:r>
            <a:r>
              <a:rPr lang="en-US" sz="1800" b="1" dirty="0">
                <a:effectLst/>
                <a:highlight>
                  <a:srgbClr val="00FF00"/>
                </a:highlight>
                <a:latin typeface="Calibri" panose="020F0502020204030204" pitchFamily="34" charset="0"/>
                <a:ea typeface="Calibri" panose="020F0502020204030204" pitchFamily="34" charset="0"/>
              </a:rPr>
              <a:t>(itemized above green colored paragraph)</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rPr>
              <a:t>1. patent thoracic aorta without significant stenosis. </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rPr>
              <a:t>2. left subclavian artery with ___ 20% luminal stenosis, which was treated with balloon angioplasty.</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rPr>
              <a:t>3. left axillary artery with ___ 20% luminal stenosis, which was treated with balloon angioplasty.</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rPr>
              <a:t>4. left brachial artery with ___ 20% luminal stenosis, which was treated with balloon angioplasty.</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rPr>
              <a:t>5. left radial artery with ___ 20% luminal stenosis, which was treated with balloon angioplasty.</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rPr>
              <a:t> </a:t>
            </a:r>
          </a:p>
          <a:p>
            <a:pPr marL="0" marR="0">
              <a:lnSpc>
                <a:spcPct val="107000"/>
              </a:lnSpc>
              <a:spcBef>
                <a:spcPts val="0"/>
              </a:spcBef>
              <a:spcAft>
                <a:spcPts val="800"/>
              </a:spcAft>
            </a:pPr>
            <a:r>
              <a:rPr lang="en-US" sz="1800" b="1" dirty="0">
                <a:effectLst/>
                <a:latin typeface="Calibri" panose="020F0502020204030204" pitchFamily="34" charset="0"/>
                <a:ea typeface="Calibri" panose="020F0502020204030204" pitchFamily="34" charset="0"/>
              </a:rPr>
              <a:t>Treatment Outcomes:</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rPr>
              <a:t>Successful balloon angioplasty of left upper extremity arterial circulation including left subclavian artery, axillary artery, brachial artery, and radial artery. </a:t>
            </a:r>
          </a:p>
          <a:p>
            <a:pPr marL="0" marR="0">
              <a:lnSpc>
                <a:spcPct val="107000"/>
              </a:lnSpc>
              <a:spcBef>
                <a:spcPts val="0"/>
              </a:spcBef>
              <a:spcAft>
                <a:spcPts val="800"/>
              </a:spcAft>
            </a:pPr>
            <a:r>
              <a:rPr lang="en-US" sz="1800" b="1" dirty="0">
                <a:effectLst/>
                <a:latin typeface="Calibri" panose="020F0502020204030204" pitchFamily="34" charset="0"/>
                <a:ea typeface="Calibri" panose="020F0502020204030204" pitchFamily="34" charset="0"/>
              </a:rPr>
              <a:t>Plan:</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rPr>
              <a:t>The patient will be scheduled for left upper extremity arteriovenous access creation which is scheduled for _____ at Garfield Medical Center. He should continue with hemodialysis via the jugular vein tunneled dialysis catheter.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612 W. Duarte Rd, #303, Arcadia, CA 91007</a:t>
            </a: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9</a:t>
            </a:fld>
            <a:endParaRPr lang="en-US"/>
          </a:p>
        </p:txBody>
      </p:sp>
    </p:spTree>
    <p:extLst>
      <p:ext uri="{BB962C8B-B14F-4D97-AF65-F5344CB8AC3E}">
        <p14:creationId xmlns:p14="http://schemas.microsoft.com/office/powerpoint/2010/main" val="2779240997"/>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CEA</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ASSISTANT: Mathew Cheung, DO</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Right high-grade carotid artery stenosis. 2. Right hemispheric stroke</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 Right carotid artery endarterectomy (CPT# 35301)</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Left high-grade carotid artery stenosis. 2. Left hemispheric stroke</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 Left carotid artery endarterectomy (CPT# 35301)</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5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has been diagnosed with a high grade &lt;   ___ right   left  ____ &gt; carotid artery stenosis. The findings of the carotid artery occlusive disease were also confirmed by carotid duplex ultrasound as well as CT scan. Because of the patient's high grade carotid artery occlusive disease which is associated with a stroke risk of 14% per year, operative treatment of carotid endarterectomy was discussed with the patient who agreed to proceed with the treatment plan. I've discussed with the patient regarding the benefits and risks of carotid endarterectomy. The patient is aware of the surgical benefit which will reduce patient's risk of stroke to less than 1%. The patient is also aware of the risks of the operation which include neck hematoma, bleeding, stroke, and death. The overall risk of these risks and complications was 2%.  The patient accepted these benefits and risks and has agreed to undergo the planned operation in an effort to reduce the patient's risk of stroke occurrence.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taken to the operating room and placed on the table in the supine position. The patient's  &lt;   ___ right   left  ____ &gt;  neck was prepped sterilely and then draped in a standard fashion. The patient was given general anesthesia via orotracheal intubation by anesthesiology physician. Appropriate time out and site of surgery were identified and confirmed by all personnel in the operating room. Using an oblique incision in the neck, skin incision was made and dissection was carried down using electrocautery. We carefully opened the platysma muscle. The facial vein was next identified and divided. The jugular vein was next retracted laterally to provide exposure to the common carotid artery. We continued the dissection and isolated the common carotid artery. We also isolated the external carotid artery and the internal carotid artery.  Circumferential control was obtained in the internal carotid artery, external carotid artery, and the common carotid artery. Vessel loops were used to encircle these vessels.  At this point, heparin was given in which we placed a vascular clamp on the common carotid artery, external carotid artery, and internal carotid artery. We proceeded with a vertical incision in the common carotid artery which was extended into the internal carotid artery.  A carotid shunt was inserted in the common carotid artery and internal carotid artery. The shunt was maintained throughout the entire operation.  Carotid plaque was identified in the carotid bulb which involved the common carotid artery, internal carotid artery, and external artery. The carotid plaque was removed in its entirety from the common carotid artery, external carotid artery, and internal carotid artery. Distal edge of the plaque was removed with excellent visualization. Appropriate saline flush of the carotid intima was performed to ensure all plaque materials were removed completely. The carotid plaque was removed using a vertical eversion technique. Following that, the carotid arteriotomy was closed with a bovine pericardial patch using a #6-0 prolene suture in a running fashion. Prior to completion of the carotid arteriotomy closure, appropriate flushing was performed, and clamps were removed once the arteriotomy closure was completed.  The wound was irrigated, and the platysma muscle was closed using #3-0 Vicryl and #4-0 Vicryl subcuticular sutures were used to close the skin. The patient remained neurologically stable throughout the entire operation.  The patient suffered no neurologic complications, and the patient was taken to the recovery room in stable condition. I was present throughout the entire operation.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The patient will be admitted to ICU for postoperative monitoring.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90</a:t>
            </a:fld>
            <a:endParaRPr lang="en-US"/>
          </a:p>
        </p:txBody>
      </p:sp>
    </p:spTree>
    <p:extLst>
      <p:ext uri="{BB962C8B-B14F-4D97-AF65-F5344CB8AC3E}">
        <p14:creationId xmlns:p14="http://schemas.microsoft.com/office/powerpoint/2010/main" val="1162380450"/>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CEA</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ASSISTANT: Mathew Cheung, DO</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Right neck hematoma, 2. Status post right carotid endarterectomy</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 </a:t>
            </a:r>
          </a:p>
          <a:p>
            <a:r>
              <a:rPr lang="en-US" sz="1200" kern="1200" dirty="0">
                <a:solidFill>
                  <a:schemeClr val="tx1"/>
                </a:solidFill>
                <a:effectLst/>
                <a:latin typeface="+mn-lt"/>
                <a:ea typeface="+mn-ea"/>
                <a:cs typeface="+mn-cs"/>
              </a:rPr>
              <a:t>1. Right neck exploration with neck hematoma evacuation (CPT# 35800)</a:t>
            </a:r>
          </a:p>
          <a:p>
            <a:r>
              <a:rPr lang="en-US" sz="1200" kern="1200" dirty="0">
                <a:solidFill>
                  <a:schemeClr val="tx1"/>
                </a:solidFill>
                <a:effectLst/>
                <a:latin typeface="+mn-lt"/>
                <a:ea typeface="+mn-ea"/>
                <a:cs typeface="+mn-cs"/>
              </a:rPr>
              <a:t>2. Repair of carotid artery for bleeding control with interrupted suture placement (CPT# 35201)</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PREOPERATIVE DIAGNOSIS: 1. Left neck hematoma, 2. Status post left carotid endarterectomy</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 </a:t>
            </a:r>
          </a:p>
          <a:p>
            <a:r>
              <a:rPr lang="en-US" sz="1200" kern="1200" dirty="0">
                <a:solidFill>
                  <a:schemeClr val="tx1"/>
                </a:solidFill>
                <a:effectLst/>
                <a:latin typeface="+mn-lt"/>
                <a:ea typeface="+mn-ea"/>
                <a:cs typeface="+mn-cs"/>
              </a:rPr>
              <a:t>1. Left neck exploration with neck hematoma evacuation (CPT# 35800)</a:t>
            </a:r>
          </a:p>
          <a:p>
            <a:r>
              <a:rPr lang="en-US" sz="1200" kern="1200" dirty="0">
                <a:solidFill>
                  <a:schemeClr val="tx1"/>
                </a:solidFill>
                <a:effectLst/>
                <a:latin typeface="+mn-lt"/>
                <a:ea typeface="+mn-ea"/>
                <a:cs typeface="+mn-cs"/>
              </a:rPr>
              <a:t>2. Repair of carotid artery for bleeding control with interrupted suture placement (CPT# 35201)</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5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underwent carotid endarterectomy earlier today with uneventful operative course. However, the patient developed neck hematoma postoperatively. Due to the expansion of the neck hematoma as well as concerns for airway compromise, the patient was taken back to the operating room to undergo neck exploration, hematoma evacuation, and possible repair of the carotid artery. I have discussed with the patient regarding the need for this urgent neck exploration.  The patient is aware of the benefit of the treatment which is to evacuate the neck hematoma and repair potential bleeding vessel. The patient is also aware of the risks of the operation which include neck hematoma, bleeding, stroke, and death. The overall risk of these risks and complications was 2%.  The patient accepted these benefits and risks and has agreed to undergo the planned operation in an effort to reduce the patient's risk of stroke occurrence.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taken to the operating room and placed on the table in the supine position. The patient's  &lt;   ___ right   left  ____ &gt;  neck was prepped sterilely and then draped in a standard fashion. The patient was given general anesthesia via orotracheal intubation by anesthesiology physician. Appropriate time out and site of surgery were identified and confirmed by all personnel in the operating room. Using an oblique incision in the neck, skin incision was reopened with a scalpel. We reopened the fascia and entered the surgical cavity from the recent endarterectomy site. Next we evacuated approximately 30 ml of hematoma from the neck wound. Further evaluation revealed a small bleeding site along the carotid artery endarterectomy suture line. This area was repair with 5-0 prolene sutures in an interrupted fashions. Wound was next irrigated with saline fluid. The platysma muscle was closed using #3-0 Vicryl and #4-0 Vicryl subcuticular sutures were used to close the skin. The patient remained neurologically stable throughout the entire operation.  The patient suffered no neurologic complications, and the patient was taken to the recovery room in stable condition. I was present throughout the entire operation.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The patient will be admitted to ICU for postoperative monitoring.  We will keep the patient intubated this evening with sedation for blood pressure control. We will consider possible weaning the ventilatory support and extubation in the morning.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91</a:t>
            </a:fld>
            <a:endParaRPr lang="en-US"/>
          </a:p>
        </p:txBody>
      </p:sp>
    </p:spTree>
    <p:extLst>
      <p:ext uri="{BB962C8B-B14F-4D97-AF65-F5344CB8AC3E}">
        <p14:creationId xmlns:p14="http://schemas.microsoft.com/office/powerpoint/2010/main" val="503220519"/>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Leg AV malformation/hemangioma excision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Right lower extremity arteriovenous malformation with hemangioma, 2. Right lower extremity pain</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PREOPERATIVE DIAGNOSIS: 1. Left lower extremity arteriovenous malformation with hemangioma, 2. Left lower extremity pain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POSTOPERATIVE DIAGNOSIS: Same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PROCEDURE: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Excision of right lower extremity hemangioma (leg/ankle area, subfascial, intramuscular region; &lt;5cm) (CPT# 27619)</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Excision of right lower extremity  hemangioma (thigh/knee area, subfascial, intramuscular region; &lt;5cm) (CPT# 27328)</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Excision of right lower extremity  hemangioma (pelvis/hip area, subfascial, intramuscular region; &lt;5cm) (CPT# 27048)</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Excision of right lower extremity  hemangioma (foot/toe area, subfascial, intramuscular region; &lt;5cm) (CPT#28045)</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Excision of left lower extremity hemangioma (leg/ankle area, subfascial, intramuscular region; &lt;5cm) (CPT# 27619)</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Excision of left lower extremity  hemangioma (thigh/knee area, subfascial, intramuscular region; &lt;5cm) (CPT# 27328)</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Excision of left lower extremity  hemangioma (pelvis/hip area, subfascial, intramuscular region; &lt;5cm) (CPT# 27048)</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Excision of left lower extremity  hemangioma (foot/toe area, subfascial, intramuscular region; &lt;5cm) (CPT#28045)</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NOTE TO PL REGARDING CPT CODE FOR SOFT TISSUE TUMOR EXCISION:</a:t>
            </a:r>
          </a:p>
          <a:p>
            <a:endParaRPr lang="en-US" sz="1200"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21011</a:t>
            </a:r>
            <a:r>
              <a:rPr lang="en-US" dirty="0"/>
              <a:t> </a:t>
            </a:r>
            <a:r>
              <a:rPr lang="en-US" sz="1200" b="0" i="0" u="none" strike="noStrike" kern="1200" dirty="0">
                <a:solidFill>
                  <a:schemeClr val="tx1"/>
                </a:solidFill>
                <a:effectLst/>
                <a:latin typeface="+mn-lt"/>
                <a:ea typeface="+mn-ea"/>
                <a:cs typeface="+mn-cs"/>
              </a:rPr>
              <a:t>Excision, tumor, soft tissue of face or scalp, subcutaneous (&lt;2cm)</a:t>
            </a:r>
            <a:r>
              <a:rPr lang="en-US" dirty="0"/>
              <a:t> </a:t>
            </a:r>
          </a:p>
          <a:p>
            <a:r>
              <a:rPr lang="en-US" sz="1200" b="0" i="0" u="none" strike="noStrike" kern="1200" dirty="0">
                <a:solidFill>
                  <a:schemeClr val="tx1"/>
                </a:solidFill>
                <a:effectLst/>
                <a:latin typeface="+mn-lt"/>
                <a:ea typeface="+mn-ea"/>
                <a:cs typeface="+mn-cs"/>
              </a:rPr>
              <a:t>21013</a:t>
            </a:r>
            <a:r>
              <a:rPr lang="en-US" dirty="0"/>
              <a:t> </a:t>
            </a:r>
            <a:r>
              <a:rPr lang="en-US" sz="1200" b="0" i="0" u="none" strike="noStrike" kern="1200" dirty="0">
                <a:solidFill>
                  <a:schemeClr val="tx1"/>
                </a:solidFill>
                <a:effectLst/>
                <a:latin typeface="+mn-lt"/>
                <a:ea typeface="+mn-ea"/>
                <a:cs typeface="+mn-cs"/>
              </a:rPr>
              <a:t>Excision, tumor, soft tissue of face or scalp, subfascial (</a:t>
            </a:r>
            <a:r>
              <a:rPr lang="en-US" sz="1200" b="0" i="0" u="none" strike="noStrike" kern="1200" dirty="0" err="1">
                <a:solidFill>
                  <a:schemeClr val="tx1"/>
                </a:solidFill>
                <a:effectLst/>
                <a:latin typeface="+mn-lt"/>
                <a:ea typeface="+mn-ea"/>
                <a:cs typeface="+mn-cs"/>
              </a:rPr>
              <a:t>eg</a:t>
            </a:r>
            <a:r>
              <a:rPr lang="en-US" sz="1200" b="0" i="0" u="none" strike="noStrike" kern="1200" dirty="0">
                <a:solidFill>
                  <a:schemeClr val="tx1"/>
                </a:solidFill>
                <a:effectLst/>
                <a:latin typeface="+mn-lt"/>
                <a:ea typeface="+mn-ea"/>
                <a:cs typeface="+mn-cs"/>
              </a:rPr>
              <a:t>, </a:t>
            </a:r>
            <a:r>
              <a:rPr lang="en-US" sz="1200" b="0" i="0" u="none" strike="noStrike" kern="1200" dirty="0" err="1">
                <a:solidFill>
                  <a:schemeClr val="tx1"/>
                </a:solidFill>
                <a:effectLst/>
                <a:latin typeface="+mn-lt"/>
                <a:ea typeface="+mn-ea"/>
                <a:cs typeface="+mn-cs"/>
              </a:rPr>
              <a:t>subgaleal</a:t>
            </a:r>
            <a:r>
              <a:rPr lang="en-US" sz="1200" b="0" i="0" u="none" strike="noStrike" kern="1200" dirty="0">
                <a:solidFill>
                  <a:schemeClr val="tx1"/>
                </a:solidFill>
                <a:effectLst/>
                <a:latin typeface="+mn-lt"/>
                <a:ea typeface="+mn-ea"/>
                <a:cs typeface="+mn-cs"/>
              </a:rPr>
              <a:t>, intramuscular) (&lt;2cm)</a:t>
            </a:r>
            <a:r>
              <a:rPr lang="en-US" dirty="0"/>
              <a:t> </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21555</a:t>
            </a:r>
            <a:r>
              <a:rPr lang="en-US" dirty="0"/>
              <a:t> </a:t>
            </a:r>
            <a:r>
              <a:rPr lang="en-US" sz="1200" b="0" i="0" u="none" strike="noStrike" kern="1200" dirty="0">
                <a:solidFill>
                  <a:schemeClr val="tx1"/>
                </a:solidFill>
                <a:effectLst/>
                <a:latin typeface="+mn-lt"/>
                <a:ea typeface="+mn-ea"/>
                <a:cs typeface="+mn-cs"/>
              </a:rPr>
              <a:t>Excision, tumor, soft tissue of neck or anterior thorax, subcutaneous (&lt;3cm)</a:t>
            </a:r>
            <a:r>
              <a:rPr lang="en-US" dirty="0"/>
              <a:t> </a:t>
            </a:r>
          </a:p>
          <a:p>
            <a:r>
              <a:rPr lang="en-US" sz="1200" b="0" i="0" u="none" strike="noStrike" kern="1200" dirty="0">
                <a:solidFill>
                  <a:schemeClr val="tx1"/>
                </a:solidFill>
                <a:effectLst/>
                <a:latin typeface="+mn-lt"/>
                <a:ea typeface="+mn-ea"/>
                <a:cs typeface="+mn-cs"/>
              </a:rPr>
              <a:t>21556</a:t>
            </a:r>
            <a:r>
              <a:rPr lang="en-US" dirty="0"/>
              <a:t> </a:t>
            </a:r>
            <a:r>
              <a:rPr lang="en-US" sz="1200" b="0" i="0" u="none" strike="noStrike" kern="1200" dirty="0">
                <a:solidFill>
                  <a:schemeClr val="tx1"/>
                </a:solidFill>
                <a:effectLst/>
                <a:latin typeface="+mn-lt"/>
                <a:ea typeface="+mn-ea"/>
                <a:cs typeface="+mn-cs"/>
              </a:rPr>
              <a:t>Excision, tumor, soft tissue of neck or anterior thorax, subfascial  (</a:t>
            </a:r>
            <a:r>
              <a:rPr lang="en-US" sz="1200" b="0" i="0" u="none" strike="noStrike" kern="1200" dirty="0" err="1">
                <a:solidFill>
                  <a:schemeClr val="tx1"/>
                </a:solidFill>
                <a:effectLst/>
                <a:latin typeface="+mn-lt"/>
                <a:ea typeface="+mn-ea"/>
                <a:cs typeface="+mn-cs"/>
              </a:rPr>
              <a:t>eg.</a:t>
            </a:r>
            <a:r>
              <a:rPr lang="en-US" sz="1200" b="0" i="0" u="none" strike="noStrike" kern="1200" dirty="0">
                <a:solidFill>
                  <a:schemeClr val="tx1"/>
                </a:solidFill>
                <a:effectLst/>
                <a:latin typeface="+mn-lt"/>
                <a:ea typeface="+mn-ea"/>
                <a:cs typeface="+mn-cs"/>
              </a:rPr>
              <a:t> Intramuscular) (&lt;5cm)</a:t>
            </a:r>
            <a:r>
              <a:rPr lang="en-US" dirty="0"/>
              <a:t> </a:t>
            </a:r>
          </a:p>
          <a:p>
            <a:r>
              <a:rPr lang="en-US" sz="1200" b="0" i="0" u="none" strike="noStrike" kern="1200" dirty="0">
                <a:solidFill>
                  <a:schemeClr val="tx1"/>
                </a:solidFill>
                <a:effectLst/>
                <a:latin typeface="+mn-lt"/>
                <a:ea typeface="+mn-ea"/>
                <a:cs typeface="+mn-cs"/>
              </a:rPr>
              <a:t>21557</a:t>
            </a:r>
            <a:r>
              <a:rPr lang="en-US" dirty="0"/>
              <a:t> </a:t>
            </a:r>
            <a:r>
              <a:rPr lang="en-US" sz="1200" b="0" i="0" u="none" strike="noStrike" kern="1200" dirty="0">
                <a:solidFill>
                  <a:schemeClr val="tx1"/>
                </a:solidFill>
                <a:effectLst/>
                <a:latin typeface="+mn-lt"/>
                <a:ea typeface="+mn-ea"/>
                <a:cs typeface="+mn-cs"/>
              </a:rPr>
              <a:t>Radical resection of tumor (</a:t>
            </a:r>
            <a:r>
              <a:rPr lang="en-US" sz="1200" b="0" i="0" u="none" strike="noStrike" kern="1200" dirty="0" err="1">
                <a:solidFill>
                  <a:schemeClr val="tx1"/>
                </a:solidFill>
                <a:effectLst/>
                <a:latin typeface="+mn-lt"/>
                <a:ea typeface="+mn-ea"/>
                <a:cs typeface="+mn-cs"/>
              </a:rPr>
              <a:t>eg</a:t>
            </a:r>
            <a:r>
              <a:rPr lang="en-US" sz="1200" b="0" i="0" u="none" strike="noStrike" kern="1200" dirty="0">
                <a:solidFill>
                  <a:schemeClr val="tx1"/>
                </a:solidFill>
                <a:effectLst/>
                <a:latin typeface="+mn-lt"/>
                <a:ea typeface="+mn-ea"/>
                <a:cs typeface="+mn-cs"/>
              </a:rPr>
              <a:t>, sarcoma), soft tissue of neck or anterior thorax (&lt;5cm)</a:t>
            </a:r>
          </a:p>
          <a:p>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21930</a:t>
            </a:r>
            <a:r>
              <a:rPr lang="en-US" dirty="0"/>
              <a:t> </a:t>
            </a:r>
            <a:r>
              <a:rPr lang="en-US" sz="1200" b="0" i="0" u="none" strike="noStrike" kern="1200" dirty="0">
                <a:solidFill>
                  <a:schemeClr val="tx1"/>
                </a:solidFill>
                <a:effectLst/>
                <a:latin typeface="+mn-lt"/>
                <a:ea typeface="+mn-ea"/>
                <a:cs typeface="+mn-cs"/>
              </a:rPr>
              <a:t>Excision, tumor, soft tissue of back or flank, subcutaneous (&lt;3cm)</a:t>
            </a:r>
            <a:r>
              <a:rPr lang="en-US" dirty="0"/>
              <a:t> </a:t>
            </a:r>
          </a:p>
          <a:p>
            <a:r>
              <a:rPr lang="en-US" sz="1200" b="0" i="0" u="none" strike="noStrike" kern="1200" dirty="0">
                <a:solidFill>
                  <a:schemeClr val="tx1"/>
                </a:solidFill>
                <a:effectLst/>
                <a:latin typeface="+mn-lt"/>
                <a:ea typeface="+mn-ea"/>
                <a:cs typeface="+mn-cs"/>
              </a:rPr>
              <a:t>21932</a:t>
            </a:r>
            <a:r>
              <a:rPr lang="en-US" dirty="0"/>
              <a:t> </a:t>
            </a:r>
            <a:r>
              <a:rPr lang="en-US" sz="1200" b="0" i="0" u="none" strike="noStrike" kern="1200" dirty="0">
                <a:solidFill>
                  <a:schemeClr val="tx1"/>
                </a:solidFill>
                <a:effectLst/>
                <a:latin typeface="+mn-lt"/>
                <a:ea typeface="+mn-ea"/>
                <a:cs typeface="+mn-cs"/>
              </a:rPr>
              <a:t>Excision, tumor, soft tissue of back or flank, subfascial  (</a:t>
            </a:r>
            <a:r>
              <a:rPr lang="en-US" sz="1200" b="0" i="0" u="none" strike="noStrike" kern="1200" dirty="0" err="1">
                <a:solidFill>
                  <a:schemeClr val="tx1"/>
                </a:solidFill>
                <a:effectLst/>
                <a:latin typeface="+mn-lt"/>
                <a:ea typeface="+mn-ea"/>
                <a:cs typeface="+mn-cs"/>
              </a:rPr>
              <a:t>eg.</a:t>
            </a:r>
            <a:r>
              <a:rPr lang="en-US" sz="1200" b="0" i="0" u="none" strike="noStrike" kern="1200" dirty="0">
                <a:solidFill>
                  <a:schemeClr val="tx1"/>
                </a:solidFill>
                <a:effectLst/>
                <a:latin typeface="+mn-lt"/>
                <a:ea typeface="+mn-ea"/>
                <a:cs typeface="+mn-cs"/>
              </a:rPr>
              <a:t> Intramuscular) (&lt;5cm)</a:t>
            </a:r>
            <a:r>
              <a:rPr lang="en-US" dirty="0"/>
              <a:t> </a:t>
            </a:r>
          </a:p>
          <a:p>
            <a:r>
              <a:rPr lang="en-US" sz="1200" b="0" i="0" u="none" strike="noStrike" kern="1200" dirty="0">
                <a:solidFill>
                  <a:schemeClr val="tx1"/>
                </a:solidFill>
                <a:effectLst/>
                <a:latin typeface="+mn-lt"/>
                <a:ea typeface="+mn-ea"/>
                <a:cs typeface="+mn-cs"/>
              </a:rPr>
              <a:t>21935</a:t>
            </a:r>
            <a:r>
              <a:rPr lang="en-US" dirty="0"/>
              <a:t> </a:t>
            </a:r>
            <a:r>
              <a:rPr lang="en-US" sz="1200" b="0" i="0" u="none" strike="noStrike" kern="1200" dirty="0">
                <a:solidFill>
                  <a:schemeClr val="tx1"/>
                </a:solidFill>
                <a:effectLst/>
                <a:latin typeface="+mn-lt"/>
                <a:ea typeface="+mn-ea"/>
                <a:cs typeface="+mn-cs"/>
              </a:rPr>
              <a:t>Radical resection of tumor (</a:t>
            </a:r>
            <a:r>
              <a:rPr lang="en-US" sz="1200" b="0" i="0" u="none" strike="noStrike" kern="1200" dirty="0" err="1">
                <a:solidFill>
                  <a:schemeClr val="tx1"/>
                </a:solidFill>
                <a:effectLst/>
                <a:latin typeface="+mn-lt"/>
                <a:ea typeface="+mn-ea"/>
                <a:cs typeface="+mn-cs"/>
              </a:rPr>
              <a:t>eg</a:t>
            </a:r>
            <a:r>
              <a:rPr lang="en-US" sz="1200" b="0" i="0" u="none" strike="noStrike" kern="1200" dirty="0">
                <a:solidFill>
                  <a:schemeClr val="tx1"/>
                </a:solidFill>
                <a:effectLst/>
                <a:latin typeface="+mn-lt"/>
                <a:ea typeface="+mn-ea"/>
                <a:cs typeface="+mn-cs"/>
              </a:rPr>
              <a:t>, sarcoma), soft tissue of back or flank (&lt;5cm)</a:t>
            </a:r>
            <a:r>
              <a:rPr lang="en-US" dirty="0"/>
              <a:t>  </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23075</a:t>
            </a:r>
            <a:r>
              <a:rPr lang="en-US" dirty="0"/>
              <a:t> </a:t>
            </a:r>
            <a:r>
              <a:rPr lang="en-US" sz="1200" b="0" i="0" u="none" strike="noStrike" kern="1200" dirty="0">
                <a:solidFill>
                  <a:schemeClr val="tx1"/>
                </a:solidFill>
                <a:effectLst/>
                <a:latin typeface="+mn-lt"/>
                <a:ea typeface="+mn-ea"/>
                <a:cs typeface="+mn-cs"/>
              </a:rPr>
              <a:t>Excision, tumor, soft tissue of shoulder area, subcutaneous (&lt;3cm)</a:t>
            </a:r>
            <a:r>
              <a:rPr lang="en-US" dirty="0"/>
              <a:t> </a:t>
            </a:r>
          </a:p>
          <a:p>
            <a:r>
              <a:rPr lang="en-US" sz="1200" b="0" i="0" u="none" strike="noStrike" kern="1200" dirty="0">
                <a:solidFill>
                  <a:schemeClr val="tx1"/>
                </a:solidFill>
                <a:effectLst/>
                <a:latin typeface="+mn-lt"/>
                <a:ea typeface="+mn-ea"/>
                <a:cs typeface="+mn-cs"/>
              </a:rPr>
              <a:t>23076</a:t>
            </a:r>
            <a:r>
              <a:rPr lang="en-US" dirty="0"/>
              <a:t> </a:t>
            </a:r>
            <a:r>
              <a:rPr lang="en-US" sz="1200" b="0" i="0" u="none" strike="noStrike" kern="1200" dirty="0">
                <a:solidFill>
                  <a:schemeClr val="tx1"/>
                </a:solidFill>
                <a:effectLst/>
                <a:latin typeface="+mn-lt"/>
                <a:ea typeface="+mn-ea"/>
                <a:cs typeface="+mn-cs"/>
              </a:rPr>
              <a:t>Excision, tumor, soft tissue of shoulder area, subfascial  (</a:t>
            </a:r>
            <a:r>
              <a:rPr lang="en-US" sz="1200" b="0" i="0" u="none" strike="noStrike" kern="1200" dirty="0" err="1">
                <a:solidFill>
                  <a:schemeClr val="tx1"/>
                </a:solidFill>
                <a:effectLst/>
                <a:latin typeface="+mn-lt"/>
                <a:ea typeface="+mn-ea"/>
                <a:cs typeface="+mn-cs"/>
              </a:rPr>
              <a:t>eg.</a:t>
            </a:r>
            <a:r>
              <a:rPr lang="en-US" sz="1200" b="0" i="0" u="none" strike="noStrike" kern="1200" dirty="0">
                <a:solidFill>
                  <a:schemeClr val="tx1"/>
                </a:solidFill>
                <a:effectLst/>
                <a:latin typeface="+mn-lt"/>
                <a:ea typeface="+mn-ea"/>
                <a:cs typeface="+mn-cs"/>
              </a:rPr>
              <a:t> Intramuscular) (&lt;5cm)</a:t>
            </a:r>
            <a:r>
              <a:rPr lang="en-US" dirty="0"/>
              <a:t> </a:t>
            </a:r>
          </a:p>
          <a:p>
            <a:r>
              <a:rPr lang="en-US" sz="1200" b="0" i="0" u="none" strike="noStrike" kern="1200" dirty="0">
                <a:solidFill>
                  <a:schemeClr val="tx1"/>
                </a:solidFill>
                <a:effectLst/>
                <a:latin typeface="+mn-lt"/>
                <a:ea typeface="+mn-ea"/>
                <a:cs typeface="+mn-cs"/>
              </a:rPr>
              <a:t>23077</a:t>
            </a:r>
            <a:r>
              <a:rPr lang="en-US" dirty="0"/>
              <a:t> </a:t>
            </a:r>
            <a:r>
              <a:rPr lang="en-US" sz="1200" b="0" i="0" u="none" strike="noStrike" kern="1200" dirty="0">
                <a:solidFill>
                  <a:schemeClr val="tx1"/>
                </a:solidFill>
                <a:effectLst/>
                <a:latin typeface="+mn-lt"/>
                <a:ea typeface="+mn-ea"/>
                <a:cs typeface="+mn-cs"/>
              </a:rPr>
              <a:t>Radical resection of tumor (</a:t>
            </a:r>
            <a:r>
              <a:rPr lang="en-US" sz="1200" b="0" i="0" u="none" strike="noStrike" kern="1200" dirty="0" err="1">
                <a:solidFill>
                  <a:schemeClr val="tx1"/>
                </a:solidFill>
                <a:effectLst/>
                <a:latin typeface="+mn-lt"/>
                <a:ea typeface="+mn-ea"/>
                <a:cs typeface="+mn-cs"/>
              </a:rPr>
              <a:t>eg</a:t>
            </a:r>
            <a:r>
              <a:rPr lang="en-US" sz="1200" b="0" i="0" u="none" strike="noStrike" kern="1200" dirty="0">
                <a:solidFill>
                  <a:schemeClr val="tx1"/>
                </a:solidFill>
                <a:effectLst/>
                <a:latin typeface="+mn-lt"/>
                <a:ea typeface="+mn-ea"/>
                <a:cs typeface="+mn-cs"/>
              </a:rPr>
              <a:t>, sarcoma), soft tissue of shoulder area (&lt;5cm)</a:t>
            </a:r>
            <a:r>
              <a:rPr lang="en-US" dirty="0"/>
              <a:t> </a:t>
            </a:r>
          </a:p>
          <a:p>
            <a:endParaRPr lang="en-US" dirty="0"/>
          </a:p>
          <a:p>
            <a:r>
              <a:rPr lang="en-US" sz="1200" b="0" i="0" u="none" strike="noStrike" kern="1200" dirty="0">
                <a:solidFill>
                  <a:schemeClr val="tx1"/>
                </a:solidFill>
                <a:effectLst/>
                <a:latin typeface="+mn-lt"/>
                <a:ea typeface="+mn-ea"/>
                <a:cs typeface="+mn-cs"/>
              </a:rPr>
              <a:t>24075</a:t>
            </a:r>
            <a:r>
              <a:rPr lang="en-US" dirty="0"/>
              <a:t> </a:t>
            </a:r>
            <a:r>
              <a:rPr lang="en-US" sz="1200" b="0" i="0" u="none" strike="noStrike" kern="1200" dirty="0">
                <a:solidFill>
                  <a:schemeClr val="tx1"/>
                </a:solidFill>
                <a:effectLst/>
                <a:latin typeface="+mn-lt"/>
                <a:ea typeface="+mn-ea"/>
                <a:cs typeface="+mn-cs"/>
              </a:rPr>
              <a:t>Excision, tumor, soft tissue of upper arm or elbow area, subcutaneous (&lt;3cm) … </a:t>
            </a:r>
            <a:r>
              <a:rPr lang="en-US" dirty="0"/>
              <a:t>($366)</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a:solidFill>
                  <a:schemeClr val="tx1"/>
                </a:solidFill>
                <a:effectLst/>
                <a:latin typeface="+mn-lt"/>
                <a:ea typeface="+mn-ea"/>
                <a:cs typeface="+mn-cs"/>
              </a:rPr>
              <a:t>24076</a:t>
            </a:r>
            <a:r>
              <a:rPr lang="en-US" dirty="0"/>
              <a:t> </a:t>
            </a:r>
            <a:r>
              <a:rPr lang="en-US" sz="1200" b="0" i="0" u="none" strike="noStrike" kern="1200" dirty="0">
                <a:solidFill>
                  <a:schemeClr val="tx1"/>
                </a:solidFill>
                <a:effectLst/>
                <a:latin typeface="+mn-lt"/>
                <a:ea typeface="+mn-ea"/>
                <a:cs typeface="+mn-cs"/>
              </a:rPr>
              <a:t>Excision, tumor, soft tissue of upper arm or elbow area, subfascial  (</a:t>
            </a:r>
            <a:r>
              <a:rPr lang="en-US" sz="1200" b="0" i="0" u="none" strike="noStrike" kern="1200" dirty="0" err="1">
                <a:solidFill>
                  <a:schemeClr val="tx1"/>
                </a:solidFill>
                <a:effectLst/>
                <a:latin typeface="+mn-lt"/>
                <a:ea typeface="+mn-ea"/>
                <a:cs typeface="+mn-cs"/>
              </a:rPr>
              <a:t>eg.</a:t>
            </a:r>
            <a:r>
              <a:rPr lang="en-US" sz="1200" b="0" i="0" u="none" strike="noStrike" kern="1200" dirty="0">
                <a:solidFill>
                  <a:schemeClr val="tx1"/>
                </a:solidFill>
                <a:effectLst/>
                <a:latin typeface="+mn-lt"/>
                <a:ea typeface="+mn-ea"/>
                <a:cs typeface="+mn-cs"/>
              </a:rPr>
              <a:t> Intramuscular) (&lt;5cm) … </a:t>
            </a:r>
            <a:r>
              <a:rPr lang="en-US" dirty="0"/>
              <a:t>($603)</a:t>
            </a:r>
          </a:p>
          <a:p>
            <a:r>
              <a:rPr lang="en-US" sz="1200" b="0" i="0" u="none" strike="noStrike" kern="1200" dirty="0">
                <a:solidFill>
                  <a:schemeClr val="tx1"/>
                </a:solidFill>
                <a:effectLst/>
                <a:latin typeface="+mn-lt"/>
                <a:ea typeface="+mn-ea"/>
                <a:cs typeface="+mn-cs"/>
              </a:rPr>
              <a:t>24077</a:t>
            </a:r>
            <a:r>
              <a:rPr lang="en-US" dirty="0"/>
              <a:t> </a:t>
            </a:r>
            <a:r>
              <a:rPr lang="en-US" sz="1200" b="0" i="0" u="none" strike="noStrike" kern="1200" dirty="0">
                <a:solidFill>
                  <a:schemeClr val="tx1"/>
                </a:solidFill>
                <a:effectLst/>
                <a:latin typeface="+mn-lt"/>
                <a:ea typeface="+mn-ea"/>
                <a:cs typeface="+mn-cs"/>
              </a:rPr>
              <a:t>Radical resection of tumor (</a:t>
            </a:r>
            <a:r>
              <a:rPr lang="en-US" sz="1200" b="0" i="0" u="none" strike="noStrike" kern="1200" dirty="0" err="1">
                <a:solidFill>
                  <a:schemeClr val="tx1"/>
                </a:solidFill>
                <a:effectLst/>
                <a:latin typeface="+mn-lt"/>
                <a:ea typeface="+mn-ea"/>
                <a:cs typeface="+mn-cs"/>
              </a:rPr>
              <a:t>eg</a:t>
            </a:r>
            <a:r>
              <a:rPr lang="en-US" sz="1200" b="0" i="0" u="none" strike="noStrike" kern="1200" dirty="0">
                <a:solidFill>
                  <a:schemeClr val="tx1"/>
                </a:solidFill>
                <a:effectLst/>
                <a:latin typeface="+mn-lt"/>
                <a:ea typeface="+mn-ea"/>
                <a:cs typeface="+mn-cs"/>
              </a:rPr>
              <a:t>, sarcoma), soft tissue of upper arm or elbow area, (&lt;5cm)</a:t>
            </a:r>
            <a:r>
              <a:rPr lang="en-US" dirty="0"/>
              <a:t> </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25075</a:t>
            </a:r>
            <a:r>
              <a:rPr lang="en-US" dirty="0"/>
              <a:t> </a:t>
            </a:r>
            <a:r>
              <a:rPr lang="en-US" sz="1200" b="0" i="0" u="none" strike="noStrike" kern="1200" dirty="0">
                <a:solidFill>
                  <a:schemeClr val="tx1"/>
                </a:solidFill>
                <a:effectLst/>
                <a:latin typeface="+mn-lt"/>
                <a:ea typeface="+mn-ea"/>
                <a:cs typeface="+mn-cs"/>
              </a:rPr>
              <a:t>Excision, tumor, forearm and/or wrist area; subcutaneous (&lt;3cm)</a:t>
            </a:r>
            <a:r>
              <a:rPr lang="en-US" dirty="0"/>
              <a:t> </a:t>
            </a:r>
            <a:r>
              <a:rPr lang="en-US" sz="1200" b="0" i="0" u="none" strike="noStrike" kern="1200" dirty="0">
                <a:solidFill>
                  <a:schemeClr val="tx1"/>
                </a:solidFill>
                <a:effectLst/>
                <a:latin typeface="+mn-lt"/>
                <a:ea typeface="+mn-ea"/>
                <a:cs typeface="+mn-cs"/>
              </a:rPr>
              <a:t>… </a:t>
            </a:r>
            <a:r>
              <a:rPr lang="en-US" dirty="0"/>
              <a:t>($352)</a:t>
            </a:r>
          </a:p>
          <a:p>
            <a:r>
              <a:rPr lang="en-US" sz="1200" b="0" i="0" u="none" strike="noStrike" kern="1200" dirty="0">
                <a:solidFill>
                  <a:schemeClr val="tx1"/>
                </a:solidFill>
                <a:effectLst/>
                <a:latin typeface="+mn-lt"/>
                <a:ea typeface="+mn-ea"/>
                <a:cs typeface="+mn-cs"/>
              </a:rPr>
              <a:t>25076</a:t>
            </a:r>
            <a:r>
              <a:rPr lang="en-US" dirty="0"/>
              <a:t> </a:t>
            </a:r>
            <a:r>
              <a:rPr lang="en-US" sz="1200" b="0" i="0" u="none" strike="noStrike" kern="1200" dirty="0">
                <a:solidFill>
                  <a:schemeClr val="tx1"/>
                </a:solidFill>
                <a:effectLst/>
                <a:latin typeface="+mn-lt"/>
                <a:ea typeface="+mn-ea"/>
                <a:cs typeface="+mn-cs"/>
              </a:rPr>
              <a:t>Excision, tumor, forearm and/or wrist area; deep, subfascial  (</a:t>
            </a:r>
            <a:r>
              <a:rPr lang="en-US" sz="1200" b="0" i="0" u="none" strike="noStrike" kern="1200" dirty="0" err="1">
                <a:solidFill>
                  <a:schemeClr val="tx1"/>
                </a:solidFill>
                <a:effectLst/>
                <a:latin typeface="+mn-lt"/>
                <a:ea typeface="+mn-ea"/>
                <a:cs typeface="+mn-cs"/>
              </a:rPr>
              <a:t>eg.</a:t>
            </a:r>
            <a:r>
              <a:rPr lang="en-US" sz="1200" b="0" i="0" u="none" strike="noStrike" kern="1200" dirty="0">
                <a:solidFill>
                  <a:schemeClr val="tx1"/>
                </a:solidFill>
                <a:effectLst/>
                <a:latin typeface="+mn-lt"/>
                <a:ea typeface="+mn-ea"/>
                <a:cs typeface="+mn-cs"/>
              </a:rPr>
              <a:t> Intramuscular) (&lt;3cm)</a:t>
            </a:r>
            <a:r>
              <a:rPr lang="en-US" dirty="0"/>
              <a:t> </a:t>
            </a:r>
            <a:r>
              <a:rPr lang="en-US" sz="1200" b="0" i="0" u="none" strike="noStrike" kern="1200" dirty="0">
                <a:solidFill>
                  <a:schemeClr val="tx1"/>
                </a:solidFill>
                <a:effectLst/>
                <a:latin typeface="+mn-lt"/>
                <a:ea typeface="+mn-ea"/>
                <a:cs typeface="+mn-cs"/>
              </a:rPr>
              <a:t>… </a:t>
            </a:r>
            <a:r>
              <a:rPr lang="en-US" dirty="0"/>
              <a:t>($578)</a:t>
            </a:r>
          </a:p>
          <a:p>
            <a:r>
              <a:rPr lang="en-US" sz="1200" b="0" i="0" u="none" strike="noStrike" kern="1200" dirty="0">
                <a:solidFill>
                  <a:schemeClr val="tx1"/>
                </a:solidFill>
                <a:effectLst/>
                <a:latin typeface="+mn-lt"/>
                <a:ea typeface="+mn-ea"/>
                <a:cs typeface="+mn-cs"/>
              </a:rPr>
              <a:t>25077</a:t>
            </a:r>
            <a:r>
              <a:rPr lang="en-US" dirty="0"/>
              <a:t> </a:t>
            </a:r>
            <a:r>
              <a:rPr lang="en-US" sz="1200" b="0" i="0" u="none" strike="noStrike" kern="1200" dirty="0">
                <a:solidFill>
                  <a:schemeClr val="tx1"/>
                </a:solidFill>
                <a:effectLst/>
                <a:latin typeface="+mn-lt"/>
                <a:ea typeface="+mn-ea"/>
                <a:cs typeface="+mn-cs"/>
              </a:rPr>
              <a:t>Radical resection of tumor (</a:t>
            </a:r>
            <a:r>
              <a:rPr lang="en-US" sz="1200" b="0" i="0" u="none" strike="noStrike" kern="1200" dirty="0" err="1">
                <a:solidFill>
                  <a:schemeClr val="tx1"/>
                </a:solidFill>
                <a:effectLst/>
                <a:latin typeface="+mn-lt"/>
                <a:ea typeface="+mn-ea"/>
                <a:cs typeface="+mn-cs"/>
              </a:rPr>
              <a:t>eg</a:t>
            </a:r>
            <a:r>
              <a:rPr lang="en-US" sz="1200" b="0" i="0" u="none" strike="noStrike" kern="1200" dirty="0">
                <a:solidFill>
                  <a:schemeClr val="tx1"/>
                </a:solidFill>
                <a:effectLst/>
                <a:latin typeface="+mn-lt"/>
                <a:ea typeface="+mn-ea"/>
                <a:cs typeface="+mn-cs"/>
              </a:rPr>
              <a:t>, sarcoma), soft tissue of forearm and/or wrist area (&lt;3cm)</a:t>
            </a:r>
            <a:r>
              <a:rPr lang="en-US" dirty="0"/>
              <a:t> </a:t>
            </a:r>
            <a:r>
              <a:rPr lang="en-US" sz="1200" b="0" i="0" u="none" strike="noStrike" kern="1200" dirty="0">
                <a:solidFill>
                  <a:schemeClr val="tx1"/>
                </a:solidFill>
                <a:effectLst/>
                <a:latin typeface="+mn-lt"/>
                <a:ea typeface="+mn-ea"/>
                <a:cs typeface="+mn-cs"/>
              </a:rPr>
              <a:t>… </a:t>
            </a:r>
            <a:r>
              <a:rPr lang="en-US" dirty="0"/>
              <a:t>($971)</a:t>
            </a:r>
          </a:p>
          <a:p>
            <a:endParaRPr lang="en-US" dirty="0"/>
          </a:p>
          <a:p>
            <a:r>
              <a:rPr lang="en-US" sz="1200" b="0" i="0" u="none" strike="noStrike" kern="1200" dirty="0">
                <a:solidFill>
                  <a:schemeClr val="tx1"/>
                </a:solidFill>
                <a:effectLst/>
                <a:latin typeface="+mn-lt"/>
                <a:ea typeface="+mn-ea"/>
                <a:cs typeface="+mn-cs"/>
              </a:rPr>
              <a:t>26115</a:t>
            </a:r>
            <a:r>
              <a:rPr lang="en-US" dirty="0"/>
              <a:t> </a:t>
            </a:r>
            <a:r>
              <a:rPr lang="en-US" sz="1200" b="0" i="0" u="none" strike="noStrike" kern="1200" dirty="0">
                <a:solidFill>
                  <a:schemeClr val="tx1"/>
                </a:solidFill>
                <a:effectLst/>
                <a:latin typeface="+mn-lt"/>
                <a:ea typeface="+mn-ea"/>
                <a:cs typeface="+mn-cs"/>
              </a:rPr>
              <a:t>Excision, tumor or vascular malformation, hand or finger; subcutaneous (&lt;1.5cm)</a:t>
            </a:r>
            <a:r>
              <a:rPr lang="en-US" dirty="0"/>
              <a:t> </a:t>
            </a:r>
            <a:r>
              <a:rPr lang="en-US" sz="1200" b="0" i="0" u="none" strike="noStrike" kern="1200" dirty="0">
                <a:solidFill>
                  <a:schemeClr val="tx1"/>
                </a:solidFill>
                <a:effectLst/>
                <a:latin typeface="+mn-lt"/>
                <a:ea typeface="+mn-ea"/>
                <a:cs typeface="+mn-cs"/>
              </a:rPr>
              <a:t>… </a:t>
            </a:r>
            <a:r>
              <a:rPr lang="en-US" dirty="0"/>
              <a:t>($373)</a:t>
            </a:r>
          </a:p>
          <a:p>
            <a:r>
              <a:rPr lang="en-US" sz="1200" b="0" i="0" u="none" strike="noStrike" kern="1200" dirty="0">
                <a:solidFill>
                  <a:schemeClr val="tx1"/>
                </a:solidFill>
                <a:effectLst/>
                <a:latin typeface="+mn-lt"/>
                <a:ea typeface="+mn-ea"/>
                <a:cs typeface="+mn-cs"/>
              </a:rPr>
              <a:t>26116</a:t>
            </a:r>
            <a:r>
              <a:rPr lang="en-US" dirty="0"/>
              <a:t> </a:t>
            </a:r>
            <a:r>
              <a:rPr lang="en-US" sz="1200" b="0" i="0" u="none" strike="noStrike" kern="1200" dirty="0">
                <a:solidFill>
                  <a:schemeClr val="tx1"/>
                </a:solidFill>
                <a:effectLst/>
                <a:latin typeface="+mn-lt"/>
                <a:ea typeface="+mn-ea"/>
                <a:cs typeface="+mn-cs"/>
              </a:rPr>
              <a:t>Excision, tumor or vascular malformation, hand or finger; deep, subfascial, intramuscular (&lt;1.5cm) … </a:t>
            </a:r>
            <a:r>
              <a:rPr lang="en-US" dirty="0"/>
              <a:t>($588)</a:t>
            </a:r>
          </a:p>
          <a:p>
            <a:r>
              <a:rPr lang="en-US" sz="1200" b="0" i="0" u="none" strike="noStrike" kern="1200" dirty="0">
                <a:solidFill>
                  <a:schemeClr val="tx1"/>
                </a:solidFill>
                <a:effectLst/>
                <a:latin typeface="+mn-lt"/>
                <a:ea typeface="+mn-ea"/>
                <a:cs typeface="+mn-cs"/>
              </a:rPr>
              <a:t>26117</a:t>
            </a:r>
            <a:r>
              <a:rPr lang="en-US" dirty="0"/>
              <a:t> </a:t>
            </a:r>
            <a:r>
              <a:rPr lang="en-US" sz="1200" b="0" i="0" u="none" strike="noStrike" kern="1200" dirty="0">
                <a:solidFill>
                  <a:schemeClr val="tx1"/>
                </a:solidFill>
                <a:effectLst/>
                <a:latin typeface="+mn-lt"/>
                <a:ea typeface="+mn-ea"/>
                <a:cs typeface="+mn-cs"/>
              </a:rPr>
              <a:t>Radical resection of tumor (</a:t>
            </a:r>
            <a:r>
              <a:rPr lang="en-US" sz="1200" b="0" i="0" u="none" strike="noStrike" kern="1200" dirty="0" err="1">
                <a:solidFill>
                  <a:schemeClr val="tx1"/>
                </a:solidFill>
                <a:effectLst/>
                <a:latin typeface="+mn-lt"/>
                <a:ea typeface="+mn-ea"/>
                <a:cs typeface="+mn-cs"/>
              </a:rPr>
              <a:t>eg</a:t>
            </a:r>
            <a:r>
              <a:rPr lang="en-US" sz="1200" b="0" i="0" u="none" strike="noStrike" kern="1200" dirty="0">
                <a:solidFill>
                  <a:schemeClr val="tx1"/>
                </a:solidFill>
                <a:effectLst/>
                <a:latin typeface="+mn-lt"/>
                <a:ea typeface="+mn-ea"/>
                <a:cs typeface="+mn-cs"/>
              </a:rPr>
              <a:t>, malignant neoplasm), soft tissue of hand or finger (&lt;3cm)</a:t>
            </a:r>
            <a:r>
              <a:rPr lang="en-US" dirty="0"/>
              <a:t> </a:t>
            </a:r>
            <a:r>
              <a:rPr lang="en-US" sz="1200" b="0" i="0" u="none" strike="noStrike" kern="1200" dirty="0">
                <a:solidFill>
                  <a:schemeClr val="tx1"/>
                </a:solidFill>
                <a:effectLst/>
                <a:latin typeface="+mn-lt"/>
                <a:ea typeface="+mn-ea"/>
                <a:cs typeface="+mn-cs"/>
              </a:rPr>
              <a:t>… </a:t>
            </a:r>
            <a:r>
              <a:rPr lang="en-US" dirty="0"/>
              <a:t>($588)</a:t>
            </a:r>
          </a:p>
          <a:p>
            <a:endParaRPr lang="en-US" dirty="0"/>
          </a:p>
          <a:p>
            <a:r>
              <a:rPr lang="en-US" sz="1200" b="0" i="0" u="none" strike="noStrike" kern="1200" dirty="0">
                <a:solidFill>
                  <a:schemeClr val="tx1"/>
                </a:solidFill>
                <a:effectLst/>
                <a:latin typeface="+mn-lt"/>
                <a:ea typeface="+mn-ea"/>
                <a:cs typeface="+mn-cs"/>
              </a:rPr>
              <a:t>27047</a:t>
            </a:r>
            <a:r>
              <a:rPr lang="en-US" dirty="0"/>
              <a:t> </a:t>
            </a:r>
            <a:r>
              <a:rPr lang="en-US" sz="1200" b="0" i="0" u="none" strike="noStrike" kern="1200" dirty="0">
                <a:solidFill>
                  <a:schemeClr val="tx1"/>
                </a:solidFill>
                <a:effectLst/>
                <a:latin typeface="+mn-lt"/>
                <a:ea typeface="+mn-ea"/>
                <a:cs typeface="+mn-cs"/>
              </a:rPr>
              <a:t>Excision, tumor, soft tissue of pelvis and hip area, subcutaneous (&lt;3m)</a:t>
            </a:r>
            <a:r>
              <a:rPr lang="en-US" dirty="0"/>
              <a:t> </a:t>
            </a:r>
            <a:r>
              <a:rPr lang="en-US" sz="1200" b="0" i="0" u="none" strike="noStrike" kern="1200" dirty="0">
                <a:solidFill>
                  <a:schemeClr val="tx1"/>
                </a:solidFill>
                <a:effectLst/>
                <a:latin typeface="+mn-lt"/>
                <a:ea typeface="+mn-ea"/>
                <a:cs typeface="+mn-cs"/>
              </a:rPr>
              <a:t>… </a:t>
            </a:r>
            <a:r>
              <a:rPr lang="en-US" dirty="0"/>
              <a:t>($399)</a:t>
            </a:r>
          </a:p>
          <a:p>
            <a:r>
              <a:rPr lang="en-US" sz="1200" b="0" i="0" u="none" strike="noStrike" kern="1200" dirty="0">
                <a:solidFill>
                  <a:schemeClr val="tx1"/>
                </a:solidFill>
                <a:effectLst/>
                <a:latin typeface="+mn-lt"/>
                <a:ea typeface="+mn-ea"/>
                <a:cs typeface="+mn-cs"/>
              </a:rPr>
              <a:t>27048</a:t>
            </a:r>
            <a:r>
              <a:rPr lang="en-US" dirty="0"/>
              <a:t> </a:t>
            </a:r>
            <a:r>
              <a:rPr lang="en-US" sz="1200" b="0" i="0" u="none" strike="noStrike" kern="1200" dirty="0">
                <a:solidFill>
                  <a:schemeClr val="tx1"/>
                </a:solidFill>
                <a:effectLst/>
                <a:latin typeface="+mn-lt"/>
                <a:ea typeface="+mn-ea"/>
                <a:cs typeface="+mn-cs"/>
              </a:rPr>
              <a:t>Excision, tumor, soft tissue of pelvis and hip area, subfascial (</a:t>
            </a:r>
            <a:r>
              <a:rPr lang="en-US" sz="1200" b="0" i="0" u="none" strike="noStrike" kern="1200" dirty="0" err="1">
                <a:solidFill>
                  <a:schemeClr val="tx1"/>
                </a:solidFill>
                <a:effectLst/>
                <a:latin typeface="+mn-lt"/>
                <a:ea typeface="+mn-ea"/>
                <a:cs typeface="+mn-cs"/>
              </a:rPr>
              <a:t>eg.</a:t>
            </a:r>
            <a:r>
              <a:rPr lang="en-US" sz="1200" b="0" i="0" u="none" strike="noStrike" kern="1200" dirty="0">
                <a:solidFill>
                  <a:schemeClr val="tx1"/>
                </a:solidFill>
                <a:effectLst/>
                <a:latin typeface="+mn-lt"/>
                <a:ea typeface="+mn-ea"/>
                <a:cs typeface="+mn-cs"/>
              </a:rPr>
              <a:t> Intramuscular) (&lt;5cm)</a:t>
            </a:r>
            <a:r>
              <a:rPr lang="en-US" dirty="0"/>
              <a:t> </a:t>
            </a:r>
            <a:r>
              <a:rPr lang="en-US" sz="1200" b="0" i="0" u="none" strike="noStrike" kern="1200" dirty="0">
                <a:solidFill>
                  <a:schemeClr val="tx1"/>
                </a:solidFill>
                <a:effectLst/>
                <a:latin typeface="+mn-lt"/>
                <a:ea typeface="+mn-ea"/>
                <a:cs typeface="+mn-cs"/>
              </a:rPr>
              <a:t>… </a:t>
            </a:r>
            <a:r>
              <a:rPr lang="en-US" dirty="0"/>
              <a:t>($671)</a:t>
            </a:r>
          </a:p>
          <a:p>
            <a:r>
              <a:rPr lang="en-US" sz="1200" b="0" i="0" u="none" strike="noStrike" kern="1200" dirty="0">
                <a:solidFill>
                  <a:schemeClr val="tx1"/>
                </a:solidFill>
                <a:effectLst/>
                <a:latin typeface="+mn-lt"/>
                <a:ea typeface="+mn-ea"/>
                <a:cs typeface="+mn-cs"/>
              </a:rPr>
              <a:t>27049</a:t>
            </a:r>
            <a:r>
              <a:rPr lang="en-US" dirty="0"/>
              <a:t> </a:t>
            </a:r>
            <a:r>
              <a:rPr lang="en-US" sz="1200" b="0" i="0" u="none" strike="noStrike" kern="1200" dirty="0">
                <a:solidFill>
                  <a:schemeClr val="tx1"/>
                </a:solidFill>
                <a:effectLst/>
                <a:latin typeface="+mn-lt"/>
                <a:ea typeface="+mn-ea"/>
                <a:cs typeface="+mn-cs"/>
              </a:rPr>
              <a:t>Radical excision of tumor (</a:t>
            </a:r>
            <a:r>
              <a:rPr lang="en-US" sz="1200" b="0" i="0" u="none" strike="noStrike" kern="1200" dirty="0" err="1">
                <a:solidFill>
                  <a:schemeClr val="tx1"/>
                </a:solidFill>
                <a:effectLst/>
                <a:latin typeface="+mn-lt"/>
                <a:ea typeface="+mn-ea"/>
                <a:cs typeface="+mn-cs"/>
              </a:rPr>
              <a:t>eg.</a:t>
            </a:r>
            <a:r>
              <a:rPr lang="en-US" sz="1200" b="0" i="0" u="none" strike="noStrike" kern="1200" dirty="0">
                <a:solidFill>
                  <a:schemeClr val="tx1"/>
                </a:solidFill>
                <a:effectLst/>
                <a:latin typeface="+mn-lt"/>
                <a:ea typeface="+mn-ea"/>
                <a:cs typeface="+mn-cs"/>
              </a:rPr>
              <a:t> sarcoma) soft tissue of pelvis and hip area (&lt;5cm) … </a:t>
            </a:r>
            <a:r>
              <a:rPr lang="en-US" dirty="0"/>
              <a:t>($1,459)</a:t>
            </a:r>
            <a:endParaRPr lang="en-US" sz="1200" b="0" i="0" u="none" strike="noStrike" kern="1200" dirty="0">
              <a:solidFill>
                <a:schemeClr val="tx1"/>
              </a:solidFill>
              <a:effectLst/>
              <a:latin typeface="+mn-lt"/>
              <a:ea typeface="+mn-ea"/>
              <a:cs typeface="+mn-cs"/>
            </a:endParaRPr>
          </a:p>
          <a:p>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27327</a:t>
            </a:r>
            <a:r>
              <a:rPr lang="en-US" dirty="0"/>
              <a:t> </a:t>
            </a:r>
            <a:r>
              <a:rPr lang="en-US" sz="1200" b="0" i="0" u="none" strike="noStrike" kern="1200" dirty="0">
                <a:solidFill>
                  <a:schemeClr val="tx1"/>
                </a:solidFill>
                <a:effectLst/>
                <a:latin typeface="+mn-lt"/>
                <a:ea typeface="+mn-ea"/>
                <a:cs typeface="+mn-cs"/>
              </a:rPr>
              <a:t>Excision, tumor, soft tissue of thigh or knee area, subcutaneous (&lt;3cm)</a:t>
            </a:r>
            <a:r>
              <a:rPr lang="en-US" dirty="0"/>
              <a:t> </a:t>
            </a:r>
            <a:r>
              <a:rPr lang="en-US" sz="1200" b="0" i="0" u="none" strike="noStrike" kern="1200" dirty="0">
                <a:solidFill>
                  <a:schemeClr val="tx1"/>
                </a:solidFill>
                <a:effectLst/>
                <a:latin typeface="+mn-lt"/>
                <a:ea typeface="+mn-ea"/>
                <a:cs typeface="+mn-cs"/>
              </a:rPr>
              <a:t>… </a:t>
            </a:r>
            <a:r>
              <a:rPr lang="en-US" dirty="0"/>
              <a:t>($348)</a:t>
            </a:r>
          </a:p>
          <a:p>
            <a:r>
              <a:rPr lang="en-US" sz="1200" b="0" i="0" u="none" strike="noStrike" kern="1200" dirty="0">
                <a:solidFill>
                  <a:schemeClr val="tx1"/>
                </a:solidFill>
                <a:effectLst/>
                <a:latin typeface="+mn-lt"/>
                <a:ea typeface="+mn-ea"/>
                <a:cs typeface="+mn-cs"/>
              </a:rPr>
              <a:t>27328</a:t>
            </a:r>
            <a:r>
              <a:rPr lang="en-US" dirty="0"/>
              <a:t> </a:t>
            </a:r>
            <a:r>
              <a:rPr lang="en-US" sz="1200" b="0" i="0" u="none" strike="noStrike" kern="1200" dirty="0">
                <a:solidFill>
                  <a:schemeClr val="tx1"/>
                </a:solidFill>
                <a:effectLst/>
                <a:latin typeface="+mn-lt"/>
                <a:ea typeface="+mn-ea"/>
                <a:cs typeface="+mn-cs"/>
              </a:rPr>
              <a:t>Excision, tumor, soft tissue of thigh or knee area, subfascial (</a:t>
            </a:r>
            <a:r>
              <a:rPr lang="en-US" sz="1200" b="0" i="0" u="none" strike="noStrike" kern="1200" dirty="0" err="1">
                <a:solidFill>
                  <a:schemeClr val="tx1"/>
                </a:solidFill>
                <a:effectLst/>
                <a:latin typeface="+mn-lt"/>
                <a:ea typeface="+mn-ea"/>
                <a:cs typeface="+mn-cs"/>
              </a:rPr>
              <a:t>eg.</a:t>
            </a:r>
            <a:r>
              <a:rPr lang="en-US" sz="1200" b="0" i="0" u="none" strike="noStrike" kern="1200" dirty="0">
                <a:solidFill>
                  <a:schemeClr val="tx1"/>
                </a:solidFill>
                <a:effectLst/>
                <a:latin typeface="+mn-lt"/>
                <a:ea typeface="+mn-ea"/>
                <a:cs typeface="+mn-cs"/>
              </a:rPr>
              <a:t> Intramuscular) (&lt;5cm)</a:t>
            </a:r>
            <a:r>
              <a:rPr lang="en-US" dirty="0"/>
              <a:t> </a:t>
            </a:r>
            <a:r>
              <a:rPr lang="en-US" sz="1200" b="0" i="0" u="none" strike="noStrike" kern="1200" dirty="0">
                <a:solidFill>
                  <a:schemeClr val="tx1"/>
                </a:solidFill>
                <a:effectLst/>
                <a:latin typeface="+mn-lt"/>
                <a:ea typeface="+mn-ea"/>
                <a:cs typeface="+mn-cs"/>
              </a:rPr>
              <a:t>… </a:t>
            </a:r>
            <a:r>
              <a:rPr lang="en-US" dirty="0"/>
              <a:t>($688)</a:t>
            </a:r>
          </a:p>
          <a:p>
            <a:endParaRPr lang="en-US" sz="1200"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27615</a:t>
            </a:r>
            <a:r>
              <a:rPr lang="en-US" dirty="0"/>
              <a:t> </a:t>
            </a:r>
            <a:r>
              <a:rPr lang="en-US" sz="1200" b="0" i="0" u="none" strike="noStrike" kern="1200" dirty="0">
                <a:solidFill>
                  <a:schemeClr val="tx1"/>
                </a:solidFill>
                <a:effectLst/>
                <a:latin typeface="+mn-lt"/>
                <a:ea typeface="+mn-ea"/>
                <a:cs typeface="+mn-cs"/>
              </a:rPr>
              <a:t>Radical excision of tumor (</a:t>
            </a:r>
            <a:r>
              <a:rPr lang="en-US" sz="1200" b="0" i="0" u="none" strike="noStrike" kern="1200" dirty="0" err="1">
                <a:solidFill>
                  <a:schemeClr val="tx1"/>
                </a:solidFill>
                <a:effectLst/>
                <a:latin typeface="+mn-lt"/>
                <a:ea typeface="+mn-ea"/>
                <a:cs typeface="+mn-cs"/>
              </a:rPr>
              <a:t>eg.</a:t>
            </a:r>
            <a:r>
              <a:rPr lang="en-US" sz="1200" b="0" i="0" u="none" strike="noStrike" kern="1200" dirty="0">
                <a:solidFill>
                  <a:schemeClr val="tx1"/>
                </a:solidFill>
                <a:effectLst/>
                <a:latin typeface="+mn-lt"/>
                <a:ea typeface="+mn-ea"/>
                <a:cs typeface="+mn-cs"/>
              </a:rPr>
              <a:t> sarcoma) soft tissue of leg or ankle area (&lt;5cm) ... </a:t>
            </a:r>
            <a:r>
              <a:rPr lang="en-US" dirty="0"/>
              <a:t>($1,125)</a:t>
            </a:r>
          </a:p>
          <a:p>
            <a:r>
              <a:rPr lang="en-US" sz="1200" b="0" i="0" u="none" strike="noStrike" kern="1200" dirty="0">
                <a:solidFill>
                  <a:schemeClr val="tx1"/>
                </a:solidFill>
                <a:effectLst/>
                <a:latin typeface="+mn-lt"/>
                <a:ea typeface="+mn-ea"/>
                <a:cs typeface="+mn-cs"/>
              </a:rPr>
              <a:t>27618</a:t>
            </a:r>
            <a:r>
              <a:rPr lang="en-US" dirty="0"/>
              <a:t> </a:t>
            </a:r>
            <a:r>
              <a:rPr lang="en-US" sz="1200" b="0" i="0" u="none" strike="noStrike" kern="1200" dirty="0">
                <a:solidFill>
                  <a:schemeClr val="tx1"/>
                </a:solidFill>
                <a:effectLst/>
                <a:latin typeface="+mn-lt"/>
                <a:ea typeface="+mn-ea"/>
                <a:cs typeface="+mn-cs"/>
              </a:rPr>
              <a:t>Excision, tumor, soft tissue of leg or ankle, subcutaneous (&lt;3cm)</a:t>
            </a:r>
            <a:r>
              <a:rPr lang="en-US" dirty="0"/>
              <a:t> </a:t>
            </a:r>
            <a:r>
              <a:rPr lang="en-US" sz="1200" b="0" i="0" u="none" strike="noStrike" kern="1200" dirty="0">
                <a:solidFill>
                  <a:schemeClr val="tx1"/>
                </a:solidFill>
                <a:effectLst/>
                <a:latin typeface="+mn-lt"/>
                <a:ea typeface="+mn-ea"/>
                <a:cs typeface="+mn-cs"/>
              </a:rPr>
              <a:t>… </a:t>
            </a:r>
            <a:r>
              <a:rPr lang="en-US" dirty="0"/>
              <a:t>($342)</a:t>
            </a:r>
          </a:p>
          <a:p>
            <a:r>
              <a:rPr lang="en-US" sz="1200" b="0" i="0" u="none" strike="noStrike" kern="1200" dirty="0">
                <a:solidFill>
                  <a:schemeClr val="tx1"/>
                </a:solidFill>
                <a:effectLst/>
                <a:latin typeface="+mn-lt"/>
                <a:ea typeface="+mn-ea"/>
                <a:cs typeface="+mn-cs"/>
              </a:rPr>
              <a:t>27619</a:t>
            </a:r>
            <a:r>
              <a:rPr lang="en-US" dirty="0"/>
              <a:t> </a:t>
            </a:r>
            <a:r>
              <a:rPr lang="en-US" sz="1200" b="0" i="0" u="none" strike="noStrike" kern="1200" dirty="0">
                <a:solidFill>
                  <a:schemeClr val="tx1"/>
                </a:solidFill>
                <a:effectLst/>
                <a:latin typeface="+mn-lt"/>
                <a:ea typeface="+mn-ea"/>
                <a:cs typeface="+mn-cs"/>
              </a:rPr>
              <a:t>Excision, tumor, soft tissue of leg or ankle area, subfascial (</a:t>
            </a:r>
            <a:r>
              <a:rPr lang="en-US" sz="1200" b="0" i="0" u="none" strike="noStrike" kern="1200" dirty="0" err="1">
                <a:solidFill>
                  <a:schemeClr val="tx1"/>
                </a:solidFill>
                <a:effectLst/>
                <a:latin typeface="+mn-lt"/>
                <a:ea typeface="+mn-ea"/>
                <a:cs typeface="+mn-cs"/>
              </a:rPr>
              <a:t>eg.</a:t>
            </a:r>
            <a:r>
              <a:rPr lang="en-US" sz="1200" b="0" i="0" u="none" strike="noStrike" kern="1200" dirty="0">
                <a:solidFill>
                  <a:schemeClr val="tx1"/>
                </a:solidFill>
                <a:effectLst/>
                <a:latin typeface="+mn-lt"/>
                <a:ea typeface="+mn-ea"/>
                <a:cs typeface="+mn-cs"/>
              </a:rPr>
              <a:t> Intramuscular) (&lt;5cm)</a:t>
            </a:r>
            <a:r>
              <a:rPr lang="en-US" dirty="0"/>
              <a:t> </a:t>
            </a:r>
            <a:r>
              <a:rPr lang="en-US" sz="1200" b="0" i="0" u="none" strike="noStrike" kern="1200" dirty="0">
                <a:solidFill>
                  <a:schemeClr val="tx1"/>
                </a:solidFill>
                <a:effectLst/>
                <a:latin typeface="+mn-lt"/>
                <a:ea typeface="+mn-ea"/>
                <a:cs typeface="+mn-cs"/>
              </a:rPr>
              <a:t>… </a:t>
            </a:r>
            <a:r>
              <a:rPr lang="en-US" dirty="0"/>
              <a:t>($514)</a:t>
            </a:r>
          </a:p>
          <a:p>
            <a:r>
              <a:rPr lang="en-US" sz="1200" b="0" i="0" u="none" strike="noStrike" kern="1200" dirty="0">
                <a:solidFill>
                  <a:schemeClr val="tx1"/>
                </a:solidFill>
                <a:effectLst/>
                <a:latin typeface="+mn-lt"/>
                <a:ea typeface="+mn-ea"/>
                <a:cs typeface="+mn-cs"/>
              </a:rPr>
              <a:t>28043</a:t>
            </a:r>
            <a:r>
              <a:rPr lang="en-US" dirty="0"/>
              <a:t> </a:t>
            </a:r>
            <a:r>
              <a:rPr lang="en-US" sz="1200" b="0" i="0" u="none" strike="noStrike" kern="1200" dirty="0">
                <a:solidFill>
                  <a:schemeClr val="tx1"/>
                </a:solidFill>
                <a:effectLst/>
                <a:latin typeface="+mn-lt"/>
                <a:ea typeface="+mn-ea"/>
                <a:cs typeface="+mn-cs"/>
              </a:rPr>
              <a:t>Excision, tumor, soft tissue of foot or toe, subcutaneous (&lt;1.5cm)</a:t>
            </a:r>
            <a:r>
              <a:rPr lang="en-US" dirty="0"/>
              <a:t> </a:t>
            </a:r>
            <a:r>
              <a:rPr lang="en-US" sz="1200" b="0" i="0" u="none" strike="noStrike" kern="1200" dirty="0">
                <a:solidFill>
                  <a:schemeClr val="tx1"/>
                </a:solidFill>
                <a:effectLst/>
                <a:latin typeface="+mn-lt"/>
                <a:ea typeface="+mn-ea"/>
                <a:cs typeface="+mn-cs"/>
              </a:rPr>
              <a:t>… </a:t>
            </a:r>
            <a:r>
              <a:rPr lang="en-US" dirty="0"/>
              <a:t>($295)</a:t>
            </a:r>
          </a:p>
          <a:p>
            <a:endParaRPr lang="en-US" sz="1200"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28045</a:t>
            </a:r>
            <a:r>
              <a:rPr lang="en-US" dirty="0"/>
              <a:t> </a:t>
            </a:r>
            <a:r>
              <a:rPr lang="en-US" sz="1200" b="0" i="0" u="none" strike="noStrike" kern="1200" dirty="0">
                <a:solidFill>
                  <a:schemeClr val="tx1"/>
                </a:solidFill>
                <a:effectLst/>
                <a:latin typeface="+mn-lt"/>
                <a:ea typeface="+mn-ea"/>
                <a:cs typeface="+mn-cs"/>
              </a:rPr>
              <a:t>Excision, tumor, soft tissue of foot or toe area, subfascial (</a:t>
            </a:r>
            <a:r>
              <a:rPr lang="en-US" sz="1200" b="0" i="0" u="none" strike="noStrike" kern="1200" dirty="0" err="1">
                <a:solidFill>
                  <a:schemeClr val="tx1"/>
                </a:solidFill>
                <a:effectLst/>
                <a:latin typeface="+mn-lt"/>
                <a:ea typeface="+mn-ea"/>
                <a:cs typeface="+mn-cs"/>
              </a:rPr>
              <a:t>eg.</a:t>
            </a:r>
            <a:r>
              <a:rPr lang="en-US" sz="1200" b="0" i="0" u="none" strike="noStrike" kern="1200" dirty="0">
                <a:solidFill>
                  <a:schemeClr val="tx1"/>
                </a:solidFill>
                <a:effectLst/>
                <a:latin typeface="+mn-lt"/>
                <a:ea typeface="+mn-ea"/>
                <a:cs typeface="+mn-cs"/>
              </a:rPr>
              <a:t> Intramuscular) (&lt;1.5cm)</a:t>
            </a:r>
            <a:r>
              <a:rPr lang="en-US" dirty="0"/>
              <a:t> </a:t>
            </a:r>
            <a:r>
              <a:rPr lang="en-US" sz="1200" b="0" i="0" u="none" strike="noStrike" kern="1200" dirty="0">
                <a:solidFill>
                  <a:schemeClr val="tx1"/>
                </a:solidFill>
                <a:effectLst/>
                <a:latin typeface="+mn-lt"/>
                <a:ea typeface="+mn-ea"/>
                <a:cs typeface="+mn-cs"/>
              </a:rPr>
              <a:t>… </a:t>
            </a:r>
            <a:r>
              <a:rPr lang="en-US" dirty="0"/>
              <a:t>($390)</a:t>
            </a:r>
          </a:p>
          <a:p>
            <a:r>
              <a:rPr lang="en-US" sz="1200" b="0" i="0" u="none" strike="noStrike" kern="1200" dirty="0">
                <a:solidFill>
                  <a:schemeClr val="tx1"/>
                </a:solidFill>
                <a:effectLst/>
                <a:latin typeface="+mn-lt"/>
                <a:ea typeface="+mn-ea"/>
                <a:cs typeface="+mn-cs"/>
              </a:rPr>
              <a:t>28046</a:t>
            </a:r>
            <a:r>
              <a:rPr lang="en-US" dirty="0"/>
              <a:t> </a:t>
            </a:r>
            <a:r>
              <a:rPr lang="en-US" sz="1200" b="0" i="0" u="none" strike="noStrike" kern="1200" dirty="0">
                <a:solidFill>
                  <a:schemeClr val="tx1"/>
                </a:solidFill>
                <a:effectLst/>
                <a:latin typeface="+mn-lt"/>
                <a:ea typeface="+mn-ea"/>
                <a:cs typeface="+mn-cs"/>
              </a:rPr>
              <a:t>Radical excision of tumor (</a:t>
            </a:r>
            <a:r>
              <a:rPr lang="en-US" sz="1200" b="0" i="0" u="none" strike="noStrike" kern="1200" dirty="0" err="1">
                <a:solidFill>
                  <a:schemeClr val="tx1"/>
                </a:solidFill>
                <a:effectLst/>
                <a:latin typeface="+mn-lt"/>
                <a:ea typeface="+mn-ea"/>
                <a:cs typeface="+mn-cs"/>
              </a:rPr>
              <a:t>eg.</a:t>
            </a:r>
            <a:r>
              <a:rPr lang="en-US" sz="1200" b="0" i="0" u="none" strike="noStrike" kern="1200" dirty="0">
                <a:solidFill>
                  <a:schemeClr val="tx1"/>
                </a:solidFill>
                <a:effectLst/>
                <a:latin typeface="+mn-lt"/>
                <a:ea typeface="+mn-ea"/>
                <a:cs typeface="+mn-cs"/>
              </a:rPr>
              <a:t> sarcoma) soft tissue of foot or toe (&lt;3cm)</a:t>
            </a:r>
            <a:r>
              <a:rPr lang="en-US" dirty="0"/>
              <a:t> </a:t>
            </a:r>
            <a:r>
              <a:rPr lang="en-US" sz="1200" b="0" i="0" u="none" strike="noStrike" kern="1200" dirty="0">
                <a:solidFill>
                  <a:schemeClr val="tx1"/>
                </a:solidFill>
                <a:effectLst/>
                <a:latin typeface="+mn-lt"/>
                <a:ea typeface="+mn-ea"/>
                <a:cs typeface="+mn-cs"/>
              </a:rPr>
              <a:t>… </a:t>
            </a:r>
            <a:r>
              <a:rPr lang="en-US" dirty="0"/>
              <a:t>($802)</a:t>
            </a:r>
          </a:p>
          <a:p>
            <a:r>
              <a:rPr lang="en-US" sz="1200" b="0" i="0" u="none" strike="noStrike" kern="1200" dirty="0">
                <a:solidFill>
                  <a:schemeClr val="tx1"/>
                </a:solidFill>
                <a:effectLst/>
                <a:latin typeface="+mn-lt"/>
                <a:ea typeface="+mn-ea"/>
                <a:cs typeface="+mn-cs"/>
              </a:rPr>
              <a:t>22903</a:t>
            </a:r>
            <a:r>
              <a:rPr lang="en-US" dirty="0"/>
              <a:t> </a:t>
            </a:r>
            <a:r>
              <a:rPr lang="en-US" sz="1200" b="0" i="0" u="none" strike="noStrike" kern="1200" dirty="0">
                <a:solidFill>
                  <a:schemeClr val="tx1"/>
                </a:solidFill>
                <a:effectLst/>
                <a:latin typeface="+mn-lt"/>
                <a:ea typeface="+mn-ea"/>
                <a:cs typeface="+mn-cs"/>
              </a:rPr>
              <a:t>Excision of soft tissue tumor of abdominal wall … </a:t>
            </a:r>
            <a:r>
              <a:rPr lang="en-US" dirty="0"/>
              <a:t>($482)</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5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year-old patient who has been experiencing lower extremity pain due to an enlarging skin mass consistent with a hemangioma. Due to the painful symptom as well as lesion enlargement, the patient was therefore taken to the operating room to undergo excision of the mass. The purpose of the procedure is to remove the mass and alleviate the lower extremity swelling and pain. The patient also understands the risks and complications of this procedure which include hematoma, bleeding, and infection. The patient agrees with the planned procedure of mass excision.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taken to the operating room and placed on the table in the supine position. </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Appropriate time out was performed in which all nursing and surgical personnel concurred with the surgical plan. The patient's        &lt;    right      vs      left    &gt;  lower extremity was prepped sterilely and draped in a standard fashion.  The area of the hemangioma located in the     &lt;   pelvis   vs.   thigh     vs.   knee    vs.    ankle     vs.   foot     &gt;   was identified. </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General anesthesia was given via orotracheal intubation.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region of the hemangioma  was injected with local anesthetic using 10 mL of 1% lidocaine without epinephrine solution.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Using a sharp scalpel, an elliptical incision was made around the area of the hemangioma which was approximately 4cm by 5cm in size. The hemangioma lesion was carefully isolated using both blunt dissection and electrocautery dissection. The area of the hemangioma was isolated and excised. Areas of the bleeding vessels were oversewn using 5-0 prolene sutures in a running locking fashion.  Electrocautery was used to achieve hemostasis. The lesion extended to the fascia and intramuscular layer which was removed in its entirety. Extensive undermining was required in order to close the large defect caused by the hemangioma excision. After extensive undermining, the deepest layer was closed with 3-0 PDS, the more intermediate layer was closed with 3-0 PDS, and the most superficial layer was closed with 4-0 PDS suture, followed by treatment with Dermabond dressing tape placement. The patient remained hemodynamically stable throughout the entire operation.  The patient suffered no complications, and the patient was taken to the recovery room in stable condition.   </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patient will be discharged to home and return for follow up in two weeks.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TREATMENT DISPOSITION - The patient will return to the floor and possibly be discharged to home tomorrow. The patient is instructed to follow up in my clinic in two weeks.</a:t>
            </a:r>
          </a:p>
          <a:p>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92</a:t>
            </a:fld>
            <a:endParaRPr lang="en-US"/>
          </a:p>
        </p:txBody>
      </p:sp>
    </p:spTree>
    <p:extLst>
      <p:ext uri="{BB962C8B-B14F-4D97-AF65-F5344CB8AC3E}">
        <p14:creationId xmlns:p14="http://schemas.microsoft.com/office/powerpoint/2010/main" val="2323978828"/>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Leg (fem. art repair + rect. muscle flap + wound vac.)</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Right femoral artery pseudoaneurysm, 2. Right femoral artery infection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Repair of right femoral artery pseudoaneurysm (CPT# 35226)</a:t>
            </a:r>
          </a:p>
          <a:p>
            <a:r>
              <a:rPr lang="en-US" sz="1200" kern="1200" dirty="0">
                <a:solidFill>
                  <a:schemeClr val="tx1"/>
                </a:solidFill>
                <a:effectLst/>
                <a:latin typeface="+mn-lt"/>
                <a:ea typeface="+mn-ea"/>
                <a:cs typeface="+mn-cs"/>
              </a:rPr>
              <a:t>2. Right groin debridement (CPT# 11043)</a:t>
            </a:r>
          </a:p>
          <a:p>
            <a:r>
              <a:rPr lang="en-US" sz="1200" kern="1200" dirty="0">
                <a:solidFill>
                  <a:schemeClr val="tx1"/>
                </a:solidFill>
                <a:effectLst/>
                <a:latin typeface="+mn-lt"/>
                <a:ea typeface="+mn-ea"/>
                <a:cs typeface="+mn-cs"/>
              </a:rPr>
              <a:t>3. Right groin rotational muscle flap using rectus femoris muscle (CPT# 15738)</a:t>
            </a:r>
          </a:p>
          <a:p>
            <a:r>
              <a:rPr lang="en-US" sz="1200" kern="1200" dirty="0">
                <a:solidFill>
                  <a:schemeClr val="tx1"/>
                </a:solidFill>
                <a:effectLst/>
                <a:latin typeface="+mn-lt"/>
                <a:ea typeface="+mn-ea"/>
                <a:cs typeface="+mn-cs"/>
              </a:rPr>
              <a:t>4. Placement of right groin wound vac (area of wound vac coverage: 10cm x 10cm x 5cm; CPT# 97606)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Left femoral artery pseudoaneurysm, 2. Left femoral artery infection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Repair of left femoral artery pseudoaneurysm (CPT# 35226)</a:t>
            </a:r>
          </a:p>
          <a:p>
            <a:r>
              <a:rPr lang="en-US" sz="1200" kern="1200" dirty="0">
                <a:solidFill>
                  <a:schemeClr val="tx1"/>
                </a:solidFill>
                <a:effectLst/>
                <a:latin typeface="+mn-lt"/>
                <a:ea typeface="+mn-ea"/>
                <a:cs typeface="+mn-cs"/>
              </a:rPr>
              <a:t>2. Left groin debridement (CPT# 11043)</a:t>
            </a:r>
          </a:p>
          <a:p>
            <a:r>
              <a:rPr lang="en-US" sz="1200" kern="1200" dirty="0">
                <a:solidFill>
                  <a:schemeClr val="tx1"/>
                </a:solidFill>
                <a:effectLst/>
                <a:latin typeface="+mn-lt"/>
                <a:ea typeface="+mn-ea"/>
                <a:cs typeface="+mn-cs"/>
              </a:rPr>
              <a:t>3. Left groin rotational muscle flap using rectus femoris muscle (CPT# 15738)</a:t>
            </a:r>
          </a:p>
          <a:p>
            <a:r>
              <a:rPr lang="en-US" sz="1200" kern="1200" dirty="0">
                <a:solidFill>
                  <a:schemeClr val="tx1"/>
                </a:solidFill>
                <a:effectLst/>
                <a:latin typeface="+mn-lt"/>
                <a:ea typeface="+mn-ea"/>
                <a:cs typeface="+mn-cs"/>
              </a:rPr>
              <a:t>4. Placement of left groin wound vac (area of wound vac coverage: 10cm x 10cm x 5cm; CPT# 97606)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100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 old patient has been experiencing groin pain and swelling, and the patient has been diagnosed with a femoral artery pseudoaneurysm based on a recent CT scan. Clinical exam showed erythematous groin with skin blisters and excoriation, which were suggestive of an infected femoral artery pseudoaneurysm. The patient was taken to the OR to undergo an operative exploration and femoral artery pseudoaneurysm repair. I've discussed with the patient regarding the benefits and risks of the procedure. The patient is aware of the benefits of the planned procedure which is to repair the femoral artery aneurysm which will prevent rupture. The patient is also aware of the potential risks of the procedure, which include wound infection, bleeding, artery occlusion, compartment syndrome, nerve injury, pneumonia, renal failure, myocardiac infarction, stroke, postoperative leg amputation, and death. The overall incidence of these risks and complications was 1%. The patient has accepted these benefits and risks and agreed to undergo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taken to the operating room and placed on the table in the supine position. Following general anesthesia induction via orotracheal intubation, the patient's &lt;  _____ right    left ____ &gt; leg was prepped sterilely and draped in the standard fashion. Appropriate time out was performed whereby the patient and site of surgery were identified. We made an oblique groin incision and continued the dissection using electrocautery. We encountered large amount of infected tissues involving the skin, subcutaneous tissues, and muscle. Areas of tissue necrosis involving the skin, subcutaneous tissues, and groin muscles were sharply excised using electrocautery. We next identified and isolated the common femoral, profunda femoral, and superficial femoral arteries. A large femoral pseudoaneurysm was identified and isolated. Following clamp placement of the common femoral artery, profunda femoral artery, and superficial femoral artery, we opened the femoral artery pseudoaneurysm. The femoral artery defect where the pseudoaneurysm originated was repaired using multiple 5-0 prolene sutures with interrupted fashion. Hemostasis was achieved once femoral artery repair was completed. Due to the extensive soft tissue infection and large groin cavity, we decided to perform right groin rotational muscle flap using rectus femoris muscle. A vertical incision was made in the distal thigh just above the patellar ligament. Dissection was carried down using electrocautery. We identified and isolated the ligament of the rectus femoris muscle which was attached to the patella. The ligament was next detached. The rectus femoris muscle was carefully mobilized anteriorly. The rectus femoris muscle was next rotated anteriorly and brought out in the groin wound. The muscle flap was next used to cover the femoral artery and the groin cavity. The distal thigh wound was irrigated, and fascia was closed using a 3-0 PDS suture.  A wound vac sponge was next placed in the groin wound. The area of wound vac sponge coverage was 10cm by 10cm by 5cm. Next a standard wound vac dressing was placed in the right groin skin area. Continual suctioning tube was connected to the wound vac. Dressing was applied in the standard fashion. The patient remained stable and was taken to the recovery room in a stable condition. The patient suffered no complications, and I was present throughout the entire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We’ll request wound care nurse to see for wound vac management.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93</a:t>
            </a:fld>
            <a:endParaRPr lang="en-US"/>
          </a:p>
        </p:txBody>
      </p:sp>
    </p:spTree>
    <p:extLst>
      <p:ext uri="{BB962C8B-B14F-4D97-AF65-F5344CB8AC3E}">
        <p14:creationId xmlns:p14="http://schemas.microsoft.com/office/powerpoint/2010/main" val="350022741"/>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PL.OR - Leg (infect. graft removal + fem-fem bypass + rect. femoris muscle flap)</a:t>
            </a:r>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Right femoral artery pseudoaneurysm, 2. Right femoral artery infection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Excision of right femoral infected graft (Viabahn stent-graft, CPT# 35903)</a:t>
            </a:r>
          </a:p>
          <a:p>
            <a:r>
              <a:rPr lang="en-US" sz="1200" kern="1200" dirty="0">
                <a:solidFill>
                  <a:schemeClr val="tx1"/>
                </a:solidFill>
                <a:effectLst/>
                <a:latin typeface="+mn-lt"/>
                <a:ea typeface="+mn-ea"/>
                <a:cs typeface="+mn-cs"/>
              </a:rPr>
              <a:t>2. Right groin debridement (CPT# 11043)</a:t>
            </a:r>
          </a:p>
          <a:p>
            <a:r>
              <a:rPr lang="en-US" sz="1200" kern="1200" dirty="0">
                <a:solidFill>
                  <a:schemeClr val="tx1"/>
                </a:solidFill>
                <a:effectLst/>
                <a:latin typeface="+mn-lt"/>
                <a:ea typeface="+mn-ea"/>
                <a:cs typeface="+mn-cs"/>
              </a:rPr>
              <a:t>3. Right femoro-femoral artery bypass using bovine carotid artery Artegraft (CPT# 35661)</a:t>
            </a:r>
          </a:p>
          <a:p>
            <a:r>
              <a:rPr lang="en-US" sz="1200" kern="1200" dirty="0">
                <a:solidFill>
                  <a:schemeClr val="tx1"/>
                </a:solidFill>
                <a:effectLst/>
                <a:latin typeface="+mn-lt"/>
                <a:ea typeface="+mn-ea"/>
                <a:cs typeface="+mn-cs"/>
              </a:rPr>
              <a:t>4. Right groin rotational muscle flap using rectus femoris muscle (CPT# 15738)</a:t>
            </a:r>
          </a:p>
          <a:p>
            <a:r>
              <a:rPr lang="en-US" sz="1200" kern="1200" dirty="0">
                <a:solidFill>
                  <a:schemeClr val="tx1"/>
                </a:solidFill>
                <a:effectLst/>
                <a:latin typeface="+mn-lt"/>
                <a:ea typeface="+mn-ea"/>
                <a:cs typeface="+mn-cs"/>
              </a:rPr>
              <a:t>5. Placement of right groin wound vac (area of wound vac coverage: 10cm x 10cm x 5cm; CPT# 97606) </a:t>
            </a:r>
          </a:p>
          <a:p>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PREOPERATIVE DIAGNOSIS: 1. Left femoral artery pseudoaneurysm, 2. Left femoral artery infection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Excision of left femoral infected graft (Viabahn stent-graft, CPT# 35903)</a:t>
            </a:r>
          </a:p>
          <a:p>
            <a:r>
              <a:rPr lang="en-US" sz="1200" kern="1200" dirty="0">
                <a:solidFill>
                  <a:schemeClr val="tx1"/>
                </a:solidFill>
                <a:effectLst/>
                <a:latin typeface="+mn-lt"/>
                <a:ea typeface="+mn-ea"/>
                <a:cs typeface="+mn-cs"/>
              </a:rPr>
              <a:t>2. Left groin debridement (CPT# 11043)</a:t>
            </a:r>
          </a:p>
          <a:p>
            <a:r>
              <a:rPr lang="en-US" sz="1200" kern="1200" dirty="0">
                <a:solidFill>
                  <a:schemeClr val="tx1"/>
                </a:solidFill>
                <a:effectLst/>
                <a:latin typeface="+mn-lt"/>
                <a:ea typeface="+mn-ea"/>
                <a:cs typeface="+mn-cs"/>
              </a:rPr>
              <a:t>3. Left femoro-femoral artery bypass using bovine carotid artery Artegraft (CPT# 35661)</a:t>
            </a:r>
          </a:p>
          <a:p>
            <a:r>
              <a:rPr lang="en-US" sz="1200" kern="1200" dirty="0">
                <a:solidFill>
                  <a:schemeClr val="tx1"/>
                </a:solidFill>
                <a:effectLst/>
                <a:latin typeface="+mn-lt"/>
                <a:ea typeface="+mn-ea"/>
                <a:cs typeface="+mn-cs"/>
              </a:rPr>
              <a:t>4. Left groin rotational muscle flap using rectus femoris muscle (CPT# 15738)</a:t>
            </a:r>
          </a:p>
          <a:p>
            <a:r>
              <a:rPr lang="en-US" sz="1200" kern="1200" dirty="0">
                <a:solidFill>
                  <a:schemeClr val="tx1"/>
                </a:solidFill>
                <a:effectLst/>
                <a:latin typeface="+mn-lt"/>
                <a:ea typeface="+mn-ea"/>
                <a:cs typeface="+mn-cs"/>
              </a:rPr>
              <a:t>5. Placement of left groin wound vac (area of wound vac coverage: 10cm x 10cm x 5cm; CPT# 97606)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1000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 old patient has been experiencing groin pain and bleeding. The patient previously has had right femoral AV graft creation which was ligated due to infection. Her clinical exam showed erythematous groin with skin blisters and excoriation, which were suggestive of an infected femoral artery graft with pseudoaneurysm. The patient was taken to the OR to undergo an operative exploration and femoral artery pseudoaneurysm repair. I've discussed with the patient regarding the benefits and risks of the procedure. The patient is aware of the benefits of the planned procedure which is to repair the femoral artery aneurysm which will prevent rupture. The patient is also aware of the potential risks of the procedure, which include wound infection, bleeding, artery occlusion, compartment syndrome, nerve injury, pneumonia, renal failure, myocardiac infarction, stroke, postoperative leg amputation, and death. The overall incidence of these risks and complications was 1%. The patient has accepted these benefits and risks and agreed to undergo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taken to the operating room and placed on the table in the supine position. Following general anesthesia induction via orotracheal intubation, the patient's &lt;  _____ right    left ____ &gt; leg was prepped sterilely and draped in the standard fashion. Appropriate time out was performed whereby the patient and site of surgery were identified. We made an oblique groin incision and continued the dissection using electrocautery. We first isolated the common femoral artery which was encircled circumferentially with vessel loop. Vascular clamp was placed in the common femoral artery for proximal control. Next we continued our dissection into the pseudoaneurysm. We encountered large amount of infected tissues surrounding the pseudoaneurysm involving the skin, subcutaneous tissues, and muscle. Areas of tissue necrosis involving the skin, subcutaneous tissues, and groin muscles were sharply excised using electrocautery. We next identified and isolated the profunda femoral, and superficial femoral arteries. A large femoral pseudoaneurysm was identified and isolated. Following distal clamp placement in the superficial femoral artery and profunda femoral artery, we removed the infected femoral graft and infected Viabahn stent-graft. The infected portion of the femoral artery was removed. A femoro-femoral artery bypass was performed using a 6 mm bovine carotid artery Artegraft. This was done using a 5-0 prolene suture to create an end-to-end anastomosis in the common femoral artery encompassing the profunda femoral artery origin. The graft was next trimmed appropriately and connected to the superficial femoral artery in an end-to-end fashion. Hemostasis was achieved once femoral artery bypass was completed. Due to the extensive soft tissue infection and large groin cavity, we decided to perform right groin rotational muscle flap using rectus femoris muscle. A vertical incision was made in the distal thigh just above the patellar ligament. Dissection was carried down using electrocautery. We identified and isolated the ligament of the rectus femoris muscle which was attached to the patella. The ligament was next detached. The rectus femoris muscle was carefully mobilized anteriorly. The rectus femoris muscle was next rotated anteriorly and brought out in the groin wound. The muscle flap was next used to cover the femoral artery and the groin cavity. The distal thigh wound was irrigated, and fascia was closed using a 3-0 PDS suture. </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------WOUND VAC PLACEMENT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 wound vac sponge was next placed in the groin wound. The area of wound vac sponge coverage was 10cm by 10cm by 5cm. Next a standard wound vac dressing was placed in the right groin skin area. Continual suctioning tube was connected to the wound vac.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Dressing was applied in the standard fashion. Skin closure was achieved using nylon interrupted sutures. The patient remained stable and was taken to the recovery room in a stable condition. The patient suffered no complications, and I was present throughout the entire procedure.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(WOUND VAC PLACEMENT)  </a:t>
            </a:r>
          </a:p>
          <a:p>
            <a:r>
              <a:rPr lang="en-US" sz="1200" kern="1200" dirty="0">
                <a:solidFill>
                  <a:schemeClr val="tx1"/>
                </a:solidFill>
                <a:effectLst/>
                <a:latin typeface="+mn-lt"/>
                <a:ea typeface="+mn-ea"/>
                <a:cs typeface="+mn-cs"/>
              </a:rPr>
              <a:t>TREATMENT DISPOSITION – We will request wound care nurse to see for wound vac management. </a:t>
            </a:r>
          </a:p>
          <a:p>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(NO WOUND VAC PLACEMENT) </a:t>
            </a:r>
          </a:p>
          <a:p>
            <a:r>
              <a:rPr lang="en-US" sz="1200" kern="1200" dirty="0">
                <a:solidFill>
                  <a:schemeClr val="tx1"/>
                </a:solidFill>
                <a:effectLst/>
                <a:latin typeface="+mn-lt"/>
                <a:ea typeface="+mn-ea"/>
                <a:cs typeface="+mn-cs"/>
              </a:rPr>
              <a:t>TREATMENT DISPOSITION – The patient will return to floor and continue with IV antibiotic and local wound care. </a:t>
            </a:r>
          </a:p>
          <a:p>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94</a:t>
            </a:fld>
            <a:endParaRPr lang="en-US"/>
          </a:p>
        </p:txBody>
      </p:sp>
    </p:spTree>
    <p:extLst>
      <p:ext uri="{BB962C8B-B14F-4D97-AF65-F5344CB8AC3E}">
        <p14:creationId xmlns:p14="http://schemas.microsoft.com/office/powerpoint/2010/main" val="75898003"/>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Leg (fem. art. repair + hematoma evac)</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Right femoral artery hematoma, 2. Right femoral artery bleeding with pseudoaneurysm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Repair of right femoral artery pseudoaneurysm (CPT# 35226)</a:t>
            </a:r>
          </a:p>
          <a:p>
            <a:r>
              <a:rPr lang="en-US" sz="1200" kern="1200" dirty="0">
                <a:solidFill>
                  <a:schemeClr val="tx1"/>
                </a:solidFill>
                <a:effectLst/>
                <a:latin typeface="+mn-lt"/>
                <a:ea typeface="+mn-ea"/>
                <a:cs typeface="+mn-cs"/>
              </a:rPr>
              <a:t>2. Evacuation of right groin hematoma (CPT# 27301)</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Left femoral artery hematoma, 2. Left femoral artery bleeding with pseudoaneurysm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Repair of left femoral artery pseudoaneurysm (CPT# 35226)</a:t>
            </a:r>
          </a:p>
          <a:p>
            <a:r>
              <a:rPr lang="en-US" sz="1200" kern="1200" dirty="0">
                <a:solidFill>
                  <a:schemeClr val="tx1"/>
                </a:solidFill>
                <a:effectLst/>
                <a:latin typeface="+mn-lt"/>
                <a:ea typeface="+mn-ea"/>
                <a:cs typeface="+mn-cs"/>
              </a:rPr>
              <a:t>2. Evacuation of left groin hematoma (CPT# 27301)</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100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____ year old patient who has been diagnosed with groin hematoma. The patient underwent CT scan which revealed evidence of femoral artery contrast extravasation with femoral artery pseudoaneurysm. The patient was taken to the OR to undergo an operative exploration and femoral artery pseudoaneurysm repair. I've discussed with the patient's family regarding the benefits and risks of the procedure. The patient is aware of the benefits of the planned procedure which is to repair the femoral artery aneurysm which will prevent rupture. The patient is also aware of the potential risks of the procedure, which include wound infection, bleeding, artery occlusion, compartment syndrome, nerve injury, pneumonia, renal failure, myocardiac infarction, stroke, postoperative leg amputation, and death. The overall incidence of these risks and complications was 1%. The patient's family has accepted these benefits and risks and agreed to undergo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taken to the operating room and placed on the table in the supine position. Following general anesthesia induction via orotracheal intubation, the patient's &lt; ______ right   left  _____ &gt; leg was prepped sterilely and draped in the standard fashion. Appropriate time out was performed whereby the patient and site of surgery were identified. We made an oblique groin incision and continued the dissection using electrocautery. We encountered large amount of hematoma in the right medial thigh compartment, which was evacuated. We next identified and isolated the common femoral, profunda femoral, and superficial femoral arteries. A large femoral pseudoaneurysm was identified and isolated. Following clamp placement of the common femoral artery, profunda femoral artery, and superficial femoral artery, we opened the femoral artery pseudoaneurysm. The femoral artery defect where the pseudoaneurysm originated was repaired using multiple 5-0 prolene sutures with interrupted fashion. Hemostasis was achieved once femoral artery repair was completed. The thigh wound was irrigated, and fascia was closed using a 3-0 PDS suture. The skin was closed using a 4-0 monocryl suture in a subcuticular fashion. Dressing was applied in the standard fashion. The patient remained stable and was taken to the recovery room in a stable condition. The patient suffered no complications, and I was present throughout the entire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To ICU for postoperative care.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95</a:t>
            </a:fld>
            <a:endParaRPr lang="en-US"/>
          </a:p>
        </p:txBody>
      </p:sp>
    </p:spTree>
    <p:extLst>
      <p:ext uri="{BB962C8B-B14F-4D97-AF65-F5344CB8AC3E}">
        <p14:creationId xmlns:p14="http://schemas.microsoft.com/office/powerpoint/2010/main" val="2605542841"/>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Leg (fem. art. thrombectomy + fasciotomy)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Right femoral artery thrombosis, 2. Right leg compartment syndrome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Right femoral artery thrombectomy using Fogarty thrombectomy balloon catheter (CPT# 34201)</a:t>
            </a:r>
          </a:p>
          <a:p>
            <a:r>
              <a:rPr lang="en-US" sz="1200" kern="1200" dirty="0">
                <a:solidFill>
                  <a:schemeClr val="tx1"/>
                </a:solidFill>
                <a:effectLst/>
                <a:latin typeface="+mn-lt"/>
                <a:ea typeface="+mn-ea"/>
                <a:cs typeface="+mn-cs"/>
              </a:rPr>
              <a:t>2. Right lower leg calf four-compartment fasciotomy (CPT# 27602)</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Left femoral artery thrombosis, 2. Left leg compartment syndrome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Left femoral artery thrombectomy using Fogarty thrombectomy balloon catheter (CPT# 34201)</a:t>
            </a:r>
          </a:p>
          <a:p>
            <a:r>
              <a:rPr lang="en-US" sz="1200" kern="1200" dirty="0">
                <a:solidFill>
                  <a:schemeClr val="tx1"/>
                </a:solidFill>
                <a:effectLst/>
                <a:latin typeface="+mn-lt"/>
                <a:ea typeface="+mn-ea"/>
                <a:cs typeface="+mn-cs"/>
              </a:rPr>
              <a:t>2. Left lower leg calf four-compartment fasciotomy (CPT# 27602)</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100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____ year old patient who has been diagnosed with lower leg arterial thrombosis. The patient also developed compartment syndrome. The patient was taken to the OR to undergo an operative exploration with femoral artery thrombectomy and fasciotomy. I've discussed with the patient's family regarding the benefits and risks of the procedure. The patient is aware of the benefits of the planned procedure which is to remove the femoral artery thrombus which will restore the lower leg arterial circulation. The patient is also aware of the potential risks of the procedure, which include wound infection, bleeding, artery occlusion, nerve injury, pneumonia, renal failure, myocardiac infarction, stroke, postoperative leg amputation, and death. The overall incidence of these risks and complications was 1%. The patient's family has accepted these benefits and risks and agreed to undergo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taken to the operating room and placed on the table in the supine position. Following general anesthesia induction via orotracheal intubation, the patient's &lt; ______ right   left  _____ &gt; leg was prepped sterilely and draped in the standard fashion. Appropriate time out was performed whereby the patient and site of surgery were identified. We made an oblique groin incision and continued the dissection using electrocautery. We isolated the femoral artery circumferentially. Next proximal vascular clamp and distal vascular clamps were applied in the femoral artery for vascular control. A </a:t>
            </a:r>
            <a:r>
              <a:rPr lang="en-US" sz="1200" kern="1200" dirty="0" err="1">
                <a:solidFill>
                  <a:schemeClr val="tx1"/>
                </a:solidFill>
                <a:effectLst/>
                <a:latin typeface="+mn-lt"/>
                <a:ea typeface="+mn-ea"/>
                <a:cs typeface="+mn-cs"/>
              </a:rPr>
              <a:t>transvere</a:t>
            </a:r>
            <a:r>
              <a:rPr lang="en-US" sz="1200" kern="1200" dirty="0">
                <a:solidFill>
                  <a:schemeClr val="tx1"/>
                </a:solidFill>
                <a:effectLst/>
                <a:latin typeface="+mn-lt"/>
                <a:ea typeface="+mn-ea"/>
                <a:cs typeface="+mn-cs"/>
              </a:rPr>
              <a:t> arteriotomy was made using #11 scalpel. A No. 3 Fogarty embolectomy balloon was inserted in the femoral artery for thromboembolectomy. We removed a large amount of thrombus from the lower leg arterial circulation. Multiple passages of the balloon was performed into the popliteal and tibial arteries for embolectomy. Once we were satisfied with the brisk back bleeding, the arteriotomy was closed using 5-0 prolene sutures. The skin and fascia were closed using PDS sutures. Next we turned our attention to the fasciotomy procedure. A longitudinal skin incision was made in the medial as well as the lateral portion of the calf. Dissection was carried down using electrocautery. We carefully opened the fascia surrounding all four calf compartment including the anterior compartment, lateral compartment, superficial posterior compartment, and deep posterior compartment. Electrocautery was used to achieve hemostasis. Next Kerlex dressing was used to wrap the fasciotomy site which was followed by Ace bandage. Dressing was applied in the standard fashion. The patient remained stable and was taken to the recovery room in a stable condition. The patient suffered no complications, and I was present throughout the entire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To ICU for postoperative care.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96</a:t>
            </a:fld>
            <a:endParaRPr lang="en-US"/>
          </a:p>
        </p:txBody>
      </p:sp>
    </p:spTree>
    <p:extLst>
      <p:ext uri="{BB962C8B-B14F-4D97-AF65-F5344CB8AC3E}">
        <p14:creationId xmlns:p14="http://schemas.microsoft.com/office/powerpoint/2010/main" val="4104362065"/>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Leg (iliac art. Repair </a:t>
            </a:r>
            <a:r>
              <a:rPr lang="en-US" sz="1200" kern="1200" dirty="0" err="1">
                <a:solidFill>
                  <a:schemeClr val="tx1"/>
                </a:solidFill>
                <a:effectLst/>
                <a:latin typeface="+mn-lt"/>
                <a:ea typeface="+mn-ea"/>
                <a:cs typeface="+mn-cs"/>
              </a:rPr>
              <a:t>intraop</a:t>
            </a:r>
            <a:r>
              <a:rPr lang="en-US" sz="1200" kern="1200" dirty="0">
                <a:solidFill>
                  <a:schemeClr val="tx1"/>
                </a:solidFill>
                <a:effectLst/>
                <a:latin typeface="+mn-lt"/>
                <a:ea typeface="+mn-ea"/>
                <a:cs typeface="+mn-cs"/>
              </a:rPr>
              <a:t> injury)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Right iliac artery injury with intraoperative bleeding. 2. Ovarian cancer</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 Repair of right iliac artery injury with primary repair (CPT# 35226)</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100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____ year old patient who has been diagnosed with a large pelvic mass due to ovarian mass. The patient underwent exploratory laparotomy with tumor resection by Dr. Alan </a:t>
            </a:r>
            <a:r>
              <a:rPr lang="en-US" sz="1200" kern="1200" dirty="0" err="1">
                <a:solidFill>
                  <a:schemeClr val="tx1"/>
                </a:solidFill>
                <a:effectLst/>
                <a:latin typeface="+mn-lt"/>
                <a:ea typeface="+mn-ea"/>
                <a:cs typeface="+mn-cs"/>
              </a:rPr>
              <a:t>Schlaerth</a:t>
            </a:r>
            <a:r>
              <a:rPr lang="en-US" sz="1200" kern="1200" dirty="0">
                <a:solidFill>
                  <a:schemeClr val="tx1"/>
                </a:solidFill>
                <a:effectLst/>
                <a:latin typeface="+mn-lt"/>
                <a:ea typeface="+mn-ea"/>
                <a:cs typeface="+mn-cs"/>
              </a:rPr>
              <a:t>. During the tumor resection procedure, significant intraoperative bleeding was encountered due to right iliac artery injury. I was asked to participate in the operation urgently to repair the right iliac artery injury.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patient’s abdomen was already opened in exploratory laparotomy. The pelvic tumor has already been resected by Dr. Alan </a:t>
            </a:r>
            <a:r>
              <a:rPr lang="en-US" sz="1200" kern="1200" dirty="0" err="1">
                <a:solidFill>
                  <a:schemeClr val="tx1"/>
                </a:solidFill>
                <a:effectLst/>
                <a:latin typeface="+mn-lt"/>
                <a:ea typeface="+mn-ea"/>
                <a:cs typeface="+mn-cs"/>
              </a:rPr>
              <a:t>Schlaerth</a:t>
            </a:r>
            <a:r>
              <a:rPr lang="en-US" sz="1200" kern="1200" dirty="0">
                <a:solidFill>
                  <a:schemeClr val="tx1"/>
                </a:solidFill>
                <a:effectLst/>
                <a:latin typeface="+mn-lt"/>
                <a:ea typeface="+mn-ea"/>
                <a:cs typeface="+mn-cs"/>
              </a:rPr>
              <a:t>. Further inspection of the pelvic revealed a 3mm injury in the right common iliac artery. Proximal and distal clamps were applied in the right common iliac artery. The injured segment of the iliac artery was repaired primarily using 5-0 prolene suture in a figure-of-eight fashion. Hemostasis was achieved once the iliac artery repair was completed. Clamps were next removed and the lower leg arterial circulation was restored. At this point, Dr. </a:t>
            </a:r>
            <a:r>
              <a:rPr lang="en-US" sz="1200" kern="1200" dirty="0" err="1">
                <a:solidFill>
                  <a:schemeClr val="tx1"/>
                </a:solidFill>
                <a:effectLst/>
                <a:latin typeface="+mn-lt"/>
                <a:ea typeface="+mn-ea"/>
                <a:cs typeface="+mn-cs"/>
              </a:rPr>
              <a:t>Schlaerth</a:t>
            </a:r>
            <a:r>
              <a:rPr lang="en-US" sz="1200" kern="1200" dirty="0">
                <a:solidFill>
                  <a:schemeClr val="tx1"/>
                </a:solidFill>
                <a:effectLst/>
                <a:latin typeface="+mn-lt"/>
                <a:ea typeface="+mn-ea"/>
                <a:cs typeface="+mn-cs"/>
              </a:rPr>
              <a:t> continued with the remainder portion of the tumor resection operation. The patient remained stable throughout the procedure. She was taken to the ICU at the completion of the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To ICU for postoperative care.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97</a:t>
            </a:fld>
            <a:endParaRPr lang="en-US"/>
          </a:p>
        </p:txBody>
      </p:sp>
    </p:spTree>
    <p:extLst>
      <p:ext uri="{BB962C8B-B14F-4D97-AF65-F5344CB8AC3E}">
        <p14:creationId xmlns:p14="http://schemas.microsoft.com/office/powerpoint/2010/main" val="3947446361"/>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Leg (peroneal nerve decompression)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Garfield Medical Center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&lt; ____  Right Left ____ &gt; peroneal nerve entrapment syndrome</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 &lt; ____  Right Left ____ &gt; Peroneal nerve decompression with neurolysis and neuroplasty (CPT# 64708)</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5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 old patient who has been diagnosed with peroneal nerve entrapment syndrome of the lower extremity with symptoms including leg pain and sensory deficit along the dorsum of the foot. The patient was taken to the OR to undergo an operative decompression of the peroneal nerve. I've discussed with the patient regarding the benefits and risks of the procedure. The patient is aware of the benefits of the planned procedure which is to release the peroneal nerve and decompress the entrapped peroneal nerve. The patient is also aware of the potential risks of the procedure, which include wound infection, bleeding, nerve injury, and leg pain. The overall incidence of these risks and complications was 1%. The patient has accepted these benefits and risks and agreed to undergo the planned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taken to the operating room and placed on the table in the supine position. Following general anesthesia induction via orotracheal intubation, the patient's  &lt;______ right    left ______  &gt; leg was prepped sterilely and draped in the standard fashion. Appropriate time out was performed whereby the patient and site of surgery were identified. We made a 3 cm skin incision along the lateral portion of the fibular head. Dissection was carried down using electrocautery. Subcutaneous fat and tissues were carefully dissected away using blunt dissection. The deep peroneal fascia was identified and carefully opened. This exposed the common peroneal nerve underneath the fascia. Next using finger dissection, the space beneath the peroneal longus muscle was carefully opened. The common peroneal nerve travels underneath the peroneal longus muscle was released. We next performed a fasciotomy of the superficial fascia of the muscle belly, and then retracted the muscle anteriorly and medially. Next we performed neurolysis of the nerve distally. The entrapped nerve was completely decompressed. Subcutaneous tissues were closed using 3-0 PDS sutures.  The skin was closed using a 4-0 monocryl suture in a subcuticular fashion. Dermabond was applied over the incision site in the usual fashion. Dressing was applied in the standard fashion. The patient remained stable and was taken to the recovery room in a stable condition. The patient suffered no complications, and I was present throughout the entire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patient will be discharged to home and return for follow up in my office in 2 weeks.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98</a:t>
            </a:fld>
            <a:endParaRPr lang="en-US"/>
          </a:p>
        </p:txBody>
      </p:sp>
    </p:spTree>
    <p:extLst>
      <p:ext uri="{BB962C8B-B14F-4D97-AF65-F5344CB8AC3E}">
        <p14:creationId xmlns:p14="http://schemas.microsoft.com/office/powerpoint/2010/main" val="3072192361"/>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PL.OR - Leg bypass (fem-AK-pop)</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 OF OPERATIVE PROCEDURE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NAME: ____ </a:t>
            </a:r>
          </a:p>
          <a:p>
            <a:r>
              <a:rPr lang="en-US" sz="1200" kern="1200" dirty="0">
                <a:solidFill>
                  <a:schemeClr val="tx1"/>
                </a:solidFill>
                <a:effectLst/>
                <a:latin typeface="+mn-lt"/>
                <a:ea typeface="+mn-ea"/>
                <a:cs typeface="+mn-cs"/>
              </a:rPr>
              <a:t>FACILITY: _________  (Operating Room)</a:t>
            </a:r>
          </a:p>
          <a:p>
            <a:r>
              <a:rPr lang="en-US" sz="1200" kern="1200" dirty="0">
                <a:solidFill>
                  <a:schemeClr val="tx1"/>
                </a:solidFill>
                <a:effectLst/>
                <a:latin typeface="+mn-lt"/>
                <a:ea typeface="+mn-ea"/>
                <a:cs typeface="+mn-cs"/>
              </a:rPr>
              <a:t>DATE OF PROCEDURE: ____  </a:t>
            </a:r>
          </a:p>
          <a:p>
            <a:r>
              <a:rPr lang="en-US" sz="1200" kern="1200" dirty="0">
                <a:solidFill>
                  <a:schemeClr val="tx1"/>
                </a:solidFill>
                <a:effectLst/>
                <a:latin typeface="+mn-lt"/>
                <a:ea typeface="+mn-ea"/>
                <a:cs typeface="+mn-cs"/>
              </a:rPr>
              <a:t>SURGEON: Peter Lin, MD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ASSISTANT: Mathew Cheung, DO</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Right leg ischemia, 2. Right foot gangrene, 3. Right femoral artery occlusion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Right femoral artery to above-knee popliteal artery bypass using &lt;  ____ GORE PTFE prosthetic graft  |  bovine carotid artery graft (Artegraft) ___  &gt; (CPT# 35656)</a:t>
            </a:r>
          </a:p>
          <a:p>
            <a:r>
              <a:rPr lang="en-US" sz="1200" kern="1200" dirty="0">
                <a:solidFill>
                  <a:schemeClr val="tx1"/>
                </a:solidFill>
                <a:effectLst/>
                <a:latin typeface="+mn-lt"/>
                <a:ea typeface="+mn-ea"/>
                <a:cs typeface="+mn-cs"/>
              </a:rPr>
              <a:t>2. Right common femoral artery endarterectomy (CPT# 35371)</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PREOPERATIVE DIAGNOSIS: 1. Left leg ischemia, 2. Left foot gangrene, 3. Left femoral artery occlusion </a:t>
            </a:r>
          </a:p>
          <a:p>
            <a:r>
              <a:rPr lang="en-US" sz="1200" kern="1200" dirty="0">
                <a:solidFill>
                  <a:schemeClr val="tx1"/>
                </a:solidFill>
                <a:effectLst/>
                <a:latin typeface="+mn-lt"/>
                <a:ea typeface="+mn-ea"/>
                <a:cs typeface="+mn-cs"/>
              </a:rPr>
              <a:t>POSTOPERATIVE DIAGNOSIS: Same </a:t>
            </a:r>
          </a:p>
          <a:p>
            <a:r>
              <a:rPr lang="en-US" sz="1200" kern="1200" dirty="0">
                <a:solidFill>
                  <a:schemeClr val="tx1"/>
                </a:solidFill>
                <a:effectLst/>
                <a:latin typeface="+mn-lt"/>
                <a:ea typeface="+mn-ea"/>
                <a:cs typeface="+mn-cs"/>
              </a:rPr>
              <a:t>PROCEDURES:</a:t>
            </a:r>
          </a:p>
          <a:p>
            <a:r>
              <a:rPr lang="en-US" sz="1200" kern="1200" dirty="0">
                <a:solidFill>
                  <a:schemeClr val="tx1"/>
                </a:solidFill>
                <a:effectLst/>
                <a:latin typeface="+mn-lt"/>
                <a:ea typeface="+mn-ea"/>
                <a:cs typeface="+mn-cs"/>
              </a:rPr>
              <a:t>1. Left femoral artery to above-knee popliteal artery bypass using &lt;  ____ GORE PTFE prosthetic graft  |  bovine carotid artery graft (Artegraft) ___  &gt; (CPT# 35656)</a:t>
            </a:r>
          </a:p>
          <a:p>
            <a:r>
              <a:rPr lang="en-US" sz="1200" kern="1200" dirty="0">
                <a:solidFill>
                  <a:schemeClr val="tx1"/>
                </a:solidFill>
                <a:effectLst/>
                <a:latin typeface="+mn-lt"/>
                <a:ea typeface="+mn-ea"/>
                <a:cs typeface="+mn-cs"/>
              </a:rPr>
              <a:t>2. Left common femoral artery endarterectomy (CPT# 35371)</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ANESTHESIA: General anesthesia </a:t>
            </a:r>
          </a:p>
          <a:p>
            <a:r>
              <a:rPr lang="en-US" sz="1200" kern="1200" dirty="0">
                <a:solidFill>
                  <a:schemeClr val="tx1"/>
                </a:solidFill>
                <a:effectLst/>
                <a:latin typeface="+mn-lt"/>
                <a:ea typeface="+mn-ea"/>
                <a:cs typeface="+mn-cs"/>
              </a:rPr>
              <a:t>SPECIMEN: none </a:t>
            </a:r>
          </a:p>
          <a:p>
            <a:r>
              <a:rPr lang="en-US" sz="1200" kern="1200" dirty="0">
                <a:solidFill>
                  <a:schemeClr val="tx1"/>
                </a:solidFill>
                <a:effectLst/>
                <a:latin typeface="+mn-lt"/>
                <a:ea typeface="+mn-ea"/>
                <a:cs typeface="+mn-cs"/>
              </a:rPr>
              <a:t>ESTIMATED BLOOD LOSS: 50 ml </a:t>
            </a:r>
          </a:p>
          <a:p>
            <a:r>
              <a:rPr lang="en-US" sz="1200" kern="1200" dirty="0">
                <a:solidFill>
                  <a:schemeClr val="tx1"/>
                </a:solidFill>
                <a:effectLst/>
                <a:latin typeface="+mn-lt"/>
                <a:ea typeface="+mn-ea"/>
                <a:cs typeface="+mn-cs"/>
              </a:rPr>
              <a:t>BLOOD ADMINISTERED: None </a:t>
            </a:r>
          </a:p>
          <a:p>
            <a:r>
              <a:rPr lang="en-US" sz="1200" kern="1200" dirty="0">
                <a:solidFill>
                  <a:schemeClr val="tx1"/>
                </a:solidFill>
                <a:effectLst/>
                <a:latin typeface="+mn-lt"/>
                <a:ea typeface="+mn-ea"/>
                <a:cs typeface="+mn-cs"/>
              </a:rPr>
              <a:t>IV FLUID: 200 ml </a:t>
            </a:r>
          </a:p>
          <a:p>
            <a:r>
              <a:rPr lang="en-US" sz="1200" kern="1200" dirty="0">
                <a:solidFill>
                  <a:schemeClr val="tx1"/>
                </a:solidFill>
                <a:effectLst/>
                <a:latin typeface="+mn-lt"/>
                <a:ea typeface="+mn-ea"/>
                <a:cs typeface="+mn-cs"/>
              </a:rPr>
              <a:t>DRAIN / TUBE PLACED: None</a:t>
            </a:r>
          </a:p>
          <a:p>
            <a:r>
              <a:rPr lang="en-US" sz="1200" kern="1200" dirty="0">
                <a:solidFill>
                  <a:schemeClr val="tx1"/>
                </a:solidFill>
                <a:effectLst/>
                <a:latin typeface="+mn-lt"/>
                <a:ea typeface="+mn-ea"/>
                <a:cs typeface="+mn-cs"/>
              </a:rPr>
              <a:t>COMPLICATIONS: None  </a:t>
            </a:r>
          </a:p>
          <a:p>
            <a:r>
              <a:rPr lang="en-US" sz="1200" kern="1200" dirty="0">
                <a:solidFill>
                  <a:schemeClr val="tx1"/>
                </a:solidFill>
                <a:effectLst/>
                <a:latin typeface="+mn-lt"/>
                <a:ea typeface="+mn-ea"/>
                <a:cs typeface="+mn-cs"/>
              </a:rPr>
              <a:t>CONDITION: Stable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INDICATIONS: This is a ___ year old patient who has been experiencing lower extremity arterial ischemia with symptoms including toe gangrene and ischemic rest pain. The patient was scheduled to undergo a leg bypass operation to improve the leg arterial circulation. I've discussed with the patient regarding the benefits and risks of the procedure. The patient is aware of the benefits of the planned procedure which is to improve the lower leg arterial circulation. The patient is also aware of the potential risks of the procedure, which include wound infection, bleeding, bypass graft occlusion, compartment syndrome, nerve injury, pneumonia, renal failure, myocardiac infarction, stroke, postoperative leg amputation, and death. The overall incidence of these risks and complications was 1%. The patient has accepted these benefits and risks and agreed to undergo the planned lower leg bypass procedure.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PROCEDURE IN DETAIL: The patient was taken to the operating room and placed on the table in the supine position. Following general anesthesia induction via orotracheal intubation, the patient's  &lt;   ____ right  left ____ &gt;   leg was prepped sterilely and draped in the standard fashion. Appropriate time out was performed whereby the patient and site of surgery were identified. We made a groin incision and continued the dissection using electrocautery. We identified and isolated the common femoral, profunda femoral, and superficial femoral arteries. A distal incision was made in the distal thigh portion of the popliteal fossa just above the knee. Dissection was carried down using electrocautery. We open the popliteal compartment fascia and isolated the popliteal artery. The popliteal artery was controlled circumferentially using vessel loops. Next systemic heparin was next given intravenously. Vascular clamps were next placed in the proximal and distal segments of the common femoral artery.  An arteriotomy was opened in the femoral artery using a #11 blade, which was extended using a Potts scissor. We encountered a circumferential common femoral artery plaque which was removed for common femoral artery endarterectomy. Once the common femoral artery endarterectomy was completed, a 6 mm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&lt;  ____ GORE PTFE prosthetic graft  |  bovine carotid artery graft (Artegraft) ___  &gt;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was next connected to the femoral artery in an end-to-side fashion using a 5-0 Prolene sutures. Next the bypass graft was tunneled in a subfascial space and brought out in the distal incision site where popliteal artery was exposed above the knee. The popliteal artery was next controlled with both proximal and distal vascular clamps.  An arteriotomy was next opened in the artery using #11 blade. Next the distal end of the bypass graft was connected to the popliteal artery in an end-to-side fashion using a 6-0 prolene suture.  Upon the completion of the end-to-side anastomotic reconstruction, the clamps were released and excellent blood flow was noted in the femoro-popliteal artery bypass graft. The wound was irrigated, and fascia was closed using a 3-0 PDS suture. The skin was closed using a 4-0 monocryl suture in a subcuticular fashion. Dermabond was applied over the incision site in the usual fashion.  The patient tolerated the procedure well without any complication. I was present throughout the entire operation.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TREATMENT DISPOSITION - The patient will be admitted to ICU for postoperative care. The patient may undergo podiatric debridement vs. amputation procedure per podiatric surgeon Dr. _____.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Peter Lin, MD       |      Vascular Surgery </a:t>
            </a:r>
          </a:p>
          <a:p>
            <a:r>
              <a:rPr lang="en-US" sz="1200" kern="1200" dirty="0">
                <a:solidFill>
                  <a:schemeClr val="tx1"/>
                </a:solidFill>
                <a:effectLst/>
                <a:latin typeface="+mn-lt"/>
                <a:ea typeface="+mn-ea"/>
                <a:cs typeface="+mn-cs"/>
              </a:rPr>
              <a:t>Office: </a:t>
            </a:r>
            <a:r>
              <a:rPr lang="pt-BR" sz="1200" kern="1200" dirty="0">
                <a:solidFill>
                  <a:schemeClr val="tx1"/>
                </a:solidFill>
                <a:effectLst/>
                <a:latin typeface="+mn-lt"/>
                <a:ea typeface="+mn-ea"/>
                <a:cs typeface="+mn-cs"/>
              </a:rPr>
              <a:t>612 W. Duarte Ave. #303, Arcadia, CA 91007</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Phone: 626-275-9566   </a:t>
            </a:r>
          </a:p>
          <a:p>
            <a:r>
              <a:rPr lang="en-US" sz="1200" kern="1200" dirty="0">
                <a:solidFill>
                  <a:schemeClr val="tx1"/>
                </a:solidFill>
                <a:effectLst/>
                <a:latin typeface="+mn-lt"/>
                <a:ea typeface="+mn-ea"/>
                <a:cs typeface="+mn-cs"/>
              </a:rPr>
              <a:t>www.drpeterlin.com</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58541C2-E7F4-4D49-A53B-4E621B3E5ACE}" type="slidenum">
              <a:rPr lang="en-US" smtClean="0"/>
              <a:t>99</a:t>
            </a:fld>
            <a:endParaRPr lang="en-US"/>
          </a:p>
        </p:txBody>
      </p:sp>
    </p:spTree>
    <p:extLst>
      <p:ext uri="{BB962C8B-B14F-4D97-AF65-F5344CB8AC3E}">
        <p14:creationId xmlns:p14="http://schemas.microsoft.com/office/powerpoint/2010/main" val="9560483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1D13149-FE4B-49AA-9D9E-67B7FBC931B7}" type="datetimeFigureOut">
              <a:rPr lang="en-US" smtClean="0"/>
              <a:t>8/17/2021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9AD80A-8972-40C8-B4DA-53EF8E26C9BB}" type="slidenum">
              <a:rPr lang="en-US" smtClean="0"/>
              <a:t>‹#›</a:t>
            </a:fld>
            <a:endParaRPr lang="en-US"/>
          </a:p>
        </p:txBody>
      </p:sp>
    </p:spTree>
    <p:extLst>
      <p:ext uri="{BB962C8B-B14F-4D97-AF65-F5344CB8AC3E}">
        <p14:creationId xmlns:p14="http://schemas.microsoft.com/office/powerpoint/2010/main" val="1065443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D13149-FE4B-49AA-9D9E-67B7FBC931B7}" type="datetimeFigureOut">
              <a:rPr lang="en-US" smtClean="0"/>
              <a:t>8/17/2021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9AD80A-8972-40C8-B4DA-53EF8E26C9BB}" type="slidenum">
              <a:rPr lang="en-US" smtClean="0"/>
              <a:t>‹#›</a:t>
            </a:fld>
            <a:endParaRPr lang="en-US"/>
          </a:p>
        </p:txBody>
      </p:sp>
    </p:spTree>
    <p:extLst>
      <p:ext uri="{BB962C8B-B14F-4D97-AF65-F5344CB8AC3E}">
        <p14:creationId xmlns:p14="http://schemas.microsoft.com/office/powerpoint/2010/main" val="3944263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D13149-FE4B-49AA-9D9E-67B7FBC931B7}" type="datetimeFigureOut">
              <a:rPr lang="en-US" smtClean="0"/>
              <a:t>8/17/2021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9AD80A-8972-40C8-B4DA-53EF8E26C9BB}" type="slidenum">
              <a:rPr lang="en-US" smtClean="0"/>
              <a:t>‹#›</a:t>
            </a:fld>
            <a:endParaRPr lang="en-US"/>
          </a:p>
        </p:txBody>
      </p:sp>
    </p:spTree>
    <p:extLst>
      <p:ext uri="{BB962C8B-B14F-4D97-AF65-F5344CB8AC3E}">
        <p14:creationId xmlns:p14="http://schemas.microsoft.com/office/powerpoint/2010/main" val="32706530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D13149-FE4B-49AA-9D9E-67B7FBC931B7}" type="datetimeFigureOut">
              <a:rPr lang="en-US" smtClean="0"/>
              <a:t>8/17/2021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9AD80A-8972-40C8-B4DA-53EF8E26C9BB}" type="slidenum">
              <a:rPr lang="en-US" smtClean="0"/>
              <a:t>‹#›</a:t>
            </a:fld>
            <a:endParaRPr lang="en-US"/>
          </a:p>
        </p:txBody>
      </p:sp>
    </p:spTree>
    <p:extLst>
      <p:ext uri="{BB962C8B-B14F-4D97-AF65-F5344CB8AC3E}">
        <p14:creationId xmlns:p14="http://schemas.microsoft.com/office/powerpoint/2010/main" val="392755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D13149-FE4B-49AA-9D9E-67B7FBC931B7}" type="datetimeFigureOut">
              <a:rPr lang="en-US" smtClean="0"/>
              <a:t>8/17/2021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9AD80A-8972-40C8-B4DA-53EF8E26C9BB}" type="slidenum">
              <a:rPr lang="en-US" smtClean="0"/>
              <a:t>‹#›</a:t>
            </a:fld>
            <a:endParaRPr lang="en-US"/>
          </a:p>
        </p:txBody>
      </p:sp>
    </p:spTree>
    <p:extLst>
      <p:ext uri="{BB962C8B-B14F-4D97-AF65-F5344CB8AC3E}">
        <p14:creationId xmlns:p14="http://schemas.microsoft.com/office/powerpoint/2010/main" val="2645699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1D13149-FE4B-49AA-9D9E-67B7FBC931B7}" type="datetimeFigureOut">
              <a:rPr lang="en-US" smtClean="0"/>
              <a:t>8/17/2021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9AD80A-8972-40C8-B4DA-53EF8E26C9BB}" type="slidenum">
              <a:rPr lang="en-US" smtClean="0"/>
              <a:t>‹#›</a:t>
            </a:fld>
            <a:endParaRPr lang="en-US"/>
          </a:p>
        </p:txBody>
      </p:sp>
    </p:spTree>
    <p:extLst>
      <p:ext uri="{BB962C8B-B14F-4D97-AF65-F5344CB8AC3E}">
        <p14:creationId xmlns:p14="http://schemas.microsoft.com/office/powerpoint/2010/main" val="4166446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1D13149-FE4B-49AA-9D9E-67B7FBC931B7}" type="datetimeFigureOut">
              <a:rPr lang="en-US" smtClean="0"/>
              <a:t>8/17/2021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9AD80A-8972-40C8-B4DA-53EF8E26C9BB}" type="slidenum">
              <a:rPr lang="en-US" smtClean="0"/>
              <a:t>‹#›</a:t>
            </a:fld>
            <a:endParaRPr lang="en-US"/>
          </a:p>
        </p:txBody>
      </p:sp>
    </p:spTree>
    <p:extLst>
      <p:ext uri="{BB962C8B-B14F-4D97-AF65-F5344CB8AC3E}">
        <p14:creationId xmlns:p14="http://schemas.microsoft.com/office/powerpoint/2010/main" val="3136278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1D13149-FE4B-49AA-9D9E-67B7FBC931B7}" type="datetimeFigureOut">
              <a:rPr lang="en-US" smtClean="0"/>
              <a:t>8/17/2021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9AD80A-8972-40C8-B4DA-53EF8E26C9BB}" type="slidenum">
              <a:rPr lang="en-US" smtClean="0"/>
              <a:t>‹#›</a:t>
            </a:fld>
            <a:endParaRPr lang="en-US"/>
          </a:p>
        </p:txBody>
      </p:sp>
    </p:spTree>
    <p:extLst>
      <p:ext uri="{BB962C8B-B14F-4D97-AF65-F5344CB8AC3E}">
        <p14:creationId xmlns:p14="http://schemas.microsoft.com/office/powerpoint/2010/main" val="15373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D13149-FE4B-49AA-9D9E-67B7FBC931B7}" type="datetimeFigureOut">
              <a:rPr lang="en-US" smtClean="0"/>
              <a:t>8/17/2021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9AD80A-8972-40C8-B4DA-53EF8E26C9BB}" type="slidenum">
              <a:rPr lang="en-US" smtClean="0"/>
              <a:t>‹#›</a:t>
            </a:fld>
            <a:endParaRPr lang="en-US"/>
          </a:p>
        </p:txBody>
      </p:sp>
    </p:spTree>
    <p:extLst>
      <p:ext uri="{BB962C8B-B14F-4D97-AF65-F5344CB8AC3E}">
        <p14:creationId xmlns:p14="http://schemas.microsoft.com/office/powerpoint/2010/main" val="986777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1D13149-FE4B-49AA-9D9E-67B7FBC931B7}" type="datetimeFigureOut">
              <a:rPr lang="en-US" smtClean="0"/>
              <a:t>8/17/2021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9AD80A-8972-40C8-B4DA-53EF8E26C9BB}" type="slidenum">
              <a:rPr lang="en-US" smtClean="0"/>
              <a:t>‹#›</a:t>
            </a:fld>
            <a:endParaRPr lang="en-US"/>
          </a:p>
        </p:txBody>
      </p:sp>
    </p:spTree>
    <p:extLst>
      <p:ext uri="{BB962C8B-B14F-4D97-AF65-F5344CB8AC3E}">
        <p14:creationId xmlns:p14="http://schemas.microsoft.com/office/powerpoint/2010/main" val="10182237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1D13149-FE4B-49AA-9D9E-67B7FBC931B7}" type="datetimeFigureOut">
              <a:rPr lang="en-US" smtClean="0"/>
              <a:t>8/17/2021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9AD80A-8972-40C8-B4DA-53EF8E26C9BB}" type="slidenum">
              <a:rPr lang="en-US" smtClean="0"/>
              <a:t>‹#›</a:t>
            </a:fld>
            <a:endParaRPr lang="en-US"/>
          </a:p>
        </p:txBody>
      </p:sp>
    </p:spTree>
    <p:extLst>
      <p:ext uri="{BB962C8B-B14F-4D97-AF65-F5344CB8AC3E}">
        <p14:creationId xmlns:p14="http://schemas.microsoft.com/office/powerpoint/2010/main" val="4120594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D13149-FE4B-49AA-9D9E-67B7FBC931B7}" type="datetimeFigureOut">
              <a:rPr lang="en-US" smtClean="0"/>
              <a:t>8/17/2021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9AD80A-8972-40C8-B4DA-53EF8E26C9BB}" type="slidenum">
              <a:rPr lang="en-US" smtClean="0"/>
              <a:t>‹#›</a:t>
            </a:fld>
            <a:endParaRPr lang="en-US"/>
          </a:p>
        </p:txBody>
      </p:sp>
    </p:spTree>
    <p:extLst>
      <p:ext uri="{BB962C8B-B14F-4D97-AF65-F5344CB8AC3E}">
        <p14:creationId xmlns:p14="http://schemas.microsoft.com/office/powerpoint/2010/main" val="24617623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pPr algn="ctr"/>
            <a:r>
              <a:rPr lang="en-US" dirty="0"/>
              <a:t>- PL.CONSULTATION NOTE (Aorta)</a:t>
            </a:r>
          </a:p>
        </p:txBody>
      </p:sp>
    </p:spTree>
    <p:extLst>
      <p:ext uri="{BB962C8B-B14F-4D97-AF65-F5344CB8AC3E}">
        <p14:creationId xmlns:p14="http://schemas.microsoft.com/office/powerpoint/2010/main" val="40641516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PL.CL - Arm angio (normal)</a:t>
            </a:r>
            <a:br>
              <a:rPr lang="en-US" dirty="0"/>
            </a:br>
            <a:endParaRPr lang="en-US" dirty="0"/>
          </a:p>
        </p:txBody>
      </p:sp>
    </p:spTree>
    <p:extLst>
      <p:ext uri="{BB962C8B-B14F-4D97-AF65-F5344CB8AC3E}">
        <p14:creationId xmlns:p14="http://schemas.microsoft.com/office/powerpoint/2010/main" val="367350587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PL.OR - Leg bypass (fem-AT) …</a:t>
            </a:r>
            <a:br>
              <a:rPr lang="en-US" dirty="0"/>
            </a:br>
            <a:endParaRPr lang="en-US" dirty="0"/>
          </a:p>
        </p:txBody>
      </p:sp>
    </p:spTree>
    <p:extLst>
      <p:ext uri="{BB962C8B-B14F-4D97-AF65-F5344CB8AC3E}">
        <p14:creationId xmlns:p14="http://schemas.microsoft.com/office/powerpoint/2010/main" val="296607614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PL.OR - Leg bypass (fem-BK-pop) …</a:t>
            </a:r>
            <a:br>
              <a:rPr lang="en-US" dirty="0"/>
            </a:br>
            <a:endParaRPr lang="en-US" dirty="0"/>
          </a:p>
        </p:txBody>
      </p:sp>
    </p:spTree>
    <p:extLst>
      <p:ext uri="{BB962C8B-B14F-4D97-AF65-F5344CB8AC3E}">
        <p14:creationId xmlns:p14="http://schemas.microsoft.com/office/powerpoint/2010/main" val="191502522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PL.OR – Leg bypass (fem-fem) …</a:t>
            </a:r>
            <a:br>
              <a:rPr lang="en-US" dirty="0"/>
            </a:br>
            <a:endParaRPr lang="en-US" dirty="0"/>
          </a:p>
        </p:txBody>
      </p:sp>
    </p:spTree>
    <p:extLst>
      <p:ext uri="{BB962C8B-B14F-4D97-AF65-F5344CB8AC3E}">
        <p14:creationId xmlns:p14="http://schemas.microsoft.com/office/powerpoint/2010/main" val="1009847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PL.OR - Leg bypass (fem-peroneal)…</a:t>
            </a:r>
            <a:br>
              <a:rPr lang="en-US" dirty="0"/>
            </a:br>
            <a:endParaRPr lang="en-US" dirty="0"/>
          </a:p>
        </p:txBody>
      </p:sp>
    </p:spTree>
    <p:extLst>
      <p:ext uri="{BB962C8B-B14F-4D97-AF65-F5344CB8AC3E}">
        <p14:creationId xmlns:p14="http://schemas.microsoft.com/office/powerpoint/2010/main" val="77143709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CCFF4A9-EAE7-4562-8B29-D6A6AB392DC5}"/>
              </a:ext>
            </a:extLst>
          </p:cNvPr>
          <p:cNvSpPr txBox="1">
            <a:spLocks/>
          </p:cNvSpPr>
          <p:nvPr/>
        </p:nvSpPr>
        <p:spPr>
          <a:xfrm>
            <a:off x="838200" y="24987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PL.OR - Leg bypass (fem-PT in-situ bypass) </a:t>
            </a:r>
          </a:p>
        </p:txBody>
      </p:sp>
    </p:spTree>
    <p:extLst>
      <p:ext uri="{BB962C8B-B14F-4D97-AF65-F5344CB8AC3E}">
        <p14:creationId xmlns:p14="http://schemas.microsoft.com/office/powerpoint/2010/main" val="32224351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normAutofit fontScale="90000"/>
          </a:bodyPr>
          <a:lstStyle/>
          <a:p>
            <a:r>
              <a:rPr lang="en-US" dirty="0"/>
              <a:t>PL.OR - Leg bypass (fem-PT Artegraft bypass) …</a:t>
            </a:r>
            <a:br>
              <a:rPr lang="en-US" dirty="0"/>
            </a:br>
            <a:endParaRPr lang="en-US" dirty="0"/>
          </a:p>
        </p:txBody>
      </p:sp>
    </p:spTree>
    <p:extLst>
      <p:ext uri="{BB962C8B-B14F-4D97-AF65-F5344CB8AC3E}">
        <p14:creationId xmlns:p14="http://schemas.microsoft.com/office/powerpoint/2010/main" val="405843019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PL.OR – Leg bypass (ilio-fem) …</a:t>
            </a:r>
            <a:br>
              <a:rPr lang="en-US" dirty="0"/>
            </a:br>
            <a:endParaRPr lang="en-US" dirty="0"/>
          </a:p>
        </p:txBody>
      </p:sp>
    </p:spTree>
    <p:extLst>
      <p:ext uri="{BB962C8B-B14F-4D97-AF65-F5344CB8AC3E}">
        <p14:creationId xmlns:p14="http://schemas.microsoft.com/office/powerpoint/2010/main" val="1298122675"/>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PL.OR - Leg embolectomy (popliteal) …</a:t>
            </a:r>
            <a:br>
              <a:rPr lang="en-US" dirty="0"/>
            </a:br>
            <a:endParaRPr lang="en-US" dirty="0"/>
          </a:p>
        </p:txBody>
      </p:sp>
    </p:spTree>
    <p:extLst>
      <p:ext uri="{BB962C8B-B14F-4D97-AF65-F5344CB8AC3E}">
        <p14:creationId xmlns:p14="http://schemas.microsoft.com/office/powerpoint/2010/main" val="396335113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normAutofit/>
          </a:bodyPr>
          <a:lstStyle/>
          <a:p>
            <a:r>
              <a:rPr lang="en-US" dirty="0"/>
              <a:t>PL.OR - Leg popliteal Baker cyst removal … </a:t>
            </a:r>
          </a:p>
        </p:txBody>
      </p:sp>
    </p:spTree>
    <p:extLst>
      <p:ext uri="{BB962C8B-B14F-4D97-AF65-F5344CB8AC3E}">
        <p14:creationId xmlns:p14="http://schemas.microsoft.com/office/powerpoint/2010/main" val="33660617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PL.OR - Leg hematoma evac + wound vac …</a:t>
            </a:r>
            <a:br>
              <a:rPr lang="en-US" dirty="0"/>
            </a:br>
            <a:endParaRPr lang="en-US" dirty="0"/>
          </a:p>
        </p:txBody>
      </p:sp>
    </p:spTree>
    <p:extLst>
      <p:ext uri="{BB962C8B-B14F-4D97-AF65-F5344CB8AC3E}">
        <p14:creationId xmlns:p14="http://schemas.microsoft.com/office/powerpoint/2010/main" val="2710511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PL.CL – AVG Interventions</a:t>
            </a:r>
          </a:p>
        </p:txBody>
      </p:sp>
    </p:spTree>
    <p:extLst>
      <p:ext uri="{BB962C8B-B14F-4D97-AF65-F5344CB8AC3E}">
        <p14:creationId xmlns:p14="http://schemas.microsoft.com/office/powerpoint/2010/main" val="121332874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PL.OR - Leg wound debridement + wound vac</a:t>
            </a:r>
            <a:br>
              <a:rPr lang="en-US" dirty="0"/>
            </a:br>
            <a:endParaRPr lang="en-US" dirty="0"/>
          </a:p>
        </p:txBody>
      </p:sp>
    </p:spTree>
    <p:extLst>
      <p:ext uri="{BB962C8B-B14F-4D97-AF65-F5344CB8AC3E}">
        <p14:creationId xmlns:p14="http://schemas.microsoft.com/office/powerpoint/2010/main" val="1528932301"/>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normAutofit fontScale="90000"/>
          </a:bodyPr>
          <a:lstStyle/>
          <a:p>
            <a:r>
              <a:rPr lang="en-US" dirty="0"/>
              <a:t>PL.OR - Leg wound debridement + muscle flap + wound vac</a:t>
            </a:r>
            <a:br>
              <a:rPr lang="en-US" dirty="0"/>
            </a:br>
            <a:endParaRPr lang="en-US" dirty="0"/>
          </a:p>
        </p:txBody>
      </p:sp>
    </p:spTree>
    <p:extLst>
      <p:ext uri="{BB962C8B-B14F-4D97-AF65-F5344CB8AC3E}">
        <p14:creationId xmlns:p14="http://schemas.microsoft.com/office/powerpoint/2010/main" val="179133354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PL.OR - PD catheter insertion</a:t>
            </a:r>
            <a:br>
              <a:rPr lang="en-US" dirty="0"/>
            </a:br>
            <a:endParaRPr lang="en-US" dirty="0"/>
          </a:p>
        </p:txBody>
      </p:sp>
    </p:spTree>
    <p:extLst>
      <p:ext uri="{BB962C8B-B14F-4D97-AF65-F5344CB8AC3E}">
        <p14:creationId xmlns:p14="http://schemas.microsoft.com/office/powerpoint/2010/main" val="217302807"/>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PL.OR - PD catheter removal</a:t>
            </a:r>
            <a:br>
              <a:rPr lang="en-US" dirty="0"/>
            </a:br>
            <a:endParaRPr lang="en-US" dirty="0"/>
          </a:p>
        </p:txBody>
      </p:sp>
    </p:spTree>
    <p:extLst>
      <p:ext uri="{BB962C8B-B14F-4D97-AF65-F5344CB8AC3E}">
        <p14:creationId xmlns:p14="http://schemas.microsoft.com/office/powerpoint/2010/main" val="952113567"/>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PL.OR - PD catheter replacement </a:t>
            </a:r>
          </a:p>
        </p:txBody>
      </p:sp>
    </p:spTree>
    <p:extLst>
      <p:ext uri="{BB962C8B-B14F-4D97-AF65-F5344CB8AC3E}">
        <p14:creationId xmlns:p14="http://schemas.microsoft.com/office/powerpoint/2010/main" val="2594303674"/>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normAutofit/>
          </a:bodyPr>
          <a:lstStyle/>
          <a:p>
            <a:r>
              <a:rPr lang="en-US" dirty="0"/>
              <a:t>PL.OR – Diagnostic laparoscopy (No PD catheter placement due to adhesion)</a:t>
            </a:r>
          </a:p>
        </p:txBody>
      </p:sp>
    </p:spTree>
    <p:extLst>
      <p:ext uri="{BB962C8B-B14F-4D97-AF65-F5344CB8AC3E}">
        <p14:creationId xmlns:p14="http://schemas.microsoft.com/office/powerpoint/2010/main" val="2932706234"/>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PL.OR - Permacath insertion (R. IJ)</a:t>
            </a:r>
            <a:br>
              <a:rPr lang="en-US" dirty="0"/>
            </a:br>
            <a:endParaRPr lang="en-US" dirty="0"/>
          </a:p>
        </p:txBody>
      </p:sp>
    </p:spTree>
    <p:extLst>
      <p:ext uri="{BB962C8B-B14F-4D97-AF65-F5344CB8AC3E}">
        <p14:creationId xmlns:p14="http://schemas.microsoft.com/office/powerpoint/2010/main" val="198161871"/>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PL.OR - </a:t>
            </a:r>
            <a:r>
              <a:rPr lang="en-US" dirty="0" err="1"/>
              <a:t>Portacath</a:t>
            </a:r>
            <a:r>
              <a:rPr lang="en-US" dirty="0"/>
              <a:t> insertion</a:t>
            </a:r>
            <a:br>
              <a:rPr lang="en-US" dirty="0"/>
            </a:br>
            <a:endParaRPr lang="en-US" dirty="0"/>
          </a:p>
        </p:txBody>
      </p:sp>
    </p:spTree>
    <p:extLst>
      <p:ext uri="{BB962C8B-B14F-4D97-AF65-F5344CB8AC3E}">
        <p14:creationId xmlns:p14="http://schemas.microsoft.com/office/powerpoint/2010/main" val="2937125756"/>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PL.OR - </a:t>
            </a:r>
            <a:r>
              <a:rPr lang="en-US" dirty="0" err="1"/>
              <a:t>Portacath</a:t>
            </a:r>
            <a:r>
              <a:rPr lang="en-US" dirty="0"/>
              <a:t> removal</a:t>
            </a:r>
            <a:br>
              <a:rPr lang="en-US" dirty="0"/>
            </a:br>
            <a:endParaRPr lang="en-US" dirty="0"/>
          </a:p>
        </p:txBody>
      </p:sp>
    </p:spTree>
    <p:extLst>
      <p:ext uri="{BB962C8B-B14F-4D97-AF65-F5344CB8AC3E}">
        <p14:creationId xmlns:p14="http://schemas.microsoft.com/office/powerpoint/2010/main" val="371654608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normAutofit fontScale="90000"/>
          </a:bodyPr>
          <a:lstStyle/>
          <a:p>
            <a:r>
              <a:rPr lang="en-US" dirty="0"/>
              <a:t>PL.OR - RFA (GSV) + Trivex (revised for CMS guideline)</a:t>
            </a:r>
            <a:br>
              <a:rPr lang="en-US" dirty="0"/>
            </a:br>
            <a:endParaRPr lang="en-US" dirty="0"/>
          </a:p>
        </p:txBody>
      </p:sp>
    </p:spTree>
    <p:extLst>
      <p:ext uri="{BB962C8B-B14F-4D97-AF65-F5344CB8AC3E}">
        <p14:creationId xmlns:p14="http://schemas.microsoft.com/office/powerpoint/2010/main" val="5700038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PL.CL - AVM embolization (L. Labial)</a:t>
            </a:r>
            <a:br>
              <a:rPr lang="en-US" dirty="0"/>
            </a:br>
            <a:endParaRPr lang="en-US" dirty="0"/>
          </a:p>
        </p:txBody>
      </p:sp>
    </p:spTree>
    <p:extLst>
      <p:ext uri="{BB962C8B-B14F-4D97-AF65-F5344CB8AC3E}">
        <p14:creationId xmlns:p14="http://schemas.microsoft.com/office/powerpoint/2010/main" val="169183725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PL.OR - RFA (GSV)</a:t>
            </a:r>
            <a:br>
              <a:rPr lang="en-US" dirty="0"/>
            </a:br>
            <a:endParaRPr lang="en-US" dirty="0"/>
          </a:p>
        </p:txBody>
      </p:sp>
    </p:spTree>
    <p:extLst>
      <p:ext uri="{BB962C8B-B14F-4D97-AF65-F5344CB8AC3E}">
        <p14:creationId xmlns:p14="http://schemas.microsoft.com/office/powerpoint/2010/main" val="2593088776"/>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PL.OR - RFA (GSV, PV) + Trivex</a:t>
            </a:r>
            <a:br>
              <a:rPr lang="en-US" dirty="0"/>
            </a:br>
            <a:endParaRPr lang="en-US" dirty="0"/>
          </a:p>
        </p:txBody>
      </p:sp>
    </p:spTree>
    <p:extLst>
      <p:ext uri="{BB962C8B-B14F-4D97-AF65-F5344CB8AC3E}">
        <p14:creationId xmlns:p14="http://schemas.microsoft.com/office/powerpoint/2010/main" val="2428975667"/>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PL.OR - RFA (GSV, SSV) + Trivex</a:t>
            </a:r>
            <a:br>
              <a:rPr lang="en-US" dirty="0"/>
            </a:br>
            <a:endParaRPr lang="en-US" dirty="0"/>
          </a:p>
        </p:txBody>
      </p:sp>
    </p:spTree>
    <p:extLst>
      <p:ext uri="{BB962C8B-B14F-4D97-AF65-F5344CB8AC3E}">
        <p14:creationId xmlns:p14="http://schemas.microsoft.com/office/powerpoint/2010/main" val="1814232098"/>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PL.OR - RFA (GSV, SSV, PV) + Trivex</a:t>
            </a:r>
            <a:br>
              <a:rPr lang="en-US" dirty="0"/>
            </a:br>
            <a:endParaRPr lang="en-US" dirty="0"/>
          </a:p>
        </p:txBody>
      </p:sp>
    </p:spTree>
    <p:extLst>
      <p:ext uri="{BB962C8B-B14F-4D97-AF65-F5344CB8AC3E}">
        <p14:creationId xmlns:p14="http://schemas.microsoft.com/office/powerpoint/2010/main" val="555411537"/>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PL.OR – TEMPORAL ARTERY BIOPSY</a:t>
            </a:r>
            <a:br>
              <a:rPr lang="en-US" dirty="0"/>
            </a:br>
            <a:endParaRPr lang="en-US" dirty="0"/>
          </a:p>
        </p:txBody>
      </p:sp>
    </p:spTree>
    <p:extLst>
      <p:ext uri="{BB962C8B-B14F-4D97-AF65-F5344CB8AC3E}">
        <p14:creationId xmlns:p14="http://schemas.microsoft.com/office/powerpoint/2010/main" val="280296631"/>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PL.OR - TOS</a:t>
            </a:r>
            <a:br>
              <a:rPr lang="en-US" dirty="0"/>
            </a:br>
            <a:endParaRPr lang="en-US" dirty="0"/>
          </a:p>
        </p:txBody>
      </p:sp>
    </p:spTree>
    <p:extLst>
      <p:ext uri="{BB962C8B-B14F-4D97-AF65-F5344CB8AC3E}">
        <p14:creationId xmlns:p14="http://schemas.microsoft.com/office/powerpoint/2010/main" val="56062525"/>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424070" y="2498725"/>
            <a:ext cx="10929730" cy="1325563"/>
          </a:xfrm>
        </p:spPr>
        <p:txBody>
          <a:bodyPr>
            <a:normAutofit fontScale="90000"/>
          </a:bodyPr>
          <a:lstStyle/>
          <a:p>
            <a:pPr algn="ctr"/>
            <a:r>
              <a:rPr lang="en-US" sz="7200" b="1" dirty="0">
                <a:solidFill>
                  <a:srgbClr val="FF0000"/>
                </a:solidFill>
              </a:rPr>
              <a:t>SAMPLE VASCUNOTE CPT CODES </a:t>
            </a:r>
          </a:p>
        </p:txBody>
      </p:sp>
    </p:spTree>
    <p:extLst>
      <p:ext uri="{BB962C8B-B14F-4D97-AF65-F5344CB8AC3E}">
        <p14:creationId xmlns:p14="http://schemas.microsoft.com/office/powerpoint/2010/main" val="3771002975"/>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pPr algn="ctr"/>
            <a:r>
              <a:rPr lang="en-US" dirty="0"/>
              <a:t>UPPER EXTREMITY ARTERIOGRAM WITH ENDOVASCULAR INTERVENTIONS </a:t>
            </a:r>
          </a:p>
        </p:txBody>
      </p:sp>
      <p:sp>
        <p:nvSpPr>
          <p:cNvPr id="3" name="TextBox 2"/>
          <p:cNvSpPr txBox="1"/>
          <p:nvPr/>
        </p:nvSpPr>
        <p:spPr>
          <a:xfrm>
            <a:off x="9307286" y="5649686"/>
            <a:ext cx="1880643" cy="707886"/>
          </a:xfrm>
          <a:prstGeom prst="rect">
            <a:avLst/>
          </a:prstGeom>
          <a:noFill/>
        </p:spPr>
        <p:txBody>
          <a:bodyPr wrap="none" rtlCol="0">
            <a:spAutoFit/>
          </a:bodyPr>
          <a:lstStyle/>
          <a:p>
            <a:r>
              <a:rPr lang="en-US" sz="4000" dirty="0"/>
              <a:t>5/11/18</a:t>
            </a:r>
          </a:p>
        </p:txBody>
      </p:sp>
    </p:spTree>
    <p:extLst>
      <p:ext uri="{BB962C8B-B14F-4D97-AF65-F5344CB8AC3E}">
        <p14:creationId xmlns:p14="http://schemas.microsoft.com/office/powerpoint/2010/main" val="2895904998"/>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normAutofit fontScale="90000"/>
          </a:bodyPr>
          <a:lstStyle/>
          <a:p>
            <a:pPr algn="ctr"/>
            <a:r>
              <a:rPr lang="en-US" dirty="0"/>
              <a:t>LOWER LEG ANGIOGRAM WITH ENDOVASCULAR INTERVENTIONS </a:t>
            </a:r>
            <a:br>
              <a:rPr lang="en-US" dirty="0"/>
            </a:br>
            <a:endParaRPr lang="en-US" dirty="0"/>
          </a:p>
        </p:txBody>
      </p:sp>
      <p:sp>
        <p:nvSpPr>
          <p:cNvPr id="3" name="TextBox 2"/>
          <p:cNvSpPr txBox="1"/>
          <p:nvPr/>
        </p:nvSpPr>
        <p:spPr>
          <a:xfrm>
            <a:off x="9307286" y="5649686"/>
            <a:ext cx="1880643" cy="707886"/>
          </a:xfrm>
          <a:prstGeom prst="rect">
            <a:avLst/>
          </a:prstGeom>
          <a:noFill/>
        </p:spPr>
        <p:txBody>
          <a:bodyPr wrap="none" rtlCol="0">
            <a:spAutoFit/>
          </a:bodyPr>
          <a:lstStyle/>
          <a:p>
            <a:r>
              <a:rPr lang="en-US" sz="4000" dirty="0"/>
              <a:t>5/11/18</a:t>
            </a:r>
          </a:p>
        </p:txBody>
      </p:sp>
    </p:spTree>
    <p:extLst>
      <p:ext uri="{BB962C8B-B14F-4D97-AF65-F5344CB8AC3E}">
        <p14:creationId xmlns:p14="http://schemas.microsoft.com/office/powerpoint/2010/main" val="1136770597"/>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normAutofit/>
          </a:bodyPr>
          <a:lstStyle/>
          <a:p>
            <a:pPr algn="ctr"/>
            <a:r>
              <a:rPr lang="en-US" dirty="0"/>
              <a:t>LOWER EXTREMITY VENOGRAPHY WITH DEEP VEIN THROMBOSIS INTERVENTIONS </a:t>
            </a:r>
          </a:p>
        </p:txBody>
      </p:sp>
      <p:sp>
        <p:nvSpPr>
          <p:cNvPr id="4" name="TextBox 3"/>
          <p:cNvSpPr txBox="1"/>
          <p:nvPr/>
        </p:nvSpPr>
        <p:spPr>
          <a:xfrm>
            <a:off x="9307286" y="5649686"/>
            <a:ext cx="1880643" cy="707886"/>
          </a:xfrm>
          <a:prstGeom prst="rect">
            <a:avLst/>
          </a:prstGeom>
          <a:noFill/>
        </p:spPr>
        <p:txBody>
          <a:bodyPr wrap="none" rtlCol="0">
            <a:spAutoFit/>
          </a:bodyPr>
          <a:lstStyle/>
          <a:p>
            <a:r>
              <a:rPr lang="en-US" sz="4000" dirty="0"/>
              <a:t>5/11/18</a:t>
            </a:r>
          </a:p>
        </p:txBody>
      </p:sp>
    </p:spTree>
    <p:extLst>
      <p:ext uri="{BB962C8B-B14F-4D97-AF65-F5344CB8AC3E}">
        <p14:creationId xmlns:p14="http://schemas.microsoft.com/office/powerpoint/2010/main" val="28937727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PL.CL - AVM sclerotherapy (L. labial AVM)</a:t>
            </a:r>
            <a:br>
              <a:rPr lang="en-US" dirty="0"/>
            </a:br>
            <a:endParaRPr lang="en-US" dirty="0"/>
          </a:p>
        </p:txBody>
      </p:sp>
    </p:spTree>
    <p:extLst>
      <p:ext uri="{BB962C8B-B14F-4D97-AF65-F5344CB8AC3E}">
        <p14:creationId xmlns:p14="http://schemas.microsoft.com/office/powerpoint/2010/main" val="837185943"/>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normAutofit fontScale="90000"/>
          </a:bodyPr>
          <a:lstStyle/>
          <a:p>
            <a:pPr algn="ctr"/>
            <a:r>
              <a:rPr lang="en-US" dirty="0"/>
              <a:t>LOWER EXTREMITY VENOGRAPHY WITH ENDOVASCULAR INTERVENTIONS </a:t>
            </a:r>
            <a:br>
              <a:rPr lang="en-US" dirty="0"/>
            </a:br>
            <a:endParaRPr lang="en-US" dirty="0"/>
          </a:p>
        </p:txBody>
      </p:sp>
      <p:sp>
        <p:nvSpPr>
          <p:cNvPr id="3" name="TextBox 2"/>
          <p:cNvSpPr txBox="1"/>
          <p:nvPr/>
        </p:nvSpPr>
        <p:spPr>
          <a:xfrm>
            <a:off x="9307286" y="5649686"/>
            <a:ext cx="1880643" cy="707886"/>
          </a:xfrm>
          <a:prstGeom prst="rect">
            <a:avLst/>
          </a:prstGeom>
          <a:noFill/>
        </p:spPr>
        <p:txBody>
          <a:bodyPr wrap="none" rtlCol="0">
            <a:spAutoFit/>
          </a:bodyPr>
          <a:lstStyle/>
          <a:p>
            <a:r>
              <a:rPr lang="en-US" sz="4000" dirty="0"/>
              <a:t>5/11/18</a:t>
            </a:r>
          </a:p>
        </p:txBody>
      </p:sp>
    </p:spTree>
    <p:extLst>
      <p:ext uri="{BB962C8B-B14F-4D97-AF65-F5344CB8AC3E}">
        <p14:creationId xmlns:p14="http://schemas.microsoft.com/office/powerpoint/2010/main" val="3909807118"/>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normAutofit fontScale="90000"/>
          </a:bodyPr>
          <a:lstStyle/>
          <a:p>
            <a:pPr algn="ctr"/>
            <a:r>
              <a:rPr lang="en-US" dirty="0"/>
              <a:t>AV ACCESS VENOGRAPHY, ENDOVASCULAR INTERVENTIONS</a:t>
            </a:r>
            <a:br>
              <a:rPr lang="en-US" dirty="0"/>
            </a:br>
            <a:endParaRPr lang="en-US" dirty="0"/>
          </a:p>
        </p:txBody>
      </p:sp>
      <p:sp>
        <p:nvSpPr>
          <p:cNvPr id="3" name="TextBox 2"/>
          <p:cNvSpPr txBox="1"/>
          <p:nvPr/>
        </p:nvSpPr>
        <p:spPr>
          <a:xfrm>
            <a:off x="9307286" y="5649686"/>
            <a:ext cx="1880643" cy="707886"/>
          </a:xfrm>
          <a:prstGeom prst="rect">
            <a:avLst/>
          </a:prstGeom>
          <a:noFill/>
        </p:spPr>
        <p:txBody>
          <a:bodyPr wrap="none" rtlCol="0">
            <a:spAutoFit/>
          </a:bodyPr>
          <a:lstStyle/>
          <a:p>
            <a:r>
              <a:rPr lang="en-US" sz="4000" dirty="0"/>
              <a:t>5/11/18</a:t>
            </a:r>
          </a:p>
        </p:txBody>
      </p:sp>
    </p:spTree>
    <p:extLst>
      <p:ext uri="{BB962C8B-B14F-4D97-AF65-F5344CB8AC3E}">
        <p14:creationId xmlns:p14="http://schemas.microsoft.com/office/powerpoint/2010/main" val="2116565405"/>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normAutofit fontScale="90000"/>
          </a:bodyPr>
          <a:lstStyle/>
          <a:p>
            <a:pPr algn="ctr"/>
            <a:r>
              <a:rPr lang="en-US" dirty="0"/>
              <a:t>JUGULAR VEIN AND UPPER EXTREMITY VENOGRAPHY WITH ENDOVASCULAR INTERVENTIONS </a:t>
            </a:r>
          </a:p>
        </p:txBody>
      </p:sp>
      <p:sp>
        <p:nvSpPr>
          <p:cNvPr id="3" name="TextBox 2"/>
          <p:cNvSpPr txBox="1"/>
          <p:nvPr/>
        </p:nvSpPr>
        <p:spPr>
          <a:xfrm>
            <a:off x="9307286" y="5649686"/>
            <a:ext cx="1880643" cy="707886"/>
          </a:xfrm>
          <a:prstGeom prst="rect">
            <a:avLst/>
          </a:prstGeom>
          <a:noFill/>
        </p:spPr>
        <p:txBody>
          <a:bodyPr wrap="none" rtlCol="0">
            <a:spAutoFit/>
          </a:bodyPr>
          <a:lstStyle/>
          <a:p>
            <a:r>
              <a:rPr lang="en-US" sz="4000" dirty="0"/>
              <a:t>5/11/18</a:t>
            </a:r>
          </a:p>
        </p:txBody>
      </p:sp>
    </p:spTree>
    <p:extLst>
      <p:ext uri="{BB962C8B-B14F-4D97-AF65-F5344CB8AC3E}">
        <p14:creationId xmlns:p14="http://schemas.microsoft.com/office/powerpoint/2010/main" val="3540580499"/>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PERMACATH PLACEMENT / REMOVAL</a:t>
            </a:r>
          </a:p>
        </p:txBody>
      </p:sp>
    </p:spTree>
    <p:extLst>
      <p:ext uri="{BB962C8B-B14F-4D97-AF65-F5344CB8AC3E}">
        <p14:creationId xmlns:p14="http://schemas.microsoft.com/office/powerpoint/2010/main" val="4183851759"/>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pPr algn="ctr"/>
            <a:r>
              <a:rPr lang="en-US" b="1" dirty="0"/>
              <a:t>Modifier XE, XP, XS, XU</a:t>
            </a:r>
          </a:p>
        </p:txBody>
      </p:sp>
    </p:spTree>
    <p:extLst>
      <p:ext uri="{BB962C8B-B14F-4D97-AF65-F5344CB8AC3E}">
        <p14:creationId xmlns:p14="http://schemas.microsoft.com/office/powerpoint/2010/main" val="4098389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PL.CL - carotid angio </a:t>
            </a:r>
            <a:br>
              <a:rPr lang="en-US" dirty="0"/>
            </a:br>
            <a:endParaRPr lang="en-US" dirty="0"/>
          </a:p>
        </p:txBody>
      </p:sp>
    </p:spTree>
    <p:extLst>
      <p:ext uri="{BB962C8B-B14F-4D97-AF65-F5344CB8AC3E}">
        <p14:creationId xmlns:p14="http://schemas.microsoft.com/office/powerpoint/2010/main" val="15343745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normAutofit fontScale="90000"/>
          </a:bodyPr>
          <a:lstStyle/>
          <a:p>
            <a:r>
              <a:rPr lang="en-US" dirty="0"/>
              <a:t>PL.CL - DVT (pop vein, AngioJet, IVCF, PTA, Iliac stent)</a:t>
            </a:r>
            <a:br>
              <a:rPr lang="en-US" dirty="0"/>
            </a:br>
            <a:endParaRPr lang="en-US" dirty="0"/>
          </a:p>
        </p:txBody>
      </p:sp>
    </p:spTree>
    <p:extLst>
      <p:ext uri="{BB962C8B-B14F-4D97-AF65-F5344CB8AC3E}">
        <p14:creationId xmlns:p14="http://schemas.microsoft.com/office/powerpoint/2010/main" val="30395878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normAutofit fontScale="90000"/>
          </a:bodyPr>
          <a:lstStyle/>
          <a:p>
            <a:r>
              <a:rPr lang="en-US" dirty="0"/>
              <a:t>PL.CL - DVT (pop vein, AngioJet, IVCF, lysis, 1st day)</a:t>
            </a:r>
            <a:br>
              <a:rPr lang="en-US" dirty="0"/>
            </a:br>
            <a:endParaRPr lang="en-US" dirty="0"/>
          </a:p>
        </p:txBody>
      </p:sp>
    </p:spTree>
    <p:extLst>
      <p:ext uri="{BB962C8B-B14F-4D97-AF65-F5344CB8AC3E}">
        <p14:creationId xmlns:p14="http://schemas.microsoft.com/office/powerpoint/2010/main" val="41669519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normAutofit fontScale="90000"/>
          </a:bodyPr>
          <a:lstStyle/>
          <a:p>
            <a:r>
              <a:rPr lang="en-US" dirty="0"/>
              <a:t>PL.CL - DVT (pop vein, AngioJet, PTA, lysis, 2st day)</a:t>
            </a:r>
            <a:br>
              <a:rPr lang="en-US" dirty="0"/>
            </a:br>
            <a:endParaRPr lang="en-US" dirty="0"/>
          </a:p>
        </p:txBody>
      </p:sp>
    </p:spTree>
    <p:extLst>
      <p:ext uri="{BB962C8B-B14F-4D97-AF65-F5344CB8AC3E}">
        <p14:creationId xmlns:p14="http://schemas.microsoft.com/office/powerpoint/2010/main" val="27244003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pPr algn="ctr"/>
            <a:r>
              <a:rPr lang="en-US" dirty="0"/>
              <a:t>PL.CL - EVAR (non-ruptured) </a:t>
            </a:r>
            <a:br>
              <a:rPr lang="en-US" dirty="0"/>
            </a:br>
            <a:endParaRPr lang="en-US" dirty="0"/>
          </a:p>
        </p:txBody>
      </p:sp>
    </p:spTree>
    <p:extLst>
      <p:ext uri="{BB962C8B-B14F-4D97-AF65-F5344CB8AC3E}">
        <p14:creationId xmlns:p14="http://schemas.microsoft.com/office/powerpoint/2010/main" val="27483080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normAutofit fontScale="90000"/>
          </a:bodyPr>
          <a:lstStyle/>
          <a:p>
            <a:pPr algn="ctr"/>
            <a:r>
              <a:rPr lang="en-US" dirty="0"/>
              <a:t>PL.CL - EVAR (non-ruptured) + hypogastric </a:t>
            </a:r>
            <a:r>
              <a:rPr lang="en-US" dirty="0" err="1"/>
              <a:t>embo</a:t>
            </a:r>
            <a:br>
              <a:rPr lang="en-US" dirty="0"/>
            </a:br>
            <a:endParaRPr lang="en-US" dirty="0"/>
          </a:p>
        </p:txBody>
      </p:sp>
    </p:spTree>
    <p:extLst>
      <p:ext uri="{BB962C8B-B14F-4D97-AF65-F5344CB8AC3E}">
        <p14:creationId xmlns:p14="http://schemas.microsoft.com/office/powerpoint/2010/main" val="643634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pPr algn="ctr"/>
            <a:r>
              <a:rPr lang="en-US" dirty="0"/>
              <a:t>- PL.CONSULTATION NOTE (Carotid)</a:t>
            </a:r>
          </a:p>
        </p:txBody>
      </p:sp>
    </p:spTree>
    <p:extLst>
      <p:ext uri="{BB962C8B-B14F-4D97-AF65-F5344CB8AC3E}">
        <p14:creationId xmlns:p14="http://schemas.microsoft.com/office/powerpoint/2010/main" val="31215316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PL.CL - EVAR - Aortic cuff, renal Viabahn</a:t>
            </a:r>
            <a:br>
              <a:rPr lang="en-US" dirty="0"/>
            </a:br>
            <a:endParaRPr lang="en-US" dirty="0"/>
          </a:p>
        </p:txBody>
      </p:sp>
    </p:spTree>
    <p:extLst>
      <p:ext uri="{BB962C8B-B14F-4D97-AF65-F5344CB8AC3E}">
        <p14:creationId xmlns:p14="http://schemas.microsoft.com/office/powerpoint/2010/main" val="4519719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normAutofit fontScale="90000"/>
          </a:bodyPr>
          <a:lstStyle/>
          <a:p>
            <a:r>
              <a:rPr lang="en-US" dirty="0"/>
              <a:t>PL.CL - EVAR - ilio-iliac endograft (non-ruptured) </a:t>
            </a:r>
            <a:br>
              <a:rPr lang="en-US" dirty="0"/>
            </a:br>
            <a:endParaRPr lang="en-US" dirty="0"/>
          </a:p>
        </p:txBody>
      </p:sp>
    </p:spTree>
    <p:extLst>
      <p:ext uri="{BB962C8B-B14F-4D97-AF65-F5344CB8AC3E}">
        <p14:creationId xmlns:p14="http://schemas.microsoft.com/office/powerpoint/2010/main" val="12646541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PL.CL - IVC filter placement</a:t>
            </a:r>
            <a:br>
              <a:rPr lang="en-US" dirty="0"/>
            </a:br>
            <a:endParaRPr lang="en-US" dirty="0"/>
          </a:p>
        </p:txBody>
      </p:sp>
    </p:spTree>
    <p:extLst>
      <p:ext uri="{BB962C8B-B14F-4D97-AF65-F5344CB8AC3E}">
        <p14:creationId xmlns:p14="http://schemas.microsoft.com/office/powerpoint/2010/main" val="26912765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PL.CL - IVC filter retrieval (attempted)</a:t>
            </a:r>
            <a:br>
              <a:rPr lang="en-US" dirty="0"/>
            </a:br>
            <a:endParaRPr lang="en-US" dirty="0"/>
          </a:p>
        </p:txBody>
      </p:sp>
    </p:spTree>
    <p:extLst>
      <p:ext uri="{BB962C8B-B14F-4D97-AF65-F5344CB8AC3E}">
        <p14:creationId xmlns:p14="http://schemas.microsoft.com/office/powerpoint/2010/main" val="39605001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PL.CL - IVC filter retrieval</a:t>
            </a:r>
            <a:br>
              <a:rPr lang="en-US" dirty="0"/>
            </a:br>
            <a:endParaRPr lang="en-US" dirty="0"/>
          </a:p>
        </p:txBody>
      </p:sp>
    </p:spTree>
    <p:extLst>
      <p:ext uri="{BB962C8B-B14F-4D97-AF65-F5344CB8AC3E}">
        <p14:creationId xmlns:p14="http://schemas.microsoft.com/office/powerpoint/2010/main" val="25238418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PL.CL - Leg angio run-off (normal)</a:t>
            </a:r>
            <a:br>
              <a:rPr lang="en-US" dirty="0"/>
            </a:br>
            <a:endParaRPr lang="en-US" dirty="0"/>
          </a:p>
        </p:txBody>
      </p:sp>
    </p:spTree>
    <p:extLst>
      <p:ext uri="{BB962C8B-B14F-4D97-AF65-F5344CB8AC3E}">
        <p14:creationId xmlns:p14="http://schemas.microsoft.com/office/powerpoint/2010/main" val="7929028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normAutofit fontScale="90000"/>
          </a:bodyPr>
          <a:lstStyle/>
          <a:p>
            <a:r>
              <a:rPr lang="en-US" dirty="0"/>
              <a:t>PL.CL - aortogram leg intervention (L) (TEMPLATE)</a:t>
            </a:r>
            <a:br>
              <a:rPr lang="en-US" dirty="0"/>
            </a:br>
            <a:endParaRPr lang="en-US" dirty="0"/>
          </a:p>
        </p:txBody>
      </p:sp>
    </p:spTree>
    <p:extLst>
      <p:ext uri="{BB962C8B-B14F-4D97-AF65-F5344CB8AC3E}">
        <p14:creationId xmlns:p14="http://schemas.microsoft.com/office/powerpoint/2010/main" val="8156260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normAutofit fontScale="90000"/>
          </a:bodyPr>
          <a:lstStyle/>
          <a:p>
            <a:r>
              <a:rPr lang="en-US" dirty="0"/>
              <a:t>PL.CL - aortogram leg intervention (R) (TEMPLATE)</a:t>
            </a:r>
            <a:br>
              <a:rPr lang="en-US" dirty="0"/>
            </a:br>
            <a:endParaRPr lang="en-US" dirty="0"/>
          </a:p>
        </p:txBody>
      </p:sp>
    </p:spTree>
    <p:extLst>
      <p:ext uri="{BB962C8B-B14F-4D97-AF65-F5344CB8AC3E}">
        <p14:creationId xmlns:p14="http://schemas.microsoft.com/office/powerpoint/2010/main" val="28644502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PL.CL - Leg lysis - </a:t>
            </a:r>
            <a:r>
              <a:rPr lang="en-US" dirty="0" err="1"/>
              <a:t>AngioJet,PTA</a:t>
            </a:r>
            <a:r>
              <a:rPr lang="en-US" dirty="0"/>
              <a:t> (1st day)</a:t>
            </a:r>
            <a:br>
              <a:rPr lang="en-US" dirty="0"/>
            </a:br>
            <a:endParaRPr lang="en-US" dirty="0"/>
          </a:p>
        </p:txBody>
      </p:sp>
    </p:spTree>
    <p:extLst>
      <p:ext uri="{BB962C8B-B14F-4D97-AF65-F5344CB8AC3E}">
        <p14:creationId xmlns:p14="http://schemas.microsoft.com/office/powerpoint/2010/main" val="37282071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normAutofit fontScale="90000"/>
          </a:bodyPr>
          <a:lstStyle/>
          <a:p>
            <a:r>
              <a:rPr lang="en-US" dirty="0"/>
              <a:t>PL.CL - Leg lysis - </a:t>
            </a:r>
            <a:r>
              <a:rPr lang="en-US" dirty="0" err="1"/>
              <a:t>AngioJet,PTA</a:t>
            </a:r>
            <a:r>
              <a:rPr lang="en-US" dirty="0"/>
              <a:t> (2nd day, lysis DC)</a:t>
            </a:r>
            <a:br>
              <a:rPr lang="en-US" dirty="0"/>
            </a:br>
            <a:endParaRPr lang="en-US" dirty="0"/>
          </a:p>
        </p:txBody>
      </p:sp>
    </p:spTree>
    <p:extLst>
      <p:ext uri="{BB962C8B-B14F-4D97-AF65-F5344CB8AC3E}">
        <p14:creationId xmlns:p14="http://schemas.microsoft.com/office/powerpoint/2010/main" val="3744718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normAutofit/>
          </a:bodyPr>
          <a:lstStyle/>
          <a:p>
            <a:pPr algn="ctr"/>
            <a:r>
              <a:rPr lang="en-US" dirty="0"/>
              <a:t>- PL.CONSULTATION NOTE (DVT/CVI)</a:t>
            </a:r>
            <a:br>
              <a:rPr lang="en-US" dirty="0"/>
            </a:br>
            <a:endParaRPr lang="en-US" dirty="0"/>
          </a:p>
        </p:txBody>
      </p:sp>
    </p:spTree>
    <p:extLst>
      <p:ext uri="{BB962C8B-B14F-4D97-AF65-F5344CB8AC3E}">
        <p14:creationId xmlns:p14="http://schemas.microsoft.com/office/powerpoint/2010/main" val="27083407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PL.CL - Mesenteric stenting</a:t>
            </a:r>
            <a:br>
              <a:rPr lang="en-US" dirty="0"/>
            </a:br>
            <a:endParaRPr lang="en-US" dirty="0"/>
          </a:p>
        </p:txBody>
      </p:sp>
    </p:spTree>
    <p:extLst>
      <p:ext uri="{BB962C8B-B14F-4D97-AF65-F5344CB8AC3E}">
        <p14:creationId xmlns:p14="http://schemas.microsoft.com/office/powerpoint/2010/main" val="14138664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normAutofit fontScale="90000"/>
          </a:bodyPr>
          <a:lstStyle/>
          <a:p>
            <a:r>
              <a:rPr lang="en-US" dirty="0"/>
              <a:t>PL.CL - Permacath insert + Permacath removal (contralat.)</a:t>
            </a:r>
            <a:br>
              <a:rPr lang="en-US" dirty="0"/>
            </a:br>
            <a:endParaRPr lang="en-US" dirty="0"/>
          </a:p>
        </p:txBody>
      </p:sp>
    </p:spTree>
    <p:extLst>
      <p:ext uri="{BB962C8B-B14F-4D97-AF65-F5344CB8AC3E}">
        <p14:creationId xmlns:p14="http://schemas.microsoft.com/office/powerpoint/2010/main" val="34567779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PL.CL - Permacath insertion (R. IJ)</a:t>
            </a:r>
            <a:br>
              <a:rPr lang="en-US" dirty="0"/>
            </a:br>
            <a:endParaRPr lang="en-US" dirty="0"/>
          </a:p>
        </p:txBody>
      </p:sp>
    </p:spTree>
    <p:extLst>
      <p:ext uri="{BB962C8B-B14F-4D97-AF65-F5344CB8AC3E}">
        <p14:creationId xmlns:p14="http://schemas.microsoft.com/office/powerpoint/2010/main" val="41986554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normAutofit fontScale="90000"/>
          </a:bodyPr>
          <a:lstStyle/>
          <a:p>
            <a:r>
              <a:rPr lang="en-US" dirty="0"/>
              <a:t>PL.CL - Permacath insertion + Quinton removal </a:t>
            </a:r>
            <a:br>
              <a:rPr lang="en-US" dirty="0"/>
            </a:br>
            <a:endParaRPr lang="en-US" dirty="0"/>
          </a:p>
        </p:txBody>
      </p:sp>
    </p:spTree>
    <p:extLst>
      <p:ext uri="{BB962C8B-B14F-4D97-AF65-F5344CB8AC3E}">
        <p14:creationId xmlns:p14="http://schemas.microsoft.com/office/powerpoint/2010/main" val="9805988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PL.CL - Permacath insertion</a:t>
            </a:r>
            <a:br>
              <a:rPr lang="en-US" dirty="0"/>
            </a:br>
            <a:endParaRPr lang="en-US" dirty="0"/>
          </a:p>
        </p:txBody>
      </p:sp>
    </p:spTree>
    <p:extLst>
      <p:ext uri="{BB962C8B-B14F-4D97-AF65-F5344CB8AC3E}">
        <p14:creationId xmlns:p14="http://schemas.microsoft.com/office/powerpoint/2010/main" val="22882831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pPr algn="ctr"/>
            <a:r>
              <a:rPr lang="en-US" dirty="0"/>
              <a:t>PL.CL - Permacath removal + Jugular PTA</a:t>
            </a:r>
            <a:br>
              <a:rPr lang="en-US" dirty="0"/>
            </a:br>
            <a:endParaRPr lang="en-US" dirty="0"/>
          </a:p>
        </p:txBody>
      </p:sp>
    </p:spTree>
    <p:extLst>
      <p:ext uri="{BB962C8B-B14F-4D97-AF65-F5344CB8AC3E}">
        <p14:creationId xmlns:p14="http://schemas.microsoft.com/office/powerpoint/2010/main" val="7865205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PL.CL - Permacath removal </a:t>
            </a:r>
            <a:br>
              <a:rPr lang="en-US" dirty="0"/>
            </a:br>
            <a:endParaRPr lang="en-US" dirty="0"/>
          </a:p>
        </p:txBody>
      </p:sp>
    </p:spTree>
    <p:extLst>
      <p:ext uri="{BB962C8B-B14F-4D97-AF65-F5344CB8AC3E}">
        <p14:creationId xmlns:p14="http://schemas.microsoft.com/office/powerpoint/2010/main" val="29091196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PL.CL - Permacath revision + SVC PTA</a:t>
            </a:r>
            <a:br>
              <a:rPr lang="en-US" dirty="0"/>
            </a:br>
            <a:endParaRPr lang="en-US" dirty="0"/>
          </a:p>
        </p:txBody>
      </p:sp>
    </p:spTree>
    <p:extLst>
      <p:ext uri="{BB962C8B-B14F-4D97-AF65-F5344CB8AC3E}">
        <p14:creationId xmlns:p14="http://schemas.microsoft.com/office/powerpoint/2010/main" val="41383123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PL.CL - Prostatic artery embolization</a:t>
            </a:r>
            <a:br>
              <a:rPr lang="en-US" dirty="0"/>
            </a:br>
            <a:endParaRPr lang="en-US" dirty="0"/>
          </a:p>
        </p:txBody>
      </p:sp>
    </p:spTree>
    <p:extLst>
      <p:ext uri="{BB962C8B-B14F-4D97-AF65-F5344CB8AC3E}">
        <p14:creationId xmlns:p14="http://schemas.microsoft.com/office/powerpoint/2010/main" val="40184973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PL.CL - Quinton catheter insertion</a:t>
            </a:r>
            <a:br>
              <a:rPr lang="en-US" dirty="0"/>
            </a:br>
            <a:endParaRPr lang="en-US" dirty="0"/>
          </a:p>
        </p:txBody>
      </p:sp>
    </p:spTree>
    <p:extLst>
      <p:ext uri="{BB962C8B-B14F-4D97-AF65-F5344CB8AC3E}">
        <p14:creationId xmlns:p14="http://schemas.microsoft.com/office/powerpoint/2010/main" val="2907433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pPr algn="ctr"/>
            <a:r>
              <a:rPr lang="en-US" dirty="0"/>
              <a:t>- PL.CONSULTATION NOTE (ESRD)</a:t>
            </a:r>
            <a:br>
              <a:rPr lang="en-US" dirty="0"/>
            </a:br>
            <a:endParaRPr lang="en-US" dirty="0"/>
          </a:p>
        </p:txBody>
      </p:sp>
    </p:spTree>
    <p:extLst>
      <p:ext uri="{BB962C8B-B14F-4D97-AF65-F5344CB8AC3E}">
        <p14:creationId xmlns:p14="http://schemas.microsoft.com/office/powerpoint/2010/main" val="129687127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PL.CL - Renal artery embolization (aneurysm)</a:t>
            </a:r>
            <a:br>
              <a:rPr lang="en-US" dirty="0"/>
            </a:br>
            <a:endParaRPr lang="en-US" dirty="0"/>
          </a:p>
        </p:txBody>
      </p:sp>
    </p:spTree>
    <p:extLst>
      <p:ext uri="{BB962C8B-B14F-4D97-AF65-F5344CB8AC3E}">
        <p14:creationId xmlns:p14="http://schemas.microsoft.com/office/powerpoint/2010/main" val="35965715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PL.CL - Renal artery embolization (bleeding)</a:t>
            </a:r>
            <a:br>
              <a:rPr lang="en-US" dirty="0"/>
            </a:br>
            <a:endParaRPr lang="en-US" dirty="0"/>
          </a:p>
        </p:txBody>
      </p:sp>
    </p:spTree>
    <p:extLst>
      <p:ext uri="{BB962C8B-B14F-4D97-AF65-F5344CB8AC3E}">
        <p14:creationId xmlns:p14="http://schemas.microsoft.com/office/powerpoint/2010/main" val="37795948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PL.CL - Renal artery stenting</a:t>
            </a:r>
            <a:br>
              <a:rPr lang="en-US" dirty="0"/>
            </a:br>
            <a:endParaRPr lang="en-US" dirty="0"/>
          </a:p>
        </p:txBody>
      </p:sp>
    </p:spTree>
    <p:extLst>
      <p:ext uri="{BB962C8B-B14F-4D97-AF65-F5344CB8AC3E}">
        <p14:creationId xmlns:p14="http://schemas.microsoft.com/office/powerpoint/2010/main" val="324141244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PL.CL – Subclavian artery PTA </a:t>
            </a:r>
            <a:br>
              <a:rPr lang="en-US" dirty="0"/>
            </a:br>
            <a:endParaRPr lang="en-US" dirty="0"/>
          </a:p>
        </p:txBody>
      </p:sp>
    </p:spTree>
    <p:extLst>
      <p:ext uri="{BB962C8B-B14F-4D97-AF65-F5344CB8AC3E}">
        <p14:creationId xmlns:p14="http://schemas.microsoft.com/office/powerpoint/2010/main" val="13244287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normAutofit fontScale="90000"/>
          </a:bodyPr>
          <a:lstStyle/>
          <a:p>
            <a:r>
              <a:rPr lang="en-US" sz="4000" dirty="0"/>
              <a:t>PL.CL – Subclavian artery stenting (femoral approach) </a:t>
            </a:r>
            <a:br>
              <a:rPr lang="en-US" dirty="0"/>
            </a:br>
            <a:endParaRPr lang="en-US" dirty="0"/>
          </a:p>
        </p:txBody>
      </p:sp>
    </p:spTree>
    <p:extLst>
      <p:ext uri="{BB962C8B-B14F-4D97-AF65-F5344CB8AC3E}">
        <p14:creationId xmlns:p14="http://schemas.microsoft.com/office/powerpoint/2010/main" val="156522087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876984" cy="1325563"/>
          </a:xfrm>
        </p:spPr>
        <p:txBody>
          <a:bodyPr>
            <a:normAutofit fontScale="90000"/>
          </a:bodyPr>
          <a:lstStyle/>
          <a:p>
            <a:r>
              <a:rPr lang="en-US" sz="4000" dirty="0"/>
              <a:t>PL.CL – Subclavian artery stenting (brachial approach) </a:t>
            </a:r>
            <a:br>
              <a:rPr lang="en-US" dirty="0"/>
            </a:br>
            <a:endParaRPr lang="en-US" dirty="0"/>
          </a:p>
        </p:txBody>
      </p:sp>
    </p:spTree>
    <p:extLst>
      <p:ext uri="{BB962C8B-B14F-4D97-AF65-F5344CB8AC3E}">
        <p14:creationId xmlns:p14="http://schemas.microsoft.com/office/powerpoint/2010/main" val="255479324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PL.CL - TEVAR (SCA covered, COOK)</a:t>
            </a:r>
            <a:br>
              <a:rPr lang="en-US" dirty="0"/>
            </a:br>
            <a:endParaRPr lang="en-US" dirty="0"/>
          </a:p>
        </p:txBody>
      </p:sp>
    </p:spTree>
    <p:extLst>
      <p:ext uri="{BB962C8B-B14F-4D97-AF65-F5344CB8AC3E}">
        <p14:creationId xmlns:p14="http://schemas.microsoft.com/office/powerpoint/2010/main" val="298025155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PL.CL - TEVAR (SCA no covered, COOK)</a:t>
            </a:r>
            <a:br>
              <a:rPr lang="en-US" dirty="0"/>
            </a:br>
            <a:endParaRPr lang="en-US" dirty="0"/>
          </a:p>
        </p:txBody>
      </p:sp>
    </p:spTree>
    <p:extLst>
      <p:ext uri="{BB962C8B-B14F-4D97-AF65-F5344CB8AC3E}">
        <p14:creationId xmlns:p14="http://schemas.microsoft.com/office/powerpoint/2010/main" val="16226751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PL.ICU - Central line placement</a:t>
            </a:r>
            <a:br>
              <a:rPr lang="en-US" dirty="0"/>
            </a:br>
            <a:endParaRPr lang="en-US" dirty="0"/>
          </a:p>
        </p:txBody>
      </p:sp>
    </p:spTree>
    <p:extLst>
      <p:ext uri="{BB962C8B-B14F-4D97-AF65-F5344CB8AC3E}">
        <p14:creationId xmlns:p14="http://schemas.microsoft.com/office/powerpoint/2010/main" val="8483610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PL.ICU - Quinton placement (R. Fem)</a:t>
            </a:r>
            <a:br>
              <a:rPr lang="en-US" dirty="0"/>
            </a:br>
            <a:endParaRPr lang="en-US" dirty="0"/>
          </a:p>
        </p:txBody>
      </p:sp>
    </p:spTree>
    <p:extLst>
      <p:ext uri="{BB962C8B-B14F-4D97-AF65-F5344CB8AC3E}">
        <p14:creationId xmlns:p14="http://schemas.microsoft.com/office/powerpoint/2010/main" val="2289201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pPr algn="ctr"/>
            <a:r>
              <a:rPr lang="en-US" dirty="0"/>
              <a:t>- PL.CONSULTATION NOTE (LEG)</a:t>
            </a:r>
            <a:br>
              <a:rPr lang="en-US" dirty="0"/>
            </a:br>
            <a:endParaRPr lang="en-US" dirty="0"/>
          </a:p>
        </p:txBody>
      </p:sp>
    </p:spTree>
    <p:extLst>
      <p:ext uri="{BB962C8B-B14F-4D97-AF65-F5344CB8AC3E}">
        <p14:creationId xmlns:p14="http://schemas.microsoft.com/office/powerpoint/2010/main" val="233587691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PL.ICU - Quinton placement</a:t>
            </a:r>
            <a:br>
              <a:rPr lang="en-US" dirty="0"/>
            </a:br>
            <a:endParaRPr lang="en-US" dirty="0"/>
          </a:p>
        </p:txBody>
      </p:sp>
    </p:spTree>
    <p:extLst>
      <p:ext uri="{BB962C8B-B14F-4D97-AF65-F5344CB8AC3E}">
        <p14:creationId xmlns:p14="http://schemas.microsoft.com/office/powerpoint/2010/main" val="282819945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normAutofit/>
          </a:bodyPr>
          <a:lstStyle/>
          <a:p>
            <a:pPr algn="ctr"/>
            <a:r>
              <a:rPr lang="en-US" sz="7200" b="1" dirty="0">
                <a:solidFill>
                  <a:srgbClr val="FF0000"/>
                </a:solidFill>
              </a:rPr>
              <a:t>OR REPORT</a:t>
            </a:r>
          </a:p>
        </p:txBody>
      </p:sp>
    </p:spTree>
    <p:extLst>
      <p:ext uri="{BB962C8B-B14F-4D97-AF65-F5344CB8AC3E}">
        <p14:creationId xmlns:p14="http://schemas.microsoft.com/office/powerpoint/2010/main" val="83195689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PL.OR – ABF</a:t>
            </a:r>
            <a:br>
              <a:rPr lang="en-US" dirty="0"/>
            </a:br>
            <a:endParaRPr lang="en-US" dirty="0"/>
          </a:p>
        </p:txBody>
      </p:sp>
    </p:spTree>
    <p:extLst>
      <p:ext uri="{BB962C8B-B14F-4D97-AF65-F5344CB8AC3E}">
        <p14:creationId xmlns:p14="http://schemas.microsoft.com/office/powerpoint/2010/main" val="358551195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PL.OR – AKA</a:t>
            </a:r>
            <a:br>
              <a:rPr lang="en-US" dirty="0"/>
            </a:br>
            <a:endParaRPr lang="en-US" dirty="0"/>
          </a:p>
        </p:txBody>
      </p:sp>
    </p:spTree>
    <p:extLst>
      <p:ext uri="{BB962C8B-B14F-4D97-AF65-F5344CB8AC3E}">
        <p14:creationId xmlns:p14="http://schemas.microsoft.com/office/powerpoint/2010/main" val="291954032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normAutofit/>
          </a:bodyPr>
          <a:lstStyle/>
          <a:p>
            <a:r>
              <a:rPr lang="en-US" dirty="0"/>
              <a:t>PL.OR - Arm - repair of bleeding vessel</a:t>
            </a:r>
          </a:p>
        </p:txBody>
      </p:sp>
    </p:spTree>
    <p:extLst>
      <p:ext uri="{BB962C8B-B14F-4D97-AF65-F5344CB8AC3E}">
        <p14:creationId xmlns:p14="http://schemas.microsoft.com/office/powerpoint/2010/main" val="393610381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normAutofit/>
          </a:bodyPr>
          <a:lstStyle/>
          <a:p>
            <a:r>
              <a:rPr lang="en-US" dirty="0"/>
              <a:t>PL.OR - Arm hematoma evacuation, repair of bleeding vessel</a:t>
            </a:r>
          </a:p>
        </p:txBody>
      </p:sp>
    </p:spTree>
    <p:extLst>
      <p:ext uri="{BB962C8B-B14F-4D97-AF65-F5344CB8AC3E}">
        <p14:creationId xmlns:p14="http://schemas.microsoft.com/office/powerpoint/2010/main" val="304839323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normAutofit fontScale="90000"/>
          </a:bodyPr>
          <a:lstStyle/>
          <a:p>
            <a:r>
              <a:rPr lang="en-US" dirty="0"/>
              <a:t>PL.OR - Arm exploration, ulnar artery ligation, wound vac (L. arm)</a:t>
            </a:r>
            <a:br>
              <a:rPr lang="en-US" dirty="0"/>
            </a:br>
            <a:endParaRPr lang="en-US" dirty="0"/>
          </a:p>
        </p:txBody>
      </p:sp>
    </p:spTree>
    <p:extLst>
      <p:ext uri="{BB962C8B-B14F-4D97-AF65-F5344CB8AC3E}">
        <p14:creationId xmlns:p14="http://schemas.microsoft.com/office/powerpoint/2010/main" val="15653637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normAutofit fontScale="90000"/>
          </a:bodyPr>
          <a:lstStyle/>
          <a:p>
            <a:r>
              <a:rPr lang="en-US" dirty="0"/>
              <a:t>PL.OR - Arm wound debridement + wound vac</a:t>
            </a:r>
            <a:br>
              <a:rPr lang="en-US" dirty="0"/>
            </a:br>
            <a:endParaRPr lang="en-US" dirty="0"/>
          </a:p>
        </p:txBody>
      </p:sp>
    </p:spTree>
    <p:extLst>
      <p:ext uri="{BB962C8B-B14F-4D97-AF65-F5344CB8AC3E}">
        <p14:creationId xmlns:p14="http://schemas.microsoft.com/office/powerpoint/2010/main" val="416898137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PL.OR – Arm wrist ganglion excision </a:t>
            </a:r>
            <a:br>
              <a:rPr lang="en-US" dirty="0"/>
            </a:br>
            <a:endParaRPr lang="en-US" dirty="0"/>
          </a:p>
        </p:txBody>
      </p:sp>
    </p:spTree>
    <p:extLst>
      <p:ext uri="{BB962C8B-B14F-4D97-AF65-F5344CB8AC3E}">
        <p14:creationId xmlns:p14="http://schemas.microsoft.com/office/powerpoint/2010/main" val="407611052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normAutofit/>
          </a:bodyPr>
          <a:lstStyle/>
          <a:p>
            <a:r>
              <a:rPr lang="en-US" dirty="0"/>
              <a:t>PL.OR – Arm hemangioma excision </a:t>
            </a:r>
            <a:br>
              <a:rPr lang="en-US" dirty="0"/>
            </a:br>
            <a:endParaRPr lang="en-US" dirty="0"/>
          </a:p>
        </p:txBody>
      </p:sp>
    </p:spTree>
    <p:extLst>
      <p:ext uri="{BB962C8B-B14F-4D97-AF65-F5344CB8AC3E}">
        <p14:creationId xmlns:p14="http://schemas.microsoft.com/office/powerpoint/2010/main" val="3626189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pPr algn="ctr"/>
            <a:r>
              <a:rPr lang="en-US" dirty="0"/>
              <a:t>- </a:t>
            </a:r>
            <a:r>
              <a:rPr lang="en-US" dirty="0" err="1"/>
              <a:t>PL.Progress.Note</a:t>
            </a:r>
            <a:endParaRPr lang="en-US" dirty="0"/>
          </a:p>
        </p:txBody>
      </p:sp>
    </p:spTree>
    <p:extLst>
      <p:ext uri="{BB962C8B-B14F-4D97-AF65-F5344CB8AC3E}">
        <p14:creationId xmlns:p14="http://schemas.microsoft.com/office/powerpoint/2010/main" val="366767394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PL.OR - AVF (Basilic vein transposition. L)</a:t>
            </a:r>
            <a:br>
              <a:rPr lang="en-US" dirty="0"/>
            </a:br>
            <a:endParaRPr lang="en-US" dirty="0"/>
          </a:p>
        </p:txBody>
      </p:sp>
    </p:spTree>
    <p:extLst>
      <p:ext uri="{BB962C8B-B14F-4D97-AF65-F5344CB8AC3E}">
        <p14:creationId xmlns:p14="http://schemas.microsoft.com/office/powerpoint/2010/main" val="293995281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PL.OR - AVF (brachiobasilic)</a:t>
            </a:r>
            <a:br>
              <a:rPr lang="en-US" dirty="0"/>
            </a:br>
            <a:endParaRPr lang="en-US" dirty="0"/>
          </a:p>
        </p:txBody>
      </p:sp>
    </p:spTree>
    <p:extLst>
      <p:ext uri="{BB962C8B-B14F-4D97-AF65-F5344CB8AC3E}">
        <p14:creationId xmlns:p14="http://schemas.microsoft.com/office/powerpoint/2010/main" val="254400665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PL.OR - AVF (brachiocephalic) (L) ****</a:t>
            </a:r>
            <a:br>
              <a:rPr lang="en-US" dirty="0"/>
            </a:br>
            <a:endParaRPr lang="en-US" dirty="0"/>
          </a:p>
        </p:txBody>
      </p:sp>
    </p:spTree>
    <p:extLst>
      <p:ext uri="{BB962C8B-B14F-4D97-AF65-F5344CB8AC3E}">
        <p14:creationId xmlns:p14="http://schemas.microsoft.com/office/powerpoint/2010/main" val="9382151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PL.OR - AVF (cephalic vein transposition)</a:t>
            </a:r>
            <a:br>
              <a:rPr lang="en-US" dirty="0"/>
            </a:br>
            <a:endParaRPr lang="en-US" dirty="0"/>
          </a:p>
        </p:txBody>
      </p:sp>
    </p:spTree>
    <p:extLst>
      <p:ext uri="{BB962C8B-B14F-4D97-AF65-F5344CB8AC3E}">
        <p14:creationId xmlns:p14="http://schemas.microsoft.com/office/powerpoint/2010/main" val="135627362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PL.OR - AVF (radiocephalic)</a:t>
            </a:r>
            <a:br>
              <a:rPr lang="en-US" dirty="0"/>
            </a:br>
            <a:endParaRPr lang="en-US" dirty="0"/>
          </a:p>
        </p:txBody>
      </p:sp>
    </p:spTree>
    <p:extLst>
      <p:ext uri="{BB962C8B-B14F-4D97-AF65-F5344CB8AC3E}">
        <p14:creationId xmlns:p14="http://schemas.microsoft.com/office/powerpoint/2010/main" val="306591380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PL.OR - AVF hematoma evacuation (</a:t>
            </a:r>
            <a:r>
              <a:rPr lang="en-US" dirty="0" err="1"/>
              <a:t>L.arm</a:t>
            </a:r>
            <a:r>
              <a:rPr lang="en-US" dirty="0"/>
              <a:t>)</a:t>
            </a:r>
            <a:br>
              <a:rPr lang="en-US" dirty="0"/>
            </a:br>
            <a:endParaRPr lang="en-US" dirty="0"/>
          </a:p>
        </p:txBody>
      </p:sp>
    </p:spTree>
    <p:extLst>
      <p:ext uri="{BB962C8B-B14F-4D97-AF65-F5344CB8AC3E}">
        <p14:creationId xmlns:p14="http://schemas.microsoft.com/office/powerpoint/2010/main" val="418122023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PL.OR - AVF ligation (</a:t>
            </a:r>
            <a:r>
              <a:rPr lang="en-US" dirty="0" err="1"/>
              <a:t>L.arm</a:t>
            </a:r>
            <a:r>
              <a:rPr lang="en-US" dirty="0"/>
              <a:t>)</a:t>
            </a:r>
            <a:br>
              <a:rPr lang="en-US" dirty="0"/>
            </a:br>
            <a:endParaRPr lang="en-US" dirty="0"/>
          </a:p>
        </p:txBody>
      </p:sp>
    </p:spTree>
    <p:extLst>
      <p:ext uri="{BB962C8B-B14F-4D97-AF65-F5344CB8AC3E}">
        <p14:creationId xmlns:p14="http://schemas.microsoft.com/office/powerpoint/2010/main" val="61950013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normAutofit/>
          </a:bodyPr>
          <a:lstStyle/>
          <a:p>
            <a:r>
              <a:rPr lang="en-US" dirty="0"/>
              <a:t>PL.OR - AVF pseudoaneurysm repair with plication  </a:t>
            </a:r>
          </a:p>
        </p:txBody>
      </p:sp>
    </p:spTree>
    <p:extLst>
      <p:ext uri="{BB962C8B-B14F-4D97-AF65-F5344CB8AC3E}">
        <p14:creationId xmlns:p14="http://schemas.microsoft.com/office/powerpoint/2010/main" val="239276651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normAutofit fontScale="90000"/>
          </a:bodyPr>
          <a:lstStyle/>
          <a:p>
            <a:r>
              <a:rPr lang="en-US" dirty="0"/>
              <a:t>PL.OR - AVF pseudoaneurysm resection, AVG placement</a:t>
            </a:r>
            <a:br>
              <a:rPr lang="en-US" dirty="0"/>
            </a:br>
            <a:endParaRPr lang="en-US" dirty="0"/>
          </a:p>
        </p:txBody>
      </p:sp>
    </p:spTree>
    <p:extLst>
      <p:ext uri="{BB962C8B-B14F-4D97-AF65-F5344CB8AC3E}">
        <p14:creationId xmlns:p14="http://schemas.microsoft.com/office/powerpoint/2010/main" val="182791548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normAutofit/>
          </a:bodyPr>
          <a:lstStyle/>
          <a:p>
            <a:r>
              <a:rPr lang="en-US" dirty="0"/>
              <a:t>PL.OR - AVF pseudoaneurysm resection</a:t>
            </a:r>
            <a:br>
              <a:rPr lang="en-US" dirty="0"/>
            </a:br>
            <a:endParaRPr lang="en-US" dirty="0"/>
          </a:p>
        </p:txBody>
      </p:sp>
    </p:spTree>
    <p:extLst>
      <p:ext uri="{BB962C8B-B14F-4D97-AF65-F5344CB8AC3E}">
        <p14:creationId xmlns:p14="http://schemas.microsoft.com/office/powerpoint/2010/main" val="839993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pPr algn="ctr"/>
            <a:r>
              <a:rPr lang="en-US" dirty="0"/>
              <a:t>PL.SIGNATURE</a:t>
            </a:r>
            <a:br>
              <a:rPr lang="en-US" dirty="0"/>
            </a:br>
            <a:endParaRPr lang="en-US" dirty="0"/>
          </a:p>
        </p:txBody>
      </p:sp>
    </p:spTree>
    <p:extLst>
      <p:ext uri="{BB962C8B-B14F-4D97-AF65-F5344CB8AC3E}">
        <p14:creationId xmlns:p14="http://schemas.microsoft.com/office/powerpoint/2010/main" val="171749897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normAutofit fontScale="90000"/>
          </a:bodyPr>
          <a:lstStyle/>
          <a:p>
            <a:r>
              <a:rPr lang="en-US" dirty="0"/>
              <a:t>PL.OR - AVF infected </a:t>
            </a:r>
            <a:r>
              <a:rPr lang="en-US" dirty="0" err="1"/>
              <a:t>pseudoanerx</a:t>
            </a:r>
            <a:r>
              <a:rPr lang="en-US" dirty="0"/>
              <a:t> resection &amp; brachial artery bypass</a:t>
            </a:r>
            <a:br>
              <a:rPr lang="en-US" dirty="0"/>
            </a:br>
            <a:endParaRPr lang="en-US" dirty="0"/>
          </a:p>
        </p:txBody>
      </p:sp>
    </p:spTree>
    <p:extLst>
      <p:ext uri="{BB962C8B-B14F-4D97-AF65-F5344CB8AC3E}">
        <p14:creationId xmlns:p14="http://schemas.microsoft.com/office/powerpoint/2010/main" val="77507080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PL.OR - AVG (Axillary-axillary graft - Bovine, L)</a:t>
            </a:r>
            <a:br>
              <a:rPr lang="en-US" dirty="0"/>
            </a:br>
            <a:endParaRPr lang="en-US" dirty="0"/>
          </a:p>
        </p:txBody>
      </p:sp>
    </p:spTree>
    <p:extLst>
      <p:ext uri="{BB962C8B-B14F-4D97-AF65-F5344CB8AC3E}">
        <p14:creationId xmlns:p14="http://schemas.microsoft.com/office/powerpoint/2010/main" val="420487932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PL.OR - AVG (Brachioaxillary graft - Bovine, L)</a:t>
            </a:r>
            <a:br>
              <a:rPr lang="en-US" dirty="0"/>
            </a:br>
            <a:endParaRPr lang="en-US" dirty="0"/>
          </a:p>
        </p:txBody>
      </p:sp>
    </p:spTree>
    <p:extLst>
      <p:ext uri="{BB962C8B-B14F-4D97-AF65-F5344CB8AC3E}">
        <p14:creationId xmlns:p14="http://schemas.microsoft.com/office/powerpoint/2010/main" val="94266540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normAutofit/>
          </a:bodyPr>
          <a:lstStyle/>
          <a:p>
            <a:r>
              <a:rPr lang="en-US" dirty="0"/>
              <a:t>PL.OR - AVG (Axillary-axillary graft + Viabahn)</a:t>
            </a:r>
            <a:br>
              <a:rPr lang="en-US" dirty="0"/>
            </a:br>
            <a:endParaRPr lang="en-US" dirty="0"/>
          </a:p>
        </p:txBody>
      </p:sp>
    </p:spTree>
    <p:extLst>
      <p:ext uri="{BB962C8B-B14F-4D97-AF65-F5344CB8AC3E}">
        <p14:creationId xmlns:p14="http://schemas.microsoft.com/office/powerpoint/2010/main" val="271983350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normAutofit/>
          </a:bodyPr>
          <a:lstStyle/>
          <a:p>
            <a:r>
              <a:rPr lang="en-US" dirty="0"/>
              <a:t>PL.OR - AVG (Brachioaxillary graft + Viabahn)</a:t>
            </a:r>
            <a:br>
              <a:rPr lang="en-US" dirty="0"/>
            </a:br>
            <a:endParaRPr lang="en-US" dirty="0"/>
          </a:p>
        </p:txBody>
      </p:sp>
    </p:spTree>
    <p:extLst>
      <p:ext uri="{BB962C8B-B14F-4D97-AF65-F5344CB8AC3E}">
        <p14:creationId xmlns:p14="http://schemas.microsoft.com/office/powerpoint/2010/main" val="286493398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PL.OR – AVG Banding + wound vac …</a:t>
            </a:r>
            <a:br>
              <a:rPr lang="en-US" dirty="0"/>
            </a:br>
            <a:endParaRPr lang="en-US" dirty="0"/>
          </a:p>
        </p:txBody>
      </p:sp>
    </p:spTree>
    <p:extLst>
      <p:ext uri="{BB962C8B-B14F-4D97-AF65-F5344CB8AC3E}">
        <p14:creationId xmlns:p14="http://schemas.microsoft.com/office/powerpoint/2010/main" val="283594270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normAutofit/>
          </a:bodyPr>
          <a:lstStyle/>
          <a:p>
            <a:r>
              <a:rPr lang="en-US" dirty="0"/>
              <a:t>PL.OR – AVG excision (infection) + wound vac</a:t>
            </a:r>
            <a:br>
              <a:rPr lang="en-US" dirty="0"/>
            </a:br>
            <a:endParaRPr lang="en-US" dirty="0"/>
          </a:p>
        </p:txBody>
      </p:sp>
    </p:spTree>
    <p:extLst>
      <p:ext uri="{BB962C8B-B14F-4D97-AF65-F5344CB8AC3E}">
        <p14:creationId xmlns:p14="http://schemas.microsoft.com/office/powerpoint/2010/main" val="220258473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PL.OR – AVG Banding </a:t>
            </a:r>
            <a:br>
              <a:rPr lang="en-US" dirty="0"/>
            </a:br>
            <a:endParaRPr lang="en-US" dirty="0"/>
          </a:p>
        </p:txBody>
      </p:sp>
    </p:spTree>
    <p:extLst>
      <p:ext uri="{BB962C8B-B14F-4D97-AF65-F5344CB8AC3E}">
        <p14:creationId xmlns:p14="http://schemas.microsoft.com/office/powerpoint/2010/main" val="277356249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normAutofit fontScale="90000"/>
          </a:bodyPr>
          <a:lstStyle/>
          <a:p>
            <a:r>
              <a:rPr lang="en-US" dirty="0"/>
              <a:t>PL.OR – AVG DRIL (brachial artery bypass - Bovine, L)</a:t>
            </a:r>
            <a:br>
              <a:rPr lang="en-US" dirty="0"/>
            </a:br>
            <a:endParaRPr lang="en-US" dirty="0"/>
          </a:p>
        </p:txBody>
      </p:sp>
    </p:spTree>
    <p:extLst>
      <p:ext uri="{BB962C8B-B14F-4D97-AF65-F5344CB8AC3E}">
        <p14:creationId xmlns:p14="http://schemas.microsoft.com/office/powerpoint/2010/main" val="310880432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normAutofit fontScale="90000"/>
          </a:bodyPr>
          <a:lstStyle/>
          <a:p>
            <a:r>
              <a:rPr lang="en-US" dirty="0"/>
              <a:t>PL.OR – Excision infected brachial artery + brachial bypass (DRIL - Bovine, L)</a:t>
            </a:r>
            <a:br>
              <a:rPr lang="en-US" dirty="0"/>
            </a:br>
            <a:br>
              <a:rPr lang="en-US" dirty="0"/>
            </a:br>
            <a:endParaRPr lang="en-US" dirty="0"/>
          </a:p>
        </p:txBody>
      </p:sp>
    </p:spTree>
    <p:extLst>
      <p:ext uri="{BB962C8B-B14F-4D97-AF65-F5344CB8AC3E}">
        <p14:creationId xmlns:p14="http://schemas.microsoft.com/office/powerpoint/2010/main" val="2182634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normAutofit/>
          </a:bodyPr>
          <a:lstStyle/>
          <a:p>
            <a:pPr algn="ctr"/>
            <a:r>
              <a:rPr lang="en-US" sz="7200" b="1" dirty="0">
                <a:solidFill>
                  <a:srgbClr val="FF0000"/>
                </a:solidFill>
              </a:rPr>
              <a:t>CATH LAB REPORT</a:t>
            </a:r>
          </a:p>
        </p:txBody>
      </p:sp>
    </p:spTree>
    <p:extLst>
      <p:ext uri="{BB962C8B-B14F-4D97-AF65-F5344CB8AC3E}">
        <p14:creationId xmlns:p14="http://schemas.microsoft.com/office/powerpoint/2010/main" val="150765954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PL.OR - AVG excision (L. femoral)</a:t>
            </a:r>
            <a:br>
              <a:rPr lang="en-US" dirty="0"/>
            </a:br>
            <a:endParaRPr lang="en-US" dirty="0"/>
          </a:p>
        </p:txBody>
      </p:sp>
    </p:spTree>
    <p:extLst>
      <p:ext uri="{BB962C8B-B14F-4D97-AF65-F5344CB8AC3E}">
        <p14:creationId xmlns:p14="http://schemas.microsoft.com/office/powerpoint/2010/main" val="61673705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766218"/>
            <a:ext cx="10515600" cy="1325563"/>
          </a:xfrm>
        </p:spPr>
        <p:txBody>
          <a:bodyPr>
            <a:normAutofit/>
          </a:bodyPr>
          <a:lstStyle/>
          <a:p>
            <a:r>
              <a:rPr lang="en-US" dirty="0"/>
              <a:t>PL.OR - AVG ligation (L. arm)</a:t>
            </a:r>
          </a:p>
        </p:txBody>
      </p:sp>
    </p:spTree>
    <p:extLst>
      <p:ext uri="{BB962C8B-B14F-4D97-AF65-F5344CB8AC3E}">
        <p14:creationId xmlns:p14="http://schemas.microsoft.com/office/powerpoint/2010/main" val="334075388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PL.OR - AVG pseudoaneurysm resection</a:t>
            </a:r>
            <a:br>
              <a:rPr lang="en-US" dirty="0"/>
            </a:br>
            <a:endParaRPr lang="en-US" dirty="0"/>
          </a:p>
        </p:txBody>
      </p:sp>
    </p:spTree>
    <p:extLst>
      <p:ext uri="{BB962C8B-B14F-4D97-AF65-F5344CB8AC3E}">
        <p14:creationId xmlns:p14="http://schemas.microsoft.com/office/powerpoint/2010/main" val="181021957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normAutofit fontScale="90000"/>
          </a:bodyPr>
          <a:lstStyle/>
          <a:p>
            <a:r>
              <a:rPr lang="en-US" dirty="0"/>
              <a:t>PL.OR - AVG pseudoaneurysm resection, AVG placement</a:t>
            </a:r>
            <a:br>
              <a:rPr lang="en-US" dirty="0"/>
            </a:br>
            <a:endParaRPr lang="en-US" dirty="0"/>
          </a:p>
        </p:txBody>
      </p:sp>
    </p:spTree>
    <p:extLst>
      <p:ext uri="{BB962C8B-B14F-4D97-AF65-F5344CB8AC3E}">
        <p14:creationId xmlns:p14="http://schemas.microsoft.com/office/powerpoint/2010/main" val="418095651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PL.OR – AVG thrombectomy &amp; revision</a:t>
            </a:r>
            <a:br>
              <a:rPr lang="en-US" dirty="0"/>
            </a:br>
            <a:endParaRPr lang="en-US" dirty="0"/>
          </a:p>
        </p:txBody>
      </p:sp>
    </p:spTree>
    <p:extLst>
      <p:ext uri="{BB962C8B-B14F-4D97-AF65-F5344CB8AC3E}">
        <p14:creationId xmlns:p14="http://schemas.microsoft.com/office/powerpoint/2010/main" val="340526015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PL.OR – Axillobifemoral bypass</a:t>
            </a:r>
            <a:br>
              <a:rPr lang="en-US" dirty="0"/>
            </a:br>
            <a:endParaRPr lang="en-US" dirty="0"/>
          </a:p>
        </p:txBody>
      </p:sp>
    </p:spTree>
    <p:extLst>
      <p:ext uri="{BB962C8B-B14F-4D97-AF65-F5344CB8AC3E}">
        <p14:creationId xmlns:p14="http://schemas.microsoft.com/office/powerpoint/2010/main" val="37236598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PL.OR – </a:t>
            </a:r>
            <a:r>
              <a:rPr lang="en-US" dirty="0" err="1"/>
              <a:t>Axillounifemoral</a:t>
            </a:r>
            <a:r>
              <a:rPr lang="en-US" dirty="0"/>
              <a:t> bypass</a:t>
            </a:r>
            <a:br>
              <a:rPr lang="en-US" dirty="0"/>
            </a:br>
            <a:endParaRPr lang="en-US" dirty="0"/>
          </a:p>
        </p:txBody>
      </p:sp>
    </p:spTree>
    <p:extLst>
      <p:ext uri="{BB962C8B-B14F-4D97-AF65-F5344CB8AC3E}">
        <p14:creationId xmlns:p14="http://schemas.microsoft.com/office/powerpoint/2010/main" val="258809874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PL.OR - BKA (guillotine)</a:t>
            </a:r>
            <a:br>
              <a:rPr lang="en-US" dirty="0"/>
            </a:br>
            <a:endParaRPr lang="en-US" dirty="0"/>
          </a:p>
        </p:txBody>
      </p:sp>
    </p:spTree>
    <p:extLst>
      <p:ext uri="{BB962C8B-B14F-4D97-AF65-F5344CB8AC3E}">
        <p14:creationId xmlns:p14="http://schemas.microsoft.com/office/powerpoint/2010/main" val="151382432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PL.OR – BKA</a:t>
            </a:r>
            <a:br>
              <a:rPr lang="en-US" dirty="0"/>
            </a:br>
            <a:endParaRPr lang="en-US" dirty="0"/>
          </a:p>
        </p:txBody>
      </p:sp>
    </p:spTree>
    <p:extLst>
      <p:ext uri="{BB962C8B-B14F-4D97-AF65-F5344CB8AC3E}">
        <p14:creationId xmlns:p14="http://schemas.microsoft.com/office/powerpoint/2010/main" val="154115155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PL.OR - Carotid body tumor</a:t>
            </a:r>
            <a:br>
              <a:rPr lang="en-US" dirty="0"/>
            </a:br>
            <a:endParaRPr lang="en-US" dirty="0"/>
          </a:p>
        </p:txBody>
      </p:sp>
    </p:spTree>
    <p:extLst>
      <p:ext uri="{BB962C8B-B14F-4D97-AF65-F5344CB8AC3E}">
        <p14:creationId xmlns:p14="http://schemas.microsoft.com/office/powerpoint/2010/main" val="38185485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normAutofit/>
          </a:bodyPr>
          <a:lstStyle/>
          <a:p>
            <a:r>
              <a:rPr lang="en-US" dirty="0"/>
              <a:t>PL.CL - Arm angio – PTA (Artery)</a:t>
            </a:r>
            <a:br>
              <a:rPr lang="en-US" dirty="0"/>
            </a:br>
            <a:endParaRPr lang="en-US" dirty="0"/>
          </a:p>
        </p:txBody>
      </p:sp>
    </p:spTree>
    <p:extLst>
      <p:ext uri="{BB962C8B-B14F-4D97-AF65-F5344CB8AC3E}">
        <p14:creationId xmlns:p14="http://schemas.microsoft.com/office/powerpoint/2010/main" val="160160816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PL.OR - CEA</a:t>
            </a:r>
            <a:br>
              <a:rPr lang="en-US" dirty="0"/>
            </a:br>
            <a:endParaRPr lang="en-US" dirty="0"/>
          </a:p>
        </p:txBody>
      </p:sp>
    </p:spTree>
    <p:extLst>
      <p:ext uri="{BB962C8B-B14F-4D97-AF65-F5344CB8AC3E}">
        <p14:creationId xmlns:p14="http://schemas.microsoft.com/office/powerpoint/2010/main" val="41942007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normAutofit fontScale="90000"/>
          </a:bodyPr>
          <a:lstStyle/>
          <a:p>
            <a:r>
              <a:rPr lang="en-US" dirty="0"/>
              <a:t>PL.OR – Carotid exploration (s/p CEA with neck hematoma)</a:t>
            </a:r>
            <a:br>
              <a:rPr lang="en-US" dirty="0"/>
            </a:br>
            <a:endParaRPr lang="en-US" dirty="0"/>
          </a:p>
        </p:txBody>
      </p:sp>
    </p:spTree>
    <p:extLst>
      <p:ext uri="{BB962C8B-B14F-4D97-AF65-F5344CB8AC3E}">
        <p14:creationId xmlns:p14="http://schemas.microsoft.com/office/powerpoint/2010/main" val="100424860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normAutofit fontScale="90000"/>
          </a:bodyPr>
          <a:lstStyle/>
          <a:p>
            <a:r>
              <a:rPr lang="en-US" dirty="0"/>
              <a:t>PL.OR – Leg AV malformation/hemangioma excision </a:t>
            </a:r>
            <a:br>
              <a:rPr lang="en-US" dirty="0"/>
            </a:br>
            <a:endParaRPr lang="en-US" dirty="0"/>
          </a:p>
        </p:txBody>
      </p:sp>
    </p:spTree>
    <p:extLst>
      <p:ext uri="{BB962C8B-B14F-4D97-AF65-F5344CB8AC3E}">
        <p14:creationId xmlns:p14="http://schemas.microsoft.com/office/powerpoint/2010/main" val="301601606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normAutofit fontScale="90000"/>
          </a:bodyPr>
          <a:lstStyle/>
          <a:p>
            <a:r>
              <a:rPr lang="en-US" dirty="0"/>
              <a:t>PL.OR - Leg (fem. art repair + rect. femoris muscle flap + wound vac.)</a:t>
            </a:r>
            <a:br>
              <a:rPr lang="en-US" dirty="0"/>
            </a:br>
            <a:endParaRPr lang="en-US" dirty="0"/>
          </a:p>
        </p:txBody>
      </p:sp>
    </p:spTree>
    <p:extLst>
      <p:ext uri="{BB962C8B-B14F-4D97-AF65-F5344CB8AC3E}">
        <p14:creationId xmlns:p14="http://schemas.microsoft.com/office/powerpoint/2010/main" val="164885017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normAutofit fontScale="90000"/>
          </a:bodyPr>
          <a:lstStyle/>
          <a:p>
            <a:r>
              <a:rPr lang="en-US" dirty="0"/>
              <a:t>PL.OR - Leg (infect. graft removal + fem-fem bypass + rect. femoris muscle flap)</a:t>
            </a:r>
            <a:br>
              <a:rPr lang="en-US" dirty="0"/>
            </a:br>
            <a:endParaRPr lang="en-US" dirty="0"/>
          </a:p>
        </p:txBody>
      </p:sp>
    </p:spTree>
    <p:extLst>
      <p:ext uri="{BB962C8B-B14F-4D97-AF65-F5344CB8AC3E}">
        <p14:creationId xmlns:p14="http://schemas.microsoft.com/office/powerpoint/2010/main" val="93093471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normAutofit fontScale="90000"/>
          </a:bodyPr>
          <a:lstStyle/>
          <a:p>
            <a:r>
              <a:rPr lang="en-US" dirty="0"/>
              <a:t>PL.OR - Leg (fem. art. repair + hematoma evac)</a:t>
            </a:r>
            <a:br>
              <a:rPr lang="en-US" dirty="0"/>
            </a:br>
            <a:endParaRPr lang="en-US" dirty="0"/>
          </a:p>
        </p:txBody>
      </p:sp>
    </p:spTree>
    <p:extLst>
      <p:ext uri="{BB962C8B-B14F-4D97-AF65-F5344CB8AC3E}">
        <p14:creationId xmlns:p14="http://schemas.microsoft.com/office/powerpoint/2010/main" val="52830964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normAutofit fontScale="90000"/>
          </a:bodyPr>
          <a:lstStyle/>
          <a:p>
            <a:r>
              <a:rPr lang="en-US" dirty="0"/>
              <a:t>PL.OR - Leg (fem. art. thrombectomy + fasciotomy)</a:t>
            </a:r>
            <a:br>
              <a:rPr lang="en-US" dirty="0"/>
            </a:br>
            <a:endParaRPr lang="en-US" dirty="0"/>
          </a:p>
        </p:txBody>
      </p:sp>
    </p:spTree>
    <p:extLst>
      <p:ext uri="{BB962C8B-B14F-4D97-AF65-F5344CB8AC3E}">
        <p14:creationId xmlns:p14="http://schemas.microsoft.com/office/powerpoint/2010/main" val="222310405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PL.OR - Leg (iliac art. Repair </a:t>
            </a:r>
            <a:r>
              <a:rPr lang="en-US" dirty="0" err="1"/>
              <a:t>intraop</a:t>
            </a:r>
            <a:r>
              <a:rPr lang="en-US" dirty="0"/>
              <a:t> injury)</a:t>
            </a:r>
            <a:br>
              <a:rPr lang="en-US" dirty="0"/>
            </a:br>
            <a:endParaRPr lang="en-US" dirty="0"/>
          </a:p>
        </p:txBody>
      </p:sp>
    </p:spTree>
    <p:extLst>
      <p:ext uri="{BB962C8B-B14F-4D97-AF65-F5344CB8AC3E}">
        <p14:creationId xmlns:p14="http://schemas.microsoft.com/office/powerpoint/2010/main" val="36048789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PL.OR - Leg (peroneal nerve decompression)</a:t>
            </a:r>
            <a:br>
              <a:rPr lang="en-US" dirty="0"/>
            </a:br>
            <a:endParaRPr lang="en-US" dirty="0"/>
          </a:p>
        </p:txBody>
      </p:sp>
    </p:spTree>
    <p:extLst>
      <p:ext uri="{BB962C8B-B14F-4D97-AF65-F5344CB8AC3E}">
        <p14:creationId xmlns:p14="http://schemas.microsoft.com/office/powerpoint/2010/main" val="372156787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1576-3A99-43B9-B7E6-00F5C0110E0F}"/>
              </a:ext>
            </a:extLst>
          </p:cNvPr>
          <p:cNvSpPr>
            <a:spLocks noGrp="1"/>
          </p:cNvSpPr>
          <p:nvPr>
            <p:ph type="title"/>
          </p:nvPr>
        </p:nvSpPr>
        <p:spPr>
          <a:xfrm>
            <a:off x="838200" y="2498725"/>
            <a:ext cx="10515600" cy="1325563"/>
          </a:xfrm>
        </p:spPr>
        <p:txBody>
          <a:bodyPr/>
          <a:lstStyle/>
          <a:p>
            <a:r>
              <a:rPr lang="en-US" dirty="0"/>
              <a:t>PL.OR - Leg bypass (fem-AK-pop) …</a:t>
            </a:r>
          </a:p>
        </p:txBody>
      </p:sp>
    </p:spTree>
    <p:extLst>
      <p:ext uri="{BB962C8B-B14F-4D97-AF65-F5344CB8AC3E}">
        <p14:creationId xmlns:p14="http://schemas.microsoft.com/office/powerpoint/2010/main" val="27227475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36231</TotalTime>
  <Words>111191</Words>
  <Application>Microsoft Office PowerPoint</Application>
  <PresentationFormat>Widescreen</PresentationFormat>
  <Paragraphs>7587</Paragraphs>
  <Slides>134</Slides>
  <Notes>134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134</vt:i4>
      </vt:variant>
    </vt:vector>
  </HeadingPairs>
  <TitlesOfParts>
    <vt:vector size="139" baseType="lpstr">
      <vt:lpstr>Arial</vt:lpstr>
      <vt:lpstr>Calibri</vt:lpstr>
      <vt:lpstr>Calibri Light</vt:lpstr>
      <vt:lpstr>Wingdings</vt:lpstr>
      <vt:lpstr>Office Theme</vt:lpstr>
      <vt:lpstr>- PL.CONSULTATION NOTE (Aorta)</vt:lpstr>
      <vt:lpstr>- PL.CONSULTATION NOTE (Carotid)</vt:lpstr>
      <vt:lpstr>- PL.CONSULTATION NOTE (DVT/CVI) </vt:lpstr>
      <vt:lpstr>- PL.CONSULTATION NOTE (ESRD) </vt:lpstr>
      <vt:lpstr>- PL.CONSULTATION NOTE (LEG) </vt:lpstr>
      <vt:lpstr>- PL.Progress.Note</vt:lpstr>
      <vt:lpstr>PL.SIGNATURE </vt:lpstr>
      <vt:lpstr>CATH LAB REPORT</vt:lpstr>
      <vt:lpstr>PL.CL - Arm angio – PTA (Artery) </vt:lpstr>
      <vt:lpstr>PL.CL - Arm angio (normal) </vt:lpstr>
      <vt:lpstr>PL.CL – AVG Interventions</vt:lpstr>
      <vt:lpstr>PL.CL - AVM embolization (L. Labial) </vt:lpstr>
      <vt:lpstr>PL.CL - AVM sclerotherapy (L. labial AVM) </vt:lpstr>
      <vt:lpstr>PL.CL - carotid angio  </vt:lpstr>
      <vt:lpstr>PL.CL - DVT (pop vein, AngioJet, IVCF, PTA, Iliac stent) </vt:lpstr>
      <vt:lpstr>PL.CL - DVT (pop vein, AngioJet, IVCF, lysis, 1st day) </vt:lpstr>
      <vt:lpstr>PL.CL - DVT (pop vein, AngioJet, PTA, lysis, 2st day) </vt:lpstr>
      <vt:lpstr>PL.CL - EVAR (non-ruptured)  </vt:lpstr>
      <vt:lpstr>PL.CL - EVAR (non-ruptured) + hypogastric embo </vt:lpstr>
      <vt:lpstr>PL.CL - EVAR - Aortic cuff, renal Viabahn </vt:lpstr>
      <vt:lpstr>PL.CL - EVAR - ilio-iliac endograft (non-ruptured)  </vt:lpstr>
      <vt:lpstr>PL.CL - IVC filter placement </vt:lpstr>
      <vt:lpstr>PL.CL - IVC filter retrieval (attempted) </vt:lpstr>
      <vt:lpstr>PL.CL - IVC filter retrieval </vt:lpstr>
      <vt:lpstr>PL.CL - Leg angio run-off (normal) </vt:lpstr>
      <vt:lpstr>PL.CL - aortogram leg intervention (L) (TEMPLATE) </vt:lpstr>
      <vt:lpstr>PL.CL - aortogram leg intervention (R) (TEMPLATE) </vt:lpstr>
      <vt:lpstr>PL.CL - Leg lysis - AngioJet,PTA (1st day) </vt:lpstr>
      <vt:lpstr>PL.CL - Leg lysis - AngioJet,PTA (2nd day, lysis DC) </vt:lpstr>
      <vt:lpstr>PL.CL - Mesenteric stenting </vt:lpstr>
      <vt:lpstr>PL.CL - Permacath insert + Permacath removal (contralat.) </vt:lpstr>
      <vt:lpstr>PL.CL - Permacath insertion (R. IJ) </vt:lpstr>
      <vt:lpstr>PL.CL - Permacath insertion + Quinton removal  </vt:lpstr>
      <vt:lpstr>PL.CL - Permacath insertion </vt:lpstr>
      <vt:lpstr>PL.CL - Permacath removal + Jugular PTA </vt:lpstr>
      <vt:lpstr>PL.CL - Permacath removal  </vt:lpstr>
      <vt:lpstr>PL.CL - Permacath revision + SVC PTA </vt:lpstr>
      <vt:lpstr>PL.CL - Prostatic artery embolization </vt:lpstr>
      <vt:lpstr>PL.CL - Quinton catheter insertion </vt:lpstr>
      <vt:lpstr>PL.CL - Renal artery embolization (aneurysm) </vt:lpstr>
      <vt:lpstr>PL.CL - Renal artery embolization (bleeding) </vt:lpstr>
      <vt:lpstr>PL.CL - Renal artery stenting </vt:lpstr>
      <vt:lpstr>PL.CL – Subclavian artery PTA  </vt:lpstr>
      <vt:lpstr>PL.CL – Subclavian artery stenting (femoral approach)  </vt:lpstr>
      <vt:lpstr>PL.CL – Subclavian artery stenting (brachial approach)  </vt:lpstr>
      <vt:lpstr>PL.CL - TEVAR (SCA covered, COOK) </vt:lpstr>
      <vt:lpstr>PL.CL - TEVAR (SCA no covered, COOK) </vt:lpstr>
      <vt:lpstr>PL.ICU - Central line placement </vt:lpstr>
      <vt:lpstr>PL.ICU - Quinton placement (R. Fem) </vt:lpstr>
      <vt:lpstr>PL.ICU - Quinton placement </vt:lpstr>
      <vt:lpstr>OR REPORT</vt:lpstr>
      <vt:lpstr>PL.OR – ABF </vt:lpstr>
      <vt:lpstr>PL.OR – AKA </vt:lpstr>
      <vt:lpstr>PL.OR - Arm - repair of bleeding vessel</vt:lpstr>
      <vt:lpstr>PL.OR - Arm hematoma evacuation, repair of bleeding vessel</vt:lpstr>
      <vt:lpstr>PL.OR - Arm exploration, ulnar artery ligation, wound vac (L. arm) </vt:lpstr>
      <vt:lpstr>PL.OR - Arm wound debridement + wound vac </vt:lpstr>
      <vt:lpstr>PL.OR – Arm wrist ganglion excision  </vt:lpstr>
      <vt:lpstr>PL.OR – Arm hemangioma excision  </vt:lpstr>
      <vt:lpstr>PL.OR - AVF (Basilic vein transposition. L) </vt:lpstr>
      <vt:lpstr>PL.OR - AVF (brachiobasilic) </vt:lpstr>
      <vt:lpstr>PL.OR - AVF (brachiocephalic) (L) **** </vt:lpstr>
      <vt:lpstr>PL.OR - AVF (cephalic vein transposition) </vt:lpstr>
      <vt:lpstr>PL.OR - AVF (radiocephalic) </vt:lpstr>
      <vt:lpstr>PL.OR - AVF hematoma evacuation (L.arm) </vt:lpstr>
      <vt:lpstr>PL.OR - AVF ligation (L.arm) </vt:lpstr>
      <vt:lpstr>PL.OR - AVF pseudoaneurysm repair with plication  </vt:lpstr>
      <vt:lpstr>PL.OR - AVF pseudoaneurysm resection, AVG placement </vt:lpstr>
      <vt:lpstr>PL.OR - AVF pseudoaneurysm resection </vt:lpstr>
      <vt:lpstr>PL.OR - AVF infected pseudoanerx resection &amp; brachial artery bypass </vt:lpstr>
      <vt:lpstr>PL.OR - AVG (Axillary-axillary graft - Bovine, L) </vt:lpstr>
      <vt:lpstr>PL.OR - AVG (Brachioaxillary graft - Bovine, L) </vt:lpstr>
      <vt:lpstr>PL.OR - AVG (Axillary-axillary graft + Viabahn) </vt:lpstr>
      <vt:lpstr>PL.OR - AVG (Brachioaxillary graft + Viabahn) </vt:lpstr>
      <vt:lpstr>PL.OR – AVG Banding + wound vac … </vt:lpstr>
      <vt:lpstr>PL.OR – AVG excision (infection) + wound vac </vt:lpstr>
      <vt:lpstr>PL.OR – AVG Banding  </vt:lpstr>
      <vt:lpstr>PL.OR – AVG DRIL (brachial artery bypass - Bovine, L) </vt:lpstr>
      <vt:lpstr>PL.OR – Excision infected brachial artery + brachial bypass (DRIL - Bovine, L)  </vt:lpstr>
      <vt:lpstr>PL.OR - AVG excision (L. femoral) </vt:lpstr>
      <vt:lpstr>PL.OR - AVG ligation (L. arm)</vt:lpstr>
      <vt:lpstr>PL.OR - AVG pseudoaneurysm resection </vt:lpstr>
      <vt:lpstr>PL.OR - AVG pseudoaneurysm resection, AVG placement </vt:lpstr>
      <vt:lpstr>PL.OR – AVG thrombectomy &amp; revision </vt:lpstr>
      <vt:lpstr>PL.OR – Axillobifemoral bypass </vt:lpstr>
      <vt:lpstr>PL.OR – Axillounifemoral bypass </vt:lpstr>
      <vt:lpstr>PL.OR - BKA (guillotine) </vt:lpstr>
      <vt:lpstr>PL.OR – BKA </vt:lpstr>
      <vt:lpstr>PL.OR - Carotid body tumor </vt:lpstr>
      <vt:lpstr>PL.OR - CEA </vt:lpstr>
      <vt:lpstr>PL.OR – Carotid exploration (s/p CEA with neck hematoma) </vt:lpstr>
      <vt:lpstr>PL.OR – Leg AV malformation/hemangioma excision  </vt:lpstr>
      <vt:lpstr>PL.OR - Leg (fem. art repair + rect. femoris muscle flap + wound vac.) </vt:lpstr>
      <vt:lpstr>PL.OR - Leg (infect. graft removal + fem-fem bypass + rect. femoris muscle flap) </vt:lpstr>
      <vt:lpstr>PL.OR - Leg (fem. art. repair + hematoma evac) </vt:lpstr>
      <vt:lpstr>PL.OR - Leg (fem. art. thrombectomy + fasciotomy) </vt:lpstr>
      <vt:lpstr>PL.OR - Leg (iliac art. Repair intraop injury) </vt:lpstr>
      <vt:lpstr>PL.OR - Leg (peroneal nerve decompression) </vt:lpstr>
      <vt:lpstr>PL.OR - Leg bypass (fem-AK-pop) …</vt:lpstr>
      <vt:lpstr>PL.OR - Leg bypass (fem-AT) … </vt:lpstr>
      <vt:lpstr>PL.OR - Leg bypass (fem-BK-pop) … </vt:lpstr>
      <vt:lpstr>PL.OR – Leg bypass (fem-fem) … </vt:lpstr>
      <vt:lpstr>PL.OR - Leg bypass (fem-peroneal)… </vt:lpstr>
      <vt:lpstr>PowerPoint Presentation</vt:lpstr>
      <vt:lpstr>PL.OR - Leg bypass (fem-PT Artegraft bypass) … </vt:lpstr>
      <vt:lpstr>PL.OR – Leg bypass (ilio-fem) … </vt:lpstr>
      <vt:lpstr>PL.OR - Leg embolectomy (popliteal) … </vt:lpstr>
      <vt:lpstr>PL.OR - Leg popliteal Baker cyst removal … </vt:lpstr>
      <vt:lpstr>PL.OR - Leg hematoma evac + wound vac … </vt:lpstr>
      <vt:lpstr>PL.OR - Leg wound debridement + wound vac </vt:lpstr>
      <vt:lpstr>PL.OR - Leg wound debridement + muscle flap + wound vac </vt:lpstr>
      <vt:lpstr>PL.OR - PD catheter insertion </vt:lpstr>
      <vt:lpstr>PL.OR - PD catheter removal </vt:lpstr>
      <vt:lpstr>PL.OR - PD catheter replacement </vt:lpstr>
      <vt:lpstr>PL.OR – Diagnostic laparoscopy (No PD catheter placement due to adhesion)</vt:lpstr>
      <vt:lpstr>PL.OR - Permacath insertion (R. IJ) </vt:lpstr>
      <vt:lpstr>PL.OR - Portacath insertion </vt:lpstr>
      <vt:lpstr>PL.OR - Portacath removal </vt:lpstr>
      <vt:lpstr>PL.OR - RFA (GSV) + Trivex (revised for CMS guideline) </vt:lpstr>
      <vt:lpstr>PL.OR - RFA (GSV) </vt:lpstr>
      <vt:lpstr>PL.OR - RFA (GSV, PV) + Trivex </vt:lpstr>
      <vt:lpstr>PL.OR - RFA (GSV, SSV) + Trivex </vt:lpstr>
      <vt:lpstr>PL.OR - RFA (GSV, SSV, PV) + Trivex </vt:lpstr>
      <vt:lpstr>PL.OR – TEMPORAL ARTERY BIOPSY </vt:lpstr>
      <vt:lpstr>PL.OR - TOS </vt:lpstr>
      <vt:lpstr>SAMPLE VASCUNOTE CPT CODES </vt:lpstr>
      <vt:lpstr>UPPER EXTREMITY ARTERIOGRAM WITH ENDOVASCULAR INTERVENTIONS </vt:lpstr>
      <vt:lpstr>LOWER LEG ANGIOGRAM WITH ENDOVASCULAR INTERVENTIONS  </vt:lpstr>
      <vt:lpstr>LOWER EXTREMITY VENOGRAPHY WITH DEEP VEIN THROMBOSIS INTERVENTIONS </vt:lpstr>
      <vt:lpstr>LOWER EXTREMITY VENOGRAPHY WITH ENDOVASCULAR INTERVENTIONS  </vt:lpstr>
      <vt:lpstr>AV ACCESS VENOGRAPHY, ENDOVASCULAR INTERVENTIONS </vt:lpstr>
      <vt:lpstr>JUGULAR VEIN AND UPPER EXTREMITY VENOGRAPHY WITH ENDOVASCULAR INTERVENTIONS </vt:lpstr>
      <vt:lpstr>PERMACATH PLACEMENT / REMOVAL</vt:lpstr>
      <vt:lpstr>Modifier XE, XP, XS, XU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Peter Lin</dc:creator>
  <cp:lastModifiedBy>Peter Lin</cp:lastModifiedBy>
  <cp:revision>544</cp:revision>
  <dcterms:created xsi:type="dcterms:W3CDTF">2017-09-18T18:03:44Z</dcterms:created>
  <dcterms:modified xsi:type="dcterms:W3CDTF">2021-08-18T05:03:19Z</dcterms:modified>
</cp:coreProperties>
</file>