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7" r:id="rId4"/>
    <p:sldId id="264" r:id="rId5"/>
    <p:sldId id="259" r:id="rId6"/>
    <p:sldId id="263" r:id="rId7"/>
    <p:sldId id="266"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A404EA-3100-4480-A7BF-AB56F1F3ED12}"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340659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404EA-3100-4480-A7BF-AB56F1F3ED12}"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6883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404EA-3100-4480-A7BF-AB56F1F3ED12}"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4174781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404EA-3100-4480-A7BF-AB56F1F3ED12}"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305594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A404EA-3100-4480-A7BF-AB56F1F3ED12}"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215752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A404EA-3100-4480-A7BF-AB56F1F3ED12}"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127245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A404EA-3100-4480-A7BF-AB56F1F3ED12}"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806305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A404EA-3100-4480-A7BF-AB56F1F3ED12}"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2298611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404EA-3100-4480-A7BF-AB56F1F3ED12}"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415988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A404EA-3100-4480-A7BF-AB56F1F3ED12}"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220963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A404EA-3100-4480-A7BF-AB56F1F3ED12}"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0A8E5-6A42-45A2-8B44-A581CF885D38}" type="slidenum">
              <a:rPr lang="en-US" smtClean="0"/>
              <a:t>‹#›</a:t>
            </a:fld>
            <a:endParaRPr lang="en-US"/>
          </a:p>
        </p:txBody>
      </p:sp>
    </p:spTree>
    <p:extLst>
      <p:ext uri="{BB962C8B-B14F-4D97-AF65-F5344CB8AC3E}">
        <p14:creationId xmlns:p14="http://schemas.microsoft.com/office/powerpoint/2010/main" val="417708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404EA-3100-4480-A7BF-AB56F1F3ED12}" type="datetimeFigureOut">
              <a:rPr lang="en-US" smtClean="0"/>
              <a:t>12/2/2022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0A8E5-6A42-45A2-8B44-A581CF885D38}" type="slidenum">
              <a:rPr lang="en-US" smtClean="0"/>
              <a:t>‹#›</a:t>
            </a:fld>
            <a:endParaRPr lang="en-US"/>
          </a:p>
        </p:txBody>
      </p:sp>
    </p:spTree>
    <p:extLst>
      <p:ext uri="{BB962C8B-B14F-4D97-AF65-F5344CB8AC3E}">
        <p14:creationId xmlns:p14="http://schemas.microsoft.com/office/powerpoint/2010/main" val="2335617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iowaweedcommissioners.org/county-contac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4630" y="1670885"/>
            <a:ext cx="8903146" cy="4777934"/>
          </a:xfrm>
        </p:spPr>
      </p:pic>
      <p:sp>
        <p:nvSpPr>
          <p:cNvPr id="5" name="Rectangle 4"/>
          <p:cNvSpPr/>
          <p:nvPr/>
        </p:nvSpPr>
        <p:spPr>
          <a:xfrm>
            <a:off x="508118" y="769591"/>
            <a:ext cx="11298877" cy="707886"/>
          </a:xfrm>
          <a:prstGeom prst="rect">
            <a:avLst/>
          </a:prstGeom>
          <a:solidFill>
            <a:schemeClr val="accent6"/>
          </a:solidFill>
        </p:spPr>
        <p:txBody>
          <a:bodyPr wrap="square">
            <a:spAutoFit/>
          </a:bodyPr>
          <a:lstStyle/>
          <a:p>
            <a:pPr algn="ctr"/>
            <a:r>
              <a:rPr lang="en-US" sz="4000" b="1" dirty="0" smtClean="0">
                <a:effectLst>
                  <a:outerShdw blurRad="38100" dist="38100" dir="2700000" algn="tl">
                    <a:srgbClr val="000000">
                      <a:alpha val="43137"/>
                    </a:srgbClr>
                  </a:outerShdw>
                </a:effectLst>
                <a:latin typeface="Calisto MT" panose="02040603050505030304" pitchFamily="18" charset="0"/>
              </a:rPr>
              <a:t>Being a County </a:t>
            </a:r>
            <a:r>
              <a:rPr lang="en-US" sz="4000" b="1" dirty="0">
                <a:effectLst>
                  <a:outerShdw blurRad="38100" dist="38100" dir="2700000" algn="tl">
                    <a:srgbClr val="000000">
                      <a:alpha val="43137"/>
                    </a:srgbClr>
                  </a:outerShdw>
                </a:effectLst>
                <a:latin typeface="Calisto MT" panose="02040603050505030304" pitchFamily="18" charset="0"/>
              </a:rPr>
              <a:t>Weed Commissioner</a:t>
            </a:r>
            <a:endParaRPr lang="en-US" sz="4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1223" y="1599149"/>
            <a:ext cx="1895772" cy="1846316"/>
          </a:xfrm>
          <a:prstGeom prst="rect">
            <a:avLst/>
          </a:prstGeom>
        </p:spPr>
      </p:pic>
      <p:pic>
        <p:nvPicPr>
          <p:cNvPr id="7"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422" y="3445465"/>
            <a:ext cx="1849161" cy="2750034"/>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1887" y="1830081"/>
            <a:ext cx="1348232" cy="955961"/>
          </a:xfrm>
          <a:prstGeom prst="rect">
            <a:avLst/>
          </a:prstGeom>
        </p:spPr>
      </p:pic>
    </p:spTree>
    <p:extLst>
      <p:ext uri="{BB962C8B-B14F-4D97-AF65-F5344CB8AC3E}">
        <p14:creationId xmlns:p14="http://schemas.microsoft.com/office/powerpoint/2010/main" val="2131515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807" y="690440"/>
            <a:ext cx="10823917" cy="654783"/>
          </a:xfrm>
          <a:solidFill>
            <a:schemeClr val="accent6"/>
          </a:solidFill>
        </p:spPr>
        <p:txBody>
          <a:bodyPr>
            <a:normAutofit fontScale="90000"/>
          </a:bodyPr>
          <a:lstStyle/>
          <a:p>
            <a:pPr algn="ctr"/>
            <a:r>
              <a:rPr lang="en-US" dirty="0" smtClean="0"/>
              <a:t>County Weed Commissioner Standards</a:t>
            </a:r>
            <a:endParaRPr lang="en-US" dirty="0"/>
          </a:p>
        </p:txBody>
      </p:sp>
      <p:sp>
        <p:nvSpPr>
          <p:cNvPr id="3" name="Content Placeholder 2"/>
          <p:cNvSpPr>
            <a:spLocks noGrp="1"/>
          </p:cNvSpPr>
          <p:nvPr>
            <p:ph idx="1"/>
          </p:nvPr>
        </p:nvSpPr>
        <p:spPr>
          <a:xfrm>
            <a:off x="717451" y="1959268"/>
            <a:ext cx="11352628" cy="4898732"/>
          </a:xfrm>
        </p:spPr>
        <p:txBody>
          <a:bodyPr>
            <a:normAutofit/>
          </a:bodyPr>
          <a:lstStyle/>
          <a:p>
            <a:r>
              <a:rPr lang="en-US" b="1" dirty="0"/>
              <a:t>317.3 Weed commissioner — standards for noxious weed control.</a:t>
            </a:r>
          </a:p>
          <a:p>
            <a:r>
              <a:rPr lang="en-US" sz="2000" dirty="0" smtClean="0"/>
              <a:t>The </a:t>
            </a:r>
            <a:r>
              <a:rPr lang="en-US" sz="2000" dirty="0"/>
              <a:t>board of supervisors of each county may annually appoint a county </a:t>
            </a:r>
            <a:r>
              <a:rPr lang="en-US" sz="2000" dirty="0" smtClean="0"/>
              <a:t>weed commissioner </a:t>
            </a:r>
            <a:r>
              <a:rPr lang="en-US" sz="2000" dirty="0"/>
              <a:t>who may be a person otherwise employed by the county and who </a:t>
            </a:r>
            <a:r>
              <a:rPr lang="en-US" sz="2000" dirty="0" smtClean="0"/>
              <a:t>passes </a:t>
            </a:r>
            <a:r>
              <a:rPr lang="en-US" sz="2000" dirty="0"/>
              <a:t>minimum standards established by the department of agriculture and land </a:t>
            </a:r>
            <a:r>
              <a:rPr lang="en-US" sz="2000" dirty="0" smtClean="0"/>
              <a:t>stewardship </a:t>
            </a:r>
            <a:r>
              <a:rPr lang="en-US" sz="2000" dirty="0"/>
              <a:t>for noxious weed identification and the recognized methods for noxious weed control and elimination</a:t>
            </a:r>
            <a:r>
              <a:rPr lang="en-US" sz="2000" dirty="0" smtClean="0"/>
              <a:t>.</a:t>
            </a:r>
            <a:endParaRPr lang="en-US" sz="2000" dirty="0"/>
          </a:p>
          <a:p>
            <a:r>
              <a:rPr lang="en-US" sz="2000" dirty="0" smtClean="0"/>
              <a:t>The </a:t>
            </a:r>
            <a:r>
              <a:rPr lang="en-US" sz="2000" dirty="0"/>
              <a:t>county weed commissioner’s appointment shall be effective as of </a:t>
            </a:r>
            <a:r>
              <a:rPr lang="en-US" sz="2000" dirty="0" smtClean="0"/>
              <a:t>March</a:t>
            </a:r>
            <a:r>
              <a:rPr lang="en-US" sz="2000" dirty="0"/>
              <a:t> 1 and shall continue for a term at the discretion of the board of supervisors unless </a:t>
            </a:r>
            <a:r>
              <a:rPr lang="en-US" sz="2000" dirty="0" smtClean="0"/>
              <a:t>the commissioner </a:t>
            </a:r>
            <a:r>
              <a:rPr lang="en-US" sz="2000" dirty="0"/>
              <a:t>is removed from office as provided for by law. </a:t>
            </a:r>
          </a:p>
          <a:p>
            <a:r>
              <a:rPr lang="en-US" sz="2000" dirty="0" smtClean="0"/>
              <a:t>The </a:t>
            </a:r>
            <a:r>
              <a:rPr lang="en-US" sz="2000" dirty="0"/>
              <a:t>name and address of </a:t>
            </a:r>
            <a:r>
              <a:rPr lang="en-US" sz="2000" dirty="0" smtClean="0"/>
              <a:t>the </a:t>
            </a:r>
            <a:r>
              <a:rPr lang="en-US" sz="2000" dirty="0"/>
              <a:t>person appointed as county weed commissioner shall be certified to the county auditor </a:t>
            </a:r>
            <a:r>
              <a:rPr lang="en-US" sz="2000" dirty="0" smtClean="0"/>
              <a:t>and </a:t>
            </a:r>
            <a:r>
              <a:rPr lang="en-US" sz="2000" dirty="0"/>
              <a:t>to the secretary of agriculture within ten days of the appointment</a:t>
            </a:r>
            <a:r>
              <a:rPr lang="en-US" sz="2000" dirty="0" smtClean="0"/>
              <a:t>.</a:t>
            </a:r>
          </a:p>
          <a:p>
            <a:endParaRPr lang="en-US" dirty="0"/>
          </a:p>
          <a:p>
            <a:endParaRPr lang="en-US" dirty="0"/>
          </a:p>
          <a:p>
            <a:endParaRPr lang="en-US" dirty="0"/>
          </a:p>
        </p:txBody>
      </p:sp>
    </p:spTree>
    <p:extLst>
      <p:ext uri="{BB962C8B-B14F-4D97-AF65-F5344CB8AC3E}">
        <p14:creationId xmlns:p14="http://schemas.microsoft.com/office/powerpoint/2010/main" val="3708083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97523" y="426672"/>
            <a:ext cx="10796954" cy="637197"/>
          </a:xfrm>
          <a:solidFill>
            <a:schemeClr val="accent6"/>
          </a:solidFill>
        </p:spPr>
        <p:txBody>
          <a:bodyPr>
            <a:normAutofit fontScale="90000"/>
          </a:bodyPr>
          <a:lstStyle/>
          <a:p>
            <a:pPr algn="ctr"/>
            <a:r>
              <a:rPr lang="en-US" dirty="0" smtClean="0"/>
              <a:t>Weed Commissioners’ Annual Report</a:t>
            </a:r>
            <a:endParaRPr lang="en-US" dirty="0"/>
          </a:p>
        </p:txBody>
      </p:sp>
      <p:sp>
        <p:nvSpPr>
          <p:cNvPr id="3" name="Content Placeholder 2"/>
          <p:cNvSpPr>
            <a:spLocks noGrp="1"/>
          </p:cNvSpPr>
          <p:nvPr>
            <p:ph idx="1"/>
          </p:nvPr>
        </p:nvSpPr>
        <p:spPr>
          <a:xfrm>
            <a:off x="838200" y="1491518"/>
            <a:ext cx="10515600" cy="4351338"/>
          </a:xfrm>
        </p:spPr>
        <p:txBody>
          <a:bodyPr>
            <a:normAutofit fontScale="70000" lnSpcReduction="20000"/>
          </a:bodyPr>
          <a:lstStyle/>
          <a:p>
            <a:endParaRPr lang="en-US" dirty="0"/>
          </a:p>
          <a:p>
            <a:r>
              <a:rPr lang="en-US" dirty="0"/>
              <a:t> </a:t>
            </a:r>
            <a:r>
              <a:rPr lang="en-US" b="1" dirty="0"/>
              <a:t>317.7 Report to board. </a:t>
            </a:r>
            <a:endParaRPr lang="en-US" dirty="0"/>
          </a:p>
          <a:p>
            <a:r>
              <a:rPr lang="en-US" dirty="0"/>
              <a:t>Each weed commissioner shall for the territory under the commissioner’s jurisdiction on or before the first day of November of each year make a written report to the board of supervisors. Said report shall state: </a:t>
            </a:r>
          </a:p>
          <a:p>
            <a:r>
              <a:rPr lang="en-US" dirty="0"/>
              <a:t>1. The name and location of all primary noxious weeds, and any new weed which appears to be a serious pest. </a:t>
            </a:r>
          </a:p>
          <a:p>
            <a:r>
              <a:rPr lang="en-US" dirty="0"/>
              <a:t>2. A detailed statement of the treatment used, and future plans, for eradication of weeds on each infested tract on which the commissioner has attempted to exterminate weeds, together with the costs and results obtained. </a:t>
            </a:r>
          </a:p>
          <a:p>
            <a:r>
              <a:rPr lang="en-US" dirty="0"/>
              <a:t>3. A summary of the weed situation within the jurisdiction, together with suggestions and recommendations which may be proper and useful, a copy of which shall be forwarded to the state secretary of agriculture</a:t>
            </a:r>
            <a:r>
              <a:rPr lang="en-US" dirty="0" smtClean="0"/>
              <a:t>.</a:t>
            </a:r>
          </a:p>
          <a:p>
            <a:r>
              <a:rPr lang="en-US" dirty="0" smtClean="0"/>
              <a:t>The Weed Commissioners’ certification form must also be sent in to IDALS yearly with the Annual report. </a:t>
            </a:r>
            <a:endParaRPr lang="en-US" dirty="0"/>
          </a:p>
        </p:txBody>
      </p:sp>
    </p:spTree>
    <p:extLst>
      <p:ext uri="{BB962C8B-B14F-4D97-AF65-F5344CB8AC3E}">
        <p14:creationId xmlns:p14="http://schemas.microsoft.com/office/powerpoint/2010/main" val="1822945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03385" y="326147"/>
            <a:ext cx="10663310" cy="769441"/>
          </a:xfrm>
          <a:prstGeom prst="rect">
            <a:avLst/>
          </a:prstGeom>
          <a:solidFill>
            <a:schemeClr val="accent6"/>
          </a:solidFill>
        </p:spPr>
        <p:txBody>
          <a:bodyPr wrap="square" rtlCol="0">
            <a:spAutoFit/>
          </a:bodyPr>
          <a:lstStyle/>
          <a:p>
            <a:pPr algn="ctr"/>
            <a:r>
              <a:rPr lang="en-US" sz="4400" dirty="0"/>
              <a:t>CHAPTER 317 (</a:t>
            </a:r>
            <a:r>
              <a:rPr lang="en-US" sz="4400" dirty="0" smtClean="0"/>
              <a:t>Original list) </a:t>
            </a:r>
            <a:endParaRPr lang="en-US" sz="4400" dirty="0"/>
          </a:p>
        </p:txBody>
      </p:sp>
      <p:sp>
        <p:nvSpPr>
          <p:cNvPr id="3" name="TextBox 2"/>
          <p:cNvSpPr txBox="1"/>
          <p:nvPr/>
        </p:nvSpPr>
        <p:spPr>
          <a:xfrm>
            <a:off x="2481940" y="1341810"/>
            <a:ext cx="7075720" cy="5262979"/>
          </a:xfrm>
          <a:prstGeom prst="rect">
            <a:avLst/>
          </a:prstGeom>
          <a:noFill/>
        </p:spPr>
        <p:txBody>
          <a:bodyPr wrap="none" rtlCol="0">
            <a:spAutoFit/>
          </a:bodyPr>
          <a:lstStyle/>
          <a:p>
            <a:r>
              <a:rPr lang="en-US" sz="2400" dirty="0"/>
              <a:t>Buckthorn				Buckhorn Plantain</a:t>
            </a:r>
          </a:p>
          <a:p>
            <a:r>
              <a:rPr lang="en-US" sz="2400" dirty="0"/>
              <a:t>Bull Thistle				Cocklebur</a:t>
            </a:r>
          </a:p>
          <a:p>
            <a:r>
              <a:rPr lang="en-US" sz="2400" dirty="0"/>
              <a:t>Canada Thistle			</a:t>
            </a:r>
            <a:r>
              <a:rPr lang="en-US" sz="2400" dirty="0" smtClean="0"/>
              <a:t>             Wild </a:t>
            </a:r>
            <a:r>
              <a:rPr lang="en-US" sz="2400" dirty="0"/>
              <a:t>Sunflower</a:t>
            </a:r>
          </a:p>
          <a:p>
            <a:r>
              <a:rPr lang="en-US" sz="2400" dirty="0"/>
              <a:t>Field Bindweed			Curly Dock</a:t>
            </a:r>
          </a:p>
          <a:p>
            <a:r>
              <a:rPr lang="en-US" sz="2400" dirty="0"/>
              <a:t>Hoary Cress				Poison Hemlock</a:t>
            </a:r>
          </a:p>
          <a:p>
            <a:r>
              <a:rPr lang="en-US" sz="2400" dirty="0" err="1"/>
              <a:t>Horsenettle</a:t>
            </a:r>
            <a:r>
              <a:rPr lang="en-US" sz="2400" dirty="0"/>
              <a:t>				</a:t>
            </a:r>
            <a:r>
              <a:rPr lang="en-US" sz="2400" dirty="0" err="1"/>
              <a:t>Puncturevine</a:t>
            </a:r>
            <a:endParaRPr lang="en-US" sz="2400" dirty="0"/>
          </a:p>
          <a:p>
            <a:r>
              <a:rPr lang="en-US" sz="2400" dirty="0"/>
              <a:t>Leafy Spurge				Sheep Sorrel</a:t>
            </a:r>
          </a:p>
          <a:p>
            <a:r>
              <a:rPr lang="en-US" sz="2400" dirty="0"/>
              <a:t>Musk Thistle				Smooth Dock</a:t>
            </a:r>
          </a:p>
          <a:p>
            <a:r>
              <a:rPr lang="en-US" sz="2400" dirty="0"/>
              <a:t>Perennial </a:t>
            </a:r>
            <a:r>
              <a:rPr lang="en-US" sz="2400" dirty="0" err="1"/>
              <a:t>Sowthistle</a:t>
            </a:r>
            <a:r>
              <a:rPr lang="en-US" sz="2400" dirty="0"/>
              <a:t>		</a:t>
            </a:r>
            <a:r>
              <a:rPr lang="en-US" sz="2400" dirty="0" smtClean="0"/>
              <a:t>             Teasel</a:t>
            </a:r>
            <a:endParaRPr lang="en-US" sz="2400" dirty="0"/>
          </a:p>
          <a:p>
            <a:r>
              <a:rPr lang="en-US" sz="2400" dirty="0" err="1"/>
              <a:t>Quackgrass</a:t>
            </a:r>
            <a:r>
              <a:rPr lang="en-US" sz="2400" dirty="0"/>
              <a:t>				Velvetleaf</a:t>
            </a:r>
          </a:p>
          <a:p>
            <a:r>
              <a:rPr lang="en-US" sz="2400" dirty="0"/>
              <a:t>Russian Knapweed			Wild Carrot</a:t>
            </a:r>
          </a:p>
          <a:p>
            <a:r>
              <a:rPr lang="en-US" sz="2400" dirty="0"/>
              <a:t>Tall Thistle				Wild Mustard	</a:t>
            </a:r>
          </a:p>
          <a:p>
            <a:r>
              <a:rPr lang="en-US" sz="2400" dirty="0" err="1"/>
              <a:t>Multiflora</a:t>
            </a:r>
            <a:r>
              <a:rPr lang="en-US" sz="2400" dirty="0"/>
              <a:t> Rose			</a:t>
            </a:r>
            <a:r>
              <a:rPr lang="en-US" sz="2400" dirty="0" err="1"/>
              <a:t>Shattercane</a:t>
            </a:r>
            <a:endParaRPr lang="en-US" sz="2400" dirty="0"/>
          </a:p>
          <a:p>
            <a:r>
              <a:rPr lang="en-US" sz="2400" dirty="0"/>
              <a:t>Purple Loosestrife			Marijuana</a:t>
            </a:r>
          </a:p>
        </p:txBody>
      </p:sp>
    </p:spTree>
    <p:extLst>
      <p:ext uri="{BB962C8B-B14F-4D97-AF65-F5344CB8AC3E}">
        <p14:creationId xmlns:p14="http://schemas.microsoft.com/office/powerpoint/2010/main" val="3964544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165" y="291905"/>
            <a:ext cx="11169748" cy="525779"/>
          </a:xfrm>
          <a:solidFill>
            <a:schemeClr val="accent6"/>
          </a:solidFill>
        </p:spPr>
        <p:txBody>
          <a:bodyPr>
            <a:noAutofit/>
          </a:bodyPr>
          <a:lstStyle/>
          <a:p>
            <a:pPr algn="ctr"/>
            <a:r>
              <a:rPr lang="en-US" sz="4800" dirty="0" smtClean="0"/>
              <a:t>Chapter 58 Noxious Weeds</a:t>
            </a:r>
            <a:endParaRPr lang="en-US" sz="4800" dirty="0"/>
          </a:p>
        </p:txBody>
      </p:sp>
      <p:sp>
        <p:nvSpPr>
          <p:cNvPr id="3" name="Content Placeholder 2"/>
          <p:cNvSpPr>
            <a:spLocks noGrp="1"/>
          </p:cNvSpPr>
          <p:nvPr>
            <p:ph idx="1"/>
          </p:nvPr>
        </p:nvSpPr>
        <p:spPr>
          <a:xfrm>
            <a:off x="2910253" y="1945200"/>
            <a:ext cx="7886701" cy="4912800"/>
          </a:xfrm>
        </p:spPr>
        <p:txBody>
          <a:bodyPr>
            <a:normAutofit fontScale="70000" lnSpcReduction="20000"/>
          </a:bodyPr>
          <a:lstStyle/>
          <a:p>
            <a:r>
              <a:rPr lang="en-US" b="1" dirty="0"/>
              <a:t>21—58.4(317) Noxious weed lists.</a:t>
            </a:r>
          </a:p>
          <a:p>
            <a:r>
              <a:rPr lang="en-US" b="1" dirty="0"/>
              <a:t>58.4(1) </a:t>
            </a:r>
            <a:r>
              <a:rPr lang="en-US" dirty="0"/>
              <a:t>Class A noxious weeds for eradication. </a:t>
            </a:r>
            <a:endParaRPr lang="en-US" dirty="0" smtClean="0"/>
          </a:p>
          <a:p>
            <a:r>
              <a:rPr lang="en-US" dirty="0" smtClean="0"/>
              <a:t>The </a:t>
            </a:r>
            <a:r>
              <a:rPr lang="en-US" dirty="0"/>
              <a:t>following weed is included:</a:t>
            </a:r>
          </a:p>
          <a:p>
            <a:r>
              <a:rPr lang="pt-BR" i="1" dirty="0"/>
              <a:t>a. </a:t>
            </a:r>
            <a:r>
              <a:rPr lang="pt-BR" b="1" dirty="0"/>
              <a:t>Palmer amaranth </a:t>
            </a:r>
            <a:r>
              <a:rPr lang="pt-BR" i="1" dirty="0"/>
              <a:t>(Amaranthus palmeri)</a:t>
            </a:r>
            <a:r>
              <a:rPr lang="pt-BR" dirty="0"/>
              <a:t>.</a:t>
            </a:r>
          </a:p>
          <a:p>
            <a:r>
              <a:rPr lang="en-US" i="1" dirty="0"/>
              <a:t>b. </a:t>
            </a:r>
            <a:r>
              <a:rPr lang="en-US" dirty="0"/>
              <a:t>Reserved.</a:t>
            </a:r>
          </a:p>
          <a:p>
            <a:r>
              <a:rPr lang="en-US" b="1" dirty="0"/>
              <a:t>58.4(2) </a:t>
            </a:r>
            <a:r>
              <a:rPr lang="en-US" dirty="0"/>
              <a:t>Class B noxious weeds for control</a:t>
            </a:r>
            <a:r>
              <a:rPr lang="en-US" dirty="0" smtClean="0"/>
              <a:t>.</a:t>
            </a:r>
          </a:p>
          <a:p>
            <a:r>
              <a:rPr lang="en-US" dirty="0" smtClean="0"/>
              <a:t> </a:t>
            </a:r>
            <a:r>
              <a:rPr lang="en-US" dirty="0"/>
              <a:t>The following weeds are included:</a:t>
            </a:r>
          </a:p>
          <a:p>
            <a:r>
              <a:rPr lang="en-US" i="1" dirty="0"/>
              <a:t>a. </a:t>
            </a:r>
            <a:r>
              <a:rPr lang="en-US" b="1" dirty="0"/>
              <a:t>Canada thistle</a:t>
            </a:r>
            <a:r>
              <a:rPr lang="en-US" dirty="0"/>
              <a:t> </a:t>
            </a:r>
            <a:r>
              <a:rPr lang="en-US" i="1" dirty="0"/>
              <a:t>(</a:t>
            </a:r>
            <a:r>
              <a:rPr lang="en-US" i="1" dirty="0" err="1"/>
              <a:t>Cirsium</a:t>
            </a:r>
            <a:r>
              <a:rPr lang="en-US" i="1" dirty="0"/>
              <a:t> </a:t>
            </a:r>
            <a:r>
              <a:rPr lang="en-US" i="1" dirty="0" err="1"/>
              <a:t>arvense</a:t>
            </a:r>
            <a:r>
              <a:rPr lang="en-US" i="1" dirty="0"/>
              <a:t>)</a:t>
            </a:r>
            <a:r>
              <a:rPr lang="en-US" dirty="0"/>
              <a:t>.</a:t>
            </a:r>
          </a:p>
          <a:p>
            <a:r>
              <a:rPr lang="en-US" i="1" dirty="0"/>
              <a:t>b. </a:t>
            </a:r>
            <a:r>
              <a:rPr lang="en-US" b="1" dirty="0"/>
              <a:t>Teasel</a:t>
            </a:r>
            <a:r>
              <a:rPr lang="en-US" dirty="0"/>
              <a:t> </a:t>
            </a:r>
            <a:r>
              <a:rPr lang="en-US" i="1" dirty="0"/>
              <a:t>(</a:t>
            </a:r>
            <a:r>
              <a:rPr lang="en-US" i="1" dirty="0" err="1"/>
              <a:t>Dipsacus</a:t>
            </a:r>
            <a:r>
              <a:rPr lang="en-US" i="1" dirty="0"/>
              <a:t> spp.) </a:t>
            </a:r>
            <a:r>
              <a:rPr lang="en-US" dirty="0"/>
              <a:t>biennial.</a:t>
            </a:r>
          </a:p>
          <a:p>
            <a:r>
              <a:rPr lang="en-US" i="1" dirty="0"/>
              <a:t>c</a:t>
            </a:r>
            <a:r>
              <a:rPr lang="en-US" b="1" i="1" dirty="0"/>
              <a:t>. </a:t>
            </a:r>
            <a:r>
              <a:rPr lang="en-US" b="1" dirty="0"/>
              <a:t>Leafy spurge </a:t>
            </a:r>
            <a:r>
              <a:rPr lang="en-US" i="1" dirty="0"/>
              <a:t>(Euphorbia </a:t>
            </a:r>
            <a:r>
              <a:rPr lang="en-US" i="1" dirty="0" err="1"/>
              <a:t>esula</a:t>
            </a:r>
            <a:r>
              <a:rPr lang="en-US" i="1" dirty="0"/>
              <a:t>)</a:t>
            </a:r>
            <a:r>
              <a:rPr lang="en-US" dirty="0"/>
              <a:t>.</a:t>
            </a:r>
          </a:p>
          <a:p>
            <a:r>
              <a:rPr lang="en-US" i="1" dirty="0"/>
              <a:t>d</a:t>
            </a:r>
            <a:r>
              <a:rPr lang="en-US" b="1" i="1" dirty="0"/>
              <a:t>. </a:t>
            </a:r>
            <a:r>
              <a:rPr lang="en-US" b="1" dirty="0"/>
              <a:t>Bull thistle </a:t>
            </a:r>
            <a:r>
              <a:rPr lang="en-US" i="1" dirty="0"/>
              <a:t>(</a:t>
            </a:r>
            <a:r>
              <a:rPr lang="en-US" i="1" dirty="0" err="1"/>
              <a:t>Cirsium</a:t>
            </a:r>
            <a:r>
              <a:rPr lang="en-US" i="1" dirty="0"/>
              <a:t> </a:t>
            </a:r>
            <a:r>
              <a:rPr lang="en-US" i="1" dirty="0" err="1"/>
              <a:t>vulgare</a:t>
            </a:r>
            <a:r>
              <a:rPr lang="en-US" i="1" dirty="0"/>
              <a:t>)</a:t>
            </a:r>
            <a:r>
              <a:rPr lang="en-US" dirty="0"/>
              <a:t>.</a:t>
            </a:r>
          </a:p>
          <a:p>
            <a:r>
              <a:rPr lang="en-US" i="1" dirty="0"/>
              <a:t>e. </a:t>
            </a:r>
            <a:r>
              <a:rPr lang="en-US" b="1" dirty="0"/>
              <a:t>Multiflora rose </a:t>
            </a:r>
            <a:r>
              <a:rPr lang="en-US" i="1" dirty="0"/>
              <a:t>(Rosa multiflora)</a:t>
            </a:r>
            <a:r>
              <a:rPr lang="en-US" dirty="0"/>
              <a:t>.</a:t>
            </a:r>
          </a:p>
          <a:p>
            <a:r>
              <a:rPr lang="en-US" i="1" dirty="0"/>
              <a:t>f. </a:t>
            </a:r>
            <a:r>
              <a:rPr lang="en-US" b="1" dirty="0"/>
              <a:t>European morning glory or field bindweed </a:t>
            </a:r>
            <a:r>
              <a:rPr lang="en-US" i="1" dirty="0"/>
              <a:t>(Convolvulus </a:t>
            </a:r>
            <a:r>
              <a:rPr lang="en-US" i="1" dirty="0" err="1"/>
              <a:t>arvensis</a:t>
            </a:r>
            <a:r>
              <a:rPr lang="en-US" i="1" dirty="0"/>
              <a:t>)</a:t>
            </a:r>
            <a:r>
              <a:rPr lang="en-US" dirty="0"/>
              <a:t>.</a:t>
            </a:r>
          </a:p>
          <a:p>
            <a:r>
              <a:rPr lang="en-US" i="1" dirty="0"/>
              <a:t>g. </a:t>
            </a:r>
            <a:r>
              <a:rPr lang="en-US" dirty="0"/>
              <a:t>All other species of thistles belonging in the genus of </a:t>
            </a:r>
            <a:r>
              <a:rPr lang="en-US" b="1" i="1" dirty="0" err="1"/>
              <a:t>Carduus</a:t>
            </a:r>
            <a:r>
              <a:rPr lang="en-US" b="1" dirty="0" smtClean="0"/>
              <a:t>.</a:t>
            </a:r>
            <a:endParaRPr lang="en-US" b="1" dirty="0"/>
          </a:p>
        </p:txBody>
      </p:sp>
      <p:sp>
        <p:nvSpPr>
          <p:cNvPr id="4" name="TextBox 3"/>
          <p:cNvSpPr txBox="1"/>
          <p:nvPr/>
        </p:nvSpPr>
        <p:spPr>
          <a:xfrm>
            <a:off x="2417297" y="1196776"/>
            <a:ext cx="6971714" cy="369332"/>
          </a:xfrm>
          <a:prstGeom prst="rect">
            <a:avLst/>
          </a:prstGeom>
          <a:noFill/>
        </p:spPr>
        <p:txBody>
          <a:bodyPr wrap="square" rtlCol="0">
            <a:spAutoFit/>
          </a:bodyPr>
          <a:lstStyle/>
          <a:p>
            <a:pPr algn="ctr"/>
            <a:r>
              <a:rPr lang="en-US" b="1" dirty="0" smtClean="0"/>
              <a:t>As of 3/6/2019 Priority Noxious Weed list to Enforce by Commissioners’</a:t>
            </a:r>
            <a:endParaRPr lang="en-US" b="1" dirty="0"/>
          </a:p>
        </p:txBody>
      </p:sp>
    </p:spTree>
    <p:extLst>
      <p:ext uri="{BB962C8B-B14F-4D97-AF65-F5344CB8AC3E}">
        <p14:creationId xmlns:p14="http://schemas.microsoft.com/office/powerpoint/2010/main" val="100439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576775" y="138545"/>
            <a:ext cx="10958733" cy="1077218"/>
          </a:xfrm>
          <a:prstGeom prst="rect">
            <a:avLst/>
          </a:prstGeom>
          <a:solidFill>
            <a:schemeClr val="accent6"/>
          </a:solidFill>
        </p:spPr>
        <p:txBody>
          <a:bodyPr wrap="square" rtlCol="0">
            <a:spAutoFit/>
          </a:bodyPr>
          <a:lstStyle/>
          <a:p>
            <a:pPr algn="ctr"/>
            <a:r>
              <a:rPr lang="en-US" sz="4000" dirty="0"/>
              <a:t>Quick Overview of Chapter 317 </a:t>
            </a:r>
          </a:p>
          <a:p>
            <a:pPr algn="ctr"/>
            <a:r>
              <a:rPr lang="en-US" sz="2400" dirty="0"/>
              <a:t>From a Weed </a:t>
            </a:r>
            <a:r>
              <a:rPr lang="en-US" sz="2400" dirty="0" smtClean="0"/>
              <a:t>Commissioners’ </a:t>
            </a:r>
            <a:r>
              <a:rPr lang="en-US" sz="2400" dirty="0"/>
              <a:t>Point of View</a:t>
            </a:r>
          </a:p>
        </p:txBody>
      </p:sp>
      <p:sp>
        <p:nvSpPr>
          <p:cNvPr id="4" name="TextBox 3"/>
          <p:cNvSpPr txBox="1"/>
          <p:nvPr/>
        </p:nvSpPr>
        <p:spPr>
          <a:xfrm>
            <a:off x="2349373" y="1676402"/>
            <a:ext cx="8755311" cy="5663089"/>
          </a:xfrm>
          <a:prstGeom prst="rect">
            <a:avLst/>
          </a:prstGeom>
          <a:noFill/>
        </p:spPr>
        <p:txBody>
          <a:bodyPr wrap="square" rtlCol="0">
            <a:spAutoFit/>
          </a:bodyPr>
          <a:lstStyle/>
          <a:p>
            <a:pPr marL="285750" indent="-285750">
              <a:buFont typeface="Arial" pitchFamily="34" charset="0"/>
              <a:buChar char="•"/>
            </a:pPr>
            <a:r>
              <a:rPr lang="en-US" sz="2000" dirty="0"/>
              <a:t>File Notice To Destroy in Official County Newspapers</a:t>
            </a:r>
          </a:p>
          <a:p>
            <a:pPr marL="285750" indent="-285750">
              <a:buFont typeface="Arial" pitchFamily="34" charset="0"/>
              <a:buChar char="•"/>
            </a:pPr>
            <a:r>
              <a:rPr lang="en-US" sz="2000" dirty="0"/>
              <a:t>Set Official Date to Destroy Noxious Weeds</a:t>
            </a:r>
          </a:p>
          <a:p>
            <a:pPr marL="285750" indent="-285750">
              <a:buFont typeface="Arial" pitchFamily="34" charset="0"/>
              <a:buChar char="•"/>
            </a:pPr>
            <a:r>
              <a:rPr lang="en-US" sz="2000" dirty="0"/>
              <a:t>Receive a complaint/ spot an infestation</a:t>
            </a:r>
          </a:p>
          <a:p>
            <a:pPr marL="285750" indent="-285750">
              <a:buFont typeface="Arial" pitchFamily="34" charset="0"/>
              <a:buChar char="•"/>
            </a:pPr>
            <a:r>
              <a:rPr lang="en-US" sz="2000" dirty="0"/>
              <a:t>Inspect property &amp; serve a legal Notice to Destroy on landowner</a:t>
            </a:r>
          </a:p>
          <a:p>
            <a:pPr marL="285750" indent="-285750">
              <a:buFont typeface="Arial" pitchFamily="34" charset="0"/>
              <a:buChar char="•"/>
            </a:pPr>
            <a:r>
              <a:rPr lang="en-US" sz="2000" dirty="0"/>
              <a:t>Gives landowner 5 days to comply </a:t>
            </a:r>
          </a:p>
          <a:p>
            <a:pPr marL="285750" indent="-285750">
              <a:buFont typeface="Arial" pitchFamily="34" charset="0"/>
              <a:buChar char="•"/>
            </a:pPr>
            <a:r>
              <a:rPr lang="en-US" sz="2000" dirty="0"/>
              <a:t>Re-inspect Property for compliance </a:t>
            </a:r>
          </a:p>
          <a:p>
            <a:pPr marL="285750" indent="-285750">
              <a:buFont typeface="Arial" pitchFamily="34" charset="0"/>
              <a:buChar char="•"/>
            </a:pPr>
            <a:r>
              <a:rPr lang="en-US" sz="2000" dirty="0"/>
              <a:t>After 5 days the WC can start fining $10/day for 10 </a:t>
            </a:r>
            <a:r>
              <a:rPr lang="en-US" sz="2000" dirty="0" smtClean="0"/>
              <a:t>days. Or</a:t>
            </a:r>
          </a:p>
          <a:p>
            <a:pPr marL="285750" indent="-285750">
              <a:buFont typeface="Arial" pitchFamily="34" charset="0"/>
              <a:buChar char="•"/>
            </a:pPr>
            <a:r>
              <a:rPr lang="en-US" sz="2000" dirty="0" smtClean="0"/>
              <a:t>Can </a:t>
            </a:r>
            <a:r>
              <a:rPr lang="en-US" sz="2000" dirty="0"/>
              <a:t>destroy the weeds with OR without permission</a:t>
            </a:r>
          </a:p>
          <a:p>
            <a:pPr marL="742950" lvl="1" indent="-285750">
              <a:buFont typeface="Arial" pitchFamily="34" charset="0"/>
              <a:buChar char="•"/>
            </a:pPr>
            <a:endParaRPr lang="en-US" sz="2000" dirty="0"/>
          </a:p>
          <a:p>
            <a:pPr marL="285750" indent="-285750">
              <a:buFont typeface="Arial" pitchFamily="34" charset="0"/>
              <a:buChar char="•"/>
            </a:pPr>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Rectangle 4"/>
          <p:cNvSpPr/>
          <p:nvPr/>
        </p:nvSpPr>
        <p:spPr>
          <a:xfrm>
            <a:off x="2349373" y="4144108"/>
            <a:ext cx="9464041" cy="1323439"/>
          </a:xfrm>
          <a:prstGeom prst="rect">
            <a:avLst/>
          </a:prstGeom>
        </p:spPr>
        <p:txBody>
          <a:bodyPr wrap="square">
            <a:spAutoFit/>
          </a:bodyPr>
          <a:lstStyle/>
          <a:p>
            <a:pPr marL="285750" indent="-285750">
              <a:buFont typeface="Arial" pitchFamily="34" charset="0"/>
              <a:buChar char="•"/>
            </a:pPr>
            <a:r>
              <a:rPr lang="en-US" sz="2000" dirty="0"/>
              <a:t>Total Assessment taken to County Board of Supervisors (who automatically add 25%!)</a:t>
            </a:r>
          </a:p>
          <a:p>
            <a:pPr marL="285750" indent="-285750">
              <a:buFont typeface="Arial" pitchFamily="34" charset="0"/>
              <a:buChar char="•"/>
            </a:pPr>
            <a:r>
              <a:rPr lang="en-US" sz="2000" dirty="0"/>
              <a:t>Special Tax Hearing held for landowners who want to protest</a:t>
            </a:r>
          </a:p>
          <a:p>
            <a:pPr marL="285750" indent="-285750">
              <a:buFont typeface="Arial" pitchFamily="34" charset="0"/>
              <a:buChar char="•"/>
            </a:pPr>
            <a:r>
              <a:rPr lang="en-US" sz="2000" dirty="0"/>
              <a:t>Assessed amount then transferred to County Assessors Dept. to be added to the property(s) tax assessment</a:t>
            </a:r>
          </a:p>
        </p:txBody>
      </p:sp>
    </p:spTree>
    <p:extLst>
      <p:ext uri="{BB962C8B-B14F-4D97-AF65-F5344CB8AC3E}">
        <p14:creationId xmlns:p14="http://schemas.microsoft.com/office/powerpoint/2010/main" val="29079228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586111" y="289467"/>
            <a:ext cx="10962425" cy="646331"/>
          </a:xfrm>
          <a:prstGeom prst="rect">
            <a:avLst/>
          </a:prstGeom>
          <a:solidFill>
            <a:schemeClr val="accent6"/>
          </a:solidFill>
        </p:spPr>
        <p:txBody>
          <a:bodyPr wrap="square" rtlCol="0">
            <a:spAutoFit/>
          </a:bodyPr>
          <a:lstStyle/>
          <a:p>
            <a:pPr algn="ctr"/>
            <a:r>
              <a:rPr lang="en-US" sz="3600" dirty="0" smtClean="0"/>
              <a:t>Example of a Typical Weed Scenario</a:t>
            </a:r>
            <a:endParaRPr lang="en-US" sz="3600" dirty="0"/>
          </a:p>
        </p:txBody>
      </p:sp>
      <p:sp>
        <p:nvSpPr>
          <p:cNvPr id="4" name="TextBox 3"/>
          <p:cNvSpPr txBox="1"/>
          <p:nvPr/>
        </p:nvSpPr>
        <p:spPr>
          <a:xfrm>
            <a:off x="2159753" y="1062951"/>
            <a:ext cx="7096623" cy="400110"/>
          </a:xfrm>
          <a:prstGeom prst="rect">
            <a:avLst/>
          </a:prstGeom>
          <a:noFill/>
        </p:spPr>
        <p:txBody>
          <a:bodyPr wrap="none" rtlCol="0">
            <a:spAutoFit/>
          </a:bodyPr>
          <a:lstStyle/>
          <a:p>
            <a:r>
              <a:rPr lang="en-US" sz="2000" b="1" dirty="0" smtClean="0"/>
              <a:t>20 AC Parcel infested with Bull Thistle, Teasel, and Canada Thistle</a:t>
            </a:r>
            <a:endParaRPr lang="en-US" sz="2000" b="1" dirty="0"/>
          </a:p>
        </p:txBody>
      </p:sp>
      <p:sp>
        <p:nvSpPr>
          <p:cNvPr id="6" name="TextBox 5"/>
          <p:cNvSpPr txBox="1"/>
          <p:nvPr/>
        </p:nvSpPr>
        <p:spPr>
          <a:xfrm>
            <a:off x="1906706" y="1590214"/>
            <a:ext cx="8268482" cy="400110"/>
          </a:xfrm>
          <a:prstGeom prst="rect">
            <a:avLst/>
          </a:prstGeom>
          <a:noFill/>
        </p:spPr>
        <p:txBody>
          <a:bodyPr wrap="none" rtlCol="0">
            <a:spAutoFit/>
          </a:bodyPr>
          <a:lstStyle/>
          <a:p>
            <a:pPr marL="285750" indent="-285750">
              <a:buFont typeface="Arial" pitchFamily="34" charset="0"/>
              <a:buChar char="•"/>
            </a:pPr>
            <a:r>
              <a:rPr lang="en-US" sz="2000" dirty="0"/>
              <a:t>Inspection + Service of Notice	$40 +$40+any notice costs ($30)= $110.00</a:t>
            </a:r>
          </a:p>
        </p:txBody>
      </p:sp>
      <p:sp>
        <p:nvSpPr>
          <p:cNvPr id="7" name="TextBox 6"/>
          <p:cNvSpPr txBox="1"/>
          <p:nvPr/>
        </p:nvSpPr>
        <p:spPr>
          <a:xfrm>
            <a:off x="1906706" y="2058582"/>
            <a:ext cx="5799986" cy="400110"/>
          </a:xfrm>
          <a:prstGeom prst="rect">
            <a:avLst/>
          </a:prstGeom>
          <a:noFill/>
        </p:spPr>
        <p:txBody>
          <a:bodyPr wrap="none" rtlCol="0">
            <a:spAutoFit/>
          </a:bodyPr>
          <a:lstStyle/>
          <a:p>
            <a:pPr marL="285750" indent="-285750">
              <a:buFont typeface="Arial" pitchFamily="34" charset="0"/>
              <a:buChar char="•"/>
            </a:pPr>
            <a:r>
              <a:rPr lang="en-US" sz="2000" dirty="0" smtClean="0"/>
              <a:t>Re-inspection </a:t>
            </a:r>
            <a:r>
              <a:rPr lang="en-US" sz="2000" dirty="0"/>
              <a:t>for Compliance	$40 + $40= $80.00</a:t>
            </a:r>
          </a:p>
        </p:txBody>
      </p:sp>
      <p:sp>
        <p:nvSpPr>
          <p:cNvPr id="9" name="Rectangle 8"/>
          <p:cNvSpPr/>
          <p:nvPr/>
        </p:nvSpPr>
        <p:spPr>
          <a:xfrm>
            <a:off x="1906706" y="2582785"/>
            <a:ext cx="10962425" cy="400110"/>
          </a:xfrm>
          <a:prstGeom prst="rect">
            <a:avLst/>
          </a:prstGeom>
        </p:spPr>
        <p:txBody>
          <a:bodyPr wrap="square">
            <a:spAutoFit/>
          </a:bodyPr>
          <a:lstStyle/>
          <a:p>
            <a:pPr marL="285750" indent="-285750">
              <a:buFont typeface="Arial" pitchFamily="34" charset="0"/>
              <a:buChar char="•"/>
            </a:pPr>
            <a:r>
              <a:rPr lang="en-US" sz="2000" dirty="0"/>
              <a:t>Weed Destruction (mowing)	$320 (8 hrs.) + $400 (8hrs.)= $720.00</a:t>
            </a:r>
          </a:p>
        </p:txBody>
      </p:sp>
      <p:sp>
        <p:nvSpPr>
          <p:cNvPr id="10" name="TextBox 9"/>
          <p:cNvSpPr txBox="1"/>
          <p:nvPr/>
        </p:nvSpPr>
        <p:spPr>
          <a:xfrm>
            <a:off x="1906706" y="3104764"/>
            <a:ext cx="5066065" cy="400110"/>
          </a:xfrm>
          <a:prstGeom prst="rect">
            <a:avLst/>
          </a:prstGeom>
          <a:noFill/>
        </p:spPr>
        <p:txBody>
          <a:bodyPr wrap="square" rtlCol="0">
            <a:spAutoFit/>
          </a:bodyPr>
          <a:lstStyle/>
          <a:p>
            <a:pPr marL="285750" indent="-285750">
              <a:buFont typeface="Arial" pitchFamily="34" charset="0"/>
              <a:buChar char="•"/>
            </a:pPr>
            <a:r>
              <a:rPr lang="en-US" sz="2000" dirty="0"/>
              <a:t>BOS Special Assessment (25%)</a:t>
            </a:r>
            <a:r>
              <a:rPr lang="en-US" dirty="0"/>
              <a:t>	</a:t>
            </a:r>
            <a:endParaRPr lang="en-US" sz="2400" b="1" u="sng" dirty="0"/>
          </a:p>
        </p:txBody>
      </p:sp>
      <p:sp>
        <p:nvSpPr>
          <p:cNvPr id="11" name="TextBox 10"/>
          <p:cNvSpPr txBox="1"/>
          <p:nvPr/>
        </p:nvSpPr>
        <p:spPr>
          <a:xfrm>
            <a:off x="5533941" y="3102394"/>
            <a:ext cx="1027845" cy="400110"/>
          </a:xfrm>
          <a:prstGeom prst="rect">
            <a:avLst/>
          </a:prstGeom>
          <a:noFill/>
        </p:spPr>
        <p:txBody>
          <a:bodyPr wrap="none" rtlCol="0">
            <a:spAutoFit/>
          </a:bodyPr>
          <a:lstStyle/>
          <a:p>
            <a:r>
              <a:rPr lang="en-US" sz="2000" dirty="0"/>
              <a:t>$910.00</a:t>
            </a:r>
            <a:endParaRPr lang="en-US" sz="2000" b="1" u="sng" dirty="0"/>
          </a:p>
        </p:txBody>
      </p:sp>
      <p:sp>
        <p:nvSpPr>
          <p:cNvPr id="12" name="TextBox 11"/>
          <p:cNvSpPr txBox="1"/>
          <p:nvPr/>
        </p:nvSpPr>
        <p:spPr>
          <a:xfrm>
            <a:off x="6465142" y="3102394"/>
            <a:ext cx="1342034" cy="400110"/>
          </a:xfrm>
          <a:prstGeom prst="rect">
            <a:avLst/>
          </a:prstGeom>
          <a:noFill/>
        </p:spPr>
        <p:txBody>
          <a:bodyPr wrap="none" rtlCol="0">
            <a:spAutoFit/>
          </a:bodyPr>
          <a:lstStyle/>
          <a:p>
            <a:r>
              <a:rPr lang="en-US" sz="2000" dirty="0"/>
              <a:t>+ $227.50=</a:t>
            </a:r>
          </a:p>
        </p:txBody>
      </p:sp>
      <p:sp>
        <p:nvSpPr>
          <p:cNvPr id="13" name="TextBox 12"/>
          <p:cNvSpPr txBox="1"/>
          <p:nvPr/>
        </p:nvSpPr>
        <p:spPr>
          <a:xfrm>
            <a:off x="7706692" y="3100024"/>
            <a:ext cx="1162498" cy="400110"/>
          </a:xfrm>
          <a:prstGeom prst="rect">
            <a:avLst/>
          </a:prstGeom>
          <a:noFill/>
        </p:spPr>
        <p:txBody>
          <a:bodyPr wrap="none" rtlCol="0">
            <a:spAutoFit/>
          </a:bodyPr>
          <a:lstStyle/>
          <a:p>
            <a:r>
              <a:rPr lang="en-US" sz="2000" b="1" u="sng" dirty="0"/>
              <a:t>$1137.50</a:t>
            </a:r>
            <a:endParaRPr lang="en-US" sz="2000" dirty="0"/>
          </a:p>
        </p:txBody>
      </p:sp>
    </p:spTree>
    <p:extLst>
      <p:ext uri="{BB962C8B-B14F-4D97-AF65-F5344CB8AC3E}">
        <p14:creationId xmlns:p14="http://schemas.microsoft.com/office/powerpoint/2010/main" val="3887892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1" y="225083"/>
            <a:ext cx="10515600" cy="680525"/>
          </a:xfrm>
          <a:solidFill>
            <a:schemeClr val="accent6"/>
          </a:solidFill>
        </p:spPr>
        <p:txBody>
          <a:bodyPr>
            <a:normAutofit fontScale="90000"/>
          </a:bodyPr>
          <a:lstStyle/>
          <a:p>
            <a:pPr algn="ctr"/>
            <a:r>
              <a:rPr lang="en-US" b="1" dirty="0" smtClean="0"/>
              <a:t>Conclusion</a:t>
            </a:r>
            <a:endParaRPr lang="en-US" b="1" dirty="0"/>
          </a:p>
        </p:txBody>
      </p:sp>
      <p:sp>
        <p:nvSpPr>
          <p:cNvPr id="3" name="Content Placeholder 2"/>
          <p:cNvSpPr>
            <a:spLocks noGrp="1"/>
          </p:cNvSpPr>
          <p:nvPr>
            <p:ph idx="1"/>
          </p:nvPr>
        </p:nvSpPr>
        <p:spPr>
          <a:xfrm>
            <a:off x="1954824" y="1526686"/>
            <a:ext cx="8560777" cy="4351338"/>
          </a:xfrm>
        </p:spPr>
        <p:txBody>
          <a:bodyPr/>
          <a:lstStyle/>
          <a:p>
            <a:r>
              <a:rPr lang="en-US" sz="2000" dirty="0" smtClean="0"/>
              <a:t>Always contact your Board of Supervisors and legal department on how they would like you to enforce Noxious weeds within your county.</a:t>
            </a:r>
          </a:p>
          <a:p>
            <a:r>
              <a:rPr lang="en-US" sz="2000" dirty="0" smtClean="0"/>
              <a:t>Contact surrounding county Weed Commissioners’ with questions or advice on how they deal with problems within their county.</a:t>
            </a:r>
          </a:p>
          <a:p>
            <a:endParaRPr lang="en-US" sz="2000" dirty="0" smtClean="0"/>
          </a:p>
          <a:p>
            <a:r>
              <a:rPr lang="en-US" sz="2000" dirty="0" smtClean="0"/>
              <a:t>For County contacts click the link below.</a:t>
            </a:r>
          </a:p>
          <a:p>
            <a:endParaRPr lang="en-US" dirty="0"/>
          </a:p>
          <a:p>
            <a:r>
              <a:rPr lang="en-US" dirty="0">
                <a:hlinkClick r:id="rId2"/>
              </a:rPr>
              <a:t>https://</a:t>
            </a:r>
            <a:r>
              <a:rPr lang="en-US" dirty="0" smtClean="0">
                <a:hlinkClick r:id="rId2"/>
              </a:rPr>
              <a:t>iowaweedcommissioners.org/county-contacts</a:t>
            </a:r>
            <a:endParaRPr lang="en-US" dirty="0" smtClean="0"/>
          </a:p>
          <a:p>
            <a:endParaRPr lang="en-US" dirty="0"/>
          </a:p>
        </p:txBody>
      </p:sp>
    </p:spTree>
    <p:extLst>
      <p:ext uri="{BB962C8B-B14F-4D97-AF65-F5344CB8AC3E}">
        <p14:creationId xmlns:p14="http://schemas.microsoft.com/office/powerpoint/2010/main" val="4275170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171</TotalTime>
  <Words>808</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Calisto MT</vt:lpstr>
      <vt:lpstr>Office Theme</vt:lpstr>
      <vt:lpstr>PowerPoint Presentation</vt:lpstr>
      <vt:lpstr>County Weed Commissioner Standards</vt:lpstr>
      <vt:lpstr>Weed Commissioners’ Annual Report</vt:lpstr>
      <vt:lpstr>PowerPoint Presentation</vt:lpstr>
      <vt:lpstr>Chapter 58 Noxious Weeds</vt:lpstr>
      <vt:lpstr>PowerPoint Presentation</vt:lpstr>
      <vt:lpstr>PowerPoint Presentation</vt:lpstr>
      <vt:lpstr>Conclusion</vt:lpstr>
    </vt:vector>
  </TitlesOfParts>
  <Company>Scott County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Burkholder, Brian A</dc:creator>
  <cp:lastModifiedBy>Burkholder, Brian A</cp:lastModifiedBy>
  <cp:revision>33</cp:revision>
  <dcterms:created xsi:type="dcterms:W3CDTF">2022-11-18T20:43:09Z</dcterms:created>
  <dcterms:modified xsi:type="dcterms:W3CDTF">2022-12-02T18:09:34Z</dcterms:modified>
</cp:coreProperties>
</file>