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8" r:id="rId2"/>
    <p:sldId id="260" r:id="rId3"/>
  </p:sldIdLst>
  <p:sldSz cx="6858000" cy="9907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9"/>
    <p:restoredTop sz="94658"/>
  </p:normalViewPr>
  <p:slideViewPr>
    <p:cSldViewPr snapToGrid="0">
      <p:cViewPr varScale="1">
        <p:scale>
          <a:sx n="67" d="100"/>
          <a:sy n="67" d="100"/>
        </p:scale>
        <p:origin x="2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1" y="1621451"/>
            <a:ext cx="5829301" cy="344930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3779"/>
            <a:ext cx="5143501" cy="239204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5" indent="0" algn="ctr">
              <a:buNone/>
              <a:defRPr sz="1500"/>
            </a:lvl2pPr>
            <a:lvl3pPr marL="685729" indent="0" algn="ctr">
              <a:buNone/>
              <a:defRPr sz="1350"/>
            </a:lvl3pPr>
            <a:lvl4pPr marL="1028594" indent="0" algn="ctr">
              <a:buNone/>
              <a:defRPr sz="1200"/>
            </a:lvl4pPr>
            <a:lvl5pPr marL="1371459" indent="0" algn="ctr">
              <a:buNone/>
              <a:defRPr sz="1200"/>
            </a:lvl5pPr>
            <a:lvl6pPr marL="1714324" indent="0" algn="ctr">
              <a:buNone/>
              <a:defRPr sz="1200"/>
            </a:lvl6pPr>
            <a:lvl7pPr marL="2057188" indent="0" algn="ctr">
              <a:buNone/>
              <a:defRPr sz="1200"/>
            </a:lvl7pPr>
            <a:lvl8pPr marL="2400053" indent="0" algn="ctr">
              <a:buNone/>
              <a:defRPr sz="1200"/>
            </a:lvl8pPr>
            <a:lvl9pPr marL="2742918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11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42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5" y="2470020"/>
            <a:ext cx="5915025" cy="412128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5" y="6630289"/>
            <a:ext cx="5915025" cy="216728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865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729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59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459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32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18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053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291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0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437"/>
            <a:ext cx="2914650" cy="62862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437"/>
            <a:ext cx="2914650" cy="62862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4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89"/>
            <a:ext cx="5915025" cy="191500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3" y="2428736"/>
            <a:ext cx="2901255" cy="119028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5" indent="0">
              <a:buNone/>
              <a:defRPr sz="1500" b="1"/>
            </a:lvl2pPr>
            <a:lvl3pPr marL="685729" indent="0">
              <a:buNone/>
              <a:defRPr sz="1350" b="1"/>
            </a:lvl3pPr>
            <a:lvl4pPr marL="1028594" indent="0">
              <a:buNone/>
              <a:defRPr sz="1200" b="1"/>
            </a:lvl4pPr>
            <a:lvl5pPr marL="1371459" indent="0">
              <a:buNone/>
              <a:defRPr sz="1200" b="1"/>
            </a:lvl5pPr>
            <a:lvl6pPr marL="1714324" indent="0">
              <a:buNone/>
              <a:defRPr sz="1200" b="1"/>
            </a:lvl6pPr>
            <a:lvl7pPr marL="2057188" indent="0">
              <a:buNone/>
              <a:defRPr sz="1200" b="1"/>
            </a:lvl7pPr>
            <a:lvl8pPr marL="2400053" indent="0">
              <a:buNone/>
              <a:defRPr sz="1200" b="1"/>
            </a:lvl8pPr>
            <a:lvl9pPr marL="2742918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3" y="3619021"/>
            <a:ext cx="2901255" cy="532303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736"/>
            <a:ext cx="2915543" cy="119028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5" indent="0">
              <a:buNone/>
              <a:defRPr sz="1500" b="1"/>
            </a:lvl2pPr>
            <a:lvl3pPr marL="685729" indent="0">
              <a:buNone/>
              <a:defRPr sz="1350" b="1"/>
            </a:lvl3pPr>
            <a:lvl4pPr marL="1028594" indent="0">
              <a:buNone/>
              <a:defRPr sz="1200" b="1"/>
            </a:lvl4pPr>
            <a:lvl5pPr marL="1371459" indent="0">
              <a:buNone/>
              <a:defRPr sz="1200" b="1"/>
            </a:lvl5pPr>
            <a:lvl6pPr marL="1714324" indent="0">
              <a:buNone/>
              <a:defRPr sz="1200" b="1"/>
            </a:lvl6pPr>
            <a:lvl7pPr marL="2057188" indent="0">
              <a:buNone/>
              <a:defRPr sz="1200" b="1"/>
            </a:lvl7pPr>
            <a:lvl8pPr marL="2400053" indent="0">
              <a:buNone/>
              <a:defRPr sz="1200" b="1"/>
            </a:lvl8pPr>
            <a:lvl9pPr marL="2742918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9021"/>
            <a:ext cx="2915543" cy="532303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12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78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5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506"/>
            <a:ext cx="2211884" cy="231177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512"/>
            <a:ext cx="3471863" cy="7040809"/>
          </a:xfrm>
        </p:spPr>
        <p:txBody>
          <a:bodyPr/>
          <a:lstStyle>
            <a:lvl1pPr>
              <a:defRPr sz="2399"/>
            </a:lvl1pPr>
            <a:lvl2pPr>
              <a:defRPr sz="2099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2276"/>
            <a:ext cx="2211884" cy="5506510"/>
          </a:xfrm>
        </p:spPr>
        <p:txBody>
          <a:bodyPr/>
          <a:lstStyle>
            <a:lvl1pPr marL="0" indent="0">
              <a:buNone/>
              <a:defRPr sz="1200"/>
            </a:lvl1pPr>
            <a:lvl2pPr marL="342865" indent="0">
              <a:buNone/>
              <a:defRPr sz="1050"/>
            </a:lvl2pPr>
            <a:lvl3pPr marL="685729" indent="0">
              <a:buNone/>
              <a:defRPr sz="900"/>
            </a:lvl3pPr>
            <a:lvl4pPr marL="1028594" indent="0">
              <a:buNone/>
              <a:defRPr sz="750"/>
            </a:lvl4pPr>
            <a:lvl5pPr marL="1371459" indent="0">
              <a:buNone/>
              <a:defRPr sz="750"/>
            </a:lvl5pPr>
            <a:lvl6pPr marL="1714324" indent="0">
              <a:buNone/>
              <a:defRPr sz="750"/>
            </a:lvl6pPr>
            <a:lvl7pPr marL="2057188" indent="0">
              <a:buNone/>
              <a:defRPr sz="750"/>
            </a:lvl7pPr>
            <a:lvl8pPr marL="2400053" indent="0">
              <a:buNone/>
              <a:defRPr sz="750"/>
            </a:lvl8pPr>
            <a:lvl9pPr marL="2742918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31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506"/>
            <a:ext cx="2211884" cy="231177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512"/>
            <a:ext cx="3471863" cy="7040809"/>
          </a:xfrm>
        </p:spPr>
        <p:txBody>
          <a:bodyPr anchor="t"/>
          <a:lstStyle>
            <a:lvl1pPr marL="0" indent="0">
              <a:buNone/>
              <a:defRPr sz="2399"/>
            </a:lvl1pPr>
            <a:lvl2pPr marL="342865" indent="0">
              <a:buNone/>
              <a:defRPr sz="2099"/>
            </a:lvl2pPr>
            <a:lvl3pPr marL="685729" indent="0">
              <a:buNone/>
              <a:defRPr sz="1800"/>
            </a:lvl3pPr>
            <a:lvl4pPr marL="1028594" indent="0">
              <a:buNone/>
              <a:defRPr sz="1500"/>
            </a:lvl4pPr>
            <a:lvl5pPr marL="1371459" indent="0">
              <a:buNone/>
              <a:defRPr sz="1500"/>
            </a:lvl5pPr>
            <a:lvl6pPr marL="1714324" indent="0">
              <a:buNone/>
              <a:defRPr sz="1500"/>
            </a:lvl6pPr>
            <a:lvl7pPr marL="2057188" indent="0">
              <a:buNone/>
              <a:defRPr sz="1500"/>
            </a:lvl7pPr>
            <a:lvl8pPr marL="2400053" indent="0">
              <a:buNone/>
              <a:defRPr sz="1500"/>
            </a:lvl8pPr>
            <a:lvl9pPr marL="2742918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2276"/>
            <a:ext cx="2211884" cy="5506510"/>
          </a:xfrm>
        </p:spPr>
        <p:txBody>
          <a:bodyPr/>
          <a:lstStyle>
            <a:lvl1pPr marL="0" indent="0">
              <a:buNone/>
              <a:defRPr sz="1200"/>
            </a:lvl1pPr>
            <a:lvl2pPr marL="342865" indent="0">
              <a:buNone/>
              <a:defRPr sz="1050"/>
            </a:lvl2pPr>
            <a:lvl3pPr marL="685729" indent="0">
              <a:buNone/>
              <a:defRPr sz="900"/>
            </a:lvl3pPr>
            <a:lvl4pPr marL="1028594" indent="0">
              <a:buNone/>
              <a:defRPr sz="750"/>
            </a:lvl4pPr>
            <a:lvl5pPr marL="1371459" indent="0">
              <a:buNone/>
              <a:defRPr sz="750"/>
            </a:lvl5pPr>
            <a:lvl6pPr marL="1714324" indent="0">
              <a:buNone/>
              <a:defRPr sz="750"/>
            </a:lvl6pPr>
            <a:lvl7pPr marL="2057188" indent="0">
              <a:buNone/>
              <a:defRPr sz="750"/>
            </a:lvl7pPr>
            <a:lvl8pPr marL="2400053" indent="0">
              <a:buNone/>
              <a:defRPr sz="750"/>
            </a:lvl8pPr>
            <a:lvl9pPr marL="2742918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24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96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88"/>
            <a:ext cx="1478757" cy="839622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88"/>
            <a:ext cx="4350544" cy="839622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22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89"/>
            <a:ext cx="5915025" cy="1915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437"/>
            <a:ext cx="5915025" cy="6286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2868"/>
            <a:ext cx="1543050" cy="5274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1101C3-8275-CD47-9319-DF3B845BF0E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868"/>
            <a:ext cx="2314575" cy="5274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868"/>
            <a:ext cx="1543050" cy="5274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8A1CF5-1DC6-D046-9784-49ADF1222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3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729" rtl="0" eaLnBrk="1" latinLnBrk="0" hangingPunct="1">
        <a:lnSpc>
          <a:spcPct val="90000"/>
        </a:lnSpc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2" indent="-171432" algn="l" defTabSz="68572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14297" indent="-171432" algn="l" defTabSz="6857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62" indent="-171432" algn="l" defTabSz="6857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27" indent="-171432" algn="l" defTabSz="6857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91" indent="-171432" algn="l" defTabSz="6857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56" indent="-171432" algn="l" defTabSz="6857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1" indent="-171432" algn="l" defTabSz="6857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84" indent="-171432" algn="l" defTabSz="6857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50" indent="-171432" algn="l" defTabSz="68572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5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9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4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59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24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88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53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18" algn="l" defTabSz="68572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E15CE9-801C-E94C-E785-79DCF7C7B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C59A9A9C-291E-8322-14F0-08EF5FE176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667795"/>
            <a:ext cx="6858000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4102D4-7158-2809-CBE8-A957C6433566}"/>
              </a:ext>
            </a:extLst>
          </p:cNvPr>
          <p:cNvSpPr txBox="1"/>
          <p:nvPr/>
        </p:nvSpPr>
        <p:spPr>
          <a:xfrm>
            <a:off x="1653095" y="491286"/>
            <a:ext cx="3551810" cy="1161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88508"/>
            <a:r>
              <a:rPr lang="en-US" sz="6951" dirty="0">
                <a:solidFill>
                  <a:prstClr val="black"/>
                </a:solidFill>
                <a:latin typeface="Freestyle Script" panose="030804020302050B0404" pitchFamily="66" charset="77"/>
                <a:ea typeface="Brush Script MT" panose="03060802040406070304" pitchFamily="66" charset="-122"/>
                <a:cs typeface="Euphemia UCAS" panose="020B0503040102020104" pitchFamily="34" charset="-79"/>
              </a:rPr>
              <a:t>Dinner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907F7C5E-7CEC-0733-63C8-7DAEF0B90EE1}"/>
              </a:ext>
            </a:extLst>
          </p:cNvPr>
          <p:cNvSpPr/>
          <p:nvPr/>
        </p:nvSpPr>
        <p:spPr>
          <a:xfrm rot="10800000" flipV="1">
            <a:off x="4278745" y="984587"/>
            <a:ext cx="824140" cy="132472"/>
          </a:xfrm>
          <a:custGeom>
            <a:avLst/>
            <a:gdLst>
              <a:gd name="csX0" fmla="*/ 0 w 794085"/>
              <a:gd name="csY0" fmla="*/ 138714 h 177615"/>
              <a:gd name="csX1" fmla="*/ 150395 w 794085"/>
              <a:gd name="csY1" fmla="*/ 351 h 177615"/>
              <a:gd name="csX2" fmla="*/ 547437 w 794085"/>
              <a:gd name="csY2" fmla="*/ 174809 h 177615"/>
              <a:gd name="csX3" fmla="*/ 794085 w 794085"/>
              <a:gd name="csY3" fmla="*/ 102619 h 1776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94085" h="177615">
                <a:moveTo>
                  <a:pt x="0" y="138714"/>
                </a:moveTo>
                <a:cubicBezTo>
                  <a:pt x="29578" y="66524"/>
                  <a:pt x="59156" y="-5665"/>
                  <a:pt x="150395" y="351"/>
                </a:cubicBezTo>
                <a:cubicBezTo>
                  <a:pt x="241635" y="6367"/>
                  <a:pt x="440155" y="157764"/>
                  <a:pt x="547437" y="174809"/>
                </a:cubicBezTo>
                <a:cubicBezTo>
                  <a:pt x="654719" y="191854"/>
                  <a:pt x="744956" y="126682"/>
                  <a:pt x="794085" y="102619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88508"/>
            <a:endParaRPr lang="en-US" sz="2317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14873C91-59E4-3EFE-79F3-777EA40236E2}"/>
              </a:ext>
            </a:extLst>
          </p:cNvPr>
          <p:cNvSpPr/>
          <p:nvPr/>
        </p:nvSpPr>
        <p:spPr>
          <a:xfrm flipV="1">
            <a:off x="1760898" y="992634"/>
            <a:ext cx="824140" cy="132472"/>
          </a:xfrm>
          <a:custGeom>
            <a:avLst/>
            <a:gdLst>
              <a:gd name="csX0" fmla="*/ 0 w 794085"/>
              <a:gd name="csY0" fmla="*/ 138714 h 177615"/>
              <a:gd name="csX1" fmla="*/ 150395 w 794085"/>
              <a:gd name="csY1" fmla="*/ 351 h 177615"/>
              <a:gd name="csX2" fmla="*/ 547437 w 794085"/>
              <a:gd name="csY2" fmla="*/ 174809 h 177615"/>
              <a:gd name="csX3" fmla="*/ 794085 w 794085"/>
              <a:gd name="csY3" fmla="*/ 102619 h 1776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94085" h="177615">
                <a:moveTo>
                  <a:pt x="0" y="138714"/>
                </a:moveTo>
                <a:cubicBezTo>
                  <a:pt x="29578" y="66524"/>
                  <a:pt x="59156" y="-5665"/>
                  <a:pt x="150395" y="351"/>
                </a:cubicBezTo>
                <a:cubicBezTo>
                  <a:pt x="241635" y="6367"/>
                  <a:pt x="440155" y="157764"/>
                  <a:pt x="547437" y="174809"/>
                </a:cubicBezTo>
                <a:cubicBezTo>
                  <a:pt x="654719" y="191854"/>
                  <a:pt x="744956" y="126682"/>
                  <a:pt x="794085" y="102619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88508"/>
            <a:endParaRPr lang="en-US" sz="2317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259D86-8528-20FE-8DD2-7E47AB6BF214}"/>
              </a:ext>
            </a:extLst>
          </p:cNvPr>
          <p:cNvSpPr txBox="1"/>
          <p:nvPr/>
        </p:nvSpPr>
        <p:spPr>
          <a:xfrm>
            <a:off x="0" y="1682439"/>
            <a:ext cx="6858000" cy="7739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88508"/>
            <a:r>
              <a:rPr lang="en-GB" sz="1802" b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Starters</a:t>
            </a:r>
            <a:endParaRPr lang="en-GB" sz="1802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Pan Fried Mushrooms</a:t>
            </a:r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(v)</a:t>
            </a:r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 £6</a:t>
            </a:r>
          </a:p>
          <a:p>
            <a:pPr algn="ctr" defTabSz="588508"/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On thick cut sourdough toast with garlic butter sauce</a:t>
            </a:r>
            <a:endParaRPr lang="en-GB" sz="1545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 </a:t>
            </a:r>
          </a:p>
          <a:p>
            <a:pPr algn="ctr" defTabSz="588508"/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Melt in the Middle Fish Cake £6.5</a:t>
            </a:r>
          </a:p>
          <a:p>
            <a:pPr algn="ctr" defTabSz="588508"/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Salmon, Cod &amp; Haddock with mature cheddar molten centre. Served with a rocket salad</a:t>
            </a:r>
            <a:endParaRPr lang="en-GB" sz="1545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 </a:t>
            </a:r>
          </a:p>
          <a:p>
            <a:pPr algn="ctr" defTabSz="588508"/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Po-ta-</a:t>
            </a:r>
            <a:r>
              <a:rPr lang="en-GB" sz="1802" spc="386" dirty="0" err="1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cho’s</a:t>
            </a:r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 </a:t>
            </a:r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(v, gf) </a:t>
            </a:r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£6.5</a:t>
            </a:r>
          </a:p>
          <a:p>
            <a:pPr algn="ctr" defTabSz="588508"/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Crispy potato skins topped with either:</a:t>
            </a:r>
            <a:endParaRPr lang="en-GB" sz="1545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Chilli (beef or vegan)</a:t>
            </a:r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 </a:t>
            </a:r>
            <a:r>
              <a:rPr lang="en-GB" sz="1545" b="1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or</a:t>
            </a:r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 </a:t>
            </a:r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Cheese &amp; bacon</a:t>
            </a:r>
          </a:p>
          <a:p>
            <a:pPr algn="ctr" defTabSz="588508"/>
            <a:endParaRPr lang="en-GB" sz="1545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545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545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545" b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Bar Snacks</a:t>
            </a:r>
          </a:p>
          <a:p>
            <a:pPr algn="ctr" defTabSz="588508"/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Sausage Roll  £2.5</a:t>
            </a:r>
          </a:p>
          <a:p>
            <a:pPr algn="ctr" defTabSz="588508"/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Cheese &amp; Olives  £3.5</a:t>
            </a:r>
          </a:p>
          <a:p>
            <a:pPr algn="ctr" defTabSz="588508"/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Scotch Egg  £3.5</a:t>
            </a:r>
          </a:p>
          <a:p>
            <a:pPr algn="ctr" defTabSz="588508"/>
            <a:endParaRPr lang="en-GB" sz="1545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545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545" b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Sides</a:t>
            </a:r>
            <a:endParaRPr lang="en-GB" sz="1545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Chips</a:t>
            </a:r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(v, gf)</a:t>
            </a:r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 £3.5</a:t>
            </a:r>
          </a:p>
          <a:p>
            <a:pPr algn="ctr" defTabSz="588508"/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Cheesy Chips £4</a:t>
            </a:r>
          </a:p>
          <a:p>
            <a:pPr algn="ctr" defTabSz="588508"/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Onion Rings </a:t>
            </a:r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(v)</a:t>
            </a:r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 £3.5</a:t>
            </a:r>
          </a:p>
          <a:p>
            <a:pPr algn="ctr" defTabSz="588508"/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Garlic Bread £3.5</a:t>
            </a:r>
          </a:p>
          <a:p>
            <a:pPr algn="ctr" defTabSz="588508"/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Cheesy Garlic Bread £4</a:t>
            </a:r>
          </a:p>
          <a:p>
            <a:pPr algn="ctr" defTabSz="588508"/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Side Salad </a:t>
            </a:r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(v, gf) </a:t>
            </a:r>
            <a:r>
              <a:rPr lang="en-GB" sz="1545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£3.5</a:t>
            </a:r>
          </a:p>
          <a:p>
            <a:pPr algn="ctr" defTabSz="588508"/>
            <a:endParaRPr lang="en-GB" sz="1545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545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802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B560977-BA6C-EFEC-BB01-9958F80012F2}"/>
              </a:ext>
            </a:extLst>
          </p:cNvPr>
          <p:cNvSpPr txBox="1"/>
          <p:nvPr/>
        </p:nvSpPr>
        <p:spPr>
          <a:xfrm>
            <a:off x="0" y="9502431"/>
            <a:ext cx="4967586" cy="290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88508"/>
            <a:r>
              <a:rPr lang="en-US" sz="1287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If you have any allergies or intolerances, please let us know.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85CF23B-FEC8-B701-0B6F-47804B56D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052" y="9167031"/>
            <a:ext cx="1653095" cy="55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65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0479B3-EDB7-E839-2846-028DA0F00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EC86CEAF-B28A-E35D-CF26-730D63AA9A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667795"/>
            <a:ext cx="6858000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4F750A-E1C8-E4D3-172F-B133DD2139DD}"/>
              </a:ext>
            </a:extLst>
          </p:cNvPr>
          <p:cNvSpPr txBox="1"/>
          <p:nvPr/>
        </p:nvSpPr>
        <p:spPr>
          <a:xfrm>
            <a:off x="1653095" y="491286"/>
            <a:ext cx="3551810" cy="1161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88508"/>
            <a:r>
              <a:rPr lang="en-US" sz="6951" dirty="0">
                <a:solidFill>
                  <a:prstClr val="black"/>
                </a:solidFill>
                <a:latin typeface="Freestyle Script" panose="030804020302050B0404" pitchFamily="66" charset="77"/>
                <a:ea typeface="Brush Script MT" panose="03060802040406070304" pitchFamily="66" charset="-122"/>
                <a:cs typeface="Euphemia UCAS" panose="020B0503040102020104" pitchFamily="34" charset="-79"/>
              </a:rPr>
              <a:t>Dinner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0EEBF5E2-C588-1F38-88E7-664BE55D6A9B}"/>
              </a:ext>
            </a:extLst>
          </p:cNvPr>
          <p:cNvSpPr/>
          <p:nvPr/>
        </p:nvSpPr>
        <p:spPr>
          <a:xfrm rot="10800000" flipV="1">
            <a:off x="4278745" y="994235"/>
            <a:ext cx="824140" cy="132472"/>
          </a:xfrm>
          <a:custGeom>
            <a:avLst/>
            <a:gdLst>
              <a:gd name="csX0" fmla="*/ 0 w 794085"/>
              <a:gd name="csY0" fmla="*/ 138714 h 177615"/>
              <a:gd name="csX1" fmla="*/ 150395 w 794085"/>
              <a:gd name="csY1" fmla="*/ 351 h 177615"/>
              <a:gd name="csX2" fmla="*/ 547437 w 794085"/>
              <a:gd name="csY2" fmla="*/ 174809 h 177615"/>
              <a:gd name="csX3" fmla="*/ 794085 w 794085"/>
              <a:gd name="csY3" fmla="*/ 102619 h 1776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94085" h="177615">
                <a:moveTo>
                  <a:pt x="0" y="138714"/>
                </a:moveTo>
                <a:cubicBezTo>
                  <a:pt x="29578" y="66524"/>
                  <a:pt x="59156" y="-5665"/>
                  <a:pt x="150395" y="351"/>
                </a:cubicBezTo>
                <a:cubicBezTo>
                  <a:pt x="241635" y="6367"/>
                  <a:pt x="440155" y="157764"/>
                  <a:pt x="547437" y="174809"/>
                </a:cubicBezTo>
                <a:cubicBezTo>
                  <a:pt x="654719" y="191854"/>
                  <a:pt x="744956" y="126682"/>
                  <a:pt x="794085" y="102619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88508"/>
            <a:endParaRPr lang="en-US" sz="2317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983C7E7D-1E6B-77B4-0E2A-66949FC376DB}"/>
              </a:ext>
            </a:extLst>
          </p:cNvPr>
          <p:cNvSpPr/>
          <p:nvPr/>
        </p:nvSpPr>
        <p:spPr>
          <a:xfrm flipV="1">
            <a:off x="1760898" y="992634"/>
            <a:ext cx="824140" cy="132472"/>
          </a:xfrm>
          <a:custGeom>
            <a:avLst/>
            <a:gdLst>
              <a:gd name="csX0" fmla="*/ 0 w 794085"/>
              <a:gd name="csY0" fmla="*/ 138714 h 177615"/>
              <a:gd name="csX1" fmla="*/ 150395 w 794085"/>
              <a:gd name="csY1" fmla="*/ 351 h 177615"/>
              <a:gd name="csX2" fmla="*/ 547437 w 794085"/>
              <a:gd name="csY2" fmla="*/ 174809 h 177615"/>
              <a:gd name="csX3" fmla="*/ 794085 w 794085"/>
              <a:gd name="csY3" fmla="*/ 102619 h 1776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94085" h="177615">
                <a:moveTo>
                  <a:pt x="0" y="138714"/>
                </a:moveTo>
                <a:cubicBezTo>
                  <a:pt x="29578" y="66524"/>
                  <a:pt x="59156" y="-5665"/>
                  <a:pt x="150395" y="351"/>
                </a:cubicBezTo>
                <a:cubicBezTo>
                  <a:pt x="241635" y="6367"/>
                  <a:pt x="440155" y="157764"/>
                  <a:pt x="547437" y="174809"/>
                </a:cubicBezTo>
                <a:cubicBezTo>
                  <a:pt x="654719" y="191854"/>
                  <a:pt x="744956" y="126682"/>
                  <a:pt x="794085" y="102619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588508"/>
            <a:endParaRPr lang="en-US" sz="2317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C97A94-A256-2D4F-41B1-68C289226BC0}"/>
              </a:ext>
            </a:extLst>
          </p:cNvPr>
          <p:cNvSpPr txBox="1"/>
          <p:nvPr/>
        </p:nvSpPr>
        <p:spPr>
          <a:xfrm>
            <a:off x="442581" y="1682438"/>
            <a:ext cx="5972838" cy="789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88508"/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 </a:t>
            </a:r>
            <a:r>
              <a:rPr lang="en-GB" sz="1802" b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Mains</a:t>
            </a:r>
            <a:endParaRPr lang="en-GB" sz="1802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802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Country Ham, Egg &amp; Chips £14</a:t>
            </a:r>
          </a:p>
          <a:p>
            <a:pPr algn="ctr" defTabSz="588508"/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Thick cut gammon, 2 fried eggs and chunky chips </a:t>
            </a:r>
          </a:p>
          <a:p>
            <a:pPr algn="ctr" defTabSz="588508"/>
            <a:endParaRPr lang="en-GB" sz="1802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802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Good Ol’ Bangers &amp; Mash £14.5</a:t>
            </a:r>
          </a:p>
          <a:p>
            <a:pPr algn="ctr" defTabSz="588508"/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3 Country sausages, mustard mash and caramelised onion gravy</a:t>
            </a:r>
          </a:p>
          <a:p>
            <a:pPr algn="ctr" defTabSz="588508"/>
            <a:endParaRPr lang="en-GB" sz="1802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802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Cyder Presse Burger £15</a:t>
            </a:r>
          </a:p>
          <a:p>
            <a:pPr algn="ctr" defTabSz="588508"/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Mushroom (v) or beef patty</a:t>
            </a:r>
            <a:endParaRPr lang="en-GB" sz="1545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Served with tomato, lettuce, onion, chips and house slaw </a:t>
            </a:r>
          </a:p>
          <a:p>
            <a:pPr algn="ctr" defTabSz="588508"/>
            <a:endParaRPr lang="en-GB" sz="1545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545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Pie and Mash £15</a:t>
            </a:r>
          </a:p>
          <a:p>
            <a:pPr algn="ctr" defTabSz="588508"/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Pie of the Day, served with chips or mash and seasonal vegetables  </a:t>
            </a:r>
          </a:p>
          <a:p>
            <a:pPr algn="ctr" defTabSz="588508"/>
            <a:endParaRPr lang="en-GB" sz="1545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545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r>
              <a:rPr lang="en-GB" sz="1802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Luxurious Fish Pie £16</a:t>
            </a:r>
          </a:p>
          <a:p>
            <a:pPr algn="ctr" defTabSz="588508"/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Salmon, Cod, Prawn &amp; Haddock, creamy parsley &amp; dill sauce, leeks, peas &amp; a mash top</a:t>
            </a:r>
          </a:p>
          <a:p>
            <a:pPr algn="ctr" defTabSz="588508"/>
            <a:r>
              <a:rPr lang="en-GB" sz="1545" i="1" spc="386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Served with sourdough bread</a:t>
            </a:r>
          </a:p>
          <a:p>
            <a:pPr algn="ctr" defTabSz="588508"/>
            <a:endParaRPr lang="en-GB" sz="1545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545" i="1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algn="ctr" defTabSz="588508"/>
            <a:endParaRPr lang="en-GB" sz="1545" spc="386" dirty="0">
              <a:solidFill>
                <a:prstClr val="black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401072-65C8-338A-3D31-B1ECC10DAACF}"/>
              </a:ext>
            </a:extLst>
          </p:cNvPr>
          <p:cNvSpPr txBox="1"/>
          <p:nvPr/>
        </p:nvSpPr>
        <p:spPr>
          <a:xfrm>
            <a:off x="0" y="9502431"/>
            <a:ext cx="4967586" cy="290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88508"/>
            <a:r>
              <a:rPr lang="en-US" sz="1287" dirty="0">
                <a:solidFill>
                  <a:prstClr val="black"/>
                </a:solidFill>
                <a:latin typeface="Grantha Sangam MN" pitchFamily="2" charset="0"/>
                <a:ea typeface="Grantha Sangam MN" pitchFamily="2" charset="0"/>
                <a:cs typeface="Grantha Sangam MN" pitchFamily="2" charset="0"/>
              </a:rPr>
              <a:t>If you have any allergies or intolerances, please let us know.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9220B8D-F78F-42CB-CDE3-036A44815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052" y="9167031"/>
            <a:ext cx="1653095" cy="55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92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1573</TotalTime>
  <Words>260</Words>
  <Application>Microsoft Macintosh PowerPoint</Application>
  <PresentationFormat>Custom</PresentationFormat>
  <Paragraphs>54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Freestyle Script</vt:lpstr>
      <vt:lpstr>Grantha Sangam MN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Nigel F</dc:creator>
  <cp:lastModifiedBy>Nigel F</cp:lastModifiedBy>
  <cp:revision>2</cp:revision>
  <dcterms:created xsi:type="dcterms:W3CDTF">2026-10-04T19:18:24Z</dcterms:created>
  <dcterms:modified xsi:type="dcterms:W3CDTF">2026-10-05T21:45:04Z</dcterms:modified>
</cp:coreProperties>
</file>