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Lato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2b5fc2463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2b5fc2463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2b5fc2463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82b5fc2463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2b5fc2463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2b5fc2463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2b5fc2463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2b5fc2463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2b5fc255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82b5fc255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2b5fc255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2b5fc255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2b5fc255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2b5fc255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smooney@capousd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mrmooney.com" TargetMode="External"/><Relationship Id="rId4" Type="http://schemas.openxmlformats.org/officeDocument/2006/relationships/hyperlink" Target="mailto:jwbeukema@capou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Brainstorming for the argument FRQ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Mr. Mooney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Mr. Beukema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AP English Language &amp; Comp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Tesoro High School, the # 1 High School in CUSD!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Chicken Foot &amp; B-C-H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9450" y="18502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Before you dive in and start BS’ing your argument like I did in high school, take </a:t>
            </a:r>
            <a:r>
              <a:rPr lang="en" sz="2400" b="1"/>
              <a:t>5</a:t>
            </a:r>
            <a:r>
              <a:rPr lang="en" sz="2400"/>
              <a:t> minutes to BCH your argument instead, and leave </a:t>
            </a:r>
            <a:r>
              <a:rPr lang="en" sz="2400" b="1"/>
              <a:t>40</a:t>
            </a:r>
            <a:r>
              <a:rPr lang="en" sz="2400"/>
              <a:t> minutes to write: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Consider </a:t>
            </a:r>
            <a:r>
              <a:rPr lang="en" sz="2400" b="1"/>
              <a:t>B</a:t>
            </a:r>
            <a:r>
              <a:rPr lang="en" sz="2400"/>
              <a:t>OOKS,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/>
              <a:t>C</a:t>
            </a:r>
            <a:r>
              <a:rPr lang="en" sz="2400"/>
              <a:t>URRENT EVENTS/</a:t>
            </a:r>
            <a:r>
              <a:rPr lang="en" sz="2400" b="1"/>
              <a:t>C</a:t>
            </a:r>
            <a:r>
              <a:rPr lang="en" sz="2400"/>
              <a:t>ULTURAL EX’S, &amp;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/>
              <a:t>H</a:t>
            </a:r>
            <a:r>
              <a:rPr lang="en" sz="2400"/>
              <a:t>ISTORICAL EX’S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806650" y="3858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Chicken Foot &amp; B-C-H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Position 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(Although + C + Pos.)</a:t>
            </a:r>
            <a:endParaRPr sz="2400"/>
          </a:p>
        </p:txBody>
      </p:sp>
      <p:cxnSp>
        <p:nvCxnSpPr>
          <p:cNvPr id="100" name="Google Shape;100;p15"/>
          <p:cNvCxnSpPr/>
          <p:nvPr/>
        </p:nvCxnSpPr>
        <p:spPr>
          <a:xfrm rot="10800000" flipH="1">
            <a:off x="729450" y="3077075"/>
            <a:ext cx="8118600" cy="5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15"/>
          <p:cNvCxnSpPr/>
          <p:nvPr/>
        </p:nvCxnSpPr>
        <p:spPr>
          <a:xfrm rot="10800000" flipH="1">
            <a:off x="4056625" y="1270625"/>
            <a:ext cx="3658500" cy="182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5"/>
          <p:cNvCxnSpPr/>
          <p:nvPr/>
        </p:nvCxnSpPr>
        <p:spPr>
          <a:xfrm>
            <a:off x="4102550" y="3138150"/>
            <a:ext cx="3918900" cy="1561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3" name="Google Shape;103;p15"/>
          <p:cNvSpPr txBox="1"/>
          <p:nvPr/>
        </p:nvSpPr>
        <p:spPr>
          <a:xfrm rot="-1627389">
            <a:off x="4204875" y="1525615"/>
            <a:ext cx="3223042" cy="949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Concession(s): tied to an example if possible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5464975" y="2678900"/>
            <a:ext cx="73356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Subclaim tied to a strong EXAMPLE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 rot="1464601">
            <a:off x="5219194" y="4737117"/>
            <a:ext cx="7335511" cy="856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Subclaim tied to a strong EXAMPLE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Chicken Foot &amp; B-C-H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Make sure you have </a:t>
            </a:r>
            <a:r>
              <a:rPr lang="en" sz="2400" b="1"/>
              <a:t>vivid </a:t>
            </a:r>
            <a:r>
              <a:rPr lang="en" sz="2400"/>
              <a:t>&amp; </a:t>
            </a:r>
            <a:r>
              <a:rPr lang="en" sz="2400" b="1"/>
              <a:t>convincing</a:t>
            </a:r>
            <a:r>
              <a:rPr lang="en" sz="2400"/>
              <a:t> examples you think you can build a paragraph around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Or it could be two related ex’s in one cohesive paragraph (like </a:t>
            </a:r>
            <a:r>
              <a:rPr lang="en" sz="2400" i="1"/>
              <a:t>The Devil’s Highway </a:t>
            </a:r>
            <a:r>
              <a:rPr lang="en" sz="2400"/>
              <a:t>&amp; </a:t>
            </a:r>
            <a:r>
              <a:rPr lang="en" sz="2400" i="1"/>
              <a:t>Fast Food Nation i</a:t>
            </a:r>
            <a:r>
              <a:rPr lang="en" sz="2400"/>
              <a:t>f the argument dealt with illegal immigration)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to Action:</a:t>
            </a:r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Be BETTER THAN THE GAP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Write a CONVINCING ARGUMENT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  <p:pic>
        <p:nvPicPr>
          <p:cNvPr id="118" name="Google Shape;11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5013" y="2326838"/>
            <a:ext cx="2143125" cy="2143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17"/>
          <p:cNvCxnSpPr>
            <a:endCxn id="116" idx="3"/>
          </p:cNvCxnSpPr>
          <p:nvPr/>
        </p:nvCxnSpPr>
        <p:spPr>
          <a:xfrm rot="10800000" flipH="1">
            <a:off x="5755950" y="1586250"/>
            <a:ext cx="2662200" cy="307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0" name="Google Shape;120;p17"/>
          <p:cNvCxnSpPr/>
          <p:nvPr/>
        </p:nvCxnSpPr>
        <p:spPr>
          <a:xfrm>
            <a:off x="5893600" y="1782425"/>
            <a:ext cx="2862600" cy="2954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Rubric Lingo for the HIGHEST Score</a:t>
            </a:r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Uniformly offer evidence to support claims. • Focus on the importance of specific details to build an argument. • Organize and support an argument as a line of reasoning composed of multiple supporting claims, each with adequate evidence that is clearly explained.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  <p:sp>
        <p:nvSpPr>
          <p:cNvPr id="127" name="Google Shape;127;p18"/>
          <p:cNvSpPr txBox="1"/>
          <p:nvPr/>
        </p:nvSpPr>
        <p:spPr>
          <a:xfrm>
            <a:off x="5495600" y="4568575"/>
            <a:ext cx="7335600" cy="855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The stronger your ex’s, the stronger your arg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28" name="Google Shape;128;p18"/>
          <p:cNvCxnSpPr/>
          <p:nvPr/>
        </p:nvCxnSpPr>
        <p:spPr>
          <a:xfrm>
            <a:off x="5174125" y="4270950"/>
            <a:ext cx="321600" cy="49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Rubric Lingo for the HIGHEST Score</a:t>
            </a: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Crafting a </a:t>
            </a:r>
            <a:r>
              <a:rPr lang="en" sz="1800" b="1"/>
              <a:t>nuanced </a:t>
            </a:r>
            <a:r>
              <a:rPr lang="en" sz="1800"/>
              <a:t>argument by consistently identifying and exploring </a:t>
            </a:r>
            <a:r>
              <a:rPr lang="en" sz="1800" b="1"/>
              <a:t>complexities</a:t>
            </a:r>
            <a:r>
              <a:rPr lang="en" sz="1800"/>
              <a:t> or tensions. 2. Articulating the implications or </a:t>
            </a:r>
            <a:r>
              <a:rPr lang="en" sz="1800" b="1"/>
              <a:t>limitations </a:t>
            </a:r>
            <a:r>
              <a:rPr lang="en" sz="1800"/>
              <a:t>of an argument (either the student’s argument or an argument related to the prompt) by situating it within a </a:t>
            </a:r>
            <a:r>
              <a:rPr lang="en" sz="1800" b="1"/>
              <a:t>broader contex</a:t>
            </a:r>
            <a:r>
              <a:rPr lang="en" sz="1800"/>
              <a:t>t. 3. Making effective rhetorical choices that consistently strengthen the force and impact of the student’s argument. 4. Employing a</a:t>
            </a:r>
            <a:r>
              <a:rPr lang="en" sz="1800" b="1"/>
              <a:t> style</a:t>
            </a:r>
            <a:r>
              <a:rPr lang="en" sz="1800"/>
              <a:t> that is consistently </a:t>
            </a:r>
            <a:r>
              <a:rPr lang="en" sz="1800" b="1"/>
              <a:t>vivid and persuasive</a:t>
            </a:r>
            <a:r>
              <a:rPr lang="en" sz="1800"/>
              <a:t>. </a:t>
            </a:r>
            <a:endParaRPr sz="1800"/>
          </a:p>
        </p:txBody>
      </p:sp>
      <p:sp>
        <p:nvSpPr>
          <p:cNvPr id="135" name="Google Shape;135;p19"/>
          <p:cNvSpPr txBox="1"/>
          <p:nvPr/>
        </p:nvSpPr>
        <p:spPr>
          <a:xfrm>
            <a:off x="7133550" y="1071575"/>
            <a:ext cx="7335600" cy="8559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This is the concessions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36" name="Google Shape;136;p19"/>
          <p:cNvCxnSpPr/>
          <p:nvPr/>
        </p:nvCxnSpPr>
        <p:spPr>
          <a:xfrm flipH="1">
            <a:off x="7776450" y="1415025"/>
            <a:ext cx="489900" cy="94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7" name="Google Shape;137;p19"/>
          <p:cNvCxnSpPr/>
          <p:nvPr/>
        </p:nvCxnSpPr>
        <p:spPr>
          <a:xfrm>
            <a:off x="3964700" y="4476625"/>
            <a:ext cx="1530900" cy="291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8" name="Google Shape;138;p19"/>
          <p:cNvSpPr txBox="1"/>
          <p:nvPr/>
        </p:nvSpPr>
        <p:spPr>
          <a:xfrm>
            <a:off x="5495600" y="4568575"/>
            <a:ext cx="7335600" cy="855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The stronger your ex’s, the stronger your arg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39" name="Google Shape;139;p19"/>
          <p:cNvCxnSpPr>
            <a:stCxn id="134" idx="1"/>
          </p:cNvCxnSpPr>
          <p:nvPr/>
        </p:nvCxnSpPr>
        <p:spPr>
          <a:xfrm rot="10800000" flipH="1">
            <a:off x="729450" y="2782525"/>
            <a:ext cx="403500" cy="42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0" name="Google Shape;140;p19"/>
          <p:cNvSpPr txBox="1"/>
          <p:nvPr/>
        </p:nvSpPr>
        <p:spPr>
          <a:xfrm>
            <a:off x="61950" y="3333650"/>
            <a:ext cx="1071000" cy="855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Don’t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oversimplfy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" name="Google Shape;141;p19"/>
          <p:cNvSpPr/>
          <p:nvPr/>
        </p:nvSpPr>
        <p:spPr>
          <a:xfrm>
            <a:off x="890599" y="118370"/>
            <a:ext cx="7167256" cy="6461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"Sophistication"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E-mail or post on the Google Classroom for all to benefit from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msmooney@capousd.org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linkClick r:id="rId4"/>
              </a:rPr>
              <a:t>jwbeukema@capousd.org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u="sng">
                <a:solidFill>
                  <a:schemeClr val="hlink"/>
                </a:solidFill>
                <a:hlinkClick r:id="rId5"/>
              </a:rPr>
              <a:t>www.mrmooney.com</a:t>
            </a: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On-screen Show (16:9)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Lato</vt:lpstr>
      <vt:lpstr>Arial</vt:lpstr>
      <vt:lpstr>Raleway</vt:lpstr>
      <vt:lpstr>Streamline</vt:lpstr>
      <vt:lpstr>Brainstorming for the argument FRQ</vt:lpstr>
      <vt:lpstr>The Chicken Foot &amp; B-C-H</vt:lpstr>
      <vt:lpstr>The Chicken Foot &amp; B-C-H</vt:lpstr>
      <vt:lpstr>The Chicken Foot &amp; B-C-H </vt:lpstr>
      <vt:lpstr>Call to Action:</vt:lpstr>
      <vt:lpstr>Rubric Lingo for the HIGHEST Score</vt:lpstr>
      <vt:lpstr>Rubric Lingo for the HIGHEST Score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 for the argument FRQ</dc:title>
  <dc:creator>Mooney, Mark S.</dc:creator>
  <cp:lastModifiedBy>Mooney, Mark S.</cp:lastModifiedBy>
  <cp:revision>1</cp:revision>
  <dcterms:modified xsi:type="dcterms:W3CDTF">2020-04-05T13:19:40Z</dcterms:modified>
</cp:coreProperties>
</file>