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Google Shape;106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b96fdd4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b96fdd4b6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7b96fdd4b6_0_0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11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936625" y="14255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26670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5195887" y="6553200"/>
            <a:ext cx="327977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9525" y="6359525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Char char="–"/>
              <a:defRPr sz="2000"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 sz="1800"/>
            </a:lvl3pPr>
            <a:lvl4pPr marL="1828800" lvl="3" indent="-309880" algn="l">
              <a:spcBef>
                <a:spcPts val="320"/>
              </a:spcBef>
              <a:spcAft>
                <a:spcPts val="0"/>
              </a:spcAft>
              <a:buSzPts val="1280"/>
              <a:buFont typeface="Arial"/>
              <a:buChar char="–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5pPr>
            <a:lvl6pPr marL="2743200" lvl="5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6pPr>
            <a:lvl7pPr marL="3200400" lvl="6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7pPr>
            <a:lvl8pPr marL="3657600" lvl="7" indent="-29464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8pPr>
            <a:lvl9pPr marL="4114800" lvl="8" indent="-29464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Char char="–"/>
              <a:defRPr sz="2000"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 sz="1800"/>
            </a:lvl3pPr>
            <a:lvl4pPr marL="1828800" lvl="3" indent="-309880" algn="l">
              <a:spcBef>
                <a:spcPts val="320"/>
              </a:spcBef>
              <a:spcAft>
                <a:spcPts val="0"/>
              </a:spcAft>
              <a:buSzPts val="1280"/>
              <a:buFont typeface="Arial"/>
              <a:buChar char="–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5pPr>
            <a:lvl6pPr marL="2743200" lvl="5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6pPr>
            <a:lvl7pPr marL="3200400" lvl="6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7pPr>
            <a:lvl8pPr marL="3657600" lvl="7" indent="-29464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8pPr>
            <a:lvl9pPr marL="4114800" lvl="8" indent="-29464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35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12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●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Char char="–"/>
              <a:defRPr sz="2400"/>
            </a:lvl2pPr>
            <a:lvl3pPr marL="1371600" lvl="2" indent="-323850" algn="l">
              <a:spcBef>
                <a:spcPts val="400"/>
              </a:spcBef>
              <a:spcAft>
                <a:spcPts val="0"/>
              </a:spcAft>
              <a:buSzPts val="1500"/>
              <a:buChar char="●"/>
              <a:defRPr sz="2000"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Font typeface="Arial"/>
              <a:buChar char="–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2"/>
          </p:nvPr>
        </p:nvSpPr>
        <p:spPr>
          <a:xfrm>
            <a:off x="4991100" y="23622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●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Char char="–"/>
              <a:defRPr sz="2400"/>
            </a:lvl2pPr>
            <a:lvl3pPr marL="1371600" lvl="2" indent="-323850" algn="l">
              <a:spcBef>
                <a:spcPts val="400"/>
              </a:spcBef>
              <a:spcAft>
                <a:spcPts val="0"/>
              </a:spcAft>
              <a:buSzPts val="1500"/>
              <a:buChar char="●"/>
              <a:defRPr sz="2000"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Font typeface="Arial"/>
              <a:buChar char="–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 rot="5400000">
            <a:off x="5248275" y="2428875"/>
            <a:ext cx="5334000" cy="200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1"/>
          </p:nvPr>
        </p:nvSpPr>
        <p:spPr>
          <a:xfrm rot="5400000">
            <a:off x="1171575" y="504825"/>
            <a:ext cx="5334000" cy="584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 rot="5400000">
            <a:off x="3048000" y="228600"/>
            <a:ext cx="3733800" cy="80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72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●"/>
              <a:defRPr sz="3200"/>
            </a:lvl1pPr>
            <a:lvl2pPr marL="914400" lvl="1" indent="-361950" algn="l">
              <a:spcBef>
                <a:spcPts val="560"/>
              </a:spcBef>
              <a:spcAft>
                <a:spcPts val="0"/>
              </a:spcAft>
              <a:buSzPts val="2100"/>
              <a:buFont typeface="Arial"/>
              <a:buChar char="–"/>
              <a:defRPr sz="2800"/>
            </a:lvl2pPr>
            <a:lvl3pPr marL="1371600" lvl="2" indent="-34290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Font typeface="Arial"/>
              <a:buChar char="–"/>
              <a:defRPr sz="2000"/>
            </a:lvl4pPr>
            <a:lvl5pPr marL="2286000" lvl="4" indent="-31115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5pPr>
            <a:lvl6pPr marL="2743200" lvl="5" indent="-31115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6pPr>
            <a:lvl7pPr marL="3200400" lvl="6" indent="-31115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7pPr>
            <a:lvl8pPr marL="3657600" lvl="7" indent="-31115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8pPr>
            <a:lvl9pPr marL="4114800" lvl="8" indent="-31115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72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685800" y="990600"/>
            <a:ext cx="5181600" cy="1905000"/>
          </a:xfrm>
          <a:prstGeom prst="roundRect">
            <a:avLst>
              <a:gd name="adj" fmla="val 108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" name="Google Shape;12;p1"/>
          <p:cNvGrpSpPr/>
          <p:nvPr/>
        </p:nvGrpSpPr>
        <p:grpSpPr>
          <a:xfrm>
            <a:off x="3632200" y="4889500"/>
            <a:ext cx="4876800" cy="319087"/>
            <a:chOff x="3632200" y="4889500"/>
            <a:chExt cx="4876800" cy="319087"/>
          </a:xfrm>
        </p:grpSpPr>
        <p:sp>
          <p:nvSpPr>
            <p:cNvPr id="13" name="Google Shape;13;p1"/>
            <p:cNvSpPr/>
            <p:nvPr/>
          </p:nvSpPr>
          <p:spPr>
            <a:xfrm flipH="1">
              <a:off x="3632200" y="4889500"/>
              <a:ext cx="4625975" cy="317500"/>
            </a:xfrm>
            <a:prstGeom prst="roundRect">
              <a:avLst>
                <a:gd name="adj" fmla="val 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8248650" y="4889500"/>
              <a:ext cx="260350" cy="319087"/>
            </a:xfrm>
            <a:prstGeom prst="flowChartDelay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" name="Google Shape;15;p1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dt" idx="10"/>
          </p:nvPr>
        </p:nvSpPr>
        <p:spPr>
          <a:xfrm>
            <a:off x="26670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ftr" idx="11"/>
          </p:nvPr>
        </p:nvSpPr>
        <p:spPr>
          <a:xfrm>
            <a:off x="5195887" y="6553200"/>
            <a:ext cx="327977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sldNum" idx="12"/>
          </p:nvPr>
        </p:nvSpPr>
        <p:spPr>
          <a:xfrm>
            <a:off x="9525" y="6359525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3"/>
          <p:cNvGrpSpPr/>
          <p:nvPr/>
        </p:nvGrpSpPr>
        <p:grpSpPr>
          <a:xfrm>
            <a:off x="0" y="0"/>
            <a:ext cx="3200400" cy="6858000"/>
            <a:chOff x="0" y="0"/>
            <a:chExt cx="3200400" cy="6858000"/>
          </a:xfrm>
        </p:grpSpPr>
        <p:sp>
          <p:nvSpPr>
            <p:cNvPr id="28" name="Google Shape;28;p3"/>
            <p:cNvSpPr txBox="1"/>
            <p:nvPr/>
          </p:nvSpPr>
          <p:spPr>
            <a:xfrm>
              <a:off x="0" y="0"/>
              <a:ext cx="7620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" name="Google Shape;29;p3"/>
            <p:cNvSpPr txBox="1"/>
            <p:nvPr/>
          </p:nvSpPr>
          <p:spPr>
            <a:xfrm>
              <a:off x="685800" y="0"/>
              <a:ext cx="2514600" cy="106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0" name="Google Shape;30;p3"/>
          <p:cNvSpPr/>
          <p:nvPr/>
        </p:nvSpPr>
        <p:spPr>
          <a:xfrm>
            <a:off x="762000" y="762000"/>
            <a:ext cx="5105400" cy="609600"/>
          </a:xfrm>
          <a:prstGeom prst="roundRect">
            <a:avLst>
              <a:gd name="adj" fmla="val 108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dt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ftr" idx="11"/>
          </p:nvPr>
        </p:nvSpPr>
        <p:spPr>
          <a:xfrm>
            <a:off x="2936875" y="6529387"/>
            <a:ext cx="2895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84137" y="63436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  <p:grpSp>
        <p:nvGrpSpPr>
          <p:cNvPr id="36" name="Google Shape;36;p3"/>
          <p:cNvGrpSpPr/>
          <p:nvPr/>
        </p:nvGrpSpPr>
        <p:grpSpPr>
          <a:xfrm>
            <a:off x="228600" y="1981200"/>
            <a:ext cx="7391400" cy="319087"/>
            <a:chOff x="228600" y="1981200"/>
            <a:chExt cx="7391400" cy="319087"/>
          </a:xfrm>
        </p:grpSpPr>
        <p:sp>
          <p:nvSpPr>
            <p:cNvPr id="37" name="Google Shape;37;p3"/>
            <p:cNvSpPr/>
            <p:nvPr/>
          </p:nvSpPr>
          <p:spPr>
            <a:xfrm>
              <a:off x="609600" y="1981200"/>
              <a:ext cx="7010400" cy="317500"/>
            </a:xfrm>
            <a:prstGeom prst="roundRect">
              <a:avLst>
                <a:gd name="adj" fmla="val 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 flipH="1">
              <a:off x="228600" y="1981200"/>
              <a:ext cx="393700" cy="319087"/>
            </a:xfrm>
            <a:prstGeom prst="flowChartDelay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9" name="Google Shape;39;p3"/>
          <p:cNvSpPr txBox="1"/>
          <p:nvPr/>
        </p:nvSpPr>
        <p:spPr>
          <a:xfrm>
            <a:off x="2971800" y="1143000"/>
            <a:ext cx="196215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Macbeth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mooney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hguy.com/woot2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type="ctrTitle"/>
          </p:nvPr>
        </p:nvSpPr>
        <p:spPr>
          <a:xfrm>
            <a:off x="20574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 to </a:t>
            </a: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Macbeth</a:t>
            </a:r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100"/>
              <a:buFont typeface="Noto Sans Symbols"/>
              <a:buNone/>
            </a:pPr>
            <a:endParaRPr>
              <a:solidFill>
                <a:schemeClr val="dk2"/>
              </a:solidFill>
            </a:endParaRPr>
          </a:p>
        </p:txBody>
      </p:sp>
      <p:pic>
        <p:nvPicPr>
          <p:cNvPr id="110" name="Google Shape;110;p14" descr="macbeth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676400"/>
            <a:ext cx="2857500" cy="4846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Themes: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greed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prophecy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combat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murder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false blame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tyranny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madness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recompense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downfall</a:t>
            </a:r>
            <a:endParaRPr/>
          </a:p>
        </p:txBody>
      </p:sp>
      <p:sp>
        <p:nvSpPr>
          <p:cNvPr id="171" name="Google Shape;171;p23"/>
          <p:cNvSpPr txBox="1">
            <a:spLocks noGrp="1"/>
          </p:cNvSpPr>
          <p:nvPr>
            <p:ph type="body" idx="1"/>
          </p:nvPr>
        </p:nvSpPr>
        <p:spPr>
          <a:xfrm>
            <a:off x="4991100" y="23622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Motifs: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Intervention of a ghost in human affairs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Burden of knowing the future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Misguided plot to kill adversaries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false sense of security</a:t>
            </a:r>
            <a:endParaRPr/>
          </a:p>
          <a:p>
            <a:pPr marL="342900" lvl="0" indent="-247650" algn="l" rtl="0">
              <a:spcBef>
                <a:spcPts val="400"/>
              </a:spcBef>
              <a:spcAft>
                <a:spcPts val="0"/>
              </a:spcAft>
              <a:buSzPts val="1500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2016575" y="0"/>
            <a:ext cx="8001000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3924300" cy="3733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1950" algn="l" rtl="0">
              <a:spcBef>
                <a:spcPts val="560"/>
              </a:spcBef>
              <a:spcAft>
                <a:spcPts val="0"/>
              </a:spcAft>
              <a:buSzPts val="2100"/>
              <a:buChar char="●"/>
            </a:pPr>
            <a:r>
              <a:rPr lang="en-US"/>
              <a:t>Review and stay on top of the vocab for easy assignment points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It’s on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www.mrmooney.com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US"/>
              <a:t>Use</a:t>
            </a:r>
            <a:r>
              <a:rPr lang="en-US" i="1"/>
              <a:t> No Fear Macbeth</a:t>
            </a:r>
            <a:r>
              <a:rPr lang="en-US"/>
              <a:t> if you can; if you can’t, read the footnotes</a:t>
            </a:r>
            <a:endParaRPr/>
          </a:p>
        </p:txBody>
      </p:sp>
      <p:sp>
        <p:nvSpPr>
          <p:cNvPr id="179" name="Google Shape;179;p24"/>
          <p:cNvSpPr txBox="1">
            <a:spLocks noGrp="1"/>
          </p:cNvSpPr>
          <p:nvPr>
            <p:ph type="body" idx="2"/>
          </p:nvPr>
        </p:nvSpPr>
        <p:spPr>
          <a:xfrm>
            <a:off x="4991100" y="2362200"/>
            <a:ext cx="3924300" cy="3733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1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When?</a:t>
            </a:r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1034 Duncan became King, founding the first and only dynasty of Scotland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play begins 6 years later, set in 1040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Scotland was still unsettled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Feudal society: thanes (lords) were very powerful</a:t>
            </a:r>
            <a:endParaRPr/>
          </a:p>
          <a:p>
            <a:pPr marL="342900" lvl="0" indent="-209550" algn="l" rtl="0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6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Clans were key to Scottish life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Loyalty was to one’s clan and clan leader rather than to country and to king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Blood Feuds: Lady Macbeth was from a clan that had long been involved in a blood feud w/Duncan’s clan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Hospitality was revered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Travelers depended on strangers for food, shelter &amp; protection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7"/>
          <p:cNvSpPr txBox="1">
            <a:spLocks noGrp="1"/>
          </p:cNvSpPr>
          <p:nvPr>
            <p:ph type="body" idx="1"/>
          </p:nvPr>
        </p:nvSpPr>
        <p:spPr>
          <a:xfrm>
            <a:off x="762000" y="3124200"/>
            <a:ext cx="80010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Violence: it was a very dangerous time to be king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 kings ruled Scotland from 844 to 1057, 12/17 were assassinated</a:t>
            </a:r>
            <a:endParaRPr/>
          </a:p>
          <a:p>
            <a:pPr marL="342900" lvl="0" indent="-209550" algn="l" rtl="0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7" descr="Sadowski pos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381000"/>
            <a:ext cx="1600200" cy="232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1" i="1" u="sng">
                <a:solidFill>
                  <a:schemeClr val="hlink"/>
                </a:solidFill>
                <a:hlinkClick r:id="rId3"/>
              </a:rPr>
              <a:t> </a:t>
            </a:r>
            <a:r>
              <a:rPr lang="en-US" sz="3600" b="1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Daily life: food and water were scarce, especially for the common people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strength of Scots was spent in fighting each other and the Vikings</a:t>
            </a:r>
            <a:endParaRPr/>
          </a:p>
          <a:p>
            <a:pPr marL="342900" lvl="0" indent="-209550" algn="l" rtl="0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18" descr="Woot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15000" y="4572000"/>
            <a:ext cx="2582862" cy="1725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Vikings (from Scandinavia) had ruled sections of Scotland for several centuries and the invading Norwegians may have been trying to bolster Viking domination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Freedom barely exisited but was eagerly sought: Scots “hold it foul sloth if any man dieth in bed &amp; great worship if he die in the field.”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Shakespeare wrote 37 plays, only this 1 was set in Scotland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lang="en-US" sz="20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Macbeth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his shortest tragedy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Queen Eliz. I died in 1603, leaving no children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Nearest relative was James VI, King of Scotland, so James VI became James 1 of England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7650" algn="l" rtl="0">
              <a:spcBef>
                <a:spcPts val="400"/>
              </a:spcBef>
              <a:spcAft>
                <a:spcPts val="0"/>
              </a:spcAft>
              <a:buSzPts val="1500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4991100" y="23622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0955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2800"/>
          </a:p>
        </p:txBody>
      </p:sp>
      <p:pic>
        <p:nvPicPr>
          <p:cNvPr id="150" name="Google Shape;150;p20" descr="ladymac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5925" y="2588176"/>
            <a:ext cx="2569475" cy="417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1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James was an odd man, against tobacco &amp; fascinated by witches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fervent believe in witchcraft, he spent much time ferreting out old women &amp; torturing them until they confessed they were witches</a:t>
            </a:r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body" idx="1"/>
          </p:nvPr>
        </p:nvSpPr>
        <p:spPr>
          <a:xfrm>
            <a:off x="5029200" y="36576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1606 James was anticipating a visit from his brother-in-law, King Christian of Denmark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new play needed to be written for the visit: Shakespeare was called upon</a:t>
            </a:r>
            <a:endParaRPr/>
          </a:p>
          <a:p>
            <a:pPr marL="342900" lvl="0" indent="-247650" algn="l" rtl="0">
              <a:spcBef>
                <a:spcPts val="400"/>
              </a:spcBef>
              <a:spcAft>
                <a:spcPts val="0"/>
              </a:spcAft>
              <a:buSzPts val="1500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1" descr="Cawdor cast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2800" y="457200"/>
            <a:ext cx="1639887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2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/>
              <a:t>King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James was a descendant of Banquo and indirectly of Duncan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James believed in ghosts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James was proud of his ancestry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(4:3)</PresentationFormat>
  <Paragraphs>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Noto Sans Symbols</vt:lpstr>
      <vt:lpstr>Times New Roman</vt:lpstr>
      <vt:lpstr>1_Capsules</vt:lpstr>
      <vt:lpstr>Capsules</vt:lpstr>
      <vt:lpstr>Intro to Macbeth</vt:lpstr>
      <vt:lpstr>When?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Macbeth</dc:title>
  <dc:creator>Mooney, Mark S.</dc:creator>
  <cp:lastModifiedBy>Mooney, Mark S.</cp:lastModifiedBy>
  <cp:revision>1</cp:revision>
  <dcterms:modified xsi:type="dcterms:W3CDTF">2019-12-16T22:22:56Z</dcterms:modified>
</cp:coreProperties>
</file>