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acifico" panose="020B0604020202020204" charset="0"/>
      <p:regular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01fa1a8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01fa1a8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226fdf4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226fdf4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226fdf4e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226fdf4e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ff2efc7f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ff2efc7fd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ec45fdd46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ec45fdd46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01fa1a8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01fa1a8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01fa1a85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01fa1a85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e994efabc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e994efabc_4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017fde915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017fde915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017fde91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017fde91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aaANll8h1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852175"/>
            <a:ext cx="77724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The </a:t>
            </a:r>
            <a:r>
              <a:rPr lang="en-US" sz="6000" b="1">
                <a:latin typeface="Pacifico"/>
                <a:ea typeface="Pacifico"/>
                <a:cs typeface="Pacifico"/>
                <a:sym typeface="Pacifico"/>
              </a:rPr>
              <a:t>Synthesis</a:t>
            </a:r>
            <a:r>
              <a:rPr lang="en-US" sz="6000" b="1"/>
              <a:t> Essay</a:t>
            </a:r>
            <a:endParaRPr sz="6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2400" b="1"/>
              <a:t>Mr. Beukema/Mr. Mooney</a:t>
            </a:r>
            <a:endParaRPr sz="2400" b="1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Taking Eggs and Making an Omelette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</p:txBody>
      </p:sp>
      <p:pic>
        <p:nvPicPr>
          <p:cNvPr id="86" name="Google Shape;86;p13" descr="C:\Users\afpagani\AppData\Local\Microsoft\Windows\Temporary Internet Files\Content.IE5\3ZPU0NU1\30358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0" y="3886200"/>
            <a:ext cx="30480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Organization</a:t>
            </a:r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</a:pPr>
            <a:r>
              <a:rPr lang="en-US" sz="2900"/>
              <a:t>Body paragraphs</a:t>
            </a:r>
            <a:endParaRPr sz="2900"/>
          </a:p>
          <a:p>
            <a:pPr marL="742950" lvl="1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Strong topic sentences (AKA subclaims)!</a:t>
            </a:r>
            <a:endParaRPr sz="2900"/>
          </a:p>
          <a:p>
            <a:pPr marL="742950" lvl="1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Spend </a:t>
            </a:r>
            <a:r>
              <a:rPr lang="en-US" sz="2900" b="1"/>
              <a:t>significantly </a:t>
            </a:r>
            <a:r>
              <a:rPr lang="en-US" sz="2900"/>
              <a:t>more time on your main point than on the concession/refutation.</a:t>
            </a:r>
            <a:endParaRPr sz="2900"/>
          </a:p>
          <a:p>
            <a:pPr marL="1143000" lvl="2" indent="-298450" algn="l" rtl="0">
              <a:spcBef>
                <a:spcPts val="56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C&amp;C: Concede: then CRUSH!</a:t>
            </a:r>
            <a:endParaRPr sz="2900"/>
          </a:p>
          <a:p>
            <a:pPr marL="1143000" lvl="2" indent="-298450" algn="l" rtl="0">
              <a:spcBef>
                <a:spcPts val="56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You can still use, the “Although + C + Counter” formula from the arg.</a:t>
            </a:r>
            <a:endParaRPr sz="2900"/>
          </a:p>
          <a:p>
            <a:pPr marL="742950" lvl="1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Use of sources that flow…..NO dumped quotes!</a:t>
            </a:r>
            <a:endParaRPr sz="2900"/>
          </a:p>
          <a:p>
            <a:pPr marL="1143000" lvl="2" indent="-298450" algn="l" rtl="0">
              <a:spcBef>
                <a:spcPts val="56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Again, don’t fall into the trap</a:t>
            </a:r>
            <a:endParaRPr sz="2900"/>
          </a:p>
          <a:p>
            <a:pPr marL="742950" lvl="1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Discuss reasons </a:t>
            </a:r>
            <a:r>
              <a:rPr lang="en-US" sz="2900" b="1" i="1"/>
              <a:t>why</a:t>
            </a:r>
            <a:r>
              <a:rPr lang="en-US" sz="2900"/>
              <a:t>…….big picture</a:t>
            </a:r>
            <a:endParaRPr sz="2900"/>
          </a:p>
          <a:p>
            <a:pPr marL="742950" lvl="1" indent="-292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</a:pPr>
            <a:r>
              <a:rPr lang="en-US" sz="2900"/>
              <a:t>Discuss broader implications</a:t>
            </a:r>
            <a:endParaRPr sz="29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875" y="720490"/>
            <a:ext cx="2102299" cy="13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Organization</a:t>
            </a:r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61950" y="19240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You MUST use at least 3 of the sources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 as many as you can to strengthen your argument, but don’t fall into the trap!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Conclusion – yes, it’s best to have one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Use</a:t>
            </a:r>
            <a:r>
              <a:rPr lang="en-US" i="1"/>
              <a:t> pathos</a:t>
            </a: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Discuss the big picture (periodic parallel is a nice form in which to complete this)</a:t>
            </a:r>
            <a:endParaRPr/>
          </a:p>
          <a:p>
            <a:pPr marL="342900" lvl="0" indent="-2540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i="1"/>
              <a:t>Cheesy</a:t>
            </a:r>
            <a:r>
              <a:rPr lang="en-US"/>
              <a:t> extended metaphor: 3-egg omelettes are the best</a:t>
            </a:r>
            <a:endParaRPr/>
          </a:p>
          <a:p>
            <a:pPr marL="34290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/>
          <p:nvPr/>
        </p:nvSpPr>
        <p:spPr>
          <a:xfrm>
            <a:off x="7368278" y="390525"/>
            <a:ext cx="1554450" cy="1997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3</a:t>
            </a:r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048" y="274650"/>
            <a:ext cx="2411299" cy="14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More Suggestions</a:t>
            </a: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Limit first person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 academic language</a:t>
            </a:r>
            <a:endParaRPr/>
          </a:p>
          <a:p>
            <a:pPr marL="3429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Incorporate quotes and evidence seamlessly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Use strong EFFECTIVE verbs per the poster: 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The source </a:t>
            </a:r>
            <a:r>
              <a:rPr lang="en-US">
                <a:solidFill>
                  <a:srgbClr val="FF0000"/>
                </a:solidFill>
              </a:rPr>
              <a:t>INDICATES, ASSERTS, SUGGESTS, ILLUSTRATES, DEMONSTRATES</a:t>
            </a:r>
            <a:r>
              <a:rPr lang="en-US"/>
              <a:t>……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btw….. a source never “talks about”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Do not say, “In conclusion”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/>
              <a:t>AA</a:t>
            </a:r>
            <a:endParaRPr sz="6000" b="1"/>
          </a:p>
        </p:txBody>
      </p:sp>
      <p:sp>
        <p:nvSpPr>
          <p:cNvPr id="165" name="Google Shape;165;p25"/>
          <p:cNvSpPr txBox="1">
            <a:spLocks noGrp="1"/>
          </p:cNvSpPr>
          <p:nvPr>
            <p:ph type="body" idx="1"/>
          </p:nvPr>
        </p:nvSpPr>
        <p:spPr>
          <a:xfrm>
            <a:off x="609600" y="26479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AA = Answer the Assignment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Answer the Assignment in the first paragraph, probably the last sentence -- 2 if need be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Bend the sources to YOUR argument and YOUR position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For the top score the lingo is: “Crafting a </a:t>
            </a:r>
            <a:r>
              <a:rPr lang="en-US" u="sng"/>
              <a:t>nuanced</a:t>
            </a:r>
            <a:r>
              <a:rPr lang="en-US"/>
              <a:t> argument by consistently identifying and exploring complexities or </a:t>
            </a:r>
            <a:r>
              <a:rPr lang="en-US" u="sng"/>
              <a:t>tensions</a:t>
            </a:r>
            <a:r>
              <a:rPr lang="en-US"/>
              <a:t> across the sources.”</a:t>
            </a:r>
            <a:endParaRPr/>
          </a:p>
        </p:txBody>
      </p:sp>
      <p:sp>
        <p:nvSpPr>
          <p:cNvPr id="166" name="Google Shape;166;p25"/>
          <p:cNvSpPr/>
          <p:nvPr/>
        </p:nvSpPr>
        <p:spPr>
          <a:xfrm>
            <a:off x="6290970" y="380700"/>
            <a:ext cx="2277205" cy="121950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AA</a:t>
            </a: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579" y="95250"/>
            <a:ext cx="2388800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Handling Sources</a:t>
            </a:r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Make sure you cite by saying: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…in Campbell’s essay (use last name)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…in the article “Has Television Reshaped Politics?”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000">
                <a:latin typeface="Arial"/>
                <a:ea typeface="Arial"/>
                <a:cs typeface="Arial"/>
                <a:sym typeface="Arial"/>
              </a:rPr>
              <a:t>Do NOT say “in source A” &amp; do not use footnotes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an Informed Citizen --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least in May</a:t>
            </a:r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8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Yes, you can bring in outside information!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topics often prove topical and current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The more you know about the world, the better chances you can tie in outside knowledge to whatever topic comes up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For the top score, the new rubric states: “Articulating the implications or limitations of an argument (either the student’s argument or arguments conveyed in the sources) by situating it within a broader context.”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8287" y="672423"/>
            <a:ext cx="1603162" cy="74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526" y="881754"/>
            <a:ext cx="1922450" cy="62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37739" y="3641275"/>
            <a:ext cx="112258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869" y="5066900"/>
            <a:ext cx="1122575" cy="10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457200" y="1521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Chart or Graphic</a:t>
            </a:r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457200" y="92665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36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Each synthesis includes at least 1 chart or graphic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Practice reading political cartoons and discussing w/educated adults in your life</a:t>
            </a:r>
            <a:endParaRPr sz="3600"/>
          </a:p>
          <a:p>
            <a:pPr marL="914400" lvl="1" indent="-457200" algn="l" rtl="0"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Sometimes it is a chart: practicing reading and analyzing charts &amp; drawing inferences &amp; applying them to your argument</a:t>
            </a:r>
            <a:endParaRPr sz="3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2019, the FRQ included a chart breaking down the most efficient uses of electricity</a:t>
            </a:r>
            <a:endParaRPr/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325" y="2153313"/>
            <a:ext cx="5633349" cy="4225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Chart or Graphic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1081775" y="5919100"/>
            <a:ext cx="7605000" cy="20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i="1"/>
              <a:t>Washington Times</a:t>
            </a:r>
            <a:endParaRPr i="1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75" y="535213"/>
            <a:ext cx="8362950" cy="54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Syllogism</a:t>
            </a:r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Bears eat beets.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Bears sometimes step into bear traps.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You are not a bear.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Do not step into the synthesis trap.</a:t>
            </a:r>
            <a:endParaRPr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875" y="796690"/>
            <a:ext cx="2102299" cy="13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256163"/>
            <a:ext cx="4151375" cy="233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31" descr="Jim again pushes Dwight's buttons... by dressing as his double!&#10;&#10;Watch The Office US on Google Play: https://goo.gl/zV92hg &amp; iTunes https://goo.gl/qbYX3Y&#10;Subscribe // http://bit.ly/subOfficeUS&#10;&#10;More from The Office? : bit.ly/1qmQN2o&#10;BUY Season 1 of The Office U.S. on iTunes: http://bit.ly/1s51o0u&#10;&#10;Welcome to the official YouTube channel for The Office US. Home to all of the official clips from the series, the funniest moments, pranks and fails.  &#10;Think we should feature your favourite episode? Let us know in the comments! &#10;&#10;FB : https://www.facebook.com/theofficenbc&#10;Twitter : https://twitter.com/theofficenbc&#10;Website : http://www.nbc.com/the-office&#10;&#10;-~-~~-~~~-~~-~-&#10;Why not watch &quot;All Life is Sex // The Office US&quot; &#10;➨ https://www.youtube.com/watch?v=XCZ4xk8Xojc&#10;-~-~~-~~~-~~-~-" title="The Office US - Jim vs Dwight - Jim Impersonates Dwigh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200" y="414350"/>
            <a:ext cx="7768350" cy="582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i="1"/>
              <a:t>Synthesis FRQ</a:t>
            </a:r>
            <a:r>
              <a:rPr lang="en-US"/>
              <a:t> – </a:t>
            </a:r>
            <a:r>
              <a:rPr lang="en-US" sz="3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combination, or </a:t>
            </a:r>
            <a:r>
              <a:rPr lang="en-US" sz="33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synthesis,</a:t>
            </a:r>
            <a:r>
              <a:rPr lang="en-US" sz="33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of ideas to form an argument.</a:t>
            </a:r>
            <a:endParaRPr sz="33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Consider this a research paper for which you are given the research. </a:t>
            </a:r>
            <a:r>
              <a:rPr lang="en-US" i="1"/>
              <a:t>Thank you, Collegeboard.</a:t>
            </a:r>
            <a:endParaRPr i="1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YOUR claim is paramount.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many sources?</a:t>
            </a:r>
            <a:endParaRPr/>
          </a:p>
        </p:txBody>
      </p:sp>
      <p:pic>
        <p:nvPicPr>
          <p:cNvPr id="218" name="Google Shape;2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50" y="1144075"/>
            <a:ext cx="2955574" cy="1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050" y="2806575"/>
            <a:ext cx="2955574" cy="166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400" y="4095200"/>
            <a:ext cx="2955574" cy="16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 on how to make an omelette?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33" descr="C:\Users\afpagani\AppData\Local\Microsoft\Windows\Temporary Internet Files\Content.IE5\3ZPU0NU1\30358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0" y="3886200"/>
            <a:ext cx="30480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245560" cy="182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5385" y="304800"/>
            <a:ext cx="2738435" cy="182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Controversial Topics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★"/>
            </a:pPr>
            <a:r>
              <a:rPr lang="en-US"/>
              <a:t>Controversial with differing sides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/>
              <a:t>ex: eminent domain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</a:pPr>
            <a:r>
              <a:rPr lang="en-US"/>
              <a:t> proposed abolishment of the penny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 the locavore movement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government censoring of the internet</a:t>
            </a:r>
            <a:endParaRPr/>
          </a:p>
          <a:p>
            <a:pPr marL="742950" lvl="1" indent="-222250" algn="l" rtl="0">
              <a:spcBef>
                <a:spcPts val="56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 most important factors that an agency should consider when deciding whether to establish a wind farm</a:t>
            </a:r>
            <a:endParaRPr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US"/>
              <a:t>Think: topics which offer clear and distinct opposing views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0600" y="1007725"/>
            <a:ext cx="1995174" cy="199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Synthesis Questions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Type 1 – Persuasive</a:t>
            </a:r>
            <a:r>
              <a:rPr lang="en-US" baseline="-25000"/>
              <a:t>1</a:t>
            </a:r>
            <a:endParaRPr baseline="-25000"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Asked to defend, challenge, qualify a position on an argument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“Carefully read the following sources, including the introductory information for each source. Then synthesize information from at least three of the sources and incorporate it into a coherent, well-developed essay </a:t>
            </a:r>
            <a:r>
              <a:rPr lang="en-US">
                <a:solidFill>
                  <a:srgbClr val="FF0000"/>
                </a:solidFill>
              </a:rPr>
              <a:t>that defends, challenges, or qualifies the claim that</a:t>
            </a:r>
            <a:r>
              <a:rPr lang="en-US"/>
              <a:t>……”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1. Footnote:  </a:t>
            </a:r>
            <a:r>
              <a:rPr lang="en-US" sz="1800" b="1"/>
              <a:t>Based on the new rubric released by College Board, I’m guessing we will have this type</a:t>
            </a:r>
            <a:endParaRPr sz="1800" b="1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Synthesis Questions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Type 2 – analyze and/or evaluate</a:t>
            </a: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Asked to look at issues surrounding a controversy</a:t>
            </a:r>
            <a:endParaRPr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/>
              <a:t>“Carefully read the following sources, including the introductory information for each source. Then synthesize information from at least three of the sources and incorporate it into a coherent, well-reasoned essay </a:t>
            </a:r>
            <a:r>
              <a:rPr lang="en-US">
                <a:solidFill>
                  <a:srgbClr val="FF0000"/>
                </a:solidFill>
              </a:rPr>
              <a:t>that develops a position about what issues are most important in </a:t>
            </a:r>
            <a:r>
              <a:rPr lang="en-US"/>
              <a:t>…….”</a:t>
            </a: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 2</a:t>
            </a:r>
            <a:r>
              <a:rPr lang="en-US" baseline="30000"/>
              <a:t>nd</a:t>
            </a:r>
            <a:r>
              <a:rPr lang="en-US"/>
              <a:t> type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b="1"/>
              <a:t>Not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asked to take a position </a:t>
            </a:r>
            <a:r>
              <a:rPr lang="en-US"/>
              <a:t>but </a:t>
            </a:r>
            <a:r>
              <a:rPr lang="en-US" b="1"/>
              <a:t>asked to discuss </a:t>
            </a:r>
            <a:r>
              <a:rPr lang="en-US">
                <a:solidFill>
                  <a:schemeClr val="dk2"/>
                </a:solidFill>
              </a:rPr>
              <a:t>what considerations are most important in making a decision on the controversy</a:t>
            </a:r>
            <a:endParaRPr>
              <a:solidFill>
                <a:schemeClr val="dk2"/>
              </a:solidFill>
            </a:endParaRP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>
                <a:solidFill>
                  <a:schemeClr val="dk2"/>
                </a:solidFill>
              </a:rPr>
              <a:t>ex. The abolishing of the penny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1625" y="4314975"/>
            <a:ext cx="1995174" cy="199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Overall Advice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9" descr="C:\Users\afpagani\AppData\Local\Microsoft\Windows\Temporary Internet Files\Content.IE5\3ZPU0NU1\30358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7520" y="3886200"/>
            <a:ext cx="30480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457200" y="75250"/>
            <a:ext cx="82296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Sources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457200" y="1301125"/>
            <a:ext cx="8229600" cy="3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It’s a potential trap!</a:t>
            </a:r>
            <a:endParaRPr sz="2400"/>
          </a:p>
          <a:p>
            <a:pPr marL="74295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Don’t just summarize! (A common error!)</a:t>
            </a:r>
            <a:endParaRPr sz="2400"/>
          </a:p>
          <a:p>
            <a:pPr marL="742950" lvl="1" indent="-260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Use the sources  to develop  and support </a:t>
            </a:r>
            <a:r>
              <a:rPr lang="en-US" sz="2400" b="1"/>
              <a:t>your</a:t>
            </a:r>
            <a:r>
              <a:rPr lang="en-US" sz="2400"/>
              <a:t> position/claim</a:t>
            </a:r>
            <a:endParaRPr sz="2400"/>
          </a:p>
          <a:p>
            <a:pPr marL="742950" lvl="1" indent="-260350" algn="l" rtl="0">
              <a:spcBef>
                <a:spcPts val="56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Your readers do not need or want a summary of the articles: they will be quite familiar with them--more than you will be!</a:t>
            </a:r>
            <a:endParaRPr sz="240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“Be sure to put quotation marks around each section of material quoted from one of the sources, even if it is only a few words. Part of your score will reflect your careful use of sources” (Campbell 192)</a:t>
            </a:r>
            <a:endParaRPr sz="2400"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“……”(NYT Article).</a:t>
            </a:r>
            <a:endParaRPr sz="240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900" y="759965"/>
            <a:ext cx="2102299" cy="13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Organization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457200" y="13348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US" sz="2960"/>
              <a:t>Introduction</a:t>
            </a:r>
            <a:endParaRPr/>
          </a:p>
          <a:p>
            <a:pPr marL="342900" lvl="0" indent="-15494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/>
          </a:p>
          <a:p>
            <a:pPr marL="742950" lvl="1" indent="-3308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rgbClr val="FF0000"/>
              </a:buClr>
              <a:buSzPts val="3300"/>
              <a:buChar char="–"/>
            </a:pPr>
            <a:r>
              <a:rPr lang="en-US" sz="3300" b="1">
                <a:solidFill>
                  <a:srgbClr val="FF0000"/>
                </a:solidFill>
              </a:rPr>
              <a:t>STATE YOUR POSITION/CLAIM! </a:t>
            </a:r>
            <a:r>
              <a:rPr lang="en-US" sz="3300" b="1"/>
              <a:t> </a:t>
            </a:r>
            <a:r>
              <a:rPr lang="en-US" sz="3300"/>
              <a:t>Make the thesis statement strong and emphatic. Put it @ end of 1st par.</a:t>
            </a:r>
            <a:endParaRPr sz="3300"/>
          </a:p>
          <a:p>
            <a:pPr marL="742950" lvl="1" indent="-3308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3300"/>
              <a:buChar char="–"/>
            </a:pPr>
            <a:r>
              <a:rPr lang="en-US" sz="3300"/>
              <a:t>FRONT-LOAD your concessions, just like FRQ 3</a:t>
            </a:r>
            <a:endParaRPr sz="3300"/>
          </a:p>
          <a:p>
            <a:pPr marL="1143000" lvl="2" indent="-3238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SzPts val="3300"/>
              <a:buChar char="•"/>
            </a:pPr>
            <a:r>
              <a:rPr lang="en-US" sz="3300"/>
              <a:t>C &amp; C</a:t>
            </a:r>
            <a:endParaRPr sz="3300"/>
          </a:p>
          <a:p>
            <a:pPr marL="742950" lvl="1" indent="-330835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3300"/>
              <a:buChar char="–"/>
            </a:pPr>
            <a:r>
              <a:rPr lang="en-US" sz="3300"/>
              <a:t>Personal anecdote, local issue, historical knowledge is great intro info (but only time you would use “I”)</a:t>
            </a:r>
            <a:endParaRPr sz="3300"/>
          </a:p>
          <a:p>
            <a:pPr marL="914400" lvl="2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On-screen Show (4:3)</PresentationFormat>
  <Paragraphs>102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Pacifico</vt:lpstr>
      <vt:lpstr>Roboto</vt:lpstr>
      <vt:lpstr>Office Theme</vt:lpstr>
      <vt:lpstr>The Synthesis Essay  Mr. Beukema/Mr. Mooney</vt:lpstr>
      <vt:lpstr>Introduction</vt:lpstr>
      <vt:lpstr>Controversial Topics</vt:lpstr>
      <vt:lpstr>Synthesis Questions</vt:lpstr>
      <vt:lpstr>Synthesis Questions</vt:lpstr>
      <vt:lpstr>PowerPoint Presentation</vt:lpstr>
      <vt:lpstr>Overall Advice</vt:lpstr>
      <vt:lpstr>Sources</vt:lpstr>
      <vt:lpstr>Organization</vt:lpstr>
      <vt:lpstr>Organization</vt:lpstr>
      <vt:lpstr>Organization</vt:lpstr>
      <vt:lpstr>More Suggestions</vt:lpstr>
      <vt:lpstr>AA</vt:lpstr>
      <vt:lpstr>Handling Sources</vt:lpstr>
      <vt:lpstr>Be an Informed Citizen --  at least in May</vt:lpstr>
      <vt:lpstr>Chart or Graphic</vt:lpstr>
      <vt:lpstr>Chart or Graphic</vt:lpstr>
      <vt:lpstr>Syllogism</vt:lpstr>
      <vt:lpstr>PowerPoint Presentation</vt:lpstr>
      <vt:lpstr>How many sources?</vt:lpstr>
      <vt:lpstr>Questions on how to make an omelette?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Synthesis Essay  Mr. Beukema/Mr. Mooney</dc:title>
  <dc:creator>Mooney, Mark S.</dc:creator>
  <cp:lastModifiedBy>Mooney, Mark S.</cp:lastModifiedBy>
  <cp:revision>1</cp:revision>
  <dcterms:modified xsi:type="dcterms:W3CDTF">2020-04-05T13:19:23Z</dcterms:modified>
</cp:coreProperties>
</file>