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16"/>
      <p:bold r:id="rId17"/>
    </p:embeddedFont>
    <p:embeddedFont>
      <p:font typeface="Tahoma" panose="020B0604030504040204" pitchFamily="34" charset="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3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4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914400" y="685800"/>
            <a:ext cx="7721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640"/>
              </a:spcBef>
              <a:spcAft>
                <a:spcPts val="0"/>
              </a:spcAft>
              <a:buSzPts val="3200"/>
              <a:buFont typeface="Arial Black"/>
              <a:buNone/>
              <a:defRPr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711200" y="6229350"/>
            <a:ext cx="1930400" cy="51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3149600" y="6229350"/>
            <a:ext cx="2844800" cy="51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604000" y="6229350"/>
            <a:ext cx="1828800" cy="51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Tahoma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Font typeface="Tahoma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Tahoma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 b="1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Font typeface="Tahoma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Char char="•"/>
              <a:defRPr sz="1600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Font typeface="Tahoma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Font typeface="Tahoma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Tahoma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Font typeface="Tahoma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Font typeface="Tahoma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Font typeface="Tahoma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Font typeface="Tahoma"/>
              <a:buNone/>
              <a:defRPr sz="1400"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40132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22800" y="1885950"/>
            <a:ext cx="40132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40132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Font typeface="Tahoma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Tahoma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622800" y="1885950"/>
            <a:ext cx="40132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Font typeface="Tahoma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Tahoma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Tahoma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 rot="5400000">
            <a:off x="4699000" y="2120900"/>
            <a:ext cx="5829300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 rot="5400000">
            <a:off x="533400" y="152400"/>
            <a:ext cx="5829300" cy="598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1"/>
          </p:nvPr>
        </p:nvSpPr>
        <p:spPr>
          <a:xfrm rot="5400000">
            <a:off x="2460625" y="-117475"/>
            <a:ext cx="4171950" cy="81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None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Font typeface="Tahoma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Tahoma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Font typeface="Tahoma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Font typeface="Tahoma"/>
              <a:buChar char="•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Font typeface="Tahoma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Char char="•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Font typeface="Tahoma"/>
              <a:buChar char="•"/>
              <a:defRPr sz="20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Font typeface="Tahoma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Tahoma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Tahoma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Tahoma"/>
              <a:buNone/>
              <a:defRPr sz="900"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pain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Char char="•"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ahoma"/>
              <a:buChar char="•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711200" y="6229350"/>
            <a:ext cx="1930400" cy="51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3149600" y="6229350"/>
            <a:ext cx="2844800" cy="51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6604000" y="6229350"/>
            <a:ext cx="1828800" cy="51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74E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E574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 spd="slow">
    <p:push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Char char="•"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ahoma"/>
              <a:buChar char="•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ahoma"/>
              <a:buChar char="•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  <p:pic>
        <p:nvPicPr>
          <p:cNvPr id="28" name="Google Shape;28;p3" descr="paint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14400" y="1314450"/>
            <a:ext cx="8229600" cy="3841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mooney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ctrTitle"/>
          </p:nvPr>
        </p:nvSpPr>
        <p:spPr>
          <a:xfrm>
            <a:off x="990600" y="3810000"/>
            <a:ext cx="76962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60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 to Bill Shakespeare</a:t>
            </a:r>
            <a:endParaRPr sz="6000" b="1" i="1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3400" b="1">
                <a:solidFill>
                  <a:schemeClr val="dk1"/>
                </a:solidFill>
              </a:rPr>
              <a:t>Mr. Mooney</a:t>
            </a:r>
            <a:endParaRPr sz="3400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3400" b="1">
                <a:solidFill>
                  <a:schemeClr val="dk1"/>
                </a:solidFill>
              </a:rPr>
              <a:t>English 2</a:t>
            </a:r>
            <a:endParaRPr sz="3400" b="1">
              <a:solidFill>
                <a:schemeClr val="dk1"/>
              </a:solidFill>
            </a:endParaRPr>
          </a:p>
        </p:txBody>
      </p:sp>
      <p:pic>
        <p:nvPicPr>
          <p:cNvPr id="104" name="Google Shape;104;p15" descr="shake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304800"/>
            <a:ext cx="2463800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 sz="54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Tragedies</a:t>
            </a:r>
            <a:endParaRPr/>
          </a:p>
        </p:txBody>
      </p:sp>
      <p:sp>
        <p:nvSpPr>
          <p:cNvPr id="169" name="Google Shape;169;p24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40132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Noto Sans Symbols"/>
              <a:buChar char="∙"/>
            </a:pPr>
            <a:r>
              <a:rPr lang="en-US" sz="2200" b="0" i="0" u="sng">
                <a:solidFill>
                  <a:schemeClr val="hlink"/>
                </a:solidFill>
                <a:hlinkClick r:id="rId3"/>
              </a:rPr>
              <a:t>Titus Andronicus</a:t>
            </a:r>
            <a:r>
              <a:rPr lang="en-US" sz="2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Noto Sans Symbols"/>
              <a:buChar char="∙"/>
            </a:pPr>
            <a:r>
              <a:rPr lang="en-US" sz="2200" b="0" i="0" u="sng">
                <a:solidFill>
                  <a:srgbClr val="000099"/>
                </a:solidFill>
                <a:latin typeface="Tahoma"/>
                <a:ea typeface="Tahoma"/>
                <a:cs typeface="Tahoma"/>
                <a:sym typeface="Tahoma"/>
              </a:rPr>
              <a:t>Romeo and Juliet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Noto Sans Symbols"/>
              <a:buChar char="∙"/>
            </a:pPr>
            <a:r>
              <a:rPr lang="en-US" sz="2200" b="0" i="0" u="sng">
                <a:solidFill>
                  <a:schemeClr val="hlink"/>
                </a:solidFill>
                <a:hlinkClick r:id="rId3"/>
              </a:rPr>
              <a:t>Julius Caesar</a:t>
            </a:r>
            <a:r>
              <a:rPr lang="en-US" sz="2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Noto Sans Symbols"/>
              <a:buChar char="∙"/>
            </a:pPr>
            <a:r>
              <a:rPr lang="en-US" sz="2200" b="0" i="0" u="sng">
                <a:solidFill>
                  <a:schemeClr val="hlink"/>
                </a:solidFill>
                <a:hlinkClick r:id="rId3"/>
              </a:rPr>
              <a:t>Hamlet</a:t>
            </a:r>
            <a:r>
              <a:rPr lang="en-US" sz="2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Noto Sans Symbols"/>
              <a:buChar char="∙"/>
            </a:pPr>
            <a:r>
              <a:rPr lang="en-US" sz="2200" b="0" i="0" u="sng">
                <a:solidFill>
                  <a:schemeClr val="hlink"/>
                </a:solidFill>
                <a:hlinkClick r:id="rId3"/>
              </a:rPr>
              <a:t>Othello</a:t>
            </a:r>
            <a:r>
              <a:rPr lang="en-US" sz="2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203200" algn="l" rtl="0">
              <a:spcBef>
                <a:spcPts val="940"/>
              </a:spcBef>
              <a:spcAft>
                <a:spcPts val="0"/>
              </a:spcAft>
              <a:buSzPts val="2200"/>
              <a:buFont typeface="Tahoma"/>
              <a:buNone/>
            </a:pPr>
            <a:endParaRPr sz="22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0" name="Google Shape;170;p24"/>
          <p:cNvSpPr txBox="1">
            <a:spLocks noGrp="1"/>
          </p:cNvSpPr>
          <p:nvPr>
            <p:ph type="body" idx="1"/>
          </p:nvPr>
        </p:nvSpPr>
        <p:spPr>
          <a:xfrm>
            <a:off x="4648200" y="2209800"/>
            <a:ext cx="40132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Noto Sans Symbols"/>
              <a:buChar char="∙"/>
            </a:pPr>
            <a:r>
              <a:rPr lang="en-US" sz="2200" b="0" i="0" u="sng">
                <a:solidFill>
                  <a:schemeClr val="hlink"/>
                </a:solidFill>
                <a:hlinkClick r:id="rId3"/>
              </a:rPr>
              <a:t>King Lear</a:t>
            </a:r>
            <a:r>
              <a:rPr lang="en-US" sz="2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Noto Sans Symbols"/>
              <a:buChar char="∙"/>
            </a:pPr>
            <a:r>
              <a:rPr lang="en-US" sz="2200" b="1" i="0" u="sng">
                <a:solidFill>
                  <a:schemeClr val="hlink"/>
                </a:solidFill>
                <a:hlinkClick r:id="rId3"/>
              </a:rPr>
              <a:t>Macbeth</a:t>
            </a:r>
            <a:r>
              <a:rPr lang="en-US" sz="2200" b="1" i="0" u="sng">
                <a:solidFill>
                  <a:srgbClr val="000099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Noto Sans Symbols"/>
              <a:buChar char="∙"/>
            </a:pPr>
            <a:r>
              <a:rPr lang="en-US" sz="2200" b="0" i="0" u="sng">
                <a:solidFill>
                  <a:schemeClr val="hlink"/>
                </a:solidFill>
                <a:hlinkClick r:id="rId3"/>
              </a:rPr>
              <a:t>Antony and Cleopatra</a:t>
            </a:r>
            <a:r>
              <a:rPr lang="en-US" sz="2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Noto Sans Symbols"/>
              <a:buChar char="∙"/>
            </a:pPr>
            <a:r>
              <a:rPr lang="en-US" sz="2200" b="0" i="0" u="sng">
                <a:solidFill>
                  <a:schemeClr val="hlink"/>
                </a:solidFill>
                <a:hlinkClick r:id="rId3"/>
              </a:rPr>
              <a:t>Coriolanus</a:t>
            </a:r>
            <a:endParaRPr/>
          </a:p>
          <a:p>
            <a:pPr marL="34290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Tahoma"/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165100" algn="l" rtl="0">
              <a:spcBef>
                <a:spcPts val="1060"/>
              </a:spcBef>
              <a:spcAft>
                <a:spcPts val="0"/>
              </a:spcAft>
              <a:buSzPts val="2800"/>
              <a:buFont typeface="Tahoma"/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5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 sz="54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Key terms</a:t>
            </a:r>
            <a:endParaRPr/>
          </a:p>
        </p:txBody>
      </p:sp>
      <p:sp>
        <p:nvSpPr>
          <p:cNvPr id="176" name="Google Shape;176;p25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</a:pPr>
            <a:r>
              <a:rPr lang="en-US" sz="2800" b="0" i="0" u="sng">
                <a:solidFill>
                  <a:schemeClr val="hlink"/>
                </a:solidFill>
                <a:hlinkClick r:id="rId3"/>
              </a:rPr>
              <a:t>Acting Company</a:t>
            </a: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</a:pPr>
            <a:r>
              <a:rPr lang="en-US" sz="2800" b="0" i="0" u="sng">
                <a:solidFill>
                  <a:schemeClr val="hlink"/>
                </a:solidFill>
                <a:hlinkClick r:id="rId3"/>
              </a:rPr>
              <a:t>Blank Verse</a:t>
            </a: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</a:pPr>
            <a:r>
              <a:rPr lang="en-US" sz="2800" b="0" i="0" u="sng">
                <a:solidFill>
                  <a:schemeClr val="hlink"/>
                </a:solidFill>
                <a:hlinkClick r:id="rId3"/>
              </a:rPr>
              <a:t>Imagery</a:t>
            </a: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</a:pPr>
            <a:r>
              <a:rPr lang="en-US" sz="2800" b="0" i="0" u="sng">
                <a:solidFill>
                  <a:schemeClr val="hlink"/>
                </a:solidFill>
                <a:hlinkClick r:id="rId3"/>
              </a:rPr>
              <a:t>Metaphor</a:t>
            </a: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800" b="0" i="0" u="sng">
                <a:solidFill>
                  <a:schemeClr val="hlink"/>
                </a:solidFill>
                <a:hlinkClick r:id="rId3"/>
              </a:rPr>
              <a:t>Simile</a:t>
            </a: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</a:pPr>
            <a:r>
              <a:rPr lang="en-US" sz="2800" b="0" i="0" u="sng">
                <a:solidFill>
                  <a:schemeClr val="hlink"/>
                </a:solidFill>
                <a:hlinkClick r:id="rId3"/>
              </a:rPr>
              <a:t>Verse and Prose</a:t>
            </a: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	</a:t>
            </a:r>
            <a:endParaRPr sz="32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1397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None/>
            </a:pPr>
            <a:endParaRPr sz="32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139700" algn="l" rtl="0">
              <a:spcBef>
                <a:spcPts val="1140"/>
              </a:spcBef>
              <a:spcAft>
                <a:spcPts val="0"/>
              </a:spcAft>
              <a:buSzPts val="3200"/>
              <a:buFont typeface="Tahoma"/>
              <a:buNone/>
            </a:pPr>
            <a:endParaRPr sz="32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7" name="Google Shape;177;p25"/>
          <p:cNvSpPr txBox="1"/>
          <p:nvPr/>
        </p:nvSpPr>
        <p:spPr>
          <a:xfrm>
            <a:off x="3886200" y="3048000"/>
            <a:ext cx="3825875" cy="1123950"/>
          </a:xfrm>
          <a:prstGeom prst="rect">
            <a:avLst/>
          </a:prstGeom>
          <a:solidFill>
            <a:srgbClr val="333300"/>
          </a:solidFill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3881" dir="13500000">
              <a:schemeClr val="lt2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3200"/>
              <a:buFont typeface="Times New Roman"/>
              <a:buNone/>
            </a:pPr>
            <a:r>
              <a:rPr lang="en-US" sz="3200" b="0" i="0" u="none" strike="noStrike" cap="non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you still with me?</a:t>
            </a:r>
            <a:endParaRPr/>
          </a:p>
        </p:txBody>
      </p:sp>
      <p:pic>
        <p:nvPicPr>
          <p:cNvPr id="178" name="Google Shape;178;p25" descr="ASHBOUR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86600" y="457200"/>
            <a:ext cx="1417637" cy="167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>
            <a:spLocks noGrp="1"/>
          </p:cNvSpPr>
          <p:nvPr>
            <p:ph type="ctrTitle"/>
          </p:nvPr>
        </p:nvSpPr>
        <p:spPr>
          <a:xfrm>
            <a:off x="914400" y="685800"/>
            <a:ext cx="7721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6"/>
          <p:cNvSpPr txBox="1"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2057400"/>
          </a:xfrm>
          <a:prstGeom prst="rect">
            <a:avLst/>
          </a:prstGeom>
          <a:solidFill>
            <a:srgbClr val="993300"/>
          </a:solidFill>
          <a:ln w="9525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Font typeface="Arial Black"/>
              <a:buNone/>
            </a:pPr>
            <a:endParaRPr sz="4000" b="0" i="0" u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4000"/>
              <a:buFont typeface="Arial Black"/>
              <a:buNone/>
            </a:pPr>
            <a:r>
              <a:rPr lang="en-US" sz="4000" b="0" i="0" u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Questions?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 sz="54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Shakespeare: the man</a:t>
            </a:r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Born in Stratford-on-Avon, England in 1564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Went to London as a young man, worked as an actor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Wrote poems and plays that citizens of London flocked to see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Tahoma"/>
              <a:buNone/>
            </a:pPr>
            <a:endParaRPr sz="32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SzPts val="3200"/>
              <a:buFont typeface="Tahoma"/>
              <a:buNone/>
            </a:pPr>
            <a:endParaRPr sz="32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609600" y="5388676"/>
            <a:ext cx="8191292" cy="48920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Arial"/>
              </a:rPr>
              <a:t>Write his birthplace down and year!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 sz="54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Shakespeare: the man</a:t>
            </a:r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1788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After a successful career, he retired in Stratford, where he died in 1616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Over 400 years after his birth the plays of Shakespeare are performed even more often than during his lifetime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SzPts val="3200"/>
              <a:buFont typeface="Tahoma"/>
              <a:buNone/>
            </a:pPr>
            <a:endParaRPr sz="32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18" name="Google Shape;118;p17" descr="shak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05600" y="4572000"/>
            <a:ext cx="1851025" cy="188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About</a:t>
            </a:r>
            <a:br>
              <a:rPr lang="en-US" sz="40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0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Shakespeare</a:t>
            </a:r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40132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None/>
            </a:pPr>
            <a:endParaRPr sz="2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Owned an acting company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ahoma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Built the Globe theater in 1599</a:t>
            </a:r>
            <a:endParaRPr/>
          </a:p>
          <a:p>
            <a:pPr marL="742950" lvl="1" indent="-133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ahoma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Where to find further info on Shakespeare?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Tahoma"/>
              <a:buNone/>
            </a:pPr>
            <a:r>
              <a:rPr lang="en-US" sz="2800" b="0" i="0" u="sng">
                <a:solidFill>
                  <a:schemeClr val="hlink"/>
                </a:solidFill>
                <a:hlinkClick r:id="rId3"/>
              </a:rPr>
              <a:t>www.mrmooney.com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SzPts val="2800"/>
              <a:buFont typeface="Tahoma"/>
              <a:buNone/>
            </a:pPr>
            <a:endParaRPr sz="2800" b="0" i="0" u="sng">
              <a:solidFill>
                <a:schemeClr val="hlink"/>
              </a:solidFill>
              <a:hlinkClick r:id="rId3"/>
            </a:endParaRPr>
          </a:p>
        </p:txBody>
      </p:sp>
      <p:pic>
        <p:nvPicPr>
          <p:cNvPr id="125" name="Google Shape;125;p18" descr="shakespearebann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29100" y="304800"/>
            <a:ext cx="491490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8" descr="glob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4808537" y="2060575"/>
            <a:ext cx="3597275" cy="479742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 sz="54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Question for you…</a:t>
            </a:r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323850" y="2133600"/>
            <a:ext cx="81788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are the two types of works (or genres) Shakespeare is most famous for?</a:t>
            </a:r>
            <a:endParaRPr/>
          </a:p>
        </p:txBody>
      </p:sp>
      <p:pic>
        <p:nvPicPr>
          <p:cNvPr id="133" name="Google Shape;13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10400" y="4724400"/>
            <a:ext cx="1755775" cy="179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5400"/>
              <a:buFont typeface="Arial"/>
              <a:buNone/>
            </a:pPr>
            <a:r>
              <a:rPr lang="en-US" sz="5400" b="0" i="1" u="none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Poetry</a:t>
            </a:r>
            <a:r>
              <a:rPr lang="en-US" sz="54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					</a:t>
            </a:r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ahoma"/>
              <a:buChar char="•"/>
            </a:pPr>
            <a:r>
              <a:rPr lang="en-US" sz="3200" b="0" i="0" u="none">
                <a:solidFill>
                  <a:srgbClr val="990000"/>
                </a:solidFill>
                <a:latin typeface="Tahoma"/>
                <a:ea typeface="Tahoma"/>
                <a:cs typeface="Tahoma"/>
                <a:sym typeface="Tahoma"/>
              </a:rPr>
              <a:t>Sonnets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</a:pPr>
            <a:r>
              <a:rPr lang="en-US" sz="2800" b="0" i="0" u="none">
                <a:solidFill>
                  <a:srgbClr val="990000"/>
                </a:solidFill>
                <a:latin typeface="Tahoma"/>
                <a:ea typeface="Tahoma"/>
                <a:cs typeface="Tahoma"/>
                <a:sym typeface="Tahoma"/>
              </a:rPr>
              <a:t>“Shall I compare thee to a summer’s day…”</a:t>
            </a:r>
            <a:endParaRPr/>
          </a:p>
          <a:p>
            <a:pPr marL="74295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None/>
            </a:pPr>
            <a:endParaRPr sz="2800" b="0" i="0" u="none">
              <a:solidFill>
                <a:srgbClr val="99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74295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ahoma"/>
              <a:buChar char="•"/>
            </a:pPr>
            <a:r>
              <a:rPr lang="en-US" sz="2800" b="0" i="0" u="none">
                <a:solidFill>
                  <a:srgbClr val="990000"/>
                </a:solidFill>
                <a:latin typeface="Tahoma"/>
                <a:ea typeface="Tahoma"/>
                <a:cs typeface="Tahoma"/>
                <a:sym typeface="Tahoma"/>
              </a:rPr>
              <a:t>“Let me not to the marriage of true minds admit impediments…”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</a:pPr>
            <a:r>
              <a:rPr lang="en-US" sz="48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Modern Globe Theatre</a:t>
            </a:r>
            <a:endParaRPr/>
          </a:p>
        </p:txBody>
      </p:sp>
      <p:pic>
        <p:nvPicPr>
          <p:cNvPr id="145" name="Google Shape;145;p21" descr="stag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484437" y="2565400"/>
            <a:ext cx="4032250" cy="302577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46" name="Google Shape;146;p21"/>
          <p:cNvSpPr txBox="1"/>
          <p:nvPr/>
        </p:nvSpPr>
        <p:spPr>
          <a:xfrm>
            <a:off x="461962" y="5661025"/>
            <a:ext cx="8682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Several plays are performed on the stage of The Globe each summer. </a:t>
            </a:r>
            <a:endParaRPr/>
          </a:p>
        </p:txBody>
      </p:sp>
      <p:sp>
        <p:nvSpPr>
          <p:cNvPr id="147" name="Google Shape;147;p21"/>
          <p:cNvSpPr txBox="1"/>
          <p:nvPr/>
        </p:nvSpPr>
        <p:spPr>
          <a:xfrm>
            <a:off x="395287" y="1574800"/>
            <a:ext cx="8353425" cy="11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modern Globe is located than 200 feet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 the original location of the one from the 17th century (1599-1613).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2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Let me not to the marriage of true minds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Admit impediments.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Love is not love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Which alters when it alteration finds,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Or bends with the remover to remove: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 no! it is an ever-fixed mark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That looks on tempests and is never shaken;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It is the star to every wandering bark,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Whose worth's unknown, although his height be taken.</a:t>
            </a:r>
            <a:endParaRPr/>
          </a:p>
        </p:txBody>
      </p:sp>
      <p:sp>
        <p:nvSpPr>
          <p:cNvPr id="153" name="Google Shape;153;p22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 sz="54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CXVI.</a:t>
            </a:r>
            <a:endParaRPr/>
          </a:p>
        </p:txBody>
      </p:sp>
      <p:cxnSp>
        <p:nvCxnSpPr>
          <p:cNvPr id="154" name="Google Shape;154;p22"/>
          <p:cNvCxnSpPr/>
          <p:nvPr/>
        </p:nvCxnSpPr>
        <p:spPr>
          <a:xfrm>
            <a:off x="5486400" y="3657600"/>
            <a:ext cx="609600" cy="0"/>
          </a:xfrm>
          <a:prstGeom prst="straightConnector1">
            <a:avLst/>
          </a:prstGeom>
          <a:noFill/>
          <a:ln w="76200" cap="flat" cmpd="sng">
            <a:solidFill>
              <a:srgbClr val="33CC33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5" name="Google Shape;155;p22"/>
          <p:cNvCxnSpPr/>
          <p:nvPr/>
        </p:nvCxnSpPr>
        <p:spPr>
          <a:xfrm>
            <a:off x="6019800" y="2286000"/>
            <a:ext cx="609600" cy="0"/>
          </a:xfrm>
          <a:prstGeom prst="straightConnector1">
            <a:avLst/>
          </a:prstGeom>
          <a:noFill/>
          <a:ln w="76200" cap="flat" cmpd="sng">
            <a:solidFill>
              <a:srgbClr val="33CC33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6" name="Google Shape;156;p22"/>
          <p:cNvCxnSpPr/>
          <p:nvPr/>
        </p:nvCxnSpPr>
        <p:spPr>
          <a:xfrm>
            <a:off x="6477000" y="5029200"/>
            <a:ext cx="6096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7" name="Google Shape;157;p22"/>
          <p:cNvCxnSpPr/>
          <p:nvPr/>
        </p:nvCxnSpPr>
        <p:spPr>
          <a:xfrm>
            <a:off x="7380287" y="5949950"/>
            <a:ext cx="6096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 sz="5400" b="0" i="1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CXVI.</a:t>
            </a:r>
            <a:endParaRPr/>
          </a:p>
        </p:txBody>
      </p:sp>
      <p:sp>
        <p:nvSpPr>
          <p:cNvPr id="163" name="Google Shape;163;p23"/>
          <p:cNvSpPr txBox="1">
            <a:spLocks noGrp="1"/>
          </p:cNvSpPr>
          <p:nvPr>
            <p:ph type="body" idx="1"/>
          </p:nvPr>
        </p:nvSpPr>
        <p:spPr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rgbClr val="990000"/>
                </a:solidFill>
                <a:latin typeface="Tahoma"/>
                <a:ea typeface="Tahoma"/>
                <a:cs typeface="Tahoma"/>
                <a:sym typeface="Tahoma"/>
              </a:rPr>
              <a:t>Love's not Time's fool, though rosy lips and cheeks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rgbClr val="990000"/>
                </a:solidFill>
                <a:latin typeface="Tahoma"/>
                <a:ea typeface="Tahoma"/>
                <a:cs typeface="Tahoma"/>
                <a:sym typeface="Tahoma"/>
              </a:rPr>
              <a:t>Within his bending sickle's compass come: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Tahoma"/>
              <a:buNone/>
            </a:pPr>
            <a:r>
              <a:rPr lang="en-US" sz="2400" b="0" i="0" u="none">
                <a:solidFill>
                  <a:srgbClr val="990000"/>
                </a:solidFill>
                <a:latin typeface="Tahoma"/>
                <a:ea typeface="Tahoma"/>
                <a:cs typeface="Tahoma"/>
                <a:sym typeface="Tahoma"/>
              </a:rPr>
              <a:t>Love alters not with his brief hours and weeks, But bears it out even to the edge of doom. If this be error and upon me proved, I never writ, nor no man ever loved.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980"/>
              </a:spcBef>
              <a:spcAft>
                <a:spcPts val="0"/>
              </a:spcAft>
              <a:buSzPts val="2400"/>
              <a:buFont typeface="Tahoma"/>
              <a:buNone/>
            </a:pPr>
            <a:endParaRPr sz="2400" b="0" i="0" u="none">
              <a:solidFill>
                <a:srgbClr val="99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SzPts val="2400"/>
              <a:buFont typeface="Tahoma"/>
              <a:buNone/>
            </a:pPr>
            <a:endParaRPr sz="2400" b="0" i="0" u="none">
              <a:solidFill>
                <a:srgbClr val="99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1_Contemporary Portrait">
  <a:themeElements>
    <a:clrScheme name="">
      <a:dk1>
        <a:srgbClr val="990033"/>
      </a:dk1>
      <a:lt1>
        <a:srgbClr val="FFFFCC"/>
      </a:lt1>
      <a:dk2>
        <a:srgbClr val="A50021"/>
      </a:dk2>
      <a:lt2>
        <a:srgbClr val="5E574E"/>
      </a:lt2>
      <a:accent1>
        <a:srgbClr val="CC9900"/>
      </a:accent1>
      <a:accent2>
        <a:srgbClr val="990033"/>
      </a:accent2>
      <a:accent3>
        <a:srgbClr val="FFFFE2"/>
      </a:accent3>
      <a:accent4>
        <a:srgbClr val="82002A"/>
      </a:accent4>
      <a:accent5>
        <a:srgbClr val="E2CAAA"/>
      </a:accent5>
      <a:accent6>
        <a:srgbClr val="8A002D"/>
      </a:accent6>
      <a:hlink>
        <a:srgbClr val="FF0000"/>
      </a:hlink>
      <a:folHlink>
        <a:srgbClr val="FFFF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mporary Portrait">
  <a:themeElements>
    <a:clrScheme name="">
      <a:dk1>
        <a:srgbClr val="990033"/>
      </a:dk1>
      <a:lt1>
        <a:srgbClr val="FFFFCC"/>
      </a:lt1>
      <a:dk2>
        <a:srgbClr val="A50021"/>
      </a:dk2>
      <a:lt2>
        <a:srgbClr val="5E574E"/>
      </a:lt2>
      <a:accent1>
        <a:srgbClr val="CC9900"/>
      </a:accent1>
      <a:accent2>
        <a:srgbClr val="990033"/>
      </a:accent2>
      <a:accent3>
        <a:srgbClr val="FFFFE2"/>
      </a:accent3>
      <a:accent4>
        <a:srgbClr val="82002A"/>
      </a:accent4>
      <a:accent5>
        <a:srgbClr val="E2CAAA"/>
      </a:accent5>
      <a:accent6>
        <a:srgbClr val="8A002D"/>
      </a:accent6>
      <a:hlink>
        <a:srgbClr val="FF0000"/>
      </a:hlink>
      <a:folHlink>
        <a:srgbClr val="FFFF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On-screen Show (4:3)</PresentationFormat>
  <Paragraphs>64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Black</vt:lpstr>
      <vt:lpstr>Arial</vt:lpstr>
      <vt:lpstr>Noto Sans Symbols</vt:lpstr>
      <vt:lpstr>Tahoma</vt:lpstr>
      <vt:lpstr>Times New Roman</vt:lpstr>
      <vt:lpstr>1_Contemporary Portrait</vt:lpstr>
      <vt:lpstr>Contemporary Portrait</vt:lpstr>
      <vt:lpstr>Introduction to Bill Shakespeare Mr. Mooney English 2</vt:lpstr>
      <vt:lpstr>Shakespeare: the man</vt:lpstr>
      <vt:lpstr>Shakespeare: the man</vt:lpstr>
      <vt:lpstr>About  Shakespeare</vt:lpstr>
      <vt:lpstr>Question for you…</vt:lpstr>
      <vt:lpstr>Poetry       </vt:lpstr>
      <vt:lpstr>The Modern Globe Theatre</vt:lpstr>
      <vt:lpstr>CXVI.</vt:lpstr>
      <vt:lpstr>CXVI.</vt:lpstr>
      <vt:lpstr>Tragedies</vt:lpstr>
      <vt:lpstr>Key terms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Bill Shakespeare Mr. Mooney English 2</dc:title>
  <dc:creator>Mooney, Mark S.</dc:creator>
  <cp:lastModifiedBy>Mooney, Mark S.</cp:lastModifiedBy>
  <cp:revision>1</cp:revision>
  <dcterms:modified xsi:type="dcterms:W3CDTF">2019-12-16T22:23:24Z</dcterms:modified>
</cp:coreProperties>
</file>