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3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37"/>
      <p:bold r:id="rId38"/>
    </p:embeddedFont>
    <p:embeddedFont>
      <p:font typeface="Impact" panose="020B0806030902050204" pitchFamily="34" charset="0"/>
      <p:regular r:id="rId3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3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font" Target="fonts/font1.fntdata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7b89c01cd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7b89c01cd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7b89c01cde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7b89c01cde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04800" y="1158875"/>
            <a:ext cx="62484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304800" y="3429000"/>
            <a:ext cx="6019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08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✴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257175" y="6248400"/>
            <a:ext cx="16224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2108200" y="6248400"/>
            <a:ext cx="2997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5486400" y="6248400"/>
            <a:ext cx="1371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36957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170" algn="l">
              <a:spcBef>
                <a:spcPts val="560"/>
              </a:spcBef>
              <a:spcAft>
                <a:spcPts val="0"/>
              </a:spcAft>
              <a:buSzPts val="1820"/>
              <a:buChar char="✴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✴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4076700" y="1981200"/>
            <a:ext cx="36957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170" algn="l">
              <a:spcBef>
                <a:spcPts val="560"/>
              </a:spcBef>
              <a:spcAft>
                <a:spcPts val="0"/>
              </a:spcAft>
              <a:buSzPts val="1820"/>
              <a:buChar char="✴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✴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✴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✴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 rot="5400000">
            <a:off x="3941763" y="2265362"/>
            <a:ext cx="5775325" cy="1885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 rot="5400000">
            <a:off x="93663" y="455612"/>
            <a:ext cx="5775325" cy="5505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✴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✴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 rot="5400000">
            <a:off x="1943100" y="266700"/>
            <a:ext cx="4114800" cy="75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✴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✴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spcBef>
                <a:spcPts val="640"/>
              </a:spcBef>
              <a:spcAft>
                <a:spcPts val="0"/>
              </a:spcAft>
              <a:buSzPts val="2080"/>
              <a:buChar char="✴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–"/>
              <a:defRPr sz="2800"/>
            </a:lvl2pPr>
            <a:lvl3pPr marL="1371600" lvl="2" indent="-327660" algn="l">
              <a:spcBef>
                <a:spcPts val="480"/>
              </a:spcBef>
              <a:spcAft>
                <a:spcPts val="0"/>
              </a:spcAft>
              <a:buSzPts val="1560"/>
              <a:buChar char="✴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spcBef>
                <a:spcPts val="480"/>
              </a:spcBef>
              <a:spcAft>
                <a:spcPts val="0"/>
              </a:spcAft>
              <a:buSzPts val="1560"/>
              <a:buChar char="✴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✴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spcBef>
                <a:spcPts val="480"/>
              </a:spcBef>
              <a:spcAft>
                <a:spcPts val="0"/>
              </a:spcAft>
              <a:buSzPts val="1560"/>
              <a:buChar char="✴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✴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 descr="bamboo"/>
          <p:cNvPicPr preferRelativeResize="0"/>
          <p:nvPr/>
        </p:nvPicPr>
        <p:blipFill rotWithShape="1">
          <a:blip r:embed="rId3">
            <a:alphaModFix/>
          </a:blip>
          <a:srcRect r="13792"/>
          <a:stretch/>
        </p:blipFill>
        <p:spPr>
          <a:xfrm>
            <a:off x="6292850" y="-1587"/>
            <a:ext cx="2857500" cy="68691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068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766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✴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257175" y="6248400"/>
            <a:ext cx="16224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2108200" y="6248400"/>
            <a:ext cx="2997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5486400" y="6248400"/>
            <a:ext cx="1371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3" descr="bamboo"/>
          <p:cNvPicPr preferRelativeResize="0"/>
          <p:nvPr/>
        </p:nvPicPr>
        <p:blipFill rotWithShape="1">
          <a:blip r:embed="rId12">
            <a:alphaModFix/>
          </a:blip>
          <a:srcRect r="45976"/>
          <a:stretch/>
        </p:blipFill>
        <p:spPr>
          <a:xfrm>
            <a:off x="7353300" y="0"/>
            <a:ext cx="17907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068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766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✴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msmooney@capousd.org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ctrTitle"/>
          </p:nvPr>
        </p:nvSpPr>
        <p:spPr>
          <a:xfrm>
            <a:off x="304800" y="2834375"/>
            <a:ext cx="6248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 Black"/>
              <a:buNone/>
            </a:pPr>
            <a:r>
              <a:rPr lang="en-US" sz="72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Last-minute Tips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ubTitle" idx="1"/>
          </p:nvPr>
        </p:nvSpPr>
        <p:spPr>
          <a:xfrm>
            <a:off x="304800" y="5022375"/>
            <a:ext cx="6019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>
                <a:solidFill>
                  <a:srgbClr val="FF0000"/>
                </a:solidFill>
              </a:rPr>
              <a:t>Mr. Mooney</a:t>
            </a:r>
            <a:endParaRPr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>
                <a:solidFill>
                  <a:srgbClr val="FF0000"/>
                </a:solidFill>
              </a:rPr>
              <a:t>Updated 2019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94" name="Google Shape;94;p14" descr="MCj0396756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0" y="744300"/>
            <a:ext cx="1782761" cy="18272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Remember:</a:t>
            </a:r>
            <a:endParaRPr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Discussing </a:t>
            </a:r>
            <a:r>
              <a:rPr lang="en-US" sz="3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purpose &amp; effect</a:t>
            </a: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more important than listing terms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4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Don’t Forget</a:t>
            </a:r>
            <a:endParaRPr/>
          </a:p>
        </p:txBody>
      </p:sp>
      <p:sp>
        <p:nvSpPr>
          <p:cNvPr id="161" name="Google Shape;161;p24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Discussing the function of something is MUCH more important than just listing terms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AP Comp=AP Rhetoric</a:t>
            </a:r>
            <a:endParaRPr/>
          </a:p>
        </p:txBody>
      </p:sp>
      <p:sp>
        <p:nvSpPr>
          <p:cNvPr id="167" name="Google Shape;167;p25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test is assessing your thinking skills just as much as your writing skills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willing to take risks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6"/>
          <p:cNvSpPr txBox="1">
            <a:spLocks noGrp="1"/>
          </p:cNvSpPr>
          <p:nvPr>
            <p:ph type="title"/>
          </p:nvPr>
        </p:nvSpPr>
        <p:spPr>
          <a:xfrm>
            <a:off x="228600" y="982662"/>
            <a:ext cx="7467600" cy="769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Analysis</a:t>
            </a:r>
            <a:endParaRPr/>
          </a:p>
        </p:txBody>
      </p:sp>
      <p:sp>
        <p:nvSpPr>
          <p:cNvPr id="173" name="Google Shape;173;p26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it’s an analysis of an argument (hint: words like “position” or “view” will appear in prompt), then use largely argument terms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addition to diction, syntax, rhetoric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you tie all analysis back to the PROMPT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Avoid:</a:t>
            </a:r>
            <a:endParaRPr/>
          </a:p>
        </p:txBody>
      </p:sp>
      <p:sp>
        <p:nvSpPr>
          <p:cNvPr id="179" name="Google Shape;179;p27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“shows” – go deeper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“positive” or “negative” 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Think of the 23 terms we hammered on diction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Writing, “In conclusion…” in your conclusion</a:t>
            </a:r>
            <a:endParaRPr/>
          </a:p>
        </p:txBody>
      </p:sp>
      <p:pic>
        <p:nvPicPr>
          <p:cNvPr id="180" name="Google Shape;180;p27" descr="MCj0424454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67400" y="5029200"/>
            <a:ext cx="1144587" cy="1103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Vary your </a:t>
            </a:r>
            <a:b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sentence length</a:t>
            </a:r>
            <a:endParaRPr/>
          </a:p>
        </p:txBody>
      </p:sp>
      <p:sp>
        <p:nvSpPr>
          <p:cNvPr id="186" name="Google Shape;186;p28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your first three sentences are the same length, you have just increased the likelihood of earning a lower ½ grade on your paper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4, 3, 2, 1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9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Think about what the author is NOT saying</a:t>
            </a:r>
            <a:endParaRPr/>
          </a:p>
        </p:txBody>
      </p:sp>
      <p:sp>
        <p:nvSpPr>
          <p:cNvPr id="192" name="Google Shape;192;p29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Recall the “On World War II” piece by Ernie Pyle</a:t>
            </a:r>
            <a:endParaRPr/>
          </a:p>
        </p:txBody>
      </p:sp>
      <p:pic>
        <p:nvPicPr>
          <p:cNvPr id="193" name="Google Shape;193;p29" descr="savingpriv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3124200"/>
            <a:ext cx="1181100" cy="177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29"/>
          <p:cNvSpPr txBox="1"/>
          <p:nvPr/>
        </p:nvSpPr>
        <p:spPr>
          <a:xfrm>
            <a:off x="898525" y="3546475"/>
            <a:ext cx="5121275" cy="19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 took a walk along the historic coast of Normandy in the country of France.  It was a lovely day for strolling along the seashore.  Men were sleeping on the sand, some of them sleeping forever…”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Think like the </a:t>
            </a:r>
            <a:b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College Board</a:t>
            </a:r>
            <a:endParaRPr/>
          </a:p>
        </p:txBody>
      </p:sp>
      <p:sp>
        <p:nvSpPr>
          <p:cNvPr id="200" name="Google Shape;200;p30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front line and the last line of the piece will be important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their </a:t>
            </a:r>
            <a:r>
              <a:rPr lang="en-US" sz="28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227330" algn="l" rtl="0">
              <a:spcBef>
                <a:spcPts val="560"/>
              </a:spcBef>
              <a:spcAft>
                <a:spcPts val="0"/>
              </a:spcAft>
              <a:buSzPts val="1820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1" name="Google Shape;201;p30" descr="ap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7200" y="4800600"/>
            <a:ext cx="2857500" cy="47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1"/>
          <p:cNvSpPr txBox="1">
            <a:spLocks noGrp="1"/>
          </p:cNvSpPr>
          <p:nvPr>
            <p:ph type="title"/>
          </p:nvPr>
        </p:nvSpPr>
        <p:spPr>
          <a:xfrm>
            <a:off x="228600" y="-365125"/>
            <a:ext cx="7467600" cy="1431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Analysis Essay</a:t>
            </a:r>
            <a:endParaRPr/>
          </a:p>
        </p:txBody>
      </p:sp>
      <p:sp>
        <p:nvSpPr>
          <p:cNvPr id="207" name="Google Shape;207;p31"/>
          <p:cNvSpPr txBox="1">
            <a:spLocks noGrp="1"/>
          </p:cNvSpPr>
          <p:nvPr>
            <p:ph type="body" idx="1"/>
          </p:nvPr>
        </p:nvSpPr>
        <p:spPr>
          <a:xfrm>
            <a:off x="228600" y="1097500"/>
            <a:ext cx="7543800" cy="461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All that reading of the </a:t>
            </a:r>
            <a:r>
              <a:rPr lang="en-US" i="1"/>
              <a:t>The Scarlet Letter </a:t>
            </a:r>
            <a:r>
              <a:rPr lang="en-US"/>
              <a:t>was designed to get you ready for a pre-20th Century FRQ Passage</a:t>
            </a:r>
            <a:endParaRPr/>
          </a:p>
          <a:p>
            <a:pPr marL="457200" lvl="0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●"/>
            </a:pPr>
            <a:r>
              <a:rPr lang="en-US"/>
              <a:t>Remember, words and phrases meant different things back then.  Figure it out from context clues</a:t>
            </a:r>
            <a:endParaRPr/>
          </a:p>
          <a:p>
            <a:pPr marL="457200" lvl="0" indent="-302895" algn="l" rtl="0">
              <a:spcBef>
                <a:spcPts val="0"/>
              </a:spcBef>
              <a:spcAft>
                <a:spcPts val="0"/>
              </a:spcAft>
              <a:buSzPts val="1170"/>
              <a:buChar char="●"/>
            </a:pPr>
            <a:r>
              <a:rPr lang="en-US"/>
              <a:t>Ex. “the want of” something does not mean you want it explicitly; it means you are lacking something or “wherefore art thou a Montague” </a:t>
            </a:r>
            <a:r>
              <a:rPr lang="en-US" i="1"/>
              <a:t>wherefore </a:t>
            </a:r>
            <a:r>
              <a:rPr lang="en-US"/>
              <a:t>means </a:t>
            </a:r>
            <a:r>
              <a:rPr lang="en-US" i="1"/>
              <a:t>why</a:t>
            </a:r>
            <a:endParaRPr i="1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2"/>
          <p:cNvSpPr txBox="1">
            <a:spLocks noGrp="1"/>
          </p:cNvSpPr>
          <p:nvPr>
            <p:ph type="title"/>
          </p:nvPr>
        </p:nvSpPr>
        <p:spPr>
          <a:xfrm>
            <a:off x="228600" y="-60325"/>
            <a:ext cx="7467600" cy="1431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Analysis Essay</a:t>
            </a:r>
            <a:endParaRPr/>
          </a:p>
        </p:txBody>
      </p:sp>
      <p:sp>
        <p:nvSpPr>
          <p:cNvPr id="213" name="Google Shape;213;p32"/>
          <p:cNvSpPr txBox="1">
            <a:spLocks noGrp="1"/>
          </p:cNvSpPr>
          <p:nvPr>
            <p:ph type="body" idx="1"/>
          </p:nvPr>
        </p:nvSpPr>
        <p:spPr>
          <a:xfrm>
            <a:off x="228600" y="1478500"/>
            <a:ext cx="7543800" cy="461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Again, all that reading of the </a:t>
            </a:r>
            <a:r>
              <a:rPr lang="en-US" i="1"/>
              <a:t>The Scarlet Letter </a:t>
            </a:r>
            <a:r>
              <a:rPr lang="en-US"/>
              <a:t>was designed to get you ready for a pre-20th Century FRQ Passage</a:t>
            </a:r>
            <a:endParaRPr/>
          </a:p>
          <a:p>
            <a:pPr marL="457200" lvl="0" indent="-302895" algn="l" rtl="0">
              <a:spcBef>
                <a:spcPts val="360"/>
              </a:spcBef>
              <a:spcAft>
                <a:spcPts val="0"/>
              </a:spcAft>
              <a:buSzPts val="1170"/>
              <a:buChar char="✴"/>
            </a:pPr>
            <a:r>
              <a:rPr lang="en-US"/>
              <a:t>Listen for the </a:t>
            </a:r>
            <a:r>
              <a:rPr lang="en-US" b="1"/>
              <a:t>tone</a:t>
            </a:r>
            <a:r>
              <a:rPr lang="en-US"/>
              <a:t> of the author, and listen for shifts in tone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Last-minute Tips</a:t>
            </a:r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340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Remember: discussing 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purpose &amp; effect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more important than listing terms</a:t>
            </a:r>
            <a:endParaRPr/>
          </a:p>
          <a:p>
            <a:pPr marL="533400" lvl="0" indent="-533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the prompt carefully and make sure you </a:t>
            </a:r>
            <a:r>
              <a:rPr lang="en-US" sz="28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exactly what is being asked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before you dive right in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lvl="0" indent="-59563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✴"/>
            </a:pPr>
            <a:r>
              <a:rPr lang="en-US" sz="2800"/>
              <a:t>For the analysis, LINK the stylistic choice to the prompt’s question</a:t>
            </a:r>
            <a:endParaRPr sz="2800"/>
          </a:p>
          <a:p>
            <a:pPr marL="742950" lvl="1" indent="-3492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ex. balanced to state of mind</a:t>
            </a:r>
            <a:endParaRPr sz="2800"/>
          </a:p>
          <a:p>
            <a:pPr marL="533400" lvl="0" indent="-533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NOT Skip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questions on the multiple choice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3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Don’t explain the terms</a:t>
            </a:r>
            <a:endParaRPr/>
          </a:p>
        </p:txBody>
      </p:sp>
      <p:sp>
        <p:nvSpPr>
          <p:cNvPr id="219" name="Google Shape;219;p33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Remember your audience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/>
              <a:t>Even though 10% of your class might not know, y</a:t>
            </a: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our AP reader knows what polysyndeton is, asyndeton is, periodic is etc. :)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reader is a college professor or an experienced AP Teacher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4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Compare-Contrast	</a:t>
            </a:r>
            <a:endParaRPr/>
          </a:p>
        </p:txBody>
      </p:sp>
      <p:sp>
        <p:nvSpPr>
          <p:cNvPr id="225" name="Google Shape;225;p34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get a compare-contrast, immediately pick the passage that is more complex, and spend more time writing about it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Ex. Okeefenokee Swamp 1999 prompt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5"/>
          <p:cNvSpPr txBox="1">
            <a:spLocks noGrp="1"/>
          </p:cNvSpPr>
          <p:nvPr>
            <p:ph type="title"/>
          </p:nvPr>
        </p:nvSpPr>
        <p:spPr>
          <a:xfrm>
            <a:off x="228600" y="609600"/>
            <a:ext cx="7848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Use Effective Verbs </a:t>
            </a:r>
            <a:b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20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(present tense focusing on what the author is doing)</a:t>
            </a:r>
            <a:endParaRPr/>
          </a:p>
        </p:txBody>
      </p:sp>
      <p:sp>
        <p:nvSpPr>
          <p:cNvPr id="231" name="Google Shape;231;p35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/>
              <a:t>Stop writing “shows” and “emphasizes”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/>
              <a:t> </a:t>
            </a: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Conveys, reveals, connotes, delineates, emphasizes, accomplishes, advocates, represents, presents, implements, enhances, contrasts, demonstrates, reflects, asserts, contributes, creates, permeates, flows, illustrates, alludes, displays, paints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6"/>
          <p:cNvSpPr txBox="1"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Speculate about our culture</a:t>
            </a:r>
            <a:endParaRPr/>
          </a:p>
        </p:txBody>
      </p:sp>
      <p:sp>
        <p:nvSpPr>
          <p:cNvPr id="237" name="Google Shape;237;p36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trend in recent years is to include essays or non-fiction pieces with prompts that ask the reader to comment on our culture	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Ex. 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✴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Entertainment &amp; society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✴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media &amp; its effect on democracy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✴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Money in America</a:t>
            </a:r>
            <a:endParaRPr/>
          </a:p>
        </p:txBody>
      </p:sp>
      <p:pic>
        <p:nvPicPr>
          <p:cNvPr id="238" name="Google Shape;238;p36" descr="dvd3_mai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3124200"/>
            <a:ext cx="1352550" cy="161925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36"/>
          <p:cNvSpPr/>
          <p:nvPr/>
        </p:nvSpPr>
        <p:spPr>
          <a:xfrm>
            <a:off x="5791200" y="2895600"/>
            <a:ext cx="2362200" cy="19050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7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Argument Question: </a:t>
            </a:r>
            <a:endParaRPr/>
          </a:p>
        </p:txBody>
      </p:sp>
      <p:sp>
        <p:nvSpPr>
          <p:cNvPr id="245" name="Google Shape;245;p37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Recognize the </a:t>
            </a:r>
            <a:r>
              <a:rPr lang="en-US" sz="28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complexity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the question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–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is ½ of the purpose of the argument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–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is a path to a higher score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Look for your evidence 1</a:t>
            </a:r>
            <a:r>
              <a:rPr lang="en-US" sz="2800" b="0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&amp; then your assertion – not vice versa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not use hypothetical evidence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–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must be real (use your AP History knowledge, your knowledge from reading &amp; being an informed citizen)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8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Remember…	</a:t>
            </a:r>
            <a:endParaRPr/>
          </a:p>
        </p:txBody>
      </p:sp>
      <p:sp>
        <p:nvSpPr>
          <p:cNvPr id="251" name="Google Shape;251;p38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your audience is: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College professors &amp; experienced AP Teachers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you have a mature academic voice &amp; a mature perspective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9"/>
          <p:cNvSpPr txBox="1">
            <a:spLocks noGrp="1"/>
          </p:cNvSpPr>
          <p:nvPr>
            <p:ph type="title"/>
          </p:nvPr>
        </p:nvSpPr>
        <p:spPr>
          <a:xfrm>
            <a:off x="228600" y="-44450"/>
            <a:ext cx="7467600" cy="21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Introduction </a:t>
            </a:r>
            <a:r>
              <a:rPr lang="en-US" sz="4400" b="0" i="1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possibilities</a:t>
            </a: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 for an </a:t>
            </a:r>
            <a:r>
              <a:rPr lang="en-US" sz="4400" b="0" i="0" u="sng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argument</a:t>
            </a:r>
            <a:endParaRPr/>
          </a:p>
        </p:txBody>
      </p:sp>
      <p:sp>
        <p:nvSpPr>
          <p:cNvPr id="257" name="Google Shape;257;p39"/>
          <p:cNvSpPr txBox="1">
            <a:spLocks noGrp="1"/>
          </p:cNvSpPr>
          <p:nvPr>
            <p:ph type="body" idx="1"/>
          </p:nvPr>
        </p:nvSpPr>
        <p:spPr>
          <a:xfrm>
            <a:off x="228600" y="22860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3400" lvl="0" indent="-533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AutoNum type="arabicParenR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series of questions (not rhetorical); then you’ll need to answer them in that order later</a:t>
            </a:r>
            <a:endParaRPr/>
          </a:p>
          <a:p>
            <a:pPr marL="533400" lvl="0" indent="-5334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AutoNum type="arabicParenR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quote or series of quotes</a:t>
            </a:r>
            <a:endParaRPr/>
          </a:p>
          <a:p>
            <a:pPr marL="533400" lvl="0" indent="-5334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AutoNum type="arabicParenR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Illustration (tangible)</a:t>
            </a:r>
            <a:endParaRPr/>
          </a:p>
          <a:p>
            <a:pPr marL="533400" lvl="0" indent="-5334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AutoNum type="arabicParenR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Recent dramatic event (Boston bombing Patriot’s Day)</a:t>
            </a:r>
            <a:endParaRPr/>
          </a:p>
          <a:p>
            <a:pPr marL="533400" lvl="0" indent="-5334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AutoNum type="arabicParenR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*Statement intended to startle (could be a stat)…use shift (high risk/high reward)</a:t>
            </a:r>
            <a:endParaRPr/>
          </a:p>
          <a:p>
            <a:pPr marL="533400" lvl="0" indent="-5334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1820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227330" algn="l" rtl="0">
              <a:spcBef>
                <a:spcPts val="560"/>
              </a:spcBef>
              <a:spcAft>
                <a:spcPts val="0"/>
              </a:spcAft>
              <a:buSzPts val="1820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0"/>
          <p:cNvSpPr txBox="1">
            <a:spLocks noGrp="1"/>
          </p:cNvSpPr>
          <p:nvPr>
            <p:ph type="title"/>
          </p:nvPr>
        </p:nvSpPr>
        <p:spPr>
          <a:xfrm>
            <a:off x="228600" y="31750"/>
            <a:ext cx="7467600" cy="2101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Introduction possibilities for rhetoric timed write</a:t>
            </a:r>
            <a:endParaRPr/>
          </a:p>
        </p:txBody>
      </p:sp>
      <p:sp>
        <p:nvSpPr>
          <p:cNvPr id="263" name="Google Shape;263;p40"/>
          <p:cNvSpPr txBox="1">
            <a:spLocks noGrp="1"/>
          </p:cNvSpPr>
          <p:nvPr>
            <p:ph type="body" idx="1"/>
          </p:nvPr>
        </p:nvSpPr>
        <p:spPr>
          <a:xfrm>
            <a:off x="228600" y="22860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Same as argument options, plus: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 go right into your answer to the prompt using a semicolon and longer compound-complex sentence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1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74676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Don’t use a formula for your structure </a:t>
            </a:r>
            <a:b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36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(“5 par. Essay”)</a:t>
            </a:r>
            <a:endParaRPr/>
          </a:p>
        </p:txBody>
      </p:sp>
      <p:sp>
        <p:nvSpPr>
          <p:cNvPr id="269" name="Google Shape;269;p41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10820" algn="l" rtl="0">
              <a:spcBef>
                <a:spcPts val="0"/>
              </a:spcBef>
              <a:spcAft>
                <a:spcPts val="0"/>
              </a:spcAft>
              <a:buSzPts val="2080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41"/>
          <p:cNvSpPr/>
          <p:nvPr/>
        </p:nvSpPr>
        <p:spPr>
          <a:xfrm rot="-420000">
            <a:off x="1295400" y="2936875"/>
            <a:ext cx="6281737" cy="25495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gradFill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3060000" scaled="0"/>
                </a:gradFill>
                <a:latin typeface="Impact"/>
              </a:rPr>
              <a:t>Don't be formulaic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2"/>
          <p:cNvSpPr txBox="1">
            <a:spLocks noGrp="1"/>
          </p:cNvSpPr>
          <p:nvPr>
            <p:ph type="ctrTitle"/>
          </p:nvPr>
        </p:nvSpPr>
        <p:spPr>
          <a:xfrm>
            <a:off x="304800" y="488950"/>
            <a:ext cx="6248400" cy="2101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If it’s a piece of satire, don’t take it seriously</a:t>
            </a:r>
            <a:endParaRPr/>
          </a:p>
        </p:txBody>
      </p:sp>
      <p:sp>
        <p:nvSpPr>
          <p:cNvPr id="276" name="Google Shape;276;p42"/>
          <p:cNvSpPr txBox="1">
            <a:spLocks noGrp="1"/>
          </p:cNvSpPr>
          <p:nvPr>
            <p:ph type="subTitle" idx="1"/>
          </p:nvPr>
        </p:nvSpPr>
        <p:spPr>
          <a:xfrm>
            <a:off x="304800" y="3429000"/>
            <a:ext cx="6019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13208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Look for the underlying points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Ex. </a:t>
            </a:r>
            <a:r>
              <a:rPr lang="en-US" sz="32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Onion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Modest Proposal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Speculate!</a:t>
            </a:r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Every non-fiction piece will have various levels of complexity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It’s your job to look for that curve, that shift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222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Remember, </a:t>
            </a:r>
            <a:r>
              <a:rPr lang="en-US" i="1"/>
              <a:t>holy shift</a:t>
            </a:r>
            <a:r>
              <a:rPr lang="en-US"/>
              <a:t>!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do, you will take your essay to the next level of </a:t>
            </a:r>
            <a:r>
              <a:rPr lang="en-US" sz="32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critical analysis</a:t>
            </a:r>
            <a:endParaRPr/>
          </a:p>
          <a:p>
            <a:pPr marL="342900" lvl="0" indent="-210820" algn="l" rtl="0">
              <a:spcBef>
                <a:spcPts val="640"/>
              </a:spcBef>
              <a:spcAft>
                <a:spcPts val="0"/>
              </a:spcAft>
              <a:buSzPts val="2080"/>
              <a:buNone/>
            </a:pPr>
            <a:endParaRPr sz="3200" b="0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3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Multiple Choice Help</a:t>
            </a:r>
            <a:endParaRPr/>
          </a:p>
        </p:txBody>
      </p:sp>
      <p:sp>
        <p:nvSpPr>
          <p:cNvPr id="282" name="Google Shape;282;p43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blanks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Circle your answers in the book &amp; then, after each passage, transfer them over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have practiced this, then do it: put the question # next to the line(s) where that question appears before you read the passage (if you have not practiced this several times, then don’t do it in May)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are running out of time, quickly answer the word in context questions 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4"/>
          <p:cNvSpPr txBox="1">
            <a:spLocks noGrp="1"/>
          </p:cNvSpPr>
          <p:nvPr>
            <p:ph type="ctrTitle"/>
          </p:nvPr>
        </p:nvSpPr>
        <p:spPr>
          <a:xfrm>
            <a:off x="304800" y="1828800"/>
            <a:ext cx="6248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Questions?</a:t>
            </a:r>
            <a:endParaRPr/>
          </a:p>
        </p:txBody>
      </p:sp>
      <p:sp>
        <p:nvSpPr>
          <p:cNvPr id="288" name="Google Shape;288;p44"/>
          <p:cNvSpPr txBox="1">
            <a:spLocks noGrp="1"/>
          </p:cNvSpPr>
          <p:nvPr>
            <p:ph type="subTitle" idx="1"/>
          </p:nvPr>
        </p:nvSpPr>
        <p:spPr>
          <a:xfrm>
            <a:off x="304800" y="3429000"/>
            <a:ext cx="6019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me in class, ask me during  tutorial, or e-mail me: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sng">
                <a:solidFill>
                  <a:schemeClr val="dk1"/>
                </a:solidFill>
                <a:hlinkClick r:id="rId3"/>
              </a:rPr>
              <a:t>msmooney@capousd.org</a:t>
            </a:r>
            <a:endParaRPr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3200" b="0" i="0" u="sng">
              <a:solidFill>
                <a:schemeClr val="dk1"/>
              </a:solidFill>
              <a:hlinkClick r:id="rId3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5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Stamina</a:t>
            </a:r>
            <a:endParaRPr/>
          </a:p>
        </p:txBody>
      </p:sp>
      <p:sp>
        <p:nvSpPr>
          <p:cNvPr id="294" name="Google Shape;294;p45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Eat and sleep right the TWO days before the test (including the day of the test)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don’t want to burn out by the last section of the multiple choice or by the last essay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Char char="–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could make a difference between a 3 and a 4 or a 2/3</a:t>
            </a:r>
            <a:endParaRPr/>
          </a:p>
        </p:txBody>
      </p:sp>
      <p:pic>
        <p:nvPicPr>
          <p:cNvPr id="295" name="Google Shape;295;p45" descr="titanmasc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381000"/>
            <a:ext cx="1228725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6"/>
          <p:cNvSpPr txBox="1">
            <a:spLocks noGrp="1"/>
          </p:cNvSpPr>
          <p:nvPr>
            <p:ph type="title"/>
          </p:nvPr>
        </p:nvSpPr>
        <p:spPr>
          <a:xfrm>
            <a:off x="228600" y="441325"/>
            <a:ext cx="7467600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 Black"/>
              <a:buNone/>
            </a:pPr>
            <a:r>
              <a:rPr lang="en-US" sz="40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Other Suggested Reading for AP Lang &amp; Lit</a:t>
            </a:r>
            <a:endParaRPr/>
          </a:p>
        </p:txBody>
      </p:sp>
      <p:sp>
        <p:nvSpPr>
          <p:cNvPr id="301" name="Google Shape;301;p46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Invisible Man </a:t>
            </a: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Ellison</a:t>
            </a:r>
            <a:r>
              <a:rPr lang="en-US" sz="32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(has appeared on </a:t>
            </a:r>
            <a:r>
              <a:rPr lang="en-US" sz="3200" b="1" i="0" u="none">
                <a:solidFill>
                  <a:schemeClr val="dk1"/>
                </a:solidFill>
              </a:rPr>
              <a:t>AP Lit</a:t>
            </a: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test for 15 different years)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King Lear, Heart of Darkness, &amp; Hamlet</a:t>
            </a: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are also often referenced on </a:t>
            </a:r>
            <a:r>
              <a:rPr lang="en-US" sz="3200" b="1" i="0" u="none">
                <a:solidFill>
                  <a:schemeClr val="dk1"/>
                </a:solidFill>
              </a:rPr>
              <a:t>AP Lit</a:t>
            </a:r>
            <a:endParaRPr sz="3200" b="1" i="0" u="none">
              <a:solidFill>
                <a:schemeClr val="dk1"/>
              </a:solidFill>
            </a:endParaRPr>
          </a:p>
          <a:p>
            <a:pPr marL="342900" lvl="0" indent="-285115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170"/>
              <a:buChar char="✴"/>
            </a:pPr>
            <a:r>
              <a:rPr lang="en-US" i="1"/>
              <a:t>Five Steps to a Five</a:t>
            </a:r>
            <a:endParaRPr i="1"/>
          </a:p>
          <a:p>
            <a:pPr marL="342900" lvl="0" indent="-285115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170"/>
              <a:buChar char="✴"/>
            </a:pPr>
            <a:r>
              <a:rPr lang="en-US" i="1"/>
              <a:t>Acing the Admissions Essay </a:t>
            </a:r>
            <a:r>
              <a:rPr lang="en-US"/>
              <a:t>(shameless plug)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Speculate!</a:t>
            </a:r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108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210820" algn="l" rtl="0">
              <a:spcBef>
                <a:spcPts val="640"/>
              </a:spcBef>
              <a:spcAft>
                <a:spcPts val="0"/>
              </a:spcAft>
              <a:buSzPts val="2080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7"/>
          <p:cNvSpPr txBox="1"/>
          <p:nvPr/>
        </p:nvSpPr>
        <p:spPr>
          <a:xfrm>
            <a:off x="381000" y="21336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don’t speculate, you will reach a ceiling on your essay prompt score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follow a formula for you essay, you will be limited in your score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17" descr="MCj0398331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" y="4876800"/>
            <a:ext cx="1724025" cy="1827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Synthesis Essay</a:t>
            </a:r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body" idx="1"/>
          </p:nvPr>
        </p:nvSpPr>
        <p:spPr>
          <a:xfrm>
            <a:off x="304800" y="17526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you cite by saying: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–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…in Campbell’s essay (use last name)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–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…in the article “Has Television Reshaped Politics?”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–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NOT say “in source A” &amp; do not use footnotes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must cite 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more documents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Yes, you can bring in outside information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synthesis essay is not </a:t>
            </a:r>
            <a:r>
              <a:rPr lang="en-US" sz="28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worth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820"/>
              <a:buFont typeface="Noto Sans Symbols"/>
              <a:buChar char="✴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Synthesis the sources within themselves also!!!!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The 3 Prompts will Be:</a:t>
            </a:r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Argument Essay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Rhetorical Analysis Essay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Synthesis Essay</a:t>
            </a:r>
            <a:endParaRPr/>
          </a:p>
        </p:txBody>
      </p:sp>
      <p:sp>
        <p:nvSpPr>
          <p:cNvPr id="127" name="Google Shape;127;p19"/>
          <p:cNvSpPr txBox="1"/>
          <p:nvPr/>
        </p:nvSpPr>
        <p:spPr>
          <a:xfrm>
            <a:off x="2270125" y="4841875"/>
            <a:ext cx="377348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(You shouldn’t be surprised.)</a:t>
            </a:r>
            <a:endParaRPr/>
          </a:p>
        </p:txBody>
      </p:sp>
      <p:pic>
        <p:nvPicPr>
          <p:cNvPr id="128" name="Google Shape;128;p19" descr="MCj0293476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4419600"/>
            <a:ext cx="1120775" cy="1797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9" descr="MCj02392070000[1]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91200" y="1905000"/>
            <a:ext cx="1606550" cy="1776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For the Rhetorical Analy</a:t>
            </a:r>
            <a:r>
              <a:rPr lang="en-US"/>
              <a:t>sis</a:t>
            </a: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 Essay</a:t>
            </a:r>
            <a:endParaRPr/>
          </a:p>
        </p:txBody>
      </p:sp>
      <p:sp>
        <p:nvSpPr>
          <p:cNvPr id="135" name="Google Shape;135;p20"/>
          <p:cNvSpPr txBox="1"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can always fall back on DICTION but the reader will also reward you for discussing the </a:t>
            </a:r>
            <a:r>
              <a:rPr lang="en-US" sz="3200" b="1" i="0" u="none">
                <a:solidFill>
                  <a:schemeClr val="dk1"/>
                </a:solidFill>
              </a:rPr>
              <a:t>function</a:t>
            </a: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syntax</a:t>
            </a:r>
            <a:endParaRPr/>
          </a:p>
        </p:txBody>
      </p:sp>
      <p:pic>
        <p:nvPicPr>
          <p:cNvPr id="136" name="Google Shape;136;p20" descr="MPj0309616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67000" y="3867150"/>
            <a:ext cx="3657600" cy="260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>
            <a:spLocks noGrp="1"/>
          </p:cNvSpPr>
          <p:nvPr>
            <p:ph type="title"/>
          </p:nvPr>
        </p:nvSpPr>
        <p:spPr>
          <a:xfrm>
            <a:off x="228600" y="31750"/>
            <a:ext cx="7467600" cy="2101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Most Common </a:t>
            </a:r>
            <a:b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Multiple Choice Questions</a:t>
            </a:r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body" idx="1"/>
          </p:nvPr>
        </p:nvSpPr>
        <p:spPr>
          <a:xfrm>
            <a:off x="228600" y="22098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Word in context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Main idea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080"/>
              <a:buFont typeface="Noto Sans Symbols"/>
              <a:buChar char="✴"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Organization/structure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>
            <a:spLocks noGrp="1"/>
          </p:cNvSpPr>
          <p:nvPr>
            <p:ph type="ctrTitle"/>
          </p:nvPr>
        </p:nvSpPr>
        <p:spPr>
          <a:xfrm>
            <a:off x="304800" y="352425"/>
            <a:ext cx="6248400" cy="277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</a:pPr>
            <a:r>
              <a:rPr lang="en-US" sz="4400" b="0" i="0" u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How many sources must you use for the synthesis question?</a:t>
            </a:r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subTitle" idx="1"/>
          </p:nvPr>
        </p:nvSpPr>
        <p:spPr>
          <a:xfrm>
            <a:off x="304800" y="3429000"/>
            <a:ext cx="6019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49" name="Google Shape;149;p22"/>
          <p:cNvSpPr/>
          <p:nvPr/>
        </p:nvSpPr>
        <p:spPr>
          <a:xfrm>
            <a:off x="1676400" y="3962400"/>
            <a:ext cx="2819400" cy="19050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gradFill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0"/>
                </a:gradFill>
                <a:latin typeface="Impact"/>
              </a:rPr>
              <a:t>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Bamboo">
  <a:themeElements>
    <a:clrScheme name="Bamboo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mboo">
  <a:themeElements>
    <a:clrScheme name="Bamboo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1207</Words>
  <Application>Microsoft Office PowerPoint</Application>
  <PresentationFormat>On-screen Show (4:3)</PresentationFormat>
  <Paragraphs>132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 Black</vt:lpstr>
      <vt:lpstr>Arial</vt:lpstr>
      <vt:lpstr>Noto Sans Symbols</vt:lpstr>
      <vt:lpstr>Impact</vt:lpstr>
      <vt:lpstr>Times New Roman</vt:lpstr>
      <vt:lpstr>1_Bamboo</vt:lpstr>
      <vt:lpstr>Bamboo</vt:lpstr>
      <vt:lpstr>Last-minute Tips</vt:lpstr>
      <vt:lpstr>Last-minute Tips</vt:lpstr>
      <vt:lpstr>Speculate!</vt:lpstr>
      <vt:lpstr>Speculate!</vt:lpstr>
      <vt:lpstr>Synthesis Essay</vt:lpstr>
      <vt:lpstr>The 3 Prompts will Be:</vt:lpstr>
      <vt:lpstr>For the Rhetorical Analysis Essay</vt:lpstr>
      <vt:lpstr>Most Common  Multiple Choice Questions</vt:lpstr>
      <vt:lpstr>How many sources must you use for the synthesis question?</vt:lpstr>
      <vt:lpstr>Remember:</vt:lpstr>
      <vt:lpstr>Don’t Forget</vt:lpstr>
      <vt:lpstr>AP Comp=AP Rhetoric</vt:lpstr>
      <vt:lpstr>Analysis</vt:lpstr>
      <vt:lpstr>Avoid:</vt:lpstr>
      <vt:lpstr>Vary your  sentence length</vt:lpstr>
      <vt:lpstr>Think about what the author is NOT saying</vt:lpstr>
      <vt:lpstr>Think like the  College Board</vt:lpstr>
      <vt:lpstr>Analysis Essay</vt:lpstr>
      <vt:lpstr>Analysis Essay</vt:lpstr>
      <vt:lpstr>Don’t explain the terms</vt:lpstr>
      <vt:lpstr>Compare-Contrast </vt:lpstr>
      <vt:lpstr>Use Effective Verbs  (present tense focusing on what the author is doing)</vt:lpstr>
      <vt:lpstr>Speculate about our culture</vt:lpstr>
      <vt:lpstr>Argument Question: </vt:lpstr>
      <vt:lpstr>Remember… </vt:lpstr>
      <vt:lpstr>Introduction possibilities for an argument</vt:lpstr>
      <vt:lpstr>Introduction possibilities for rhetoric timed write</vt:lpstr>
      <vt:lpstr>Don’t use a formula for your structure  (“5 par. Essay”)</vt:lpstr>
      <vt:lpstr>If it’s a piece of satire, don’t take it seriously</vt:lpstr>
      <vt:lpstr>Multiple Choice Help</vt:lpstr>
      <vt:lpstr>Questions?</vt:lpstr>
      <vt:lpstr>Stamina</vt:lpstr>
      <vt:lpstr>Other Suggested Reading for AP Lang &amp; 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Last-minute Tips</dc:title>
  <dc:creator>Mooney, Mark S.</dc:creator>
  <cp:lastModifiedBy>Mooney, Mark S.</cp:lastModifiedBy>
  <cp:revision>1</cp:revision>
  <dcterms:modified xsi:type="dcterms:W3CDTF">2019-12-16T16:16:42Z</dcterms:modified>
</cp:coreProperties>
</file>