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60" r:id="rId3"/>
    <p:sldId id="286" r:id="rId4"/>
    <p:sldId id="289" r:id="rId5"/>
    <p:sldId id="268" r:id="rId6"/>
    <p:sldId id="290" r:id="rId7"/>
    <p:sldId id="291" r:id="rId8"/>
    <p:sldId id="292" r:id="rId9"/>
    <p:sldId id="293" r:id="rId10"/>
    <p:sldId id="294" r:id="rId11"/>
    <p:sldId id="296" r:id="rId12"/>
    <p:sldId id="300" r:id="rId13"/>
    <p:sldId id="262" r:id="rId14"/>
    <p:sldId id="267" r:id="rId15"/>
    <p:sldId id="298" r:id="rId16"/>
    <p:sldId id="301" r:id="rId17"/>
    <p:sldId id="261" r:id="rId18"/>
    <p:sldId id="273" r:id="rId19"/>
    <p:sldId id="271" r:id="rId20"/>
    <p:sldId id="265" r:id="rId21"/>
    <p:sldId id="266" r:id="rId22"/>
    <p:sldId id="278"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66"/>
    <a:srgbClr val="CFEEED"/>
    <a:srgbClr val="FFCC66"/>
    <a:srgbClr val="CCCC00"/>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C7354E0-33B1-4ECD-A180-6B7BECB1FB71}" v="101" dt="2022-08-16T19:51:09.53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93" autoAdjust="0"/>
    <p:restoredTop sz="94660"/>
  </p:normalViewPr>
  <p:slideViewPr>
    <p:cSldViewPr snapToGrid="0">
      <p:cViewPr varScale="1">
        <p:scale>
          <a:sx n="82" d="100"/>
          <a:sy n="82" d="100"/>
        </p:scale>
        <p:origin x="672" y="48"/>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3298FC7-DD1B-4D49-BEA7-1051073515FC}" type="doc">
      <dgm:prSet loTypeId="urn:microsoft.com/office/officeart/2011/layout/HexagonRadial" loCatId="officeonline" qsTypeId="urn:microsoft.com/office/officeart/2005/8/quickstyle/simple2" qsCatId="simple" csTypeId="urn:microsoft.com/office/officeart/2005/8/colors/colorful1" csCatId="colorful" phldr="1"/>
      <dgm:spPr/>
      <dgm:t>
        <a:bodyPr/>
        <a:lstStyle/>
        <a:p>
          <a:endParaRPr lang="en-US"/>
        </a:p>
      </dgm:t>
    </dgm:pt>
    <dgm:pt modelId="{41FF43AB-BBD7-4275-A891-5C400960B9CF}">
      <dgm:prSet phldrT="[Text]"/>
      <dgm:spPr/>
      <dgm:t>
        <a:bodyPr/>
        <a:lstStyle/>
        <a:p>
          <a:r>
            <a:rPr lang="en-US" b="1" dirty="0"/>
            <a:t>ACPM Email Notifications to Owners</a:t>
          </a:r>
        </a:p>
      </dgm:t>
    </dgm:pt>
    <dgm:pt modelId="{28167FDB-1BB2-481C-A4F6-C910F1DD8A93}" type="parTrans" cxnId="{1E3490DF-4C93-4169-9B21-641C11354F76}">
      <dgm:prSet/>
      <dgm:spPr/>
      <dgm:t>
        <a:bodyPr/>
        <a:lstStyle/>
        <a:p>
          <a:endParaRPr lang="en-US"/>
        </a:p>
      </dgm:t>
    </dgm:pt>
    <dgm:pt modelId="{89D9204B-CE71-404C-91A8-6614AB369F70}" type="sibTrans" cxnId="{1E3490DF-4C93-4169-9B21-641C11354F76}">
      <dgm:prSet/>
      <dgm:spPr/>
      <dgm:t>
        <a:bodyPr/>
        <a:lstStyle/>
        <a:p>
          <a:endParaRPr lang="en-US"/>
        </a:p>
      </dgm:t>
    </dgm:pt>
    <dgm:pt modelId="{81AC19D0-0D3D-440F-9C84-6B5763476856}">
      <dgm:prSet phldrT="[Text]"/>
      <dgm:spPr/>
      <dgm:t>
        <a:bodyPr/>
        <a:lstStyle/>
        <a:p>
          <a:r>
            <a:rPr lang="en-US" b="1" dirty="0"/>
            <a:t>Online Rent</a:t>
          </a:r>
          <a:r>
            <a:rPr lang="en-US" dirty="0"/>
            <a:t> </a:t>
          </a:r>
          <a:r>
            <a:rPr lang="en-US" b="1" dirty="0"/>
            <a:t>Payment</a:t>
          </a:r>
        </a:p>
      </dgm:t>
    </dgm:pt>
    <dgm:pt modelId="{D1CF53F8-48DB-4BE9-84B1-D99F3B9A7AF2}" type="parTrans" cxnId="{4709A6DE-BDFD-4B33-AE69-8422EB4F98E0}">
      <dgm:prSet/>
      <dgm:spPr/>
      <dgm:t>
        <a:bodyPr/>
        <a:lstStyle/>
        <a:p>
          <a:endParaRPr lang="en-US"/>
        </a:p>
      </dgm:t>
    </dgm:pt>
    <dgm:pt modelId="{5BCA7F73-1A32-4C95-8477-6F6B754608AB}" type="sibTrans" cxnId="{4709A6DE-BDFD-4B33-AE69-8422EB4F98E0}">
      <dgm:prSet/>
      <dgm:spPr/>
      <dgm:t>
        <a:bodyPr/>
        <a:lstStyle/>
        <a:p>
          <a:endParaRPr lang="en-US"/>
        </a:p>
      </dgm:t>
    </dgm:pt>
    <dgm:pt modelId="{3FE9FE9B-BB2A-48AE-BC79-2D922CF764ED}">
      <dgm:prSet phldrT="[Text]"/>
      <dgm:spPr/>
      <dgm:t>
        <a:bodyPr/>
        <a:lstStyle/>
        <a:p>
          <a:r>
            <a:rPr lang="en-US" b="1" dirty="0"/>
            <a:t>Move-In Inspection</a:t>
          </a:r>
        </a:p>
      </dgm:t>
    </dgm:pt>
    <dgm:pt modelId="{C2E3A457-2D0E-4786-9BE2-AB401F830D3D}" type="parTrans" cxnId="{786E9303-18D7-4AD0-B837-3D4474344150}">
      <dgm:prSet/>
      <dgm:spPr/>
      <dgm:t>
        <a:bodyPr/>
        <a:lstStyle/>
        <a:p>
          <a:endParaRPr lang="en-US"/>
        </a:p>
      </dgm:t>
    </dgm:pt>
    <dgm:pt modelId="{E73B29F2-3488-48C2-9A09-6C3575120DDF}" type="sibTrans" cxnId="{786E9303-18D7-4AD0-B837-3D4474344150}">
      <dgm:prSet/>
      <dgm:spPr/>
      <dgm:t>
        <a:bodyPr/>
        <a:lstStyle/>
        <a:p>
          <a:endParaRPr lang="en-US"/>
        </a:p>
      </dgm:t>
    </dgm:pt>
    <dgm:pt modelId="{DEA14082-0711-4CCC-9489-9A6A7FBF07BF}">
      <dgm:prSet phldrT="[Text]"/>
      <dgm:spPr/>
      <dgm:t>
        <a:bodyPr/>
        <a:lstStyle/>
        <a:p>
          <a:r>
            <a:rPr lang="en-US" b="1" dirty="0"/>
            <a:t>Move-Out</a:t>
          </a:r>
          <a:r>
            <a:rPr lang="en-US" dirty="0"/>
            <a:t> </a:t>
          </a:r>
          <a:r>
            <a:rPr lang="en-US" b="1" dirty="0"/>
            <a:t>Inspection</a:t>
          </a:r>
        </a:p>
      </dgm:t>
    </dgm:pt>
    <dgm:pt modelId="{6D232CEE-D4F3-4303-89A3-6655F34941AF}" type="parTrans" cxnId="{AB2899E1-5AC5-4D18-8D9C-0F586B59F2CB}">
      <dgm:prSet/>
      <dgm:spPr/>
      <dgm:t>
        <a:bodyPr/>
        <a:lstStyle/>
        <a:p>
          <a:endParaRPr lang="en-US"/>
        </a:p>
      </dgm:t>
    </dgm:pt>
    <dgm:pt modelId="{D5957AE4-6D49-488E-9460-EF636E40D935}" type="sibTrans" cxnId="{AB2899E1-5AC5-4D18-8D9C-0F586B59F2CB}">
      <dgm:prSet/>
      <dgm:spPr/>
      <dgm:t>
        <a:bodyPr/>
        <a:lstStyle/>
        <a:p>
          <a:endParaRPr lang="en-US"/>
        </a:p>
      </dgm:t>
    </dgm:pt>
    <dgm:pt modelId="{2DC11A74-2C36-4D71-AAB3-20D7D4A3AC84}">
      <dgm:prSet phldrT="[Text]"/>
      <dgm:spPr/>
      <dgm:t>
        <a:bodyPr/>
        <a:lstStyle/>
        <a:p>
          <a:r>
            <a:rPr lang="en-US" b="1" dirty="0"/>
            <a:t>Annual</a:t>
          </a:r>
          <a:r>
            <a:rPr lang="en-US" dirty="0"/>
            <a:t> </a:t>
          </a:r>
          <a:r>
            <a:rPr lang="en-US" b="1" dirty="0"/>
            <a:t>Inspection</a:t>
          </a:r>
        </a:p>
      </dgm:t>
    </dgm:pt>
    <dgm:pt modelId="{DB2A9BCA-7212-4D0F-BEC0-7A3DD762D181}" type="parTrans" cxnId="{FEAE5115-BFE9-4850-AC7C-8A2E9BD905B7}">
      <dgm:prSet/>
      <dgm:spPr/>
      <dgm:t>
        <a:bodyPr/>
        <a:lstStyle/>
        <a:p>
          <a:endParaRPr lang="en-US"/>
        </a:p>
      </dgm:t>
    </dgm:pt>
    <dgm:pt modelId="{5122B4DF-F3F9-40F4-8F17-BB6621967691}" type="sibTrans" cxnId="{FEAE5115-BFE9-4850-AC7C-8A2E9BD905B7}">
      <dgm:prSet/>
      <dgm:spPr/>
      <dgm:t>
        <a:bodyPr/>
        <a:lstStyle/>
        <a:p>
          <a:endParaRPr lang="en-US"/>
        </a:p>
      </dgm:t>
    </dgm:pt>
    <dgm:pt modelId="{E71F8E89-0AC6-40AF-B75C-9E14D3971283}">
      <dgm:prSet phldrT="[Text]"/>
      <dgm:spPr/>
      <dgm:t>
        <a:bodyPr/>
        <a:lstStyle/>
        <a:p>
          <a:r>
            <a:rPr lang="en-US" b="1" dirty="0"/>
            <a:t>Lease Renewal</a:t>
          </a:r>
        </a:p>
      </dgm:t>
    </dgm:pt>
    <dgm:pt modelId="{54B6CE25-9791-44A1-820D-1E2B3CE208F7}" type="parTrans" cxnId="{1173CEE7-4DB2-4208-96D3-5D73779DFC1F}">
      <dgm:prSet/>
      <dgm:spPr/>
      <dgm:t>
        <a:bodyPr/>
        <a:lstStyle/>
        <a:p>
          <a:endParaRPr lang="en-US"/>
        </a:p>
      </dgm:t>
    </dgm:pt>
    <dgm:pt modelId="{03E32AFC-1FCC-4056-BCE6-60E7474BA685}" type="sibTrans" cxnId="{1173CEE7-4DB2-4208-96D3-5D73779DFC1F}">
      <dgm:prSet/>
      <dgm:spPr/>
      <dgm:t>
        <a:bodyPr/>
        <a:lstStyle/>
        <a:p>
          <a:endParaRPr lang="en-US"/>
        </a:p>
      </dgm:t>
    </dgm:pt>
    <dgm:pt modelId="{3D201402-C0CF-4CE2-83ED-D517D8978307}">
      <dgm:prSet phldrT="[Text]"/>
      <dgm:spPr/>
      <dgm:t>
        <a:bodyPr/>
        <a:lstStyle/>
        <a:p>
          <a:r>
            <a:rPr lang="en-US" b="1" dirty="0"/>
            <a:t>Work Requests</a:t>
          </a:r>
        </a:p>
      </dgm:t>
    </dgm:pt>
    <dgm:pt modelId="{00E896BE-C628-4996-B321-0490373D2A5B}" type="parTrans" cxnId="{BED9AA43-7705-4168-BB40-10B5784A91DF}">
      <dgm:prSet/>
      <dgm:spPr/>
      <dgm:t>
        <a:bodyPr/>
        <a:lstStyle/>
        <a:p>
          <a:endParaRPr lang="en-US"/>
        </a:p>
      </dgm:t>
    </dgm:pt>
    <dgm:pt modelId="{EC2D8B9E-8BC4-4A9F-BDEE-D0327C4A0989}" type="sibTrans" cxnId="{BED9AA43-7705-4168-BB40-10B5784A91DF}">
      <dgm:prSet/>
      <dgm:spPr/>
      <dgm:t>
        <a:bodyPr/>
        <a:lstStyle/>
        <a:p>
          <a:endParaRPr lang="en-US"/>
        </a:p>
      </dgm:t>
    </dgm:pt>
    <dgm:pt modelId="{A6A115E0-F61E-444D-BBAB-0941891CC97C}" type="pres">
      <dgm:prSet presAssocID="{E3298FC7-DD1B-4D49-BEA7-1051073515FC}" presName="Name0" presStyleCnt="0">
        <dgm:presLayoutVars>
          <dgm:chMax val="1"/>
          <dgm:chPref val="1"/>
          <dgm:dir/>
          <dgm:animOne val="branch"/>
          <dgm:animLvl val="lvl"/>
        </dgm:presLayoutVars>
      </dgm:prSet>
      <dgm:spPr/>
    </dgm:pt>
    <dgm:pt modelId="{868AAEE9-85D9-4D95-B84C-D33E6A7D58F3}" type="pres">
      <dgm:prSet presAssocID="{41FF43AB-BBD7-4275-A891-5C400960B9CF}" presName="Parent" presStyleLbl="node0" presStyleIdx="0" presStyleCnt="1">
        <dgm:presLayoutVars>
          <dgm:chMax val="6"/>
          <dgm:chPref val="6"/>
        </dgm:presLayoutVars>
      </dgm:prSet>
      <dgm:spPr/>
    </dgm:pt>
    <dgm:pt modelId="{C4063003-4404-4E7C-B584-62B6E4E4A3C5}" type="pres">
      <dgm:prSet presAssocID="{81AC19D0-0D3D-440F-9C84-6B5763476856}" presName="Accent1" presStyleCnt="0"/>
      <dgm:spPr/>
    </dgm:pt>
    <dgm:pt modelId="{A8A3D018-742C-48A6-BB7D-3B6F054DF71A}" type="pres">
      <dgm:prSet presAssocID="{81AC19D0-0D3D-440F-9C84-6B5763476856}" presName="Accent" presStyleLbl="bgShp" presStyleIdx="0" presStyleCnt="6"/>
      <dgm:spPr/>
    </dgm:pt>
    <dgm:pt modelId="{8ECC8FA3-3AEF-4115-9851-114D7902DDB1}" type="pres">
      <dgm:prSet presAssocID="{81AC19D0-0D3D-440F-9C84-6B5763476856}" presName="Child1" presStyleLbl="node1" presStyleIdx="0" presStyleCnt="6">
        <dgm:presLayoutVars>
          <dgm:chMax val="0"/>
          <dgm:chPref val="0"/>
          <dgm:bulletEnabled val="1"/>
        </dgm:presLayoutVars>
      </dgm:prSet>
      <dgm:spPr/>
    </dgm:pt>
    <dgm:pt modelId="{0E731F8F-FFA9-4D1F-920A-F92064900757}" type="pres">
      <dgm:prSet presAssocID="{3FE9FE9B-BB2A-48AE-BC79-2D922CF764ED}" presName="Accent2" presStyleCnt="0"/>
      <dgm:spPr/>
    </dgm:pt>
    <dgm:pt modelId="{4FD9F3DA-1064-43CD-8593-C0E51BD76FB0}" type="pres">
      <dgm:prSet presAssocID="{3FE9FE9B-BB2A-48AE-BC79-2D922CF764ED}" presName="Accent" presStyleLbl="bgShp" presStyleIdx="1" presStyleCnt="6"/>
      <dgm:spPr/>
    </dgm:pt>
    <dgm:pt modelId="{5F44A7D5-FE66-41AD-AD54-07B17C2DD659}" type="pres">
      <dgm:prSet presAssocID="{3FE9FE9B-BB2A-48AE-BC79-2D922CF764ED}" presName="Child2" presStyleLbl="node1" presStyleIdx="1" presStyleCnt="6">
        <dgm:presLayoutVars>
          <dgm:chMax val="0"/>
          <dgm:chPref val="0"/>
          <dgm:bulletEnabled val="1"/>
        </dgm:presLayoutVars>
      </dgm:prSet>
      <dgm:spPr/>
    </dgm:pt>
    <dgm:pt modelId="{2E69C0E9-256D-499A-82FD-BA42C012E3BD}" type="pres">
      <dgm:prSet presAssocID="{DEA14082-0711-4CCC-9489-9A6A7FBF07BF}" presName="Accent3" presStyleCnt="0"/>
      <dgm:spPr/>
    </dgm:pt>
    <dgm:pt modelId="{83383C64-207A-4196-899D-97899AF0EA4F}" type="pres">
      <dgm:prSet presAssocID="{DEA14082-0711-4CCC-9489-9A6A7FBF07BF}" presName="Accent" presStyleLbl="bgShp" presStyleIdx="2" presStyleCnt="6"/>
      <dgm:spPr/>
    </dgm:pt>
    <dgm:pt modelId="{01B3F104-ABF0-451D-954A-308AEDF96F94}" type="pres">
      <dgm:prSet presAssocID="{DEA14082-0711-4CCC-9489-9A6A7FBF07BF}" presName="Child3" presStyleLbl="node1" presStyleIdx="2" presStyleCnt="6">
        <dgm:presLayoutVars>
          <dgm:chMax val="0"/>
          <dgm:chPref val="0"/>
          <dgm:bulletEnabled val="1"/>
        </dgm:presLayoutVars>
      </dgm:prSet>
      <dgm:spPr/>
    </dgm:pt>
    <dgm:pt modelId="{04DBE2A7-2FCE-40D7-9E47-0C29A86F8514}" type="pres">
      <dgm:prSet presAssocID="{2DC11A74-2C36-4D71-AAB3-20D7D4A3AC84}" presName="Accent4" presStyleCnt="0"/>
      <dgm:spPr/>
    </dgm:pt>
    <dgm:pt modelId="{D1F90B58-CE24-4E99-A144-CB116A7ED90E}" type="pres">
      <dgm:prSet presAssocID="{2DC11A74-2C36-4D71-AAB3-20D7D4A3AC84}" presName="Accent" presStyleLbl="bgShp" presStyleIdx="3" presStyleCnt="6"/>
      <dgm:spPr/>
    </dgm:pt>
    <dgm:pt modelId="{2C312343-2ECF-4B5A-A6A9-EFF33CBB529A}" type="pres">
      <dgm:prSet presAssocID="{2DC11A74-2C36-4D71-AAB3-20D7D4A3AC84}" presName="Child4" presStyleLbl="node1" presStyleIdx="3" presStyleCnt="6">
        <dgm:presLayoutVars>
          <dgm:chMax val="0"/>
          <dgm:chPref val="0"/>
          <dgm:bulletEnabled val="1"/>
        </dgm:presLayoutVars>
      </dgm:prSet>
      <dgm:spPr/>
    </dgm:pt>
    <dgm:pt modelId="{D294A0A2-4027-45BA-B7DE-E404BEB7FB48}" type="pres">
      <dgm:prSet presAssocID="{E71F8E89-0AC6-40AF-B75C-9E14D3971283}" presName="Accent5" presStyleCnt="0"/>
      <dgm:spPr/>
    </dgm:pt>
    <dgm:pt modelId="{BEAF4C01-3B90-456F-9991-FDFEE2CFE9EE}" type="pres">
      <dgm:prSet presAssocID="{E71F8E89-0AC6-40AF-B75C-9E14D3971283}" presName="Accent" presStyleLbl="bgShp" presStyleIdx="4" presStyleCnt="6"/>
      <dgm:spPr/>
    </dgm:pt>
    <dgm:pt modelId="{84FC7043-7639-4BD8-8CF8-BFF48073DC1B}" type="pres">
      <dgm:prSet presAssocID="{E71F8E89-0AC6-40AF-B75C-9E14D3971283}" presName="Child5" presStyleLbl="node1" presStyleIdx="4" presStyleCnt="6">
        <dgm:presLayoutVars>
          <dgm:chMax val="0"/>
          <dgm:chPref val="0"/>
          <dgm:bulletEnabled val="1"/>
        </dgm:presLayoutVars>
      </dgm:prSet>
      <dgm:spPr/>
    </dgm:pt>
    <dgm:pt modelId="{03A10969-CC70-4BDB-8BFC-9DAF1091B6E1}" type="pres">
      <dgm:prSet presAssocID="{3D201402-C0CF-4CE2-83ED-D517D8978307}" presName="Accent6" presStyleCnt="0"/>
      <dgm:spPr/>
    </dgm:pt>
    <dgm:pt modelId="{8FFCDBA9-7867-4C3B-A6CE-635E81C94E26}" type="pres">
      <dgm:prSet presAssocID="{3D201402-C0CF-4CE2-83ED-D517D8978307}" presName="Accent" presStyleLbl="bgShp" presStyleIdx="5" presStyleCnt="6"/>
      <dgm:spPr/>
    </dgm:pt>
    <dgm:pt modelId="{76E1C5D1-A7C1-4A2A-92CA-1D011C1F0777}" type="pres">
      <dgm:prSet presAssocID="{3D201402-C0CF-4CE2-83ED-D517D8978307}" presName="Child6" presStyleLbl="node1" presStyleIdx="5" presStyleCnt="6">
        <dgm:presLayoutVars>
          <dgm:chMax val="0"/>
          <dgm:chPref val="0"/>
          <dgm:bulletEnabled val="1"/>
        </dgm:presLayoutVars>
      </dgm:prSet>
      <dgm:spPr/>
    </dgm:pt>
  </dgm:ptLst>
  <dgm:cxnLst>
    <dgm:cxn modelId="{786E9303-18D7-4AD0-B837-3D4474344150}" srcId="{41FF43AB-BBD7-4275-A891-5C400960B9CF}" destId="{3FE9FE9B-BB2A-48AE-BC79-2D922CF764ED}" srcOrd="1" destOrd="0" parTransId="{C2E3A457-2D0E-4786-9BE2-AB401F830D3D}" sibTransId="{E73B29F2-3488-48C2-9A09-6C3575120DDF}"/>
    <dgm:cxn modelId="{FEAE5115-BFE9-4850-AC7C-8A2E9BD905B7}" srcId="{41FF43AB-BBD7-4275-A891-5C400960B9CF}" destId="{2DC11A74-2C36-4D71-AAB3-20D7D4A3AC84}" srcOrd="3" destOrd="0" parTransId="{DB2A9BCA-7212-4D0F-BEC0-7A3DD762D181}" sibTransId="{5122B4DF-F3F9-40F4-8F17-BB6621967691}"/>
    <dgm:cxn modelId="{54B4E12D-493E-4C27-9B84-0C77C233123D}" type="presOf" srcId="{DEA14082-0711-4CCC-9489-9A6A7FBF07BF}" destId="{01B3F104-ABF0-451D-954A-308AEDF96F94}" srcOrd="0" destOrd="0" presId="urn:microsoft.com/office/officeart/2011/layout/HexagonRadial"/>
    <dgm:cxn modelId="{18BD0234-BC4F-4F8B-B38E-57A01A9CA2B1}" type="presOf" srcId="{3FE9FE9B-BB2A-48AE-BC79-2D922CF764ED}" destId="{5F44A7D5-FE66-41AD-AD54-07B17C2DD659}" srcOrd="0" destOrd="0" presId="urn:microsoft.com/office/officeart/2011/layout/HexagonRadial"/>
    <dgm:cxn modelId="{BED9AA43-7705-4168-BB40-10B5784A91DF}" srcId="{41FF43AB-BBD7-4275-A891-5C400960B9CF}" destId="{3D201402-C0CF-4CE2-83ED-D517D8978307}" srcOrd="5" destOrd="0" parTransId="{00E896BE-C628-4996-B321-0490373D2A5B}" sibTransId="{EC2D8B9E-8BC4-4A9F-BDEE-D0327C4A0989}"/>
    <dgm:cxn modelId="{E6C83873-87AB-4AFA-A267-3DEA65B2DD8A}" type="presOf" srcId="{E3298FC7-DD1B-4D49-BEA7-1051073515FC}" destId="{A6A115E0-F61E-444D-BBAB-0941891CC97C}" srcOrd="0" destOrd="0" presId="urn:microsoft.com/office/officeart/2011/layout/HexagonRadial"/>
    <dgm:cxn modelId="{89B65555-BDB2-42DB-8953-F4F8FF739EE3}" type="presOf" srcId="{3D201402-C0CF-4CE2-83ED-D517D8978307}" destId="{76E1C5D1-A7C1-4A2A-92CA-1D011C1F0777}" srcOrd="0" destOrd="0" presId="urn:microsoft.com/office/officeart/2011/layout/HexagonRadial"/>
    <dgm:cxn modelId="{BE43B478-8538-4792-B066-4D404B1C012A}" type="presOf" srcId="{81AC19D0-0D3D-440F-9C84-6B5763476856}" destId="{8ECC8FA3-3AEF-4115-9851-114D7902DDB1}" srcOrd="0" destOrd="0" presId="urn:microsoft.com/office/officeart/2011/layout/HexagonRadial"/>
    <dgm:cxn modelId="{088D5997-A3C3-4FA6-BD67-D19E57DCAB67}" type="presOf" srcId="{41FF43AB-BBD7-4275-A891-5C400960B9CF}" destId="{868AAEE9-85D9-4D95-B84C-D33E6A7D58F3}" srcOrd="0" destOrd="0" presId="urn:microsoft.com/office/officeart/2011/layout/HexagonRadial"/>
    <dgm:cxn modelId="{53EC5F98-8C24-4343-8801-A21DB2863C6E}" type="presOf" srcId="{E71F8E89-0AC6-40AF-B75C-9E14D3971283}" destId="{84FC7043-7639-4BD8-8CF8-BFF48073DC1B}" srcOrd="0" destOrd="0" presId="urn:microsoft.com/office/officeart/2011/layout/HexagonRadial"/>
    <dgm:cxn modelId="{F16905AE-4885-4242-AB3A-542934C374FC}" type="presOf" srcId="{2DC11A74-2C36-4D71-AAB3-20D7D4A3AC84}" destId="{2C312343-2ECF-4B5A-A6A9-EFF33CBB529A}" srcOrd="0" destOrd="0" presId="urn:microsoft.com/office/officeart/2011/layout/HexagonRadial"/>
    <dgm:cxn modelId="{4709A6DE-BDFD-4B33-AE69-8422EB4F98E0}" srcId="{41FF43AB-BBD7-4275-A891-5C400960B9CF}" destId="{81AC19D0-0D3D-440F-9C84-6B5763476856}" srcOrd="0" destOrd="0" parTransId="{D1CF53F8-48DB-4BE9-84B1-D99F3B9A7AF2}" sibTransId="{5BCA7F73-1A32-4C95-8477-6F6B754608AB}"/>
    <dgm:cxn modelId="{1E3490DF-4C93-4169-9B21-641C11354F76}" srcId="{E3298FC7-DD1B-4D49-BEA7-1051073515FC}" destId="{41FF43AB-BBD7-4275-A891-5C400960B9CF}" srcOrd="0" destOrd="0" parTransId="{28167FDB-1BB2-481C-A4F6-C910F1DD8A93}" sibTransId="{89D9204B-CE71-404C-91A8-6614AB369F70}"/>
    <dgm:cxn modelId="{AB2899E1-5AC5-4D18-8D9C-0F586B59F2CB}" srcId="{41FF43AB-BBD7-4275-A891-5C400960B9CF}" destId="{DEA14082-0711-4CCC-9489-9A6A7FBF07BF}" srcOrd="2" destOrd="0" parTransId="{6D232CEE-D4F3-4303-89A3-6655F34941AF}" sibTransId="{D5957AE4-6D49-488E-9460-EF636E40D935}"/>
    <dgm:cxn modelId="{1173CEE7-4DB2-4208-96D3-5D73779DFC1F}" srcId="{41FF43AB-BBD7-4275-A891-5C400960B9CF}" destId="{E71F8E89-0AC6-40AF-B75C-9E14D3971283}" srcOrd="4" destOrd="0" parTransId="{54B6CE25-9791-44A1-820D-1E2B3CE208F7}" sibTransId="{03E32AFC-1FCC-4056-BCE6-60E7474BA685}"/>
    <dgm:cxn modelId="{1EB2EFDF-8396-4B17-8EDA-9C152D127D89}" type="presParOf" srcId="{A6A115E0-F61E-444D-BBAB-0941891CC97C}" destId="{868AAEE9-85D9-4D95-B84C-D33E6A7D58F3}" srcOrd="0" destOrd="0" presId="urn:microsoft.com/office/officeart/2011/layout/HexagonRadial"/>
    <dgm:cxn modelId="{53AEC57B-21CB-4539-B178-64D66463B72D}" type="presParOf" srcId="{A6A115E0-F61E-444D-BBAB-0941891CC97C}" destId="{C4063003-4404-4E7C-B584-62B6E4E4A3C5}" srcOrd="1" destOrd="0" presId="urn:microsoft.com/office/officeart/2011/layout/HexagonRadial"/>
    <dgm:cxn modelId="{F18121F8-1A88-4031-854C-3FA337CEE40D}" type="presParOf" srcId="{C4063003-4404-4E7C-B584-62B6E4E4A3C5}" destId="{A8A3D018-742C-48A6-BB7D-3B6F054DF71A}" srcOrd="0" destOrd="0" presId="urn:microsoft.com/office/officeart/2011/layout/HexagonRadial"/>
    <dgm:cxn modelId="{9C02B6FD-13AA-4535-9EAA-7BDEAF367D1C}" type="presParOf" srcId="{A6A115E0-F61E-444D-BBAB-0941891CC97C}" destId="{8ECC8FA3-3AEF-4115-9851-114D7902DDB1}" srcOrd="2" destOrd="0" presId="urn:microsoft.com/office/officeart/2011/layout/HexagonRadial"/>
    <dgm:cxn modelId="{8C00E416-32C7-429C-B6B1-D9E8987AC7BD}" type="presParOf" srcId="{A6A115E0-F61E-444D-BBAB-0941891CC97C}" destId="{0E731F8F-FFA9-4D1F-920A-F92064900757}" srcOrd="3" destOrd="0" presId="urn:microsoft.com/office/officeart/2011/layout/HexagonRadial"/>
    <dgm:cxn modelId="{4CD10270-C6EE-45FC-A236-0C755D6AEC91}" type="presParOf" srcId="{0E731F8F-FFA9-4D1F-920A-F92064900757}" destId="{4FD9F3DA-1064-43CD-8593-C0E51BD76FB0}" srcOrd="0" destOrd="0" presId="urn:microsoft.com/office/officeart/2011/layout/HexagonRadial"/>
    <dgm:cxn modelId="{5E95B262-03B2-4E4E-B66E-C4FDEE6C3246}" type="presParOf" srcId="{A6A115E0-F61E-444D-BBAB-0941891CC97C}" destId="{5F44A7D5-FE66-41AD-AD54-07B17C2DD659}" srcOrd="4" destOrd="0" presId="urn:microsoft.com/office/officeart/2011/layout/HexagonRadial"/>
    <dgm:cxn modelId="{233A7054-78C6-4AFA-8910-1B54431B6232}" type="presParOf" srcId="{A6A115E0-F61E-444D-BBAB-0941891CC97C}" destId="{2E69C0E9-256D-499A-82FD-BA42C012E3BD}" srcOrd="5" destOrd="0" presId="urn:microsoft.com/office/officeart/2011/layout/HexagonRadial"/>
    <dgm:cxn modelId="{A53B73C5-31C8-4523-AD79-38DB3DED2B02}" type="presParOf" srcId="{2E69C0E9-256D-499A-82FD-BA42C012E3BD}" destId="{83383C64-207A-4196-899D-97899AF0EA4F}" srcOrd="0" destOrd="0" presId="urn:microsoft.com/office/officeart/2011/layout/HexagonRadial"/>
    <dgm:cxn modelId="{2176BF93-1EC6-4CAD-943C-C13C564430D3}" type="presParOf" srcId="{A6A115E0-F61E-444D-BBAB-0941891CC97C}" destId="{01B3F104-ABF0-451D-954A-308AEDF96F94}" srcOrd="6" destOrd="0" presId="urn:microsoft.com/office/officeart/2011/layout/HexagonRadial"/>
    <dgm:cxn modelId="{0C363504-46A9-470E-81D6-969511810A58}" type="presParOf" srcId="{A6A115E0-F61E-444D-BBAB-0941891CC97C}" destId="{04DBE2A7-2FCE-40D7-9E47-0C29A86F8514}" srcOrd="7" destOrd="0" presId="urn:microsoft.com/office/officeart/2011/layout/HexagonRadial"/>
    <dgm:cxn modelId="{6B98C000-267D-4287-9214-C937B38DF194}" type="presParOf" srcId="{04DBE2A7-2FCE-40D7-9E47-0C29A86F8514}" destId="{D1F90B58-CE24-4E99-A144-CB116A7ED90E}" srcOrd="0" destOrd="0" presId="urn:microsoft.com/office/officeart/2011/layout/HexagonRadial"/>
    <dgm:cxn modelId="{5A70686D-CB9C-4EF6-AFC5-8F8B8F743FB4}" type="presParOf" srcId="{A6A115E0-F61E-444D-BBAB-0941891CC97C}" destId="{2C312343-2ECF-4B5A-A6A9-EFF33CBB529A}" srcOrd="8" destOrd="0" presId="urn:microsoft.com/office/officeart/2011/layout/HexagonRadial"/>
    <dgm:cxn modelId="{968FADBA-992B-4289-95E6-0D5FDF2F8994}" type="presParOf" srcId="{A6A115E0-F61E-444D-BBAB-0941891CC97C}" destId="{D294A0A2-4027-45BA-B7DE-E404BEB7FB48}" srcOrd="9" destOrd="0" presId="urn:microsoft.com/office/officeart/2011/layout/HexagonRadial"/>
    <dgm:cxn modelId="{96BF39EF-AC6C-4210-9C2C-0BDC559048E2}" type="presParOf" srcId="{D294A0A2-4027-45BA-B7DE-E404BEB7FB48}" destId="{BEAF4C01-3B90-456F-9991-FDFEE2CFE9EE}" srcOrd="0" destOrd="0" presId="urn:microsoft.com/office/officeart/2011/layout/HexagonRadial"/>
    <dgm:cxn modelId="{E02A4A84-D932-480B-95C5-A57EE9564BA1}" type="presParOf" srcId="{A6A115E0-F61E-444D-BBAB-0941891CC97C}" destId="{84FC7043-7639-4BD8-8CF8-BFF48073DC1B}" srcOrd="10" destOrd="0" presId="urn:microsoft.com/office/officeart/2011/layout/HexagonRadial"/>
    <dgm:cxn modelId="{E2BBBF34-F064-4026-A575-4F9717437811}" type="presParOf" srcId="{A6A115E0-F61E-444D-BBAB-0941891CC97C}" destId="{03A10969-CC70-4BDB-8BFC-9DAF1091B6E1}" srcOrd="11" destOrd="0" presId="urn:microsoft.com/office/officeart/2011/layout/HexagonRadial"/>
    <dgm:cxn modelId="{2F482989-82B9-4EED-AC06-71348AF0F4B5}" type="presParOf" srcId="{03A10969-CC70-4BDB-8BFC-9DAF1091B6E1}" destId="{8FFCDBA9-7867-4C3B-A6CE-635E81C94E26}" srcOrd="0" destOrd="0" presId="urn:microsoft.com/office/officeart/2011/layout/HexagonRadial"/>
    <dgm:cxn modelId="{3B100022-77E1-4FE4-B1A5-4E36033EE3F0}" type="presParOf" srcId="{A6A115E0-F61E-444D-BBAB-0941891CC97C}" destId="{76E1C5D1-A7C1-4A2A-92CA-1D011C1F0777}" srcOrd="12" destOrd="0" presId="urn:microsoft.com/office/officeart/2011/layout/HexagonRadial"/>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165FAD6-DBE5-4A11-964B-A7E7D46ABD6A}" type="doc">
      <dgm:prSet loTypeId="urn:microsoft.com/office/officeart/2009/layout/CircleArrowProcess" loCatId="process" qsTypeId="urn:microsoft.com/office/officeart/2005/8/quickstyle/simple1" qsCatId="simple" csTypeId="urn:microsoft.com/office/officeart/2005/8/colors/accent1_2" csCatId="accent1" phldr="1"/>
      <dgm:spPr/>
      <dgm:t>
        <a:bodyPr/>
        <a:lstStyle/>
        <a:p>
          <a:endParaRPr lang="en-US"/>
        </a:p>
      </dgm:t>
    </dgm:pt>
    <dgm:pt modelId="{A3CF41E5-48FF-47B2-8DF4-D36C72ECFD57}">
      <dgm:prSet phldrT="[Text]"/>
      <dgm:spPr/>
      <dgm:t>
        <a:bodyPr/>
        <a:lstStyle/>
        <a:p>
          <a:r>
            <a:rPr lang="en-US" dirty="0"/>
            <a:t>Lease</a:t>
          </a:r>
        </a:p>
      </dgm:t>
    </dgm:pt>
    <dgm:pt modelId="{1BA56FA6-AA15-414E-B61A-49C1708A7870}" type="parTrans" cxnId="{728602DA-AB1A-46AB-A983-1EBF4308830F}">
      <dgm:prSet/>
      <dgm:spPr/>
      <dgm:t>
        <a:bodyPr/>
        <a:lstStyle/>
        <a:p>
          <a:endParaRPr lang="en-US"/>
        </a:p>
      </dgm:t>
    </dgm:pt>
    <dgm:pt modelId="{66771675-0B19-492D-9E8E-EDACC511CF3C}" type="sibTrans" cxnId="{728602DA-AB1A-46AB-A983-1EBF4308830F}">
      <dgm:prSet/>
      <dgm:spPr/>
      <dgm:t>
        <a:bodyPr/>
        <a:lstStyle/>
        <a:p>
          <a:endParaRPr lang="en-US"/>
        </a:p>
      </dgm:t>
    </dgm:pt>
    <dgm:pt modelId="{96B2BD28-49A0-4E74-9BEF-AEB400DA0A36}">
      <dgm:prSet phldrT="[Text]"/>
      <dgm:spPr/>
      <dgm:t>
        <a:bodyPr/>
        <a:lstStyle/>
        <a:p>
          <a:r>
            <a:rPr lang="en-US" dirty="0"/>
            <a:t>Mgmt.</a:t>
          </a:r>
        </a:p>
      </dgm:t>
    </dgm:pt>
    <dgm:pt modelId="{156F699E-18A5-40CE-ACDF-7D27619A8D6D}" type="parTrans" cxnId="{084000A5-06A5-4BFD-981C-7169CCC87FE4}">
      <dgm:prSet/>
      <dgm:spPr/>
      <dgm:t>
        <a:bodyPr/>
        <a:lstStyle/>
        <a:p>
          <a:endParaRPr lang="en-US"/>
        </a:p>
      </dgm:t>
    </dgm:pt>
    <dgm:pt modelId="{73254E72-5CDC-49AA-85B9-7826CC04D516}" type="sibTrans" cxnId="{084000A5-06A5-4BFD-981C-7169CCC87FE4}">
      <dgm:prSet/>
      <dgm:spPr/>
      <dgm:t>
        <a:bodyPr/>
        <a:lstStyle/>
        <a:p>
          <a:endParaRPr lang="en-US"/>
        </a:p>
      </dgm:t>
    </dgm:pt>
    <dgm:pt modelId="{F2EF1095-5FA5-46EC-B212-717CE1A65DB6}">
      <dgm:prSet phldrT="[Text]"/>
      <dgm:spPr/>
      <dgm:t>
        <a:bodyPr/>
        <a:lstStyle/>
        <a:p>
          <a:r>
            <a:rPr lang="en-US" dirty="0"/>
            <a:t>Renewal</a:t>
          </a:r>
        </a:p>
      </dgm:t>
    </dgm:pt>
    <dgm:pt modelId="{9B64CA73-FBF4-454C-ACA4-7C4A68C33181}" type="parTrans" cxnId="{F52C5817-6284-48B1-9F31-9DD1C42C2749}">
      <dgm:prSet/>
      <dgm:spPr/>
      <dgm:t>
        <a:bodyPr/>
        <a:lstStyle/>
        <a:p>
          <a:endParaRPr lang="en-US"/>
        </a:p>
      </dgm:t>
    </dgm:pt>
    <dgm:pt modelId="{438989DC-ED0B-40F8-BE7F-B5F65CB787E1}" type="sibTrans" cxnId="{F52C5817-6284-48B1-9F31-9DD1C42C2749}">
      <dgm:prSet/>
      <dgm:spPr/>
      <dgm:t>
        <a:bodyPr/>
        <a:lstStyle/>
        <a:p>
          <a:endParaRPr lang="en-US"/>
        </a:p>
      </dgm:t>
    </dgm:pt>
    <dgm:pt modelId="{881FF1FB-AB1B-4313-8BEF-75B6C032166C}" type="pres">
      <dgm:prSet presAssocID="{D165FAD6-DBE5-4A11-964B-A7E7D46ABD6A}" presName="Name0" presStyleCnt="0">
        <dgm:presLayoutVars>
          <dgm:chMax val="7"/>
          <dgm:chPref val="7"/>
          <dgm:dir/>
          <dgm:animLvl val="lvl"/>
        </dgm:presLayoutVars>
      </dgm:prSet>
      <dgm:spPr/>
    </dgm:pt>
    <dgm:pt modelId="{FE9A1F6B-CEBA-48E1-AACF-C32780D9F131}" type="pres">
      <dgm:prSet presAssocID="{A3CF41E5-48FF-47B2-8DF4-D36C72ECFD57}" presName="Accent1" presStyleCnt="0"/>
      <dgm:spPr/>
    </dgm:pt>
    <dgm:pt modelId="{3907AA26-F365-4260-8296-3A7224360DC9}" type="pres">
      <dgm:prSet presAssocID="{A3CF41E5-48FF-47B2-8DF4-D36C72ECFD57}" presName="Accent" presStyleLbl="node1" presStyleIdx="0" presStyleCnt="3"/>
      <dgm:spPr>
        <a:gradFill rotWithShape="0">
          <a:gsLst>
            <a:gs pos="38000">
              <a:srgbClr val="FFFFFF"/>
            </a:gs>
            <a:gs pos="100000">
              <a:schemeClr val="tx1">
                <a:alpha val="0"/>
              </a:schemeClr>
            </a:gs>
          </a:gsLst>
          <a:path path="circle">
            <a:fillToRect l="50000" t="50000" r="50000" b="50000"/>
          </a:path>
        </a:gradFill>
      </dgm:spPr>
    </dgm:pt>
    <dgm:pt modelId="{0E49C77D-E286-4D0C-8E1B-0DD3DA3404DD}" type="pres">
      <dgm:prSet presAssocID="{A3CF41E5-48FF-47B2-8DF4-D36C72ECFD57}" presName="Parent1" presStyleLbl="revTx" presStyleIdx="0" presStyleCnt="3">
        <dgm:presLayoutVars>
          <dgm:chMax val="1"/>
          <dgm:chPref val="1"/>
          <dgm:bulletEnabled val="1"/>
        </dgm:presLayoutVars>
      </dgm:prSet>
      <dgm:spPr/>
    </dgm:pt>
    <dgm:pt modelId="{0ECC8554-9FA1-4FEA-81D4-A36632E5F523}" type="pres">
      <dgm:prSet presAssocID="{96B2BD28-49A0-4E74-9BEF-AEB400DA0A36}" presName="Accent2" presStyleCnt="0"/>
      <dgm:spPr/>
    </dgm:pt>
    <dgm:pt modelId="{6E29D9F2-F565-46AF-8B89-6C4184A98CE0}" type="pres">
      <dgm:prSet presAssocID="{96B2BD28-49A0-4E74-9BEF-AEB400DA0A36}" presName="Accent" presStyleLbl="node1" presStyleIdx="1" presStyleCnt="3"/>
      <dgm:spPr>
        <a:gradFill rotWithShape="0">
          <a:gsLst>
            <a:gs pos="42000">
              <a:srgbClr val="FFFFFF"/>
            </a:gs>
            <a:gs pos="100000">
              <a:schemeClr val="tx1">
                <a:alpha val="0"/>
              </a:schemeClr>
            </a:gs>
          </a:gsLst>
          <a:path path="circle">
            <a:fillToRect l="50000" t="50000" r="50000" b="50000"/>
          </a:path>
        </a:gradFill>
      </dgm:spPr>
    </dgm:pt>
    <dgm:pt modelId="{9D24713C-A85D-42AB-8994-D1C6BEDE26B6}" type="pres">
      <dgm:prSet presAssocID="{96B2BD28-49A0-4E74-9BEF-AEB400DA0A36}" presName="Parent2" presStyleLbl="revTx" presStyleIdx="1" presStyleCnt="3">
        <dgm:presLayoutVars>
          <dgm:chMax val="1"/>
          <dgm:chPref val="1"/>
          <dgm:bulletEnabled val="1"/>
        </dgm:presLayoutVars>
      </dgm:prSet>
      <dgm:spPr/>
    </dgm:pt>
    <dgm:pt modelId="{428075D2-4FBA-4222-B631-9B428BCAC096}" type="pres">
      <dgm:prSet presAssocID="{F2EF1095-5FA5-46EC-B212-717CE1A65DB6}" presName="Accent3" presStyleCnt="0"/>
      <dgm:spPr/>
    </dgm:pt>
    <dgm:pt modelId="{B779F16A-3C29-475F-9F5A-A754B61B585B}" type="pres">
      <dgm:prSet presAssocID="{F2EF1095-5FA5-46EC-B212-717CE1A65DB6}" presName="Accent" presStyleLbl="node1" presStyleIdx="2" presStyleCnt="3"/>
      <dgm:spPr>
        <a:gradFill rotWithShape="0">
          <a:gsLst>
            <a:gs pos="45000">
              <a:srgbClr val="FFFFFF"/>
            </a:gs>
            <a:gs pos="100000">
              <a:schemeClr val="tx1">
                <a:alpha val="0"/>
              </a:schemeClr>
            </a:gs>
          </a:gsLst>
          <a:path path="circle">
            <a:fillToRect l="50000" t="50000" r="50000" b="50000"/>
          </a:path>
        </a:gradFill>
      </dgm:spPr>
    </dgm:pt>
    <dgm:pt modelId="{90DFA4F7-4E2E-48C0-831C-D211755C8FE1}" type="pres">
      <dgm:prSet presAssocID="{F2EF1095-5FA5-46EC-B212-717CE1A65DB6}" presName="Parent3" presStyleLbl="revTx" presStyleIdx="2" presStyleCnt="3">
        <dgm:presLayoutVars>
          <dgm:chMax val="1"/>
          <dgm:chPref val="1"/>
          <dgm:bulletEnabled val="1"/>
        </dgm:presLayoutVars>
      </dgm:prSet>
      <dgm:spPr/>
    </dgm:pt>
  </dgm:ptLst>
  <dgm:cxnLst>
    <dgm:cxn modelId="{F52C5817-6284-48B1-9F31-9DD1C42C2749}" srcId="{D165FAD6-DBE5-4A11-964B-A7E7D46ABD6A}" destId="{F2EF1095-5FA5-46EC-B212-717CE1A65DB6}" srcOrd="2" destOrd="0" parTransId="{9B64CA73-FBF4-454C-ACA4-7C4A68C33181}" sibTransId="{438989DC-ED0B-40F8-BE7F-B5F65CB787E1}"/>
    <dgm:cxn modelId="{15468C42-006D-4CF6-B2A2-DF4C21CEE171}" type="presOf" srcId="{96B2BD28-49A0-4E74-9BEF-AEB400DA0A36}" destId="{9D24713C-A85D-42AB-8994-D1C6BEDE26B6}" srcOrd="0" destOrd="0" presId="urn:microsoft.com/office/officeart/2009/layout/CircleArrowProcess"/>
    <dgm:cxn modelId="{F2CD8E87-2D60-44E0-80D0-FBA0A8396783}" type="presOf" srcId="{A3CF41E5-48FF-47B2-8DF4-D36C72ECFD57}" destId="{0E49C77D-E286-4D0C-8E1B-0DD3DA3404DD}" srcOrd="0" destOrd="0" presId="urn:microsoft.com/office/officeart/2009/layout/CircleArrowProcess"/>
    <dgm:cxn modelId="{87FF63A3-8A68-4765-B104-2C82E76E9376}" type="presOf" srcId="{D165FAD6-DBE5-4A11-964B-A7E7D46ABD6A}" destId="{881FF1FB-AB1B-4313-8BEF-75B6C032166C}" srcOrd="0" destOrd="0" presId="urn:microsoft.com/office/officeart/2009/layout/CircleArrowProcess"/>
    <dgm:cxn modelId="{084000A5-06A5-4BFD-981C-7169CCC87FE4}" srcId="{D165FAD6-DBE5-4A11-964B-A7E7D46ABD6A}" destId="{96B2BD28-49A0-4E74-9BEF-AEB400DA0A36}" srcOrd="1" destOrd="0" parTransId="{156F699E-18A5-40CE-ACDF-7D27619A8D6D}" sibTransId="{73254E72-5CDC-49AA-85B9-7826CC04D516}"/>
    <dgm:cxn modelId="{728602DA-AB1A-46AB-A983-1EBF4308830F}" srcId="{D165FAD6-DBE5-4A11-964B-A7E7D46ABD6A}" destId="{A3CF41E5-48FF-47B2-8DF4-D36C72ECFD57}" srcOrd="0" destOrd="0" parTransId="{1BA56FA6-AA15-414E-B61A-49C1708A7870}" sibTransId="{66771675-0B19-492D-9E8E-EDACC511CF3C}"/>
    <dgm:cxn modelId="{E8A8C3EF-B1F3-4D70-A69B-882FC17DD682}" type="presOf" srcId="{F2EF1095-5FA5-46EC-B212-717CE1A65DB6}" destId="{90DFA4F7-4E2E-48C0-831C-D211755C8FE1}" srcOrd="0" destOrd="0" presId="urn:microsoft.com/office/officeart/2009/layout/CircleArrowProcess"/>
    <dgm:cxn modelId="{06354024-24DC-459B-B70D-15D0CFDD040C}" type="presParOf" srcId="{881FF1FB-AB1B-4313-8BEF-75B6C032166C}" destId="{FE9A1F6B-CEBA-48E1-AACF-C32780D9F131}" srcOrd="0" destOrd="0" presId="urn:microsoft.com/office/officeart/2009/layout/CircleArrowProcess"/>
    <dgm:cxn modelId="{16232340-75ED-420B-AF88-14EA74977D9C}" type="presParOf" srcId="{FE9A1F6B-CEBA-48E1-AACF-C32780D9F131}" destId="{3907AA26-F365-4260-8296-3A7224360DC9}" srcOrd="0" destOrd="0" presId="urn:microsoft.com/office/officeart/2009/layout/CircleArrowProcess"/>
    <dgm:cxn modelId="{032D6E77-84EE-4B94-9359-4F63CD9C7DFC}" type="presParOf" srcId="{881FF1FB-AB1B-4313-8BEF-75B6C032166C}" destId="{0E49C77D-E286-4D0C-8E1B-0DD3DA3404DD}" srcOrd="1" destOrd="0" presId="urn:microsoft.com/office/officeart/2009/layout/CircleArrowProcess"/>
    <dgm:cxn modelId="{83BA832E-8511-4DA0-92E6-D221580F6A2E}" type="presParOf" srcId="{881FF1FB-AB1B-4313-8BEF-75B6C032166C}" destId="{0ECC8554-9FA1-4FEA-81D4-A36632E5F523}" srcOrd="2" destOrd="0" presId="urn:microsoft.com/office/officeart/2009/layout/CircleArrowProcess"/>
    <dgm:cxn modelId="{44030C28-8506-44A6-A161-6BE37D07E16A}" type="presParOf" srcId="{0ECC8554-9FA1-4FEA-81D4-A36632E5F523}" destId="{6E29D9F2-F565-46AF-8B89-6C4184A98CE0}" srcOrd="0" destOrd="0" presId="urn:microsoft.com/office/officeart/2009/layout/CircleArrowProcess"/>
    <dgm:cxn modelId="{E7957D78-E08B-4AFB-ABC9-4B5A9525B9DB}" type="presParOf" srcId="{881FF1FB-AB1B-4313-8BEF-75B6C032166C}" destId="{9D24713C-A85D-42AB-8994-D1C6BEDE26B6}" srcOrd="3" destOrd="0" presId="urn:microsoft.com/office/officeart/2009/layout/CircleArrowProcess"/>
    <dgm:cxn modelId="{2B067815-DC2F-4600-ADEA-B98C5E2F2650}" type="presParOf" srcId="{881FF1FB-AB1B-4313-8BEF-75B6C032166C}" destId="{428075D2-4FBA-4222-B631-9B428BCAC096}" srcOrd="4" destOrd="0" presId="urn:microsoft.com/office/officeart/2009/layout/CircleArrowProcess"/>
    <dgm:cxn modelId="{02C73374-0950-4F73-9530-133E8A8BAFEA}" type="presParOf" srcId="{428075D2-4FBA-4222-B631-9B428BCAC096}" destId="{B779F16A-3C29-475F-9F5A-A754B61B585B}" srcOrd="0" destOrd="0" presId="urn:microsoft.com/office/officeart/2009/layout/CircleArrowProcess"/>
    <dgm:cxn modelId="{B6BEFA2C-5056-49C4-B2AA-AF2C604AD235}" type="presParOf" srcId="{881FF1FB-AB1B-4313-8BEF-75B6C032166C}" destId="{90DFA4F7-4E2E-48C0-831C-D211755C8FE1}" srcOrd="5" destOrd="0" presId="urn:microsoft.com/office/officeart/2009/layout/Circle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C685F6F-B9DB-4F2F-9D0C-66625DDD64D9}" type="doc">
      <dgm:prSet loTypeId="urn:microsoft.com/office/officeart/2005/8/layout/default" loCatId="list" qsTypeId="urn:microsoft.com/office/officeart/2005/8/quickstyle/simple4" qsCatId="simple" csTypeId="urn:microsoft.com/office/officeart/2005/8/colors/accent2_2" csCatId="accent2" phldr="1"/>
      <dgm:spPr/>
      <dgm:t>
        <a:bodyPr/>
        <a:lstStyle/>
        <a:p>
          <a:endParaRPr lang="en-US"/>
        </a:p>
      </dgm:t>
    </dgm:pt>
    <dgm:pt modelId="{6E07CB80-5E0A-4E99-AD4B-E01A9D31492B}">
      <dgm:prSet/>
      <dgm:spPr/>
      <dgm:t>
        <a:bodyPr/>
        <a:lstStyle/>
        <a:p>
          <a:r>
            <a:rPr lang="en-US"/>
            <a:t>You will never have to come looking for us when it comes to getting your money.  </a:t>
          </a:r>
        </a:p>
      </dgm:t>
    </dgm:pt>
    <dgm:pt modelId="{CAEE9D98-E414-4507-93A8-8BF2E8D9A6E3}" type="parTrans" cxnId="{ACFC2D64-1D68-418C-A792-762CFE35E5D6}">
      <dgm:prSet/>
      <dgm:spPr/>
      <dgm:t>
        <a:bodyPr/>
        <a:lstStyle/>
        <a:p>
          <a:endParaRPr lang="en-US"/>
        </a:p>
      </dgm:t>
    </dgm:pt>
    <dgm:pt modelId="{F9B90AA9-BB0B-435D-B45C-AB72C4EA2B6F}" type="sibTrans" cxnId="{ACFC2D64-1D68-418C-A792-762CFE35E5D6}">
      <dgm:prSet/>
      <dgm:spPr/>
      <dgm:t>
        <a:bodyPr/>
        <a:lstStyle/>
        <a:p>
          <a:endParaRPr lang="en-US"/>
        </a:p>
      </dgm:t>
    </dgm:pt>
    <dgm:pt modelId="{ED8207F3-52E2-422C-AA30-7811D049CE8F}">
      <dgm:prSet/>
      <dgm:spPr/>
      <dgm:t>
        <a:bodyPr/>
        <a:lstStyle/>
        <a:p>
          <a:r>
            <a:rPr lang="en-US"/>
            <a:t>We pay out every month on or about the 10</a:t>
          </a:r>
          <a:r>
            <a:rPr lang="en-US" baseline="30000"/>
            <a:t>th</a:t>
          </a:r>
          <a:r>
            <a:rPr lang="en-US"/>
            <a:t> &amp; you will have the money in your account by the 15</a:t>
          </a:r>
          <a:r>
            <a:rPr lang="en-US" baseline="30000"/>
            <a:t>th</a:t>
          </a:r>
          <a:endParaRPr lang="en-US"/>
        </a:p>
      </dgm:t>
    </dgm:pt>
    <dgm:pt modelId="{21FA6586-A1C3-4FC1-BBEB-2D3F12434B53}" type="parTrans" cxnId="{5E1448CC-DA36-418B-BC0E-6FEF978328E5}">
      <dgm:prSet/>
      <dgm:spPr/>
      <dgm:t>
        <a:bodyPr/>
        <a:lstStyle/>
        <a:p>
          <a:endParaRPr lang="en-US"/>
        </a:p>
      </dgm:t>
    </dgm:pt>
    <dgm:pt modelId="{BA3B1324-342E-46A0-872B-8C5A82BD22BB}" type="sibTrans" cxnId="{5E1448CC-DA36-418B-BC0E-6FEF978328E5}">
      <dgm:prSet/>
      <dgm:spPr/>
      <dgm:t>
        <a:bodyPr/>
        <a:lstStyle/>
        <a:p>
          <a:endParaRPr lang="en-US"/>
        </a:p>
      </dgm:t>
    </dgm:pt>
    <dgm:pt modelId="{F5FEC308-BC54-4458-B402-63546C39A50B}" type="pres">
      <dgm:prSet presAssocID="{BC685F6F-B9DB-4F2F-9D0C-66625DDD64D9}" presName="diagram" presStyleCnt="0">
        <dgm:presLayoutVars>
          <dgm:dir/>
          <dgm:resizeHandles val="exact"/>
        </dgm:presLayoutVars>
      </dgm:prSet>
      <dgm:spPr/>
    </dgm:pt>
    <dgm:pt modelId="{78FD8285-213C-4911-A618-854C21E86128}" type="pres">
      <dgm:prSet presAssocID="{6E07CB80-5E0A-4E99-AD4B-E01A9D31492B}" presName="node" presStyleLbl="node1" presStyleIdx="0" presStyleCnt="2">
        <dgm:presLayoutVars>
          <dgm:bulletEnabled val="1"/>
        </dgm:presLayoutVars>
      </dgm:prSet>
      <dgm:spPr/>
    </dgm:pt>
    <dgm:pt modelId="{A626D5F2-DB8E-47A3-A6E0-3D72CBDE0AB0}" type="pres">
      <dgm:prSet presAssocID="{F9B90AA9-BB0B-435D-B45C-AB72C4EA2B6F}" presName="sibTrans" presStyleCnt="0"/>
      <dgm:spPr/>
    </dgm:pt>
    <dgm:pt modelId="{B3AE53C3-97D6-4082-B6B6-A246F1D03F51}" type="pres">
      <dgm:prSet presAssocID="{ED8207F3-52E2-422C-AA30-7811D049CE8F}" presName="node" presStyleLbl="node1" presStyleIdx="1" presStyleCnt="2">
        <dgm:presLayoutVars>
          <dgm:bulletEnabled val="1"/>
        </dgm:presLayoutVars>
      </dgm:prSet>
      <dgm:spPr/>
    </dgm:pt>
  </dgm:ptLst>
  <dgm:cxnLst>
    <dgm:cxn modelId="{737FB228-BDB7-4CE0-8F54-0F718EA9BF04}" type="presOf" srcId="{ED8207F3-52E2-422C-AA30-7811D049CE8F}" destId="{B3AE53C3-97D6-4082-B6B6-A246F1D03F51}" srcOrd="0" destOrd="0" presId="urn:microsoft.com/office/officeart/2005/8/layout/default"/>
    <dgm:cxn modelId="{ACFC2D64-1D68-418C-A792-762CFE35E5D6}" srcId="{BC685F6F-B9DB-4F2F-9D0C-66625DDD64D9}" destId="{6E07CB80-5E0A-4E99-AD4B-E01A9D31492B}" srcOrd="0" destOrd="0" parTransId="{CAEE9D98-E414-4507-93A8-8BF2E8D9A6E3}" sibTransId="{F9B90AA9-BB0B-435D-B45C-AB72C4EA2B6F}"/>
    <dgm:cxn modelId="{C661D879-9EB8-4ED0-BE23-D24102835E96}" type="presOf" srcId="{BC685F6F-B9DB-4F2F-9D0C-66625DDD64D9}" destId="{F5FEC308-BC54-4458-B402-63546C39A50B}" srcOrd="0" destOrd="0" presId="urn:microsoft.com/office/officeart/2005/8/layout/default"/>
    <dgm:cxn modelId="{5E1448CC-DA36-418B-BC0E-6FEF978328E5}" srcId="{BC685F6F-B9DB-4F2F-9D0C-66625DDD64D9}" destId="{ED8207F3-52E2-422C-AA30-7811D049CE8F}" srcOrd="1" destOrd="0" parTransId="{21FA6586-A1C3-4FC1-BBEB-2D3F12434B53}" sibTransId="{BA3B1324-342E-46A0-872B-8C5A82BD22BB}"/>
    <dgm:cxn modelId="{315884F5-84F5-4D5E-B582-D1622A4BE05F}" type="presOf" srcId="{6E07CB80-5E0A-4E99-AD4B-E01A9D31492B}" destId="{78FD8285-213C-4911-A618-854C21E86128}" srcOrd="0" destOrd="0" presId="urn:microsoft.com/office/officeart/2005/8/layout/default"/>
    <dgm:cxn modelId="{A639E8C7-A322-461F-919E-B3AA6B539182}" type="presParOf" srcId="{F5FEC308-BC54-4458-B402-63546C39A50B}" destId="{78FD8285-213C-4911-A618-854C21E86128}" srcOrd="0" destOrd="0" presId="urn:microsoft.com/office/officeart/2005/8/layout/default"/>
    <dgm:cxn modelId="{B8BD6AB8-E82C-4210-AC4B-76E64240F713}" type="presParOf" srcId="{F5FEC308-BC54-4458-B402-63546C39A50B}" destId="{A626D5F2-DB8E-47A3-A6E0-3D72CBDE0AB0}" srcOrd="1" destOrd="0" presId="urn:microsoft.com/office/officeart/2005/8/layout/default"/>
    <dgm:cxn modelId="{33C43B2B-D855-48FF-9473-1F2BC732A840}" type="presParOf" srcId="{F5FEC308-BC54-4458-B402-63546C39A50B}" destId="{B3AE53C3-97D6-4082-B6B6-A246F1D03F51}" srcOrd="2" destOrd="0" presId="urn:microsoft.com/office/officeart/2005/8/layout/default"/>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6265993-FB6C-4066-BD4D-939089D93449}"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67C1E77A-3451-4658-9B27-F7E562F9983C}">
      <dgm:prSet phldrT="[Text]"/>
      <dgm:spPr/>
      <dgm:t>
        <a:bodyPr/>
        <a:lstStyle/>
        <a:p>
          <a:r>
            <a:rPr lang="en-US" b="1" dirty="0"/>
            <a:t>Credit Check</a:t>
          </a:r>
        </a:p>
      </dgm:t>
    </dgm:pt>
    <dgm:pt modelId="{1F2599C9-C475-4983-8400-09E5CF34BF13}" type="parTrans" cxnId="{308E8D7B-A4E6-40C6-A09C-5103DC6963C2}">
      <dgm:prSet/>
      <dgm:spPr/>
      <dgm:t>
        <a:bodyPr/>
        <a:lstStyle/>
        <a:p>
          <a:endParaRPr lang="en-US"/>
        </a:p>
      </dgm:t>
    </dgm:pt>
    <dgm:pt modelId="{FD4D7F68-EC81-494A-A0ED-1C68AA20AF0F}" type="sibTrans" cxnId="{308E8D7B-A4E6-40C6-A09C-5103DC6963C2}">
      <dgm:prSet/>
      <dgm:spPr/>
      <dgm:t>
        <a:bodyPr/>
        <a:lstStyle/>
        <a:p>
          <a:endParaRPr lang="en-US"/>
        </a:p>
      </dgm:t>
    </dgm:pt>
    <dgm:pt modelId="{14D20D5E-3F11-45BE-89AF-A3C90730A2E8}">
      <dgm:prSet phldrT="[Text]"/>
      <dgm:spPr/>
      <dgm:t>
        <a:bodyPr/>
        <a:lstStyle/>
        <a:p>
          <a:r>
            <a:rPr lang="en-US" b="1" dirty="0"/>
            <a:t>Civil &amp; Criminal Search</a:t>
          </a:r>
        </a:p>
      </dgm:t>
    </dgm:pt>
    <dgm:pt modelId="{0F59BC57-A2C8-40ED-9078-2771C4C7EEE6}" type="parTrans" cxnId="{7B39FF04-0EC1-4DC2-8520-3914BB5E7BE1}">
      <dgm:prSet/>
      <dgm:spPr/>
      <dgm:t>
        <a:bodyPr/>
        <a:lstStyle/>
        <a:p>
          <a:endParaRPr lang="en-US"/>
        </a:p>
      </dgm:t>
    </dgm:pt>
    <dgm:pt modelId="{DA3C9E75-2FDD-4850-A4B8-11B4CFA09C89}" type="sibTrans" cxnId="{7B39FF04-0EC1-4DC2-8520-3914BB5E7BE1}">
      <dgm:prSet/>
      <dgm:spPr/>
      <dgm:t>
        <a:bodyPr/>
        <a:lstStyle/>
        <a:p>
          <a:endParaRPr lang="en-US"/>
        </a:p>
      </dgm:t>
    </dgm:pt>
    <dgm:pt modelId="{4D5E6DA1-D18A-4D7D-9725-C2D27CF9EAF0}">
      <dgm:prSet phldrT="[Text]"/>
      <dgm:spPr/>
      <dgm:t>
        <a:bodyPr/>
        <a:lstStyle/>
        <a:p>
          <a:r>
            <a:rPr lang="en-US" b="1" dirty="0"/>
            <a:t>Rental History (Last 5 Yrs.)</a:t>
          </a:r>
        </a:p>
      </dgm:t>
    </dgm:pt>
    <dgm:pt modelId="{49CD5626-28C0-4ECA-8611-A2D2AF8D2FE9}" type="parTrans" cxnId="{F841C952-6CA1-4268-A4FA-7FF4FEA1B77C}">
      <dgm:prSet/>
      <dgm:spPr/>
      <dgm:t>
        <a:bodyPr/>
        <a:lstStyle/>
        <a:p>
          <a:endParaRPr lang="en-US"/>
        </a:p>
      </dgm:t>
    </dgm:pt>
    <dgm:pt modelId="{30B2EBAF-5139-47D1-8236-81D6169F5874}" type="sibTrans" cxnId="{F841C952-6CA1-4268-A4FA-7FF4FEA1B77C}">
      <dgm:prSet/>
      <dgm:spPr/>
      <dgm:t>
        <a:bodyPr/>
        <a:lstStyle/>
        <a:p>
          <a:endParaRPr lang="en-US"/>
        </a:p>
      </dgm:t>
    </dgm:pt>
    <dgm:pt modelId="{E6729B5E-A91A-4E21-B024-2A595A8CC8D1}">
      <dgm:prSet phldrT="[Text]"/>
      <dgm:spPr/>
      <dgm:t>
        <a:bodyPr/>
        <a:lstStyle/>
        <a:p>
          <a:r>
            <a:rPr lang="en-US" b="1" dirty="0"/>
            <a:t>Employment &amp; Income</a:t>
          </a:r>
        </a:p>
      </dgm:t>
    </dgm:pt>
    <dgm:pt modelId="{CB44050F-F767-453C-B07A-1C8E5B7E5962}" type="parTrans" cxnId="{5904C425-502C-4E82-A864-5092D373CF9A}">
      <dgm:prSet/>
      <dgm:spPr/>
      <dgm:t>
        <a:bodyPr/>
        <a:lstStyle/>
        <a:p>
          <a:endParaRPr lang="en-US"/>
        </a:p>
      </dgm:t>
    </dgm:pt>
    <dgm:pt modelId="{5BCA5B90-5B01-4901-B475-0CC4C12F39CF}" type="sibTrans" cxnId="{5904C425-502C-4E82-A864-5092D373CF9A}">
      <dgm:prSet/>
      <dgm:spPr/>
      <dgm:t>
        <a:bodyPr/>
        <a:lstStyle/>
        <a:p>
          <a:endParaRPr lang="en-US"/>
        </a:p>
      </dgm:t>
    </dgm:pt>
    <dgm:pt modelId="{6171CB13-2A98-4E85-B3AE-04F4CAE6CC0A}">
      <dgm:prSet phldrT="[Text]"/>
      <dgm:spPr/>
      <dgm:t>
        <a:bodyPr/>
        <a:lstStyle/>
        <a:p>
          <a:r>
            <a:rPr lang="en-US" b="1" dirty="0"/>
            <a:t>Pets</a:t>
          </a:r>
        </a:p>
        <a:p>
          <a:r>
            <a:rPr lang="en-US" b="1" dirty="0"/>
            <a:t>Petscreening.com</a:t>
          </a:r>
        </a:p>
      </dgm:t>
    </dgm:pt>
    <dgm:pt modelId="{AD63DFBF-CD7D-4365-B6DE-26F04CDFF723}" type="parTrans" cxnId="{03DB4527-C640-4859-87E2-0A6C94B6B70F}">
      <dgm:prSet/>
      <dgm:spPr/>
      <dgm:t>
        <a:bodyPr/>
        <a:lstStyle/>
        <a:p>
          <a:endParaRPr lang="en-US"/>
        </a:p>
      </dgm:t>
    </dgm:pt>
    <dgm:pt modelId="{FEBEB1CB-FBD1-4E87-AF20-F8D69A1544CD}" type="sibTrans" cxnId="{03DB4527-C640-4859-87E2-0A6C94B6B70F}">
      <dgm:prSet/>
      <dgm:spPr/>
      <dgm:t>
        <a:bodyPr/>
        <a:lstStyle/>
        <a:p>
          <a:endParaRPr lang="en-US"/>
        </a:p>
      </dgm:t>
    </dgm:pt>
    <dgm:pt modelId="{550A7BE9-53EF-4EE9-AD7E-0D7A23852C1E}" type="pres">
      <dgm:prSet presAssocID="{46265993-FB6C-4066-BD4D-939089D93449}" presName="diagram" presStyleCnt="0">
        <dgm:presLayoutVars>
          <dgm:dir/>
          <dgm:resizeHandles val="exact"/>
        </dgm:presLayoutVars>
      </dgm:prSet>
      <dgm:spPr/>
    </dgm:pt>
    <dgm:pt modelId="{7D1B9E74-AACF-4D3A-92CB-126973E81352}" type="pres">
      <dgm:prSet presAssocID="{67C1E77A-3451-4658-9B27-F7E562F9983C}" presName="node" presStyleLbl="node1" presStyleIdx="0" presStyleCnt="5">
        <dgm:presLayoutVars>
          <dgm:bulletEnabled val="1"/>
        </dgm:presLayoutVars>
      </dgm:prSet>
      <dgm:spPr/>
    </dgm:pt>
    <dgm:pt modelId="{117EB3AF-F7B1-4247-8E1A-986A98474258}" type="pres">
      <dgm:prSet presAssocID="{FD4D7F68-EC81-494A-A0ED-1C68AA20AF0F}" presName="sibTrans" presStyleCnt="0"/>
      <dgm:spPr/>
    </dgm:pt>
    <dgm:pt modelId="{175BDECA-BE8E-45DB-906B-2927F964658D}" type="pres">
      <dgm:prSet presAssocID="{14D20D5E-3F11-45BE-89AF-A3C90730A2E8}" presName="node" presStyleLbl="node1" presStyleIdx="1" presStyleCnt="5">
        <dgm:presLayoutVars>
          <dgm:bulletEnabled val="1"/>
        </dgm:presLayoutVars>
      </dgm:prSet>
      <dgm:spPr/>
    </dgm:pt>
    <dgm:pt modelId="{52C14DFD-B721-4D64-B84B-CB845460CB95}" type="pres">
      <dgm:prSet presAssocID="{DA3C9E75-2FDD-4850-A4B8-11B4CFA09C89}" presName="sibTrans" presStyleCnt="0"/>
      <dgm:spPr/>
    </dgm:pt>
    <dgm:pt modelId="{9DA453AD-CEB8-40CF-AF67-93E00D00F61C}" type="pres">
      <dgm:prSet presAssocID="{4D5E6DA1-D18A-4D7D-9725-C2D27CF9EAF0}" presName="node" presStyleLbl="node1" presStyleIdx="2" presStyleCnt="5">
        <dgm:presLayoutVars>
          <dgm:bulletEnabled val="1"/>
        </dgm:presLayoutVars>
      </dgm:prSet>
      <dgm:spPr/>
    </dgm:pt>
    <dgm:pt modelId="{72E1F0DF-E41F-4C26-BDB6-A1985EE34591}" type="pres">
      <dgm:prSet presAssocID="{30B2EBAF-5139-47D1-8236-81D6169F5874}" presName="sibTrans" presStyleCnt="0"/>
      <dgm:spPr/>
    </dgm:pt>
    <dgm:pt modelId="{76E3300B-37F2-4433-825C-DAFB1EEF29B2}" type="pres">
      <dgm:prSet presAssocID="{E6729B5E-A91A-4E21-B024-2A595A8CC8D1}" presName="node" presStyleLbl="node1" presStyleIdx="3" presStyleCnt="5">
        <dgm:presLayoutVars>
          <dgm:bulletEnabled val="1"/>
        </dgm:presLayoutVars>
      </dgm:prSet>
      <dgm:spPr/>
    </dgm:pt>
    <dgm:pt modelId="{FC9AC728-1FE2-46ED-A59B-8E24B421C452}" type="pres">
      <dgm:prSet presAssocID="{5BCA5B90-5B01-4901-B475-0CC4C12F39CF}" presName="sibTrans" presStyleCnt="0"/>
      <dgm:spPr/>
    </dgm:pt>
    <dgm:pt modelId="{7B38FEFC-7AD7-4E77-8CF9-4F7FC1A3AD24}" type="pres">
      <dgm:prSet presAssocID="{6171CB13-2A98-4E85-B3AE-04F4CAE6CC0A}" presName="node" presStyleLbl="node1" presStyleIdx="4" presStyleCnt="5">
        <dgm:presLayoutVars>
          <dgm:bulletEnabled val="1"/>
        </dgm:presLayoutVars>
      </dgm:prSet>
      <dgm:spPr/>
    </dgm:pt>
  </dgm:ptLst>
  <dgm:cxnLst>
    <dgm:cxn modelId="{7B39FF04-0EC1-4DC2-8520-3914BB5E7BE1}" srcId="{46265993-FB6C-4066-BD4D-939089D93449}" destId="{14D20D5E-3F11-45BE-89AF-A3C90730A2E8}" srcOrd="1" destOrd="0" parTransId="{0F59BC57-A2C8-40ED-9078-2771C4C7EEE6}" sibTransId="{DA3C9E75-2FDD-4850-A4B8-11B4CFA09C89}"/>
    <dgm:cxn modelId="{5904C425-502C-4E82-A864-5092D373CF9A}" srcId="{46265993-FB6C-4066-BD4D-939089D93449}" destId="{E6729B5E-A91A-4E21-B024-2A595A8CC8D1}" srcOrd="3" destOrd="0" parTransId="{CB44050F-F767-453C-B07A-1C8E5B7E5962}" sibTransId="{5BCA5B90-5B01-4901-B475-0CC4C12F39CF}"/>
    <dgm:cxn modelId="{03DB4527-C640-4859-87E2-0A6C94B6B70F}" srcId="{46265993-FB6C-4066-BD4D-939089D93449}" destId="{6171CB13-2A98-4E85-B3AE-04F4CAE6CC0A}" srcOrd="4" destOrd="0" parTransId="{AD63DFBF-CD7D-4365-B6DE-26F04CDFF723}" sibTransId="{FEBEB1CB-FBD1-4E87-AF20-F8D69A1544CD}"/>
    <dgm:cxn modelId="{745CD266-37DE-449C-90F4-225F2F456499}" type="presOf" srcId="{6171CB13-2A98-4E85-B3AE-04F4CAE6CC0A}" destId="{7B38FEFC-7AD7-4E77-8CF9-4F7FC1A3AD24}" srcOrd="0" destOrd="0" presId="urn:microsoft.com/office/officeart/2005/8/layout/default"/>
    <dgm:cxn modelId="{5B20116F-A586-4B65-AB9C-C469AF890A53}" type="presOf" srcId="{14D20D5E-3F11-45BE-89AF-A3C90730A2E8}" destId="{175BDECA-BE8E-45DB-906B-2927F964658D}" srcOrd="0" destOrd="0" presId="urn:microsoft.com/office/officeart/2005/8/layout/default"/>
    <dgm:cxn modelId="{F841C952-6CA1-4268-A4FA-7FF4FEA1B77C}" srcId="{46265993-FB6C-4066-BD4D-939089D93449}" destId="{4D5E6DA1-D18A-4D7D-9725-C2D27CF9EAF0}" srcOrd="2" destOrd="0" parTransId="{49CD5626-28C0-4ECA-8611-A2D2AF8D2FE9}" sibTransId="{30B2EBAF-5139-47D1-8236-81D6169F5874}"/>
    <dgm:cxn modelId="{308E8D7B-A4E6-40C6-A09C-5103DC6963C2}" srcId="{46265993-FB6C-4066-BD4D-939089D93449}" destId="{67C1E77A-3451-4658-9B27-F7E562F9983C}" srcOrd="0" destOrd="0" parTransId="{1F2599C9-C475-4983-8400-09E5CF34BF13}" sibTransId="{FD4D7F68-EC81-494A-A0ED-1C68AA20AF0F}"/>
    <dgm:cxn modelId="{6FEE8C7E-7C9E-4E38-B5CD-4427DD85E242}" type="presOf" srcId="{4D5E6DA1-D18A-4D7D-9725-C2D27CF9EAF0}" destId="{9DA453AD-CEB8-40CF-AF67-93E00D00F61C}" srcOrd="0" destOrd="0" presId="urn:microsoft.com/office/officeart/2005/8/layout/default"/>
    <dgm:cxn modelId="{D1C6087F-D89D-44AC-A74D-C928DB0014C5}" type="presOf" srcId="{67C1E77A-3451-4658-9B27-F7E562F9983C}" destId="{7D1B9E74-AACF-4D3A-92CB-126973E81352}" srcOrd="0" destOrd="0" presId="urn:microsoft.com/office/officeart/2005/8/layout/default"/>
    <dgm:cxn modelId="{562544C5-F6B8-42C4-90B0-B5B83E76A0F0}" type="presOf" srcId="{46265993-FB6C-4066-BD4D-939089D93449}" destId="{550A7BE9-53EF-4EE9-AD7E-0D7A23852C1E}" srcOrd="0" destOrd="0" presId="urn:microsoft.com/office/officeart/2005/8/layout/default"/>
    <dgm:cxn modelId="{7B5076FF-77D4-4517-8843-3359D1586B47}" type="presOf" srcId="{E6729B5E-A91A-4E21-B024-2A595A8CC8D1}" destId="{76E3300B-37F2-4433-825C-DAFB1EEF29B2}" srcOrd="0" destOrd="0" presId="urn:microsoft.com/office/officeart/2005/8/layout/default"/>
    <dgm:cxn modelId="{D1DC04A6-80FA-47A1-AAAD-70A44A4F88C8}" type="presParOf" srcId="{550A7BE9-53EF-4EE9-AD7E-0D7A23852C1E}" destId="{7D1B9E74-AACF-4D3A-92CB-126973E81352}" srcOrd="0" destOrd="0" presId="urn:microsoft.com/office/officeart/2005/8/layout/default"/>
    <dgm:cxn modelId="{D7287AAB-A46D-481C-A2A9-EC62E15CDE25}" type="presParOf" srcId="{550A7BE9-53EF-4EE9-AD7E-0D7A23852C1E}" destId="{117EB3AF-F7B1-4247-8E1A-986A98474258}" srcOrd="1" destOrd="0" presId="urn:microsoft.com/office/officeart/2005/8/layout/default"/>
    <dgm:cxn modelId="{CF896954-0723-4242-9ACB-DB99BEFD4321}" type="presParOf" srcId="{550A7BE9-53EF-4EE9-AD7E-0D7A23852C1E}" destId="{175BDECA-BE8E-45DB-906B-2927F964658D}" srcOrd="2" destOrd="0" presId="urn:microsoft.com/office/officeart/2005/8/layout/default"/>
    <dgm:cxn modelId="{8FA5E0C2-F53E-4652-BD89-5C7DE84A0B04}" type="presParOf" srcId="{550A7BE9-53EF-4EE9-AD7E-0D7A23852C1E}" destId="{52C14DFD-B721-4D64-B84B-CB845460CB95}" srcOrd="3" destOrd="0" presId="urn:microsoft.com/office/officeart/2005/8/layout/default"/>
    <dgm:cxn modelId="{8A7850B4-DDEF-400B-A97B-54E465F4EB02}" type="presParOf" srcId="{550A7BE9-53EF-4EE9-AD7E-0D7A23852C1E}" destId="{9DA453AD-CEB8-40CF-AF67-93E00D00F61C}" srcOrd="4" destOrd="0" presId="urn:microsoft.com/office/officeart/2005/8/layout/default"/>
    <dgm:cxn modelId="{A7AE24AE-53F1-4E45-A44C-4278CBF7846A}" type="presParOf" srcId="{550A7BE9-53EF-4EE9-AD7E-0D7A23852C1E}" destId="{72E1F0DF-E41F-4C26-BDB6-A1985EE34591}" srcOrd="5" destOrd="0" presId="urn:microsoft.com/office/officeart/2005/8/layout/default"/>
    <dgm:cxn modelId="{8766F1E3-92AA-45C9-A635-07465E3C24C2}" type="presParOf" srcId="{550A7BE9-53EF-4EE9-AD7E-0D7A23852C1E}" destId="{76E3300B-37F2-4433-825C-DAFB1EEF29B2}" srcOrd="6" destOrd="0" presId="urn:microsoft.com/office/officeart/2005/8/layout/default"/>
    <dgm:cxn modelId="{25F2745F-2C40-4D87-8C86-45AE59828E7B}" type="presParOf" srcId="{550A7BE9-53EF-4EE9-AD7E-0D7A23852C1E}" destId="{FC9AC728-1FE2-46ED-A59B-8E24B421C452}" srcOrd="7" destOrd="0" presId="urn:microsoft.com/office/officeart/2005/8/layout/default"/>
    <dgm:cxn modelId="{672562B5-5DEC-4C35-B7FD-EE9D11A129BD}" type="presParOf" srcId="{550A7BE9-53EF-4EE9-AD7E-0D7A23852C1E}" destId="{7B38FEFC-7AD7-4E77-8CF9-4F7FC1A3AD24}"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8AAEE9-85D9-4D95-B84C-D33E6A7D58F3}">
      <dsp:nvSpPr>
        <dsp:cNvPr id="0" name=""/>
        <dsp:cNvSpPr/>
      </dsp:nvSpPr>
      <dsp:spPr>
        <a:xfrm>
          <a:off x="2952810" y="1748061"/>
          <a:ext cx="2221862" cy="1922001"/>
        </a:xfrm>
        <a:prstGeom prst="hexagon">
          <a:avLst>
            <a:gd name="adj" fmla="val 28570"/>
            <a:gd name="vf" fmla="val 115470"/>
          </a:avLst>
        </a:prstGeom>
        <a:solidFill>
          <a:schemeClr val="accent1">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en-US" sz="2100" b="1" kern="1200" dirty="0"/>
            <a:t>ACPM Email Notifications to Owners</a:t>
          </a:r>
        </a:p>
      </dsp:txBody>
      <dsp:txXfrm>
        <a:off x="3321004" y="2066564"/>
        <a:ext cx="1485474" cy="1284995"/>
      </dsp:txXfrm>
    </dsp:sp>
    <dsp:sp modelId="{4FD9F3DA-1064-43CD-8593-C0E51BD76FB0}">
      <dsp:nvSpPr>
        <dsp:cNvPr id="0" name=""/>
        <dsp:cNvSpPr/>
      </dsp:nvSpPr>
      <dsp:spPr>
        <a:xfrm>
          <a:off x="4344123" y="828514"/>
          <a:ext cx="838302" cy="722308"/>
        </a:xfrm>
        <a:prstGeom prst="hexagon">
          <a:avLst>
            <a:gd name="adj" fmla="val 28900"/>
            <a:gd name="vf" fmla="val 11547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ECC8FA3-3AEF-4115-9851-114D7902DDB1}">
      <dsp:nvSpPr>
        <dsp:cNvPr id="0" name=""/>
        <dsp:cNvSpPr/>
      </dsp:nvSpPr>
      <dsp:spPr>
        <a:xfrm>
          <a:off x="3157475" y="0"/>
          <a:ext cx="1820800" cy="1575206"/>
        </a:xfrm>
        <a:prstGeom prst="hexagon">
          <a:avLst>
            <a:gd name="adj" fmla="val 28570"/>
            <a:gd name="vf" fmla="val 115470"/>
          </a:avLst>
        </a:prstGeom>
        <a:solidFill>
          <a:schemeClr val="accent2">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en-US" sz="2100" b="1" kern="1200" dirty="0"/>
            <a:t>Online Rent</a:t>
          </a:r>
          <a:r>
            <a:rPr lang="en-US" sz="2100" kern="1200" dirty="0"/>
            <a:t> </a:t>
          </a:r>
          <a:r>
            <a:rPr lang="en-US" sz="2100" b="1" kern="1200" dirty="0"/>
            <a:t>Payment</a:t>
          </a:r>
        </a:p>
      </dsp:txBody>
      <dsp:txXfrm>
        <a:off x="3459220" y="261045"/>
        <a:ext cx="1217310" cy="1053116"/>
      </dsp:txXfrm>
    </dsp:sp>
    <dsp:sp modelId="{83383C64-207A-4196-899D-97899AF0EA4F}">
      <dsp:nvSpPr>
        <dsp:cNvPr id="0" name=""/>
        <dsp:cNvSpPr/>
      </dsp:nvSpPr>
      <dsp:spPr>
        <a:xfrm>
          <a:off x="5322487" y="2178846"/>
          <a:ext cx="838302" cy="722308"/>
        </a:xfrm>
        <a:prstGeom prst="hexagon">
          <a:avLst>
            <a:gd name="adj" fmla="val 28900"/>
            <a:gd name="vf" fmla="val 11547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F44A7D5-FE66-41AD-AD54-07B17C2DD659}">
      <dsp:nvSpPr>
        <dsp:cNvPr id="0" name=""/>
        <dsp:cNvSpPr/>
      </dsp:nvSpPr>
      <dsp:spPr>
        <a:xfrm>
          <a:off x="4827361" y="968857"/>
          <a:ext cx="1820800" cy="1575206"/>
        </a:xfrm>
        <a:prstGeom prst="hexagon">
          <a:avLst>
            <a:gd name="adj" fmla="val 28570"/>
            <a:gd name="vf" fmla="val 115470"/>
          </a:avLst>
        </a:prstGeom>
        <a:solidFill>
          <a:schemeClr val="accent3">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en-US" sz="2100" b="1" kern="1200" dirty="0"/>
            <a:t>Move-In Inspection</a:t>
          </a:r>
        </a:p>
      </dsp:txBody>
      <dsp:txXfrm>
        <a:off x="5129106" y="1229902"/>
        <a:ext cx="1217310" cy="1053116"/>
      </dsp:txXfrm>
    </dsp:sp>
    <dsp:sp modelId="{D1F90B58-CE24-4E99-A144-CB116A7ED90E}">
      <dsp:nvSpPr>
        <dsp:cNvPr id="0" name=""/>
        <dsp:cNvSpPr/>
      </dsp:nvSpPr>
      <dsp:spPr>
        <a:xfrm>
          <a:off x="4642852" y="3703117"/>
          <a:ext cx="838302" cy="722308"/>
        </a:xfrm>
        <a:prstGeom prst="hexagon">
          <a:avLst>
            <a:gd name="adj" fmla="val 28900"/>
            <a:gd name="vf" fmla="val 11547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1B3F104-ABF0-451D-954A-308AEDF96F94}">
      <dsp:nvSpPr>
        <dsp:cNvPr id="0" name=""/>
        <dsp:cNvSpPr/>
      </dsp:nvSpPr>
      <dsp:spPr>
        <a:xfrm>
          <a:off x="4827361" y="2873519"/>
          <a:ext cx="1820800" cy="1575206"/>
        </a:xfrm>
        <a:prstGeom prst="hexagon">
          <a:avLst>
            <a:gd name="adj" fmla="val 28570"/>
            <a:gd name="vf" fmla="val 115470"/>
          </a:avLst>
        </a:prstGeom>
        <a:solidFill>
          <a:schemeClr val="accent4">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en-US" sz="2100" b="1" kern="1200" dirty="0"/>
            <a:t>Move-Out</a:t>
          </a:r>
          <a:r>
            <a:rPr lang="en-US" sz="2100" kern="1200" dirty="0"/>
            <a:t> </a:t>
          </a:r>
          <a:r>
            <a:rPr lang="en-US" sz="2100" b="1" kern="1200" dirty="0"/>
            <a:t>Inspection</a:t>
          </a:r>
        </a:p>
      </dsp:txBody>
      <dsp:txXfrm>
        <a:off x="5129106" y="3134564"/>
        <a:ext cx="1217310" cy="1053116"/>
      </dsp:txXfrm>
    </dsp:sp>
    <dsp:sp modelId="{BEAF4C01-3B90-456F-9991-FDFEE2CFE9EE}">
      <dsp:nvSpPr>
        <dsp:cNvPr id="0" name=""/>
        <dsp:cNvSpPr/>
      </dsp:nvSpPr>
      <dsp:spPr>
        <a:xfrm>
          <a:off x="2956944" y="3861342"/>
          <a:ext cx="838302" cy="722308"/>
        </a:xfrm>
        <a:prstGeom prst="hexagon">
          <a:avLst>
            <a:gd name="adj" fmla="val 28900"/>
            <a:gd name="vf" fmla="val 11547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C312343-2ECF-4B5A-A6A9-EFF33CBB529A}">
      <dsp:nvSpPr>
        <dsp:cNvPr id="0" name=""/>
        <dsp:cNvSpPr/>
      </dsp:nvSpPr>
      <dsp:spPr>
        <a:xfrm>
          <a:off x="3157475" y="3843460"/>
          <a:ext cx="1820800" cy="1575206"/>
        </a:xfrm>
        <a:prstGeom prst="hexagon">
          <a:avLst>
            <a:gd name="adj" fmla="val 28570"/>
            <a:gd name="vf" fmla="val 115470"/>
          </a:avLst>
        </a:prstGeom>
        <a:solidFill>
          <a:schemeClr val="accent5">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en-US" sz="2100" b="1" kern="1200" dirty="0"/>
            <a:t>Annual</a:t>
          </a:r>
          <a:r>
            <a:rPr lang="en-US" sz="2100" kern="1200" dirty="0"/>
            <a:t> </a:t>
          </a:r>
          <a:r>
            <a:rPr lang="en-US" sz="2100" b="1" kern="1200" dirty="0"/>
            <a:t>Inspection</a:t>
          </a:r>
        </a:p>
      </dsp:txBody>
      <dsp:txXfrm>
        <a:off x="3459220" y="4104505"/>
        <a:ext cx="1217310" cy="1053116"/>
      </dsp:txXfrm>
    </dsp:sp>
    <dsp:sp modelId="{8FFCDBA9-7867-4C3B-A6CE-635E81C94E26}">
      <dsp:nvSpPr>
        <dsp:cNvPr id="0" name=""/>
        <dsp:cNvSpPr/>
      </dsp:nvSpPr>
      <dsp:spPr>
        <a:xfrm>
          <a:off x="1962559" y="2511552"/>
          <a:ext cx="838302" cy="722308"/>
        </a:xfrm>
        <a:prstGeom prst="hexagon">
          <a:avLst>
            <a:gd name="adj" fmla="val 28900"/>
            <a:gd name="vf" fmla="val 11547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4FC7043-7639-4BD8-8CF8-BFF48073DC1B}">
      <dsp:nvSpPr>
        <dsp:cNvPr id="0" name=""/>
        <dsp:cNvSpPr/>
      </dsp:nvSpPr>
      <dsp:spPr>
        <a:xfrm>
          <a:off x="1479837" y="2874602"/>
          <a:ext cx="1820800" cy="1575206"/>
        </a:xfrm>
        <a:prstGeom prst="hexagon">
          <a:avLst>
            <a:gd name="adj" fmla="val 28570"/>
            <a:gd name="vf" fmla="val 115470"/>
          </a:avLst>
        </a:prstGeom>
        <a:solidFill>
          <a:schemeClr val="accent6">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en-US" sz="2100" b="1" kern="1200" dirty="0"/>
            <a:t>Lease Renewal</a:t>
          </a:r>
        </a:p>
      </dsp:txBody>
      <dsp:txXfrm>
        <a:off x="1781582" y="3135647"/>
        <a:ext cx="1217310" cy="1053116"/>
      </dsp:txXfrm>
    </dsp:sp>
    <dsp:sp modelId="{76E1C5D1-A7C1-4A2A-92CA-1D011C1F0777}">
      <dsp:nvSpPr>
        <dsp:cNvPr id="0" name=""/>
        <dsp:cNvSpPr/>
      </dsp:nvSpPr>
      <dsp:spPr>
        <a:xfrm>
          <a:off x="1479837" y="966690"/>
          <a:ext cx="1820800" cy="1575206"/>
        </a:xfrm>
        <a:prstGeom prst="hexagon">
          <a:avLst>
            <a:gd name="adj" fmla="val 28570"/>
            <a:gd name="vf" fmla="val 115470"/>
          </a:avLst>
        </a:prstGeom>
        <a:solidFill>
          <a:schemeClr val="accent2">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en-US" sz="2100" b="1" kern="1200" dirty="0"/>
            <a:t>Work Requests</a:t>
          </a:r>
        </a:p>
      </dsp:txBody>
      <dsp:txXfrm>
        <a:off x="1781582" y="1227735"/>
        <a:ext cx="1217310" cy="105311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07AA26-F365-4260-8296-3A7224360DC9}">
      <dsp:nvSpPr>
        <dsp:cNvPr id="0" name=""/>
        <dsp:cNvSpPr/>
      </dsp:nvSpPr>
      <dsp:spPr>
        <a:xfrm>
          <a:off x="3122127" y="0"/>
          <a:ext cx="2608149" cy="2608546"/>
        </a:xfrm>
        <a:prstGeom prst="circularArrow">
          <a:avLst>
            <a:gd name="adj1" fmla="val 10980"/>
            <a:gd name="adj2" fmla="val 1142322"/>
            <a:gd name="adj3" fmla="val 4500000"/>
            <a:gd name="adj4" fmla="val 10800000"/>
            <a:gd name="adj5" fmla="val 12500"/>
          </a:avLst>
        </a:prstGeom>
        <a:gradFill rotWithShape="0">
          <a:gsLst>
            <a:gs pos="38000">
              <a:srgbClr val="FFFFFF"/>
            </a:gs>
            <a:gs pos="100000">
              <a:schemeClr val="tx1">
                <a:alpha val="0"/>
              </a:schemeClr>
            </a:gs>
          </a:gsLst>
          <a:path path="circle">
            <a:fillToRect l="50000" t="50000" r="50000" b="50000"/>
          </a:path>
        </a:gra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E49C77D-E286-4D0C-8E1B-0DD3DA3404DD}">
      <dsp:nvSpPr>
        <dsp:cNvPr id="0" name=""/>
        <dsp:cNvSpPr/>
      </dsp:nvSpPr>
      <dsp:spPr>
        <a:xfrm>
          <a:off x="3698614" y="941764"/>
          <a:ext cx="1449298" cy="7244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en-US" sz="3200" kern="1200" dirty="0"/>
            <a:t>Lease</a:t>
          </a:r>
        </a:p>
      </dsp:txBody>
      <dsp:txXfrm>
        <a:off x="3698614" y="941764"/>
        <a:ext cx="1449298" cy="724475"/>
      </dsp:txXfrm>
    </dsp:sp>
    <dsp:sp modelId="{6E29D9F2-F565-46AF-8B89-6C4184A98CE0}">
      <dsp:nvSpPr>
        <dsp:cNvPr id="0" name=""/>
        <dsp:cNvSpPr/>
      </dsp:nvSpPr>
      <dsp:spPr>
        <a:xfrm>
          <a:off x="2397723" y="1498803"/>
          <a:ext cx="2608149" cy="2608546"/>
        </a:xfrm>
        <a:prstGeom prst="leftCircularArrow">
          <a:avLst>
            <a:gd name="adj1" fmla="val 10980"/>
            <a:gd name="adj2" fmla="val 1142322"/>
            <a:gd name="adj3" fmla="val 6300000"/>
            <a:gd name="adj4" fmla="val 18900000"/>
            <a:gd name="adj5" fmla="val 12500"/>
          </a:avLst>
        </a:prstGeom>
        <a:gradFill rotWithShape="0">
          <a:gsLst>
            <a:gs pos="42000">
              <a:srgbClr val="FFFFFF"/>
            </a:gs>
            <a:gs pos="100000">
              <a:schemeClr val="tx1">
                <a:alpha val="0"/>
              </a:schemeClr>
            </a:gs>
          </a:gsLst>
          <a:path path="circle">
            <a:fillToRect l="50000" t="50000" r="50000" b="50000"/>
          </a:path>
        </a:gra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D24713C-A85D-42AB-8994-D1C6BEDE26B6}">
      <dsp:nvSpPr>
        <dsp:cNvPr id="0" name=""/>
        <dsp:cNvSpPr/>
      </dsp:nvSpPr>
      <dsp:spPr>
        <a:xfrm>
          <a:off x="2977148" y="2449237"/>
          <a:ext cx="1449298" cy="7244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en-US" sz="3200" kern="1200" dirty="0"/>
            <a:t>Mgmt.</a:t>
          </a:r>
        </a:p>
      </dsp:txBody>
      <dsp:txXfrm>
        <a:off x="2977148" y="2449237"/>
        <a:ext cx="1449298" cy="724475"/>
      </dsp:txXfrm>
    </dsp:sp>
    <dsp:sp modelId="{B779F16A-3C29-475F-9F5A-A754B61B585B}">
      <dsp:nvSpPr>
        <dsp:cNvPr id="0" name=""/>
        <dsp:cNvSpPr/>
      </dsp:nvSpPr>
      <dsp:spPr>
        <a:xfrm>
          <a:off x="3307759" y="3176964"/>
          <a:ext cx="2240804" cy="2241702"/>
        </a:xfrm>
        <a:prstGeom prst="blockArc">
          <a:avLst>
            <a:gd name="adj1" fmla="val 13500000"/>
            <a:gd name="adj2" fmla="val 10800000"/>
            <a:gd name="adj3" fmla="val 12740"/>
          </a:avLst>
        </a:prstGeom>
        <a:gradFill rotWithShape="0">
          <a:gsLst>
            <a:gs pos="45000">
              <a:srgbClr val="FFFFFF"/>
            </a:gs>
            <a:gs pos="100000">
              <a:schemeClr val="tx1">
                <a:alpha val="0"/>
              </a:schemeClr>
            </a:gs>
          </a:gsLst>
          <a:path path="circle">
            <a:fillToRect l="50000" t="50000" r="50000" b="50000"/>
          </a:path>
        </a:gra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0DFA4F7-4E2E-48C0-831C-D211755C8FE1}">
      <dsp:nvSpPr>
        <dsp:cNvPr id="0" name=""/>
        <dsp:cNvSpPr/>
      </dsp:nvSpPr>
      <dsp:spPr>
        <a:xfrm>
          <a:off x="3702042" y="3958878"/>
          <a:ext cx="1449298" cy="7244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en-US" sz="3200" kern="1200" dirty="0"/>
            <a:t>Renewal</a:t>
          </a:r>
        </a:p>
      </dsp:txBody>
      <dsp:txXfrm>
        <a:off x="3702042" y="3958878"/>
        <a:ext cx="1449298" cy="72447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FD8285-213C-4911-A618-854C21E86128}">
      <dsp:nvSpPr>
        <dsp:cNvPr id="0" name=""/>
        <dsp:cNvSpPr/>
      </dsp:nvSpPr>
      <dsp:spPr>
        <a:xfrm>
          <a:off x="1236" y="377573"/>
          <a:ext cx="4823310" cy="2893986"/>
        </a:xfrm>
        <a:prstGeom prst="rect">
          <a:avLst/>
        </a:prstGeom>
        <a:gradFill rotWithShape="0">
          <a:gsLst>
            <a:gs pos="0">
              <a:schemeClr val="accent2">
                <a:hueOff val="0"/>
                <a:satOff val="0"/>
                <a:lumOff val="0"/>
                <a:alphaOff val="0"/>
                <a:tint val="98000"/>
                <a:lumMod val="100000"/>
              </a:schemeClr>
            </a:gs>
            <a:gs pos="100000">
              <a:schemeClr val="accent2">
                <a:hueOff val="0"/>
                <a:satOff val="0"/>
                <a:lumOff val="0"/>
                <a:alphaOff val="0"/>
                <a:shade val="88000"/>
                <a:lumMod val="88000"/>
              </a:schemeClr>
            </a:gs>
          </a:gsLst>
          <a:lin ang="5400000" scaled="1"/>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ctr" defTabSz="1644650">
            <a:lnSpc>
              <a:spcPct val="90000"/>
            </a:lnSpc>
            <a:spcBef>
              <a:spcPct val="0"/>
            </a:spcBef>
            <a:spcAft>
              <a:spcPct val="35000"/>
            </a:spcAft>
            <a:buNone/>
          </a:pPr>
          <a:r>
            <a:rPr lang="en-US" sz="3700" kern="1200"/>
            <a:t>You will never have to come looking for us when it comes to getting your money.  </a:t>
          </a:r>
        </a:p>
      </dsp:txBody>
      <dsp:txXfrm>
        <a:off x="1236" y="377573"/>
        <a:ext cx="4823310" cy="2893986"/>
      </dsp:txXfrm>
    </dsp:sp>
    <dsp:sp modelId="{B3AE53C3-97D6-4082-B6B6-A246F1D03F51}">
      <dsp:nvSpPr>
        <dsp:cNvPr id="0" name=""/>
        <dsp:cNvSpPr/>
      </dsp:nvSpPr>
      <dsp:spPr>
        <a:xfrm>
          <a:off x="5306878" y="377573"/>
          <a:ext cx="4823310" cy="2893986"/>
        </a:xfrm>
        <a:prstGeom prst="rect">
          <a:avLst/>
        </a:prstGeom>
        <a:gradFill rotWithShape="0">
          <a:gsLst>
            <a:gs pos="0">
              <a:schemeClr val="accent2">
                <a:hueOff val="0"/>
                <a:satOff val="0"/>
                <a:lumOff val="0"/>
                <a:alphaOff val="0"/>
                <a:tint val="98000"/>
                <a:lumMod val="100000"/>
              </a:schemeClr>
            </a:gs>
            <a:gs pos="100000">
              <a:schemeClr val="accent2">
                <a:hueOff val="0"/>
                <a:satOff val="0"/>
                <a:lumOff val="0"/>
                <a:alphaOff val="0"/>
                <a:shade val="88000"/>
                <a:lumMod val="88000"/>
              </a:schemeClr>
            </a:gs>
          </a:gsLst>
          <a:lin ang="5400000" scaled="1"/>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ctr" defTabSz="1644650">
            <a:lnSpc>
              <a:spcPct val="90000"/>
            </a:lnSpc>
            <a:spcBef>
              <a:spcPct val="0"/>
            </a:spcBef>
            <a:spcAft>
              <a:spcPct val="35000"/>
            </a:spcAft>
            <a:buNone/>
          </a:pPr>
          <a:r>
            <a:rPr lang="en-US" sz="3700" kern="1200"/>
            <a:t>We pay out every month on or about the 10</a:t>
          </a:r>
          <a:r>
            <a:rPr lang="en-US" sz="3700" kern="1200" baseline="30000"/>
            <a:t>th</a:t>
          </a:r>
          <a:r>
            <a:rPr lang="en-US" sz="3700" kern="1200"/>
            <a:t> &amp; you will have the money in your account by the 15</a:t>
          </a:r>
          <a:r>
            <a:rPr lang="en-US" sz="3700" kern="1200" baseline="30000"/>
            <a:t>th</a:t>
          </a:r>
          <a:endParaRPr lang="en-US" sz="3700" kern="1200"/>
        </a:p>
      </dsp:txBody>
      <dsp:txXfrm>
        <a:off x="5306878" y="377573"/>
        <a:ext cx="4823310" cy="289398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1B9E74-AACF-4D3A-92CB-126973E81352}">
      <dsp:nvSpPr>
        <dsp:cNvPr id="0" name=""/>
        <dsp:cNvSpPr/>
      </dsp:nvSpPr>
      <dsp:spPr>
        <a:xfrm>
          <a:off x="577807" y="1619"/>
          <a:ext cx="2804940" cy="1682964"/>
        </a:xfrm>
        <a:prstGeom prst="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b="1" kern="1200" dirty="0"/>
            <a:t>Credit Check</a:t>
          </a:r>
        </a:p>
      </dsp:txBody>
      <dsp:txXfrm>
        <a:off x="577807" y="1619"/>
        <a:ext cx="2804940" cy="1682964"/>
      </dsp:txXfrm>
    </dsp:sp>
    <dsp:sp modelId="{175BDECA-BE8E-45DB-906B-2927F964658D}">
      <dsp:nvSpPr>
        <dsp:cNvPr id="0" name=""/>
        <dsp:cNvSpPr/>
      </dsp:nvSpPr>
      <dsp:spPr>
        <a:xfrm>
          <a:off x="3663242" y="1619"/>
          <a:ext cx="2804940" cy="1682964"/>
        </a:xfrm>
        <a:prstGeom prst="rect">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b="1" kern="1200" dirty="0"/>
            <a:t>Civil &amp; Criminal Search</a:t>
          </a:r>
        </a:p>
      </dsp:txBody>
      <dsp:txXfrm>
        <a:off x="3663242" y="1619"/>
        <a:ext cx="2804940" cy="1682964"/>
      </dsp:txXfrm>
    </dsp:sp>
    <dsp:sp modelId="{9DA453AD-CEB8-40CF-AF67-93E00D00F61C}">
      <dsp:nvSpPr>
        <dsp:cNvPr id="0" name=""/>
        <dsp:cNvSpPr/>
      </dsp:nvSpPr>
      <dsp:spPr>
        <a:xfrm>
          <a:off x="6748676" y="1619"/>
          <a:ext cx="2804940" cy="1682964"/>
        </a:xfrm>
        <a:prstGeom prst="rect">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b="1" kern="1200" dirty="0"/>
            <a:t>Rental History (Last 5 Yrs.)</a:t>
          </a:r>
        </a:p>
      </dsp:txBody>
      <dsp:txXfrm>
        <a:off x="6748676" y="1619"/>
        <a:ext cx="2804940" cy="1682964"/>
      </dsp:txXfrm>
    </dsp:sp>
    <dsp:sp modelId="{76E3300B-37F2-4433-825C-DAFB1EEF29B2}">
      <dsp:nvSpPr>
        <dsp:cNvPr id="0" name=""/>
        <dsp:cNvSpPr/>
      </dsp:nvSpPr>
      <dsp:spPr>
        <a:xfrm>
          <a:off x="2120525" y="1965078"/>
          <a:ext cx="2804940" cy="1682964"/>
        </a:xfrm>
        <a:prstGeom prst="rect">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b="1" kern="1200" dirty="0"/>
            <a:t>Employment &amp; Income</a:t>
          </a:r>
        </a:p>
      </dsp:txBody>
      <dsp:txXfrm>
        <a:off x="2120525" y="1965078"/>
        <a:ext cx="2804940" cy="1682964"/>
      </dsp:txXfrm>
    </dsp:sp>
    <dsp:sp modelId="{7B38FEFC-7AD7-4E77-8CF9-4F7FC1A3AD24}">
      <dsp:nvSpPr>
        <dsp:cNvPr id="0" name=""/>
        <dsp:cNvSpPr/>
      </dsp:nvSpPr>
      <dsp:spPr>
        <a:xfrm>
          <a:off x="5205959" y="1965078"/>
          <a:ext cx="2804940" cy="1682964"/>
        </a:xfrm>
        <a:prstGeom prst="rect">
          <a:avLst/>
        </a:prstGeom>
        <a:solidFill>
          <a:schemeClr val="accent6">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b="1" kern="1200" dirty="0"/>
            <a:t>Pets</a:t>
          </a:r>
        </a:p>
        <a:p>
          <a:pPr marL="0" lvl="0" indent="0" algn="ctr" defTabSz="1200150">
            <a:lnSpc>
              <a:spcPct val="90000"/>
            </a:lnSpc>
            <a:spcBef>
              <a:spcPct val="0"/>
            </a:spcBef>
            <a:spcAft>
              <a:spcPct val="35000"/>
            </a:spcAft>
            <a:buNone/>
          </a:pPr>
          <a:r>
            <a:rPr lang="en-US" sz="2700" b="1" kern="1200" dirty="0"/>
            <a:t>Petscreening.com</a:t>
          </a:r>
        </a:p>
      </dsp:txBody>
      <dsp:txXfrm>
        <a:off x="5205959" y="1965078"/>
        <a:ext cx="2804940" cy="1682964"/>
      </dsp:txXfrm>
    </dsp:sp>
  </dsp:spTree>
</dsp:drawing>
</file>

<file path=ppt/diagrams/layout1.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B61BEF0D-F0BB-DE4B-95CE-6DB70DBA9567}" type="datetimeFigureOut">
              <a:rPr lang="en-US" dirty="0"/>
              <a:pPr/>
              <a:t>9/10/2024</a:t>
            </a:fld>
            <a:endParaRPr lang="en-US" dirty="0"/>
          </a:p>
        </p:txBody>
      </p:sp>
      <p:sp>
        <p:nvSpPr>
          <p:cNvPr id="5" name="Footer Placeholder 4"/>
          <p:cNvSpPr>
            <a:spLocks noGrp="1"/>
          </p:cNvSpPr>
          <p:nvPr>
            <p:ph type="ftr" sz="quarter" idx="11"/>
          </p:nvPr>
        </p:nvSpPr>
        <p:spPr>
          <a:xfrm>
            <a:off x="3962399" y="5870575"/>
            <a:ext cx="4893958" cy="377825"/>
          </a:xfrm>
        </p:spPr>
        <p:txBody>
          <a:bodyPr/>
          <a:lstStyle/>
          <a:p>
            <a:endParaRPr lang="en-US" dirty="0"/>
          </a:p>
        </p:txBody>
      </p:sp>
      <p:sp>
        <p:nvSpPr>
          <p:cNvPr id="6" name="Slide Number Placeholder 5"/>
          <p:cNvSpPr>
            <a:spLocks noGrp="1"/>
          </p:cNvSpPr>
          <p:nvPr>
            <p:ph type="sldNum" sz="quarter" idx="12"/>
          </p:nvPr>
        </p:nvSpPr>
        <p:spPr>
          <a:xfrm>
            <a:off x="10608958" y="5870575"/>
            <a:ext cx="551167" cy="377825"/>
          </a:xfrm>
        </p:spPr>
        <p:txBody>
          <a:bodyPr/>
          <a:lstStyle/>
          <a:p>
            <a:fld id="{D57F1E4F-1CFF-5643-939E-217C01CDF565}"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advClick="0" advTm="5000">
        <p:circle/>
      </p:transition>
    </mc:Choice>
    <mc:Fallback xmlns="">
      <p:transition spd="slow" advClick="0" advTm="5000">
        <p:circl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9/10/2024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800" advClick="0" advTm="5000">
        <p:circle/>
      </p:transition>
    </mc:Choice>
    <mc:Fallback xmlns="">
      <p:transition spd="slow" advClick="0" advTm="5000">
        <p:circl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9/10/2024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800" advClick="0" advTm="5000">
        <p:circle/>
      </p:transition>
    </mc:Choice>
    <mc:Fallback xmlns="">
      <p:transition spd="slow" advClick="0" advTm="5000">
        <p:circl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9/10/2024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800" advClick="0" advTm="5000">
        <p:circle/>
      </p:transition>
    </mc:Choice>
    <mc:Fallback xmlns="">
      <p:transition spd="slow" advClick="0" advTm="5000">
        <p:circl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9/10/2024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800" advClick="0" advTm="5000">
        <p:circle/>
      </p:transition>
    </mc:Choice>
    <mc:Fallback xmlns="">
      <p:transition spd="slow" advClick="0" advTm="5000">
        <p:circl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9/10/2024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800" advClick="0" advTm="5000">
        <p:circle/>
      </p:transition>
    </mc:Choice>
    <mc:Fallback xmlns="">
      <p:transition spd="slow" advClick="0" advTm="5000">
        <p:circl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9/10/2024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800" advClick="0" advTm="5000">
        <p:circle/>
      </p:transition>
    </mc:Choice>
    <mc:Fallback xmlns="">
      <p:transition spd="slow" advClick="0" advTm="5000">
        <p:circl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8" name="Title 1"/>
          <p:cNvSpPr>
            <a:spLocks noGrp="1"/>
          </p:cNvSpPr>
          <p:nvPr>
            <p:ph type="title"/>
          </p:nvPr>
        </p:nvSpPr>
        <p:spPr>
          <a:xfrm>
            <a:off x="685801" y="609600"/>
            <a:ext cx="10131425" cy="1456267"/>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9/10/2024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800" advClick="0" advTm="5000">
        <p:circle/>
      </p:transition>
    </mc:Choice>
    <mc:Fallback xmlns="">
      <p:transition spd="slow" advClick="0" advTm="5000">
        <p:circl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9/10/2024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800" advClick="0" advTm="5000">
        <p:circle/>
      </p:transition>
    </mc:Choice>
    <mc:Fallback xmlns="">
      <p:transition spd="slow" advClick="0" advTm="5000">
        <p:circl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9/10/2024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800" advClick="0" advTm="5000">
        <p:circle/>
      </p:transition>
    </mc:Choice>
    <mc:Fallback xmlns="">
      <p:transition spd="slow" advClick="0" advTm="5000">
        <p:circl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9/10/2024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800" advClick="0" advTm="5000">
        <p:circle/>
      </p:transition>
    </mc:Choice>
    <mc:Fallback xmlns="">
      <p:transition spd="slow" advClick="0" advTm="5000">
        <p:circl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9/10/2024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800" advClick="0" advTm="5000">
        <p:circle/>
      </p:transition>
    </mc:Choice>
    <mc:Fallback xmlns="">
      <p:transition spd="slow" advClick="0" advTm="5000">
        <p:circl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9/10/2024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800" advClick="0" advTm="5000">
        <p:circle/>
      </p:transition>
    </mc:Choice>
    <mc:Fallback xmlns="">
      <p:transition spd="slow" advClick="0" advTm="5000">
        <p:circl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9/10/2024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800" advClick="0" advTm="5000">
        <p:circle/>
      </p:transition>
    </mc:Choice>
    <mc:Fallback xmlns="">
      <p:transition spd="slow" advClick="0" advTm="5000">
        <p:circl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B61BEF0D-F0BB-DE4B-95CE-6DB70DBA9567}" type="datetimeFigureOut">
              <a:rPr lang="en-US" dirty="0"/>
              <a:pPr/>
              <a:t>9/10/2024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800" advClick="0" advTm="5000">
        <p:circle/>
      </p:transition>
    </mc:Choice>
    <mc:Fallback xmlns="">
      <p:transition spd="slow" advClick="0" advTm="5000">
        <p:circl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9/10/2024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800" advClick="0" advTm="5000">
        <p:circle/>
      </p:transition>
    </mc:Choice>
    <mc:Fallback xmlns="">
      <p:transition spd="slow" advClick="0" advTm="5000">
        <p:circl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9/10/2024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800" advClick="0" advTm="5000">
        <p:circle/>
      </p:transition>
    </mc:Choice>
    <mc:Fallback xmlns="">
      <p:transition spd="slow" advClick="0" advTm="5000">
        <p:circl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9/10/2024</a:t>
            </a:fld>
            <a:endParaRPr lang="en-US" dirty="0"/>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mc:AlternateContent xmlns:mc="http://schemas.openxmlformats.org/markup-compatibility/2006" xmlns:p14="http://schemas.microsoft.com/office/powerpoint/2010/main">
    <mc:Choice Requires="p14">
      <p:transition spd="slow" p14:dur="800" advClick="0" advTm="5000">
        <p:circle/>
      </p:transition>
    </mc:Choice>
    <mc:Fallback xmlns="">
      <p:transition spd="slow" advClick="0" advTm="5000">
        <p:circle/>
      </p:transition>
    </mc:Fallback>
  </mc:AlternateConten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14.jp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8.xml.rels><?xml version="1.0" encoding="UTF-8" standalone="yes"?>
<Relationships xmlns="http://schemas.openxmlformats.org/package/2006/relationships"><Relationship Id="rId8" Type="http://schemas.openxmlformats.org/officeDocument/2006/relationships/diagramQuickStyle" Target="../diagrams/quickStyle3.xml"/><Relationship Id="rId3" Type="http://schemas.openxmlformats.org/officeDocument/2006/relationships/image" Target="../media/image17.jpeg"/><Relationship Id="rId7" Type="http://schemas.openxmlformats.org/officeDocument/2006/relationships/diagramLayout" Target="../diagrams/layout3.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Data" Target="../diagrams/data3.xml"/><Relationship Id="rId5" Type="http://schemas.openxmlformats.org/officeDocument/2006/relationships/image" Target="../media/image3.png"/><Relationship Id="rId10" Type="http://schemas.microsoft.com/office/2007/relationships/diagramDrawing" Target="../diagrams/drawing3.xml"/><Relationship Id="rId4" Type="http://schemas.openxmlformats.org/officeDocument/2006/relationships/hyperlink" Target="https://www.pexels.com/photo/cash-dollars-hundred-dollas-money-61082/" TargetMode="External"/><Relationship Id="rId9" Type="http://schemas.openxmlformats.org/officeDocument/2006/relationships/diagramColors" Target="../diagrams/colors3.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hyperlink" Target="https://pixabay.com/en/skyline-city-blue-town-silhouette-296469/" TargetMode="External"/><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hyperlink" Target="https://pixabay.com/en/document-agreement-documents-sign-428332/" TargetMode="External"/><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hyperlink" Target="https://www.flickr.com/photos/nevillewootton/9365120080/"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3.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hyperlink" Target="http://oldisrj.lbp.world/Article.aspx?ArticleID=7968"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3.xml"/><Relationship Id="rId5" Type="http://schemas.openxmlformats.org/officeDocument/2006/relationships/image" Target="../media/image10.sv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3.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9EE13A-7AE6-4B99-AE3B-CFE52C3AAF2E}"/>
              </a:ext>
            </a:extLst>
          </p:cNvPr>
          <p:cNvSpPr>
            <a:spLocks noGrp="1"/>
          </p:cNvSpPr>
          <p:nvPr>
            <p:ph type="ctrTitle"/>
          </p:nvPr>
        </p:nvSpPr>
        <p:spPr>
          <a:xfrm>
            <a:off x="242888" y="2032000"/>
            <a:ext cx="4784253" cy="2819398"/>
          </a:xfrm>
        </p:spPr>
        <p:txBody>
          <a:bodyPr>
            <a:normAutofit/>
          </a:bodyPr>
          <a:lstStyle/>
          <a:p>
            <a:pPr>
              <a:lnSpc>
                <a:spcPct val="90000"/>
              </a:lnSpc>
            </a:pPr>
            <a:r>
              <a:rPr lang="en-US" dirty="0"/>
              <a:t>Maximize your ROI with All County</a:t>
            </a:r>
          </a:p>
        </p:txBody>
      </p:sp>
      <p:sp>
        <p:nvSpPr>
          <p:cNvPr id="3" name="Subtitle 2">
            <a:extLst>
              <a:ext uri="{FF2B5EF4-FFF2-40B4-BE49-F238E27FC236}">
                <a16:creationId xmlns:a16="http://schemas.microsoft.com/office/drawing/2014/main" id="{2426770B-3810-4A38-9E75-2611A97E3CE3}"/>
              </a:ext>
            </a:extLst>
          </p:cNvPr>
          <p:cNvSpPr>
            <a:spLocks noGrp="1"/>
          </p:cNvSpPr>
          <p:nvPr>
            <p:ph type="subTitle" idx="1"/>
          </p:nvPr>
        </p:nvSpPr>
        <p:spPr>
          <a:xfrm>
            <a:off x="486876" y="4851399"/>
            <a:ext cx="4513792" cy="914401"/>
          </a:xfrm>
        </p:spPr>
        <p:txBody>
          <a:bodyPr>
            <a:normAutofit/>
          </a:bodyPr>
          <a:lstStyle/>
          <a:p>
            <a:endParaRPr lang="en-US" dirty="0"/>
          </a:p>
        </p:txBody>
      </p:sp>
      <p:sp>
        <p:nvSpPr>
          <p:cNvPr id="10" name="Freeform 5">
            <a:extLst>
              <a:ext uri="{FF2B5EF4-FFF2-40B4-BE49-F238E27FC236}">
                <a16:creationId xmlns:a16="http://schemas.microsoft.com/office/drawing/2014/main" id="{ABDB4582-44AE-4E18-8464-05E0C5731A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5827529" y="660400"/>
            <a:ext cx="6381405" cy="6214533"/>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tx1"/>
          </a:solidFill>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12" name="Freeform 14">
            <a:extLst>
              <a:ext uri="{FF2B5EF4-FFF2-40B4-BE49-F238E27FC236}">
                <a16:creationId xmlns:a16="http://schemas.microsoft.com/office/drawing/2014/main" id="{834AA19D-D28C-42A8-85C3-43596A2C51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81603" y="104899"/>
            <a:ext cx="6896713" cy="6005491"/>
          </a:xfrm>
          <a:custGeom>
            <a:avLst/>
            <a:gdLst>
              <a:gd name="connsiteX0" fmla="*/ 3912717 w 6896713"/>
              <a:gd name="connsiteY0" fmla="*/ 0 h 6005491"/>
              <a:gd name="connsiteX1" fmla="*/ 6679426 w 6896713"/>
              <a:gd name="connsiteY1" fmla="*/ 1146008 h 6005491"/>
              <a:gd name="connsiteX2" fmla="*/ 6896713 w 6896713"/>
              <a:gd name="connsiteY2" fmla="*/ 1385085 h 6005491"/>
              <a:gd name="connsiteX3" fmla="*/ 6896713 w 6896713"/>
              <a:gd name="connsiteY3" fmla="*/ 1431256 h 6005491"/>
              <a:gd name="connsiteX4" fmla="*/ 6657442 w 6896713"/>
              <a:gd name="connsiteY4" fmla="*/ 1167992 h 6005491"/>
              <a:gd name="connsiteX5" fmla="*/ 3912717 w 6896713"/>
              <a:gd name="connsiteY5" fmla="*/ 31089 h 6005491"/>
              <a:gd name="connsiteX6" fmla="*/ 31089 w 6896713"/>
              <a:gd name="connsiteY6" fmla="*/ 3912717 h 6005491"/>
              <a:gd name="connsiteX7" fmla="*/ 593046 w 6896713"/>
              <a:gd name="connsiteY7" fmla="*/ 5925483 h 6005491"/>
              <a:gd name="connsiteX8" fmla="*/ 633874 w 6896713"/>
              <a:gd name="connsiteY8" fmla="*/ 5989169 h 6005491"/>
              <a:gd name="connsiteX9" fmla="*/ 607415 w 6896713"/>
              <a:gd name="connsiteY9" fmla="*/ 6005491 h 6005491"/>
              <a:gd name="connsiteX10" fmla="*/ 566458 w 6896713"/>
              <a:gd name="connsiteY10" fmla="*/ 5941603 h 6005491"/>
              <a:gd name="connsiteX11" fmla="*/ 0 w 6896713"/>
              <a:gd name="connsiteY11" fmla="*/ 3912717 h 6005491"/>
              <a:gd name="connsiteX12" fmla="*/ 3912717 w 6896713"/>
              <a:gd name="connsiteY12" fmla="*/ 0 h 6005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96713" h="6005491">
                <a:moveTo>
                  <a:pt x="3912717" y="0"/>
                </a:moveTo>
                <a:cubicBezTo>
                  <a:pt x="4993184" y="0"/>
                  <a:pt x="5971363" y="437946"/>
                  <a:pt x="6679426" y="1146008"/>
                </a:cubicBezTo>
                <a:lnTo>
                  <a:pt x="6896713" y="1385085"/>
                </a:lnTo>
                <a:lnTo>
                  <a:pt x="6896713" y="1431256"/>
                </a:lnTo>
                <a:lnTo>
                  <a:pt x="6657442" y="1167992"/>
                </a:lnTo>
                <a:cubicBezTo>
                  <a:pt x="5955006" y="465555"/>
                  <a:pt x="4984599" y="31089"/>
                  <a:pt x="3912717" y="31089"/>
                </a:cubicBezTo>
                <a:cubicBezTo>
                  <a:pt x="1768953" y="31089"/>
                  <a:pt x="31089" y="1768953"/>
                  <a:pt x="31089" y="3912717"/>
                </a:cubicBezTo>
                <a:cubicBezTo>
                  <a:pt x="31089" y="4649636"/>
                  <a:pt x="236442" y="5338592"/>
                  <a:pt x="593046" y="5925483"/>
                </a:cubicBezTo>
                <a:lnTo>
                  <a:pt x="633874" y="5989169"/>
                </a:lnTo>
                <a:lnTo>
                  <a:pt x="607415" y="6005491"/>
                </a:lnTo>
                <a:lnTo>
                  <a:pt x="566458" y="5941603"/>
                </a:lnTo>
                <a:cubicBezTo>
                  <a:pt x="206998" y="5350013"/>
                  <a:pt x="0" y="4655538"/>
                  <a:pt x="0" y="3912717"/>
                </a:cubicBezTo>
                <a:cubicBezTo>
                  <a:pt x="0" y="1751783"/>
                  <a:pt x="1751783" y="0"/>
                  <a:pt x="3912717" y="0"/>
                </a:cubicBezTo>
                <a:close/>
              </a:path>
            </a:pathLst>
          </a:custGeom>
          <a:solidFill>
            <a:srgbClr val="FFFFFF">
              <a:alpha val="4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027E42E-AE32-44CA-B7BB-2E81811F8DD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516018" y="331504"/>
            <a:ext cx="6675982" cy="5235326"/>
            <a:chOff x="5516018" y="331504"/>
            <a:chExt cx="6675982" cy="5235326"/>
          </a:xfrm>
        </p:grpSpPr>
        <p:cxnSp>
          <p:nvCxnSpPr>
            <p:cNvPr id="15" name="Straight Connector 14">
              <a:extLst>
                <a:ext uri="{FF2B5EF4-FFF2-40B4-BE49-F238E27FC236}">
                  <a16:creationId xmlns:a16="http://schemas.microsoft.com/office/drawing/2014/main" id="{A088E0A1-0B30-4CCB-8A81-FE7CD951261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66830" y="33150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18875F36-1881-4C6F-AF34-61C12DCB174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20000" flipH="1">
              <a:off x="9408861" y="3383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4FA217E-E029-463E-8F69-3C494C30F18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40000" flipH="1">
              <a:off x="9551700" y="34763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E20BA78-A2F8-4EE9-AD79-4560BBABA85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60000" flipH="1">
              <a:off x="9688748" y="36808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C72D971-8746-4672-9ED9-022673A1099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40000" flipH="1">
              <a:off x="9824866" y="38922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93D413D-3B8A-42F0-BFB8-2C9764FA7B7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60000" flipH="1">
              <a:off x="9966867" y="41754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AF004B3-4700-4D62-BFA8-07A2CB52EE3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780000" flipH="1">
              <a:off x="10104425" y="4458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3F454BC-502F-45A5-9286-F9AAF53D9FE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900000" flipH="1">
              <a:off x="10240513" y="47948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4E04F419-5713-469A-801C-416F54A3493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080000" flipH="1">
              <a:off x="10373882" y="52435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44E4635B-24F2-4032-BDD6-D07990AD4BC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200000" flipH="1">
              <a:off x="10505632" y="5706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4BA8091B-8DDA-425F-AF93-023ED9F45C4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320000" flipH="1">
              <a:off x="10637382" y="62134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1356D989-2866-49C1-BE2B-5ED7B961ACA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440000" flipH="1">
              <a:off x="10760965" y="69043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7719C6D4-8B9A-4109-A7CC-A940A2C1E37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620000" flipH="1">
              <a:off x="10888991" y="7550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C488CB7D-BD79-42A2-9200-768664CE605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740000" flipH="1">
              <a:off x="11010193" y="81974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59B656FE-3DC8-486B-B8BB-41C7BA0142E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860000" flipH="1">
              <a:off x="11129014" y="89566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86F6CA85-0A9C-4332-BCC1-D91463777B7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980000" flipH="1">
              <a:off x="11249872" y="9680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E3EAB4D0-E390-4195-8B31-E4F17F09868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160000" flipH="1">
              <a:off x="11366875" y="104808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58A04328-E8BF-4B6D-AC14-E9E8E29D7FE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280000" flipH="1">
              <a:off x="11474058" y="113152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4597E401-97C5-423E-919A-DFD8915BB92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400000" flipH="1">
              <a:off x="11583303" y="122179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57EA9F4A-CFDB-45BF-8DA2-27C8F718A87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520000" flipH="1">
              <a:off x="11685344" y="132177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17A71F04-BE81-4FD0-B4F6-DDCDC1209C1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700000" flipH="1">
              <a:off x="11787704" y="141763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FCF6D7C9-41B5-4E8A-A287-14EA84A583B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820000" flipH="1">
              <a:off x="11880859" y="151793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B361FC71-51B7-4AA8-BCDA-D38F2D9AF52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940000" flipH="1">
              <a:off x="11969252" y="162743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01F21AF5-4602-46DF-9820-4826EA4B42C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060000" flipH="1">
              <a:off x="12062016" y="173601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09480754-0F96-4430-8DC3-979A21C4289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2074680" y="1910249"/>
              <a:ext cx="117320" cy="82912"/>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1B44DF25-1482-4A14-BFC6-6C69CC9C530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2149943" y="2083594"/>
              <a:ext cx="39676" cy="21436"/>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B37CC1AE-0A32-4E1E-896B-2A76EF57B1D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80000" flipH="1">
              <a:off x="9127990" y="33425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21A70B7F-5ACA-407B-B645-525A6D32132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00000" flipH="1">
              <a:off x="8987576" y="33663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4632EC0-D4CC-4E06-A467-B0DF2F24301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20000" flipH="1">
              <a:off x="8844859" y="35117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2BB4EF78-7BCD-41A0-B952-481EE0188F5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40000" flipH="1">
              <a:off x="8706904" y="3657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4AE8FAF5-4FE8-43CB-B6E8-E70FE1B35E3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720000" flipH="1">
              <a:off x="8568008" y="3878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1489096B-B47B-4B83-A584-0A6718E21B3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840000" flipH="1">
              <a:off x="8429112" y="41006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A07A979D-500D-4B4D-A74A-242888401D3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960000" flipH="1">
              <a:off x="8294968" y="4462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67B2E235-E6D3-4488-903E-803B765F389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080000" flipH="1">
              <a:off x="8160824" y="48237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870A1F48-54C1-4EA4-AB1C-BF2CFE1EBD2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260000" flipH="1">
              <a:off x="8027689" y="53184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EB45E8F5-9801-48FA-9935-AF3FA51F1AA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380000" flipH="1">
              <a:off x="7894554" y="58132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7A0D9948-0529-40C1-A0EB-196656CCBDB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500000" flipH="1">
              <a:off x="7761419" y="63079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E6C673E7-DE8B-4947-AD07-6B652F92680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620000" flipH="1">
              <a:off x="7636645" y="68980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D5C48DA5-6E2D-4876-98D8-497CBEB0BB9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800000" flipH="1">
              <a:off x="7511871" y="75119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53A5FD2A-FDB5-4881-8DB9-87BC860BF94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920000" flipH="1">
              <a:off x="7387899" y="81977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CD40631C-5F57-4F40-B598-65724FB7F72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040000" flipH="1">
              <a:off x="7268530" y="89316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1AEB9ED3-7842-4EAB-B58C-757BAFCBD96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160000" flipH="1">
              <a:off x="7152030" y="97658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90F113F6-91C1-403A-AF4E-8AD9DA1A8D6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340000" flipH="1">
              <a:off x="7041695" y="106002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5351E6F3-1156-40E6-94EB-2D804EDAE19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460000" flipH="1">
              <a:off x="6931360" y="114346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BE2BC071-E0C5-4183-9B2E-3A0D9BF783F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580000" flipH="1">
              <a:off x="6819070" y="123586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92E7482A-2B6D-40DC-A943-86A385AE4AD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700000" flipH="1">
              <a:off x="6721359" y="133274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609509B9-40D7-4C0E-A338-DAD440BD860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880000" flipH="1">
              <a:off x="6617467" y="14294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DFC65A53-6D4B-4206-8A46-0F7A19469A1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000000" flipH="1">
              <a:off x="6520032" y="152728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9322A210-DF61-4EB5-AF0C-DA047452ED4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120000" flipH="1">
              <a:off x="6429579" y="164161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1B482A4E-4BE7-4244-A91A-C82C8DB4E9D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240000" flipH="1">
              <a:off x="6340532" y="17504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4D0601FF-B12D-4E5B-956D-3F4EC2497BA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420000" flipH="1">
              <a:off x="6261757" y="18601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04542652-9CA6-4B8D-BC59-2F7B20ABC01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540000" flipH="1">
              <a:off x="6184144" y="19796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90BA007D-9E92-4CA8-A708-6C7DD2E7BA7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660000" flipH="1">
              <a:off x="6106531" y="209906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0DD07D47-C804-4455-8309-0E7DC83AF10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780000" flipH="1">
              <a:off x="6043206" y="222255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F73AA0B1-9C05-40F8-85B8-E8052278675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960000" flipH="1">
              <a:off x="5978913" y="234430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95BA57D4-7DE3-4704-8C13-FBC3A75B080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080000" flipH="1">
              <a:off x="5912438" y="24706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C6582B0D-575F-41A0-975E-60E6754A0FB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200000" flipH="1">
              <a:off x="5858875" y="260092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FA2AE5EC-9F9A-436C-9454-E988EA75977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320000" flipH="1">
              <a:off x="5808182" y="273404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C459BB45-EFAA-4138-B1E7-CF817A09892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500000" flipH="1">
              <a:off x="5773263" y="286686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5906B09C-E123-4952-8CBB-5244CFB0DC9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620000" flipH="1">
              <a:off x="5735963" y="300206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30E6C7E7-0039-4BD1-9DDF-E9C52222450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740000" flipH="1">
              <a:off x="5700105" y="313891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DFDBDA5F-D32E-4611-A505-D2DE671DDBC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860000" flipH="1">
              <a:off x="5665939" y="327548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153A6C64-6F86-48DB-9EA8-14440531754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040000" flipH="1">
              <a:off x="5644476" y="341425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25E86FAF-C76F-40A2-ADFB-FDE12C10146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160000" flipH="1">
              <a:off x="5626530" y="35546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1AAD2EAE-270E-44F7-A11B-0C801D86B83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280000" flipH="1">
              <a:off x="5616429" y="369183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3F145145-8413-44DF-B42A-6084651BF18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400000" flipH="1">
              <a:off x="5611319" y="38353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F93269C9-5835-433D-9FA0-948E3367249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580000" flipH="1">
              <a:off x="5608540" y="397572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578E720B-02C1-486E-8358-80840FEA7DD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700000" flipH="1">
              <a:off x="5605761" y="41160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AF1037A0-FF5E-4FAA-9F3F-E870FD005AE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820000" flipH="1">
              <a:off x="5624195" y="425421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38D1A6B3-5A9D-4D3E-AB5C-9A5FEAE812D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940000" flipH="1">
              <a:off x="5642629" y="439235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BEC51D1F-69E1-4B0B-94B0-7D93FB41129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120000" flipH="1">
              <a:off x="5654818" y="453638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C03D6CC9-C969-4591-AEDF-472DA64E579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240000" flipH="1">
              <a:off x="5684446" y="467136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324D973E-B86F-4AF8-8556-C52397282CD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360000" flipH="1">
              <a:off x="5714074" y="480873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BFC5213B-135A-41A5-A778-80B1630890F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480000" flipH="1">
              <a:off x="5748464" y="49484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30780E42-A140-4D97-9857-771BD1D3914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660000" flipH="1">
              <a:off x="5792091" y="507760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B27A0811-BE72-487B-AA54-57491FA506C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780000" flipH="1">
              <a:off x="5847441" y="52112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E3F9A93E-E149-44CA-A1FD-BE38A1C672D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900000" flipH="1">
              <a:off x="5900410" y="534245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D26B12C1-22E7-4F8F-BC20-E444596E6B0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7020000" flipH="1">
              <a:off x="5955760" y="547369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grpSp>
      <p:pic>
        <p:nvPicPr>
          <p:cNvPr id="5" name="Picture 4">
            <a:extLst>
              <a:ext uri="{FF2B5EF4-FFF2-40B4-BE49-F238E27FC236}">
                <a16:creationId xmlns:a16="http://schemas.microsoft.com/office/drawing/2014/main" id="{0C17C6AF-091F-43DE-9A77-F5433CC6861F}"/>
              </a:ext>
            </a:extLst>
          </p:cNvPr>
          <p:cNvPicPr>
            <a:picLocks noChangeAspect="1"/>
          </p:cNvPicPr>
          <p:nvPr/>
        </p:nvPicPr>
        <p:blipFill>
          <a:blip r:embed="rId3"/>
          <a:stretch/>
        </p:blipFill>
        <p:spPr>
          <a:xfrm>
            <a:off x="6413639" y="1376754"/>
            <a:ext cx="5199952" cy="5199952"/>
          </a:xfrm>
          <a:prstGeom prst="rect">
            <a:avLst/>
          </a:prstGeom>
        </p:spPr>
      </p:pic>
    </p:spTree>
    <p:extLst>
      <p:ext uri="{BB962C8B-B14F-4D97-AF65-F5344CB8AC3E}">
        <p14:creationId xmlns:p14="http://schemas.microsoft.com/office/powerpoint/2010/main" val="1748701344"/>
      </p:ext>
    </p:extLst>
  </p:cSld>
  <p:clrMapOvr>
    <a:masterClrMapping/>
  </p:clrMapOvr>
  <mc:AlternateContent xmlns:mc="http://schemas.openxmlformats.org/markup-compatibility/2006" xmlns:p14="http://schemas.microsoft.com/office/powerpoint/2010/main">
    <mc:Choice Requires="p14">
      <p:transition spd="slow" p14:dur="800" advClick="0" advTm="5000">
        <p:circle/>
      </p:transition>
    </mc:Choice>
    <mc:Fallback xmlns="">
      <p:transition spd="slow" advClick="0" advTm="5000">
        <p:circl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B1BE7CB7-24DC-41D6-9BC1-CE530272831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a:extLst>
              <a:ext uri="{FF2B5EF4-FFF2-40B4-BE49-F238E27FC236}">
                <a16:creationId xmlns:a16="http://schemas.microsoft.com/office/drawing/2014/main" id="{D40AA231-C478-FCB2-1257-85EFF123A259}"/>
              </a:ext>
            </a:extLst>
          </p:cNvPr>
          <p:cNvSpPr>
            <a:spLocks noGrp="1"/>
          </p:cNvSpPr>
          <p:nvPr>
            <p:ph type="title"/>
          </p:nvPr>
        </p:nvSpPr>
        <p:spPr>
          <a:xfrm>
            <a:off x="7072009" y="1553499"/>
            <a:ext cx="4485260" cy="3736802"/>
          </a:xfrm>
        </p:spPr>
        <p:txBody>
          <a:bodyPr vert="horz" lIns="91440" tIns="45720" rIns="91440" bIns="45720" rtlCol="0" anchor="b">
            <a:normAutofit/>
          </a:bodyPr>
          <a:lstStyle/>
          <a:p>
            <a:pPr algn="r">
              <a:lnSpc>
                <a:spcPct val="90000"/>
              </a:lnSpc>
            </a:pPr>
            <a:r>
              <a:rPr lang="en-US" sz="2600" dirty="0"/>
              <a:t>We will send you photos (when applicable) and request approvals for all expenses above $325.00</a:t>
            </a:r>
            <a:br>
              <a:rPr lang="en-US" sz="2600" dirty="0"/>
            </a:br>
            <a:br>
              <a:rPr lang="en-US" sz="2600" dirty="0"/>
            </a:br>
            <a:br>
              <a:rPr lang="en-US" sz="2600" dirty="0"/>
            </a:br>
            <a:endParaRPr lang="en-US" sz="2600" dirty="0"/>
          </a:p>
        </p:txBody>
      </p:sp>
      <p:pic>
        <p:nvPicPr>
          <p:cNvPr id="4" name="Picture 3">
            <a:extLst>
              <a:ext uri="{FF2B5EF4-FFF2-40B4-BE49-F238E27FC236}">
                <a16:creationId xmlns:a16="http://schemas.microsoft.com/office/drawing/2014/main" id="{5AF1E364-B73A-71C2-0E1D-B635FD29415C}"/>
              </a:ext>
            </a:extLst>
          </p:cNvPr>
          <p:cNvPicPr>
            <a:picLocks noChangeAspect="1"/>
          </p:cNvPicPr>
          <p:nvPr/>
        </p:nvPicPr>
        <p:blipFill>
          <a:blip r:embed="rId4"/>
          <a:stretch>
            <a:fillRect/>
          </a:stretch>
        </p:blipFill>
        <p:spPr>
          <a:xfrm>
            <a:off x="441441" y="1463943"/>
            <a:ext cx="6348010" cy="3482642"/>
          </a:xfrm>
          <a:prstGeom prst="rect">
            <a:avLst/>
          </a:prstGeom>
        </p:spPr>
      </p:pic>
    </p:spTree>
    <p:extLst>
      <p:ext uri="{BB962C8B-B14F-4D97-AF65-F5344CB8AC3E}">
        <p14:creationId xmlns:p14="http://schemas.microsoft.com/office/powerpoint/2010/main" val="3324298274"/>
      </p:ext>
    </p:extLst>
  </p:cSld>
  <p:clrMapOvr>
    <a:masterClrMapping/>
  </p:clrMapOvr>
  <mc:AlternateContent xmlns:mc="http://schemas.openxmlformats.org/markup-compatibility/2006" xmlns:p14="http://schemas.microsoft.com/office/powerpoint/2010/main">
    <mc:Choice Requires="p14">
      <p:transition spd="slow" p14:dur="800" advClick="0" advTm="5000">
        <p:circle/>
      </p:transition>
    </mc:Choice>
    <mc:Fallback xmlns="">
      <p:transition spd="slow" advClick="0" advTm="5000">
        <p:circl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B1BE7CB7-24DC-41D6-9BC1-CE530272831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a:extLst>
              <a:ext uri="{FF2B5EF4-FFF2-40B4-BE49-F238E27FC236}">
                <a16:creationId xmlns:a16="http://schemas.microsoft.com/office/drawing/2014/main" id="{B13194FF-9B71-912B-2EB1-A1471AF62C56}"/>
              </a:ext>
            </a:extLst>
          </p:cNvPr>
          <p:cNvSpPr>
            <a:spLocks noGrp="1"/>
          </p:cNvSpPr>
          <p:nvPr>
            <p:ph type="title"/>
          </p:nvPr>
        </p:nvSpPr>
        <p:spPr>
          <a:xfrm>
            <a:off x="649338" y="4184043"/>
            <a:ext cx="10903565" cy="1504335"/>
          </a:xfrm>
        </p:spPr>
        <p:txBody>
          <a:bodyPr vert="horz" lIns="91440" tIns="45720" rIns="91440" bIns="45720" rtlCol="0" anchor="b">
            <a:normAutofit fontScale="90000"/>
          </a:bodyPr>
          <a:lstStyle/>
          <a:p>
            <a:pPr algn="ctr"/>
            <a:r>
              <a:rPr lang="en-US" sz="4800" dirty="0"/>
              <a:t>All county </a:t>
            </a:r>
            <a:r>
              <a:rPr lang="en-US" sz="4800" dirty="0" err="1"/>
              <a:t>polk</a:t>
            </a:r>
            <a:r>
              <a:rPr lang="en-US" sz="4800" dirty="0"/>
              <a:t> property management’s rehab/turns/maintenance department delivers results</a:t>
            </a:r>
          </a:p>
        </p:txBody>
      </p:sp>
      <p:pic>
        <p:nvPicPr>
          <p:cNvPr id="5" name="Picture 4">
            <a:extLst>
              <a:ext uri="{FF2B5EF4-FFF2-40B4-BE49-F238E27FC236}">
                <a16:creationId xmlns:a16="http://schemas.microsoft.com/office/drawing/2014/main" id="{FF081C93-F251-B0FE-3AD8-817DC5FB0F7B}"/>
              </a:ext>
            </a:extLst>
          </p:cNvPr>
          <p:cNvPicPr>
            <a:picLocks noChangeAspect="1"/>
          </p:cNvPicPr>
          <p:nvPr/>
        </p:nvPicPr>
        <p:blipFill>
          <a:blip r:embed="rId4"/>
          <a:stretch>
            <a:fillRect/>
          </a:stretch>
        </p:blipFill>
        <p:spPr>
          <a:xfrm>
            <a:off x="957177" y="1086814"/>
            <a:ext cx="10287886" cy="2237613"/>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139874824"/>
      </p:ext>
    </p:extLst>
  </p:cSld>
  <p:clrMapOvr>
    <a:masterClrMapping/>
  </p:clrMapOvr>
  <mc:AlternateContent xmlns:mc="http://schemas.openxmlformats.org/markup-compatibility/2006" xmlns:p14="http://schemas.microsoft.com/office/powerpoint/2010/main">
    <mc:Choice Requires="p14">
      <p:transition spd="slow" p14:dur="800" advClick="0" advTm="5000">
        <p:circle/>
      </p:transition>
    </mc:Choice>
    <mc:Fallback xmlns="">
      <p:transition spd="slow" advClick="0" advTm="5000">
        <p:circl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27" name="Picture 16">
            <a:extLst>
              <a:ext uri="{FF2B5EF4-FFF2-40B4-BE49-F238E27FC236}">
                <a16:creationId xmlns:a16="http://schemas.microsoft.com/office/drawing/2014/main" id="{18BD78ED-75E1-4879-B369-BC61F7C45E2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 name="Title 2">
            <a:extLst>
              <a:ext uri="{FF2B5EF4-FFF2-40B4-BE49-F238E27FC236}">
                <a16:creationId xmlns:a16="http://schemas.microsoft.com/office/drawing/2014/main" id="{3970E6EB-6E5D-46A7-88A9-8BA3126FD028}"/>
              </a:ext>
            </a:extLst>
          </p:cNvPr>
          <p:cNvSpPr>
            <a:spLocks noGrp="1"/>
          </p:cNvSpPr>
          <p:nvPr>
            <p:ph type="title"/>
          </p:nvPr>
        </p:nvSpPr>
        <p:spPr>
          <a:xfrm>
            <a:off x="3962399" y="2013856"/>
            <a:ext cx="7197726" cy="3668487"/>
          </a:xfrm>
        </p:spPr>
        <p:txBody>
          <a:bodyPr vert="horz" lIns="91440" tIns="45720" rIns="91440" bIns="45720" rtlCol="0" anchor="b">
            <a:normAutofit/>
          </a:bodyPr>
          <a:lstStyle/>
          <a:p>
            <a:pPr algn="ctr">
              <a:lnSpc>
                <a:spcPct val="90000"/>
              </a:lnSpc>
            </a:pPr>
            <a:r>
              <a:rPr lang="en-US" sz="5000" dirty="0"/>
              <a:t>How All county Polk Property Management® provides world-class management services</a:t>
            </a:r>
          </a:p>
        </p:txBody>
      </p:sp>
    </p:spTree>
    <p:extLst>
      <p:ext uri="{BB962C8B-B14F-4D97-AF65-F5344CB8AC3E}">
        <p14:creationId xmlns:p14="http://schemas.microsoft.com/office/powerpoint/2010/main" val="8611432"/>
      </p:ext>
    </p:extLst>
  </p:cSld>
  <p:clrMapOvr>
    <a:masterClrMapping/>
  </p:clrMapOvr>
  <mc:AlternateContent xmlns:mc="http://schemas.openxmlformats.org/markup-compatibility/2006" xmlns:p14="http://schemas.microsoft.com/office/powerpoint/2010/main">
    <mc:Choice Requires="p14">
      <p:transition spd="slow" p14:dur="800" advClick="0" advTm="5000">
        <p:circle/>
      </p:transition>
    </mc:Choice>
    <mc:Fallback xmlns="">
      <p:transition spd="slow" advClick="0" advTm="5000">
        <p:circl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xagon 3">
            <a:extLst>
              <a:ext uri="{FF2B5EF4-FFF2-40B4-BE49-F238E27FC236}">
                <a16:creationId xmlns:a16="http://schemas.microsoft.com/office/drawing/2014/main" id="{4202FD4E-1551-4EE6-85F2-B9FD78B930E0}"/>
              </a:ext>
            </a:extLst>
          </p:cNvPr>
          <p:cNvSpPr/>
          <p:nvPr/>
        </p:nvSpPr>
        <p:spPr>
          <a:xfrm>
            <a:off x="4562424" y="2333363"/>
            <a:ext cx="838302" cy="722308"/>
          </a:xfrm>
          <a:prstGeom prst="hexagon">
            <a:avLst>
              <a:gd name="adj" fmla="val 26922"/>
              <a:gd name="vf" fmla="val 115470"/>
            </a:avLst>
          </a:prstGeom>
          <a:solidFill>
            <a:srgbClr val="CFEEED"/>
          </a:solid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en-US" dirty="0"/>
          </a:p>
        </p:txBody>
      </p:sp>
      <p:graphicFrame>
        <p:nvGraphicFramePr>
          <p:cNvPr id="3" name="Diagram 2">
            <a:extLst>
              <a:ext uri="{FF2B5EF4-FFF2-40B4-BE49-F238E27FC236}">
                <a16:creationId xmlns:a16="http://schemas.microsoft.com/office/drawing/2014/main" id="{6A1C2D46-A047-4110-8D38-3E65FB10B292}"/>
              </a:ext>
            </a:extLst>
          </p:cNvPr>
          <p:cNvGraphicFramePr/>
          <p:nvPr>
            <p:extLst>
              <p:ext uri="{D42A27DB-BD31-4B8C-83A1-F6EECF244321}">
                <p14:modId xmlns:p14="http://schemas.microsoft.com/office/powerpoint/2010/main" val="3118788257"/>
              </p:ext>
            </p:extLst>
          </p:nvPr>
        </p:nvGraphicFramePr>
        <p:xfrm>
          <a:off x="1903413" y="1337733"/>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8" name="Title 17">
            <a:extLst>
              <a:ext uri="{FF2B5EF4-FFF2-40B4-BE49-F238E27FC236}">
                <a16:creationId xmlns:a16="http://schemas.microsoft.com/office/drawing/2014/main" id="{4FC6F376-1C93-4B23-9CAB-A003B406B28A}"/>
              </a:ext>
            </a:extLst>
          </p:cNvPr>
          <p:cNvSpPr>
            <a:spLocks noGrp="1"/>
          </p:cNvSpPr>
          <p:nvPr>
            <p:ph type="title"/>
          </p:nvPr>
        </p:nvSpPr>
        <p:spPr>
          <a:xfrm>
            <a:off x="685801" y="209550"/>
            <a:ext cx="10131425" cy="1456267"/>
          </a:xfrm>
        </p:spPr>
        <p:txBody>
          <a:bodyPr/>
          <a:lstStyle/>
          <a:p>
            <a:r>
              <a:rPr lang="en-US" dirty="0"/>
              <a:t>Automatic email notifications to keep you informed</a:t>
            </a:r>
          </a:p>
        </p:txBody>
      </p:sp>
    </p:spTree>
    <p:extLst>
      <p:ext uri="{BB962C8B-B14F-4D97-AF65-F5344CB8AC3E}">
        <p14:creationId xmlns:p14="http://schemas.microsoft.com/office/powerpoint/2010/main" val="394880445"/>
      </p:ext>
    </p:extLst>
  </p:cSld>
  <p:clrMapOvr>
    <a:masterClrMapping/>
  </p:clrMapOvr>
  <mc:AlternateContent xmlns:mc="http://schemas.openxmlformats.org/markup-compatibility/2006" xmlns:p14="http://schemas.microsoft.com/office/powerpoint/2010/main">
    <mc:Choice Requires="p14">
      <p:transition spd="slow" p14:dur="800" advClick="0" advTm="5000">
        <p:circle/>
      </p:transition>
    </mc:Choice>
    <mc:Fallback xmlns="">
      <p:transition spd="slow" advClick="0" advTm="5000">
        <p:circl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pic>
        <p:nvPicPr>
          <p:cNvPr id="26" name="Picture 21">
            <a:extLst>
              <a:ext uri="{FF2B5EF4-FFF2-40B4-BE49-F238E27FC236}">
                <a16:creationId xmlns:a16="http://schemas.microsoft.com/office/drawing/2014/main" id="{26BAC96C-8326-45CF-9033-49A08C17ED3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a:extLst>
              <a:ext uri="{FF2B5EF4-FFF2-40B4-BE49-F238E27FC236}">
                <a16:creationId xmlns:a16="http://schemas.microsoft.com/office/drawing/2014/main" id="{A463B260-108D-465D-91BC-EACB573EBC70}"/>
              </a:ext>
            </a:extLst>
          </p:cNvPr>
          <p:cNvSpPr>
            <a:spLocks noGrp="1"/>
          </p:cNvSpPr>
          <p:nvPr>
            <p:ph type="title"/>
          </p:nvPr>
        </p:nvSpPr>
        <p:spPr>
          <a:xfrm>
            <a:off x="1032933" y="4534958"/>
            <a:ext cx="10127192" cy="928163"/>
          </a:xfrm>
        </p:spPr>
        <p:txBody>
          <a:bodyPr vert="horz" lIns="91440" tIns="45720" rIns="91440" bIns="45720" rtlCol="0" anchor="b">
            <a:normAutofit/>
          </a:bodyPr>
          <a:lstStyle/>
          <a:p>
            <a:pPr algn="r">
              <a:lnSpc>
                <a:spcPct val="90000"/>
              </a:lnSpc>
            </a:pPr>
            <a:r>
              <a:rPr lang="en-US" sz="3100" dirty="0"/>
              <a:t>24/7 account access from anywhere in the world</a:t>
            </a:r>
          </a:p>
        </p:txBody>
      </p:sp>
      <p:pic>
        <p:nvPicPr>
          <p:cNvPr id="5" name="Content Placeholder 4">
            <a:extLst>
              <a:ext uri="{FF2B5EF4-FFF2-40B4-BE49-F238E27FC236}">
                <a16:creationId xmlns:a16="http://schemas.microsoft.com/office/drawing/2014/main" id="{73183051-5D96-490A-BD84-8A5B1885C00B}"/>
              </a:ext>
            </a:extLst>
          </p:cNvPr>
          <p:cNvPicPr>
            <a:picLocks noChangeAspect="1"/>
          </p:cNvPicPr>
          <p:nvPr/>
        </p:nvPicPr>
        <p:blipFill rotWithShape="1">
          <a:blip r:embed="rId4"/>
          <a:srcRect l="19240" r="9725"/>
          <a:stretch/>
        </p:blipFill>
        <p:spPr>
          <a:xfrm>
            <a:off x="922867" y="645517"/>
            <a:ext cx="6322478" cy="3738166"/>
          </a:xfrm>
          <a:custGeom>
            <a:avLst/>
            <a:gdLst>
              <a:gd name="connsiteX0" fmla="*/ 163732 w 6322478"/>
              <a:gd name="connsiteY0" fmla="*/ 0 h 3738166"/>
              <a:gd name="connsiteX1" fmla="*/ 6322478 w 6322478"/>
              <a:gd name="connsiteY1" fmla="*/ 0 h 3738166"/>
              <a:gd name="connsiteX2" fmla="*/ 6322478 w 6322478"/>
              <a:gd name="connsiteY2" fmla="*/ 3738166 h 3738166"/>
              <a:gd name="connsiteX3" fmla="*/ 163732 w 6322478"/>
              <a:gd name="connsiteY3" fmla="*/ 3738166 h 3738166"/>
              <a:gd name="connsiteX4" fmla="*/ 0 w 6322478"/>
              <a:gd name="connsiteY4" fmla="*/ 3574434 h 3738166"/>
              <a:gd name="connsiteX5" fmla="*/ 0 w 6322478"/>
              <a:gd name="connsiteY5" fmla="*/ 163732 h 3738166"/>
              <a:gd name="connsiteX6" fmla="*/ 163732 w 6322478"/>
              <a:gd name="connsiteY6" fmla="*/ 0 h 3738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22478" h="3738166">
                <a:moveTo>
                  <a:pt x="163732" y="0"/>
                </a:moveTo>
                <a:lnTo>
                  <a:pt x="6322478" y="0"/>
                </a:lnTo>
                <a:lnTo>
                  <a:pt x="6322478" y="3738166"/>
                </a:lnTo>
                <a:lnTo>
                  <a:pt x="163732" y="3738166"/>
                </a:lnTo>
                <a:cubicBezTo>
                  <a:pt x="73305" y="3738166"/>
                  <a:pt x="0" y="3664861"/>
                  <a:pt x="0" y="3574434"/>
                </a:cubicBezTo>
                <a:lnTo>
                  <a:pt x="0" y="163732"/>
                </a:lnTo>
                <a:cubicBezTo>
                  <a:pt x="0" y="73305"/>
                  <a:pt x="73305" y="0"/>
                  <a:pt x="163732" y="0"/>
                </a:cubicBezTo>
                <a:close/>
              </a:path>
            </a:pathLst>
          </a:custGeom>
          <a:ln w="50800" cap="sq" cmpd="dbl">
            <a:noFill/>
            <a:miter lim="800000"/>
          </a:ln>
          <a:effectLst/>
        </p:spPr>
      </p:pic>
      <p:pic>
        <p:nvPicPr>
          <p:cNvPr id="10" name="Picture 9" descr="A close up of a logo&#10;&#10;Description automatically generated">
            <a:extLst>
              <a:ext uri="{FF2B5EF4-FFF2-40B4-BE49-F238E27FC236}">
                <a16:creationId xmlns:a16="http://schemas.microsoft.com/office/drawing/2014/main" id="{6AB235D3-9D1A-482F-B589-EC23A936F7D4}"/>
              </a:ext>
            </a:extLst>
          </p:cNvPr>
          <p:cNvPicPr>
            <a:picLocks noChangeAspect="1"/>
          </p:cNvPicPr>
          <p:nvPr/>
        </p:nvPicPr>
        <p:blipFill rotWithShape="1">
          <a:blip r:embed="rId5"/>
          <a:srcRect t="1002" r="-3" b="2474"/>
          <a:stretch/>
        </p:blipFill>
        <p:spPr>
          <a:xfrm>
            <a:off x="7396221" y="645517"/>
            <a:ext cx="3872912" cy="3738166"/>
          </a:xfrm>
          <a:custGeom>
            <a:avLst/>
            <a:gdLst>
              <a:gd name="connsiteX0" fmla="*/ 0 w 3872912"/>
              <a:gd name="connsiteY0" fmla="*/ 0 h 3738166"/>
              <a:gd name="connsiteX1" fmla="*/ 3709180 w 3872912"/>
              <a:gd name="connsiteY1" fmla="*/ 0 h 3738166"/>
              <a:gd name="connsiteX2" fmla="*/ 3872912 w 3872912"/>
              <a:gd name="connsiteY2" fmla="*/ 163732 h 3738166"/>
              <a:gd name="connsiteX3" fmla="*/ 3872912 w 3872912"/>
              <a:gd name="connsiteY3" fmla="*/ 3574434 h 3738166"/>
              <a:gd name="connsiteX4" fmla="*/ 3709180 w 3872912"/>
              <a:gd name="connsiteY4" fmla="*/ 3738166 h 3738166"/>
              <a:gd name="connsiteX5" fmla="*/ 0 w 3872912"/>
              <a:gd name="connsiteY5" fmla="*/ 3738166 h 3738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72912" h="3738166">
                <a:moveTo>
                  <a:pt x="0" y="0"/>
                </a:moveTo>
                <a:lnTo>
                  <a:pt x="3709180" y="0"/>
                </a:lnTo>
                <a:cubicBezTo>
                  <a:pt x="3799607" y="0"/>
                  <a:pt x="3872912" y="73305"/>
                  <a:pt x="3872912" y="163732"/>
                </a:cubicBezTo>
                <a:lnTo>
                  <a:pt x="3872912" y="3574434"/>
                </a:lnTo>
                <a:cubicBezTo>
                  <a:pt x="3872912" y="3664861"/>
                  <a:pt x="3799607" y="3738166"/>
                  <a:pt x="3709180" y="3738166"/>
                </a:cubicBezTo>
                <a:lnTo>
                  <a:pt x="0" y="3738166"/>
                </a:lnTo>
                <a:close/>
              </a:path>
            </a:pathLst>
          </a:custGeom>
          <a:solidFill>
            <a:schemeClr val="tx2"/>
          </a:solidFill>
          <a:ln w="50800" cap="sq" cmpd="dbl">
            <a:noFill/>
            <a:miter lim="800000"/>
          </a:ln>
          <a:effectLst/>
        </p:spPr>
      </p:pic>
      <p:sp>
        <p:nvSpPr>
          <p:cNvPr id="27" name="Freeform 21">
            <a:extLst>
              <a:ext uri="{FF2B5EF4-FFF2-40B4-BE49-F238E27FC236}">
                <a16:creationId xmlns:a16="http://schemas.microsoft.com/office/drawing/2014/main" id="{B8CB1A04-93B8-415A-9246-6691E7F6D6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5924" y="614085"/>
            <a:ext cx="10360152" cy="3794760"/>
          </a:xfrm>
          <a:custGeom>
            <a:avLst/>
            <a:gdLst>
              <a:gd name="connsiteX0" fmla="*/ 6480297 w 10360152"/>
              <a:gd name="connsiteY0" fmla="*/ 0 h 3794760"/>
              <a:gd name="connsiteX1" fmla="*/ 10158309 w 10360152"/>
              <a:gd name="connsiteY1" fmla="*/ 0 h 3794760"/>
              <a:gd name="connsiteX2" fmla="*/ 10360152 w 10360152"/>
              <a:gd name="connsiteY2" fmla="*/ 201843 h 3794760"/>
              <a:gd name="connsiteX3" fmla="*/ 10360152 w 10360152"/>
              <a:gd name="connsiteY3" fmla="*/ 3592917 h 3794760"/>
              <a:gd name="connsiteX4" fmla="*/ 10158309 w 10360152"/>
              <a:gd name="connsiteY4" fmla="*/ 3794760 h 3794760"/>
              <a:gd name="connsiteX5" fmla="*/ 6480297 w 10360152"/>
              <a:gd name="connsiteY5" fmla="*/ 3794760 h 3794760"/>
              <a:gd name="connsiteX6" fmla="*/ 201843 w 10360152"/>
              <a:gd name="connsiteY6" fmla="*/ 0 h 3794760"/>
              <a:gd name="connsiteX7" fmla="*/ 6329421 w 10360152"/>
              <a:gd name="connsiteY7" fmla="*/ 0 h 3794760"/>
              <a:gd name="connsiteX8" fmla="*/ 6329421 w 10360152"/>
              <a:gd name="connsiteY8" fmla="*/ 3794760 h 3794760"/>
              <a:gd name="connsiteX9" fmla="*/ 201843 w 10360152"/>
              <a:gd name="connsiteY9" fmla="*/ 3794760 h 3794760"/>
              <a:gd name="connsiteX10" fmla="*/ 0 w 10360152"/>
              <a:gd name="connsiteY10" fmla="*/ 3592917 h 3794760"/>
              <a:gd name="connsiteX11" fmla="*/ 0 w 10360152"/>
              <a:gd name="connsiteY11" fmla="*/ 201843 h 3794760"/>
              <a:gd name="connsiteX12" fmla="*/ 201843 w 10360152"/>
              <a:gd name="connsiteY12" fmla="*/ 0 h 3794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360152" h="3794760">
                <a:moveTo>
                  <a:pt x="6480297" y="0"/>
                </a:moveTo>
                <a:lnTo>
                  <a:pt x="10158309" y="0"/>
                </a:lnTo>
                <a:cubicBezTo>
                  <a:pt x="10269784" y="0"/>
                  <a:pt x="10360152" y="90368"/>
                  <a:pt x="10360152" y="201843"/>
                </a:cubicBezTo>
                <a:lnTo>
                  <a:pt x="10360152" y="3592917"/>
                </a:lnTo>
                <a:cubicBezTo>
                  <a:pt x="10360152" y="3704392"/>
                  <a:pt x="10269784" y="3794760"/>
                  <a:pt x="10158309" y="3794760"/>
                </a:cubicBezTo>
                <a:lnTo>
                  <a:pt x="6480297" y="3794760"/>
                </a:lnTo>
                <a:close/>
                <a:moveTo>
                  <a:pt x="201843" y="0"/>
                </a:moveTo>
                <a:lnTo>
                  <a:pt x="6329421" y="0"/>
                </a:lnTo>
                <a:lnTo>
                  <a:pt x="6329421" y="3794760"/>
                </a:lnTo>
                <a:lnTo>
                  <a:pt x="201843" y="3794760"/>
                </a:lnTo>
                <a:cubicBezTo>
                  <a:pt x="90368" y="3794760"/>
                  <a:pt x="0" y="3704392"/>
                  <a:pt x="0" y="3592917"/>
                </a:cubicBezTo>
                <a:lnTo>
                  <a:pt x="0" y="201843"/>
                </a:lnTo>
                <a:cubicBezTo>
                  <a:pt x="0" y="90368"/>
                  <a:pt x="90368" y="0"/>
                  <a:pt x="201843" y="0"/>
                </a:cubicBezTo>
                <a:close/>
              </a:path>
            </a:pathLst>
          </a:custGeom>
          <a:noFill/>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1974096959"/>
      </p:ext>
    </p:extLst>
  </p:cSld>
  <p:clrMapOvr>
    <a:masterClrMapping/>
  </p:clrMapOvr>
  <mc:AlternateContent xmlns:mc="http://schemas.openxmlformats.org/markup-compatibility/2006" xmlns:p14="http://schemas.microsoft.com/office/powerpoint/2010/main">
    <mc:Choice Requires="p14">
      <p:transition spd="slow" p14:dur="800" advClick="0" advTm="5000">
        <p:circle/>
      </p:transition>
    </mc:Choice>
    <mc:Fallback xmlns="">
      <p:transition spd="slow" advClick="0" advTm="5000">
        <p:circl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pic>
        <p:nvPicPr>
          <p:cNvPr id="121" name="Picture 120">
            <a:extLst>
              <a:ext uri="{FF2B5EF4-FFF2-40B4-BE49-F238E27FC236}">
                <a16:creationId xmlns:a16="http://schemas.microsoft.com/office/drawing/2014/main" id="{B1BE7CB7-24DC-41D6-9BC1-CE530272831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a:extLst>
              <a:ext uri="{FF2B5EF4-FFF2-40B4-BE49-F238E27FC236}">
                <a16:creationId xmlns:a16="http://schemas.microsoft.com/office/drawing/2014/main" id="{A463B260-108D-465D-91BC-EACB573EBC70}"/>
              </a:ext>
            </a:extLst>
          </p:cNvPr>
          <p:cNvSpPr>
            <a:spLocks noGrp="1"/>
          </p:cNvSpPr>
          <p:nvPr>
            <p:ph type="title"/>
          </p:nvPr>
        </p:nvSpPr>
        <p:spPr>
          <a:xfrm>
            <a:off x="8180983" y="1385303"/>
            <a:ext cx="3352256" cy="3746634"/>
          </a:xfrm>
        </p:spPr>
        <p:txBody>
          <a:bodyPr vert="horz" lIns="91440" tIns="45720" rIns="91440" bIns="45720" rtlCol="0" anchor="b">
            <a:normAutofit/>
          </a:bodyPr>
          <a:lstStyle/>
          <a:p>
            <a:pPr algn="r">
              <a:lnSpc>
                <a:spcPct val="90000"/>
              </a:lnSpc>
            </a:pPr>
            <a:r>
              <a:rPr lang="en-US" sz="2300" dirty="0"/>
              <a:t>●  Statements</a:t>
            </a:r>
            <a:br>
              <a:rPr lang="en-US" sz="2300" dirty="0"/>
            </a:br>
            <a:br>
              <a:rPr lang="en-US" sz="2300" dirty="0"/>
            </a:br>
            <a:r>
              <a:rPr lang="en-US" sz="2300" dirty="0"/>
              <a:t>●   Leases</a:t>
            </a:r>
            <a:br>
              <a:rPr lang="en-US" sz="2300" dirty="0"/>
            </a:br>
            <a:br>
              <a:rPr lang="en-US" sz="2300" dirty="0"/>
            </a:br>
            <a:r>
              <a:rPr lang="en-US" sz="2300" dirty="0"/>
              <a:t>●   Inspection reports with photos</a:t>
            </a:r>
            <a:br>
              <a:rPr lang="en-US" sz="2300" dirty="0"/>
            </a:br>
            <a:br>
              <a:rPr lang="en-US" sz="2300" dirty="0"/>
            </a:br>
            <a:r>
              <a:rPr lang="en-US" sz="2300" dirty="0"/>
              <a:t>●  Invoices</a:t>
            </a:r>
            <a:br>
              <a:rPr lang="en-US" sz="2300" dirty="0"/>
            </a:br>
            <a:br>
              <a:rPr lang="en-US" sz="2300" dirty="0"/>
            </a:br>
            <a:r>
              <a:rPr lang="en-US" sz="2300" dirty="0"/>
              <a:t>●   Client Communications</a:t>
            </a:r>
          </a:p>
        </p:txBody>
      </p:sp>
      <p:pic>
        <p:nvPicPr>
          <p:cNvPr id="5" name="Content Placeholder 4">
            <a:extLst>
              <a:ext uri="{FF2B5EF4-FFF2-40B4-BE49-F238E27FC236}">
                <a16:creationId xmlns:a16="http://schemas.microsoft.com/office/drawing/2014/main" id="{73183051-5D96-490A-BD84-8A5B1885C00B}"/>
              </a:ext>
            </a:extLst>
          </p:cNvPr>
          <p:cNvPicPr>
            <a:picLocks noChangeAspect="1"/>
          </p:cNvPicPr>
          <p:nvPr/>
        </p:nvPicPr>
        <p:blipFill rotWithShape="1">
          <a:blip r:embed="rId4"/>
          <a:srcRect l="19240" r="9725"/>
          <a:stretch/>
        </p:blipFill>
        <p:spPr>
          <a:xfrm>
            <a:off x="629810" y="1385303"/>
            <a:ext cx="6921364" cy="4092309"/>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2438756510"/>
      </p:ext>
    </p:extLst>
  </p:cSld>
  <p:clrMapOvr>
    <a:masterClrMapping/>
  </p:clrMapOvr>
  <mc:AlternateContent xmlns:mc="http://schemas.openxmlformats.org/markup-compatibility/2006" xmlns:p14="http://schemas.microsoft.com/office/powerpoint/2010/main">
    <mc:Choice Requires="p14">
      <p:transition spd="slow" p14:dur="800" advClick="0" advTm="5000">
        <p:circle/>
      </p:transition>
    </mc:Choice>
    <mc:Fallback xmlns="">
      <p:transition spd="slow" advClick="0" advTm="5000">
        <p:circl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C56B93-62D1-536C-E316-12F0DF2AD61D}"/>
              </a:ext>
            </a:extLst>
          </p:cNvPr>
          <p:cNvSpPr>
            <a:spLocks noGrp="1"/>
          </p:cNvSpPr>
          <p:nvPr>
            <p:ph type="title"/>
          </p:nvPr>
        </p:nvSpPr>
        <p:spPr>
          <a:xfrm>
            <a:off x="825909" y="808055"/>
            <a:ext cx="3979205" cy="1453363"/>
          </a:xfrm>
        </p:spPr>
        <p:txBody>
          <a:bodyPr>
            <a:normAutofit/>
          </a:bodyPr>
          <a:lstStyle/>
          <a:p>
            <a:endParaRPr lang="en-US"/>
          </a:p>
        </p:txBody>
      </p:sp>
      <p:sp>
        <p:nvSpPr>
          <p:cNvPr id="9" name="Content Placeholder 8">
            <a:extLst>
              <a:ext uri="{FF2B5EF4-FFF2-40B4-BE49-F238E27FC236}">
                <a16:creationId xmlns:a16="http://schemas.microsoft.com/office/drawing/2014/main" id="{0FB956D5-39AE-2CE5-1525-B15BD87C5C2A}"/>
              </a:ext>
            </a:extLst>
          </p:cNvPr>
          <p:cNvSpPr>
            <a:spLocks noGrp="1"/>
          </p:cNvSpPr>
          <p:nvPr>
            <p:ph idx="1"/>
          </p:nvPr>
        </p:nvSpPr>
        <p:spPr>
          <a:xfrm>
            <a:off x="802178" y="2261420"/>
            <a:ext cx="4002936" cy="3637935"/>
          </a:xfrm>
        </p:spPr>
        <p:txBody>
          <a:bodyPr>
            <a:normAutofit/>
          </a:bodyPr>
          <a:lstStyle/>
          <a:p>
            <a:endParaRPr lang="en-US"/>
          </a:p>
        </p:txBody>
      </p:sp>
      <p:pic>
        <p:nvPicPr>
          <p:cNvPr id="5" name="Content Placeholder 4">
            <a:extLst>
              <a:ext uri="{FF2B5EF4-FFF2-40B4-BE49-F238E27FC236}">
                <a16:creationId xmlns:a16="http://schemas.microsoft.com/office/drawing/2014/main" id="{6B76963D-38C5-CF40-DD49-5E9182E6E502}"/>
              </a:ext>
            </a:extLst>
          </p:cNvPr>
          <p:cNvPicPr>
            <a:picLocks noChangeAspect="1"/>
          </p:cNvPicPr>
          <p:nvPr/>
        </p:nvPicPr>
        <p:blipFill>
          <a:blip r:embed="rId3"/>
          <a:stretch>
            <a:fillRect/>
          </a:stretch>
        </p:blipFill>
        <p:spPr>
          <a:xfrm>
            <a:off x="825909" y="1244283"/>
            <a:ext cx="5487034" cy="5102943"/>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pic>
      <p:pic>
        <p:nvPicPr>
          <p:cNvPr id="7" name="Picture 6">
            <a:extLst>
              <a:ext uri="{FF2B5EF4-FFF2-40B4-BE49-F238E27FC236}">
                <a16:creationId xmlns:a16="http://schemas.microsoft.com/office/drawing/2014/main" id="{D01F9BC1-C299-0CED-34A2-692F7A0BC930}"/>
              </a:ext>
            </a:extLst>
          </p:cNvPr>
          <p:cNvPicPr>
            <a:picLocks noChangeAspect="1"/>
          </p:cNvPicPr>
          <p:nvPr/>
        </p:nvPicPr>
        <p:blipFill>
          <a:blip r:embed="rId4"/>
          <a:stretch>
            <a:fillRect/>
          </a:stretch>
        </p:blipFill>
        <p:spPr>
          <a:xfrm>
            <a:off x="6409159" y="1244283"/>
            <a:ext cx="5487035" cy="5145345"/>
          </a:xfrm>
          <a:prstGeom prst="rect">
            <a:avLst/>
          </a:prstGeom>
        </p:spPr>
      </p:pic>
      <p:sp>
        <p:nvSpPr>
          <p:cNvPr id="8" name="TextBox 7">
            <a:extLst>
              <a:ext uri="{FF2B5EF4-FFF2-40B4-BE49-F238E27FC236}">
                <a16:creationId xmlns:a16="http://schemas.microsoft.com/office/drawing/2014/main" id="{B8D3E888-7211-430B-7E23-1509EF868102}"/>
              </a:ext>
            </a:extLst>
          </p:cNvPr>
          <p:cNvSpPr txBox="1"/>
          <p:nvPr/>
        </p:nvSpPr>
        <p:spPr>
          <a:xfrm>
            <a:off x="1419037" y="515665"/>
            <a:ext cx="9787812" cy="584775"/>
          </a:xfrm>
          <a:prstGeom prst="rect">
            <a:avLst/>
          </a:prstGeom>
          <a:noFill/>
        </p:spPr>
        <p:txBody>
          <a:bodyPr wrap="square" rtlCol="0">
            <a:spAutoFit/>
          </a:bodyPr>
          <a:lstStyle/>
          <a:p>
            <a:pPr algn="ctr"/>
            <a:r>
              <a:rPr lang="en-US" sz="3200" dirty="0"/>
              <a:t>SAMPLE STATEMENT</a:t>
            </a:r>
          </a:p>
        </p:txBody>
      </p:sp>
    </p:spTree>
    <p:extLst>
      <p:ext uri="{BB962C8B-B14F-4D97-AF65-F5344CB8AC3E}">
        <p14:creationId xmlns:p14="http://schemas.microsoft.com/office/powerpoint/2010/main" val="3539345435"/>
      </p:ext>
    </p:extLst>
  </p:cSld>
  <p:clrMapOvr>
    <a:masterClrMapping/>
  </p:clrMapOvr>
  <mc:AlternateContent xmlns:mc="http://schemas.openxmlformats.org/markup-compatibility/2006" xmlns:p14="http://schemas.microsoft.com/office/powerpoint/2010/main">
    <mc:Choice Requires="p14">
      <p:transition spd="slow" p14:dur="800" advClick="0" advTm="5000">
        <p:circle/>
      </p:transition>
    </mc:Choice>
    <mc:Fallback xmlns="">
      <p:transition spd="slow" advClick="0" advTm="5000">
        <p:circl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7" name="Diagram 6">
            <a:extLst>
              <a:ext uri="{FF2B5EF4-FFF2-40B4-BE49-F238E27FC236}">
                <a16:creationId xmlns:a16="http://schemas.microsoft.com/office/drawing/2014/main" id="{235B7FAF-588F-40CB-A5CF-3874915F2312}"/>
              </a:ext>
            </a:extLst>
          </p:cNvPr>
          <p:cNvGraphicFramePr/>
          <p:nvPr>
            <p:extLst>
              <p:ext uri="{D42A27DB-BD31-4B8C-83A1-F6EECF244321}">
                <p14:modId xmlns:p14="http://schemas.microsoft.com/office/powerpoint/2010/main" val="2735032011"/>
              </p:ext>
            </p:extLst>
          </p:nvPr>
        </p:nvGraphicFramePr>
        <p:xfrm>
          <a:off x="5751513" y="719666"/>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itle 7">
            <a:extLst>
              <a:ext uri="{FF2B5EF4-FFF2-40B4-BE49-F238E27FC236}">
                <a16:creationId xmlns:a16="http://schemas.microsoft.com/office/drawing/2014/main" id="{76EADC69-3D81-40B6-B75B-B0B14592749F}"/>
              </a:ext>
            </a:extLst>
          </p:cNvPr>
          <p:cNvSpPr>
            <a:spLocks noGrp="1"/>
          </p:cNvSpPr>
          <p:nvPr>
            <p:ph type="title"/>
          </p:nvPr>
        </p:nvSpPr>
        <p:spPr/>
        <p:txBody>
          <a:bodyPr/>
          <a:lstStyle/>
          <a:p>
            <a:r>
              <a:rPr lang="en-US" dirty="0"/>
              <a:t>Transparent Pricing – no gimmicks!</a:t>
            </a:r>
          </a:p>
        </p:txBody>
      </p:sp>
      <p:sp>
        <p:nvSpPr>
          <p:cNvPr id="12" name="TextBox 11">
            <a:extLst>
              <a:ext uri="{FF2B5EF4-FFF2-40B4-BE49-F238E27FC236}">
                <a16:creationId xmlns:a16="http://schemas.microsoft.com/office/drawing/2014/main" id="{E4C8398E-729D-450C-B785-6D4B985F6E56}"/>
              </a:ext>
            </a:extLst>
          </p:cNvPr>
          <p:cNvSpPr txBox="1"/>
          <p:nvPr/>
        </p:nvSpPr>
        <p:spPr>
          <a:xfrm>
            <a:off x="685801" y="2065867"/>
            <a:ext cx="7039428" cy="4031873"/>
          </a:xfrm>
          <a:prstGeom prst="rect">
            <a:avLst/>
          </a:prstGeom>
          <a:noFill/>
        </p:spPr>
        <p:txBody>
          <a:bodyPr wrap="square" rtlCol="0">
            <a:spAutoFit/>
          </a:bodyPr>
          <a:lstStyle/>
          <a:p>
            <a:pPr marL="457200" indent="-457200">
              <a:buFont typeface="Arial" panose="020B0604020202020204" pitchFamily="34" charset="0"/>
              <a:buChar char="•"/>
            </a:pPr>
            <a:r>
              <a:rPr lang="en-US" sz="3200" dirty="0"/>
              <a:t>No maintenance fees</a:t>
            </a:r>
          </a:p>
          <a:p>
            <a:pPr marL="457200" indent="-457200">
              <a:buFont typeface="Arial" panose="020B0604020202020204" pitchFamily="34" charset="0"/>
              <a:buChar char="•"/>
            </a:pPr>
            <a:r>
              <a:rPr lang="en-US" sz="3200" dirty="0"/>
              <a:t>No vacancy fees</a:t>
            </a:r>
          </a:p>
          <a:p>
            <a:pPr marL="457200" indent="-457200">
              <a:buFont typeface="Arial" panose="020B0604020202020204" pitchFamily="34" charset="0"/>
              <a:buChar char="•"/>
            </a:pPr>
            <a:r>
              <a:rPr lang="en-US" sz="3200" dirty="0"/>
              <a:t>No service call fees</a:t>
            </a:r>
          </a:p>
          <a:p>
            <a:pPr marL="457200" indent="-457200">
              <a:buFont typeface="Arial" panose="020B0604020202020204" pitchFamily="34" charset="0"/>
              <a:buChar char="•"/>
            </a:pPr>
            <a:r>
              <a:rPr lang="en-US" sz="3200" dirty="0"/>
              <a:t>No set up fees</a:t>
            </a:r>
          </a:p>
          <a:p>
            <a:pPr marL="457200" indent="-457200">
              <a:buFont typeface="Arial" panose="020B0604020202020204" pitchFamily="34" charset="0"/>
              <a:buChar char="•"/>
            </a:pPr>
            <a:endParaRPr lang="en-US" sz="3200" dirty="0"/>
          </a:p>
          <a:p>
            <a:pPr marL="457200" indent="-457200">
              <a:buFont typeface="Arial" panose="020B0604020202020204" pitchFamily="34" charset="0"/>
              <a:buChar char="•"/>
            </a:pPr>
            <a:r>
              <a:rPr lang="en-US" sz="3200" dirty="0">
                <a:solidFill>
                  <a:schemeClr val="accent2">
                    <a:lumMod val="40000"/>
                    <a:lumOff val="60000"/>
                  </a:schemeClr>
                </a:solidFill>
              </a:rPr>
              <a:t>At All County, you get a simple 3-step pricing structure so there are no surprises!</a:t>
            </a:r>
            <a:r>
              <a:rPr lang="en-US" dirty="0">
                <a:solidFill>
                  <a:schemeClr val="accent2">
                    <a:lumMod val="40000"/>
                    <a:lumOff val="60000"/>
                  </a:schemeClr>
                </a:solidFill>
              </a:rPr>
              <a:t> </a:t>
            </a:r>
          </a:p>
        </p:txBody>
      </p:sp>
    </p:spTree>
    <p:extLst>
      <p:ext uri="{BB962C8B-B14F-4D97-AF65-F5344CB8AC3E}">
        <p14:creationId xmlns:p14="http://schemas.microsoft.com/office/powerpoint/2010/main" val="3605350535"/>
      </p:ext>
    </p:extLst>
  </p:cSld>
  <p:clrMapOvr>
    <a:masterClrMapping/>
  </p:clrMapOvr>
  <mc:AlternateContent xmlns:mc="http://schemas.openxmlformats.org/markup-compatibility/2006" xmlns:p14="http://schemas.microsoft.com/office/powerpoint/2010/main">
    <mc:Choice Requires="p14">
      <p:transition spd="slow" p14:dur="800" advClick="0" advTm="5000">
        <p:circle/>
      </p:transition>
    </mc:Choice>
    <mc:Fallback xmlns="">
      <p:transition spd="slow" advClick="0" advTm="5000">
        <p:circl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205" name="Rectangle 200">
            <a:extLst>
              <a:ext uri="{FF2B5EF4-FFF2-40B4-BE49-F238E27FC236}">
                <a16:creationId xmlns:a16="http://schemas.microsoft.com/office/drawing/2014/main" id="{151A9C99-FD39-4971-A548-0B9E5A2A6F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1786"/>
            <a:ext cx="12188825" cy="685621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Content Placeholder 6">
            <a:extLst>
              <a:ext uri="{FF2B5EF4-FFF2-40B4-BE49-F238E27FC236}">
                <a16:creationId xmlns:a16="http://schemas.microsoft.com/office/drawing/2014/main" id="{93D9C5D5-7746-4854-A468-0C3C0AE75FC9}"/>
              </a:ext>
            </a:extLst>
          </p:cNvPr>
          <p:cNvPicPr>
            <a:picLocks noChangeAspect="1"/>
          </p:cNvPicPr>
          <p:nvPr/>
        </p:nvPicPr>
        <p:blipFill rotWithShape="1">
          <a:blip r:embed="rId3">
            <a:alphaModFix amt="20000"/>
            <a:extLst>
              <a:ext uri="{837473B0-CC2E-450A-ABE3-18F120FF3D39}">
                <a1611:picAttrSrcUrl xmlns:a1611="http://schemas.microsoft.com/office/drawing/2016/11/main" r:id="rId4"/>
              </a:ext>
            </a:extLst>
          </a:blip>
          <a:srcRect t="5636" r="7051" b="1415"/>
          <a:stretch/>
        </p:blipFill>
        <p:spPr>
          <a:xfrm>
            <a:off x="20" y="10"/>
            <a:ext cx="12191980" cy="6857990"/>
          </a:xfrm>
          <a:prstGeom prst="rect">
            <a:avLst/>
          </a:prstGeom>
        </p:spPr>
      </p:pic>
      <p:pic>
        <p:nvPicPr>
          <p:cNvPr id="206" name="Picture 202">
            <a:extLst>
              <a:ext uri="{FF2B5EF4-FFF2-40B4-BE49-F238E27FC236}">
                <a16:creationId xmlns:a16="http://schemas.microsoft.com/office/drawing/2014/main" id="{6DAB2DF7-34C9-45C2-BB70-6797ACA67C2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a:alphaModFix amt="39000"/>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a:extLst>
              <a:ext uri="{FF2B5EF4-FFF2-40B4-BE49-F238E27FC236}">
                <a16:creationId xmlns:a16="http://schemas.microsoft.com/office/drawing/2014/main" id="{584AEE95-8240-4A75-897A-D9E3D84A0246}"/>
              </a:ext>
            </a:extLst>
          </p:cNvPr>
          <p:cNvSpPr>
            <a:spLocks noGrp="1"/>
          </p:cNvSpPr>
          <p:nvPr>
            <p:ph type="title"/>
          </p:nvPr>
        </p:nvSpPr>
        <p:spPr>
          <a:xfrm>
            <a:off x="685801" y="609600"/>
            <a:ext cx="10131425" cy="1456267"/>
          </a:xfrm>
        </p:spPr>
        <p:txBody>
          <a:bodyPr>
            <a:normAutofit/>
          </a:bodyPr>
          <a:lstStyle/>
          <a:p>
            <a:r>
              <a:rPr lang="en-US" dirty="0"/>
              <a:t>Regular Monthly income you can depend on</a:t>
            </a:r>
          </a:p>
        </p:txBody>
      </p:sp>
      <p:graphicFrame>
        <p:nvGraphicFramePr>
          <p:cNvPr id="186" name="Content Placeholder 10">
            <a:extLst>
              <a:ext uri="{FF2B5EF4-FFF2-40B4-BE49-F238E27FC236}">
                <a16:creationId xmlns:a16="http://schemas.microsoft.com/office/drawing/2014/main" id="{EF55656D-8C1A-48BD-8CDB-0D85E7122490}"/>
              </a:ext>
            </a:extLst>
          </p:cNvPr>
          <p:cNvGraphicFramePr>
            <a:graphicFrameLocks noGrp="1"/>
          </p:cNvGraphicFramePr>
          <p:nvPr>
            <p:ph idx="1"/>
            <p:extLst>
              <p:ext uri="{D42A27DB-BD31-4B8C-83A1-F6EECF244321}">
                <p14:modId xmlns:p14="http://schemas.microsoft.com/office/powerpoint/2010/main" val="639568476"/>
              </p:ext>
            </p:extLst>
          </p:nvPr>
        </p:nvGraphicFramePr>
        <p:xfrm>
          <a:off x="685801" y="2142067"/>
          <a:ext cx="10131425" cy="3649133"/>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2229362446"/>
      </p:ext>
    </p:extLst>
  </p:cSld>
  <p:clrMapOvr>
    <a:masterClrMapping/>
  </p:clrMapOvr>
  <mc:AlternateContent xmlns:mc="http://schemas.openxmlformats.org/markup-compatibility/2006" xmlns:p14="http://schemas.microsoft.com/office/powerpoint/2010/main">
    <mc:Choice Requires="p14">
      <p:transition spd="slow" p14:dur="800" advClick="0" advTm="5000">
        <p:circle/>
      </p:transition>
    </mc:Choice>
    <mc:Fallback xmlns="">
      <p:transition spd="slow" advClick="0" advTm="5000">
        <p:circl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9905A5-4FCD-4AB4-8848-5A2C1787A5E2}"/>
              </a:ext>
            </a:extLst>
          </p:cNvPr>
          <p:cNvSpPr>
            <a:spLocks noGrp="1"/>
          </p:cNvSpPr>
          <p:nvPr>
            <p:ph type="title"/>
          </p:nvPr>
        </p:nvSpPr>
        <p:spPr/>
        <p:txBody>
          <a:bodyPr/>
          <a:lstStyle/>
          <a:p>
            <a:r>
              <a:rPr lang="en-US" dirty="0"/>
              <a:t>We screen every potential tenant on a litany of criteria before we place them in your unit</a:t>
            </a:r>
          </a:p>
        </p:txBody>
      </p:sp>
      <p:graphicFrame>
        <p:nvGraphicFramePr>
          <p:cNvPr id="4" name="Content Placeholder 3">
            <a:extLst>
              <a:ext uri="{FF2B5EF4-FFF2-40B4-BE49-F238E27FC236}">
                <a16:creationId xmlns:a16="http://schemas.microsoft.com/office/drawing/2014/main" id="{6383C268-03F6-4C64-98B2-E9A87D786DA5}"/>
              </a:ext>
            </a:extLst>
          </p:cNvPr>
          <p:cNvGraphicFramePr>
            <a:graphicFrameLocks noGrp="1"/>
          </p:cNvGraphicFramePr>
          <p:nvPr>
            <p:ph idx="1"/>
            <p:extLst>
              <p:ext uri="{D42A27DB-BD31-4B8C-83A1-F6EECF244321}">
                <p14:modId xmlns:p14="http://schemas.microsoft.com/office/powerpoint/2010/main" val="856629935"/>
              </p:ext>
            </p:extLst>
          </p:nvPr>
        </p:nvGraphicFramePr>
        <p:xfrm>
          <a:off x="685800" y="2141538"/>
          <a:ext cx="10131425" cy="36496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86320786"/>
      </p:ext>
    </p:extLst>
  </p:cSld>
  <p:clrMapOvr>
    <a:masterClrMapping/>
  </p:clrMapOvr>
  <mc:AlternateContent xmlns:mc="http://schemas.openxmlformats.org/markup-compatibility/2006" xmlns:p14="http://schemas.microsoft.com/office/powerpoint/2010/main">
    <mc:Choice Requires="p14">
      <p:transition spd="slow" p14:dur="800" advClick="0" advTm="5000">
        <p:circle/>
      </p:transition>
    </mc:Choice>
    <mc:Fallback xmlns="">
      <p:transition spd="slow" advClick="0" advTm="5000">
        <p:circl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20DFD1-A813-46CA-A7F6-A509A8250D62}"/>
              </a:ext>
            </a:extLst>
          </p:cNvPr>
          <p:cNvSpPr>
            <a:spLocks noGrp="1"/>
          </p:cNvSpPr>
          <p:nvPr>
            <p:ph type="title"/>
          </p:nvPr>
        </p:nvSpPr>
        <p:spPr>
          <a:xfrm>
            <a:off x="221344" y="217715"/>
            <a:ext cx="10131425" cy="1456267"/>
          </a:xfrm>
        </p:spPr>
        <p:txBody>
          <a:bodyPr/>
          <a:lstStyle/>
          <a:p>
            <a:r>
              <a:rPr lang="en-US" dirty="0"/>
              <a:t>more than just property managers……</a:t>
            </a:r>
          </a:p>
        </p:txBody>
      </p:sp>
      <p:sp>
        <p:nvSpPr>
          <p:cNvPr id="3" name="Title 1">
            <a:extLst>
              <a:ext uri="{FF2B5EF4-FFF2-40B4-BE49-F238E27FC236}">
                <a16:creationId xmlns:a16="http://schemas.microsoft.com/office/drawing/2014/main" id="{DACC9E31-588E-496C-B52C-B5B32AF3E1AD}"/>
              </a:ext>
            </a:extLst>
          </p:cNvPr>
          <p:cNvSpPr txBox="1">
            <a:spLocks/>
          </p:cNvSpPr>
          <p:nvPr/>
        </p:nvSpPr>
        <p:spPr>
          <a:xfrm>
            <a:off x="1480003" y="5357972"/>
            <a:ext cx="10131425" cy="1456267"/>
          </a:xfrm>
          <a:prstGeom prst="rect">
            <a:avLst/>
          </a:prstGeom>
          <a:effectLst/>
        </p:spPr>
        <p:txBody>
          <a:bodyPr vert="horz" lIns="91440" tIns="45720" rIns="91440" bIns="45720" rtlCol="0" anchor="ctr">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lang="en-US" dirty="0"/>
              <a:t>We are a real estate investment management company!</a:t>
            </a:r>
          </a:p>
        </p:txBody>
      </p:sp>
      <p:pic>
        <p:nvPicPr>
          <p:cNvPr id="5" name="Picture 4">
            <a:extLst>
              <a:ext uri="{FF2B5EF4-FFF2-40B4-BE49-F238E27FC236}">
                <a16:creationId xmlns:a16="http://schemas.microsoft.com/office/drawing/2014/main" id="{731F3C1F-F59B-4741-82C2-5DDB367F3EBF}"/>
              </a:ext>
            </a:extLst>
          </p:cNvPr>
          <p:cNvPicPr>
            <a:picLocks noChangeAspect="1"/>
          </p:cNvPicPr>
          <p:nvPr/>
        </p:nvPicPr>
        <p:blipFill>
          <a:blip r:embed="rId3"/>
          <a:stretch>
            <a:fillRect/>
          </a:stretch>
        </p:blipFill>
        <p:spPr>
          <a:xfrm>
            <a:off x="2928257" y="1387371"/>
            <a:ext cx="6335485" cy="4083258"/>
          </a:xfrm>
          <a:prstGeom prst="rect">
            <a:avLst/>
          </a:prstGeom>
          <a:solidFill>
            <a:schemeClr val="tx1">
              <a:alpha val="23000"/>
            </a:schemeClr>
          </a:solidFill>
          <a:effectLst>
            <a:outerShdw blurRad="50800" dist="50800" dir="5400000" algn="ctr" rotWithShape="0">
              <a:srgbClr val="000000">
                <a:alpha val="44000"/>
              </a:srgbClr>
            </a:outerShdw>
            <a:softEdge rad="12700"/>
          </a:effectLst>
        </p:spPr>
      </p:pic>
    </p:spTree>
    <p:extLst>
      <p:ext uri="{BB962C8B-B14F-4D97-AF65-F5344CB8AC3E}">
        <p14:creationId xmlns:p14="http://schemas.microsoft.com/office/powerpoint/2010/main" val="1197861028"/>
      </p:ext>
    </p:extLst>
  </p:cSld>
  <p:clrMapOvr>
    <a:masterClrMapping/>
  </p:clrMapOvr>
  <mc:AlternateContent xmlns:mc="http://schemas.openxmlformats.org/markup-compatibility/2006" xmlns:p14="http://schemas.microsoft.com/office/powerpoint/2010/main">
    <mc:Choice Requires="p14">
      <p:transition spd="slow" p14:dur="800" advClick="0" advTm="5000">
        <p:circle/>
      </p:transition>
    </mc:Choice>
    <mc:Fallback xmlns="">
      <p:transition spd="slow" advClick="0" advTm="5000">
        <p:circl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2D85369A-4D1F-4AC4-968E-32F6206D7DB6}"/>
              </a:ext>
            </a:extLst>
          </p:cNvPr>
          <p:cNvPicPr>
            <a:picLocks noGrp="1" noChangeAspect="1"/>
          </p:cNvPicPr>
          <p:nvPr>
            <p:ph idx="1"/>
          </p:nvPr>
        </p:nvPicPr>
        <p:blipFill rotWithShape="1">
          <a:blip r:embed="rId2">
            <a:extLst>
              <a:ext uri="{837473B0-CC2E-450A-ABE3-18F120FF3D39}">
                <a1611:picAttrSrcUrl xmlns:a1611="http://schemas.microsoft.com/office/drawing/2016/11/main" r:id="rId3"/>
              </a:ext>
            </a:extLst>
          </a:blip>
          <a:srcRect l="-1" t="-9051" r="-83" b="44829"/>
          <a:stretch/>
        </p:blipFill>
        <p:spPr>
          <a:xfrm>
            <a:off x="898852" y="2459569"/>
            <a:ext cx="9748023" cy="3122429"/>
          </a:xfrm>
          <a:prstGeom prst="rect">
            <a:avLst/>
          </a:prstGeom>
          <a:solidFill>
            <a:srgbClr val="002060"/>
          </a:solidFill>
        </p:spPr>
      </p:pic>
      <p:pic>
        <p:nvPicPr>
          <p:cNvPr id="13" name="Picture 12" descr="A close up of a logo&#10;&#10;Description automatically generated">
            <a:extLst>
              <a:ext uri="{FF2B5EF4-FFF2-40B4-BE49-F238E27FC236}">
                <a16:creationId xmlns:a16="http://schemas.microsoft.com/office/drawing/2014/main" id="{E0D73401-49D7-4BD7-9EF2-A6BED6860DCC}"/>
              </a:ext>
            </a:extLst>
          </p:cNvPr>
          <p:cNvPicPr>
            <a:picLocks noChangeAspect="1"/>
          </p:cNvPicPr>
          <p:nvPr/>
        </p:nvPicPr>
        <p:blipFill rotWithShape="1">
          <a:blip r:embed="rId4"/>
          <a:srcRect l="1" t="27900" r="-5393" b="36530"/>
          <a:stretch/>
        </p:blipFill>
        <p:spPr>
          <a:xfrm>
            <a:off x="7791795" y="4563211"/>
            <a:ext cx="2767666" cy="934093"/>
          </a:xfrm>
          <a:prstGeom prst="rect">
            <a:avLst/>
          </a:prstGeom>
          <a:solidFill>
            <a:schemeClr val="tx2"/>
          </a:solidFill>
        </p:spPr>
      </p:pic>
      <p:sp>
        <p:nvSpPr>
          <p:cNvPr id="7" name="Rectangle 6">
            <a:extLst>
              <a:ext uri="{FF2B5EF4-FFF2-40B4-BE49-F238E27FC236}">
                <a16:creationId xmlns:a16="http://schemas.microsoft.com/office/drawing/2014/main" id="{AB83B860-A83E-4FC3-BDFC-D817960FE48A}"/>
              </a:ext>
            </a:extLst>
          </p:cNvPr>
          <p:cNvSpPr/>
          <p:nvPr/>
        </p:nvSpPr>
        <p:spPr>
          <a:xfrm>
            <a:off x="898852" y="505750"/>
            <a:ext cx="9748023" cy="3294976"/>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48752A1E-7236-414F-A8CB-42DC4699B90E}"/>
              </a:ext>
            </a:extLst>
          </p:cNvPr>
          <p:cNvSpPr txBox="1"/>
          <p:nvPr/>
        </p:nvSpPr>
        <p:spPr>
          <a:xfrm>
            <a:off x="996547" y="647706"/>
            <a:ext cx="3792247" cy="2023342"/>
          </a:xfrm>
          <a:prstGeom prst="rect">
            <a:avLst/>
          </a:prstGeom>
          <a:noFill/>
        </p:spPr>
        <p:txBody>
          <a:bodyPr wrap="square" rtlCol="0">
            <a:spAutoFit/>
          </a:bodyPr>
          <a:lstStyle/>
          <a:p>
            <a:r>
              <a:rPr lang="en-US" b="1" dirty="0">
                <a:solidFill>
                  <a:schemeClr val="tx2">
                    <a:lumMod val="20000"/>
                    <a:lumOff val="80000"/>
                  </a:schemeClr>
                </a:solidFill>
                <a:latin typeface="Arial" panose="020B0604020202020204" pitchFamily="34" charset="0"/>
                <a:cs typeface="Arial" panose="020B0604020202020204" pitchFamily="34" charset="0"/>
              </a:rPr>
              <a:t>There service is exceptional. Professional, organized and help you any of our needs. Had a great experience and would highly recommend there services to any owner.</a:t>
            </a:r>
          </a:p>
          <a:p>
            <a:r>
              <a:rPr lang="en-US" b="1" i="1" dirty="0">
                <a:solidFill>
                  <a:schemeClr val="tx2">
                    <a:lumMod val="20000"/>
                    <a:lumOff val="80000"/>
                  </a:schemeClr>
                </a:solidFill>
                <a:latin typeface="Arial" panose="020B0604020202020204" pitchFamily="34" charset="0"/>
                <a:cs typeface="Arial" panose="020B0604020202020204" pitchFamily="34" charset="0"/>
              </a:rPr>
              <a:t>- Doene, Property Owner</a:t>
            </a:r>
          </a:p>
        </p:txBody>
      </p:sp>
      <p:sp>
        <p:nvSpPr>
          <p:cNvPr id="11" name="TextBox 10">
            <a:extLst>
              <a:ext uri="{FF2B5EF4-FFF2-40B4-BE49-F238E27FC236}">
                <a16:creationId xmlns:a16="http://schemas.microsoft.com/office/drawing/2014/main" id="{C5060E90-E12A-4B64-8301-9A642C0066C0}"/>
              </a:ext>
            </a:extLst>
          </p:cNvPr>
          <p:cNvSpPr txBox="1"/>
          <p:nvPr/>
        </p:nvSpPr>
        <p:spPr>
          <a:xfrm>
            <a:off x="1010491" y="2871918"/>
            <a:ext cx="3792247" cy="1747432"/>
          </a:xfrm>
          <a:prstGeom prst="rect">
            <a:avLst/>
          </a:prstGeom>
          <a:noFill/>
        </p:spPr>
        <p:txBody>
          <a:bodyPr wrap="square" rtlCol="0">
            <a:spAutoFit/>
          </a:bodyPr>
          <a:lstStyle/>
          <a:p>
            <a:r>
              <a:rPr lang="en-US" b="1" dirty="0">
                <a:solidFill>
                  <a:srgbClr val="FCAB08"/>
                </a:solidFill>
                <a:latin typeface="Arial" panose="020B0604020202020204" pitchFamily="34" charset="0"/>
                <a:cs typeface="Arial" panose="020B0604020202020204" pitchFamily="34" charset="0"/>
              </a:rPr>
              <a:t>Always prompt and courteous service. They have kept my home leased for the past six years, and have worked with me to continue upkeep services.</a:t>
            </a:r>
          </a:p>
          <a:p>
            <a:r>
              <a:rPr lang="en-US" b="1" i="1" dirty="0">
                <a:solidFill>
                  <a:srgbClr val="FCAB08"/>
                </a:solidFill>
                <a:latin typeface="Arial" panose="020B0604020202020204" pitchFamily="34" charset="0"/>
                <a:cs typeface="Arial" panose="020B0604020202020204" pitchFamily="34" charset="0"/>
              </a:rPr>
              <a:t>- Cynthia, Property Owner</a:t>
            </a:r>
          </a:p>
        </p:txBody>
      </p:sp>
      <p:sp>
        <p:nvSpPr>
          <p:cNvPr id="8" name="TextBox 7">
            <a:extLst>
              <a:ext uri="{FF2B5EF4-FFF2-40B4-BE49-F238E27FC236}">
                <a16:creationId xmlns:a16="http://schemas.microsoft.com/office/drawing/2014/main" id="{AFA78EAB-03DF-41EA-B5E6-FB13E4FDC80C}"/>
              </a:ext>
            </a:extLst>
          </p:cNvPr>
          <p:cNvSpPr txBox="1"/>
          <p:nvPr/>
        </p:nvSpPr>
        <p:spPr>
          <a:xfrm>
            <a:off x="6004252" y="639631"/>
            <a:ext cx="4551075" cy="1195612"/>
          </a:xfrm>
          <a:prstGeom prst="rect">
            <a:avLst/>
          </a:prstGeom>
          <a:noFill/>
          <a:ln>
            <a:solidFill>
              <a:srgbClr val="FCAB08"/>
            </a:solidFill>
            <a:prstDash val="lgDashDot"/>
          </a:ln>
        </p:spPr>
        <p:txBody>
          <a:bodyPr wrap="square" rtlCol="0">
            <a:spAutoFit/>
          </a:bodyPr>
          <a:lstStyle/>
          <a:p>
            <a:r>
              <a:rPr lang="en-US" b="1" dirty="0">
                <a:solidFill>
                  <a:srgbClr val="008FFA"/>
                </a:solidFill>
                <a:latin typeface="Arial" panose="020B0604020202020204" pitchFamily="34" charset="0"/>
                <a:cs typeface="Arial" panose="020B0604020202020204" pitchFamily="34" charset="0"/>
              </a:rPr>
              <a:t>Did you know?</a:t>
            </a:r>
          </a:p>
          <a:p>
            <a:r>
              <a:rPr lang="en-US" b="1" dirty="0">
                <a:solidFill>
                  <a:srgbClr val="008FFA"/>
                </a:solidFill>
                <a:latin typeface="Arial" panose="020B0604020202020204" pitchFamily="34" charset="0"/>
                <a:cs typeface="Arial" panose="020B0604020202020204" pitchFamily="34" charset="0"/>
              </a:rPr>
              <a:t>All County</a:t>
            </a:r>
            <a:r>
              <a:rPr lang="en-US" baseline="30000" dirty="0">
                <a:solidFill>
                  <a:srgbClr val="008FFA"/>
                </a:solidFill>
              </a:rPr>
              <a:t> ® </a:t>
            </a:r>
            <a:r>
              <a:rPr lang="en-US" b="1" dirty="0">
                <a:solidFill>
                  <a:srgbClr val="008FFA"/>
                </a:solidFill>
                <a:latin typeface="Arial" panose="020B0604020202020204" pitchFamily="34" charset="0"/>
                <a:cs typeface="Arial" panose="020B0604020202020204" pitchFamily="34" charset="0"/>
              </a:rPr>
              <a:t>has more than 20 years’ experience managing properties just like yours.</a:t>
            </a:r>
            <a:endParaRPr lang="en-US" dirty="0">
              <a:solidFill>
                <a:srgbClr val="008FFA"/>
              </a:solidFill>
            </a:endParaRPr>
          </a:p>
        </p:txBody>
      </p:sp>
      <p:sp>
        <p:nvSpPr>
          <p:cNvPr id="9" name="TextBox 8">
            <a:extLst>
              <a:ext uri="{FF2B5EF4-FFF2-40B4-BE49-F238E27FC236}">
                <a16:creationId xmlns:a16="http://schemas.microsoft.com/office/drawing/2014/main" id="{E025FEB6-2EBA-445D-92A7-8F4DB8B0EEC5}"/>
              </a:ext>
            </a:extLst>
          </p:cNvPr>
          <p:cNvSpPr txBox="1"/>
          <p:nvPr/>
        </p:nvSpPr>
        <p:spPr>
          <a:xfrm>
            <a:off x="6004253" y="2059401"/>
            <a:ext cx="4207228" cy="1195612"/>
          </a:xfrm>
          <a:prstGeom prst="rect">
            <a:avLst/>
          </a:prstGeom>
          <a:noFill/>
        </p:spPr>
        <p:txBody>
          <a:bodyPr wrap="square" rtlCol="0">
            <a:spAutoFit/>
          </a:bodyPr>
          <a:lstStyle/>
          <a:p>
            <a:r>
              <a:rPr lang="en-US" b="1" dirty="0">
                <a:solidFill>
                  <a:srgbClr val="FCAB08"/>
                </a:solidFill>
                <a:latin typeface="Arial" panose="020B0604020202020204" pitchFamily="34" charset="0"/>
                <a:cs typeface="Arial" panose="020B0604020202020204" pitchFamily="34" charset="0"/>
              </a:rPr>
              <a:t>My experience with All County has been one of total transparency, great service, and integrity. </a:t>
            </a:r>
          </a:p>
          <a:p>
            <a:r>
              <a:rPr lang="en-US" b="1" i="1" dirty="0">
                <a:solidFill>
                  <a:srgbClr val="FCAB08"/>
                </a:solidFill>
                <a:latin typeface="Arial" panose="020B0604020202020204" pitchFamily="34" charset="0"/>
                <a:cs typeface="Arial" panose="020B0604020202020204" pitchFamily="34" charset="0"/>
              </a:rPr>
              <a:t>- Dennis, Property Owner</a:t>
            </a:r>
          </a:p>
        </p:txBody>
      </p:sp>
      <p:sp>
        <p:nvSpPr>
          <p:cNvPr id="17" name="TextBox 16">
            <a:extLst>
              <a:ext uri="{FF2B5EF4-FFF2-40B4-BE49-F238E27FC236}">
                <a16:creationId xmlns:a16="http://schemas.microsoft.com/office/drawing/2014/main" id="{729CE9CC-BFBE-40AD-B2A7-1D6F2F6FE50F}"/>
              </a:ext>
            </a:extLst>
          </p:cNvPr>
          <p:cNvSpPr txBox="1"/>
          <p:nvPr/>
        </p:nvSpPr>
        <p:spPr>
          <a:xfrm>
            <a:off x="6004252" y="3342140"/>
            <a:ext cx="4207228" cy="1195612"/>
          </a:xfrm>
          <a:prstGeom prst="rect">
            <a:avLst/>
          </a:prstGeom>
          <a:noFill/>
        </p:spPr>
        <p:txBody>
          <a:bodyPr wrap="square" rtlCol="0">
            <a:spAutoFit/>
          </a:bodyPr>
          <a:lstStyle/>
          <a:p>
            <a:r>
              <a:rPr lang="en-US" b="1" dirty="0">
                <a:solidFill>
                  <a:schemeClr val="tx2">
                    <a:lumMod val="20000"/>
                    <a:lumOff val="80000"/>
                  </a:schemeClr>
                </a:solidFill>
                <a:latin typeface="Arial" panose="020B0604020202020204" pitchFamily="34" charset="0"/>
                <a:cs typeface="Arial" panose="020B0604020202020204" pitchFamily="34" charset="0"/>
              </a:rPr>
              <a:t>I am an out of town owner and can't say enough about how great the All County Team is. </a:t>
            </a:r>
          </a:p>
          <a:p>
            <a:r>
              <a:rPr lang="en-US" b="1" i="1" dirty="0">
                <a:solidFill>
                  <a:schemeClr val="tx2">
                    <a:lumMod val="20000"/>
                    <a:lumOff val="80000"/>
                  </a:schemeClr>
                </a:solidFill>
                <a:latin typeface="Arial" panose="020B0604020202020204" pitchFamily="34" charset="0"/>
                <a:cs typeface="Arial" panose="020B0604020202020204" pitchFamily="34" charset="0"/>
              </a:rPr>
              <a:t>- Sean, Property Owner</a:t>
            </a:r>
          </a:p>
        </p:txBody>
      </p:sp>
    </p:spTree>
    <p:extLst>
      <p:ext uri="{BB962C8B-B14F-4D97-AF65-F5344CB8AC3E}">
        <p14:creationId xmlns:p14="http://schemas.microsoft.com/office/powerpoint/2010/main" val="2192329475"/>
      </p:ext>
    </p:extLst>
  </p:cSld>
  <p:clrMapOvr>
    <a:masterClrMapping/>
  </p:clrMapOvr>
  <mc:AlternateContent xmlns:mc="http://schemas.openxmlformats.org/markup-compatibility/2006" xmlns:p14="http://schemas.microsoft.com/office/powerpoint/2010/main">
    <mc:Choice Requires="p14">
      <p:transition spd="slow" p14:dur="800" advClick="0" advTm="5000">
        <p:circle/>
      </p:transition>
    </mc:Choice>
    <mc:Fallback xmlns="">
      <p:transition spd="slow" advClick="0" advTm="5000">
        <p:circl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A2B6AE-6F22-47F4-ACBC-37184042F9ED}"/>
              </a:ext>
            </a:extLst>
          </p:cNvPr>
          <p:cNvSpPr>
            <a:spLocks noGrp="1"/>
          </p:cNvSpPr>
          <p:nvPr>
            <p:ph type="title"/>
          </p:nvPr>
        </p:nvSpPr>
        <p:spPr>
          <a:xfrm>
            <a:off x="762183" y="371193"/>
            <a:ext cx="5332227" cy="1280816"/>
          </a:xfrm>
        </p:spPr>
        <p:txBody>
          <a:bodyPr>
            <a:normAutofit/>
          </a:bodyPr>
          <a:lstStyle/>
          <a:p>
            <a:pPr algn="ctr"/>
            <a:r>
              <a:rPr lang="en-US" sz="2700" b="1" dirty="0">
                <a:solidFill>
                  <a:schemeClr val="tx2"/>
                </a:solidFill>
              </a:rPr>
              <a:t>Let’s get started!</a:t>
            </a:r>
            <a:br>
              <a:rPr lang="en-US" sz="2700" b="1" dirty="0">
                <a:solidFill>
                  <a:schemeClr val="tx2"/>
                </a:solidFill>
              </a:rPr>
            </a:br>
            <a:r>
              <a:rPr lang="en-US" sz="2200" b="1" dirty="0">
                <a:solidFill>
                  <a:schemeClr val="tx2"/>
                </a:solidFill>
              </a:rPr>
              <a:t>Your All County</a:t>
            </a:r>
            <a:r>
              <a:rPr lang="en-US" sz="2400" baseline="30000" dirty="0">
                <a:solidFill>
                  <a:schemeClr val="tx2"/>
                </a:solidFill>
              </a:rPr>
              <a:t> </a:t>
            </a:r>
            <a:r>
              <a:rPr lang="en-US" sz="2200" b="1" baseline="30000" dirty="0">
                <a:solidFill>
                  <a:schemeClr val="tx2"/>
                </a:solidFill>
              </a:rPr>
              <a:t>®</a:t>
            </a:r>
            <a:r>
              <a:rPr lang="en-US" sz="2200" b="1" dirty="0">
                <a:solidFill>
                  <a:schemeClr val="tx2"/>
                </a:solidFill>
              </a:rPr>
              <a:t> Polk &amp; Metro Team are ready To Serve you </a:t>
            </a:r>
            <a:endParaRPr lang="en-US" sz="2000" b="1" dirty="0">
              <a:solidFill>
                <a:schemeClr val="tx2"/>
              </a:solidFill>
            </a:endParaRPr>
          </a:p>
        </p:txBody>
      </p:sp>
      <p:sp>
        <p:nvSpPr>
          <p:cNvPr id="10" name="Content Placeholder 9">
            <a:extLst>
              <a:ext uri="{FF2B5EF4-FFF2-40B4-BE49-F238E27FC236}">
                <a16:creationId xmlns:a16="http://schemas.microsoft.com/office/drawing/2014/main" id="{803683F7-F484-4723-9B41-A875C1FA59EF}"/>
              </a:ext>
            </a:extLst>
          </p:cNvPr>
          <p:cNvSpPr>
            <a:spLocks noGrp="1"/>
          </p:cNvSpPr>
          <p:nvPr>
            <p:ph idx="1"/>
          </p:nvPr>
        </p:nvSpPr>
        <p:spPr>
          <a:xfrm>
            <a:off x="762183" y="2015732"/>
            <a:ext cx="4861610" cy="3841860"/>
          </a:xfrm>
        </p:spPr>
        <p:txBody>
          <a:bodyPr>
            <a:normAutofit fontScale="92500" lnSpcReduction="20000"/>
          </a:bodyPr>
          <a:lstStyle/>
          <a:p>
            <a:pPr marL="0" indent="0">
              <a:buNone/>
            </a:pPr>
            <a:r>
              <a:rPr lang="en-US" sz="2600" dirty="0"/>
              <a:t>Finding solutions for your property starts today.  After you sign the management agreement, we get started immediately to make sure your property is the investment you’ve always wanted.  It only takes 3 steps:</a:t>
            </a:r>
          </a:p>
          <a:p>
            <a:pPr marL="0" indent="0">
              <a:buNone/>
            </a:pPr>
            <a:endParaRPr lang="en-US" sz="800" dirty="0"/>
          </a:p>
          <a:p>
            <a:pPr>
              <a:lnSpc>
                <a:spcPct val="100000"/>
              </a:lnSpc>
              <a:spcBef>
                <a:spcPts val="0"/>
              </a:spcBef>
            </a:pPr>
            <a:r>
              <a:rPr lang="en-US" sz="2600" dirty="0"/>
              <a:t>Sign agreement</a:t>
            </a:r>
          </a:p>
          <a:p>
            <a:pPr>
              <a:lnSpc>
                <a:spcPct val="100000"/>
              </a:lnSpc>
              <a:spcBef>
                <a:spcPts val="0"/>
              </a:spcBef>
            </a:pPr>
            <a:r>
              <a:rPr lang="en-US" sz="2600" dirty="0"/>
              <a:t>Send keys</a:t>
            </a:r>
          </a:p>
          <a:p>
            <a:pPr>
              <a:lnSpc>
                <a:spcPct val="100000"/>
              </a:lnSpc>
              <a:spcBef>
                <a:spcPts val="0"/>
              </a:spcBef>
            </a:pPr>
            <a:r>
              <a:rPr lang="en-US" sz="2600" dirty="0"/>
              <a:t>Fund reserve account</a:t>
            </a:r>
            <a:endParaRPr lang="en-US" dirty="0"/>
          </a:p>
        </p:txBody>
      </p:sp>
      <p:pic>
        <p:nvPicPr>
          <p:cNvPr id="8" name="Content Placeholder 4" descr="A close up of a piece of paper&#10;&#10;Description automatically generated">
            <a:extLst>
              <a:ext uri="{FF2B5EF4-FFF2-40B4-BE49-F238E27FC236}">
                <a16:creationId xmlns:a16="http://schemas.microsoft.com/office/drawing/2014/main" id="{86070E0E-FC99-4945-9D4D-9425BD7DA52C}"/>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6094411" y="1486617"/>
            <a:ext cx="4960442" cy="3298693"/>
          </a:xfrm>
          <a:prstGeom prst="rect">
            <a:avLst/>
          </a:prstGeom>
        </p:spPr>
      </p:pic>
    </p:spTree>
    <p:extLst>
      <p:ext uri="{BB962C8B-B14F-4D97-AF65-F5344CB8AC3E}">
        <p14:creationId xmlns:p14="http://schemas.microsoft.com/office/powerpoint/2010/main" val="2844233207"/>
      </p:ext>
    </p:extLst>
  </p:cSld>
  <p:clrMapOvr>
    <a:masterClrMapping/>
  </p:clrMapOvr>
  <mc:AlternateContent xmlns:mc="http://schemas.openxmlformats.org/markup-compatibility/2006" xmlns:p14="http://schemas.microsoft.com/office/powerpoint/2010/main">
    <mc:Choice Requires="p14">
      <p:transition spd="slow" p14:dur="800" advClick="0" advTm="5000">
        <p:circle/>
      </p:transition>
    </mc:Choice>
    <mc:Fallback xmlns="">
      <p:transition spd="slow" advClick="0" advTm="5000">
        <p:circl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70DC81-DDC5-4EDD-96C9-1FDA7E6FD741}"/>
              </a:ext>
            </a:extLst>
          </p:cNvPr>
          <p:cNvSpPr>
            <a:spLocks noGrp="1"/>
          </p:cNvSpPr>
          <p:nvPr>
            <p:ph type="title"/>
          </p:nvPr>
        </p:nvSpPr>
        <p:spPr>
          <a:xfrm>
            <a:off x="685801" y="672553"/>
            <a:ext cx="5724052" cy="1456267"/>
          </a:xfrm>
        </p:spPr>
        <p:txBody>
          <a:bodyPr vert="horz" lIns="91440" tIns="45720" rIns="91440" bIns="0" rtlCol="0">
            <a:normAutofit fontScale="90000"/>
          </a:bodyPr>
          <a:lstStyle/>
          <a:p>
            <a:pPr algn="ctr">
              <a:lnSpc>
                <a:spcPct val="90000"/>
              </a:lnSpc>
            </a:pPr>
            <a:r>
              <a:rPr lang="en-US" sz="3200" b="1" dirty="0"/>
              <a:t>Finally,  you’re going to have </a:t>
            </a:r>
            <a:br>
              <a:rPr lang="en-US" sz="3200" b="1" dirty="0"/>
            </a:br>
            <a:r>
              <a:rPr lang="en-US" sz="3200" b="1" dirty="0"/>
              <a:t>peace of mind.</a:t>
            </a:r>
            <a:br>
              <a:rPr lang="en-US" sz="2300" dirty="0"/>
            </a:br>
            <a:br>
              <a:rPr lang="en-US" sz="2300" dirty="0"/>
            </a:br>
            <a:endParaRPr lang="en-US" sz="2300" dirty="0"/>
          </a:p>
        </p:txBody>
      </p:sp>
      <p:sp>
        <p:nvSpPr>
          <p:cNvPr id="111" name="Content Placeholder 26">
            <a:extLst>
              <a:ext uri="{FF2B5EF4-FFF2-40B4-BE49-F238E27FC236}">
                <a16:creationId xmlns:a16="http://schemas.microsoft.com/office/drawing/2014/main" id="{C3B1EE7B-9760-48B2-BE3A-32D9DA704C70}"/>
              </a:ext>
            </a:extLst>
          </p:cNvPr>
          <p:cNvSpPr>
            <a:spLocks noGrp="1"/>
          </p:cNvSpPr>
          <p:nvPr>
            <p:ph idx="1"/>
          </p:nvPr>
        </p:nvSpPr>
        <p:spPr>
          <a:xfrm>
            <a:off x="685801" y="2142067"/>
            <a:ext cx="7260230" cy="3649133"/>
          </a:xfrm>
        </p:spPr>
        <p:txBody>
          <a:bodyPr>
            <a:normAutofit/>
          </a:bodyPr>
          <a:lstStyle/>
          <a:p>
            <a:pPr marL="0" indent="0">
              <a:buNone/>
            </a:pPr>
            <a:r>
              <a:rPr lang="en-US" sz="2400" dirty="0"/>
              <a:t>Call Tim Trimbath:  </a:t>
            </a:r>
            <a:r>
              <a:rPr lang="en-US" sz="2400" b="1" dirty="0"/>
              <a:t>863-510-5975</a:t>
            </a:r>
            <a:r>
              <a:rPr lang="en-US" sz="2400" dirty="0"/>
              <a:t>, </a:t>
            </a:r>
            <a:r>
              <a:rPr lang="en-US" sz="2400" b="1" dirty="0"/>
              <a:t>x107</a:t>
            </a:r>
            <a:r>
              <a:rPr lang="en-US" sz="2400" dirty="0"/>
              <a:t> for free rental analysis or questions about our services.  Thanks for viewing this presentation, and we look forward to working with you soon.</a:t>
            </a:r>
          </a:p>
        </p:txBody>
      </p:sp>
      <p:pic>
        <p:nvPicPr>
          <p:cNvPr id="8" name="Content Placeholder 7" descr="A person wearing a hat&#10;&#10;Description automatically generated">
            <a:extLst>
              <a:ext uri="{FF2B5EF4-FFF2-40B4-BE49-F238E27FC236}">
                <a16:creationId xmlns:a16="http://schemas.microsoft.com/office/drawing/2014/main" id="{C0270F36-115E-4A98-B42C-D820243A5A53}"/>
              </a:ext>
            </a:extLst>
          </p:cNvPr>
          <p:cNvPicPr>
            <a:picLocks noChangeAspect="1"/>
          </p:cNvPicPr>
          <p:nvPr/>
        </p:nvPicPr>
        <p:blipFill rotWithShape="1">
          <a:blip r:embed="rId3">
            <a:extLst>
              <a:ext uri="{837473B0-CC2E-450A-ABE3-18F120FF3D39}">
                <a1611:picAttrSrcUrl xmlns:a1611="http://schemas.microsoft.com/office/drawing/2016/11/main" r:id="rId4"/>
              </a:ext>
            </a:extLst>
          </a:blip>
          <a:srcRect l="13385" r="4263" b="1"/>
          <a:stretch/>
        </p:blipFill>
        <p:spPr>
          <a:xfrm>
            <a:off x="8888133" y="4144246"/>
            <a:ext cx="3302966" cy="2717299"/>
          </a:xfrm>
          <a:custGeom>
            <a:avLst/>
            <a:gdLst>
              <a:gd name="connsiteX0" fmla="*/ 1663658 w 3039855"/>
              <a:gd name="connsiteY0" fmla="*/ 0 h 2500842"/>
              <a:gd name="connsiteX1" fmla="*/ 2947417 w 3039855"/>
              <a:gd name="connsiteY1" fmla="*/ 605417 h 2500842"/>
              <a:gd name="connsiteX2" fmla="*/ 3039855 w 3039855"/>
              <a:gd name="connsiteY2" fmla="*/ 729032 h 2500842"/>
              <a:gd name="connsiteX3" fmla="*/ 3039855 w 3039855"/>
              <a:gd name="connsiteY3" fmla="*/ 2500842 h 2500842"/>
              <a:gd name="connsiteX4" fmla="*/ 226952 w 3039855"/>
              <a:gd name="connsiteY4" fmla="*/ 2500842 h 2500842"/>
              <a:gd name="connsiteX5" fmla="*/ 155401 w 3039855"/>
              <a:gd name="connsiteY5" fmla="*/ 2366679 h 2500842"/>
              <a:gd name="connsiteX6" fmla="*/ 0 w 3039855"/>
              <a:gd name="connsiteY6" fmla="*/ 1663658 h 2500842"/>
              <a:gd name="connsiteX7" fmla="*/ 1663658 w 3039855"/>
              <a:gd name="connsiteY7" fmla="*/ 0 h 2500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39855" h="2500842">
                <a:moveTo>
                  <a:pt x="1663658" y="0"/>
                </a:moveTo>
                <a:cubicBezTo>
                  <a:pt x="2180490" y="0"/>
                  <a:pt x="2642278" y="235674"/>
                  <a:pt x="2947417" y="605417"/>
                </a:cubicBezTo>
                <a:lnTo>
                  <a:pt x="3039855" y="729032"/>
                </a:lnTo>
                <a:lnTo>
                  <a:pt x="3039855" y="2500842"/>
                </a:lnTo>
                <a:lnTo>
                  <a:pt x="226952" y="2500842"/>
                </a:lnTo>
                <a:lnTo>
                  <a:pt x="155401" y="2366679"/>
                </a:lnTo>
                <a:cubicBezTo>
                  <a:pt x="55691" y="2153127"/>
                  <a:pt x="0" y="1914896"/>
                  <a:pt x="0" y="1663658"/>
                </a:cubicBezTo>
                <a:cubicBezTo>
                  <a:pt x="0" y="744845"/>
                  <a:pt x="744845" y="0"/>
                  <a:pt x="1663658" y="0"/>
                </a:cubicBezTo>
                <a:close/>
              </a:path>
            </a:pathLst>
          </a:custGeom>
        </p:spPr>
      </p:pic>
      <p:grpSp>
        <p:nvGrpSpPr>
          <p:cNvPr id="193" name="Group 29">
            <a:extLst>
              <a:ext uri="{FF2B5EF4-FFF2-40B4-BE49-F238E27FC236}">
                <a16:creationId xmlns:a16="http://schemas.microsoft.com/office/drawing/2014/main" id="{8C07AEC9-9EAB-4BFE-9E8B-0A88819AF0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21267604">
            <a:off x="8565602" y="3905595"/>
            <a:ext cx="3639934" cy="3163289"/>
            <a:chOff x="5281603" y="104899"/>
            <a:chExt cx="6910397" cy="6005491"/>
          </a:xfrm>
        </p:grpSpPr>
        <p:sp>
          <p:nvSpPr>
            <p:cNvPr id="194" name="Freeform 98">
              <a:extLst>
                <a:ext uri="{FF2B5EF4-FFF2-40B4-BE49-F238E27FC236}">
                  <a16:creationId xmlns:a16="http://schemas.microsoft.com/office/drawing/2014/main" id="{F1282140-09D2-4C25-B13E-8001409600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281603" y="104899"/>
              <a:ext cx="6896713" cy="6005491"/>
            </a:xfrm>
            <a:custGeom>
              <a:avLst/>
              <a:gdLst>
                <a:gd name="connsiteX0" fmla="*/ 3912717 w 6896713"/>
                <a:gd name="connsiteY0" fmla="*/ 0 h 6005491"/>
                <a:gd name="connsiteX1" fmla="*/ 6679426 w 6896713"/>
                <a:gd name="connsiteY1" fmla="*/ 1146008 h 6005491"/>
                <a:gd name="connsiteX2" fmla="*/ 6896713 w 6896713"/>
                <a:gd name="connsiteY2" fmla="*/ 1385085 h 6005491"/>
                <a:gd name="connsiteX3" fmla="*/ 6896713 w 6896713"/>
                <a:gd name="connsiteY3" fmla="*/ 1431256 h 6005491"/>
                <a:gd name="connsiteX4" fmla="*/ 6657442 w 6896713"/>
                <a:gd name="connsiteY4" fmla="*/ 1167992 h 6005491"/>
                <a:gd name="connsiteX5" fmla="*/ 3912717 w 6896713"/>
                <a:gd name="connsiteY5" fmla="*/ 31089 h 6005491"/>
                <a:gd name="connsiteX6" fmla="*/ 31089 w 6896713"/>
                <a:gd name="connsiteY6" fmla="*/ 3912717 h 6005491"/>
                <a:gd name="connsiteX7" fmla="*/ 593046 w 6896713"/>
                <a:gd name="connsiteY7" fmla="*/ 5925483 h 6005491"/>
                <a:gd name="connsiteX8" fmla="*/ 633874 w 6896713"/>
                <a:gd name="connsiteY8" fmla="*/ 5989169 h 6005491"/>
                <a:gd name="connsiteX9" fmla="*/ 607415 w 6896713"/>
                <a:gd name="connsiteY9" fmla="*/ 6005491 h 6005491"/>
                <a:gd name="connsiteX10" fmla="*/ 566458 w 6896713"/>
                <a:gd name="connsiteY10" fmla="*/ 5941603 h 6005491"/>
                <a:gd name="connsiteX11" fmla="*/ 0 w 6896713"/>
                <a:gd name="connsiteY11" fmla="*/ 3912717 h 6005491"/>
                <a:gd name="connsiteX12" fmla="*/ 3912717 w 6896713"/>
                <a:gd name="connsiteY12" fmla="*/ 0 h 6005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96713" h="6005491">
                  <a:moveTo>
                    <a:pt x="3912717" y="0"/>
                  </a:moveTo>
                  <a:cubicBezTo>
                    <a:pt x="4993184" y="0"/>
                    <a:pt x="5971363" y="437946"/>
                    <a:pt x="6679426" y="1146008"/>
                  </a:cubicBezTo>
                  <a:lnTo>
                    <a:pt x="6896713" y="1385085"/>
                  </a:lnTo>
                  <a:lnTo>
                    <a:pt x="6896713" y="1431256"/>
                  </a:lnTo>
                  <a:lnTo>
                    <a:pt x="6657442" y="1167992"/>
                  </a:lnTo>
                  <a:cubicBezTo>
                    <a:pt x="5955006" y="465555"/>
                    <a:pt x="4984599" y="31089"/>
                    <a:pt x="3912717" y="31089"/>
                  </a:cubicBezTo>
                  <a:cubicBezTo>
                    <a:pt x="1768953" y="31089"/>
                    <a:pt x="31089" y="1768953"/>
                    <a:pt x="31089" y="3912717"/>
                  </a:cubicBezTo>
                  <a:cubicBezTo>
                    <a:pt x="31089" y="4649636"/>
                    <a:pt x="236442" y="5338592"/>
                    <a:pt x="593046" y="5925483"/>
                  </a:cubicBezTo>
                  <a:lnTo>
                    <a:pt x="633874" y="5989169"/>
                  </a:lnTo>
                  <a:lnTo>
                    <a:pt x="607415" y="6005491"/>
                  </a:lnTo>
                  <a:lnTo>
                    <a:pt x="566458" y="5941603"/>
                  </a:lnTo>
                  <a:cubicBezTo>
                    <a:pt x="206998" y="5350013"/>
                    <a:pt x="0" y="4655538"/>
                    <a:pt x="0" y="3912717"/>
                  </a:cubicBezTo>
                  <a:cubicBezTo>
                    <a:pt x="0" y="1751783"/>
                    <a:pt x="1751783" y="0"/>
                    <a:pt x="3912717" y="0"/>
                  </a:cubicBezTo>
                  <a:close/>
                </a:path>
              </a:pathLst>
            </a:custGeom>
            <a:solidFill>
              <a:srgbClr val="FFFFFF">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5" name="Group 31">
              <a:extLst>
                <a:ext uri="{FF2B5EF4-FFF2-40B4-BE49-F238E27FC236}">
                  <a16:creationId xmlns:a16="http://schemas.microsoft.com/office/drawing/2014/main" id="{01DDE92A-A4E7-4CE8-AE27-5F761E304384}"/>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5516018" y="331504"/>
              <a:ext cx="6675982" cy="5235326"/>
              <a:chOff x="5516018" y="331504"/>
              <a:chExt cx="6675982" cy="5235326"/>
            </a:xfrm>
          </p:grpSpPr>
          <p:cxnSp>
            <p:nvCxnSpPr>
              <p:cNvPr id="196" name="Straight Connector 32">
                <a:extLst>
                  <a:ext uri="{FF2B5EF4-FFF2-40B4-BE49-F238E27FC236}">
                    <a16:creationId xmlns:a16="http://schemas.microsoft.com/office/drawing/2014/main" id="{3320B63E-D7BD-43AC-84C5-440D2577B59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66830" y="33150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D1857C07-B4DF-4B6F-B782-859264D7D85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20000" flipH="1">
                <a:off x="9408861" y="3383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97" name="Straight Connector 34">
                <a:extLst>
                  <a:ext uri="{FF2B5EF4-FFF2-40B4-BE49-F238E27FC236}">
                    <a16:creationId xmlns:a16="http://schemas.microsoft.com/office/drawing/2014/main" id="{DEF0D51B-B72F-4918-AAB1-A6BE4B82A79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40000" flipH="1">
                <a:off x="9551700" y="34763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2E229AF8-7F20-4524-8FA2-E3E29BF211F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60000" flipH="1">
                <a:off x="9688748" y="36808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98" name="Straight Connector 36">
                <a:extLst>
                  <a:ext uri="{FF2B5EF4-FFF2-40B4-BE49-F238E27FC236}">
                    <a16:creationId xmlns:a16="http://schemas.microsoft.com/office/drawing/2014/main" id="{5C87E978-EC26-4EA5-9DFE-B84C4C2B9CD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40000" flipH="1">
                <a:off x="9824866" y="38922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C4115A8A-0175-495F-B7DA-C59F0D59917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60000" flipH="1">
                <a:off x="9966867" y="41754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99" name="Straight Connector 38">
                <a:extLst>
                  <a:ext uri="{FF2B5EF4-FFF2-40B4-BE49-F238E27FC236}">
                    <a16:creationId xmlns:a16="http://schemas.microsoft.com/office/drawing/2014/main" id="{17B44B3D-D148-4FD7-B8CD-5FF3155CFBE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780000" flipH="1">
                <a:off x="10104425" y="4458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053928E8-F407-44BF-9A91-041E649AFC6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900000" flipH="1">
                <a:off x="10240513" y="47948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00" name="Straight Connector 40">
                <a:extLst>
                  <a:ext uri="{FF2B5EF4-FFF2-40B4-BE49-F238E27FC236}">
                    <a16:creationId xmlns:a16="http://schemas.microsoft.com/office/drawing/2014/main" id="{C61F5A62-82DB-4B66-BD14-C92BCF8D326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080000" flipH="1">
                <a:off x="10373882" y="52435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CBCB962-7F30-4DBF-AB1F-C53DEACDC0E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200000" flipH="1">
                <a:off x="10505632" y="5706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01" name="Straight Connector 42">
                <a:extLst>
                  <a:ext uri="{FF2B5EF4-FFF2-40B4-BE49-F238E27FC236}">
                    <a16:creationId xmlns:a16="http://schemas.microsoft.com/office/drawing/2014/main" id="{48497F5B-65FB-4EE8-9FCF-FE0D49F3A19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320000" flipH="1">
                <a:off x="10637382" y="62134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D8C46E6C-774F-4C36-927A-BAA7DEB7D29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440000" flipH="1">
                <a:off x="10760965" y="69043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02" name="Straight Connector 44">
                <a:extLst>
                  <a:ext uri="{FF2B5EF4-FFF2-40B4-BE49-F238E27FC236}">
                    <a16:creationId xmlns:a16="http://schemas.microsoft.com/office/drawing/2014/main" id="{2531B587-919E-433D-B327-DB808F716C7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620000" flipH="1">
                <a:off x="10888991" y="7550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DDCE57BD-EC34-4A76-B287-D23AC5FD4F4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740000" flipH="1">
                <a:off x="11010193" y="81974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E9E7C9C6-C39D-4EB5-8AA8-2023FB7EE82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860000" flipH="1">
                <a:off x="11129014" y="89566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A3B78F45-3048-4595-8C48-D646E25E46C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980000" flipH="1">
                <a:off x="11249872" y="9680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E8DD4AD3-998F-4837-A5CA-F02017A63F5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160000" flipH="1">
                <a:off x="11366875" y="104808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C90882A5-BB39-4E31-BAF5-97EF47ED895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280000" flipH="1">
                <a:off x="11474058" y="113152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26EC88EF-0939-4A86-A45F-BC8C2B26FC0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400000" flipH="1">
                <a:off x="11583303" y="122179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849DD588-37E7-4B23-9ED6-F131F03B8A1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520000" flipH="1">
                <a:off x="11685344" y="132177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14460794-AF86-4574-B424-D631823D3C2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700000" flipH="1">
                <a:off x="11787704" y="141763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D6690C8A-042E-433D-B253-6F06AA69521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820000" flipH="1">
                <a:off x="11880859" y="151793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14C5E5A5-DA67-4881-88C8-D75582BE116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940000" flipH="1">
                <a:off x="11969252" y="162743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12E2B0F9-55EA-4641-9CE3-FCC51904324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060000" flipH="1">
                <a:off x="12062016" y="173601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F34F27AA-CF8E-4932-9EC9-F14A918B94F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2074680" y="1910249"/>
                <a:ext cx="117320" cy="82912"/>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FF8E811C-1786-4DEB-9E69-6DE9F58A346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2149943" y="2083594"/>
                <a:ext cx="39676" cy="21436"/>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6F973AE6-1228-44C3-9539-A52C9B1D12A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80000" flipH="1">
                <a:off x="9127990" y="33425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40D667F6-8D7D-428B-BF6F-A63BF5FBC13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00000" flipH="1">
                <a:off x="8987576" y="33663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51493161-972F-4035-82D4-1CCC8A40A76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20000" flipH="1">
                <a:off x="8844859" y="35117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CBF5D3FF-5D5D-4416-B40B-11E70DC71B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40000" flipH="1">
                <a:off x="8706904" y="3657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449344B8-784E-418E-A715-E46BE55B6C6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720000" flipH="1">
                <a:off x="8568008" y="3878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56C1159D-CDB4-473C-A602-4C61F648B06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840000" flipH="1">
                <a:off x="8429112" y="41006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67CEEC98-B022-4C88-9E3C-5423114E92F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960000" flipH="1">
                <a:off x="8294968" y="4462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D0E777FD-A0D8-4ADD-9C76-2B0407F721B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080000" flipH="1">
                <a:off x="8160824" y="48237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66F04DA7-9CD2-4BC0-8DBE-3846A4A3CFA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260000" flipH="1">
                <a:off x="8027689" y="53184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F9780951-740D-4EF7-AA1A-49B29144178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380000" flipH="1">
                <a:off x="7894554" y="58132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EE9967E5-6E93-471F-A0CC-A672AE17FA4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500000" flipH="1">
                <a:off x="7761419" y="63079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EA1BCC38-1F57-4C90-B954-4B53F1E5C5D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620000" flipH="1">
                <a:off x="7636645" y="68980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65CF7B5C-1BEC-4D5D-8B95-8633ECF4323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800000" flipH="1">
                <a:off x="7511871" y="75119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1ED04EA6-5508-427D-8D22-81C59266AD6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920000" flipH="1">
                <a:off x="7387899" y="81977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1B9004AD-3371-4FFC-A5A4-BE80CB57BE5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040000" flipH="1">
                <a:off x="7268530" y="89316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0782535D-5285-44E5-B0C5-FC0BDC8E0FE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160000" flipH="1">
                <a:off x="7152030" y="97658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6EC38B95-A7C9-403B-9F93-74C1A18BEC2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340000" flipH="1">
                <a:off x="7041695" y="106002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210C6357-BE69-4A3B-87BA-0181125931C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460000" flipH="1">
                <a:off x="6931360" y="114346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CC41DA3D-A7F6-4FB5-9A14-9E93E449A79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580000" flipH="1">
                <a:off x="6819070" y="123586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AD8DEF88-B68B-4C40-8729-91C1626B958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700000" flipH="1">
                <a:off x="6721359" y="133274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5C9971C2-04A2-4FD6-98D0-B7073996A39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880000" flipH="1">
                <a:off x="6617467" y="14294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62C046FF-0BD4-41DD-94DF-29CEE8F889D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000000" flipH="1">
                <a:off x="6520032" y="152728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CEE25D21-6A38-45D8-B01C-E31EF664E5D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120000" flipH="1">
                <a:off x="6429579" y="164161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F622EE14-7B3C-448B-A043-BC43658EC21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240000" flipH="1">
                <a:off x="6340532" y="17504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5BEE20CD-3E74-4C3F-AA60-C563417D212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420000" flipH="1">
                <a:off x="6261757" y="18601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BC4BDE27-36BB-412B-BC30-B29F24D4663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540000" flipH="1">
                <a:off x="6184144" y="19796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A21127E0-675A-4618-9A07-FE8C1E62682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660000" flipH="1">
                <a:off x="6106531" y="209906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2AAA0CF5-A5AD-4480-A771-6DC7CEFAE73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780000" flipH="1">
                <a:off x="6043206" y="222255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D9445CFB-F018-4FD9-9326-F900B781B2E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960000" flipH="1">
                <a:off x="5978913" y="234430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4B273038-DE20-491F-9939-BC0CD44053F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080000" flipH="1">
                <a:off x="5912438" y="24706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A0D9CBA9-FF19-4776-AC11-BAE91D68E37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200000" flipH="1">
                <a:off x="5858875" y="260092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C3644A66-F98B-47AA-8254-41D0259C373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320000" flipH="1">
                <a:off x="5808182" y="273404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5A71F829-705B-4DEF-8017-30AA98B2F90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500000" flipH="1">
                <a:off x="5773263" y="286686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9ADB28A1-8EE2-4ACB-BD6A-613AE6B667E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620000" flipH="1">
                <a:off x="5735963" y="300206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5B03F8C3-1989-4AF2-8B5A-E4F826CDC0E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740000" flipH="1">
                <a:off x="5700105" y="313891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48911BCB-1DB5-47AB-81D0-8ECC55AD4AD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860000" flipH="1">
                <a:off x="5665939" y="327548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7C953592-A4AB-4B66-B56C-E7E55375F04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040000" flipH="1">
                <a:off x="5644476" y="341425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E06B32BB-10C9-47F7-942B-E68D388ACF7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160000" flipH="1">
                <a:off x="5626530" y="35546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2A419952-02EB-45AF-844C-84FD5B3DEFA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280000" flipH="1">
                <a:off x="5616429" y="369183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765667A9-017B-4F63-B4C5-D34CE478FE0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400000" flipH="1">
                <a:off x="5611319" y="38353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7C992FC9-E7E7-428D-B82E-439AAF7C532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580000" flipH="1">
                <a:off x="5608540" y="397572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6608CED2-F16E-48F3-A14B-21D5E39FC31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700000" flipH="1">
                <a:off x="5605761" y="41160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43D76777-7C4B-42B4-AED8-A5539FB167E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820000" flipH="1">
                <a:off x="5624195" y="425421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1F42983A-E263-4138-BF3C-3BAC377B097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940000" flipH="1">
                <a:off x="5642629" y="439235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BB7E20FA-2DE7-4277-87F8-1D82DB6406B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120000" flipH="1">
                <a:off x="5654818" y="453638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0A715BAF-7C88-4BB5-B7AC-268F56E0D5C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240000" flipH="1">
                <a:off x="5684446" y="467136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819D3BD0-A78B-47B1-A75E-F52EF605DE5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360000" flipH="1">
                <a:off x="5714074" y="480873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FF948B3-F575-4AC3-B5CB-61DD5FA7634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480000" flipH="1">
                <a:off x="5748464" y="49484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A87C7265-9EC1-44BF-8C52-3AA87BD0967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660000" flipH="1">
                <a:off x="5792091" y="507760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E04A47CC-202F-4AA2-AB3E-C54FE35A8BF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780000" flipH="1">
                <a:off x="5847441" y="52112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92FC81F2-9316-46C1-A8D8-7DDA27F8AFE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900000" flipH="1">
                <a:off x="5900410" y="534245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CBD9A078-5764-467B-9FC0-DFC64F676F1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7020000" flipH="1">
                <a:off x="5955760" y="547369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grpSp>
      </p:grpSp>
      <p:grpSp>
        <p:nvGrpSpPr>
          <p:cNvPr id="112" name="Group 111">
            <a:extLst>
              <a:ext uri="{FF2B5EF4-FFF2-40B4-BE49-F238E27FC236}">
                <a16:creationId xmlns:a16="http://schemas.microsoft.com/office/drawing/2014/main" id="{27B2EBE5-458B-4D53-9B88-ED83CFF1A20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5392608">
            <a:off x="7397406" y="-618857"/>
            <a:ext cx="4915057" cy="4271437"/>
            <a:chOff x="5281603" y="104899"/>
            <a:chExt cx="6910397" cy="6005491"/>
          </a:xfrm>
        </p:grpSpPr>
        <p:sp>
          <p:nvSpPr>
            <p:cNvPr id="113" name="Freeform 17">
              <a:extLst>
                <a:ext uri="{FF2B5EF4-FFF2-40B4-BE49-F238E27FC236}">
                  <a16:creationId xmlns:a16="http://schemas.microsoft.com/office/drawing/2014/main" id="{4F3107B1-873C-4EFA-808F-2BA7686C89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281603" y="104899"/>
              <a:ext cx="6896713" cy="6005491"/>
            </a:xfrm>
            <a:custGeom>
              <a:avLst/>
              <a:gdLst>
                <a:gd name="connsiteX0" fmla="*/ 3912717 w 6896713"/>
                <a:gd name="connsiteY0" fmla="*/ 0 h 6005491"/>
                <a:gd name="connsiteX1" fmla="*/ 6679426 w 6896713"/>
                <a:gd name="connsiteY1" fmla="*/ 1146008 h 6005491"/>
                <a:gd name="connsiteX2" fmla="*/ 6896713 w 6896713"/>
                <a:gd name="connsiteY2" fmla="*/ 1385085 h 6005491"/>
                <a:gd name="connsiteX3" fmla="*/ 6896713 w 6896713"/>
                <a:gd name="connsiteY3" fmla="*/ 1431256 h 6005491"/>
                <a:gd name="connsiteX4" fmla="*/ 6657442 w 6896713"/>
                <a:gd name="connsiteY4" fmla="*/ 1167992 h 6005491"/>
                <a:gd name="connsiteX5" fmla="*/ 3912717 w 6896713"/>
                <a:gd name="connsiteY5" fmla="*/ 31089 h 6005491"/>
                <a:gd name="connsiteX6" fmla="*/ 31089 w 6896713"/>
                <a:gd name="connsiteY6" fmla="*/ 3912717 h 6005491"/>
                <a:gd name="connsiteX7" fmla="*/ 593046 w 6896713"/>
                <a:gd name="connsiteY7" fmla="*/ 5925483 h 6005491"/>
                <a:gd name="connsiteX8" fmla="*/ 633874 w 6896713"/>
                <a:gd name="connsiteY8" fmla="*/ 5989169 h 6005491"/>
                <a:gd name="connsiteX9" fmla="*/ 607415 w 6896713"/>
                <a:gd name="connsiteY9" fmla="*/ 6005491 h 6005491"/>
                <a:gd name="connsiteX10" fmla="*/ 566458 w 6896713"/>
                <a:gd name="connsiteY10" fmla="*/ 5941603 h 6005491"/>
                <a:gd name="connsiteX11" fmla="*/ 0 w 6896713"/>
                <a:gd name="connsiteY11" fmla="*/ 3912717 h 6005491"/>
                <a:gd name="connsiteX12" fmla="*/ 3912717 w 6896713"/>
                <a:gd name="connsiteY12" fmla="*/ 0 h 6005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96713" h="6005491">
                  <a:moveTo>
                    <a:pt x="3912717" y="0"/>
                  </a:moveTo>
                  <a:cubicBezTo>
                    <a:pt x="4993184" y="0"/>
                    <a:pt x="5971363" y="437946"/>
                    <a:pt x="6679426" y="1146008"/>
                  </a:cubicBezTo>
                  <a:lnTo>
                    <a:pt x="6896713" y="1385085"/>
                  </a:lnTo>
                  <a:lnTo>
                    <a:pt x="6896713" y="1431256"/>
                  </a:lnTo>
                  <a:lnTo>
                    <a:pt x="6657442" y="1167992"/>
                  </a:lnTo>
                  <a:cubicBezTo>
                    <a:pt x="5955006" y="465555"/>
                    <a:pt x="4984599" y="31089"/>
                    <a:pt x="3912717" y="31089"/>
                  </a:cubicBezTo>
                  <a:cubicBezTo>
                    <a:pt x="1768953" y="31089"/>
                    <a:pt x="31089" y="1768953"/>
                    <a:pt x="31089" y="3912717"/>
                  </a:cubicBezTo>
                  <a:cubicBezTo>
                    <a:pt x="31089" y="4649636"/>
                    <a:pt x="236442" y="5338592"/>
                    <a:pt x="593046" y="5925483"/>
                  </a:cubicBezTo>
                  <a:lnTo>
                    <a:pt x="633874" y="5989169"/>
                  </a:lnTo>
                  <a:lnTo>
                    <a:pt x="607415" y="6005491"/>
                  </a:lnTo>
                  <a:lnTo>
                    <a:pt x="566458" y="5941603"/>
                  </a:lnTo>
                  <a:cubicBezTo>
                    <a:pt x="206998" y="5350013"/>
                    <a:pt x="0" y="4655538"/>
                    <a:pt x="0" y="3912717"/>
                  </a:cubicBezTo>
                  <a:cubicBezTo>
                    <a:pt x="0" y="1751783"/>
                    <a:pt x="1751783" y="0"/>
                    <a:pt x="3912717" y="0"/>
                  </a:cubicBezTo>
                  <a:close/>
                </a:path>
              </a:pathLst>
            </a:custGeom>
            <a:solidFill>
              <a:srgbClr val="FFFFFF">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4" name="Group 113">
              <a:extLst>
                <a:ext uri="{FF2B5EF4-FFF2-40B4-BE49-F238E27FC236}">
                  <a16:creationId xmlns:a16="http://schemas.microsoft.com/office/drawing/2014/main" id="{9C36E72E-D186-4E07-B0AC-CA9B880F9520}"/>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5516018" y="331504"/>
              <a:ext cx="6675982" cy="5235326"/>
              <a:chOff x="5516018" y="331504"/>
              <a:chExt cx="6675982" cy="5235326"/>
            </a:xfrm>
          </p:grpSpPr>
          <p:cxnSp>
            <p:nvCxnSpPr>
              <p:cNvPr id="115" name="Straight Connector 114">
                <a:extLst>
                  <a:ext uri="{FF2B5EF4-FFF2-40B4-BE49-F238E27FC236}">
                    <a16:creationId xmlns:a16="http://schemas.microsoft.com/office/drawing/2014/main" id="{820267E3-AB30-4642-A034-71F86FCF6EC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66830" y="33150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EFD2D1EF-CFA4-4FBC-A160-9A6E66140D4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20000" flipH="1">
                <a:off x="9408861" y="3383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C7EB9FF9-E1B5-435B-B204-2EB6EA1921F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40000" flipH="1">
                <a:off x="9551700" y="34763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78BE4B63-95E8-4E3A-9039-4A6567F85AE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60000" flipH="1">
                <a:off x="9688748" y="36808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71004DE9-B326-4AE0-A43A-06D38E085A0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40000" flipH="1">
                <a:off x="9824866" y="38922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54894533-9533-42BB-B981-ECBC8136C76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60000" flipH="1">
                <a:off x="9966867" y="41754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D0B2DBFC-7360-4F73-A8A3-FC6651233B5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780000" flipH="1">
                <a:off x="10104425" y="4458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AAF954A4-4509-4E0B-8A7E-C5ED65BA9DC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900000" flipH="1">
                <a:off x="10240513" y="47948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30DE8D61-F7C6-4611-9655-0556F2E8C10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080000" flipH="1">
                <a:off x="10373882" y="52435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9AB6CBE5-E043-42BB-AFB8-4A4894C4B14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200000" flipH="1">
                <a:off x="10505632" y="5706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2FEDDC7F-06BE-4638-AF08-9173232944F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320000" flipH="1">
                <a:off x="10637382" y="62134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DACCD129-C3C4-4157-BEDE-7611E829EC0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440000" flipH="1">
                <a:off x="10760965" y="69043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DF817751-8ED5-487E-9976-216EEE1311E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620000" flipH="1">
                <a:off x="10888991" y="7550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887B65EB-E838-4CF7-9F73-5B117BA2F85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740000" flipH="1">
                <a:off x="11010193" y="81974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C7218803-BDF0-4296-BD4D-2F6D341C571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860000" flipH="1">
                <a:off x="11129014" y="89566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C64C08D4-4A3C-4644-9A6B-A3E44F8C49A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980000" flipH="1">
                <a:off x="11249872" y="9680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7448942A-BFE6-4A74-8AC2-D0A3D09D8E0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160000" flipH="1">
                <a:off x="11366875" y="104808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5FE588F5-37CB-4EDE-90D5-20DE068E863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280000" flipH="1">
                <a:off x="11474058" y="113152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3E34BBD7-4CCF-4691-952A-C2E662DF8B2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400000" flipH="1">
                <a:off x="11583303" y="122179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457B31F6-4799-4A8D-A7D8-261DCAE1C41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520000" flipH="1">
                <a:off x="11685344" y="132177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00424E31-1D0B-4E13-9D73-4DC0DB7B834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700000" flipH="1">
                <a:off x="11787704" y="141763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A4379BE6-2A1F-4CF3-971D-B23BF4AF86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820000" flipH="1">
                <a:off x="11880859" y="151793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8EB3993A-1002-4C8D-8F50-CAEF0F18357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940000" flipH="1">
                <a:off x="11969252" y="162743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01D2DBC3-0B30-4312-91E1-6FA2C187058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060000" flipH="1">
                <a:off x="12062016" y="173601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696B6005-D67A-4006-844E-C561284F792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2074680" y="1910249"/>
                <a:ext cx="117320" cy="82912"/>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4F119E0F-FB34-440B-8C52-AC64584F0E0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2149943" y="2083594"/>
                <a:ext cx="39676" cy="21436"/>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2C8E579E-53EA-4DAB-BB89-49243AE851D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80000" flipH="1">
                <a:off x="9127990" y="33425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5D603BD5-619E-44A4-BA18-61B4501FC25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00000" flipH="1">
                <a:off x="8987576" y="33663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8743652E-C89F-4433-A122-83CA187F972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20000" flipH="1">
                <a:off x="8844859" y="35117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3F45C8D9-C3D7-4DE6-A151-4FC02FD565B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40000" flipH="1">
                <a:off x="8706904" y="3657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a:extLst>
                  <a:ext uri="{FF2B5EF4-FFF2-40B4-BE49-F238E27FC236}">
                    <a16:creationId xmlns:a16="http://schemas.microsoft.com/office/drawing/2014/main" id="{88F4DE1F-74D6-4B7E-A864-A7354F287FB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720000" flipH="1">
                <a:off x="8568008" y="3878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a:extLst>
                  <a:ext uri="{FF2B5EF4-FFF2-40B4-BE49-F238E27FC236}">
                    <a16:creationId xmlns:a16="http://schemas.microsoft.com/office/drawing/2014/main" id="{B8EBD3EA-DB69-4954-88BD-1218B340EB1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840000" flipH="1">
                <a:off x="8429112" y="41006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a:extLst>
                  <a:ext uri="{FF2B5EF4-FFF2-40B4-BE49-F238E27FC236}">
                    <a16:creationId xmlns:a16="http://schemas.microsoft.com/office/drawing/2014/main" id="{20F8B685-F78E-4261-B345-F5E4238CA92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960000" flipH="1">
                <a:off x="8294968" y="4462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a:extLst>
                  <a:ext uri="{FF2B5EF4-FFF2-40B4-BE49-F238E27FC236}">
                    <a16:creationId xmlns:a16="http://schemas.microsoft.com/office/drawing/2014/main" id="{4F587EF1-D784-4D0C-85F1-84D9896205C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080000" flipH="1">
                <a:off x="8160824" y="48237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9" name="Straight Connector 148">
                <a:extLst>
                  <a:ext uri="{FF2B5EF4-FFF2-40B4-BE49-F238E27FC236}">
                    <a16:creationId xmlns:a16="http://schemas.microsoft.com/office/drawing/2014/main" id="{EAFC9F26-DE9C-44ED-BFDA-B53D4373F55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260000" flipH="1">
                <a:off x="8027689" y="53184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a:extLst>
                  <a:ext uri="{FF2B5EF4-FFF2-40B4-BE49-F238E27FC236}">
                    <a16:creationId xmlns:a16="http://schemas.microsoft.com/office/drawing/2014/main" id="{6C5C5B20-2957-4913-974F-6C643B14AC0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380000" flipH="1">
                <a:off x="7894554" y="58132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1" name="Straight Connector 150">
                <a:extLst>
                  <a:ext uri="{FF2B5EF4-FFF2-40B4-BE49-F238E27FC236}">
                    <a16:creationId xmlns:a16="http://schemas.microsoft.com/office/drawing/2014/main" id="{4FF2B521-7E20-4B95-8B57-723DDEA0DFB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500000" flipH="1">
                <a:off x="7761419" y="63079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2" name="Straight Connector 151">
                <a:extLst>
                  <a:ext uri="{FF2B5EF4-FFF2-40B4-BE49-F238E27FC236}">
                    <a16:creationId xmlns:a16="http://schemas.microsoft.com/office/drawing/2014/main" id="{B099D084-404A-48EA-8AA4-3DE23D0A70C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620000" flipH="1">
                <a:off x="7636645" y="68980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a:extLst>
                  <a:ext uri="{FF2B5EF4-FFF2-40B4-BE49-F238E27FC236}">
                    <a16:creationId xmlns:a16="http://schemas.microsoft.com/office/drawing/2014/main" id="{BFBCBDE4-1CF7-47CF-A3AC-40A225657D9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800000" flipH="1">
                <a:off x="7511871" y="75119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4" name="Straight Connector 153">
                <a:extLst>
                  <a:ext uri="{FF2B5EF4-FFF2-40B4-BE49-F238E27FC236}">
                    <a16:creationId xmlns:a16="http://schemas.microsoft.com/office/drawing/2014/main" id="{BB04CE69-D714-4B45-AA45-C18988347BF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920000" flipH="1">
                <a:off x="7387899" y="81977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a:extLst>
                  <a:ext uri="{FF2B5EF4-FFF2-40B4-BE49-F238E27FC236}">
                    <a16:creationId xmlns:a16="http://schemas.microsoft.com/office/drawing/2014/main" id="{FACDC249-F5DC-498A-B86E-B98736F391B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040000" flipH="1">
                <a:off x="7268530" y="89316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6" name="Straight Connector 155">
                <a:extLst>
                  <a:ext uri="{FF2B5EF4-FFF2-40B4-BE49-F238E27FC236}">
                    <a16:creationId xmlns:a16="http://schemas.microsoft.com/office/drawing/2014/main" id="{66F9CACB-3D25-4CD3-BACC-6CAF8C92372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160000" flipH="1">
                <a:off x="7152030" y="97658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7" name="Straight Connector 156">
                <a:extLst>
                  <a:ext uri="{FF2B5EF4-FFF2-40B4-BE49-F238E27FC236}">
                    <a16:creationId xmlns:a16="http://schemas.microsoft.com/office/drawing/2014/main" id="{CE0A759E-B512-4C6B-A2AC-CB59E1068F0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340000" flipH="1">
                <a:off x="7041695" y="106002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8" name="Straight Connector 157">
                <a:extLst>
                  <a:ext uri="{FF2B5EF4-FFF2-40B4-BE49-F238E27FC236}">
                    <a16:creationId xmlns:a16="http://schemas.microsoft.com/office/drawing/2014/main" id="{48FDDBB3-375D-438E-AB85-DEE34D6B469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460000" flipH="1">
                <a:off x="6931360" y="114346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9" name="Straight Connector 158">
                <a:extLst>
                  <a:ext uri="{FF2B5EF4-FFF2-40B4-BE49-F238E27FC236}">
                    <a16:creationId xmlns:a16="http://schemas.microsoft.com/office/drawing/2014/main" id="{6571AE7B-9324-4652-BA2F-50550D60EDA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580000" flipH="1">
                <a:off x="6819070" y="123586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60" name="Straight Connector 159">
                <a:extLst>
                  <a:ext uri="{FF2B5EF4-FFF2-40B4-BE49-F238E27FC236}">
                    <a16:creationId xmlns:a16="http://schemas.microsoft.com/office/drawing/2014/main" id="{AD8EC0F0-66AE-4542-B774-FE12EDC1645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700000" flipH="1">
                <a:off x="6721359" y="133274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61" name="Straight Connector 160">
                <a:extLst>
                  <a:ext uri="{FF2B5EF4-FFF2-40B4-BE49-F238E27FC236}">
                    <a16:creationId xmlns:a16="http://schemas.microsoft.com/office/drawing/2014/main" id="{9FE28852-1AE5-4C7D-8A5A-FE72DA5321C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880000" flipH="1">
                <a:off x="6617467" y="14294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62" name="Straight Connector 161">
                <a:extLst>
                  <a:ext uri="{FF2B5EF4-FFF2-40B4-BE49-F238E27FC236}">
                    <a16:creationId xmlns:a16="http://schemas.microsoft.com/office/drawing/2014/main" id="{504E5358-618D-4DE9-85BF-84AFB4BEB15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000000" flipH="1">
                <a:off x="6520032" y="152728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63" name="Straight Connector 162">
                <a:extLst>
                  <a:ext uri="{FF2B5EF4-FFF2-40B4-BE49-F238E27FC236}">
                    <a16:creationId xmlns:a16="http://schemas.microsoft.com/office/drawing/2014/main" id="{1286D725-FCF5-44D0-B5FF-4001A5A31C7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120000" flipH="1">
                <a:off x="6429579" y="164161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64" name="Straight Connector 163">
                <a:extLst>
                  <a:ext uri="{FF2B5EF4-FFF2-40B4-BE49-F238E27FC236}">
                    <a16:creationId xmlns:a16="http://schemas.microsoft.com/office/drawing/2014/main" id="{9BD6607D-EE36-4270-BE75-B5D58808B7A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240000" flipH="1">
                <a:off x="6340532" y="17504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a:extLst>
                  <a:ext uri="{FF2B5EF4-FFF2-40B4-BE49-F238E27FC236}">
                    <a16:creationId xmlns:a16="http://schemas.microsoft.com/office/drawing/2014/main" id="{47CB98F5-FB6F-4EA1-BE45-73A75DFC966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420000" flipH="1">
                <a:off x="6261757" y="18601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a:extLst>
                  <a:ext uri="{FF2B5EF4-FFF2-40B4-BE49-F238E27FC236}">
                    <a16:creationId xmlns:a16="http://schemas.microsoft.com/office/drawing/2014/main" id="{6C48DEF1-B84B-4C6B-BC15-5C9CF3DAAF5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540000" flipH="1">
                <a:off x="6184144" y="19796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67" name="Straight Connector 166">
                <a:extLst>
                  <a:ext uri="{FF2B5EF4-FFF2-40B4-BE49-F238E27FC236}">
                    <a16:creationId xmlns:a16="http://schemas.microsoft.com/office/drawing/2014/main" id="{81A1657A-7197-4559-8DAD-640280FF936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660000" flipH="1">
                <a:off x="6106531" y="209906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68" name="Straight Connector 167">
                <a:extLst>
                  <a:ext uri="{FF2B5EF4-FFF2-40B4-BE49-F238E27FC236}">
                    <a16:creationId xmlns:a16="http://schemas.microsoft.com/office/drawing/2014/main" id="{F30DEEEE-6BC2-4F12-AC26-EA02BB27FA2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780000" flipH="1">
                <a:off x="6043206" y="222255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69" name="Straight Connector 168">
                <a:extLst>
                  <a:ext uri="{FF2B5EF4-FFF2-40B4-BE49-F238E27FC236}">
                    <a16:creationId xmlns:a16="http://schemas.microsoft.com/office/drawing/2014/main" id="{4F70A519-7171-4594-B492-974B23F18F2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960000" flipH="1">
                <a:off x="5978913" y="234430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70" name="Straight Connector 169">
                <a:extLst>
                  <a:ext uri="{FF2B5EF4-FFF2-40B4-BE49-F238E27FC236}">
                    <a16:creationId xmlns:a16="http://schemas.microsoft.com/office/drawing/2014/main" id="{390583A9-FCC7-474E-B10D-8F6DD7B74DA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080000" flipH="1">
                <a:off x="5912438" y="24706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71" name="Straight Connector 170">
                <a:extLst>
                  <a:ext uri="{FF2B5EF4-FFF2-40B4-BE49-F238E27FC236}">
                    <a16:creationId xmlns:a16="http://schemas.microsoft.com/office/drawing/2014/main" id="{A04E1E01-2468-4ED6-932B-DFE74F18035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200000" flipH="1">
                <a:off x="5858875" y="260092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72" name="Straight Connector 171">
                <a:extLst>
                  <a:ext uri="{FF2B5EF4-FFF2-40B4-BE49-F238E27FC236}">
                    <a16:creationId xmlns:a16="http://schemas.microsoft.com/office/drawing/2014/main" id="{45DE2855-EBF3-46B5-B5AB-37F33DAECD5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320000" flipH="1">
                <a:off x="5808182" y="273404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73" name="Straight Connector 172">
                <a:extLst>
                  <a:ext uri="{FF2B5EF4-FFF2-40B4-BE49-F238E27FC236}">
                    <a16:creationId xmlns:a16="http://schemas.microsoft.com/office/drawing/2014/main" id="{AAB63BD3-DF06-4DC8-8B81-A4A09307318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500000" flipH="1">
                <a:off x="5773263" y="286686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74" name="Straight Connector 173">
                <a:extLst>
                  <a:ext uri="{FF2B5EF4-FFF2-40B4-BE49-F238E27FC236}">
                    <a16:creationId xmlns:a16="http://schemas.microsoft.com/office/drawing/2014/main" id="{CA8FEC80-A785-4B83-A1F5-AA524E2D4FE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620000" flipH="1">
                <a:off x="5735963" y="300206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75" name="Straight Connector 174">
                <a:extLst>
                  <a:ext uri="{FF2B5EF4-FFF2-40B4-BE49-F238E27FC236}">
                    <a16:creationId xmlns:a16="http://schemas.microsoft.com/office/drawing/2014/main" id="{E56E08B4-7863-4447-ADE5-AAC63C8EBD7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740000" flipH="1">
                <a:off x="5700105" y="313891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76" name="Straight Connector 175">
                <a:extLst>
                  <a:ext uri="{FF2B5EF4-FFF2-40B4-BE49-F238E27FC236}">
                    <a16:creationId xmlns:a16="http://schemas.microsoft.com/office/drawing/2014/main" id="{A48D39C2-1010-4240-9865-B0EBD7E040B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860000" flipH="1">
                <a:off x="5665939" y="327548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77" name="Straight Connector 176">
                <a:extLst>
                  <a:ext uri="{FF2B5EF4-FFF2-40B4-BE49-F238E27FC236}">
                    <a16:creationId xmlns:a16="http://schemas.microsoft.com/office/drawing/2014/main" id="{53FD354F-81D1-4345-8C40-E58D5C27B6D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040000" flipH="1">
                <a:off x="5644476" y="341425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78" name="Straight Connector 177">
                <a:extLst>
                  <a:ext uri="{FF2B5EF4-FFF2-40B4-BE49-F238E27FC236}">
                    <a16:creationId xmlns:a16="http://schemas.microsoft.com/office/drawing/2014/main" id="{5A343148-BCCD-4618-8B23-EB728235BA3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160000" flipH="1">
                <a:off x="5626530" y="35546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79" name="Straight Connector 178">
                <a:extLst>
                  <a:ext uri="{FF2B5EF4-FFF2-40B4-BE49-F238E27FC236}">
                    <a16:creationId xmlns:a16="http://schemas.microsoft.com/office/drawing/2014/main" id="{732D1A89-C062-4D40-A079-980BAD5912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280000" flipH="1">
                <a:off x="5616429" y="369183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80" name="Straight Connector 179">
                <a:extLst>
                  <a:ext uri="{FF2B5EF4-FFF2-40B4-BE49-F238E27FC236}">
                    <a16:creationId xmlns:a16="http://schemas.microsoft.com/office/drawing/2014/main" id="{1319DEE0-4918-468D-8B5A-A4759D5C843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400000" flipH="1">
                <a:off x="5611319" y="38353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81" name="Straight Connector 180">
                <a:extLst>
                  <a:ext uri="{FF2B5EF4-FFF2-40B4-BE49-F238E27FC236}">
                    <a16:creationId xmlns:a16="http://schemas.microsoft.com/office/drawing/2014/main" id="{5BB6155A-8B2E-4CCD-B852-26927EF9EA3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580000" flipH="1">
                <a:off x="5608540" y="397572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a:extLst>
                  <a:ext uri="{FF2B5EF4-FFF2-40B4-BE49-F238E27FC236}">
                    <a16:creationId xmlns:a16="http://schemas.microsoft.com/office/drawing/2014/main" id="{357B2E68-E4C5-47DD-988F-125E7C2F80A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700000" flipH="1">
                <a:off x="5605761" y="41160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83" name="Straight Connector 182">
                <a:extLst>
                  <a:ext uri="{FF2B5EF4-FFF2-40B4-BE49-F238E27FC236}">
                    <a16:creationId xmlns:a16="http://schemas.microsoft.com/office/drawing/2014/main" id="{A549DE4B-B602-48AF-AC61-05F694A3475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820000" flipH="1">
                <a:off x="5624195" y="425421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a:extLst>
                  <a:ext uri="{FF2B5EF4-FFF2-40B4-BE49-F238E27FC236}">
                    <a16:creationId xmlns:a16="http://schemas.microsoft.com/office/drawing/2014/main" id="{5E8CA150-1FC4-4A4D-9DB2-1AA3A346699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940000" flipH="1">
                <a:off x="5642629" y="439235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a:extLst>
                  <a:ext uri="{FF2B5EF4-FFF2-40B4-BE49-F238E27FC236}">
                    <a16:creationId xmlns:a16="http://schemas.microsoft.com/office/drawing/2014/main" id="{1BEB0DDA-B2FE-427A-A2F0-9FC06C33D09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120000" flipH="1">
                <a:off x="5654818" y="453638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86" name="Straight Connector 185">
                <a:extLst>
                  <a:ext uri="{FF2B5EF4-FFF2-40B4-BE49-F238E27FC236}">
                    <a16:creationId xmlns:a16="http://schemas.microsoft.com/office/drawing/2014/main" id="{63C95539-7E29-4577-ACE2-8642D81C72E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240000" flipH="1">
                <a:off x="5684446" y="467136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a:extLst>
                  <a:ext uri="{FF2B5EF4-FFF2-40B4-BE49-F238E27FC236}">
                    <a16:creationId xmlns:a16="http://schemas.microsoft.com/office/drawing/2014/main" id="{2FF50C42-6433-4328-B5CA-389C28317ED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360000" flipH="1">
                <a:off x="5714074" y="480873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88" name="Straight Connector 187">
                <a:extLst>
                  <a:ext uri="{FF2B5EF4-FFF2-40B4-BE49-F238E27FC236}">
                    <a16:creationId xmlns:a16="http://schemas.microsoft.com/office/drawing/2014/main" id="{74A59028-6EE1-4E53-959E-067DF80BE7B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480000" flipH="1">
                <a:off x="5748464" y="49484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89" name="Straight Connector 188">
                <a:extLst>
                  <a:ext uri="{FF2B5EF4-FFF2-40B4-BE49-F238E27FC236}">
                    <a16:creationId xmlns:a16="http://schemas.microsoft.com/office/drawing/2014/main" id="{2C184BDD-4E87-4C6F-9249-7CA2121B721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660000" flipH="1">
                <a:off x="5792091" y="507760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90" name="Straight Connector 189">
                <a:extLst>
                  <a:ext uri="{FF2B5EF4-FFF2-40B4-BE49-F238E27FC236}">
                    <a16:creationId xmlns:a16="http://schemas.microsoft.com/office/drawing/2014/main" id="{60AE336B-F4C5-44E8-8E78-382683C04A1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780000" flipH="1">
                <a:off x="5847441" y="52112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91" name="Straight Connector 190">
                <a:extLst>
                  <a:ext uri="{FF2B5EF4-FFF2-40B4-BE49-F238E27FC236}">
                    <a16:creationId xmlns:a16="http://schemas.microsoft.com/office/drawing/2014/main" id="{CDF74550-C0B6-4EDE-81AF-ABAE0AD23B2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900000" flipH="1">
                <a:off x="5900410" y="534245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92" name="Straight Connector 191">
                <a:extLst>
                  <a:ext uri="{FF2B5EF4-FFF2-40B4-BE49-F238E27FC236}">
                    <a16:creationId xmlns:a16="http://schemas.microsoft.com/office/drawing/2014/main" id="{CC7509FB-3C93-4ADB-B6BF-06A5025F2A2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7020000" flipH="1">
                <a:off x="5955760" y="547369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grpSp>
      </p:grpSp>
      <p:pic>
        <p:nvPicPr>
          <p:cNvPr id="23" name="Picture 22" descr="A close up of a logo&#10;&#10;Description automatically generated">
            <a:extLst>
              <a:ext uri="{FF2B5EF4-FFF2-40B4-BE49-F238E27FC236}">
                <a16:creationId xmlns:a16="http://schemas.microsoft.com/office/drawing/2014/main" id="{66D9E2E0-97F5-4FEA-8302-63D9DDCA86BC}"/>
              </a:ext>
            </a:extLst>
          </p:cNvPr>
          <p:cNvPicPr>
            <a:picLocks noChangeAspect="1"/>
          </p:cNvPicPr>
          <p:nvPr/>
        </p:nvPicPr>
        <p:blipFill rotWithShape="1">
          <a:blip r:embed="rId5"/>
          <a:srcRect t="7572" r="1" b="9048"/>
          <a:stretch/>
        </p:blipFill>
        <p:spPr>
          <a:xfrm>
            <a:off x="8055588" y="-3863"/>
            <a:ext cx="4132754" cy="3445946"/>
          </a:xfrm>
          <a:custGeom>
            <a:avLst/>
            <a:gdLst>
              <a:gd name="connsiteX0" fmla="*/ 303228 w 4638368"/>
              <a:gd name="connsiteY0" fmla="*/ 0 h 3867534"/>
              <a:gd name="connsiteX1" fmla="*/ 4638368 w 4638368"/>
              <a:gd name="connsiteY1" fmla="*/ 0 h 3867534"/>
              <a:gd name="connsiteX2" fmla="*/ 4638368 w 4638368"/>
              <a:gd name="connsiteY2" fmla="*/ 2952747 h 3867534"/>
              <a:gd name="connsiteX3" fmla="*/ 4585825 w 4638368"/>
              <a:gd name="connsiteY3" fmla="*/ 3013864 h 3867534"/>
              <a:gd name="connsiteX4" fmla="*/ 2641346 w 4638368"/>
              <a:gd name="connsiteY4" fmla="*/ 3867534 h 3867534"/>
              <a:gd name="connsiteX5" fmla="*/ 0 w 4638368"/>
              <a:gd name="connsiteY5" fmla="*/ 1226188 h 3867534"/>
              <a:gd name="connsiteX6" fmla="*/ 260466 w 4638368"/>
              <a:gd name="connsiteY6" fmla="*/ 81056 h 3867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38368" h="3867534">
                <a:moveTo>
                  <a:pt x="303228" y="0"/>
                </a:moveTo>
                <a:lnTo>
                  <a:pt x="4638368" y="0"/>
                </a:lnTo>
                <a:lnTo>
                  <a:pt x="4638368" y="2952747"/>
                </a:lnTo>
                <a:lnTo>
                  <a:pt x="4585825" y="3013864"/>
                </a:lnTo>
                <a:cubicBezTo>
                  <a:pt x="4103088" y="3538671"/>
                  <a:pt x="3410622" y="3867534"/>
                  <a:pt x="2641346" y="3867534"/>
                </a:cubicBezTo>
                <a:cubicBezTo>
                  <a:pt x="1182571" y="3867534"/>
                  <a:pt x="0" y="2684963"/>
                  <a:pt x="0" y="1226188"/>
                </a:cubicBezTo>
                <a:cubicBezTo>
                  <a:pt x="0" y="815907"/>
                  <a:pt x="93544" y="427475"/>
                  <a:pt x="260466" y="81056"/>
                </a:cubicBezTo>
                <a:close/>
              </a:path>
            </a:pathLst>
          </a:custGeom>
        </p:spPr>
      </p:pic>
    </p:spTree>
    <p:extLst>
      <p:ext uri="{BB962C8B-B14F-4D97-AF65-F5344CB8AC3E}">
        <p14:creationId xmlns:p14="http://schemas.microsoft.com/office/powerpoint/2010/main" val="515606860"/>
      </p:ext>
    </p:extLst>
  </p:cSld>
  <p:clrMapOvr>
    <a:masterClrMapping/>
  </p:clrMapOvr>
  <mc:AlternateContent xmlns:mc="http://schemas.openxmlformats.org/markup-compatibility/2006" xmlns:p14="http://schemas.microsoft.com/office/powerpoint/2010/main">
    <mc:Choice Requires="p14">
      <p:transition spd="slow" p14:dur="800" advClick="0" advTm="5000">
        <p:circle/>
      </p:transition>
    </mc:Choice>
    <mc:Fallback xmlns="">
      <p:transition spd="slow" advClick="0" advTm="5000">
        <p:circl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27" name="Picture 16">
            <a:extLst>
              <a:ext uri="{FF2B5EF4-FFF2-40B4-BE49-F238E27FC236}">
                <a16:creationId xmlns:a16="http://schemas.microsoft.com/office/drawing/2014/main" id="{18BD78ED-75E1-4879-B369-BC61F7C45E2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 name="Title 2">
            <a:extLst>
              <a:ext uri="{FF2B5EF4-FFF2-40B4-BE49-F238E27FC236}">
                <a16:creationId xmlns:a16="http://schemas.microsoft.com/office/drawing/2014/main" id="{3970E6EB-6E5D-46A7-88A9-8BA3126FD028}"/>
              </a:ext>
            </a:extLst>
          </p:cNvPr>
          <p:cNvSpPr>
            <a:spLocks noGrp="1"/>
          </p:cNvSpPr>
          <p:nvPr>
            <p:ph type="title"/>
          </p:nvPr>
        </p:nvSpPr>
        <p:spPr>
          <a:xfrm>
            <a:off x="3962399" y="2013856"/>
            <a:ext cx="7197726" cy="3668487"/>
          </a:xfrm>
        </p:spPr>
        <p:txBody>
          <a:bodyPr vert="horz" lIns="91440" tIns="45720" rIns="91440" bIns="45720" rtlCol="0" anchor="b">
            <a:normAutofit/>
          </a:bodyPr>
          <a:lstStyle/>
          <a:p>
            <a:pPr algn="ctr">
              <a:lnSpc>
                <a:spcPct val="90000"/>
              </a:lnSpc>
            </a:pPr>
            <a:r>
              <a:rPr lang="en-US" sz="5000" dirty="0"/>
              <a:t>How All county Polk Property Management® Makes Life Easy For you and Your Residents</a:t>
            </a:r>
          </a:p>
        </p:txBody>
      </p:sp>
    </p:spTree>
    <p:extLst>
      <p:ext uri="{BB962C8B-B14F-4D97-AF65-F5344CB8AC3E}">
        <p14:creationId xmlns:p14="http://schemas.microsoft.com/office/powerpoint/2010/main" val="3231618797"/>
      </p:ext>
    </p:extLst>
  </p:cSld>
  <p:clrMapOvr>
    <a:masterClrMapping/>
  </p:clrMapOvr>
  <mc:AlternateContent xmlns:mc="http://schemas.openxmlformats.org/markup-compatibility/2006" xmlns:p14="http://schemas.microsoft.com/office/powerpoint/2010/main">
    <mc:Choice Requires="p14">
      <p:transition spd="slow" p14:dur="800" advClick="0" advTm="5000">
        <p:circle/>
      </p:transition>
    </mc:Choice>
    <mc:Fallback xmlns="">
      <p:transition spd="slow" advClick="0" advTm="5000">
        <p:circl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A9487CD-7D0F-41CA-BC10-EA03D14049D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useBgFill="1">
        <p:nvSpPr>
          <p:cNvPr id="11" name="Rectangle 10">
            <a:extLst>
              <a:ext uri="{FF2B5EF4-FFF2-40B4-BE49-F238E27FC236}">
                <a16:creationId xmlns:a16="http://schemas.microsoft.com/office/drawing/2014/main" id="{C6041CFD-1CDC-4879-B60E-6C88091E4D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621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Calculator, pen, compass, money and a paper with graphs printed on it">
            <a:extLst>
              <a:ext uri="{FF2B5EF4-FFF2-40B4-BE49-F238E27FC236}">
                <a16:creationId xmlns:a16="http://schemas.microsoft.com/office/drawing/2014/main" id="{0229DFB7-D595-293D-8B23-6F57B4A4374A}"/>
              </a:ext>
            </a:extLst>
          </p:cNvPr>
          <p:cNvPicPr>
            <a:picLocks noChangeAspect="1"/>
          </p:cNvPicPr>
          <p:nvPr/>
        </p:nvPicPr>
        <p:blipFill rotWithShape="1">
          <a:blip r:embed="rId4">
            <a:alphaModFix amt="20000"/>
          </a:blip>
          <a:srcRect b="6639"/>
          <a:stretch/>
        </p:blipFill>
        <p:spPr>
          <a:xfrm>
            <a:off x="20" y="10"/>
            <a:ext cx="12191980" cy="6857990"/>
          </a:xfrm>
          <a:prstGeom prst="rect">
            <a:avLst/>
          </a:prstGeom>
        </p:spPr>
      </p:pic>
      <p:pic>
        <p:nvPicPr>
          <p:cNvPr id="13" name="Picture 12">
            <a:extLst>
              <a:ext uri="{FF2B5EF4-FFF2-40B4-BE49-F238E27FC236}">
                <a16:creationId xmlns:a16="http://schemas.microsoft.com/office/drawing/2014/main" id="{DBA46762-9937-4CA8-A8D6-37938A74131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51000"/>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a:extLst>
              <a:ext uri="{FF2B5EF4-FFF2-40B4-BE49-F238E27FC236}">
                <a16:creationId xmlns:a16="http://schemas.microsoft.com/office/drawing/2014/main" id="{3E93EF4F-A139-71DA-1372-2F8B007CAFE1}"/>
              </a:ext>
            </a:extLst>
          </p:cNvPr>
          <p:cNvSpPr>
            <a:spLocks noGrp="1"/>
          </p:cNvSpPr>
          <p:nvPr>
            <p:ph type="title"/>
          </p:nvPr>
        </p:nvSpPr>
        <p:spPr>
          <a:xfrm>
            <a:off x="3962399" y="1964267"/>
            <a:ext cx="7197726" cy="2421464"/>
          </a:xfrm>
        </p:spPr>
        <p:txBody>
          <a:bodyPr vert="horz" lIns="91440" tIns="45720" rIns="91440" bIns="45720" rtlCol="0" anchor="b">
            <a:normAutofit/>
          </a:bodyPr>
          <a:lstStyle/>
          <a:p>
            <a:pPr algn="r"/>
            <a:r>
              <a:rPr lang="en-US" sz="4800"/>
              <a:t>Effective rent price analysis and marketing	</a:t>
            </a:r>
          </a:p>
        </p:txBody>
      </p:sp>
      <p:sp>
        <p:nvSpPr>
          <p:cNvPr id="3" name="Text Placeholder 2">
            <a:extLst>
              <a:ext uri="{FF2B5EF4-FFF2-40B4-BE49-F238E27FC236}">
                <a16:creationId xmlns:a16="http://schemas.microsoft.com/office/drawing/2014/main" id="{BBC7D19B-650A-BF52-3450-2907F5F9A3D4}"/>
              </a:ext>
            </a:extLst>
          </p:cNvPr>
          <p:cNvSpPr>
            <a:spLocks noGrp="1"/>
          </p:cNvSpPr>
          <p:nvPr>
            <p:ph type="body" idx="1"/>
          </p:nvPr>
        </p:nvSpPr>
        <p:spPr>
          <a:xfrm>
            <a:off x="3962399" y="4385732"/>
            <a:ext cx="7197726" cy="1405467"/>
          </a:xfrm>
        </p:spPr>
        <p:txBody>
          <a:bodyPr vert="horz" lIns="91440" tIns="45720" rIns="91440" bIns="45720" rtlCol="0" anchor="t">
            <a:normAutofit/>
          </a:bodyPr>
          <a:lstStyle/>
          <a:p>
            <a:pPr algn="r"/>
            <a:r>
              <a:rPr lang="en-US" sz="1800"/>
              <a:t>Be confident in the knowledge that you will rent your unit quickly and for top-dollar</a:t>
            </a:r>
          </a:p>
          <a:p>
            <a:pPr algn="r"/>
            <a:endParaRPr lang="en-US" sz="1800"/>
          </a:p>
        </p:txBody>
      </p:sp>
    </p:spTree>
    <p:extLst>
      <p:ext uri="{BB962C8B-B14F-4D97-AF65-F5344CB8AC3E}">
        <p14:creationId xmlns:p14="http://schemas.microsoft.com/office/powerpoint/2010/main" val="628893341"/>
      </p:ext>
    </p:extLst>
  </p:cSld>
  <p:clrMapOvr>
    <a:masterClrMapping/>
  </p:clrMapOvr>
  <mc:AlternateContent xmlns:mc="http://schemas.openxmlformats.org/markup-compatibility/2006" xmlns:p14="http://schemas.microsoft.com/office/powerpoint/2010/main">
    <mc:Choice Requires="p14">
      <p:transition spd="slow" p14:dur="800" advClick="0" advTm="5000">
        <p:circle/>
      </p:transition>
    </mc:Choice>
    <mc:Fallback xmlns="">
      <p:transition spd="slow" advClick="0" advTm="5000">
        <p:circl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pic>
        <p:nvPicPr>
          <p:cNvPr id="5" name="Content Placeholder 4" descr="A close up of a keyboard&#10;&#10;Description automatically generated">
            <a:extLst>
              <a:ext uri="{FF2B5EF4-FFF2-40B4-BE49-F238E27FC236}">
                <a16:creationId xmlns:a16="http://schemas.microsoft.com/office/drawing/2014/main" id="{8432B1F2-0266-4FCD-943A-043C54F8118B}"/>
              </a:ext>
            </a:extLst>
          </p:cNvPr>
          <p:cNvPicPr>
            <a:picLocks noChangeAspect="1"/>
          </p:cNvPicPr>
          <p:nvPr/>
        </p:nvPicPr>
        <p:blipFill rotWithShape="1">
          <a:blip r:embed="rId3">
            <a:extLst>
              <a:ext uri="{837473B0-CC2E-450A-ABE3-18F120FF3D39}">
                <a1611:picAttrSrcUrl xmlns:a1611="http://schemas.microsoft.com/office/drawing/2016/11/main" r:id="rId4"/>
              </a:ext>
            </a:extLst>
          </a:blip>
          <a:srcRect t="9091" r="14749" b="1"/>
          <a:stretch/>
        </p:blipFill>
        <p:spPr>
          <a:xfrm>
            <a:off x="20" y="10"/>
            <a:ext cx="12191980" cy="6857990"/>
          </a:xfrm>
          <a:prstGeom prst="rect">
            <a:avLst/>
          </a:prstGeom>
        </p:spPr>
      </p:pic>
      <p:pic>
        <p:nvPicPr>
          <p:cNvPr id="13" name="Picture 12">
            <a:extLst>
              <a:ext uri="{FF2B5EF4-FFF2-40B4-BE49-F238E27FC236}">
                <a16:creationId xmlns:a16="http://schemas.microsoft.com/office/drawing/2014/main" id="{F284EF8E-6F4E-40EF-BDAD-7950F1585E0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 name="Freeform 5">
            <a:extLst>
              <a:ext uri="{FF2B5EF4-FFF2-40B4-BE49-F238E27FC236}">
                <a16:creationId xmlns:a16="http://schemas.microsoft.com/office/drawing/2014/main" id="{729B82F5-E700-4045-9F00-635A41F624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516466" y="-18309"/>
            <a:ext cx="11159068" cy="6894618"/>
          </a:xfrm>
          <a:custGeom>
            <a:avLst/>
            <a:gdLst>
              <a:gd name="T0" fmla="*/ 2331 w 2331"/>
              <a:gd name="T1" fmla="*/ 721 h 1440"/>
              <a:gd name="T2" fmla="*/ 2082 w 2331"/>
              <a:gd name="T3" fmla="*/ 0 h 1440"/>
              <a:gd name="T4" fmla="*/ 249 w 2331"/>
              <a:gd name="T5" fmla="*/ 0 h 1440"/>
              <a:gd name="T6" fmla="*/ 0 w 2331"/>
              <a:gd name="T7" fmla="*/ 721 h 1440"/>
              <a:gd name="T8" fmla="*/ 248 w 2331"/>
              <a:gd name="T9" fmla="*/ 1440 h 1440"/>
              <a:gd name="T10" fmla="*/ 2083 w 2331"/>
              <a:gd name="T11" fmla="*/ 1440 h 1440"/>
              <a:gd name="T12" fmla="*/ 2331 w 2331"/>
              <a:gd name="T13" fmla="*/ 721 h 1440"/>
            </a:gdLst>
            <a:ahLst/>
            <a:cxnLst>
              <a:cxn ang="0">
                <a:pos x="T0" y="T1"/>
              </a:cxn>
              <a:cxn ang="0">
                <a:pos x="T2" y="T3"/>
              </a:cxn>
              <a:cxn ang="0">
                <a:pos x="T4" y="T5"/>
              </a:cxn>
              <a:cxn ang="0">
                <a:pos x="T6" y="T7"/>
              </a:cxn>
              <a:cxn ang="0">
                <a:pos x="T8" y="T9"/>
              </a:cxn>
              <a:cxn ang="0">
                <a:pos x="T10" y="T11"/>
              </a:cxn>
              <a:cxn ang="0">
                <a:pos x="T12" y="T13"/>
              </a:cxn>
            </a:cxnLst>
            <a:rect l="0" t="0" r="r" b="b"/>
            <a:pathLst>
              <a:path w="2331" h="1440">
                <a:moveTo>
                  <a:pt x="2331" y="721"/>
                </a:moveTo>
                <a:cubicBezTo>
                  <a:pt x="2331" y="449"/>
                  <a:pt x="2238" y="198"/>
                  <a:pt x="2082" y="0"/>
                </a:cubicBezTo>
                <a:cubicBezTo>
                  <a:pt x="249" y="0"/>
                  <a:pt x="249" y="0"/>
                  <a:pt x="249" y="0"/>
                </a:cubicBezTo>
                <a:cubicBezTo>
                  <a:pt x="93" y="198"/>
                  <a:pt x="0" y="449"/>
                  <a:pt x="0" y="721"/>
                </a:cubicBezTo>
                <a:cubicBezTo>
                  <a:pt x="0" y="992"/>
                  <a:pt x="92" y="1242"/>
                  <a:pt x="248" y="1440"/>
                </a:cubicBezTo>
                <a:cubicBezTo>
                  <a:pt x="2083" y="1440"/>
                  <a:pt x="2083" y="1440"/>
                  <a:pt x="2083" y="1440"/>
                </a:cubicBezTo>
                <a:cubicBezTo>
                  <a:pt x="2239" y="1242"/>
                  <a:pt x="2331" y="992"/>
                  <a:pt x="2331" y="721"/>
                </a:cubicBezTo>
                <a:close/>
              </a:path>
            </a:pathLst>
          </a:custGeom>
          <a:solidFill>
            <a:schemeClr val="bg1">
              <a:alpha val="60000"/>
            </a:schemeClr>
          </a:solidFill>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le 1">
            <a:extLst>
              <a:ext uri="{FF2B5EF4-FFF2-40B4-BE49-F238E27FC236}">
                <a16:creationId xmlns:a16="http://schemas.microsoft.com/office/drawing/2014/main" id="{E31DA38F-9F00-4300-A69F-9B9FAAB638E6}"/>
              </a:ext>
            </a:extLst>
          </p:cNvPr>
          <p:cNvSpPr>
            <a:spLocks noGrp="1"/>
          </p:cNvSpPr>
          <p:nvPr>
            <p:ph type="title"/>
          </p:nvPr>
        </p:nvSpPr>
        <p:spPr>
          <a:xfrm>
            <a:off x="1380067" y="838200"/>
            <a:ext cx="9437159" cy="1227667"/>
          </a:xfrm>
        </p:spPr>
        <p:txBody>
          <a:bodyPr>
            <a:normAutofit/>
          </a:bodyPr>
          <a:lstStyle/>
          <a:p>
            <a:r>
              <a:rPr lang="en-US" dirty="0"/>
              <a:t>Accurate on-demand investment analysis</a:t>
            </a:r>
          </a:p>
        </p:txBody>
      </p:sp>
      <p:sp>
        <p:nvSpPr>
          <p:cNvPr id="10" name="Content Placeholder 9">
            <a:extLst>
              <a:ext uri="{FF2B5EF4-FFF2-40B4-BE49-F238E27FC236}">
                <a16:creationId xmlns:a16="http://schemas.microsoft.com/office/drawing/2014/main" id="{97DD5F5B-6D0F-4C69-93A9-D2FAA914E32A}"/>
              </a:ext>
            </a:extLst>
          </p:cNvPr>
          <p:cNvSpPr>
            <a:spLocks noGrp="1"/>
          </p:cNvSpPr>
          <p:nvPr>
            <p:ph idx="1"/>
          </p:nvPr>
        </p:nvSpPr>
        <p:spPr>
          <a:xfrm>
            <a:off x="1380067" y="2006600"/>
            <a:ext cx="9437159" cy="4633036"/>
          </a:xfrm>
        </p:spPr>
        <p:txBody>
          <a:bodyPr>
            <a:normAutofit fontScale="92500" lnSpcReduction="10000"/>
          </a:bodyPr>
          <a:lstStyle/>
          <a:p>
            <a:pPr marL="0" indent="0">
              <a:buNone/>
            </a:pPr>
            <a:r>
              <a:rPr lang="en-US" sz="2800" dirty="0"/>
              <a:t>All County Polk &amp; Metro has experienced real estate analysts on staff who can accurately determine your property’s:</a:t>
            </a:r>
          </a:p>
          <a:p>
            <a:r>
              <a:rPr lang="en-US" sz="2800" dirty="0"/>
              <a:t>Market Value</a:t>
            </a:r>
          </a:p>
          <a:p>
            <a:r>
              <a:rPr lang="en-US" sz="2800" dirty="0"/>
              <a:t>Rent Price</a:t>
            </a:r>
          </a:p>
          <a:p>
            <a:r>
              <a:rPr lang="en-US" sz="2800" dirty="0"/>
              <a:t>Gross Yield</a:t>
            </a:r>
          </a:p>
          <a:p>
            <a:r>
              <a:rPr lang="en-US" sz="2800" dirty="0"/>
              <a:t>Cap Rate</a:t>
            </a:r>
          </a:p>
          <a:p>
            <a:r>
              <a:rPr lang="en-US" sz="2800" dirty="0"/>
              <a:t>Highest &amp; Best Use</a:t>
            </a:r>
          </a:p>
          <a:p>
            <a:pPr marL="0" indent="0">
              <a:buNone/>
            </a:pPr>
            <a:endParaRPr lang="en-US" sz="2800" dirty="0"/>
          </a:p>
          <a:p>
            <a:pPr marL="0" indent="0">
              <a:buNone/>
            </a:pPr>
            <a:r>
              <a:rPr lang="en-US" sz="2800" dirty="0"/>
              <a:t>These analyses are available at any time, at no additional cost to you.  Just call us!</a:t>
            </a:r>
          </a:p>
        </p:txBody>
      </p:sp>
    </p:spTree>
    <p:extLst>
      <p:ext uri="{BB962C8B-B14F-4D97-AF65-F5344CB8AC3E}">
        <p14:creationId xmlns:p14="http://schemas.microsoft.com/office/powerpoint/2010/main" val="711002307"/>
      </p:ext>
    </p:extLst>
  </p:cSld>
  <p:clrMapOvr>
    <a:masterClrMapping/>
  </p:clrMapOvr>
  <mc:AlternateContent xmlns:mc="http://schemas.openxmlformats.org/markup-compatibility/2006" xmlns:p14="http://schemas.microsoft.com/office/powerpoint/2010/main">
    <mc:Choice Requires="p14">
      <p:transition spd="slow" p14:dur="800" advClick="0" advTm="5000">
        <p:circle/>
      </p:transition>
    </mc:Choice>
    <mc:Fallback xmlns="">
      <p:transition spd="slow" advClick="0" advTm="5000">
        <p:circl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pic>
        <p:nvPicPr>
          <p:cNvPr id="12" name="Picture 11" descr="Table&#10;&#10;Description automatically generated">
            <a:extLst>
              <a:ext uri="{FF2B5EF4-FFF2-40B4-BE49-F238E27FC236}">
                <a16:creationId xmlns:a16="http://schemas.microsoft.com/office/drawing/2014/main" id="{C6F7B6B8-ED36-117D-7528-827FF7B607B5}"/>
              </a:ext>
            </a:extLst>
          </p:cNvPr>
          <p:cNvPicPr>
            <a:picLocks noChangeAspect="1"/>
          </p:cNvPicPr>
          <p:nvPr/>
        </p:nvPicPr>
        <p:blipFill>
          <a:blip r:embed="rId3"/>
          <a:stretch>
            <a:fillRect/>
          </a:stretch>
        </p:blipFill>
        <p:spPr>
          <a:xfrm>
            <a:off x="1447026" y="1440718"/>
            <a:ext cx="9133666" cy="21235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pic>
      <p:pic>
        <p:nvPicPr>
          <p:cNvPr id="106" name="Picture 19">
            <a:extLst>
              <a:ext uri="{FF2B5EF4-FFF2-40B4-BE49-F238E27FC236}">
                <a16:creationId xmlns:a16="http://schemas.microsoft.com/office/drawing/2014/main" id="{B1BE7CB7-24DC-41D6-9BC1-CE530272831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a:extLst>
              <a:ext uri="{FF2B5EF4-FFF2-40B4-BE49-F238E27FC236}">
                <a16:creationId xmlns:a16="http://schemas.microsoft.com/office/drawing/2014/main" id="{39BC16E5-68E1-409B-A3B0-347EB3CEF965}"/>
              </a:ext>
            </a:extLst>
          </p:cNvPr>
          <p:cNvSpPr>
            <a:spLocks noGrp="1"/>
          </p:cNvSpPr>
          <p:nvPr>
            <p:ph type="title"/>
          </p:nvPr>
        </p:nvSpPr>
        <p:spPr>
          <a:xfrm>
            <a:off x="1637802" y="9675"/>
            <a:ext cx="8752114" cy="1165982"/>
          </a:xfrm>
        </p:spPr>
        <p:txBody>
          <a:bodyPr vert="horz" lIns="91440" tIns="45720" rIns="91440" bIns="45720" rtlCol="0" anchor="b">
            <a:normAutofit/>
          </a:bodyPr>
          <a:lstStyle/>
          <a:p>
            <a:pPr algn="ctr"/>
            <a:r>
              <a:rPr lang="en-US" sz="4800" dirty="0"/>
              <a:t>Rental Stats in Polk County</a:t>
            </a:r>
          </a:p>
        </p:txBody>
      </p:sp>
      <p:sp>
        <p:nvSpPr>
          <p:cNvPr id="3" name="Text Placeholder 2">
            <a:extLst>
              <a:ext uri="{FF2B5EF4-FFF2-40B4-BE49-F238E27FC236}">
                <a16:creationId xmlns:a16="http://schemas.microsoft.com/office/drawing/2014/main" id="{6924EED4-167A-1861-4DA4-ED53B6FAB1B1}"/>
              </a:ext>
            </a:extLst>
          </p:cNvPr>
          <p:cNvSpPr>
            <a:spLocks noGrp="1"/>
          </p:cNvSpPr>
          <p:nvPr>
            <p:ph type="body" idx="1"/>
          </p:nvPr>
        </p:nvSpPr>
        <p:spPr>
          <a:xfrm>
            <a:off x="1334278" y="3564294"/>
            <a:ext cx="10189674" cy="2771192"/>
          </a:xfrm>
        </p:spPr>
        <p:txBody>
          <a:bodyPr vert="horz" lIns="91440" tIns="45720" rIns="91440" bIns="45720" rtlCol="0" anchor="t">
            <a:normAutofit/>
          </a:bodyPr>
          <a:lstStyle/>
          <a:p>
            <a:pPr algn="r"/>
            <a:endParaRPr lang="en-US" sz="2400" dirty="0"/>
          </a:p>
          <a:p>
            <a:pPr algn="ctr"/>
            <a:r>
              <a:rPr lang="en-US" sz="2400" dirty="0"/>
              <a:t>In the past 365 days, all county has rented/renewed hundreds of rental units in </a:t>
            </a:r>
            <a:r>
              <a:rPr lang="en-US" sz="2400" dirty="0" err="1"/>
              <a:t>polk</a:t>
            </a:r>
            <a:r>
              <a:rPr lang="en-US" sz="2400" dirty="0"/>
              <a:t> county.  </a:t>
            </a:r>
          </a:p>
          <a:p>
            <a:pPr algn="r"/>
            <a:endParaRPr lang="en-US" sz="2400" dirty="0"/>
          </a:p>
          <a:p>
            <a:pPr algn="ctr"/>
            <a:r>
              <a:rPr lang="en-US" sz="2400" dirty="0"/>
              <a:t>“For rent” units are leased in an average of just </a:t>
            </a:r>
            <a:r>
              <a:rPr lang="en-US" sz="2400" b="1" u="sng" dirty="0">
                <a:solidFill>
                  <a:srgbClr val="FFFF66"/>
                </a:solidFill>
              </a:rPr>
              <a:t>6</a:t>
            </a:r>
            <a:r>
              <a:rPr lang="en-US" sz="2400" dirty="0"/>
              <a:t> days on market</a:t>
            </a:r>
          </a:p>
        </p:txBody>
      </p:sp>
    </p:spTree>
    <p:extLst>
      <p:ext uri="{BB962C8B-B14F-4D97-AF65-F5344CB8AC3E}">
        <p14:creationId xmlns:p14="http://schemas.microsoft.com/office/powerpoint/2010/main" val="4288593488"/>
      </p:ext>
    </p:extLst>
  </p:cSld>
  <p:clrMapOvr>
    <a:masterClrMapping/>
  </p:clrMapOvr>
  <mc:AlternateContent xmlns:mc="http://schemas.openxmlformats.org/markup-compatibility/2006" xmlns:p14="http://schemas.microsoft.com/office/powerpoint/2010/main">
    <mc:Choice Requires="p14">
      <p:transition spd="slow" p14:dur="800" advClick="0" advTm="5000">
        <p:circle/>
      </p:transition>
    </mc:Choice>
    <mc:Fallback xmlns="">
      <p:transition spd="slow" advClick="0" advTm="5000">
        <p:circl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B1BE7CB7-24DC-41D6-9BC1-CE530272831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a:extLst>
              <a:ext uri="{FF2B5EF4-FFF2-40B4-BE49-F238E27FC236}">
                <a16:creationId xmlns:a16="http://schemas.microsoft.com/office/drawing/2014/main" id="{1C005261-08A4-2D6F-0E22-CF154F975B0D}"/>
              </a:ext>
            </a:extLst>
          </p:cNvPr>
          <p:cNvSpPr>
            <a:spLocks noGrp="1"/>
          </p:cNvSpPr>
          <p:nvPr>
            <p:ph type="title"/>
          </p:nvPr>
        </p:nvSpPr>
        <p:spPr>
          <a:xfrm>
            <a:off x="7324928" y="639097"/>
            <a:ext cx="4208311" cy="3746634"/>
          </a:xfrm>
        </p:spPr>
        <p:txBody>
          <a:bodyPr vert="horz" lIns="91440" tIns="45720" rIns="91440" bIns="45720" rtlCol="0" anchor="b">
            <a:normAutofit/>
          </a:bodyPr>
          <a:lstStyle/>
          <a:p>
            <a:pPr algn="r">
              <a:lnSpc>
                <a:spcPct val="90000"/>
              </a:lnSpc>
            </a:pPr>
            <a:r>
              <a:rPr lang="en-US" sz="3700" dirty="0"/>
              <a:t>Maintenance:</a:t>
            </a:r>
            <a:br>
              <a:rPr lang="en-US" sz="3700" dirty="0"/>
            </a:br>
            <a:br>
              <a:rPr lang="en-US" sz="3700" dirty="0"/>
            </a:br>
            <a:r>
              <a:rPr lang="en-US" sz="3700" dirty="0"/>
              <a:t> delivered on-time and on-budget</a:t>
            </a:r>
          </a:p>
        </p:txBody>
      </p:sp>
      <p:sp>
        <p:nvSpPr>
          <p:cNvPr id="3" name="Text Placeholder 2">
            <a:extLst>
              <a:ext uri="{FF2B5EF4-FFF2-40B4-BE49-F238E27FC236}">
                <a16:creationId xmlns:a16="http://schemas.microsoft.com/office/drawing/2014/main" id="{C283EE89-23A2-B87F-5FDD-2F8164992429}"/>
              </a:ext>
            </a:extLst>
          </p:cNvPr>
          <p:cNvSpPr>
            <a:spLocks noGrp="1"/>
          </p:cNvSpPr>
          <p:nvPr>
            <p:ph type="body" idx="1"/>
          </p:nvPr>
        </p:nvSpPr>
        <p:spPr>
          <a:xfrm>
            <a:off x="8190271" y="4385732"/>
            <a:ext cx="3342968" cy="1828256"/>
          </a:xfrm>
        </p:spPr>
        <p:txBody>
          <a:bodyPr vert="horz" lIns="91440" tIns="45720" rIns="91440" bIns="45720" rtlCol="0" anchor="t">
            <a:normAutofit/>
          </a:bodyPr>
          <a:lstStyle/>
          <a:p>
            <a:pPr algn="r"/>
            <a:endParaRPr lang="en-US" sz="1800" dirty="0"/>
          </a:p>
        </p:txBody>
      </p:sp>
      <p:pic>
        <p:nvPicPr>
          <p:cNvPr id="7" name="Graphic 6" descr="Tools">
            <a:extLst>
              <a:ext uri="{FF2B5EF4-FFF2-40B4-BE49-F238E27FC236}">
                <a16:creationId xmlns:a16="http://schemas.microsoft.com/office/drawing/2014/main" id="{65ACDB00-D4E8-89B9-4CE5-E372BB1B874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298132" y="639098"/>
            <a:ext cx="5584720" cy="5584720"/>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147358154"/>
      </p:ext>
    </p:extLst>
  </p:cSld>
  <p:clrMapOvr>
    <a:masterClrMapping/>
  </p:clrMapOvr>
  <mc:AlternateContent xmlns:mc="http://schemas.openxmlformats.org/markup-compatibility/2006" xmlns:p14="http://schemas.microsoft.com/office/powerpoint/2010/main">
    <mc:Choice Requires="p14">
      <p:transition spd="slow" p14:dur="800" advClick="0" advTm="5000">
        <p:circle/>
      </p:transition>
    </mc:Choice>
    <mc:Fallback xmlns="">
      <p:transition spd="slow" advClick="0" advTm="5000">
        <p:circl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B1BE7CB7-24DC-41D6-9BC1-CE530272831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a:extLst>
              <a:ext uri="{FF2B5EF4-FFF2-40B4-BE49-F238E27FC236}">
                <a16:creationId xmlns:a16="http://schemas.microsoft.com/office/drawing/2014/main" id="{D40AA231-C478-FCB2-1257-85EFF123A259}"/>
              </a:ext>
            </a:extLst>
          </p:cNvPr>
          <p:cNvSpPr>
            <a:spLocks noGrp="1"/>
          </p:cNvSpPr>
          <p:nvPr>
            <p:ph type="title"/>
          </p:nvPr>
        </p:nvSpPr>
        <p:spPr>
          <a:xfrm>
            <a:off x="5260257" y="648929"/>
            <a:ext cx="6272981" cy="3736802"/>
          </a:xfrm>
        </p:spPr>
        <p:txBody>
          <a:bodyPr vert="horz" lIns="91440" tIns="45720" rIns="91440" bIns="45720" rtlCol="0" anchor="b">
            <a:normAutofit/>
          </a:bodyPr>
          <a:lstStyle/>
          <a:p>
            <a:pPr algn="r">
              <a:lnSpc>
                <a:spcPct val="90000"/>
              </a:lnSpc>
            </a:pPr>
            <a:r>
              <a:rPr lang="en-US" sz="2600" dirty="0"/>
              <a:t>OUR MAINTENANCE SOFTWARE Makes a real-time impact on our ability to provide best-in-class customer service. </a:t>
            </a:r>
          </a:p>
        </p:txBody>
      </p:sp>
      <p:pic>
        <p:nvPicPr>
          <p:cNvPr id="7" name="Picture 6">
            <a:extLst>
              <a:ext uri="{FF2B5EF4-FFF2-40B4-BE49-F238E27FC236}">
                <a16:creationId xmlns:a16="http://schemas.microsoft.com/office/drawing/2014/main" id="{FD6F460C-9D0B-11B1-8B95-5EC2876BE9FC}"/>
              </a:ext>
            </a:extLst>
          </p:cNvPr>
          <p:cNvPicPr>
            <a:picLocks noChangeAspect="1"/>
          </p:cNvPicPr>
          <p:nvPr/>
        </p:nvPicPr>
        <p:blipFill>
          <a:blip r:embed="rId4"/>
          <a:stretch>
            <a:fillRect/>
          </a:stretch>
        </p:blipFill>
        <p:spPr>
          <a:xfrm>
            <a:off x="1085250" y="629265"/>
            <a:ext cx="3113788" cy="5585271"/>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826666243"/>
      </p:ext>
    </p:extLst>
  </p:cSld>
  <p:clrMapOvr>
    <a:masterClrMapping/>
  </p:clrMapOvr>
  <mc:AlternateContent xmlns:mc="http://schemas.openxmlformats.org/markup-compatibility/2006" xmlns:p14="http://schemas.microsoft.com/office/powerpoint/2010/main">
    <mc:Choice Requires="p14">
      <p:transition spd="slow" p14:dur="800" advClick="0" advTm="5000">
        <p:circle/>
      </p:transition>
    </mc:Choice>
    <mc:Fallback xmlns="">
      <p:transition spd="slow" advClick="0" advTm="5000">
        <p:circl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B1BE7CB7-24DC-41D6-9BC1-CE530272831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a:extLst>
              <a:ext uri="{FF2B5EF4-FFF2-40B4-BE49-F238E27FC236}">
                <a16:creationId xmlns:a16="http://schemas.microsoft.com/office/drawing/2014/main" id="{D40AA231-C478-FCB2-1257-85EFF123A259}"/>
              </a:ext>
            </a:extLst>
          </p:cNvPr>
          <p:cNvSpPr>
            <a:spLocks noGrp="1"/>
          </p:cNvSpPr>
          <p:nvPr>
            <p:ph type="title"/>
          </p:nvPr>
        </p:nvSpPr>
        <p:spPr>
          <a:xfrm>
            <a:off x="5284288" y="1553499"/>
            <a:ext cx="6272981" cy="3736802"/>
          </a:xfrm>
        </p:spPr>
        <p:txBody>
          <a:bodyPr vert="horz" lIns="91440" tIns="45720" rIns="91440" bIns="45720" rtlCol="0" anchor="b">
            <a:normAutofit/>
          </a:bodyPr>
          <a:lstStyle/>
          <a:p>
            <a:pPr algn="r">
              <a:lnSpc>
                <a:spcPct val="90000"/>
              </a:lnSpc>
            </a:pPr>
            <a:r>
              <a:rPr lang="en-US" sz="2600" dirty="0"/>
              <a:t>Residents, vendors, and property owners have access to direct messaging, scheduling capabilities, and automated alerts. </a:t>
            </a:r>
            <a:br>
              <a:rPr lang="en-US" sz="2600" dirty="0"/>
            </a:br>
            <a:br>
              <a:rPr lang="en-US" sz="2600" dirty="0"/>
            </a:br>
            <a:r>
              <a:rPr lang="en-US" sz="2600" dirty="0"/>
              <a:t>All messages are documented and time-stamped, AND WE KEEP YOU IN THE LOOP EVERY STEP OF THE WAY.</a:t>
            </a:r>
          </a:p>
        </p:txBody>
      </p:sp>
      <p:pic>
        <p:nvPicPr>
          <p:cNvPr id="7" name="Picture 6">
            <a:extLst>
              <a:ext uri="{FF2B5EF4-FFF2-40B4-BE49-F238E27FC236}">
                <a16:creationId xmlns:a16="http://schemas.microsoft.com/office/drawing/2014/main" id="{FD6F460C-9D0B-11B1-8B95-5EC2876BE9FC}"/>
              </a:ext>
            </a:extLst>
          </p:cNvPr>
          <p:cNvPicPr>
            <a:picLocks noChangeAspect="1"/>
          </p:cNvPicPr>
          <p:nvPr/>
        </p:nvPicPr>
        <p:blipFill>
          <a:blip r:embed="rId4"/>
          <a:stretch>
            <a:fillRect/>
          </a:stretch>
        </p:blipFill>
        <p:spPr>
          <a:xfrm>
            <a:off x="1085250" y="629265"/>
            <a:ext cx="3113788" cy="5585271"/>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176279272"/>
      </p:ext>
    </p:extLst>
  </p:cSld>
  <p:clrMapOvr>
    <a:masterClrMapping/>
  </p:clrMapOvr>
  <mc:AlternateContent xmlns:mc="http://schemas.openxmlformats.org/markup-compatibility/2006" xmlns:p14="http://schemas.microsoft.com/office/powerpoint/2010/main">
    <mc:Choice Requires="p14">
      <p:transition spd="slow" p14:dur="800" advClick="0" advTm="5000">
        <p:circle/>
      </p:transition>
    </mc:Choice>
    <mc:Fallback xmlns="">
      <p:transition spd="slow" advClick="0" advTm="5000">
        <p:circl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104C7E"/>
      </a:dk2>
      <a:lt2>
        <a:srgbClr val="EBEBEB"/>
      </a:lt2>
      <a:accent1>
        <a:srgbClr val="94CE67"/>
      </a:accent1>
      <a:accent2>
        <a:srgbClr val="49D1CD"/>
      </a:accent2>
      <a:accent3>
        <a:srgbClr val="61A5D6"/>
      </a:accent3>
      <a:accent4>
        <a:srgbClr val="9D8CD3"/>
      </a:accent4>
      <a:accent5>
        <a:srgbClr val="E45C8A"/>
      </a:accent5>
      <a:accent6>
        <a:srgbClr val="F98C61"/>
      </a:accent6>
      <a:hlink>
        <a:srgbClr val="AAF172"/>
      </a:hlink>
      <a:folHlink>
        <a:srgbClr val="E7F19A"/>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E44E6A2F-09CD-4BE0-B42D-107FF03CEED6}"/>
    </a:ext>
  </a:extLst>
</a:theme>
</file>

<file path=docProps/app.xml><?xml version="1.0" encoding="utf-8"?>
<Properties xmlns="http://schemas.openxmlformats.org/officeDocument/2006/extended-properties" xmlns:vt="http://schemas.openxmlformats.org/officeDocument/2006/docPropsVTypes">
  <TotalTime>2534</TotalTime>
  <Words>690</Words>
  <Application>Microsoft Office PowerPoint</Application>
  <PresentationFormat>Widescreen</PresentationFormat>
  <Paragraphs>75</Paragraphs>
  <Slides>22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Calibri</vt:lpstr>
      <vt:lpstr>Calibri Light</vt:lpstr>
      <vt:lpstr>Celestial</vt:lpstr>
      <vt:lpstr>Maximize your ROI with All County</vt:lpstr>
      <vt:lpstr>more than just property managers……</vt:lpstr>
      <vt:lpstr>How All county Polk Property Management® Makes Life Easy For you and Your Residents</vt:lpstr>
      <vt:lpstr>Effective rent price analysis and marketing </vt:lpstr>
      <vt:lpstr>Accurate on-demand investment analysis</vt:lpstr>
      <vt:lpstr>Rental Stats in Polk County</vt:lpstr>
      <vt:lpstr>Maintenance:   delivered on-time and on-budget</vt:lpstr>
      <vt:lpstr>OUR MAINTENANCE SOFTWARE Makes a real-time impact on our ability to provide best-in-class customer service. </vt:lpstr>
      <vt:lpstr>Residents, vendors, and property owners have access to direct messaging, scheduling capabilities, and automated alerts.   All messages are documented and time-stamped, AND WE KEEP YOU IN THE LOOP EVERY STEP OF THE WAY.</vt:lpstr>
      <vt:lpstr>We will send you photos (when applicable) and request approvals for all expenses above $325.00   </vt:lpstr>
      <vt:lpstr>All county polk property management’s rehab/turns/maintenance department delivers results</vt:lpstr>
      <vt:lpstr>How All county Polk Property Management® provides world-class management services</vt:lpstr>
      <vt:lpstr>Automatic email notifications to keep you informed</vt:lpstr>
      <vt:lpstr>24/7 account access from anywhere in the world</vt:lpstr>
      <vt:lpstr>●  Statements  ●   Leases  ●   Inspection reports with photos  ●  Invoices  ●   Client Communications</vt:lpstr>
      <vt:lpstr>PowerPoint Presentation</vt:lpstr>
      <vt:lpstr>Transparent Pricing – no gimmicks!</vt:lpstr>
      <vt:lpstr>Regular Monthly income you can depend on</vt:lpstr>
      <vt:lpstr>We screen every potential tenant on a litany of criteria before we place them in your unit</vt:lpstr>
      <vt:lpstr>PowerPoint Presentation</vt:lpstr>
      <vt:lpstr>Let’s get started! Your All County ® Polk &amp; Metro Team are ready To Serve you </vt:lpstr>
      <vt:lpstr>Finally,  you’re going to have  peace of mind.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Maximize your ROI with All County</dc:title>
  <dc:creator>Tim Trimbath</dc:creator>
  <cp:lastModifiedBy>Tim Trimbath</cp:lastModifiedBy>
  <cp:revision>7</cp:revision>
  <dcterms:created xsi:type="dcterms:W3CDTF">2019-11-12T22:01:28Z</dcterms:created>
  <dcterms:modified xsi:type="dcterms:W3CDTF">2024-09-10T19:59:18Z</dcterms:modified>
</cp:coreProperties>
</file>