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x="18288000" cy="10287000"/>
  <p:notesSz cx="6858000" cy="9144000"/>
  <p:embeddedFontLst>
    <p:embeddedFont>
      <p:font typeface="Libre Baskerville Bold" charset="1" panose="02000000000000000000"/>
      <p:regular r:id="rId36"/>
    </p:embeddedFont>
    <p:embeddedFont>
      <p:font typeface="Libre Baskerville" charset="1" panose="02000000000000000000"/>
      <p:regular r:id="rId37"/>
    </p:embeddedFont>
    <p:embeddedFont>
      <p:font typeface="Open Sans" charset="1" panose="020B0606030504020204"/>
      <p:regular r:id="rId38"/>
    </p:embeddedFont>
    <p:embeddedFont>
      <p:font typeface="Open Sans Bold" charset="1" panose="020B0806030504020204"/>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viewProps.xml" Type="http://schemas.openxmlformats.org/officeDocument/2006/relationships/viewProps"/><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slides/slide29.xml" Type="http://schemas.openxmlformats.org/officeDocument/2006/relationships/slide"/><Relationship Id="rId35" Target="slides/slide30.xml" Type="http://schemas.openxmlformats.org/officeDocument/2006/relationships/slide"/><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png" Type="http://schemas.openxmlformats.org/officeDocument/2006/relationships/image"/><Relationship Id="rId11" Target="../media/image14.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11.png" Type="http://schemas.openxmlformats.org/officeDocument/2006/relationships/image"/><Relationship Id="rId9" Target="../media/image12.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15.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16.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png" Type="http://schemas.openxmlformats.org/officeDocument/2006/relationships/image"/><Relationship Id="rId4" Target="../media/image19.png" Type="http://schemas.openxmlformats.org/officeDocument/2006/relationships/image"/><Relationship Id="rId5" Target="../media/image20.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 Id="rId3" Target="../media/image22.png" Type="http://schemas.openxmlformats.org/officeDocument/2006/relationships/image"/><Relationship Id="rId4" Target="../media/image23.png" Type="http://schemas.openxmlformats.org/officeDocument/2006/relationships/image"/><Relationship Id="rId5" Target="../media/image24.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png" Type="http://schemas.openxmlformats.org/officeDocument/2006/relationships/image"/><Relationship Id="rId4" Target="../media/image27.png" Type="http://schemas.openxmlformats.org/officeDocument/2006/relationships/image"/><Relationship Id="rId5" Target="../media/image28.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png" Type="http://schemas.openxmlformats.org/officeDocument/2006/relationships/image"/><Relationship Id="rId3" Target="../media/image30.svg" Type="http://schemas.openxmlformats.org/officeDocument/2006/relationships/image"/><Relationship Id="rId4" Target="../media/image31.png" Type="http://schemas.openxmlformats.org/officeDocument/2006/relationships/image"/><Relationship Id="rId5" Target="../media/image32.svg" Type="http://schemas.openxmlformats.org/officeDocument/2006/relationships/image"/><Relationship Id="rId6" Target="../media/image33.png" Type="http://schemas.openxmlformats.org/officeDocument/2006/relationships/image"/><Relationship Id="rId7" Target="../media/image34.svg" Type="http://schemas.openxmlformats.org/officeDocument/2006/relationships/image"/><Relationship Id="rId8" Target="../media/image35.png" Type="http://schemas.openxmlformats.org/officeDocument/2006/relationships/image"/><Relationship Id="rId9" Target="../media/image36.sv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png" Type="http://schemas.openxmlformats.org/officeDocument/2006/relationships/image"/><Relationship Id="rId3" Target="../media/image30.svg" Type="http://schemas.openxmlformats.org/officeDocument/2006/relationships/image"/><Relationship Id="rId4" Target="../media/image31.png" Type="http://schemas.openxmlformats.org/officeDocument/2006/relationships/image"/><Relationship Id="rId5" Target="../media/image32.svg" Type="http://schemas.openxmlformats.org/officeDocument/2006/relationships/image"/><Relationship Id="rId6" Target="../media/image33.png" Type="http://schemas.openxmlformats.org/officeDocument/2006/relationships/image"/><Relationship Id="rId7" Target="../media/image34.svg" Type="http://schemas.openxmlformats.org/officeDocument/2006/relationships/image"/><Relationship Id="rId8" Target="../media/image35.png" Type="http://schemas.openxmlformats.org/officeDocument/2006/relationships/image"/><Relationship Id="rId9" Target="../media/image36.sv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png" Type="http://schemas.openxmlformats.org/officeDocument/2006/relationships/image"/><Relationship Id="rId3" Target="../media/image30.svg" Type="http://schemas.openxmlformats.org/officeDocument/2006/relationships/image"/><Relationship Id="rId4" Target="../media/image31.png" Type="http://schemas.openxmlformats.org/officeDocument/2006/relationships/image"/><Relationship Id="rId5" Target="../media/image32.svg" Type="http://schemas.openxmlformats.org/officeDocument/2006/relationships/image"/><Relationship Id="rId6" Target="../media/image35.png" Type="http://schemas.openxmlformats.org/officeDocument/2006/relationships/image"/><Relationship Id="rId7" Target="../media/image36.svg" Type="http://schemas.openxmlformats.org/officeDocument/2006/relationships/image"/><Relationship Id="rId8" Target="../media/image33.png" Type="http://schemas.openxmlformats.org/officeDocument/2006/relationships/image"/><Relationship Id="rId9" Target="../media/image34.sv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ailto:griffinnm@troup.org" TargetMode="External" Type="http://schemas.openxmlformats.org/officeDocument/2006/relationships/hyperlink"/></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9.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0.jpeg" Type="http://schemas.openxmlformats.org/officeDocument/2006/relationships/image"/><Relationship Id="rId5" Target="../media/image5.png" Type="http://schemas.openxmlformats.org/officeDocument/2006/relationships/image"/><Relationship Id="rId6" Target="../media/image6.svg" Type="http://schemas.openxmlformats.org/officeDocument/2006/relationships/image"/><Relationship Id="rId7" Target="../media/image7.png" Type="http://schemas.openxmlformats.org/officeDocument/2006/relationships/image"/><Relationship Id="rId8" Target="../media/image8.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png" Type="http://schemas.openxmlformats.org/officeDocument/2006/relationships/image"/><Relationship Id="rId11" Target="../media/image14.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7.png" Type="http://schemas.openxmlformats.org/officeDocument/2006/relationships/image"/><Relationship Id="rId7" Target="../media/image8.svg" Type="http://schemas.openxmlformats.org/officeDocument/2006/relationships/image"/><Relationship Id="rId8" Target="../media/image11.png" Type="http://schemas.openxmlformats.org/officeDocument/2006/relationships/image"/><Relationship Id="rId9" Target="../media/image12.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AEB6A4"/>
        </a:solidFill>
      </p:bgPr>
    </p:bg>
    <p:spTree>
      <p:nvGrpSpPr>
        <p:cNvPr id="1" name=""/>
        <p:cNvGrpSpPr/>
        <p:nvPr/>
      </p:nvGrpSpPr>
      <p:grpSpPr>
        <a:xfrm>
          <a:off x="0" y="0"/>
          <a:ext cx="0" cy="0"/>
          <a:chOff x="0" y="0"/>
          <a:chExt cx="0" cy="0"/>
        </a:xfrm>
      </p:grpSpPr>
      <p:sp>
        <p:nvSpPr>
          <p:cNvPr name="Freeform 2" id="2"/>
          <p:cNvSpPr/>
          <p:nvPr/>
        </p:nvSpPr>
        <p:spPr>
          <a:xfrm flipH="false" flipV="false" rot="0">
            <a:off x="-736344" y="724292"/>
            <a:ext cx="19760688" cy="8838417"/>
          </a:xfrm>
          <a:custGeom>
            <a:avLst/>
            <a:gdLst/>
            <a:ahLst/>
            <a:cxnLst/>
            <a:rect r="r" b="b" t="t" l="l"/>
            <a:pathLst>
              <a:path h="8838417" w="19760688">
                <a:moveTo>
                  <a:pt x="0" y="0"/>
                </a:moveTo>
                <a:lnTo>
                  <a:pt x="19760688" y="0"/>
                </a:lnTo>
                <a:lnTo>
                  <a:pt x="19760688" y="8838416"/>
                </a:lnTo>
                <a:lnTo>
                  <a:pt x="0" y="88384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0" y="7060103"/>
            <a:ext cx="18288000" cy="2502605"/>
            <a:chOff x="0" y="0"/>
            <a:chExt cx="24384000" cy="3336807"/>
          </a:xfrm>
        </p:grpSpPr>
        <p:pic>
          <p:nvPicPr>
            <p:cNvPr name="Picture 4" id="4"/>
            <p:cNvPicPr>
              <a:picLocks noChangeAspect="true"/>
            </p:cNvPicPr>
            <p:nvPr/>
          </p:nvPicPr>
          <p:blipFill>
            <a:blip r:embed="rId4"/>
            <a:srcRect l="0" t="39739" r="0" b="39739"/>
            <a:stretch>
              <a:fillRect/>
            </a:stretch>
          </p:blipFill>
          <p:spPr>
            <a:xfrm flipH="false" flipV="false">
              <a:off x="0" y="0"/>
              <a:ext cx="24384000" cy="3336807"/>
            </a:xfrm>
            <a:prstGeom prst="rect">
              <a:avLst/>
            </a:prstGeom>
          </p:spPr>
        </p:pic>
      </p:grpSp>
      <p:sp>
        <p:nvSpPr>
          <p:cNvPr name="TextBox 5" id="5"/>
          <p:cNvSpPr txBox="true"/>
          <p:nvPr/>
        </p:nvSpPr>
        <p:spPr>
          <a:xfrm rot="0">
            <a:off x="0" y="2118121"/>
            <a:ext cx="18288000" cy="4538362"/>
          </a:xfrm>
          <a:prstGeom prst="rect">
            <a:avLst/>
          </a:prstGeom>
        </p:spPr>
        <p:txBody>
          <a:bodyPr anchor="t" rtlCol="false" tIns="0" lIns="0" bIns="0" rIns="0">
            <a:spAutoFit/>
          </a:bodyPr>
          <a:lstStyle/>
          <a:p>
            <a:pPr algn="ctr">
              <a:lnSpc>
                <a:spcPts val="11773"/>
              </a:lnSpc>
            </a:pPr>
            <a:r>
              <a:rPr lang="en-US" sz="11773" b="true">
                <a:solidFill>
                  <a:srgbClr val="000000"/>
                </a:solidFill>
                <a:latin typeface="Libre Baskerville Bold"/>
                <a:ea typeface="Libre Baskerville Bold"/>
                <a:cs typeface="Libre Baskerville Bold"/>
                <a:sym typeface="Libre Baskerville Bold"/>
              </a:rPr>
              <a:t>Building Strong Relationships with the Youth in Rural Georgia</a:t>
            </a:r>
          </a:p>
        </p:txBody>
      </p:sp>
      <p:sp>
        <p:nvSpPr>
          <p:cNvPr name="TextBox 6" id="6"/>
          <p:cNvSpPr txBox="true"/>
          <p:nvPr/>
        </p:nvSpPr>
        <p:spPr>
          <a:xfrm rot="0">
            <a:off x="3283182" y="1085850"/>
            <a:ext cx="11721636" cy="400050"/>
          </a:xfrm>
          <a:prstGeom prst="rect">
            <a:avLst/>
          </a:prstGeom>
        </p:spPr>
        <p:txBody>
          <a:bodyPr anchor="t" rtlCol="false" tIns="0" lIns="0" bIns="0" rIns="0">
            <a:spAutoFit/>
          </a:bodyPr>
          <a:lstStyle/>
          <a:p>
            <a:pPr algn="ctr">
              <a:lnSpc>
                <a:spcPts val="3000"/>
              </a:lnSpc>
            </a:pPr>
            <a:r>
              <a:rPr lang="en-US" sz="3000">
                <a:solidFill>
                  <a:srgbClr val="000000"/>
                </a:solidFill>
                <a:latin typeface="Libre Baskerville"/>
                <a:ea typeface="Libre Baskerville"/>
                <a:cs typeface="Libre Baskerville"/>
                <a:sym typeface="Libre Baskerville"/>
              </a:rPr>
              <a:t>Presented by Dr. Nicholas Griffin</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AEB6A4"/>
        </a:solidFill>
      </p:bgPr>
    </p:bg>
    <p:spTree>
      <p:nvGrpSpPr>
        <p:cNvPr id="1" name=""/>
        <p:cNvGrpSpPr/>
        <p:nvPr/>
      </p:nvGrpSpPr>
      <p:grpSpPr>
        <a:xfrm>
          <a:off x="0" y="0"/>
          <a:ext cx="0" cy="0"/>
          <a:chOff x="0" y="0"/>
          <a:chExt cx="0" cy="0"/>
        </a:xfrm>
      </p:grpSpPr>
      <p:sp>
        <p:nvSpPr>
          <p:cNvPr name="Freeform 2" id="2"/>
          <p:cNvSpPr/>
          <p:nvPr/>
        </p:nvSpPr>
        <p:spPr>
          <a:xfrm flipH="false" flipV="false" rot="0">
            <a:off x="-736344" y="724292"/>
            <a:ext cx="20864201" cy="9331988"/>
          </a:xfrm>
          <a:custGeom>
            <a:avLst/>
            <a:gdLst/>
            <a:ahLst/>
            <a:cxnLst/>
            <a:rect r="r" b="b" t="t" l="l"/>
            <a:pathLst>
              <a:path h="9331988" w="20864201">
                <a:moveTo>
                  <a:pt x="0" y="0"/>
                </a:moveTo>
                <a:lnTo>
                  <a:pt x="20864201" y="0"/>
                </a:lnTo>
                <a:lnTo>
                  <a:pt x="20864201" y="9331988"/>
                </a:lnTo>
                <a:lnTo>
                  <a:pt x="0" y="933198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22506" y="8748654"/>
            <a:ext cx="509646" cy="509646"/>
          </a:xfrm>
          <a:custGeom>
            <a:avLst/>
            <a:gdLst/>
            <a:ahLst/>
            <a:cxnLst/>
            <a:rect r="r" b="b" t="t" l="l"/>
            <a:pathLst>
              <a:path h="509646" w="509646">
                <a:moveTo>
                  <a:pt x="0" y="0"/>
                </a:moveTo>
                <a:lnTo>
                  <a:pt x="509645" y="0"/>
                </a:lnTo>
                <a:lnTo>
                  <a:pt x="509645" y="509646"/>
                </a:lnTo>
                <a:lnTo>
                  <a:pt x="0" y="5096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188665" y="8864124"/>
            <a:ext cx="177328" cy="278707"/>
          </a:xfrm>
          <a:custGeom>
            <a:avLst/>
            <a:gdLst/>
            <a:ahLst/>
            <a:cxnLst/>
            <a:rect r="r" b="b" t="t" l="l"/>
            <a:pathLst>
              <a:path h="278707" w="177328">
                <a:moveTo>
                  <a:pt x="0" y="0"/>
                </a:moveTo>
                <a:lnTo>
                  <a:pt x="177327" y="0"/>
                </a:lnTo>
                <a:lnTo>
                  <a:pt x="177327" y="278707"/>
                </a:lnTo>
                <a:lnTo>
                  <a:pt x="0" y="27870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6749654" y="8748654"/>
            <a:ext cx="509646" cy="509646"/>
          </a:xfrm>
          <a:custGeom>
            <a:avLst/>
            <a:gdLst/>
            <a:ahLst/>
            <a:cxnLst/>
            <a:rect r="r" b="b" t="t" l="l"/>
            <a:pathLst>
              <a:path h="509646" w="509646">
                <a:moveTo>
                  <a:pt x="0" y="0"/>
                </a:moveTo>
                <a:lnTo>
                  <a:pt x="509646" y="0"/>
                </a:lnTo>
                <a:lnTo>
                  <a:pt x="509646" y="509646"/>
                </a:lnTo>
                <a:lnTo>
                  <a:pt x="0" y="5096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true" flipV="false" rot="0">
            <a:off x="16915813" y="8864124"/>
            <a:ext cx="177328" cy="278707"/>
          </a:xfrm>
          <a:custGeom>
            <a:avLst/>
            <a:gdLst/>
            <a:ahLst/>
            <a:cxnLst/>
            <a:rect r="r" b="b" t="t" l="l"/>
            <a:pathLst>
              <a:path h="278707" w="177328">
                <a:moveTo>
                  <a:pt x="177328" y="0"/>
                </a:moveTo>
                <a:lnTo>
                  <a:pt x="0" y="0"/>
                </a:lnTo>
                <a:lnTo>
                  <a:pt x="0" y="278707"/>
                </a:lnTo>
                <a:lnTo>
                  <a:pt x="177328" y="278707"/>
                </a:lnTo>
                <a:lnTo>
                  <a:pt x="177328"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7" id="7"/>
          <p:cNvSpPr txBox="true"/>
          <p:nvPr/>
        </p:nvSpPr>
        <p:spPr>
          <a:xfrm rot="0">
            <a:off x="10573488" y="4168357"/>
            <a:ext cx="6996387" cy="4521882"/>
          </a:xfrm>
          <a:prstGeom prst="rect">
            <a:avLst/>
          </a:prstGeom>
        </p:spPr>
        <p:txBody>
          <a:bodyPr anchor="t" rtlCol="false" tIns="0" lIns="0" bIns="0" rIns="0">
            <a:spAutoFit/>
          </a:bodyPr>
          <a:lstStyle/>
          <a:p>
            <a:pPr algn="l">
              <a:lnSpc>
                <a:spcPts val="3580"/>
              </a:lnSpc>
            </a:pPr>
            <a:r>
              <a:rPr lang="en-US" sz="3580">
                <a:solidFill>
                  <a:srgbClr val="000000"/>
                </a:solidFill>
                <a:latin typeface="Libre Baskerville"/>
                <a:ea typeface="Libre Baskerville"/>
                <a:cs typeface="Libre Baskerville"/>
                <a:sym typeface="Libre Baskerville"/>
              </a:rPr>
              <a:t>Teachers are leaving the profession at such an alarming rate due to the lack of social support which in turn negatively impacts their professional stress, burnout rate, job satisfaction, and self-efficacy (Zhang et al., 2020, p. 420). </a:t>
            </a:r>
          </a:p>
          <a:p>
            <a:pPr algn="l">
              <a:lnSpc>
                <a:spcPts val="3723"/>
              </a:lnSpc>
            </a:pPr>
            <a:r>
              <a:rPr lang="en-US" sz="3723">
                <a:solidFill>
                  <a:srgbClr val="000000"/>
                </a:solidFill>
                <a:latin typeface="Libre Baskerville"/>
                <a:ea typeface="Libre Baskerville"/>
                <a:cs typeface="Libre Baskerville"/>
                <a:sym typeface="Libre Baskerville"/>
              </a:rPr>
              <a:t> </a:t>
            </a:r>
          </a:p>
        </p:txBody>
      </p:sp>
      <p:sp>
        <p:nvSpPr>
          <p:cNvPr name="TextBox 8" id="8"/>
          <p:cNvSpPr txBox="true"/>
          <p:nvPr/>
        </p:nvSpPr>
        <p:spPr>
          <a:xfrm rot="0">
            <a:off x="1731651" y="6697215"/>
            <a:ext cx="7412349" cy="3220973"/>
          </a:xfrm>
          <a:prstGeom prst="rect">
            <a:avLst/>
          </a:prstGeom>
        </p:spPr>
        <p:txBody>
          <a:bodyPr anchor="t" rtlCol="false" tIns="0" lIns="0" bIns="0" rIns="0">
            <a:spAutoFit/>
          </a:bodyPr>
          <a:lstStyle/>
          <a:p>
            <a:pPr algn="l">
              <a:lnSpc>
                <a:spcPts val="3579"/>
              </a:lnSpc>
            </a:pPr>
            <a:r>
              <a:rPr lang="en-US" sz="3579">
                <a:solidFill>
                  <a:srgbClr val="000000"/>
                </a:solidFill>
                <a:latin typeface="Libre Baskerville"/>
                <a:ea typeface="Libre Baskerville"/>
                <a:cs typeface="Libre Baskerville"/>
                <a:sym typeface="Libre Baskerville"/>
              </a:rPr>
              <a:t>Teacher shortages in various subject areas creates teacher attrition that lessens the improvement level of a quality education (Madumere-Obike et al., 2018, p. 50). </a:t>
            </a:r>
          </a:p>
          <a:p>
            <a:pPr algn="l">
              <a:lnSpc>
                <a:spcPts val="4039"/>
              </a:lnSpc>
            </a:pPr>
          </a:p>
        </p:txBody>
      </p:sp>
      <p:sp>
        <p:nvSpPr>
          <p:cNvPr name="Freeform 9" id="9"/>
          <p:cNvSpPr/>
          <p:nvPr/>
        </p:nvSpPr>
        <p:spPr>
          <a:xfrm flipH="true" flipV="true" rot="3689809">
            <a:off x="-291698" y="6368360"/>
            <a:ext cx="2231320" cy="524360"/>
          </a:xfrm>
          <a:custGeom>
            <a:avLst/>
            <a:gdLst/>
            <a:ahLst/>
            <a:cxnLst/>
            <a:rect r="r" b="b" t="t" l="l"/>
            <a:pathLst>
              <a:path h="524360" w="2231320">
                <a:moveTo>
                  <a:pt x="2231321" y="524360"/>
                </a:moveTo>
                <a:lnTo>
                  <a:pt x="0" y="524360"/>
                </a:lnTo>
                <a:lnTo>
                  <a:pt x="0" y="0"/>
                </a:lnTo>
                <a:lnTo>
                  <a:pt x="2231321" y="0"/>
                </a:lnTo>
                <a:lnTo>
                  <a:pt x="2231321" y="52436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true" flipV="false" rot="9683889">
            <a:off x="8922870" y="8741297"/>
            <a:ext cx="2231320" cy="524360"/>
          </a:xfrm>
          <a:custGeom>
            <a:avLst/>
            <a:gdLst/>
            <a:ahLst/>
            <a:cxnLst/>
            <a:rect r="r" b="b" t="t" l="l"/>
            <a:pathLst>
              <a:path h="524360" w="2231320">
                <a:moveTo>
                  <a:pt x="2231321" y="0"/>
                </a:moveTo>
                <a:lnTo>
                  <a:pt x="0" y="0"/>
                </a:lnTo>
                <a:lnTo>
                  <a:pt x="0" y="524360"/>
                </a:lnTo>
                <a:lnTo>
                  <a:pt x="2231321" y="524360"/>
                </a:lnTo>
                <a:lnTo>
                  <a:pt x="2231321"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false" flipV="false" rot="0">
            <a:off x="8482611" y="4492665"/>
            <a:ext cx="1962503" cy="318538"/>
          </a:xfrm>
          <a:custGeom>
            <a:avLst/>
            <a:gdLst/>
            <a:ahLst/>
            <a:cxnLst/>
            <a:rect r="r" b="b" t="t" l="l"/>
            <a:pathLst>
              <a:path h="318538" w="1962503">
                <a:moveTo>
                  <a:pt x="0" y="0"/>
                </a:moveTo>
                <a:lnTo>
                  <a:pt x="1962503" y="0"/>
                </a:lnTo>
                <a:lnTo>
                  <a:pt x="1962503" y="318537"/>
                </a:lnTo>
                <a:lnTo>
                  <a:pt x="0" y="31853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2" id="12"/>
          <p:cNvSpPr txBox="true"/>
          <p:nvPr/>
        </p:nvSpPr>
        <p:spPr>
          <a:xfrm rot="0">
            <a:off x="3283182" y="843140"/>
            <a:ext cx="11721636" cy="2206624"/>
          </a:xfrm>
          <a:prstGeom prst="rect">
            <a:avLst/>
          </a:prstGeom>
        </p:spPr>
        <p:txBody>
          <a:bodyPr anchor="t" rtlCol="false" tIns="0" lIns="0" bIns="0" rIns="0">
            <a:spAutoFit/>
          </a:bodyPr>
          <a:lstStyle/>
          <a:p>
            <a:pPr algn="ctr">
              <a:lnSpc>
                <a:spcPts val="8499"/>
              </a:lnSpc>
            </a:pPr>
            <a:r>
              <a:rPr lang="en-US" sz="8499" b="true">
                <a:solidFill>
                  <a:srgbClr val="000000"/>
                </a:solidFill>
                <a:latin typeface="Libre Baskerville Bold"/>
                <a:ea typeface="Libre Baskerville Bold"/>
                <a:cs typeface="Libre Baskerville Bold"/>
                <a:sym typeface="Libre Baskerville Bold"/>
              </a:rPr>
              <a:t>A Well Deserved Fresh Start...</a:t>
            </a:r>
          </a:p>
        </p:txBody>
      </p:sp>
      <p:sp>
        <p:nvSpPr>
          <p:cNvPr name="TextBox 13" id="13"/>
          <p:cNvSpPr txBox="true"/>
          <p:nvPr/>
        </p:nvSpPr>
        <p:spPr>
          <a:xfrm rot="0">
            <a:off x="551224" y="3259314"/>
            <a:ext cx="5114451" cy="645795"/>
          </a:xfrm>
          <a:prstGeom prst="rect">
            <a:avLst/>
          </a:prstGeom>
        </p:spPr>
        <p:txBody>
          <a:bodyPr anchor="t" rtlCol="false" tIns="0" lIns="0" bIns="0" rIns="0">
            <a:spAutoFit/>
          </a:bodyPr>
          <a:lstStyle/>
          <a:p>
            <a:pPr algn="ctr">
              <a:lnSpc>
                <a:spcPts val="4800"/>
              </a:lnSpc>
            </a:pPr>
            <a:r>
              <a:rPr lang="en-US" sz="4800" b="true">
                <a:solidFill>
                  <a:srgbClr val="000000"/>
                </a:solidFill>
                <a:latin typeface="Libre Baskerville Bold"/>
                <a:ea typeface="Libre Baskerville Bold"/>
                <a:cs typeface="Libre Baskerville Bold"/>
                <a:sym typeface="Libre Baskerville Bold"/>
              </a:rPr>
              <a:t>Teachers</a:t>
            </a:r>
          </a:p>
        </p:txBody>
      </p:sp>
      <p:sp>
        <p:nvSpPr>
          <p:cNvPr name="TextBox 14" id="14"/>
          <p:cNvSpPr txBox="true"/>
          <p:nvPr/>
        </p:nvSpPr>
        <p:spPr>
          <a:xfrm rot="0">
            <a:off x="11739555" y="3383139"/>
            <a:ext cx="5010100" cy="645795"/>
          </a:xfrm>
          <a:prstGeom prst="rect">
            <a:avLst/>
          </a:prstGeom>
        </p:spPr>
        <p:txBody>
          <a:bodyPr anchor="t" rtlCol="false" tIns="0" lIns="0" bIns="0" rIns="0">
            <a:spAutoFit/>
          </a:bodyPr>
          <a:lstStyle/>
          <a:p>
            <a:pPr algn="ctr">
              <a:lnSpc>
                <a:spcPts val="4800"/>
              </a:lnSpc>
            </a:pPr>
            <a:r>
              <a:rPr lang="en-US" sz="4800" b="true">
                <a:solidFill>
                  <a:srgbClr val="000000"/>
                </a:solidFill>
                <a:latin typeface="Libre Baskerville Bold"/>
                <a:ea typeface="Libre Baskerville Bold"/>
                <a:cs typeface="Libre Baskerville Bold"/>
                <a:sym typeface="Libre Baskerville Bold"/>
              </a:rPr>
              <a:t>Principals</a:t>
            </a:r>
          </a:p>
        </p:txBody>
      </p:sp>
      <p:sp>
        <p:nvSpPr>
          <p:cNvPr name="TextBox 15" id="15"/>
          <p:cNvSpPr txBox="true"/>
          <p:nvPr/>
        </p:nvSpPr>
        <p:spPr>
          <a:xfrm rot="0">
            <a:off x="371857" y="4095609"/>
            <a:ext cx="7864006" cy="1367282"/>
          </a:xfrm>
          <a:prstGeom prst="rect">
            <a:avLst/>
          </a:prstGeom>
        </p:spPr>
        <p:txBody>
          <a:bodyPr anchor="t" rtlCol="false" tIns="0" lIns="0" bIns="0" rIns="0">
            <a:spAutoFit/>
          </a:bodyPr>
          <a:lstStyle/>
          <a:p>
            <a:pPr algn="l">
              <a:lnSpc>
                <a:spcPts val="3579"/>
              </a:lnSpc>
            </a:pPr>
            <a:r>
              <a:rPr lang="en-US" sz="3579">
                <a:solidFill>
                  <a:srgbClr val="000000"/>
                </a:solidFill>
                <a:latin typeface="Libre Baskerville"/>
                <a:ea typeface="Libre Baskerville"/>
                <a:cs typeface="Libre Baskerville"/>
                <a:sym typeface="Libre Baskerville"/>
              </a:rPr>
              <a:t>By their fifth year of teaching, teacher retention sits at 50% (Ford et al., 2020, p. 2). </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AEB6A4"/>
        </a:solidFill>
      </p:bgPr>
    </p:bg>
    <p:spTree>
      <p:nvGrpSpPr>
        <p:cNvPr id="1" name=""/>
        <p:cNvGrpSpPr/>
        <p:nvPr/>
      </p:nvGrpSpPr>
      <p:grpSpPr>
        <a:xfrm>
          <a:off x="0" y="0"/>
          <a:ext cx="0" cy="0"/>
          <a:chOff x="0" y="0"/>
          <a:chExt cx="0" cy="0"/>
        </a:xfrm>
      </p:grpSpPr>
      <p:sp>
        <p:nvSpPr>
          <p:cNvPr name="Freeform 2" id="2"/>
          <p:cNvSpPr/>
          <p:nvPr/>
        </p:nvSpPr>
        <p:spPr>
          <a:xfrm flipH="false" flipV="false" rot="0">
            <a:off x="-736344" y="724292"/>
            <a:ext cx="19760688" cy="8838417"/>
          </a:xfrm>
          <a:custGeom>
            <a:avLst/>
            <a:gdLst/>
            <a:ahLst/>
            <a:cxnLst/>
            <a:rect r="r" b="b" t="t" l="l"/>
            <a:pathLst>
              <a:path h="8838417" w="19760688">
                <a:moveTo>
                  <a:pt x="0" y="0"/>
                </a:moveTo>
                <a:lnTo>
                  <a:pt x="19760688" y="0"/>
                </a:lnTo>
                <a:lnTo>
                  <a:pt x="19760688" y="8838416"/>
                </a:lnTo>
                <a:lnTo>
                  <a:pt x="0" y="88384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22506" y="8748654"/>
            <a:ext cx="509646" cy="509646"/>
          </a:xfrm>
          <a:custGeom>
            <a:avLst/>
            <a:gdLst/>
            <a:ahLst/>
            <a:cxnLst/>
            <a:rect r="r" b="b" t="t" l="l"/>
            <a:pathLst>
              <a:path h="509646" w="509646">
                <a:moveTo>
                  <a:pt x="0" y="0"/>
                </a:moveTo>
                <a:lnTo>
                  <a:pt x="509645" y="0"/>
                </a:lnTo>
                <a:lnTo>
                  <a:pt x="509645" y="509646"/>
                </a:lnTo>
                <a:lnTo>
                  <a:pt x="0" y="5096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188665" y="8864124"/>
            <a:ext cx="177328" cy="278707"/>
          </a:xfrm>
          <a:custGeom>
            <a:avLst/>
            <a:gdLst/>
            <a:ahLst/>
            <a:cxnLst/>
            <a:rect r="r" b="b" t="t" l="l"/>
            <a:pathLst>
              <a:path h="278707" w="177328">
                <a:moveTo>
                  <a:pt x="0" y="0"/>
                </a:moveTo>
                <a:lnTo>
                  <a:pt x="177327" y="0"/>
                </a:lnTo>
                <a:lnTo>
                  <a:pt x="177327" y="278707"/>
                </a:lnTo>
                <a:lnTo>
                  <a:pt x="0" y="27870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2327684" y="4013201"/>
            <a:ext cx="13632631" cy="1130299"/>
          </a:xfrm>
          <a:prstGeom prst="rect">
            <a:avLst/>
          </a:prstGeom>
        </p:spPr>
        <p:txBody>
          <a:bodyPr anchor="t" rtlCol="false" tIns="0" lIns="0" bIns="0" rIns="0">
            <a:spAutoFit/>
          </a:bodyPr>
          <a:lstStyle/>
          <a:p>
            <a:pPr algn="ctr">
              <a:lnSpc>
                <a:spcPts val="8499"/>
              </a:lnSpc>
            </a:pPr>
            <a:r>
              <a:rPr lang="en-US" sz="8499">
                <a:solidFill>
                  <a:srgbClr val="000000"/>
                </a:solidFill>
                <a:latin typeface="Libre Baskerville"/>
                <a:ea typeface="Libre Baskerville"/>
                <a:cs typeface="Libre Baskerville"/>
                <a:sym typeface="Libre Baskerville"/>
              </a:rPr>
              <a:t>Impact of an Educator</a:t>
            </a:r>
          </a:p>
        </p:txBody>
      </p:sp>
      <p:sp>
        <p:nvSpPr>
          <p:cNvPr name="Freeform 6" id="6"/>
          <p:cNvSpPr/>
          <p:nvPr/>
        </p:nvSpPr>
        <p:spPr>
          <a:xfrm flipH="false" flipV="false" rot="0">
            <a:off x="16749654" y="8748654"/>
            <a:ext cx="509646" cy="509646"/>
          </a:xfrm>
          <a:custGeom>
            <a:avLst/>
            <a:gdLst/>
            <a:ahLst/>
            <a:cxnLst/>
            <a:rect r="r" b="b" t="t" l="l"/>
            <a:pathLst>
              <a:path h="509646" w="509646">
                <a:moveTo>
                  <a:pt x="0" y="0"/>
                </a:moveTo>
                <a:lnTo>
                  <a:pt x="509646" y="0"/>
                </a:lnTo>
                <a:lnTo>
                  <a:pt x="509646" y="509646"/>
                </a:lnTo>
                <a:lnTo>
                  <a:pt x="0" y="5096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true" flipV="false" rot="0">
            <a:off x="16915813" y="8864124"/>
            <a:ext cx="177328" cy="278707"/>
          </a:xfrm>
          <a:custGeom>
            <a:avLst/>
            <a:gdLst/>
            <a:ahLst/>
            <a:cxnLst/>
            <a:rect r="r" b="b" t="t" l="l"/>
            <a:pathLst>
              <a:path h="278707" w="177328">
                <a:moveTo>
                  <a:pt x="177328" y="0"/>
                </a:moveTo>
                <a:lnTo>
                  <a:pt x="0" y="0"/>
                </a:lnTo>
                <a:lnTo>
                  <a:pt x="0" y="278707"/>
                </a:lnTo>
                <a:lnTo>
                  <a:pt x="177328" y="278707"/>
                </a:lnTo>
                <a:lnTo>
                  <a:pt x="177328"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AEB6A4"/>
        </a:solidFill>
      </p:bgPr>
    </p:bg>
    <p:spTree>
      <p:nvGrpSpPr>
        <p:cNvPr id="1" name=""/>
        <p:cNvGrpSpPr/>
        <p:nvPr/>
      </p:nvGrpSpPr>
      <p:grpSpPr>
        <a:xfrm>
          <a:off x="0" y="0"/>
          <a:ext cx="0" cy="0"/>
          <a:chOff x="0" y="0"/>
          <a:chExt cx="0" cy="0"/>
        </a:xfrm>
      </p:grpSpPr>
      <p:sp>
        <p:nvSpPr>
          <p:cNvPr name="Freeform 2" id="2"/>
          <p:cNvSpPr/>
          <p:nvPr/>
        </p:nvSpPr>
        <p:spPr>
          <a:xfrm flipH="false" flipV="false" rot="0">
            <a:off x="-736344" y="724292"/>
            <a:ext cx="19760688" cy="8838417"/>
          </a:xfrm>
          <a:custGeom>
            <a:avLst/>
            <a:gdLst/>
            <a:ahLst/>
            <a:cxnLst/>
            <a:rect r="r" b="b" t="t" l="l"/>
            <a:pathLst>
              <a:path h="8838417" w="19760688">
                <a:moveTo>
                  <a:pt x="0" y="0"/>
                </a:moveTo>
                <a:lnTo>
                  <a:pt x="19760688" y="0"/>
                </a:lnTo>
                <a:lnTo>
                  <a:pt x="19760688" y="8838416"/>
                </a:lnTo>
                <a:lnTo>
                  <a:pt x="0" y="88384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22506" y="8748654"/>
            <a:ext cx="509646" cy="509646"/>
          </a:xfrm>
          <a:custGeom>
            <a:avLst/>
            <a:gdLst/>
            <a:ahLst/>
            <a:cxnLst/>
            <a:rect r="r" b="b" t="t" l="l"/>
            <a:pathLst>
              <a:path h="509646" w="509646">
                <a:moveTo>
                  <a:pt x="0" y="0"/>
                </a:moveTo>
                <a:lnTo>
                  <a:pt x="509645" y="0"/>
                </a:lnTo>
                <a:lnTo>
                  <a:pt x="509645" y="509646"/>
                </a:lnTo>
                <a:lnTo>
                  <a:pt x="0" y="5096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188665" y="8864124"/>
            <a:ext cx="177328" cy="278707"/>
          </a:xfrm>
          <a:custGeom>
            <a:avLst/>
            <a:gdLst/>
            <a:ahLst/>
            <a:cxnLst/>
            <a:rect r="r" b="b" t="t" l="l"/>
            <a:pathLst>
              <a:path h="278707" w="177328">
                <a:moveTo>
                  <a:pt x="0" y="0"/>
                </a:moveTo>
                <a:lnTo>
                  <a:pt x="177327" y="0"/>
                </a:lnTo>
                <a:lnTo>
                  <a:pt x="177327" y="278707"/>
                </a:lnTo>
                <a:lnTo>
                  <a:pt x="0" y="27870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2503471" y="886217"/>
            <a:ext cx="13281058" cy="1130299"/>
          </a:xfrm>
          <a:prstGeom prst="rect">
            <a:avLst/>
          </a:prstGeom>
        </p:spPr>
        <p:txBody>
          <a:bodyPr anchor="t" rtlCol="false" tIns="0" lIns="0" bIns="0" rIns="0">
            <a:spAutoFit/>
          </a:bodyPr>
          <a:lstStyle/>
          <a:p>
            <a:pPr algn="ctr">
              <a:lnSpc>
                <a:spcPts val="8499"/>
              </a:lnSpc>
            </a:pPr>
            <a:r>
              <a:rPr lang="en-US" sz="8499">
                <a:solidFill>
                  <a:srgbClr val="000000"/>
                </a:solidFill>
                <a:latin typeface="Libre Baskerville"/>
                <a:ea typeface="Libre Baskerville"/>
                <a:cs typeface="Libre Baskerville"/>
                <a:sym typeface="Libre Baskerville"/>
              </a:rPr>
              <a:t>Impact of an Educator</a:t>
            </a:r>
          </a:p>
        </p:txBody>
      </p:sp>
      <p:sp>
        <p:nvSpPr>
          <p:cNvPr name="Freeform 6" id="6"/>
          <p:cNvSpPr/>
          <p:nvPr/>
        </p:nvSpPr>
        <p:spPr>
          <a:xfrm flipH="false" flipV="false" rot="0">
            <a:off x="16749654" y="8748654"/>
            <a:ext cx="509646" cy="509646"/>
          </a:xfrm>
          <a:custGeom>
            <a:avLst/>
            <a:gdLst/>
            <a:ahLst/>
            <a:cxnLst/>
            <a:rect r="r" b="b" t="t" l="l"/>
            <a:pathLst>
              <a:path h="509646" w="509646">
                <a:moveTo>
                  <a:pt x="0" y="0"/>
                </a:moveTo>
                <a:lnTo>
                  <a:pt x="509646" y="0"/>
                </a:lnTo>
                <a:lnTo>
                  <a:pt x="509646" y="509646"/>
                </a:lnTo>
                <a:lnTo>
                  <a:pt x="0" y="5096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true" flipV="false" rot="0">
            <a:off x="16915813" y="8864124"/>
            <a:ext cx="177328" cy="278707"/>
          </a:xfrm>
          <a:custGeom>
            <a:avLst/>
            <a:gdLst/>
            <a:ahLst/>
            <a:cxnLst/>
            <a:rect r="r" b="b" t="t" l="l"/>
            <a:pathLst>
              <a:path h="278707" w="177328">
                <a:moveTo>
                  <a:pt x="177328" y="0"/>
                </a:moveTo>
                <a:lnTo>
                  <a:pt x="0" y="0"/>
                </a:lnTo>
                <a:lnTo>
                  <a:pt x="0" y="278707"/>
                </a:lnTo>
                <a:lnTo>
                  <a:pt x="177328" y="278707"/>
                </a:lnTo>
                <a:lnTo>
                  <a:pt x="177328"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8" id="8"/>
          <p:cNvSpPr txBox="true"/>
          <p:nvPr/>
        </p:nvSpPr>
        <p:spPr>
          <a:xfrm rot="0">
            <a:off x="1022506" y="3413492"/>
            <a:ext cx="15727149" cy="3526691"/>
          </a:xfrm>
          <a:prstGeom prst="rect">
            <a:avLst/>
          </a:prstGeom>
        </p:spPr>
        <p:txBody>
          <a:bodyPr anchor="t" rtlCol="false" tIns="0" lIns="0" bIns="0" rIns="0">
            <a:spAutoFit/>
          </a:bodyPr>
          <a:lstStyle/>
          <a:p>
            <a:pPr algn="ctr">
              <a:lnSpc>
                <a:spcPts val="3471"/>
              </a:lnSpc>
            </a:pPr>
            <a:r>
              <a:rPr lang="en-US" sz="3471">
                <a:solidFill>
                  <a:srgbClr val="000000"/>
                </a:solidFill>
                <a:latin typeface="Libre Baskerville"/>
                <a:ea typeface="Libre Baskerville"/>
                <a:cs typeface="Libre Baskerville"/>
                <a:sym typeface="Libre Baskerville"/>
              </a:rPr>
              <a:t>You will continue to suffer if you have an emotional reaction to everything that is said to you. True power is sitting back and observing things with logic. True power is restraint. If words control you that means everyone else can control you. Breathe and allow things to pass.</a:t>
            </a:r>
          </a:p>
          <a:p>
            <a:pPr algn="ctr">
              <a:lnSpc>
                <a:spcPts val="3471"/>
              </a:lnSpc>
            </a:pPr>
          </a:p>
          <a:p>
            <a:pPr algn="ctr">
              <a:lnSpc>
                <a:spcPts val="3471"/>
              </a:lnSpc>
            </a:pPr>
            <a:r>
              <a:rPr lang="en-US" sz="3471">
                <a:solidFill>
                  <a:srgbClr val="000000"/>
                </a:solidFill>
                <a:latin typeface="Libre Baskerville"/>
                <a:ea typeface="Libre Baskerville"/>
                <a:cs typeface="Libre Baskerville"/>
                <a:sym typeface="Libre Baskerville"/>
              </a:rPr>
              <a:t>~Warren Buffett</a:t>
            </a:r>
          </a:p>
          <a:p>
            <a:pPr algn="ctr">
              <a:lnSpc>
                <a:spcPts val="3471"/>
              </a:lnSpc>
            </a:pP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AEB6A4"/>
        </a:solidFill>
      </p:bgPr>
    </p:bg>
    <p:spTree>
      <p:nvGrpSpPr>
        <p:cNvPr id="1" name=""/>
        <p:cNvGrpSpPr/>
        <p:nvPr/>
      </p:nvGrpSpPr>
      <p:grpSpPr>
        <a:xfrm>
          <a:off x="0" y="0"/>
          <a:ext cx="0" cy="0"/>
          <a:chOff x="0" y="0"/>
          <a:chExt cx="0" cy="0"/>
        </a:xfrm>
      </p:grpSpPr>
      <p:sp>
        <p:nvSpPr>
          <p:cNvPr name="Freeform 2" id="2"/>
          <p:cNvSpPr/>
          <p:nvPr/>
        </p:nvSpPr>
        <p:spPr>
          <a:xfrm flipH="false" flipV="false" rot="0">
            <a:off x="-736344" y="724292"/>
            <a:ext cx="19760688" cy="8838417"/>
          </a:xfrm>
          <a:custGeom>
            <a:avLst/>
            <a:gdLst/>
            <a:ahLst/>
            <a:cxnLst/>
            <a:rect r="r" b="b" t="t" l="l"/>
            <a:pathLst>
              <a:path h="8838417" w="19760688">
                <a:moveTo>
                  <a:pt x="0" y="0"/>
                </a:moveTo>
                <a:lnTo>
                  <a:pt x="19760688" y="0"/>
                </a:lnTo>
                <a:lnTo>
                  <a:pt x="19760688" y="8838416"/>
                </a:lnTo>
                <a:lnTo>
                  <a:pt x="0" y="88384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466914" y="667880"/>
            <a:ext cx="15111294" cy="1130299"/>
          </a:xfrm>
          <a:prstGeom prst="rect">
            <a:avLst/>
          </a:prstGeom>
        </p:spPr>
        <p:txBody>
          <a:bodyPr anchor="t" rtlCol="false" tIns="0" lIns="0" bIns="0" rIns="0">
            <a:spAutoFit/>
          </a:bodyPr>
          <a:lstStyle/>
          <a:p>
            <a:pPr algn="ctr">
              <a:lnSpc>
                <a:spcPts val="8499"/>
              </a:lnSpc>
            </a:pPr>
            <a:r>
              <a:rPr lang="en-US" sz="8499" b="true">
                <a:solidFill>
                  <a:srgbClr val="000000"/>
                </a:solidFill>
                <a:latin typeface="Libre Baskerville Bold"/>
                <a:ea typeface="Libre Baskerville Bold"/>
                <a:cs typeface="Libre Baskerville Bold"/>
                <a:sym typeface="Libre Baskerville Bold"/>
              </a:rPr>
              <a:t>The Mental Health Impact</a:t>
            </a:r>
          </a:p>
        </p:txBody>
      </p:sp>
      <p:sp>
        <p:nvSpPr>
          <p:cNvPr name="TextBox 4" id="4"/>
          <p:cNvSpPr txBox="true"/>
          <p:nvPr/>
        </p:nvSpPr>
        <p:spPr>
          <a:xfrm rot="0">
            <a:off x="1985263" y="2960229"/>
            <a:ext cx="5114451" cy="645795"/>
          </a:xfrm>
          <a:prstGeom prst="rect">
            <a:avLst/>
          </a:prstGeom>
        </p:spPr>
        <p:txBody>
          <a:bodyPr anchor="t" rtlCol="false" tIns="0" lIns="0" bIns="0" rIns="0">
            <a:spAutoFit/>
          </a:bodyPr>
          <a:lstStyle/>
          <a:p>
            <a:pPr algn="ctr">
              <a:lnSpc>
                <a:spcPts val="4800"/>
              </a:lnSpc>
            </a:pPr>
            <a:r>
              <a:rPr lang="en-US" sz="4800" b="true">
                <a:solidFill>
                  <a:srgbClr val="000000"/>
                </a:solidFill>
                <a:latin typeface="Libre Baskerville Bold"/>
                <a:ea typeface="Libre Baskerville Bold"/>
                <a:cs typeface="Libre Baskerville Bold"/>
                <a:sym typeface="Libre Baskerville Bold"/>
              </a:rPr>
              <a:t>Student</a:t>
            </a:r>
          </a:p>
        </p:txBody>
      </p:sp>
      <p:sp>
        <p:nvSpPr>
          <p:cNvPr name="TextBox 5" id="5"/>
          <p:cNvSpPr txBox="true"/>
          <p:nvPr/>
        </p:nvSpPr>
        <p:spPr>
          <a:xfrm rot="0">
            <a:off x="10243461" y="3079993"/>
            <a:ext cx="5010100" cy="645795"/>
          </a:xfrm>
          <a:prstGeom prst="rect">
            <a:avLst/>
          </a:prstGeom>
        </p:spPr>
        <p:txBody>
          <a:bodyPr anchor="t" rtlCol="false" tIns="0" lIns="0" bIns="0" rIns="0">
            <a:spAutoFit/>
          </a:bodyPr>
          <a:lstStyle/>
          <a:p>
            <a:pPr algn="ctr">
              <a:lnSpc>
                <a:spcPts val="4800"/>
              </a:lnSpc>
            </a:pPr>
            <a:r>
              <a:rPr lang="en-US" sz="4800" b="true">
                <a:solidFill>
                  <a:srgbClr val="000000"/>
                </a:solidFill>
                <a:latin typeface="Libre Baskerville Bold"/>
                <a:ea typeface="Libre Baskerville Bold"/>
                <a:cs typeface="Libre Baskerville Bold"/>
                <a:sym typeface="Libre Baskerville Bold"/>
              </a:rPr>
              <a:t>Parent</a:t>
            </a:r>
          </a:p>
        </p:txBody>
      </p:sp>
      <p:sp>
        <p:nvSpPr>
          <p:cNvPr name="TextBox 6" id="6"/>
          <p:cNvSpPr txBox="true"/>
          <p:nvPr/>
        </p:nvSpPr>
        <p:spPr>
          <a:xfrm rot="0">
            <a:off x="1683063" y="3782938"/>
            <a:ext cx="7017723" cy="2686050"/>
          </a:xfrm>
          <a:prstGeom prst="rect">
            <a:avLst/>
          </a:prstGeom>
        </p:spPr>
        <p:txBody>
          <a:bodyPr anchor="t" rtlCol="false" tIns="0" lIns="0" bIns="0" rIns="0">
            <a:spAutoFit/>
          </a:bodyPr>
          <a:lstStyle/>
          <a:p>
            <a:pPr algn="l">
              <a:lnSpc>
                <a:spcPts val="3000"/>
              </a:lnSpc>
            </a:pPr>
            <a:r>
              <a:rPr lang="en-US" sz="3000">
                <a:solidFill>
                  <a:srgbClr val="000000"/>
                </a:solidFill>
                <a:latin typeface="Libre Baskerville"/>
                <a:ea typeface="Libre Baskerville"/>
                <a:cs typeface="Libre Baskerville"/>
                <a:sym typeface="Libre Baskerville"/>
              </a:rPr>
              <a:t>Koenen et al. (2018) states “sensitive teachers can help students to feel safe to explore the environment and to cope with the demands of school, thereby impacting students’ learning behaviors and development” (p. 1).</a:t>
            </a:r>
          </a:p>
        </p:txBody>
      </p:sp>
      <p:sp>
        <p:nvSpPr>
          <p:cNvPr name="TextBox 7" id="7"/>
          <p:cNvSpPr txBox="true"/>
          <p:nvPr/>
        </p:nvSpPr>
        <p:spPr>
          <a:xfrm rot="0">
            <a:off x="9144000" y="3913556"/>
            <a:ext cx="8525199" cy="2305050"/>
          </a:xfrm>
          <a:prstGeom prst="rect">
            <a:avLst/>
          </a:prstGeom>
        </p:spPr>
        <p:txBody>
          <a:bodyPr anchor="t" rtlCol="false" tIns="0" lIns="0" bIns="0" rIns="0">
            <a:spAutoFit/>
          </a:bodyPr>
          <a:lstStyle/>
          <a:p>
            <a:pPr algn="l">
              <a:lnSpc>
                <a:spcPts val="3000"/>
              </a:lnSpc>
            </a:pPr>
            <a:r>
              <a:rPr lang="en-US" sz="3000">
                <a:solidFill>
                  <a:srgbClr val="000000"/>
                </a:solidFill>
                <a:latin typeface="Libre Baskerville"/>
                <a:ea typeface="Libre Baskerville"/>
                <a:cs typeface="Libre Baskerville"/>
                <a:sym typeface="Libre Baskerville"/>
              </a:rPr>
              <a:t>“You notice if the mutual chemistry and respect is present, that teachers and students have respect for each other, then it’s a lot of easier for the teacher to teach and for the student to learn” (Krane &amp; Klevan, 2018, p.77). </a:t>
            </a:r>
          </a:p>
        </p:txBody>
      </p:sp>
      <p:sp>
        <p:nvSpPr>
          <p:cNvPr name="TextBox 8" id="8"/>
          <p:cNvSpPr txBox="true"/>
          <p:nvPr/>
        </p:nvSpPr>
        <p:spPr>
          <a:xfrm rot="0">
            <a:off x="1985263" y="6550291"/>
            <a:ext cx="5114451" cy="645795"/>
          </a:xfrm>
          <a:prstGeom prst="rect">
            <a:avLst/>
          </a:prstGeom>
        </p:spPr>
        <p:txBody>
          <a:bodyPr anchor="t" rtlCol="false" tIns="0" lIns="0" bIns="0" rIns="0">
            <a:spAutoFit/>
          </a:bodyPr>
          <a:lstStyle/>
          <a:p>
            <a:pPr algn="ctr">
              <a:lnSpc>
                <a:spcPts val="4800"/>
              </a:lnSpc>
            </a:pPr>
            <a:r>
              <a:rPr lang="en-US" sz="4800" b="true">
                <a:solidFill>
                  <a:srgbClr val="000000"/>
                </a:solidFill>
                <a:latin typeface="Libre Baskerville Bold"/>
                <a:ea typeface="Libre Baskerville Bold"/>
                <a:cs typeface="Libre Baskerville Bold"/>
                <a:sym typeface="Libre Baskerville Bold"/>
              </a:rPr>
              <a:t>Teacher</a:t>
            </a:r>
          </a:p>
        </p:txBody>
      </p:sp>
      <p:sp>
        <p:nvSpPr>
          <p:cNvPr name="TextBox 9" id="9"/>
          <p:cNvSpPr txBox="true"/>
          <p:nvPr/>
        </p:nvSpPr>
        <p:spPr>
          <a:xfrm rot="0">
            <a:off x="10022274" y="6554713"/>
            <a:ext cx="5010100" cy="645795"/>
          </a:xfrm>
          <a:prstGeom prst="rect">
            <a:avLst/>
          </a:prstGeom>
        </p:spPr>
        <p:txBody>
          <a:bodyPr anchor="t" rtlCol="false" tIns="0" lIns="0" bIns="0" rIns="0">
            <a:spAutoFit/>
          </a:bodyPr>
          <a:lstStyle/>
          <a:p>
            <a:pPr algn="ctr">
              <a:lnSpc>
                <a:spcPts val="4800"/>
              </a:lnSpc>
            </a:pPr>
            <a:r>
              <a:rPr lang="en-US" sz="4800" b="true">
                <a:solidFill>
                  <a:srgbClr val="000000"/>
                </a:solidFill>
                <a:latin typeface="Libre Baskerville Bold"/>
                <a:ea typeface="Libre Baskerville Bold"/>
                <a:cs typeface="Libre Baskerville Bold"/>
                <a:sym typeface="Libre Baskerville Bold"/>
              </a:rPr>
              <a:t>Principal</a:t>
            </a:r>
          </a:p>
        </p:txBody>
      </p:sp>
      <p:sp>
        <p:nvSpPr>
          <p:cNvPr name="TextBox 10" id="10"/>
          <p:cNvSpPr txBox="true"/>
          <p:nvPr/>
        </p:nvSpPr>
        <p:spPr>
          <a:xfrm rot="0">
            <a:off x="1683063" y="7257658"/>
            <a:ext cx="7017723" cy="2305050"/>
          </a:xfrm>
          <a:prstGeom prst="rect">
            <a:avLst/>
          </a:prstGeom>
        </p:spPr>
        <p:txBody>
          <a:bodyPr anchor="t" rtlCol="false" tIns="0" lIns="0" bIns="0" rIns="0">
            <a:spAutoFit/>
          </a:bodyPr>
          <a:lstStyle/>
          <a:p>
            <a:pPr algn="l">
              <a:lnSpc>
                <a:spcPts val="3000"/>
              </a:lnSpc>
            </a:pPr>
            <a:r>
              <a:rPr lang="en-US" sz="3000">
                <a:solidFill>
                  <a:srgbClr val="000000"/>
                </a:solidFill>
                <a:latin typeface="Libre Baskerville"/>
                <a:ea typeface="Libre Baskerville"/>
                <a:cs typeface="Libre Baskerville"/>
                <a:sym typeface="Libre Baskerville"/>
              </a:rPr>
              <a:t>Teachers spending time to grow and develop relationships with their students will be worthwhile and increase self-efficacy, student engagement and engagement efficacy (Pressley &amp; Ha, 2021, p. 8).</a:t>
            </a:r>
          </a:p>
        </p:txBody>
      </p:sp>
      <p:sp>
        <p:nvSpPr>
          <p:cNvPr name="TextBox 11" id="11"/>
          <p:cNvSpPr txBox="true"/>
          <p:nvPr/>
        </p:nvSpPr>
        <p:spPr>
          <a:xfrm rot="0">
            <a:off x="9144000" y="7253236"/>
            <a:ext cx="7209021" cy="2305050"/>
          </a:xfrm>
          <a:prstGeom prst="rect">
            <a:avLst/>
          </a:prstGeom>
        </p:spPr>
        <p:txBody>
          <a:bodyPr anchor="t" rtlCol="false" tIns="0" lIns="0" bIns="0" rIns="0">
            <a:spAutoFit/>
          </a:bodyPr>
          <a:lstStyle/>
          <a:p>
            <a:pPr algn="l">
              <a:lnSpc>
                <a:spcPts val="3000"/>
              </a:lnSpc>
            </a:pPr>
            <a:r>
              <a:rPr lang="en-US" sz="3000">
                <a:solidFill>
                  <a:srgbClr val="000000"/>
                </a:solidFill>
                <a:latin typeface="Libre Baskerville"/>
                <a:ea typeface="Libre Baskerville"/>
                <a:cs typeface="Libre Baskerville"/>
                <a:sym typeface="Libre Baskerville"/>
              </a:rPr>
              <a:t>Educators have listed working conditions and varying levels of self-efficacy as reasons for resignation because those factors make it harder for them to do their jobs (Dunn et al., 2017, p. 282).</a:t>
            </a:r>
          </a:p>
        </p:txBody>
      </p:sp>
      <p:sp>
        <p:nvSpPr>
          <p:cNvPr name="Freeform 12" id="12"/>
          <p:cNvSpPr/>
          <p:nvPr/>
        </p:nvSpPr>
        <p:spPr>
          <a:xfrm flipH="false" flipV="false" rot="0">
            <a:off x="1022506" y="8748654"/>
            <a:ext cx="509646" cy="509646"/>
          </a:xfrm>
          <a:custGeom>
            <a:avLst/>
            <a:gdLst/>
            <a:ahLst/>
            <a:cxnLst/>
            <a:rect r="r" b="b" t="t" l="l"/>
            <a:pathLst>
              <a:path h="509646" w="509646">
                <a:moveTo>
                  <a:pt x="0" y="0"/>
                </a:moveTo>
                <a:lnTo>
                  <a:pt x="509645" y="0"/>
                </a:lnTo>
                <a:lnTo>
                  <a:pt x="509645" y="509646"/>
                </a:lnTo>
                <a:lnTo>
                  <a:pt x="0" y="5096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0">
            <a:off x="1188665" y="8864124"/>
            <a:ext cx="177328" cy="278707"/>
          </a:xfrm>
          <a:custGeom>
            <a:avLst/>
            <a:gdLst/>
            <a:ahLst/>
            <a:cxnLst/>
            <a:rect r="r" b="b" t="t" l="l"/>
            <a:pathLst>
              <a:path h="278707" w="177328">
                <a:moveTo>
                  <a:pt x="0" y="0"/>
                </a:moveTo>
                <a:lnTo>
                  <a:pt x="177327" y="0"/>
                </a:lnTo>
                <a:lnTo>
                  <a:pt x="177327" y="278707"/>
                </a:lnTo>
                <a:lnTo>
                  <a:pt x="0" y="27870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p:cNvSpPr/>
          <p:nvPr/>
        </p:nvSpPr>
        <p:spPr>
          <a:xfrm flipH="false" flipV="false" rot="0">
            <a:off x="16749654" y="8748654"/>
            <a:ext cx="509646" cy="509646"/>
          </a:xfrm>
          <a:custGeom>
            <a:avLst/>
            <a:gdLst/>
            <a:ahLst/>
            <a:cxnLst/>
            <a:rect r="r" b="b" t="t" l="l"/>
            <a:pathLst>
              <a:path h="509646" w="509646">
                <a:moveTo>
                  <a:pt x="0" y="0"/>
                </a:moveTo>
                <a:lnTo>
                  <a:pt x="509646" y="0"/>
                </a:lnTo>
                <a:lnTo>
                  <a:pt x="509646" y="509646"/>
                </a:lnTo>
                <a:lnTo>
                  <a:pt x="0" y="5096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5" id="15"/>
          <p:cNvSpPr/>
          <p:nvPr/>
        </p:nvSpPr>
        <p:spPr>
          <a:xfrm flipH="true" flipV="false" rot="0">
            <a:off x="16915813" y="8864124"/>
            <a:ext cx="177328" cy="278707"/>
          </a:xfrm>
          <a:custGeom>
            <a:avLst/>
            <a:gdLst/>
            <a:ahLst/>
            <a:cxnLst/>
            <a:rect r="r" b="b" t="t" l="l"/>
            <a:pathLst>
              <a:path h="278707" w="177328">
                <a:moveTo>
                  <a:pt x="177328" y="0"/>
                </a:moveTo>
                <a:lnTo>
                  <a:pt x="0" y="0"/>
                </a:lnTo>
                <a:lnTo>
                  <a:pt x="0" y="278707"/>
                </a:lnTo>
                <a:lnTo>
                  <a:pt x="177328" y="278707"/>
                </a:lnTo>
                <a:lnTo>
                  <a:pt x="177328"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AEB6A4"/>
        </a:solidFill>
      </p:bgPr>
    </p:bg>
    <p:spTree>
      <p:nvGrpSpPr>
        <p:cNvPr id="1" name=""/>
        <p:cNvGrpSpPr/>
        <p:nvPr/>
      </p:nvGrpSpPr>
      <p:grpSpPr>
        <a:xfrm>
          <a:off x="0" y="0"/>
          <a:ext cx="0" cy="0"/>
          <a:chOff x="0" y="0"/>
          <a:chExt cx="0" cy="0"/>
        </a:xfrm>
      </p:grpSpPr>
      <p:sp>
        <p:nvSpPr>
          <p:cNvPr name="Freeform 2" id="2"/>
          <p:cNvSpPr/>
          <p:nvPr/>
        </p:nvSpPr>
        <p:spPr>
          <a:xfrm flipH="false" flipV="false" rot="0">
            <a:off x="-736344" y="724292"/>
            <a:ext cx="19760688" cy="8838417"/>
          </a:xfrm>
          <a:custGeom>
            <a:avLst/>
            <a:gdLst/>
            <a:ahLst/>
            <a:cxnLst/>
            <a:rect r="r" b="b" t="t" l="l"/>
            <a:pathLst>
              <a:path h="8838417" w="19760688">
                <a:moveTo>
                  <a:pt x="0" y="0"/>
                </a:moveTo>
                <a:lnTo>
                  <a:pt x="19760688" y="0"/>
                </a:lnTo>
                <a:lnTo>
                  <a:pt x="19760688" y="8838416"/>
                </a:lnTo>
                <a:lnTo>
                  <a:pt x="0" y="88384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22506" y="8748654"/>
            <a:ext cx="509646" cy="509646"/>
          </a:xfrm>
          <a:custGeom>
            <a:avLst/>
            <a:gdLst/>
            <a:ahLst/>
            <a:cxnLst/>
            <a:rect r="r" b="b" t="t" l="l"/>
            <a:pathLst>
              <a:path h="509646" w="509646">
                <a:moveTo>
                  <a:pt x="0" y="0"/>
                </a:moveTo>
                <a:lnTo>
                  <a:pt x="509645" y="0"/>
                </a:lnTo>
                <a:lnTo>
                  <a:pt x="509645" y="509646"/>
                </a:lnTo>
                <a:lnTo>
                  <a:pt x="0" y="5096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188665" y="8864124"/>
            <a:ext cx="177328" cy="278707"/>
          </a:xfrm>
          <a:custGeom>
            <a:avLst/>
            <a:gdLst/>
            <a:ahLst/>
            <a:cxnLst/>
            <a:rect r="r" b="b" t="t" l="l"/>
            <a:pathLst>
              <a:path h="278707" w="177328">
                <a:moveTo>
                  <a:pt x="0" y="0"/>
                </a:moveTo>
                <a:lnTo>
                  <a:pt x="177327" y="0"/>
                </a:lnTo>
                <a:lnTo>
                  <a:pt x="177327" y="278707"/>
                </a:lnTo>
                <a:lnTo>
                  <a:pt x="0" y="27870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6749654" y="8748654"/>
            <a:ext cx="509646" cy="509646"/>
          </a:xfrm>
          <a:custGeom>
            <a:avLst/>
            <a:gdLst/>
            <a:ahLst/>
            <a:cxnLst/>
            <a:rect r="r" b="b" t="t" l="l"/>
            <a:pathLst>
              <a:path h="509646" w="509646">
                <a:moveTo>
                  <a:pt x="0" y="0"/>
                </a:moveTo>
                <a:lnTo>
                  <a:pt x="509646" y="0"/>
                </a:lnTo>
                <a:lnTo>
                  <a:pt x="509646" y="509646"/>
                </a:lnTo>
                <a:lnTo>
                  <a:pt x="0" y="5096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true" flipV="false" rot="0">
            <a:off x="16915813" y="8864124"/>
            <a:ext cx="177328" cy="278707"/>
          </a:xfrm>
          <a:custGeom>
            <a:avLst/>
            <a:gdLst/>
            <a:ahLst/>
            <a:cxnLst/>
            <a:rect r="r" b="b" t="t" l="l"/>
            <a:pathLst>
              <a:path h="278707" w="177328">
                <a:moveTo>
                  <a:pt x="177328" y="0"/>
                </a:moveTo>
                <a:lnTo>
                  <a:pt x="0" y="0"/>
                </a:lnTo>
                <a:lnTo>
                  <a:pt x="0" y="278707"/>
                </a:lnTo>
                <a:lnTo>
                  <a:pt x="177328" y="278707"/>
                </a:lnTo>
                <a:lnTo>
                  <a:pt x="177328"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9840360" y="3953243"/>
            <a:ext cx="5772210" cy="5772210"/>
          </a:xfrm>
          <a:custGeom>
            <a:avLst/>
            <a:gdLst/>
            <a:ahLst/>
            <a:cxnLst/>
            <a:rect r="r" b="b" t="t" l="l"/>
            <a:pathLst>
              <a:path h="5772210" w="5772210">
                <a:moveTo>
                  <a:pt x="0" y="0"/>
                </a:moveTo>
                <a:lnTo>
                  <a:pt x="5772210" y="0"/>
                </a:lnTo>
                <a:lnTo>
                  <a:pt x="5772210" y="5772209"/>
                </a:lnTo>
                <a:lnTo>
                  <a:pt x="0" y="5772209"/>
                </a:lnTo>
                <a:lnTo>
                  <a:pt x="0" y="0"/>
                </a:lnTo>
                <a:close/>
              </a:path>
            </a:pathLst>
          </a:custGeom>
          <a:blipFill>
            <a:blip r:embed="rId8"/>
            <a:stretch>
              <a:fillRect l="0" t="0" r="0" b="0"/>
            </a:stretch>
          </a:blipFill>
        </p:spPr>
      </p:sp>
      <p:sp>
        <p:nvSpPr>
          <p:cNvPr name="TextBox 8" id="8"/>
          <p:cNvSpPr txBox="true"/>
          <p:nvPr/>
        </p:nvSpPr>
        <p:spPr>
          <a:xfrm rot="0">
            <a:off x="2176707" y="2591361"/>
            <a:ext cx="13130147" cy="1130299"/>
          </a:xfrm>
          <a:prstGeom prst="rect">
            <a:avLst/>
          </a:prstGeom>
        </p:spPr>
        <p:txBody>
          <a:bodyPr anchor="t" rtlCol="false" tIns="0" lIns="0" bIns="0" rIns="0">
            <a:spAutoFit/>
          </a:bodyPr>
          <a:lstStyle/>
          <a:p>
            <a:pPr algn="ctr">
              <a:lnSpc>
                <a:spcPts val="8499"/>
              </a:lnSpc>
            </a:pPr>
            <a:r>
              <a:rPr lang="en-US" sz="8499" b="true">
                <a:solidFill>
                  <a:srgbClr val="000000"/>
                </a:solidFill>
                <a:latin typeface="Libre Baskerville Bold"/>
                <a:ea typeface="Libre Baskerville Bold"/>
                <a:cs typeface="Libre Baskerville Bold"/>
                <a:sym typeface="Libre Baskerville Bold"/>
              </a:rPr>
              <a:t>Changing Trajectories</a:t>
            </a:r>
          </a:p>
        </p:txBody>
      </p:sp>
      <p:sp>
        <p:nvSpPr>
          <p:cNvPr name="TextBox 9" id="9"/>
          <p:cNvSpPr txBox="true"/>
          <p:nvPr/>
        </p:nvSpPr>
        <p:spPr>
          <a:xfrm rot="0">
            <a:off x="1751097" y="4379924"/>
            <a:ext cx="6952179" cy="4655820"/>
          </a:xfrm>
          <a:prstGeom prst="rect">
            <a:avLst/>
          </a:prstGeom>
        </p:spPr>
        <p:txBody>
          <a:bodyPr anchor="t" rtlCol="false" tIns="0" lIns="0" bIns="0" rIns="0">
            <a:spAutoFit/>
          </a:bodyPr>
          <a:lstStyle/>
          <a:p>
            <a:pPr algn="l">
              <a:lnSpc>
                <a:spcPts val="3599"/>
              </a:lnSpc>
            </a:pPr>
            <a:r>
              <a:rPr lang="en-US" sz="3599" u="sng">
                <a:solidFill>
                  <a:srgbClr val="000000"/>
                </a:solidFill>
                <a:latin typeface="Libre Baskerville"/>
                <a:ea typeface="Libre Baskerville"/>
                <a:cs typeface="Libre Baskerville"/>
                <a:sym typeface="Libre Baskerville"/>
              </a:rPr>
              <a:t>FOCUS</a:t>
            </a:r>
          </a:p>
          <a:p>
            <a:pPr algn="l" marL="647700" indent="-323850" lvl="1">
              <a:lnSpc>
                <a:spcPts val="3000"/>
              </a:lnSpc>
              <a:buFont typeface="Arial"/>
              <a:buChar char="•"/>
            </a:pPr>
            <a:r>
              <a:rPr lang="en-US" sz="3000">
                <a:solidFill>
                  <a:srgbClr val="000000"/>
                </a:solidFill>
                <a:latin typeface="Libre Baskerville"/>
                <a:ea typeface="Libre Baskerville"/>
                <a:cs typeface="Libre Baskerville"/>
                <a:sym typeface="Libre Baskerville"/>
              </a:rPr>
              <a:t>Attendance</a:t>
            </a:r>
          </a:p>
          <a:p>
            <a:pPr algn="l" marL="647700" indent="-323850" lvl="1">
              <a:lnSpc>
                <a:spcPts val="3000"/>
              </a:lnSpc>
              <a:buFont typeface="Arial"/>
              <a:buChar char="•"/>
            </a:pPr>
            <a:r>
              <a:rPr lang="en-US" sz="3000">
                <a:solidFill>
                  <a:srgbClr val="000000"/>
                </a:solidFill>
                <a:latin typeface="Libre Baskerville"/>
                <a:ea typeface="Libre Baskerville"/>
                <a:cs typeface="Libre Baskerville"/>
                <a:sym typeface="Libre Baskerville"/>
              </a:rPr>
              <a:t>Behavior</a:t>
            </a:r>
          </a:p>
          <a:p>
            <a:pPr algn="l" marL="647700" indent="-323850" lvl="1">
              <a:lnSpc>
                <a:spcPts val="3000"/>
              </a:lnSpc>
              <a:buFont typeface="Arial"/>
              <a:buChar char="•"/>
            </a:pPr>
            <a:r>
              <a:rPr lang="en-US" sz="3000">
                <a:solidFill>
                  <a:srgbClr val="000000"/>
                </a:solidFill>
                <a:latin typeface="Libre Baskerville"/>
                <a:ea typeface="Libre Baskerville"/>
                <a:cs typeface="Libre Baskerville"/>
                <a:sym typeface="Libre Baskerville"/>
              </a:rPr>
              <a:t>Academics</a:t>
            </a:r>
          </a:p>
          <a:p>
            <a:pPr algn="l" marL="647700" indent="-323850" lvl="1">
              <a:lnSpc>
                <a:spcPts val="3000"/>
              </a:lnSpc>
              <a:buFont typeface="Arial"/>
              <a:buChar char="•"/>
            </a:pPr>
            <a:r>
              <a:rPr lang="en-US" sz="3000">
                <a:solidFill>
                  <a:srgbClr val="000000"/>
                </a:solidFill>
                <a:latin typeface="Libre Baskerville"/>
                <a:ea typeface="Libre Baskerville"/>
                <a:cs typeface="Libre Baskerville"/>
                <a:sym typeface="Libre Baskerville"/>
              </a:rPr>
              <a:t>Athletics</a:t>
            </a:r>
          </a:p>
          <a:p>
            <a:pPr algn="l" marL="647700" indent="-323850" lvl="1">
              <a:lnSpc>
                <a:spcPts val="3000"/>
              </a:lnSpc>
              <a:buFont typeface="Arial"/>
              <a:buChar char="•"/>
            </a:pPr>
            <a:r>
              <a:rPr lang="en-US" sz="3000">
                <a:solidFill>
                  <a:srgbClr val="000000"/>
                </a:solidFill>
                <a:latin typeface="Libre Baskerville"/>
                <a:ea typeface="Libre Baskerville"/>
                <a:cs typeface="Libre Baskerville"/>
                <a:sym typeface="Libre Baskerville"/>
              </a:rPr>
              <a:t>Career Pathway</a:t>
            </a:r>
          </a:p>
          <a:p>
            <a:pPr algn="l" marL="647700" indent="-323850" lvl="1">
              <a:lnSpc>
                <a:spcPts val="3000"/>
              </a:lnSpc>
              <a:buFont typeface="Arial"/>
              <a:buChar char="•"/>
            </a:pPr>
            <a:r>
              <a:rPr lang="en-US" sz="3000">
                <a:solidFill>
                  <a:srgbClr val="000000"/>
                </a:solidFill>
                <a:latin typeface="Libre Baskerville"/>
                <a:ea typeface="Libre Baskerville"/>
                <a:cs typeface="Libre Baskerville"/>
                <a:sym typeface="Libre Baskerville"/>
              </a:rPr>
              <a:t>Student/Parent Conferences</a:t>
            </a:r>
          </a:p>
          <a:p>
            <a:pPr algn="l" marL="647700" indent="-323850" lvl="1">
              <a:lnSpc>
                <a:spcPts val="3000"/>
              </a:lnSpc>
              <a:buFont typeface="Arial"/>
              <a:buChar char="•"/>
            </a:pPr>
            <a:r>
              <a:rPr lang="en-US" sz="3000">
                <a:solidFill>
                  <a:srgbClr val="000000"/>
                </a:solidFill>
                <a:latin typeface="Libre Baskerville"/>
                <a:ea typeface="Libre Baskerville"/>
                <a:cs typeface="Libre Baskerville"/>
                <a:sym typeface="Libre Baskerville"/>
              </a:rPr>
              <a:t>Social, Emotional and Life Skills</a:t>
            </a:r>
          </a:p>
          <a:p>
            <a:pPr algn="l" marL="647700" indent="-323850" lvl="1">
              <a:lnSpc>
                <a:spcPts val="3000"/>
              </a:lnSpc>
              <a:buFont typeface="Arial"/>
              <a:buChar char="•"/>
            </a:pPr>
            <a:r>
              <a:rPr lang="en-US" sz="3000">
                <a:solidFill>
                  <a:srgbClr val="000000"/>
                </a:solidFill>
                <a:latin typeface="Libre Baskerville"/>
                <a:ea typeface="Libre Baskerville"/>
                <a:cs typeface="Libre Baskerville"/>
                <a:sym typeface="Libre Baskerville"/>
              </a:rPr>
              <a:t>Life Goals</a:t>
            </a:r>
          </a:p>
          <a:p>
            <a:pPr algn="l" marL="647700" indent="-323850" lvl="1">
              <a:lnSpc>
                <a:spcPts val="3000"/>
              </a:lnSpc>
              <a:buFont typeface="Arial"/>
              <a:buChar char="•"/>
            </a:pPr>
            <a:r>
              <a:rPr lang="en-US" sz="3000">
                <a:solidFill>
                  <a:srgbClr val="000000"/>
                </a:solidFill>
                <a:latin typeface="Libre Baskerville"/>
                <a:ea typeface="Libre Baskerville"/>
                <a:cs typeface="Libre Baskerville"/>
                <a:sym typeface="Libre Baskerville"/>
              </a:rPr>
              <a:t>Relationship Building</a:t>
            </a:r>
          </a:p>
          <a:p>
            <a:pPr algn="l" marL="647700" indent="-323850" lvl="1">
              <a:lnSpc>
                <a:spcPts val="3000"/>
              </a:lnSpc>
              <a:buFont typeface="Arial"/>
              <a:buChar char="•"/>
            </a:pPr>
            <a:r>
              <a:rPr lang="en-US" sz="3000">
                <a:solidFill>
                  <a:srgbClr val="000000"/>
                </a:solidFill>
                <a:latin typeface="Libre Baskerville"/>
                <a:ea typeface="Libre Baskerville"/>
                <a:cs typeface="Libre Baskerville"/>
                <a:sym typeface="Libre Baskerville"/>
              </a:rPr>
              <a:t>Mentoring</a:t>
            </a:r>
          </a:p>
          <a:p>
            <a:pPr algn="l" marL="647700" indent="-323850" lvl="1">
              <a:lnSpc>
                <a:spcPts val="3000"/>
              </a:lnSpc>
              <a:buFont typeface="Arial"/>
              <a:buChar char="•"/>
            </a:pPr>
            <a:r>
              <a:rPr lang="en-US" sz="3000">
                <a:solidFill>
                  <a:srgbClr val="000000"/>
                </a:solidFill>
                <a:latin typeface="Libre Baskerville"/>
                <a:ea typeface="Libre Baskerville"/>
                <a:cs typeface="Libre Baskerville"/>
                <a:sym typeface="Libre Baskerville"/>
              </a:rPr>
              <a:t>Advocacy</a:t>
            </a:r>
          </a:p>
        </p:txBody>
      </p:sp>
      <p:sp>
        <p:nvSpPr>
          <p:cNvPr name="TextBox 10" id="10"/>
          <p:cNvSpPr txBox="true"/>
          <p:nvPr/>
        </p:nvSpPr>
        <p:spPr>
          <a:xfrm rot="0">
            <a:off x="3283182" y="1085850"/>
            <a:ext cx="11721636" cy="400050"/>
          </a:xfrm>
          <a:prstGeom prst="rect">
            <a:avLst/>
          </a:prstGeom>
        </p:spPr>
        <p:txBody>
          <a:bodyPr anchor="t" rtlCol="false" tIns="0" lIns="0" bIns="0" rIns="0">
            <a:spAutoFit/>
          </a:bodyPr>
          <a:lstStyle/>
          <a:p>
            <a:pPr algn="ctr">
              <a:lnSpc>
                <a:spcPts val="3000"/>
              </a:lnSpc>
            </a:pPr>
            <a:r>
              <a:rPr lang="en-US" sz="3000">
                <a:solidFill>
                  <a:srgbClr val="000000"/>
                </a:solidFill>
                <a:latin typeface="Libre Baskerville"/>
                <a:ea typeface="Libre Baskerville"/>
                <a:cs typeface="Libre Baskerville"/>
                <a:sym typeface="Libre Baskerville"/>
              </a:rPr>
              <a:t>Presented by Dr. Nicholas Griffin</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AEB6A4"/>
        </a:solidFill>
      </p:bgPr>
    </p:bg>
    <p:spTree>
      <p:nvGrpSpPr>
        <p:cNvPr id="1" name=""/>
        <p:cNvGrpSpPr/>
        <p:nvPr/>
      </p:nvGrpSpPr>
      <p:grpSpPr>
        <a:xfrm>
          <a:off x="0" y="0"/>
          <a:ext cx="0" cy="0"/>
          <a:chOff x="0" y="0"/>
          <a:chExt cx="0" cy="0"/>
        </a:xfrm>
      </p:grpSpPr>
      <p:sp>
        <p:nvSpPr>
          <p:cNvPr name="TextBox 2" id="2"/>
          <p:cNvSpPr txBox="true"/>
          <p:nvPr/>
        </p:nvSpPr>
        <p:spPr>
          <a:xfrm rot="0">
            <a:off x="2578927" y="4659313"/>
            <a:ext cx="13130147" cy="1130299"/>
          </a:xfrm>
          <a:prstGeom prst="rect">
            <a:avLst/>
          </a:prstGeom>
        </p:spPr>
        <p:txBody>
          <a:bodyPr anchor="t" rtlCol="false" tIns="0" lIns="0" bIns="0" rIns="0">
            <a:spAutoFit/>
          </a:bodyPr>
          <a:lstStyle/>
          <a:p>
            <a:pPr algn="ctr">
              <a:lnSpc>
                <a:spcPts val="8499"/>
              </a:lnSpc>
            </a:pPr>
            <a:r>
              <a:rPr lang="en-US" sz="8499" b="true">
                <a:solidFill>
                  <a:srgbClr val="000000"/>
                </a:solidFill>
                <a:latin typeface="Libre Baskerville Bold"/>
                <a:ea typeface="Libre Baskerville Bold"/>
                <a:cs typeface="Libre Baskerville Bold"/>
                <a:sym typeface="Libre Baskerville Bold"/>
              </a:rPr>
              <a:t>How Are You Doing?</a:t>
            </a:r>
          </a:p>
        </p:txBody>
      </p:sp>
      <p:sp>
        <p:nvSpPr>
          <p:cNvPr name="TextBox 3" id="3"/>
          <p:cNvSpPr txBox="true"/>
          <p:nvPr/>
        </p:nvSpPr>
        <p:spPr>
          <a:xfrm rot="0">
            <a:off x="1181100" y="1190625"/>
            <a:ext cx="7298168" cy="962025"/>
          </a:xfrm>
          <a:prstGeom prst="rect">
            <a:avLst/>
          </a:prstGeom>
        </p:spPr>
        <p:txBody>
          <a:bodyPr anchor="t" rtlCol="false" tIns="0" lIns="0" bIns="0" rIns="0">
            <a:spAutoFit/>
          </a:bodyPr>
          <a:lstStyle/>
          <a:p>
            <a:pPr algn="l" marL="0" indent="0" lvl="0">
              <a:lnSpc>
                <a:spcPts val="7679"/>
              </a:lnSpc>
            </a:pPr>
            <a:r>
              <a:rPr lang="en-US" sz="6399" u="sng">
                <a:solidFill>
                  <a:srgbClr val="000000"/>
                </a:solidFill>
                <a:latin typeface="Libre Baskerville"/>
                <a:ea typeface="Libre Baskerville"/>
                <a:cs typeface="Libre Baskerville"/>
                <a:sym typeface="Libre Baskerville"/>
              </a:rPr>
              <a:t>My Secret Recipe</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AEB6A4"/>
        </a:solidFill>
      </p:bgPr>
    </p:bg>
    <p:spTree>
      <p:nvGrpSpPr>
        <p:cNvPr id="1" name=""/>
        <p:cNvGrpSpPr/>
        <p:nvPr/>
      </p:nvGrpSpPr>
      <p:grpSpPr>
        <a:xfrm>
          <a:off x="0" y="0"/>
          <a:ext cx="0" cy="0"/>
          <a:chOff x="0" y="0"/>
          <a:chExt cx="0" cy="0"/>
        </a:xfrm>
      </p:grpSpPr>
      <p:sp>
        <p:nvSpPr>
          <p:cNvPr name="Freeform 2" id="2" descr="Left Arrow Icon"/>
          <p:cNvSpPr/>
          <p:nvPr/>
        </p:nvSpPr>
        <p:spPr>
          <a:xfrm flipH="true" flipV="false" rot="0">
            <a:off x="16915813" y="8864124"/>
            <a:ext cx="177328" cy="278707"/>
          </a:xfrm>
          <a:custGeom>
            <a:avLst/>
            <a:gdLst/>
            <a:ahLst/>
            <a:cxnLst/>
            <a:rect r="r" b="b" t="t" l="l"/>
            <a:pathLst>
              <a:path h="278707" w="177328">
                <a:moveTo>
                  <a:pt x="177328" y="0"/>
                </a:moveTo>
                <a:lnTo>
                  <a:pt x="0" y="0"/>
                </a:lnTo>
                <a:lnTo>
                  <a:pt x="0" y="278707"/>
                </a:lnTo>
                <a:lnTo>
                  <a:pt x="177328" y="278707"/>
                </a:lnTo>
                <a:lnTo>
                  <a:pt x="177328"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402432" y="-1054165"/>
            <a:ext cx="9144000" cy="14554200"/>
            <a:chOff x="0" y="0"/>
            <a:chExt cx="3093156" cy="4923273"/>
          </a:xfrm>
        </p:grpSpPr>
        <p:sp>
          <p:nvSpPr>
            <p:cNvPr name="Freeform 4" id="4"/>
            <p:cNvSpPr/>
            <p:nvPr/>
          </p:nvSpPr>
          <p:spPr>
            <a:xfrm flipH="false" flipV="false" rot="0">
              <a:off x="0" y="0"/>
              <a:ext cx="3093156" cy="4923272"/>
            </a:xfrm>
            <a:custGeom>
              <a:avLst/>
              <a:gdLst/>
              <a:ahLst/>
              <a:cxnLst/>
              <a:rect r="r" b="b" t="t" l="l"/>
              <a:pathLst>
                <a:path h="4923272" w="3093156">
                  <a:moveTo>
                    <a:pt x="0" y="0"/>
                  </a:moveTo>
                  <a:lnTo>
                    <a:pt x="3093156" y="0"/>
                  </a:lnTo>
                  <a:lnTo>
                    <a:pt x="3093156" y="4923272"/>
                  </a:lnTo>
                  <a:lnTo>
                    <a:pt x="0" y="4923272"/>
                  </a:lnTo>
                  <a:close/>
                </a:path>
              </a:pathLst>
            </a:custGeom>
            <a:solidFill>
              <a:srgbClr val="C2C9B7"/>
            </a:solidFill>
          </p:spPr>
        </p:sp>
      </p:grpSp>
      <p:sp>
        <p:nvSpPr>
          <p:cNvPr name="TextBox 5" id="5"/>
          <p:cNvSpPr txBox="true"/>
          <p:nvPr/>
        </p:nvSpPr>
        <p:spPr>
          <a:xfrm rot="0">
            <a:off x="1028700" y="1038225"/>
            <a:ext cx="7298168" cy="962025"/>
          </a:xfrm>
          <a:prstGeom prst="rect">
            <a:avLst/>
          </a:prstGeom>
        </p:spPr>
        <p:txBody>
          <a:bodyPr anchor="t" rtlCol="false" tIns="0" lIns="0" bIns="0" rIns="0">
            <a:spAutoFit/>
          </a:bodyPr>
          <a:lstStyle/>
          <a:p>
            <a:pPr algn="l" marL="0" indent="0" lvl="0">
              <a:lnSpc>
                <a:spcPts val="7679"/>
              </a:lnSpc>
            </a:pPr>
            <a:r>
              <a:rPr lang="en-US" sz="6399" u="sng">
                <a:solidFill>
                  <a:srgbClr val="000000"/>
                </a:solidFill>
                <a:latin typeface="Libre Baskerville"/>
                <a:ea typeface="Libre Baskerville"/>
                <a:cs typeface="Libre Baskerville"/>
                <a:sym typeface="Libre Baskerville"/>
              </a:rPr>
              <a:t>The Process</a:t>
            </a:r>
          </a:p>
        </p:txBody>
      </p:sp>
      <p:sp>
        <p:nvSpPr>
          <p:cNvPr name="TextBox 6" id="6"/>
          <p:cNvSpPr txBox="true"/>
          <p:nvPr/>
        </p:nvSpPr>
        <p:spPr>
          <a:xfrm rot="0">
            <a:off x="1028700" y="6406896"/>
            <a:ext cx="7298168" cy="2851404"/>
          </a:xfrm>
          <a:prstGeom prst="rect">
            <a:avLst/>
          </a:prstGeom>
        </p:spPr>
        <p:txBody>
          <a:bodyPr anchor="t" rtlCol="false" tIns="0" lIns="0" bIns="0" rIns="0">
            <a:spAutoFit/>
          </a:bodyPr>
          <a:lstStyle/>
          <a:p>
            <a:pPr algn="l" marL="751332" indent="-375666" lvl="1">
              <a:lnSpc>
                <a:spcPts val="4523"/>
              </a:lnSpc>
              <a:buFont typeface="Arial"/>
              <a:buChar char="•"/>
            </a:pPr>
            <a:r>
              <a:rPr lang="en-US" sz="3479">
                <a:solidFill>
                  <a:srgbClr val="000000"/>
                </a:solidFill>
                <a:latin typeface="Libre Baskerville"/>
                <a:ea typeface="Libre Baskerville"/>
                <a:cs typeface="Libre Baskerville"/>
                <a:sym typeface="Libre Baskerville"/>
              </a:rPr>
              <a:t>Middle and High School Students</a:t>
            </a:r>
          </a:p>
          <a:p>
            <a:pPr algn="l">
              <a:lnSpc>
                <a:spcPts val="4523"/>
              </a:lnSpc>
            </a:pPr>
          </a:p>
          <a:p>
            <a:pPr algn="l" marL="751332" indent="-375666" lvl="1">
              <a:lnSpc>
                <a:spcPts val="4523"/>
              </a:lnSpc>
              <a:buFont typeface="Arial"/>
              <a:buChar char="•"/>
            </a:pPr>
            <a:r>
              <a:rPr lang="en-US" sz="3479">
                <a:solidFill>
                  <a:srgbClr val="000000"/>
                </a:solidFill>
                <a:latin typeface="Libre Baskerville"/>
                <a:ea typeface="Libre Baskerville"/>
                <a:cs typeface="Libre Baskerville"/>
                <a:sym typeface="Libre Baskerville"/>
              </a:rPr>
              <a:t>Students in Alternative Settings</a:t>
            </a:r>
          </a:p>
        </p:txBody>
      </p:sp>
      <p:sp>
        <p:nvSpPr>
          <p:cNvPr name="TextBox 7" id="7"/>
          <p:cNvSpPr txBox="true"/>
          <p:nvPr/>
        </p:nvSpPr>
        <p:spPr>
          <a:xfrm rot="0">
            <a:off x="9617646" y="2269998"/>
            <a:ext cx="7298168" cy="5708904"/>
          </a:xfrm>
          <a:prstGeom prst="rect">
            <a:avLst/>
          </a:prstGeom>
        </p:spPr>
        <p:txBody>
          <a:bodyPr anchor="t" rtlCol="false" tIns="0" lIns="0" bIns="0" rIns="0">
            <a:spAutoFit/>
          </a:bodyPr>
          <a:lstStyle/>
          <a:p>
            <a:pPr algn="l" marL="751332" indent="-375666" lvl="1">
              <a:lnSpc>
                <a:spcPts val="4523"/>
              </a:lnSpc>
              <a:buFont typeface="Arial"/>
              <a:buChar char="•"/>
            </a:pPr>
            <a:r>
              <a:rPr lang="en-US" sz="3479">
                <a:solidFill>
                  <a:srgbClr val="000000"/>
                </a:solidFill>
                <a:latin typeface="Libre Baskerville"/>
                <a:ea typeface="Libre Baskerville"/>
                <a:cs typeface="Libre Baskerville"/>
                <a:sym typeface="Libre Baskerville"/>
              </a:rPr>
              <a:t>Addressing Graduation</a:t>
            </a:r>
          </a:p>
          <a:p>
            <a:pPr algn="l" marL="751332" indent="-375666" lvl="1">
              <a:lnSpc>
                <a:spcPts val="4523"/>
              </a:lnSpc>
              <a:buFont typeface="Arial"/>
              <a:buChar char="•"/>
            </a:pPr>
            <a:r>
              <a:rPr lang="en-US" sz="3479">
                <a:solidFill>
                  <a:srgbClr val="000000"/>
                </a:solidFill>
                <a:latin typeface="Libre Baskerville"/>
                <a:ea typeface="Libre Baskerville"/>
                <a:cs typeface="Libre Baskerville"/>
                <a:sym typeface="Libre Baskerville"/>
              </a:rPr>
              <a:t>Addressing Absenteeism</a:t>
            </a:r>
          </a:p>
          <a:p>
            <a:pPr algn="l" marL="751332" indent="-375666" lvl="1">
              <a:lnSpc>
                <a:spcPts val="4523"/>
              </a:lnSpc>
              <a:buFont typeface="Arial"/>
              <a:buChar char="•"/>
            </a:pPr>
            <a:r>
              <a:rPr lang="en-US" sz="3479">
                <a:solidFill>
                  <a:srgbClr val="000000"/>
                </a:solidFill>
                <a:latin typeface="Libre Baskerville"/>
                <a:ea typeface="Libre Baskerville"/>
                <a:cs typeface="Libre Baskerville"/>
                <a:sym typeface="Libre Baskerville"/>
              </a:rPr>
              <a:t>Behavior Intervention</a:t>
            </a:r>
          </a:p>
          <a:p>
            <a:pPr algn="l" marL="751332" indent="-375666" lvl="1">
              <a:lnSpc>
                <a:spcPts val="4523"/>
              </a:lnSpc>
              <a:buFont typeface="Arial"/>
              <a:buChar char="•"/>
            </a:pPr>
            <a:r>
              <a:rPr lang="en-US" sz="3479">
                <a:solidFill>
                  <a:srgbClr val="000000"/>
                </a:solidFill>
                <a:latin typeface="Libre Baskerville"/>
                <a:ea typeface="Libre Baskerville"/>
                <a:cs typeface="Libre Baskerville"/>
                <a:sym typeface="Libre Baskerville"/>
              </a:rPr>
              <a:t>Mentoring</a:t>
            </a:r>
          </a:p>
          <a:p>
            <a:pPr algn="l" marL="751332" indent="-375666" lvl="1">
              <a:lnSpc>
                <a:spcPts val="4523"/>
              </a:lnSpc>
              <a:buFont typeface="Arial"/>
              <a:buChar char="•"/>
            </a:pPr>
            <a:r>
              <a:rPr lang="en-US" sz="3479">
                <a:solidFill>
                  <a:srgbClr val="000000"/>
                </a:solidFill>
                <a:latin typeface="Libre Baskerville"/>
                <a:ea typeface="Libre Baskerville"/>
                <a:cs typeface="Libre Baskerville"/>
                <a:sym typeface="Libre Baskerville"/>
              </a:rPr>
              <a:t>Relationship Building</a:t>
            </a:r>
          </a:p>
          <a:p>
            <a:pPr algn="l" marL="751332" indent="-375666" lvl="1">
              <a:lnSpc>
                <a:spcPts val="4523"/>
              </a:lnSpc>
              <a:buFont typeface="Arial"/>
              <a:buChar char="•"/>
            </a:pPr>
            <a:r>
              <a:rPr lang="en-US" sz="3479">
                <a:solidFill>
                  <a:srgbClr val="000000"/>
                </a:solidFill>
                <a:latin typeface="Libre Baskerville"/>
                <a:ea typeface="Libre Baskerville"/>
                <a:cs typeface="Libre Baskerville"/>
                <a:sym typeface="Libre Baskerville"/>
              </a:rPr>
              <a:t>Student and Parent Engagement</a:t>
            </a:r>
          </a:p>
          <a:p>
            <a:pPr algn="l" marL="751332" indent="-375666" lvl="1">
              <a:lnSpc>
                <a:spcPts val="4523"/>
              </a:lnSpc>
              <a:buFont typeface="Arial"/>
              <a:buChar char="•"/>
            </a:pPr>
            <a:r>
              <a:rPr lang="en-US" sz="3479">
                <a:solidFill>
                  <a:srgbClr val="000000"/>
                </a:solidFill>
                <a:latin typeface="Libre Baskerville"/>
                <a:ea typeface="Libre Baskerville"/>
                <a:cs typeface="Libre Baskerville"/>
                <a:sym typeface="Libre Baskerville"/>
              </a:rPr>
              <a:t>Life Skills</a:t>
            </a:r>
          </a:p>
          <a:p>
            <a:pPr algn="l" marL="751332" indent="-375666" lvl="1">
              <a:lnSpc>
                <a:spcPts val="4523"/>
              </a:lnSpc>
              <a:buFont typeface="Arial"/>
              <a:buChar char="•"/>
            </a:pPr>
            <a:r>
              <a:rPr lang="en-US" sz="3479">
                <a:solidFill>
                  <a:srgbClr val="000000"/>
                </a:solidFill>
                <a:latin typeface="Libre Baskerville"/>
                <a:ea typeface="Libre Baskerville"/>
                <a:cs typeface="Libre Baskerville"/>
                <a:sym typeface="Libre Baskerville"/>
              </a:rPr>
              <a:t>Advocacy</a:t>
            </a:r>
          </a:p>
          <a:p>
            <a:pPr algn="l" marL="751332" indent="-375666" lvl="1">
              <a:lnSpc>
                <a:spcPts val="4523"/>
              </a:lnSpc>
              <a:buFont typeface="Arial"/>
              <a:buChar char="•"/>
            </a:pPr>
            <a:r>
              <a:rPr lang="en-US" sz="3479">
                <a:solidFill>
                  <a:srgbClr val="000000"/>
                </a:solidFill>
                <a:latin typeface="Libre Baskerville"/>
                <a:ea typeface="Libre Baskerville"/>
                <a:cs typeface="Libre Baskerville"/>
                <a:sym typeface="Libre Baskerville"/>
              </a:rPr>
              <a:t>School Climate</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AEB6A4"/>
        </a:solidFill>
      </p:bgPr>
    </p:bg>
    <p:spTree>
      <p:nvGrpSpPr>
        <p:cNvPr id="1" name=""/>
        <p:cNvGrpSpPr/>
        <p:nvPr/>
      </p:nvGrpSpPr>
      <p:grpSpPr>
        <a:xfrm>
          <a:off x="0" y="0"/>
          <a:ext cx="0" cy="0"/>
          <a:chOff x="0" y="0"/>
          <a:chExt cx="0" cy="0"/>
        </a:xfrm>
      </p:grpSpPr>
      <p:sp>
        <p:nvSpPr>
          <p:cNvPr name="Freeform 2" id="2"/>
          <p:cNvSpPr/>
          <p:nvPr/>
        </p:nvSpPr>
        <p:spPr>
          <a:xfrm flipH="false" flipV="false" rot="0">
            <a:off x="-736344" y="724292"/>
            <a:ext cx="19760688" cy="8838417"/>
          </a:xfrm>
          <a:custGeom>
            <a:avLst/>
            <a:gdLst/>
            <a:ahLst/>
            <a:cxnLst/>
            <a:rect r="r" b="b" t="t" l="l"/>
            <a:pathLst>
              <a:path h="8838417" w="19760688">
                <a:moveTo>
                  <a:pt x="0" y="0"/>
                </a:moveTo>
                <a:lnTo>
                  <a:pt x="19760688" y="0"/>
                </a:lnTo>
                <a:lnTo>
                  <a:pt x="19760688" y="8838416"/>
                </a:lnTo>
                <a:lnTo>
                  <a:pt x="0" y="88384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22506" y="8748654"/>
            <a:ext cx="509646" cy="509646"/>
          </a:xfrm>
          <a:custGeom>
            <a:avLst/>
            <a:gdLst/>
            <a:ahLst/>
            <a:cxnLst/>
            <a:rect r="r" b="b" t="t" l="l"/>
            <a:pathLst>
              <a:path h="509646" w="509646">
                <a:moveTo>
                  <a:pt x="0" y="0"/>
                </a:moveTo>
                <a:lnTo>
                  <a:pt x="509645" y="0"/>
                </a:lnTo>
                <a:lnTo>
                  <a:pt x="509645" y="509646"/>
                </a:lnTo>
                <a:lnTo>
                  <a:pt x="0" y="5096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188665" y="8864124"/>
            <a:ext cx="177328" cy="278707"/>
          </a:xfrm>
          <a:custGeom>
            <a:avLst/>
            <a:gdLst/>
            <a:ahLst/>
            <a:cxnLst/>
            <a:rect r="r" b="b" t="t" l="l"/>
            <a:pathLst>
              <a:path h="278707" w="177328">
                <a:moveTo>
                  <a:pt x="0" y="0"/>
                </a:moveTo>
                <a:lnTo>
                  <a:pt x="177327" y="0"/>
                </a:lnTo>
                <a:lnTo>
                  <a:pt x="177327" y="278707"/>
                </a:lnTo>
                <a:lnTo>
                  <a:pt x="0" y="27870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6749654" y="8748654"/>
            <a:ext cx="509646" cy="509646"/>
          </a:xfrm>
          <a:custGeom>
            <a:avLst/>
            <a:gdLst/>
            <a:ahLst/>
            <a:cxnLst/>
            <a:rect r="r" b="b" t="t" l="l"/>
            <a:pathLst>
              <a:path h="509646" w="509646">
                <a:moveTo>
                  <a:pt x="0" y="0"/>
                </a:moveTo>
                <a:lnTo>
                  <a:pt x="509646" y="0"/>
                </a:lnTo>
                <a:lnTo>
                  <a:pt x="509646" y="509646"/>
                </a:lnTo>
                <a:lnTo>
                  <a:pt x="0" y="5096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true" flipV="false" rot="0">
            <a:off x="16915813" y="8864124"/>
            <a:ext cx="177328" cy="278707"/>
          </a:xfrm>
          <a:custGeom>
            <a:avLst/>
            <a:gdLst/>
            <a:ahLst/>
            <a:cxnLst/>
            <a:rect r="r" b="b" t="t" l="l"/>
            <a:pathLst>
              <a:path h="278707" w="177328">
                <a:moveTo>
                  <a:pt x="177328" y="0"/>
                </a:moveTo>
                <a:lnTo>
                  <a:pt x="0" y="0"/>
                </a:lnTo>
                <a:lnTo>
                  <a:pt x="0" y="278707"/>
                </a:lnTo>
                <a:lnTo>
                  <a:pt x="177328" y="278707"/>
                </a:lnTo>
                <a:lnTo>
                  <a:pt x="177328"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5984549" y="2016516"/>
            <a:ext cx="6318902" cy="7911414"/>
          </a:xfrm>
          <a:custGeom>
            <a:avLst/>
            <a:gdLst/>
            <a:ahLst/>
            <a:cxnLst/>
            <a:rect r="r" b="b" t="t" l="l"/>
            <a:pathLst>
              <a:path h="7911414" w="6318902">
                <a:moveTo>
                  <a:pt x="0" y="0"/>
                </a:moveTo>
                <a:lnTo>
                  <a:pt x="6318902" y="0"/>
                </a:lnTo>
                <a:lnTo>
                  <a:pt x="6318902" y="7911414"/>
                </a:lnTo>
                <a:lnTo>
                  <a:pt x="0" y="7911414"/>
                </a:lnTo>
                <a:lnTo>
                  <a:pt x="0" y="0"/>
                </a:lnTo>
                <a:close/>
              </a:path>
            </a:pathLst>
          </a:custGeom>
          <a:blipFill>
            <a:blip r:embed="rId8"/>
            <a:stretch>
              <a:fillRect l="-12601" t="0" r="-12601" b="0"/>
            </a:stretch>
          </a:blipFill>
        </p:spPr>
      </p:sp>
      <p:sp>
        <p:nvSpPr>
          <p:cNvPr name="TextBox 8" id="8"/>
          <p:cNvSpPr txBox="true"/>
          <p:nvPr/>
        </p:nvSpPr>
        <p:spPr>
          <a:xfrm rot="0">
            <a:off x="2503471" y="886217"/>
            <a:ext cx="13281058" cy="1130299"/>
          </a:xfrm>
          <a:prstGeom prst="rect">
            <a:avLst/>
          </a:prstGeom>
        </p:spPr>
        <p:txBody>
          <a:bodyPr anchor="t" rtlCol="false" tIns="0" lIns="0" bIns="0" rIns="0">
            <a:spAutoFit/>
          </a:bodyPr>
          <a:lstStyle/>
          <a:p>
            <a:pPr algn="ctr">
              <a:lnSpc>
                <a:spcPts val="8499"/>
              </a:lnSpc>
            </a:pPr>
            <a:r>
              <a:rPr lang="en-US" sz="8499">
                <a:solidFill>
                  <a:srgbClr val="000000"/>
                </a:solidFill>
                <a:latin typeface="Libre Baskerville"/>
                <a:ea typeface="Libre Baskerville"/>
                <a:cs typeface="Libre Baskerville"/>
                <a:sym typeface="Libre Baskerville"/>
              </a:rPr>
              <a:t>Successful Transitions</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AEB6A4"/>
        </a:solidFill>
      </p:bgPr>
    </p:bg>
    <p:spTree>
      <p:nvGrpSpPr>
        <p:cNvPr id="1" name=""/>
        <p:cNvGrpSpPr/>
        <p:nvPr/>
      </p:nvGrpSpPr>
      <p:grpSpPr>
        <a:xfrm>
          <a:off x="0" y="0"/>
          <a:ext cx="0" cy="0"/>
          <a:chOff x="0" y="0"/>
          <a:chExt cx="0" cy="0"/>
        </a:xfrm>
      </p:grpSpPr>
      <p:sp>
        <p:nvSpPr>
          <p:cNvPr name="Freeform 2" id="2" descr="Left Arrow Icon"/>
          <p:cNvSpPr/>
          <p:nvPr/>
        </p:nvSpPr>
        <p:spPr>
          <a:xfrm flipH="true" flipV="false" rot="0">
            <a:off x="16915813" y="8864124"/>
            <a:ext cx="177328" cy="278707"/>
          </a:xfrm>
          <a:custGeom>
            <a:avLst/>
            <a:gdLst/>
            <a:ahLst/>
            <a:cxnLst/>
            <a:rect r="r" b="b" t="t" l="l"/>
            <a:pathLst>
              <a:path h="278707" w="177328">
                <a:moveTo>
                  <a:pt x="177328" y="0"/>
                </a:moveTo>
                <a:lnTo>
                  <a:pt x="0" y="0"/>
                </a:lnTo>
                <a:lnTo>
                  <a:pt x="0" y="278707"/>
                </a:lnTo>
                <a:lnTo>
                  <a:pt x="177328" y="278707"/>
                </a:lnTo>
                <a:lnTo>
                  <a:pt x="177328"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1028700" y="3390900"/>
            <a:ext cx="4353150" cy="3505200"/>
          </a:xfrm>
          <a:prstGeom prst="rect">
            <a:avLst/>
          </a:prstGeom>
        </p:spPr>
        <p:txBody>
          <a:bodyPr anchor="t" rtlCol="false" tIns="0" lIns="0" bIns="0" rIns="0">
            <a:spAutoFit/>
          </a:bodyPr>
          <a:lstStyle/>
          <a:p>
            <a:pPr algn="l" marL="0" indent="0" lvl="0">
              <a:lnSpc>
                <a:spcPts val="6951"/>
              </a:lnSpc>
            </a:pPr>
            <a:r>
              <a:rPr lang="en-US" sz="5792" u="none">
                <a:solidFill>
                  <a:srgbClr val="000000"/>
                </a:solidFill>
                <a:latin typeface="Libre Baskerville"/>
                <a:ea typeface="Libre Baskerville"/>
                <a:cs typeface="Libre Baskerville"/>
                <a:sym typeface="Libre Baskerville"/>
              </a:rPr>
              <a:t>How to Make Successful Transitions</a:t>
            </a:r>
          </a:p>
        </p:txBody>
      </p:sp>
      <p:sp>
        <p:nvSpPr>
          <p:cNvPr name="TextBox 4" id="4"/>
          <p:cNvSpPr txBox="true"/>
          <p:nvPr/>
        </p:nvSpPr>
        <p:spPr>
          <a:xfrm rot="0">
            <a:off x="7380370" y="2252662"/>
            <a:ext cx="9535443" cy="5734050"/>
          </a:xfrm>
          <a:prstGeom prst="rect">
            <a:avLst/>
          </a:prstGeom>
        </p:spPr>
        <p:txBody>
          <a:bodyPr anchor="t" rtlCol="false" tIns="0" lIns="0" bIns="0" rIns="0">
            <a:spAutoFit/>
          </a:bodyPr>
          <a:lstStyle/>
          <a:p>
            <a:pPr algn="l" marL="647698" indent="-323849" lvl="1">
              <a:lnSpc>
                <a:spcPts val="4199"/>
              </a:lnSpc>
              <a:buFont typeface="Arial"/>
              <a:buChar char="•"/>
            </a:pPr>
            <a:r>
              <a:rPr lang="en-US" sz="2999">
                <a:solidFill>
                  <a:srgbClr val="000000"/>
                </a:solidFill>
                <a:latin typeface="Libre Baskerville"/>
                <a:ea typeface="Libre Baskerville"/>
                <a:cs typeface="Libre Baskerville"/>
                <a:sym typeface="Libre Baskerville"/>
              </a:rPr>
              <a:t>Meet students where they are </a:t>
            </a:r>
          </a:p>
          <a:p>
            <a:pPr algn="l" marL="647698" indent="-323849" lvl="1">
              <a:lnSpc>
                <a:spcPts val="4199"/>
              </a:lnSpc>
              <a:buFont typeface="Arial"/>
              <a:buChar char="•"/>
            </a:pPr>
            <a:r>
              <a:rPr lang="en-US" sz="2999">
                <a:solidFill>
                  <a:srgbClr val="000000"/>
                </a:solidFill>
                <a:latin typeface="Libre Baskerville"/>
                <a:ea typeface="Libre Baskerville"/>
                <a:cs typeface="Libre Baskerville"/>
                <a:sym typeface="Libre Baskerville"/>
              </a:rPr>
              <a:t>Relatability</a:t>
            </a:r>
          </a:p>
          <a:p>
            <a:pPr algn="l" marL="647698" indent="-323849" lvl="1">
              <a:lnSpc>
                <a:spcPts val="4199"/>
              </a:lnSpc>
              <a:buFont typeface="Arial"/>
              <a:buChar char="•"/>
            </a:pPr>
            <a:r>
              <a:rPr lang="en-US" sz="2999">
                <a:solidFill>
                  <a:srgbClr val="000000"/>
                </a:solidFill>
                <a:latin typeface="Libre Baskerville"/>
                <a:ea typeface="Libre Baskerville"/>
                <a:cs typeface="Libre Baskerville"/>
                <a:sym typeface="Libre Baskerville"/>
              </a:rPr>
              <a:t>Initial meeting with school, transition facilitator, parent and student</a:t>
            </a:r>
          </a:p>
          <a:p>
            <a:pPr algn="l" marL="647698" indent="-323849" lvl="1">
              <a:lnSpc>
                <a:spcPts val="4199"/>
              </a:lnSpc>
              <a:buFont typeface="Arial"/>
              <a:buChar char="•"/>
            </a:pPr>
            <a:r>
              <a:rPr lang="en-US" sz="2999">
                <a:solidFill>
                  <a:srgbClr val="000000"/>
                </a:solidFill>
                <a:latin typeface="Libre Baskerville"/>
                <a:ea typeface="Libre Baskerville"/>
                <a:cs typeface="Libre Baskerville"/>
                <a:sym typeface="Libre Baskerville"/>
              </a:rPr>
              <a:t>Meet counselor, school social worker and therapist (if needed)</a:t>
            </a:r>
          </a:p>
          <a:p>
            <a:pPr algn="l" marL="647698" indent="-323849" lvl="1">
              <a:lnSpc>
                <a:spcPts val="4199"/>
              </a:lnSpc>
              <a:buFont typeface="Arial"/>
              <a:buChar char="•"/>
            </a:pPr>
            <a:r>
              <a:rPr lang="en-US" sz="2999">
                <a:solidFill>
                  <a:srgbClr val="000000"/>
                </a:solidFill>
                <a:latin typeface="Libre Baskerville"/>
                <a:ea typeface="Libre Baskerville"/>
                <a:cs typeface="Libre Baskerville"/>
                <a:sym typeface="Libre Baskerville"/>
              </a:rPr>
              <a:t>Find trusted adult in building</a:t>
            </a:r>
          </a:p>
          <a:p>
            <a:pPr algn="l" marL="647698" indent="-323849" lvl="1">
              <a:lnSpc>
                <a:spcPts val="4199"/>
              </a:lnSpc>
              <a:buFont typeface="Arial"/>
              <a:buChar char="•"/>
            </a:pPr>
            <a:r>
              <a:rPr lang="en-US" sz="2999">
                <a:solidFill>
                  <a:srgbClr val="000000"/>
                </a:solidFill>
                <a:latin typeface="Libre Baskerville"/>
                <a:ea typeface="Libre Baskerville"/>
                <a:cs typeface="Libre Baskerville"/>
                <a:sym typeface="Libre Baskerville"/>
              </a:rPr>
              <a:t>Pair with a mentor</a:t>
            </a:r>
          </a:p>
          <a:p>
            <a:pPr algn="l" marL="647698" indent="-323849" lvl="1">
              <a:lnSpc>
                <a:spcPts val="4199"/>
              </a:lnSpc>
              <a:buFont typeface="Arial"/>
              <a:buChar char="•"/>
            </a:pPr>
            <a:r>
              <a:rPr lang="en-US" sz="2999">
                <a:solidFill>
                  <a:srgbClr val="000000"/>
                </a:solidFill>
                <a:latin typeface="Libre Baskerville"/>
                <a:ea typeface="Libre Baskerville"/>
                <a:cs typeface="Libre Baskerville"/>
                <a:sym typeface="Libre Baskerville"/>
              </a:rPr>
              <a:t>Discussion about school activities, sports, clubs, afterschool work and/or programs, etc.</a:t>
            </a:r>
          </a:p>
          <a:p>
            <a:pPr algn="l" marL="647698" indent="-323849" lvl="1">
              <a:lnSpc>
                <a:spcPts val="4199"/>
              </a:lnSpc>
              <a:buFont typeface="Arial"/>
              <a:buChar char="•"/>
            </a:pPr>
            <a:r>
              <a:rPr lang="en-US" sz="2999">
                <a:solidFill>
                  <a:srgbClr val="000000"/>
                </a:solidFill>
                <a:latin typeface="Libre Baskerville"/>
                <a:ea typeface="Libre Baskerville"/>
                <a:cs typeface="Libre Baskerville"/>
                <a:sym typeface="Libre Baskerville"/>
              </a:rPr>
              <a:t>Community involvement (self and student)</a:t>
            </a:r>
          </a:p>
        </p:txBody>
      </p:sp>
      <p:sp>
        <p:nvSpPr>
          <p:cNvPr name="AutoShape 5" id="5"/>
          <p:cNvSpPr/>
          <p:nvPr/>
        </p:nvSpPr>
        <p:spPr>
          <a:xfrm rot="0">
            <a:off x="1028700" y="1038225"/>
            <a:ext cx="16230600" cy="0"/>
          </a:xfrm>
          <a:prstGeom prst="line">
            <a:avLst/>
          </a:prstGeom>
          <a:ln cap="rnd" w="28575">
            <a:solidFill>
              <a:srgbClr val="C2C9B7"/>
            </a:solidFill>
            <a:prstDash val="solid"/>
            <a:headEnd type="none" len="sm" w="sm"/>
            <a:tailEnd type="none" len="sm" w="sm"/>
          </a:ln>
        </p:spPr>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AEB6A4"/>
        </a:solidFill>
      </p:bgPr>
    </p:bg>
    <p:spTree>
      <p:nvGrpSpPr>
        <p:cNvPr id="1" name=""/>
        <p:cNvGrpSpPr/>
        <p:nvPr/>
      </p:nvGrpSpPr>
      <p:grpSpPr>
        <a:xfrm>
          <a:off x="0" y="0"/>
          <a:ext cx="0" cy="0"/>
          <a:chOff x="0" y="0"/>
          <a:chExt cx="0" cy="0"/>
        </a:xfrm>
      </p:grpSpPr>
      <p:sp>
        <p:nvSpPr>
          <p:cNvPr name="Freeform 2" id="2" descr="Left Arrow Icon"/>
          <p:cNvSpPr/>
          <p:nvPr/>
        </p:nvSpPr>
        <p:spPr>
          <a:xfrm flipH="true" flipV="false" rot="0">
            <a:off x="16915813" y="8864124"/>
            <a:ext cx="177328" cy="278707"/>
          </a:xfrm>
          <a:custGeom>
            <a:avLst/>
            <a:gdLst/>
            <a:ahLst/>
            <a:cxnLst/>
            <a:rect r="r" b="b" t="t" l="l"/>
            <a:pathLst>
              <a:path h="278707" w="177328">
                <a:moveTo>
                  <a:pt x="177328" y="0"/>
                </a:moveTo>
                <a:lnTo>
                  <a:pt x="0" y="0"/>
                </a:lnTo>
                <a:lnTo>
                  <a:pt x="0" y="278707"/>
                </a:lnTo>
                <a:lnTo>
                  <a:pt x="177328" y="278707"/>
                </a:lnTo>
                <a:lnTo>
                  <a:pt x="177328"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AutoShape 3" id="3"/>
          <p:cNvSpPr/>
          <p:nvPr/>
        </p:nvSpPr>
        <p:spPr>
          <a:xfrm rot="0">
            <a:off x="10652193" y="0"/>
            <a:ext cx="7635807" cy="10287000"/>
          </a:xfrm>
          <a:prstGeom prst="rect">
            <a:avLst/>
          </a:prstGeom>
          <a:solidFill>
            <a:srgbClr val="C9D2BF"/>
          </a:solidFill>
        </p:spPr>
      </p:sp>
      <p:sp>
        <p:nvSpPr>
          <p:cNvPr name="TextBox 4" id="4"/>
          <p:cNvSpPr txBox="true"/>
          <p:nvPr/>
        </p:nvSpPr>
        <p:spPr>
          <a:xfrm rot="0">
            <a:off x="914610" y="962025"/>
            <a:ext cx="8641321" cy="3518535"/>
          </a:xfrm>
          <a:prstGeom prst="rect">
            <a:avLst/>
          </a:prstGeom>
        </p:spPr>
        <p:txBody>
          <a:bodyPr anchor="t" rtlCol="false" tIns="0" lIns="0" bIns="0" rIns="0">
            <a:spAutoFit/>
          </a:bodyPr>
          <a:lstStyle/>
          <a:p>
            <a:pPr algn="l" marL="0" indent="0" lvl="0">
              <a:lnSpc>
                <a:spcPts val="9360"/>
              </a:lnSpc>
            </a:pPr>
            <a:r>
              <a:rPr lang="en-US" sz="7200">
                <a:solidFill>
                  <a:srgbClr val="000000"/>
                </a:solidFill>
                <a:latin typeface="Libre Baskerville"/>
                <a:ea typeface="Libre Baskerville"/>
                <a:cs typeface="Libre Baskerville"/>
                <a:sym typeface="Libre Baskerville"/>
              </a:rPr>
              <a:t>Products of</a:t>
            </a:r>
            <a:r>
              <a:rPr lang="en-US" sz="7200">
                <a:solidFill>
                  <a:srgbClr val="000000"/>
                </a:solidFill>
                <a:latin typeface="Libre Baskerville"/>
                <a:ea typeface="Libre Baskerville"/>
                <a:cs typeface="Libre Baskerville"/>
                <a:sym typeface="Libre Baskerville"/>
              </a:rPr>
              <a:t> Successful Transitions</a:t>
            </a:r>
          </a:p>
        </p:txBody>
      </p:sp>
      <p:grpSp>
        <p:nvGrpSpPr>
          <p:cNvPr name="Group 5" id="5"/>
          <p:cNvGrpSpPr/>
          <p:nvPr/>
        </p:nvGrpSpPr>
        <p:grpSpPr>
          <a:xfrm rot="0">
            <a:off x="10935420" y="1028700"/>
            <a:ext cx="7032273" cy="7692258"/>
            <a:chOff x="0" y="0"/>
            <a:chExt cx="9376364" cy="10256344"/>
          </a:xfrm>
        </p:grpSpPr>
        <p:sp>
          <p:nvSpPr>
            <p:cNvPr name="AutoShape 6" id="6"/>
            <p:cNvSpPr/>
            <p:nvPr/>
          </p:nvSpPr>
          <p:spPr>
            <a:xfrm rot="0">
              <a:off x="0" y="0"/>
              <a:ext cx="1698348" cy="286069"/>
            </a:xfrm>
            <a:prstGeom prst="rect">
              <a:avLst/>
            </a:prstGeom>
            <a:solidFill>
              <a:srgbClr val="AEB6A4"/>
            </a:solidFill>
          </p:spPr>
        </p:sp>
        <p:sp>
          <p:nvSpPr>
            <p:cNvPr name="TextBox 7" id="7"/>
            <p:cNvSpPr txBox="true"/>
            <p:nvPr/>
          </p:nvSpPr>
          <p:spPr>
            <a:xfrm rot="0">
              <a:off x="0" y="993719"/>
              <a:ext cx="9376364" cy="9262625"/>
            </a:xfrm>
            <a:prstGeom prst="rect">
              <a:avLst/>
            </a:prstGeom>
          </p:spPr>
          <p:txBody>
            <a:bodyPr anchor="t" rtlCol="false" tIns="0" lIns="0" bIns="0" rIns="0">
              <a:spAutoFit/>
            </a:bodyPr>
            <a:lstStyle/>
            <a:p>
              <a:pPr algn="l">
                <a:lnSpc>
                  <a:spcPts val="4327"/>
                </a:lnSpc>
              </a:pPr>
              <a:r>
                <a:rPr lang="en-US" sz="2884">
                  <a:solidFill>
                    <a:srgbClr val="000000"/>
                  </a:solidFill>
                  <a:latin typeface="Libre Baskerville"/>
                  <a:ea typeface="Libre Baskerville"/>
                  <a:cs typeface="Libre Baskerville"/>
                  <a:sym typeface="Libre Baskerville"/>
                </a:rPr>
                <a:t>By investing in the role of transition facilitators, schools and districts can reap long-term benefits in terms of student success and well-being.</a:t>
              </a:r>
              <a:r>
                <a:rPr lang="en-US" sz="2884">
                  <a:solidFill>
                    <a:srgbClr val="000000"/>
                  </a:solidFill>
                  <a:latin typeface="Libre Baskerville"/>
                  <a:ea typeface="Libre Baskerville"/>
                  <a:cs typeface="Libre Baskerville"/>
                  <a:sym typeface="Libre Baskerville"/>
                </a:rPr>
                <a:t> </a:t>
              </a:r>
            </a:p>
            <a:p>
              <a:pPr algn="l">
                <a:lnSpc>
                  <a:spcPts val="4327"/>
                </a:lnSpc>
              </a:pPr>
            </a:p>
            <a:p>
              <a:pPr algn="l">
                <a:lnSpc>
                  <a:spcPts val="4327"/>
                </a:lnSpc>
              </a:pPr>
              <a:r>
                <a:rPr lang="en-US" sz="2884">
                  <a:solidFill>
                    <a:srgbClr val="000000"/>
                  </a:solidFill>
                  <a:latin typeface="Libre Baskerville"/>
                  <a:ea typeface="Libre Baskerville"/>
                  <a:cs typeface="Libre Baskerville"/>
                  <a:sym typeface="Libre Baskerville"/>
                </a:rPr>
                <a:t>This presentation illuminates the ripple effects of effective transition support, illustrating how it contributes to improved academic performance, enhanced social integration, and greater overall resilience among students.</a:t>
              </a:r>
            </a:p>
            <a:p>
              <a:pPr algn="l">
                <a:lnSpc>
                  <a:spcPts val="4327"/>
                </a:lnSpc>
              </a:pPr>
            </a:p>
          </p:txBody>
        </p:sp>
      </p:grpSp>
      <p:grpSp>
        <p:nvGrpSpPr>
          <p:cNvPr name="Group 8" id="8"/>
          <p:cNvGrpSpPr/>
          <p:nvPr/>
        </p:nvGrpSpPr>
        <p:grpSpPr>
          <a:xfrm rot="0">
            <a:off x="752028" y="5102326"/>
            <a:ext cx="9418824" cy="828098"/>
            <a:chOff x="0" y="0"/>
            <a:chExt cx="12558432" cy="1104130"/>
          </a:xfrm>
        </p:grpSpPr>
        <p:sp>
          <p:nvSpPr>
            <p:cNvPr name="AutoShape 9" id="9"/>
            <p:cNvSpPr/>
            <p:nvPr/>
          </p:nvSpPr>
          <p:spPr>
            <a:xfrm rot="0">
              <a:off x="0" y="0"/>
              <a:ext cx="2274718" cy="173243"/>
            </a:xfrm>
            <a:prstGeom prst="rect">
              <a:avLst/>
            </a:prstGeom>
            <a:solidFill>
              <a:srgbClr val="AEB6A4"/>
            </a:solidFill>
          </p:spPr>
        </p:sp>
        <p:sp>
          <p:nvSpPr>
            <p:cNvPr name="TextBox 10" id="10"/>
            <p:cNvSpPr txBox="true"/>
            <p:nvPr/>
          </p:nvSpPr>
          <p:spPr>
            <a:xfrm rot="0">
              <a:off x="0" y="602329"/>
              <a:ext cx="12558432" cy="501802"/>
            </a:xfrm>
            <a:prstGeom prst="rect">
              <a:avLst/>
            </a:prstGeom>
          </p:spPr>
          <p:txBody>
            <a:bodyPr anchor="t" rtlCol="false" tIns="0" lIns="0" bIns="0" rIns="0">
              <a:spAutoFit/>
            </a:bodyPr>
            <a:lstStyle/>
            <a:p>
              <a:pPr algn="l">
                <a:lnSpc>
                  <a:spcPts val="3370"/>
                </a:lnSpc>
              </a:pP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AEB6A4"/>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0" r="0" b="0"/>
            </a:stretch>
          </a:blipFill>
        </p:spPr>
      </p:sp>
    </p:spTree>
  </p:cSld>
  <p:clrMapOvr>
    <a:masterClrMapping/>
  </p:clrMapOvr>
</p:sld>
</file>

<file path=ppt/slides/slide20.xml><?xml version="1.0" encoding="utf-8"?>
<p:sld xmlns:p="http://schemas.openxmlformats.org/presentationml/2006/main" xmlns:a="http://schemas.openxmlformats.org/drawingml/2006/main">
  <p:cSld>
    <p:bg>
      <p:bgPr>
        <a:solidFill>
          <a:srgbClr val="AEB6A4"/>
        </a:solidFill>
      </p:bgPr>
    </p:bg>
    <p:spTree>
      <p:nvGrpSpPr>
        <p:cNvPr id="1" name=""/>
        <p:cNvGrpSpPr/>
        <p:nvPr/>
      </p:nvGrpSpPr>
      <p:grpSpPr>
        <a:xfrm>
          <a:off x="0" y="0"/>
          <a:ext cx="0" cy="0"/>
          <a:chOff x="0" y="0"/>
          <a:chExt cx="0" cy="0"/>
        </a:xfrm>
      </p:grpSpPr>
      <p:sp>
        <p:nvSpPr>
          <p:cNvPr name="TextBox 2" id="2"/>
          <p:cNvSpPr txBox="true"/>
          <p:nvPr/>
        </p:nvSpPr>
        <p:spPr>
          <a:xfrm rot="0">
            <a:off x="1028700" y="2462213"/>
            <a:ext cx="16230600" cy="5372100"/>
          </a:xfrm>
          <a:prstGeom prst="rect">
            <a:avLst/>
          </a:prstGeom>
        </p:spPr>
        <p:txBody>
          <a:bodyPr anchor="t" rtlCol="false" tIns="0" lIns="0" bIns="0" rIns="0">
            <a:spAutoFit/>
          </a:bodyPr>
          <a:lstStyle/>
          <a:p>
            <a:pPr algn="ctr">
              <a:lnSpc>
                <a:spcPts val="8498"/>
              </a:lnSpc>
            </a:pPr>
            <a:r>
              <a:rPr lang="en-US" sz="7081">
                <a:solidFill>
                  <a:srgbClr val="000000"/>
                </a:solidFill>
                <a:latin typeface="Libre Baskerville"/>
                <a:ea typeface="Libre Baskerville"/>
                <a:cs typeface="Libre Baskerville"/>
                <a:sym typeface="Libre Baskerville"/>
              </a:rPr>
              <a:t>"Data by itself is useless. It is only useful if you apply it."</a:t>
            </a:r>
          </a:p>
          <a:p>
            <a:pPr algn="ctr">
              <a:lnSpc>
                <a:spcPts val="8498"/>
              </a:lnSpc>
            </a:pPr>
          </a:p>
          <a:p>
            <a:pPr algn="ctr">
              <a:lnSpc>
                <a:spcPts val="8498"/>
              </a:lnSpc>
            </a:pPr>
            <a:r>
              <a:rPr lang="en-US" sz="7081">
                <a:solidFill>
                  <a:srgbClr val="000000"/>
                </a:solidFill>
                <a:latin typeface="Libre Baskerville"/>
                <a:ea typeface="Libre Baskerville"/>
                <a:cs typeface="Libre Baskerville"/>
                <a:sym typeface="Libre Baskerville"/>
              </a:rPr>
              <a:t>~Todd Park</a:t>
            </a:r>
          </a:p>
          <a:p>
            <a:pPr algn="just" marL="0" indent="0" lvl="0">
              <a:lnSpc>
                <a:spcPts val="8498"/>
              </a:lnSpc>
            </a:pP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AEB6A4"/>
        </a:solidFill>
      </p:bgPr>
    </p:bg>
    <p:spTree>
      <p:nvGrpSpPr>
        <p:cNvPr id="1" name=""/>
        <p:cNvGrpSpPr/>
        <p:nvPr/>
      </p:nvGrpSpPr>
      <p:grpSpPr>
        <a:xfrm>
          <a:off x="0" y="0"/>
          <a:ext cx="0" cy="0"/>
          <a:chOff x="0" y="0"/>
          <a:chExt cx="0" cy="0"/>
        </a:xfrm>
      </p:grpSpPr>
      <p:sp>
        <p:nvSpPr>
          <p:cNvPr name="TextBox 2" id="2"/>
          <p:cNvSpPr txBox="true"/>
          <p:nvPr/>
        </p:nvSpPr>
        <p:spPr>
          <a:xfrm rot="0">
            <a:off x="2387675" y="317182"/>
            <a:ext cx="13512651" cy="1118851"/>
          </a:xfrm>
          <a:prstGeom prst="rect">
            <a:avLst/>
          </a:prstGeom>
        </p:spPr>
        <p:txBody>
          <a:bodyPr anchor="t" rtlCol="false" tIns="0" lIns="0" bIns="0" rIns="0">
            <a:spAutoFit/>
          </a:bodyPr>
          <a:lstStyle/>
          <a:p>
            <a:pPr algn="ctr" marL="0" indent="0" lvl="0">
              <a:lnSpc>
                <a:spcPts val="9206"/>
              </a:lnSpc>
              <a:spcBef>
                <a:spcPct val="0"/>
              </a:spcBef>
            </a:pPr>
            <a:r>
              <a:rPr lang="en-US" b="true" sz="6575">
                <a:solidFill>
                  <a:srgbClr val="000000"/>
                </a:solidFill>
                <a:latin typeface="Open Sans Bold"/>
                <a:ea typeface="Open Sans Bold"/>
                <a:cs typeface="Open Sans Bold"/>
                <a:sym typeface="Open Sans Bold"/>
              </a:rPr>
              <a:t>Transition Facilitator Summary</a:t>
            </a:r>
          </a:p>
        </p:txBody>
      </p:sp>
      <p:sp>
        <p:nvSpPr>
          <p:cNvPr name="TextBox 3" id="3"/>
          <p:cNvSpPr txBox="true"/>
          <p:nvPr/>
        </p:nvSpPr>
        <p:spPr>
          <a:xfrm rot="0">
            <a:off x="627281" y="3718064"/>
            <a:ext cx="6843816" cy="920115"/>
          </a:xfrm>
          <a:prstGeom prst="rect">
            <a:avLst/>
          </a:prstGeom>
        </p:spPr>
        <p:txBody>
          <a:bodyPr anchor="t" rtlCol="false" tIns="0" lIns="0" bIns="0" rIns="0">
            <a:spAutoFit/>
          </a:bodyPr>
          <a:lstStyle/>
          <a:p>
            <a:pPr algn="ctr" marL="0" indent="0" lvl="0">
              <a:lnSpc>
                <a:spcPts val="7559"/>
              </a:lnSpc>
              <a:spcBef>
                <a:spcPct val="0"/>
              </a:spcBef>
            </a:pPr>
            <a:r>
              <a:rPr lang="en-US" b="true" sz="5400">
                <a:solidFill>
                  <a:srgbClr val="000000"/>
                </a:solidFill>
                <a:latin typeface="Open Sans Bold"/>
                <a:ea typeface="Open Sans Bold"/>
                <a:cs typeface="Open Sans Bold"/>
                <a:sym typeface="Open Sans Bold"/>
              </a:rPr>
              <a:t>80%</a:t>
            </a:r>
          </a:p>
        </p:txBody>
      </p:sp>
      <p:sp>
        <p:nvSpPr>
          <p:cNvPr name="TextBox 4" id="4"/>
          <p:cNvSpPr txBox="true"/>
          <p:nvPr/>
        </p:nvSpPr>
        <p:spPr>
          <a:xfrm rot="0">
            <a:off x="627281" y="4662170"/>
            <a:ext cx="6843816" cy="905510"/>
          </a:xfrm>
          <a:prstGeom prst="rect">
            <a:avLst/>
          </a:prstGeom>
        </p:spPr>
        <p:txBody>
          <a:bodyPr anchor="t" rtlCol="false" tIns="0" lIns="0" bIns="0" rIns="0">
            <a:spAutoFit/>
          </a:bodyPr>
          <a:lstStyle/>
          <a:p>
            <a:pPr algn="ctr" marL="0" indent="0" lvl="0">
              <a:lnSpc>
                <a:spcPts val="3639"/>
              </a:lnSpc>
              <a:spcBef>
                <a:spcPct val="0"/>
              </a:spcBef>
            </a:pPr>
            <a:r>
              <a:rPr lang="en-US" sz="2599">
                <a:solidFill>
                  <a:srgbClr val="000000"/>
                </a:solidFill>
                <a:latin typeface="Open Sans"/>
                <a:ea typeface="Open Sans"/>
                <a:cs typeface="Open Sans"/>
                <a:sym typeface="Open Sans"/>
              </a:rPr>
              <a:t>4 out of 5 transition counseling students felt Dr. Griffin helped them do better in school.</a:t>
            </a:r>
          </a:p>
        </p:txBody>
      </p:sp>
      <p:pic>
        <p:nvPicPr>
          <p:cNvPr name="Picture 5" id="5"/>
          <p:cNvPicPr>
            <a:picLocks noChangeAspect="true"/>
          </p:cNvPicPr>
          <p:nvPr/>
        </p:nvPicPr>
        <p:blipFill>
          <a:blip r:embed="rId2"/>
          <a:stretch>
            <a:fillRect/>
          </a:stretch>
        </p:blipFill>
        <p:spPr>
          <a:xfrm rot="0">
            <a:off x="2460106" y="2597095"/>
            <a:ext cx="3178168" cy="1490592"/>
          </a:xfrm>
          <a:prstGeom prst="rect">
            <a:avLst/>
          </a:prstGeom>
        </p:spPr>
      </p:pic>
      <p:sp>
        <p:nvSpPr>
          <p:cNvPr name="TextBox 6" id="6"/>
          <p:cNvSpPr txBox="true"/>
          <p:nvPr/>
        </p:nvSpPr>
        <p:spPr>
          <a:xfrm rot="0">
            <a:off x="1028700" y="1953257"/>
            <a:ext cx="6040978" cy="613411"/>
          </a:xfrm>
          <a:prstGeom prst="rect">
            <a:avLst/>
          </a:prstGeom>
        </p:spPr>
        <p:txBody>
          <a:bodyPr anchor="t" rtlCol="false" tIns="0" lIns="0" bIns="0" rIns="0">
            <a:spAutoFit/>
          </a:bodyPr>
          <a:lstStyle/>
          <a:p>
            <a:pPr algn="ctr" marL="0" indent="0" lvl="0">
              <a:lnSpc>
                <a:spcPts val="5039"/>
              </a:lnSpc>
              <a:spcBef>
                <a:spcPct val="0"/>
              </a:spcBef>
            </a:pPr>
            <a:r>
              <a:rPr lang="en-US" b="true" sz="3599" u="sng">
                <a:solidFill>
                  <a:srgbClr val="000000"/>
                </a:solidFill>
                <a:latin typeface="Open Sans Bold"/>
                <a:ea typeface="Open Sans Bold"/>
                <a:cs typeface="Open Sans Bold"/>
                <a:sym typeface="Open Sans Bold"/>
              </a:rPr>
              <a:t>May 2024</a:t>
            </a:r>
          </a:p>
        </p:txBody>
      </p:sp>
      <p:sp>
        <p:nvSpPr>
          <p:cNvPr name="TextBox 7" id="7"/>
          <p:cNvSpPr txBox="true"/>
          <p:nvPr/>
        </p:nvSpPr>
        <p:spPr>
          <a:xfrm rot="0">
            <a:off x="10386722" y="1934207"/>
            <a:ext cx="6040978" cy="613411"/>
          </a:xfrm>
          <a:prstGeom prst="rect">
            <a:avLst/>
          </a:prstGeom>
        </p:spPr>
        <p:txBody>
          <a:bodyPr anchor="t" rtlCol="false" tIns="0" lIns="0" bIns="0" rIns="0">
            <a:spAutoFit/>
          </a:bodyPr>
          <a:lstStyle/>
          <a:p>
            <a:pPr algn="ctr" marL="0" indent="0" lvl="0">
              <a:lnSpc>
                <a:spcPts val="5039"/>
              </a:lnSpc>
              <a:spcBef>
                <a:spcPct val="0"/>
              </a:spcBef>
            </a:pPr>
            <a:r>
              <a:rPr lang="en-US" b="true" sz="3599" u="sng">
                <a:solidFill>
                  <a:srgbClr val="000000"/>
                </a:solidFill>
                <a:latin typeface="Open Sans Bold"/>
                <a:ea typeface="Open Sans Bold"/>
                <a:cs typeface="Open Sans Bold"/>
                <a:sym typeface="Open Sans Bold"/>
              </a:rPr>
              <a:t>May 2025</a:t>
            </a:r>
          </a:p>
        </p:txBody>
      </p:sp>
      <p:sp>
        <p:nvSpPr>
          <p:cNvPr name="TextBox 8" id="8"/>
          <p:cNvSpPr txBox="true"/>
          <p:nvPr/>
        </p:nvSpPr>
        <p:spPr>
          <a:xfrm rot="0">
            <a:off x="9985303" y="3698195"/>
            <a:ext cx="6843816" cy="920115"/>
          </a:xfrm>
          <a:prstGeom prst="rect">
            <a:avLst/>
          </a:prstGeom>
        </p:spPr>
        <p:txBody>
          <a:bodyPr anchor="t" rtlCol="false" tIns="0" lIns="0" bIns="0" rIns="0">
            <a:spAutoFit/>
          </a:bodyPr>
          <a:lstStyle/>
          <a:p>
            <a:pPr algn="ctr" marL="0" indent="0" lvl="0">
              <a:lnSpc>
                <a:spcPts val="7559"/>
              </a:lnSpc>
              <a:spcBef>
                <a:spcPct val="0"/>
              </a:spcBef>
            </a:pPr>
            <a:r>
              <a:rPr lang="en-US" b="true" sz="5400">
                <a:solidFill>
                  <a:srgbClr val="000000"/>
                </a:solidFill>
                <a:latin typeface="Open Sans Bold"/>
                <a:ea typeface="Open Sans Bold"/>
                <a:cs typeface="Open Sans Bold"/>
                <a:sym typeface="Open Sans Bold"/>
              </a:rPr>
              <a:t>70%</a:t>
            </a:r>
          </a:p>
        </p:txBody>
      </p:sp>
      <p:sp>
        <p:nvSpPr>
          <p:cNvPr name="TextBox 9" id="9"/>
          <p:cNvSpPr txBox="true"/>
          <p:nvPr/>
        </p:nvSpPr>
        <p:spPr>
          <a:xfrm rot="0">
            <a:off x="9985303" y="4662170"/>
            <a:ext cx="6843816" cy="905510"/>
          </a:xfrm>
          <a:prstGeom prst="rect">
            <a:avLst/>
          </a:prstGeom>
        </p:spPr>
        <p:txBody>
          <a:bodyPr anchor="t" rtlCol="false" tIns="0" lIns="0" bIns="0" rIns="0">
            <a:spAutoFit/>
          </a:bodyPr>
          <a:lstStyle/>
          <a:p>
            <a:pPr algn="ctr" marL="0" indent="0" lvl="0">
              <a:lnSpc>
                <a:spcPts val="3639"/>
              </a:lnSpc>
              <a:spcBef>
                <a:spcPct val="0"/>
              </a:spcBef>
            </a:pPr>
            <a:r>
              <a:rPr lang="en-US" sz="2599">
                <a:solidFill>
                  <a:srgbClr val="000000"/>
                </a:solidFill>
                <a:latin typeface="Open Sans"/>
                <a:ea typeface="Open Sans"/>
                <a:cs typeface="Open Sans"/>
                <a:sym typeface="Open Sans"/>
              </a:rPr>
              <a:t>70% of transition counseling students felt Dr. Griffin helped them do better in school.</a:t>
            </a:r>
          </a:p>
        </p:txBody>
      </p:sp>
      <p:pic>
        <p:nvPicPr>
          <p:cNvPr name="Picture 10" id="10"/>
          <p:cNvPicPr>
            <a:picLocks noChangeAspect="true"/>
          </p:cNvPicPr>
          <p:nvPr/>
        </p:nvPicPr>
        <p:blipFill>
          <a:blip r:embed="rId3"/>
          <a:stretch>
            <a:fillRect/>
          </a:stretch>
        </p:blipFill>
        <p:spPr>
          <a:xfrm rot="0">
            <a:off x="11396534" y="2506960"/>
            <a:ext cx="4021355" cy="1631123"/>
          </a:xfrm>
          <a:prstGeom prst="rect">
            <a:avLst/>
          </a:prstGeom>
        </p:spPr>
      </p:pic>
      <p:sp>
        <p:nvSpPr>
          <p:cNvPr name="TextBox 11" id="11"/>
          <p:cNvSpPr txBox="true"/>
          <p:nvPr/>
        </p:nvSpPr>
        <p:spPr>
          <a:xfrm rot="0">
            <a:off x="627281" y="7198668"/>
            <a:ext cx="6843816" cy="920115"/>
          </a:xfrm>
          <a:prstGeom prst="rect">
            <a:avLst/>
          </a:prstGeom>
        </p:spPr>
        <p:txBody>
          <a:bodyPr anchor="t" rtlCol="false" tIns="0" lIns="0" bIns="0" rIns="0">
            <a:spAutoFit/>
          </a:bodyPr>
          <a:lstStyle/>
          <a:p>
            <a:pPr algn="ctr" marL="0" indent="0" lvl="0">
              <a:lnSpc>
                <a:spcPts val="7559"/>
              </a:lnSpc>
              <a:spcBef>
                <a:spcPct val="0"/>
              </a:spcBef>
            </a:pPr>
            <a:r>
              <a:rPr lang="en-US" b="true" sz="5400">
                <a:solidFill>
                  <a:srgbClr val="000000"/>
                </a:solidFill>
                <a:latin typeface="Open Sans Bold"/>
                <a:ea typeface="Open Sans Bold"/>
                <a:cs typeface="Open Sans Bold"/>
                <a:sym typeface="Open Sans Bold"/>
              </a:rPr>
              <a:t>83%</a:t>
            </a:r>
          </a:p>
        </p:txBody>
      </p:sp>
      <p:sp>
        <p:nvSpPr>
          <p:cNvPr name="TextBox 12" id="12"/>
          <p:cNvSpPr txBox="true"/>
          <p:nvPr/>
        </p:nvSpPr>
        <p:spPr>
          <a:xfrm rot="0">
            <a:off x="853649" y="8061633"/>
            <a:ext cx="6843816" cy="905510"/>
          </a:xfrm>
          <a:prstGeom prst="rect">
            <a:avLst/>
          </a:prstGeom>
        </p:spPr>
        <p:txBody>
          <a:bodyPr anchor="t" rtlCol="false" tIns="0" lIns="0" bIns="0" rIns="0">
            <a:spAutoFit/>
          </a:bodyPr>
          <a:lstStyle/>
          <a:p>
            <a:pPr algn="ctr" marL="0" indent="0" lvl="0">
              <a:lnSpc>
                <a:spcPts val="3639"/>
              </a:lnSpc>
              <a:spcBef>
                <a:spcPct val="0"/>
              </a:spcBef>
            </a:pPr>
            <a:r>
              <a:rPr lang="en-US" sz="2599">
                <a:solidFill>
                  <a:srgbClr val="000000"/>
                </a:solidFill>
                <a:latin typeface="Open Sans"/>
                <a:ea typeface="Open Sans"/>
                <a:cs typeface="Open Sans"/>
                <a:sym typeface="Open Sans"/>
              </a:rPr>
              <a:t>83% of transition counseling students felt Dr. Griffin taught them new things.</a:t>
            </a:r>
          </a:p>
        </p:txBody>
      </p:sp>
      <p:sp>
        <p:nvSpPr>
          <p:cNvPr name="TextBox 13" id="13"/>
          <p:cNvSpPr txBox="true"/>
          <p:nvPr/>
        </p:nvSpPr>
        <p:spPr>
          <a:xfrm rot="0">
            <a:off x="9985303" y="7198668"/>
            <a:ext cx="6843816" cy="920115"/>
          </a:xfrm>
          <a:prstGeom prst="rect">
            <a:avLst/>
          </a:prstGeom>
        </p:spPr>
        <p:txBody>
          <a:bodyPr anchor="t" rtlCol="false" tIns="0" lIns="0" bIns="0" rIns="0">
            <a:spAutoFit/>
          </a:bodyPr>
          <a:lstStyle/>
          <a:p>
            <a:pPr algn="ctr" marL="0" indent="0" lvl="0">
              <a:lnSpc>
                <a:spcPts val="7559"/>
              </a:lnSpc>
              <a:spcBef>
                <a:spcPct val="0"/>
              </a:spcBef>
            </a:pPr>
            <a:r>
              <a:rPr lang="en-US" b="true" sz="5400">
                <a:solidFill>
                  <a:srgbClr val="000000"/>
                </a:solidFill>
                <a:latin typeface="Open Sans Bold"/>
                <a:ea typeface="Open Sans Bold"/>
                <a:cs typeface="Open Sans Bold"/>
                <a:sym typeface="Open Sans Bold"/>
              </a:rPr>
              <a:t>89%</a:t>
            </a:r>
          </a:p>
        </p:txBody>
      </p:sp>
      <p:sp>
        <p:nvSpPr>
          <p:cNvPr name="TextBox 14" id="14"/>
          <p:cNvSpPr txBox="true"/>
          <p:nvPr/>
        </p:nvSpPr>
        <p:spPr>
          <a:xfrm rot="0">
            <a:off x="9985303" y="8061633"/>
            <a:ext cx="6843816" cy="905510"/>
          </a:xfrm>
          <a:prstGeom prst="rect">
            <a:avLst/>
          </a:prstGeom>
        </p:spPr>
        <p:txBody>
          <a:bodyPr anchor="t" rtlCol="false" tIns="0" lIns="0" bIns="0" rIns="0">
            <a:spAutoFit/>
          </a:bodyPr>
          <a:lstStyle/>
          <a:p>
            <a:pPr algn="ctr" marL="0" indent="0" lvl="0">
              <a:lnSpc>
                <a:spcPts val="3639"/>
              </a:lnSpc>
              <a:spcBef>
                <a:spcPct val="0"/>
              </a:spcBef>
            </a:pPr>
            <a:r>
              <a:rPr lang="en-US" sz="2599">
                <a:solidFill>
                  <a:srgbClr val="000000"/>
                </a:solidFill>
                <a:latin typeface="Open Sans"/>
                <a:ea typeface="Open Sans"/>
                <a:cs typeface="Open Sans"/>
                <a:sym typeface="Open Sans"/>
              </a:rPr>
              <a:t>89% of transition counseling students felt Dr. Griffin taught them new things.</a:t>
            </a:r>
          </a:p>
        </p:txBody>
      </p:sp>
      <p:pic>
        <p:nvPicPr>
          <p:cNvPr name="Picture 15" id="15"/>
          <p:cNvPicPr>
            <a:picLocks noChangeAspect="true"/>
          </p:cNvPicPr>
          <p:nvPr/>
        </p:nvPicPr>
        <p:blipFill>
          <a:blip r:embed="rId4"/>
          <a:stretch>
            <a:fillRect/>
          </a:stretch>
        </p:blipFill>
        <p:spPr>
          <a:xfrm rot="0">
            <a:off x="11396534" y="6007433"/>
            <a:ext cx="4021355" cy="1631123"/>
          </a:xfrm>
          <a:prstGeom prst="rect">
            <a:avLst/>
          </a:prstGeom>
        </p:spPr>
      </p:pic>
      <p:pic>
        <p:nvPicPr>
          <p:cNvPr name="Picture 16" id="16"/>
          <p:cNvPicPr>
            <a:picLocks noChangeAspect="true"/>
          </p:cNvPicPr>
          <p:nvPr/>
        </p:nvPicPr>
        <p:blipFill>
          <a:blip r:embed="rId5"/>
          <a:stretch>
            <a:fillRect/>
          </a:stretch>
        </p:blipFill>
        <p:spPr>
          <a:xfrm rot="0">
            <a:off x="2052562" y="6007433"/>
            <a:ext cx="4021355" cy="1631123"/>
          </a:xfrm>
          <a:prstGeom prst="rect">
            <a:avLst/>
          </a:prstGeom>
        </p:spPr>
      </p:pic>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AEB6A4"/>
        </a:solidFill>
      </p:bgPr>
    </p:bg>
    <p:spTree>
      <p:nvGrpSpPr>
        <p:cNvPr id="1" name=""/>
        <p:cNvGrpSpPr/>
        <p:nvPr/>
      </p:nvGrpSpPr>
      <p:grpSpPr>
        <a:xfrm>
          <a:off x="0" y="0"/>
          <a:ext cx="0" cy="0"/>
          <a:chOff x="0" y="0"/>
          <a:chExt cx="0" cy="0"/>
        </a:xfrm>
      </p:grpSpPr>
      <p:sp>
        <p:nvSpPr>
          <p:cNvPr name="TextBox 2" id="2"/>
          <p:cNvSpPr txBox="true"/>
          <p:nvPr/>
        </p:nvSpPr>
        <p:spPr>
          <a:xfrm rot="0">
            <a:off x="2387675" y="317182"/>
            <a:ext cx="13512651" cy="1118851"/>
          </a:xfrm>
          <a:prstGeom prst="rect">
            <a:avLst/>
          </a:prstGeom>
        </p:spPr>
        <p:txBody>
          <a:bodyPr anchor="t" rtlCol="false" tIns="0" lIns="0" bIns="0" rIns="0">
            <a:spAutoFit/>
          </a:bodyPr>
          <a:lstStyle/>
          <a:p>
            <a:pPr algn="ctr" marL="0" indent="0" lvl="0">
              <a:lnSpc>
                <a:spcPts val="9206"/>
              </a:lnSpc>
              <a:spcBef>
                <a:spcPct val="0"/>
              </a:spcBef>
            </a:pPr>
            <a:r>
              <a:rPr lang="en-US" b="true" sz="6575">
                <a:solidFill>
                  <a:srgbClr val="000000"/>
                </a:solidFill>
                <a:latin typeface="Open Sans Bold"/>
                <a:ea typeface="Open Sans Bold"/>
                <a:cs typeface="Open Sans Bold"/>
                <a:sym typeface="Open Sans Bold"/>
              </a:rPr>
              <a:t>Transition Facilitator Summary</a:t>
            </a:r>
          </a:p>
        </p:txBody>
      </p:sp>
      <p:sp>
        <p:nvSpPr>
          <p:cNvPr name="TextBox 3" id="3"/>
          <p:cNvSpPr txBox="true"/>
          <p:nvPr/>
        </p:nvSpPr>
        <p:spPr>
          <a:xfrm rot="0">
            <a:off x="1028700" y="1953257"/>
            <a:ext cx="6040978" cy="613411"/>
          </a:xfrm>
          <a:prstGeom prst="rect">
            <a:avLst/>
          </a:prstGeom>
        </p:spPr>
        <p:txBody>
          <a:bodyPr anchor="t" rtlCol="false" tIns="0" lIns="0" bIns="0" rIns="0">
            <a:spAutoFit/>
          </a:bodyPr>
          <a:lstStyle/>
          <a:p>
            <a:pPr algn="ctr" marL="0" indent="0" lvl="0">
              <a:lnSpc>
                <a:spcPts val="5039"/>
              </a:lnSpc>
              <a:spcBef>
                <a:spcPct val="0"/>
              </a:spcBef>
            </a:pPr>
            <a:r>
              <a:rPr lang="en-US" b="true" sz="3599" u="sng">
                <a:solidFill>
                  <a:srgbClr val="000000"/>
                </a:solidFill>
                <a:latin typeface="Open Sans Bold"/>
                <a:ea typeface="Open Sans Bold"/>
                <a:cs typeface="Open Sans Bold"/>
                <a:sym typeface="Open Sans Bold"/>
              </a:rPr>
              <a:t>May 2024</a:t>
            </a:r>
          </a:p>
        </p:txBody>
      </p:sp>
      <p:sp>
        <p:nvSpPr>
          <p:cNvPr name="TextBox 4" id="4"/>
          <p:cNvSpPr txBox="true"/>
          <p:nvPr/>
        </p:nvSpPr>
        <p:spPr>
          <a:xfrm rot="0">
            <a:off x="10386722" y="1934207"/>
            <a:ext cx="6040978" cy="613411"/>
          </a:xfrm>
          <a:prstGeom prst="rect">
            <a:avLst/>
          </a:prstGeom>
        </p:spPr>
        <p:txBody>
          <a:bodyPr anchor="t" rtlCol="false" tIns="0" lIns="0" bIns="0" rIns="0">
            <a:spAutoFit/>
          </a:bodyPr>
          <a:lstStyle/>
          <a:p>
            <a:pPr algn="ctr" marL="0" indent="0" lvl="0">
              <a:lnSpc>
                <a:spcPts val="5039"/>
              </a:lnSpc>
              <a:spcBef>
                <a:spcPct val="0"/>
              </a:spcBef>
            </a:pPr>
            <a:r>
              <a:rPr lang="en-US" b="true" sz="3599" u="sng">
                <a:solidFill>
                  <a:srgbClr val="000000"/>
                </a:solidFill>
                <a:latin typeface="Open Sans Bold"/>
                <a:ea typeface="Open Sans Bold"/>
                <a:cs typeface="Open Sans Bold"/>
                <a:sym typeface="Open Sans Bold"/>
              </a:rPr>
              <a:t>May 2025</a:t>
            </a:r>
          </a:p>
        </p:txBody>
      </p:sp>
      <p:sp>
        <p:nvSpPr>
          <p:cNvPr name="TextBox 5" id="5"/>
          <p:cNvSpPr txBox="true"/>
          <p:nvPr/>
        </p:nvSpPr>
        <p:spPr>
          <a:xfrm rot="0">
            <a:off x="627281" y="7198668"/>
            <a:ext cx="6843816" cy="920115"/>
          </a:xfrm>
          <a:prstGeom prst="rect">
            <a:avLst/>
          </a:prstGeom>
        </p:spPr>
        <p:txBody>
          <a:bodyPr anchor="t" rtlCol="false" tIns="0" lIns="0" bIns="0" rIns="0">
            <a:spAutoFit/>
          </a:bodyPr>
          <a:lstStyle/>
          <a:p>
            <a:pPr algn="ctr" marL="0" indent="0" lvl="0">
              <a:lnSpc>
                <a:spcPts val="7559"/>
              </a:lnSpc>
              <a:spcBef>
                <a:spcPct val="0"/>
              </a:spcBef>
            </a:pPr>
            <a:r>
              <a:rPr lang="en-US" b="true" sz="5400">
                <a:solidFill>
                  <a:srgbClr val="000000"/>
                </a:solidFill>
                <a:latin typeface="Open Sans Bold"/>
                <a:ea typeface="Open Sans Bold"/>
                <a:cs typeface="Open Sans Bold"/>
                <a:sym typeface="Open Sans Bold"/>
              </a:rPr>
              <a:t>94%</a:t>
            </a:r>
          </a:p>
        </p:txBody>
      </p:sp>
      <p:sp>
        <p:nvSpPr>
          <p:cNvPr name="TextBox 6" id="6"/>
          <p:cNvSpPr txBox="true"/>
          <p:nvPr/>
        </p:nvSpPr>
        <p:spPr>
          <a:xfrm rot="0">
            <a:off x="853649" y="8061633"/>
            <a:ext cx="6843816" cy="1362710"/>
          </a:xfrm>
          <a:prstGeom prst="rect">
            <a:avLst/>
          </a:prstGeom>
        </p:spPr>
        <p:txBody>
          <a:bodyPr anchor="t" rtlCol="false" tIns="0" lIns="0" bIns="0" rIns="0">
            <a:spAutoFit/>
          </a:bodyPr>
          <a:lstStyle/>
          <a:p>
            <a:pPr algn="ctr" marL="0" indent="0" lvl="0">
              <a:lnSpc>
                <a:spcPts val="3639"/>
              </a:lnSpc>
              <a:spcBef>
                <a:spcPct val="0"/>
              </a:spcBef>
            </a:pPr>
            <a:r>
              <a:rPr lang="en-US" sz="2599">
                <a:solidFill>
                  <a:srgbClr val="000000"/>
                </a:solidFill>
                <a:latin typeface="Open Sans"/>
                <a:ea typeface="Open Sans"/>
                <a:cs typeface="Open Sans"/>
                <a:sym typeface="Open Sans"/>
              </a:rPr>
              <a:t>94% of transition counseling students felt having Dr. Griffin in their school was important.</a:t>
            </a:r>
          </a:p>
        </p:txBody>
      </p:sp>
      <p:pic>
        <p:nvPicPr>
          <p:cNvPr name="Picture 7" id="7"/>
          <p:cNvPicPr>
            <a:picLocks noChangeAspect="true"/>
          </p:cNvPicPr>
          <p:nvPr/>
        </p:nvPicPr>
        <p:blipFill>
          <a:blip r:embed="rId2"/>
          <a:stretch>
            <a:fillRect/>
          </a:stretch>
        </p:blipFill>
        <p:spPr>
          <a:xfrm rot="0">
            <a:off x="3365577" y="6077699"/>
            <a:ext cx="3178168" cy="1281701"/>
          </a:xfrm>
          <a:prstGeom prst="rect">
            <a:avLst/>
          </a:prstGeom>
        </p:spPr>
      </p:pic>
      <p:sp>
        <p:nvSpPr>
          <p:cNvPr name="TextBox 8" id="8"/>
          <p:cNvSpPr txBox="true"/>
          <p:nvPr/>
        </p:nvSpPr>
        <p:spPr>
          <a:xfrm rot="0">
            <a:off x="9985303" y="7198668"/>
            <a:ext cx="6843816" cy="920115"/>
          </a:xfrm>
          <a:prstGeom prst="rect">
            <a:avLst/>
          </a:prstGeom>
        </p:spPr>
        <p:txBody>
          <a:bodyPr anchor="t" rtlCol="false" tIns="0" lIns="0" bIns="0" rIns="0">
            <a:spAutoFit/>
          </a:bodyPr>
          <a:lstStyle/>
          <a:p>
            <a:pPr algn="ctr" marL="0" indent="0" lvl="0">
              <a:lnSpc>
                <a:spcPts val="7559"/>
              </a:lnSpc>
              <a:spcBef>
                <a:spcPct val="0"/>
              </a:spcBef>
            </a:pPr>
            <a:r>
              <a:rPr lang="en-US" b="true" sz="5400">
                <a:solidFill>
                  <a:srgbClr val="000000"/>
                </a:solidFill>
                <a:latin typeface="Open Sans Bold"/>
                <a:ea typeface="Open Sans Bold"/>
                <a:cs typeface="Open Sans Bold"/>
                <a:sym typeface="Open Sans Bold"/>
              </a:rPr>
              <a:t>89%</a:t>
            </a:r>
          </a:p>
        </p:txBody>
      </p:sp>
      <p:sp>
        <p:nvSpPr>
          <p:cNvPr name="TextBox 9" id="9"/>
          <p:cNvSpPr txBox="true"/>
          <p:nvPr/>
        </p:nvSpPr>
        <p:spPr>
          <a:xfrm rot="0">
            <a:off x="9985303" y="8061633"/>
            <a:ext cx="6843816" cy="1362710"/>
          </a:xfrm>
          <a:prstGeom prst="rect">
            <a:avLst/>
          </a:prstGeom>
        </p:spPr>
        <p:txBody>
          <a:bodyPr anchor="t" rtlCol="false" tIns="0" lIns="0" bIns="0" rIns="0">
            <a:spAutoFit/>
          </a:bodyPr>
          <a:lstStyle/>
          <a:p>
            <a:pPr algn="ctr" marL="0" indent="0" lvl="0">
              <a:lnSpc>
                <a:spcPts val="3639"/>
              </a:lnSpc>
              <a:spcBef>
                <a:spcPct val="0"/>
              </a:spcBef>
            </a:pPr>
            <a:r>
              <a:rPr lang="en-US" sz="2599">
                <a:solidFill>
                  <a:srgbClr val="000000"/>
                </a:solidFill>
                <a:latin typeface="Open Sans"/>
                <a:ea typeface="Open Sans"/>
                <a:cs typeface="Open Sans"/>
                <a:sym typeface="Open Sans"/>
              </a:rPr>
              <a:t>89% of transition counseling students felt having Dr. Griffin in their school was important.</a:t>
            </a:r>
          </a:p>
        </p:txBody>
      </p:sp>
      <p:pic>
        <p:nvPicPr>
          <p:cNvPr name="Picture 10" id="10"/>
          <p:cNvPicPr>
            <a:picLocks noChangeAspect="true"/>
          </p:cNvPicPr>
          <p:nvPr/>
        </p:nvPicPr>
        <p:blipFill>
          <a:blip r:embed="rId3"/>
          <a:stretch>
            <a:fillRect/>
          </a:stretch>
        </p:blipFill>
        <p:spPr>
          <a:xfrm rot="0">
            <a:off x="12572687" y="6077699"/>
            <a:ext cx="3178168" cy="1281701"/>
          </a:xfrm>
          <a:prstGeom prst="rect">
            <a:avLst/>
          </a:prstGeom>
        </p:spPr>
      </p:pic>
      <p:sp>
        <p:nvSpPr>
          <p:cNvPr name="TextBox 11" id="11"/>
          <p:cNvSpPr txBox="true"/>
          <p:nvPr/>
        </p:nvSpPr>
        <p:spPr>
          <a:xfrm rot="0">
            <a:off x="514097" y="3754463"/>
            <a:ext cx="6843816" cy="920115"/>
          </a:xfrm>
          <a:prstGeom prst="rect">
            <a:avLst/>
          </a:prstGeom>
        </p:spPr>
        <p:txBody>
          <a:bodyPr anchor="t" rtlCol="false" tIns="0" lIns="0" bIns="0" rIns="0">
            <a:spAutoFit/>
          </a:bodyPr>
          <a:lstStyle/>
          <a:p>
            <a:pPr algn="ctr" marL="0" indent="0" lvl="0">
              <a:lnSpc>
                <a:spcPts val="7559"/>
              </a:lnSpc>
              <a:spcBef>
                <a:spcPct val="0"/>
              </a:spcBef>
            </a:pPr>
            <a:r>
              <a:rPr lang="en-US" b="true" sz="5400">
                <a:solidFill>
                  <a:srgbClr val="000000"/>
                </a:solidFill>
                <a:latin typeface="Open Sans Bold"/>
                <a:ea typeface="Open Sans Bold"/>
                <a:cs typeface="Open Sans Bold"/>
                <a:sym typeface="Open Sans Bold"/>
              </a:rPr>
              <a:t>82%</a:t>
            </a:r>
          </a:p>
        </p:txBody>
      </p:sp>
      <p:sp>
        <p:nvSpPr>
          <p:cNvPr name="TextBox 12" id="12"/>
          <p:cNvSpPr txBox="true"/>
          <p:nvPr/>
        </p:nvSpPr>
        <p:spPr>
          <a:xfrm rot="0">
            <a:off x="740465" y="4617428"/>
            <a:ext cx="6843816" cy="1362710"/>
          </a:xfrm>
          <a:prstGeom prst="rect">
            <a:avLst/>
          </a:prstGeom>
        </p:spPr>
        <p:txBody>
          <a:bodyPr anchor="t" rtlCol="false" tIns="0" lIns="0" bIns="0" rIns="0">
            <a:spAutoFit/>
          </a:bodyPr>
          <a:lstStyle/>
          <a:p>
            <a:pPr algn="ctr" marL="0" indent="0" lvl="0">
              <a:lnSpc>
                <a:spcPts val="3639"/>
              </a:lnSpc>
              <a:spcBef>
                <a:spcPct val="0"/>
              </a:spcBef>
            </a:pPr>
            <a:r>
              <a:rPr lang="en-US" sz="2599">
                <a:solidFill>
                  <a:srgbClr val="000000"/>
                </a:solidFill>
                <a:latin typeface="Open Sans"/>
                <a:ea typeface="Open Sans"/>
                <a:cs typeface="Open Sans"/>
                <a:sym typeface="Open Sans"/>
              </a:rPr>
              <a:t>82% of transition counseling students felt comfortable talking to Dr. Griffin about all subjects.</a:t>
            </a:r>
          </a:p>
        </p:txBody>
      </p:sp>
      <p:pic>
        <p:nvPicPr>
          <p:cNvPr name="Picture 13" id="13"/>
          <p:cNvPicPr>
            <a:picLocks noChangeAspect="true"/>
          </p:cNvPicPr>
          <p:nvPr/>
        </p:nvPicPr>
        <p:blipFill>
          <a:blip r:embed="rId4"/>
          <a:stretch>
            <a:fillRect/>
          </a:stretch>
        </p:blipFill>
        <p:spPr>
          <a:xfrm rot="0">
            <a:off x="3075948" y="2516032"/>
            <a:ext cx="4356798" cy="1496723"/>
          </a:xfrm>
          <a:prstGeom prst="rect">
            <a:avLst/>
          </a:prstGeom>
        </p:spPr>
      </p:pic>
      <p:sp>
        <p:nvSpPr>
          <p:cNvPr name="TextBox 14" id="14"/>
          <p:cNvSpPr txBox="true"/>
          <p:nvPr/>
        </p:nvSpPr>
        <p:spPr>
          <a:xfrm rot="0">
            <a:off x="9985303" y="3754463"/>
            <a:ext cx="6843816" cy="920115"/>
          </a:xfrm>
          <a:prstGeom prst="rect">
            <a:avLst/>
          </a:prstGeom>
        </p:spPr>
        <p:txBody>
          <a:bodyPr anchor="t" rtlCol="false" tIns="0" lIns="0" bIns="0" rIns="0">
            <a:spAutoFit/>
          </a:bodyPr>
          <a:lstStyle/>
          <a:p>
            <a:pPr algn="ctr" marL="0" indent="0" lvl="0">
              <a:lnSpc>
                <a:spcPts val="7559"/>
              </a:lnSpc>
              <a:spcBef>
                <a:spcPct val="0"/>
              </a:spcBef>
            </a:pPr>
            <a:r>
              <a:rPr lang="en-US" b="true" sz="5400">
                <a:solidFill>
                  <a:srgbClr val="000000"/>
                </a:solidFill>
                <a:latin typeface="Open Sans Bold"/>
                <a:ea typeface="Open Sans Bold"/>
                <a:cs typeface="Open Sans Bold"/>
                <a:sym typeface="Open Sans Bold"/>
              </a:rPr>
              <a:t>87%</a:t>
            </a:r>
          </a:p>
        </p:txBody>
      </p:sp>
      <p:sp>
        <p:nvSpPr>
          <p:cNvPr name="TextBox 15" id="15"/>
          <p:cNvSpPr txBox="true"/>
          <p:nvPr/>
        </p:nvSpPr>
        <p:spPr>
          <a:xfrm rot="0">
            <a:off x="9985303" y="4617428"/>
            <a:ext cx="6843816" cy="1362710"/>
          </a:xfrm>
          <a:prstGeom prst="rect">
            <a:avLst/>
          </a:prstGeom>
        </p:spPr>
        <p:txBody>
          <a:bodyPr anchor="t" rtlCol="false" tIns="0" lIns="0" bIns="0" rIns="0">
            <a:spAutoFit/>
          </a:bodyPr>
          <a:lstStyle/>
          <a:p>
            <a:pPr algn="ctr" marL="0" indent="0" lvl="0">
              <a:lnSpc>
                <a:spcPts val="3639"/>
              </a:lnSpc>
              <a:spcBef>
                <a:spcPct val="0"/>
              </a:spcBef>
            </a:pPr>
            <a:r>
              <a:rPr lang="en-US" sz="2599">
                <a:solidFill>
                  <a:srgbClr val="000000"/>
                </a:solidFill>
                <a:latin typeface="Open Sans"/>
                <a:ea typeface="Open Sans"/>
                <a:cs typeface="Open Sans"/>
                <a:sym typeface="Open Sans"/>
              </a:rPr>
              <a:t>87% of transition counseling students felt comfortable talking to Dr. Griffin about all subjects.</a:t>
            </a:r>
          </a:p>
        </p:txBody>
      </p:sp>
      <p:pic>
        <p:nvPicPr>
          <p:cNvPr name="Picture 16" id="16"/>
          <p:cNvPicPr>
            <a:picLocks noChangeAspect="true"/>
          </p:cNvPicPr>
          <p:nvPr/>
        </p:nvPicPr>
        <p:blipFill>
          <a:blip r:embed="rId5"/>
          <a:stretch>
            <a:fillRect/>
          </a:stretch>
        </p:blipFill>
        <p:spPr>
          <a:xfrm rot="0">
            <a:off x="12433970" y="2516032"/>
            <a:ext cx="4356798" cy="1496723"/>
          </a:xfrm>
          <a:prstGeom prst="rect">
            <a:avLst/>
          </a:prstGeom>
        </p:spPr>
      </p:pic>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AEB6A4"/>
        </a:solidFill>
      </p:bgPr>
    </p:bg>
    <p:spTree>
      <p:nvGrpSpPr>
        <p:cNvPr id="1" name=""/>
        <p:cNvGrpSpPr/>
        <p:nvPr/>
      </p:nvGrpSpPr>
      <p:grpSpPr>
        <a:xfrm>
          <a:off x="0" y="0"/>
          <a:ext cx="0" cy="0"/>
          <a:chOff x="0" y="0"/>
          <a:chExt cx="0" cy="0"/>
        </a:xfrm>
      </p:grpSpPr>
      <p:sp>
        <p:nvSpPr>
          <p:cNvPr name="TextBox 2" id="2"/>
          <p:cNvSpPr txBox="true"/>
          <p:nvPr/>
        </p:nvSpPr>
        <p:spPr>
          <a:xfrm rot="0">
            <a:off x="2387675" y="317182"/>
            <a:ext cx="13512651" cy="1118851"/>
          </a:xfrm>
          <a:prstGeom prst="rect">
            <a:avLst/>
          </a:prstGeom>
        </p:spPr>
        <p:txBody>
          <a:bodyPr anchor="t" rtlCol="false" tIns="0" lIns="0" bIns="0" rIns="0">
            <a:spAutoFit/>
          </a:bodyPr>
          <a:lstStyle/>
          <a:p>
            <a:pPr algn="ctr" marL="0" indent="0" lvl="0">
              <a:lnSpc>
                <a:spcPts val="9206"/>
              </a:lnSpc>
              <a:spcBef>
                <a:spcPct val="0"/>
              </a:spcBef>
            </a:pPr>
            <a:r>
              <a:rPr lang="en-US" b="true" sz="6575">
                <a:solidFill>
                  <a:srgbClr val="000000"/>
                </a:solidFill>
                <a:latin typeface="Open Sans Bold"/>
                <a:ea typeface="Open Sans Bold"/>
                <a:cs typeface="Open Sans Bold"/>
                <a:sym typeface="Open Sans Bold"/>
              </a:rPr>
              <a:t>Transition Facilitator Summary</a:t>
            </a:r>
          </a:p>
        </p:txBody>
      </p:sp>
      <p:sp>
        <p:nvSpPr>
          <p:cNvPr name="TextBox 3" id="3"/>
          <p:cNvSpPr txBox="true"/>
          <p:nvPr/>
        </p:nvSpPr>
        <p:spPr>
          <a:xfrm rot="0">
            <a:off x="1028700" y="1953257"/>
            <a:ext cx="6040978" cy="613411"/>
          </a:xfrm>
          <a:prstGeom prst="rect">
            <a:avLst/>
          </a:prstGeom>
        </p:spPr>
        <p:txBody>
          <a:bodyPr anchor="t" rtlCol="false" tIns="0" lIns="0" bIns="0" rIns="0">
            <a:spAutoFit/>
          </a:bodyPr>
          <a:lstStyle/>
          <a:p>
            <a:pPr algn="ctr" marL="0" indent="0" lvl="0">
              <a:lnSpc>
                <a:spcPts val="5039"/>
              </a:lnSpc>
              <a:spcBef>
                <a:spcPct val="0"/>
              </a:spcBef>
            </a:pPr>
            <a:r>
              <a:rPr lang="en-US" b="true" sz="3599" u="sng">
                <a:solidFill>
                  <a:srgbClr val="000000"/>
                </a:solidFill>
                <a:latin typeface="Open Sans Bold"/>
                <a:ea typeface="Open Sans Bold"/>
                <a:cs typeface="Open Sans Bold"/>
                <a:sym typeface="Open Sans Bold"/>
              </a:rPr>
              <a:t>May 2024</a:t>
            </a:r>
          </a:p>
        </p:txBody>
      </p:sp>
      <p:sp>
        <p:nvSpPr>
          <p:cNvPr name="TextBox 4" id="4"/>
          <p:cNvSpPr txBox="true"/>
          <p:nvPr/>
        </p:nvSpPr>
        <p:spPr>
          <a:xfrm rot="0">
            <a:off x="10386722" y="1934207"/>
            <a:ext cx="6040978" cy="613411"/>
          </a:xfrm>
          <a:prstGeom prst="rect">
            <a:avLst/>
          </a:prstGeom>
        </p:spPr>
        <p:txBody>
          <a:bodyPr anchor="t" rtlCol="false" tIns="0" lIns="0" bIns="0" rIns="0">
            <a:spAutoFit/>
          </a:bodyPr>
          <a:lstStyle/>
          <a:p>
            <a:pPr algn="ctr" marL="0" indent="0" lvl="0">
              <a:lnSpc>
                <a:spcPts val="5039"/>
              </a:lnSpc>
              <a:spcBef>
                <a:spcPct val="0"/>
              </a:spcBef>
            </a:pPr>
            <a:r>
              <a:rPr lang="en-US" b="true" sz="3599" u="sng">
                <a:solidFill>
                  <a:srgbClr val="000000"/>
                </a:solidFill>
                <a:latin typeface="Open Sans Bold"/>
                <a:ea typeface="Open Sans Bold"/>
                <a:cs typeface="Open Sans Bold"/>
                <a:sym typeface="Open Sans Bold"/>
              </a:rPr>
              <a:t>May 2025</a:t>
            </a:r>
          </a:p>
        </p:txBody>
      </p:sp>
      <p:sp>
        <p:nvSpPr>
          <p:cNvPr name="TextBox 5" id="5"/>
          <p:cNvSpPr txBox="true"/>
          <p:nvPr/>
        </p:nvSpPr>
        <p:spPr>
          <a:xfrm rot="0">
            <a:off x="853649" y="8061633"/>
            <a:ext cx="6843816" cy="1362710"/>
          </a:xfrm>
          <a:prstGeom prst="rect">
            <a:avLst/>
          </a:prstGeom>
        </p:spPr>
        <p:txBody>
          <a:bodyPr anchor="t" rtlCol="false" tIns="0" lIns="0" bIns="0" rIns="0">
            <a:spAutoFit/>
          </a:bodyPr>
          <a:lstStyle/>
          <a:p>
            <a:pPr algn="ctr" marL="0" indent="0" lvl="0">
              <a:lnSpc>
                <a:spcPts val="3639"/>
              </a:lnSpc>
              <a:spcBef>
                <a:spcPct val="0"/>
              </a:spcBef>
            </a:pPr>
            <a:r>
              <a:rPr lang="en-US" sz="2599">
                <a:solidFill>
                  <a:srgbClr val="000000"/>
                </a:solidFill>
                <a:latin typeface="Open Sans"/>
                <a:ea typeface="Open Sans"/>
                <a:cs typeface="Open Sans"/>
                <a:sym typeface="Open Sans"/>
              </a:rPr>
              <a:t>The majority of transition counseling students would have liked to meet with Dr. Griffin more often.</a:t>
            </a:r>
          </a:p>
        </p:txBody>
      </p:sp>
      <p:pic>
        <p:nvPicPr>
          <p:cNvPr name="Picture 6" id="6"/>
          <p:cNvPicPr>
            <a:picLocks noChangeAspect="true"/>
          </p:cNvPicPr>
          <p:nvPr/>
        </p:nvPicPr>
        <p:blipFill>
          <a:blip r:embed="rId2"/>
          <a:stretch>
            <a:fillRect/>
          </a:stretch>
        </p:blipFill>
        <p:spPr>
          <a:xfrm rot="0">
            <a:off x="3085329" y="6685354"/>
            <a:ext cx="4244220" cy="1429176"/>
          </a:xfrm>
          <a:prstGeom prst="rect">
            <a:avLst/>
          </a:prstGeom>
        </p:spPr>
      </p:pic>
      <p:sp>
        <p:nvSpPr>
          <p:cNvPr name="TextBox 7" id="7"/>
          <p:cNvSpPr txBox="true"/>
          <p:nvPr/>
        </p:nvSpPr>
        <p:spPr>
          <a:xfrm rot="0">
            <a:off x="9985303" y="8061633"/>
            <a:ext cx="6843816" cy="1362710"/>
          </a:xfrm>
          <a:prstGeom prst="rect">
            <a:avLst/>
          </a:prstGeom>
        </p:spPr>
        <p:txBody>
          <a:bodyPr anchor="t" rtlCol="false" tIns="0" lIns="0" bIns="0" rIns="0">
            <a:spAutoFit/>
          </a:bodyPr>
          <a:lstStyle/>
          <a:p>
            <a:pPr algn="ctr" marL="0" indent="0" lvl="0">
              <a:lnSpc>
                <a:spcPts val="3639"/>
              </a:lnSpc>
              <a:spcBef>
                <a:spcPct val="0"/>
              </a:spcBef>
            </a:pPr>
            <a:r>
              <a:rPr lang="en-US" sz="2599">
                <a:solidFill>
                  <a:srgbClr val="000000"/>
                </a:solidFill>
                <a:latin typeface="Open Sans"/>
                <a:ea typeface="Open Sans"/>
                <a:cs typeface="Open Sans"/>
                <a:sym typeface="Open Sans"/>
              </a:rPr>
              <a:t>The majority of transition counseling students would have liked to meet with Dr. Griffin more often.</a:t>
            </a:r>
          </a:p>
        </p:txBody>
      </p:sp>
      <p:sp>
        <p:nvSpPr>
          <p:cNvPr name="TextBox 8" id="8"/>
          <p:cNvSpPr txBox="true"/>
          <p:nvPr/>
        </p:nvSpPr>
        <p:spPr>
          <a:xfrm rot="0">
            <a:off x="514097" y="3754463"/>
            <a:ext cx="6843816" cy="920115"/>
          </a:xfrm>
          <a:prstGeom prst="rect">
            <a:avLst/>
          </a:prstGeom>
        </p:spPr>
        <p:txBody>
          <a:bodyPr anchor="t" rtlCol="false" tIns="0" lIns="0" bIns="0" rIns="0">
            <a:spAutoFit/>
          </a:bodyPr>
          <a:lstStyle/>
          <a:p>
            <a:pPr algn="ctr" marL="0" indent="0" lvl="0">
              <a:lnSpc>
                <a:spcPts val="7559"/>
              </a:lnSpc>
              <a:spcBef>
                <a:spcPct val="0"/>
              </a:spcBef>
            </a:pPr>
            <a:r>
              <a:rPr lang="en-US" b="true" sz="5400">
                <a:solidFill>
                  <a:srgbClr val="000000"/>
                </a:solidFill>
                <a:latin typeface="Open Sans Bold"/>
                <a:ea typeface="Open Sans Bold"/>
                <a:cs typeface="Open Sans Bold"/>
                <a:sym typeface="Open Sans Bold"/>
              </a:rPr>
              <a:t>94%</a:t>
            </a:r>
          </a:p>
        </p:txBody>
      </p:sp>
      <p:sp>
        <p:nvSpPr>
          <p:cNvPr name="TextBox 9" id="9"/>
          <p:cNvSpPr txBox="true"/>
          <p:nvPr/>
        </p:nvSpPr>
        <p:spPr>
          <a:xfrm rot="0">
            <a:off x="740465" y="4617428"/>
            <a:ext cx="6843816" cy="1819910"/>
          </a:xfrm>
          <a:prstGeom prst="rect">
            <a:avLst/>
          </a:prstGeom>
        </p:spPr>
        <p:txBody>
          <a:bodyPr anchor="t" rtlCol="false" tIns="0" lIns="0" bIns="0" rIns="0">
            <a:spAutoFit/>
          </a:bodyPr>
          <a:lstStyle/>
          <a:p>
            <a:pPr algn="ctr" marL="0" indent="0" lvl="0">
              <a:lnSpc>
                <a:spcPts val="3639"/>
              </a:lnSpc>
              <a:spcBef>
                <a:spcPct val="0"/>
              </a:spcBef>
            </a:pPr>
            <a:r>
              <a:rPr lang="en-US" sz="2599">
                <a:solidFill>
                  <a:srgbClr val="000000"/>
                </a:solidFill>
                <a:latin typeface="Open Sans"/>
                <a:ea typeface="Open Sans"/>
                <a:cs typeface="Open Sans"/>
                <a:sym typeface="Open Sans"/>
              </a:rPr>
              <a:t>94% of transition counseling students felt having an African American male transition facilitator or mentor was important at their school.</a:t>
            </a:r>
          </a:p>
        </p:txBody>
      </p:sp>
      <p:pic>
        <p:nvPicPr>
          <p:cNvPr name="Picture 10" id="10"/>
          <p:cNvPicPr>
            <a:picLocks noChangeAspect="true"/>
          </p:cNvPicPr>
          <p:nvPr/>
        </p:nvPicPr>
        <p:blipFill>
          <a:blip r:embed="rId3"/>
          <a:stretch>
            <a:fillRect/>
          </a:stretch>
        </p:blipFill>
        <p:spPr>
          <a:xfrm rot="0">
            <a:off x="3011108" y="2451192"/>
            <a:ext cx="5134868" cy="1670869"/>
          </a:xfrm>
          <a:prstGeom prst="rect">
            <a:avLst/>
          </a:prstGeom>
        </p:spPr>
      </p:pic>
      <p:sp>
        <p:nvSpPr>
          <p:cNvPr name="TextBox 11" id="11"/>
          <p:cNvSpPr txBox="true"/>
          <p:nvPr/>
        </p:nvSpPr>
        <p:spPr>
          <a:xfrm rot="0">
            <a:off x="9985303" y="3754463"/>
            <a:ext cx="6843816" cy="920115"/>
          </a:xfrm>
          <a:prstGeom prst="rect">
            <a:avLst/>
          </a:prstGeom>
        </p:spPr>
        <p:txBody>
          <a:bodyPr anchor="t" rtlCol="false" tIns="0" lIns="0" bIns="0" rIns="0">
            <a:spAutoFit/>
          </a:bodyPr>
          <a:lstStyle/>
          <a:p>
            <a:pPr algn="ctr" marL="0" indent="0" lvl="0">
              <a:lnSpc>
                <a:spcPts val="7559"/>
              </a:lnSpc>
              <a:spcBef>
                <a:spcPct val="0"/>
              </a:spcBef>
            </a:pPr>
            <a:r>
              <a:rPr lang="en-US" b="true" sz="5400">
                <a:solidFill>
                  <a:srgbClr val="000000"/>
                </a:solidFill>
                <a:latin typeface="Open Sans Bold"/>
                <a:ea typeface="Open Sans Bold"/>
                <a:cs typeface="Open Sans Bold"/>
                <a:sym typeface="Open Sans Bold"/>
              </a:rPr>
              <a:t>90%</a:t>
            </a:r>
          </a:p>
        </p:txBody>
      </p:sp>
      <p:sp>
        <p:nvSpPr>
          <p:cNvPr name="TextBox 12" id="12"/>
          <p:cNvSpPr txBox="true"/>
          <p:nvPr/>
        </p:nvSpPr>
        <p:spPr>
          <a:xfrm rot="0">
            <a:off x="9985303" y="4617428"/>
            <a:ext cx="6843816" cy="1819910"/>
          </a:xfrm>
          <a:prstGeom prst="rect">
            <a:avLst/>
          </a:prstGeom>
        </p:spPr>
        <p:txBody>
          <a:bodyPr anchor="t" rtlCol="false" tIns="0" lIns="0" bIns="0" rIns="0">
            <a:spAutoFit/>
          </a:bodyPr>
          <a:lstStyle/>
          <a:p>
            <a:pPr algn="ctr" marL="0" indent="0" lvl="0">
              <a:lnSpc>
                <a:spcPts val="3639"/>
              </a:lnSpc>
              <a:spcBef>
                <a:spcPct val="0"/>
              </a:spcBef>
            </a:pPr>
            <a:r>
              <a:rPr lang="en-US" sz="2599">
                <a:solidFill>
                  <a:srgbClr val="000000"/>
                </a:solidFill>
                <a:latin typeface="Open Sans"/>
                <a:ea typeface="Open Sans"/>
                <a:cs typeface="Open Sans"/>
                <a:sym typeface="Open Sans"/>
              </a:rPr>
              <a:t>90% of transition counseling students felt having an African American male transition facilitator or mentor was important at their school.</a:t>
            </a:r>
          </a:p>
        </p:txBody>
      </p:sp>
      <p:pic>
        <p:nvPicPr>
          <p:cNvPr name="Picture 13" id="13"/>
          <p:cNvPicPr>
            <a:picLocks noChangeAspect="true"/>
          </p:cNvPicPr>
          <p:nvPr/>
        </p:nvPicPr>
        <p:blipFill>
          <a:blip r:embed="rId4"/>
          <a:stretch>
            <a:fillRect/>
          </a:stretch>
        </p:blipFill>
        <p:spPr>
          <a:xfrm rot="0">
            <a:off x="12369130" y="2451192"/>
            <a:ext cx="5134868" cy="1670869"/>
          </a:xfrm>
          <a:prstGeom prst="rect">
            <a:avLst/>
          </a:prstGeom>
        </p:spPr>
      </p:pic>
      <p:pic>
        <p:nvPicPr>
          <p:cNvPr name="Picture 14" id="14"/>
          <p:cNvPicPr>
            <a:picLocks noChangeAspect="true"/>
          </p:cNvPicPr>
          <p:nvPr/>
        </p:nvPicPr>
        <p:blipFill>
          <a:blip r:embed="rId5"/>
          <a:stretch>
            <a:fillRect/>
          </a:stretch>
        </p:blipFill>
        <p:spPr>
          <a:xfrm rot="0">
            <a:off x="12443351" y="6685354"/>
            <a:ext cx="4244220" cy="1429176"/>
          </a:xfrm>
          <a:prstGeom prst="rect">
            <a:avLst/>
          </a:prstGeom>
        </p:spPr>
      </p:pic>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AEB6A4"/>
        </a:solidFill>
      </p:bgPr>
    </p:bg>
    <p:spTree>
      <p:nvGrpSpPr>
        <p:cNvPr id="1" name=""/>
        <p:cNvGrpSpPr/>
        <p:nvPr/>
      </p:nvGrpSpPr>
      <p:grpSpPr>
        <a:xfrm>
          <a:off x="0" y="0"/>
          <a:ext cx="0" cy="0"/>
          <a:chOff x="0" y="0"/>
          <a:chExt cx="0" cy="0"/>
        </a:xfrm>
      </p:grpSpPr>
      <p:sp>
        <p:nvSpPr>
          <p:cNvPr name="AutoShape 2" id="2"/>
          <p:cNvSpPr/>
          <p:nvPr/>
        </p:nvSpPr>
        <p:spPr>
          <a:xfrm rot="5400000">
            <a:off x="947290" y="6860683"/>
            <a:ext cx="6843109" cy="0"/>
          </a:xfrm>
          <a:prstGeom prst="line">
            <a:avLst/>
          </a:prstGeom>
          <a:ln cap="rnd" w="9525">
            <a:solidFill>
              <a:srgbClr val="C2C9B7"/>
            </a:solidFill>
            <a:prstDash val="solid"/>
            <a:headEnd type="none" len="sm" w="sm"/>
            <a:tailEnd type="none" len="sm" w="sm"/>
          </a:ln>
        </p:spPr>
      </p:sp>
      <p:sp>
        <p:nvSpPr>
          <p:cNvPr name="AutoShape 3" id="3"/>
          <p:cNvSpPr/>
          <p:nvPr/>
        </p:nvSpPr>
        <p:spPr>
          <a:xfrm rot="0">
            <a:off x="0" y="3443891"/>
            <a:ext cx="18246628" cy="0"/>
          </a:xfrm>
          <a:prstGeom prst="line">
            <a:avLst/>
          </a:prstGeom>
          <a:ln cap="rnd" w="9525">
            <a:solidFill>
              <a:srgbClr val="C2C9B7"/>
            </a:solidFill>
            <a:prstDash val="solid"/>
            <a:headEnd type="none" len="sm" w="sm"/>
            <a:tailEnd type="none" len="sm" w="sm"/>
          </a:ln>
        </p:spPr>
      </p:sp>
      <p:sp>
        <p:nvSpPr>
          <p:cNvPr name="AutoShape 4" id="4"/>
          <p:cNvSpPr/>
          <p:nvPr/>
        </p:nvSpPr>
        <p:spPr>
          <a:xfrm rot="5400000">
            <a:off x="5243715" y="7053476"/>
            <a:ext cx="7228694" cy="0"/>
          </a:xfrm>
          <a:prstGeom prst="line">
            <a:avLst/>
          </a:prstGeom>
          <a:ln cap="rnd" w="9525">
            <a:solidFill>
              <a:srgbClr val="C2C9B7"/>
            </a:solidFill>
            <a:prstDash val="solid"/>
            <a:headEnd type="none" len="sm" w="sm"/>
            <a:tailEnd type="none" len="sm" w="sm"/>
          </a:ln>
        </p:spPr>
      </p:sp>
      <p:sp>
        <p:nvSpPr>
          <p:cNvPr name="AutoShape 5" id="5"/>
          <p:cNvSpPr/>
          <p:nvPr/>
        </p:nvSpPr>
        <p:spPr>
          <a:xfrm rot="5400000">
            <a:off x="10172548" y="6860683"/>
            <a:ext cx="6843109" cy="0"/>
          </a:xfrm>
          <a:prstGeom prst="line">
            <a:avLst/>
          </a:prstGeom>
          <a:ln cap="rnd" w="9525">
            <a:solidFill>
              <a:srgbClr val="C2C9B7"/>
            </a:solidFill>
            <a:prstDash val="solid"/>
            <a:headEnd type="none" len="sm" w="sm"/>
            <a:tailEnd type="none" len="sm" w="sm"/>
          </a:ln>
        </p:spPr>
      </p:sp>
      <p:sp>
        <p:nvSpPr>
          <p:cNvPr name="TextBox 6" id="6"/>
          <p:cNvSpPr txBox="true"/>
          <p:nvPr/>
        </p:nvSpPr>
        <p:spPr>
          <a:xfrm rot="0">
            <a:off x="2444488" y="297387"/>
            <a:ext cx="12827148" cy="2743200"/>
          </a:xfrm>
          <a:prstGeom prst="rect">
            <a:avLst/>
          </a:prstGeom>
        </p:spPr>
        <p:txBody>
          <a:bodyPr anchor="t" rtlCol="false" tIns="0" lIns="0" bIns="0" rIns="0">
            <a:spAutoFit/>
          </a:bodyPr>
          <a:lstStyle/>
          <a:p>
            <a:pPr algn="ctr" marL="0" indent="0" lvl="0">
              <a:lnSpc>
                <a:spcPts val="10800"/>
              </a:lnSpc>
            </a:pPr>
            <a:r>
              <a:rPr lang="en-US" b="true" sz="9000">
                <a:solidFill>
                  <a:srgbClr val="000000"/>
                </a:solidFill>
                <a:latin typeface="Libre Baskerville Bold"/>
                <a:ea typeface="Libre Baskerville Bold"/>
                <a:cs typeface="Libre Baskerville Bold"/>
                <a:sym typeface="Libre Baskerville Bold"/>
              </a:rPr>
              <a:t>Curriculum Resources</a:t>
            </a:r>
          </a:p>
        </p:txBody>
      </p:sp>
      <p:grpSp>
        <p:nvGrpSpPr>
          <p:cNvPr name="Group 7" id="7"/>
          <p:cNvGrpSpPr/>
          <p:nvPr/>
        </p:nvGrpSpPr>
        <p:grpSpPr>
          <a:xfrm rot="0">
            <a:off x="667083" y="4374100"/>
            <a:ext cx="3373149" cy="5064968"/>
            <a:chOff x="0" y="0"/>
            <a:chExt cx="4497532" cy="6753291"/>
          </a:xfrm>
        </p:grpSpPr>
        <p:sp>
          <p:nvSpPr>
            <p:cNvPr name="Freeform 8" id="8"/>
            <p:cNvSpPr/>
            <p:nvPr/>
          </p:nvSpPr>
          <p:spPr>
            <a:xfrm flipH="false" flipV="false" rot="0">
              <a:off x="1626777" y="0"/>
              <a:ext cx="1243978" cy="1810021"/>
            </a:xfrm>
            <a:custGeom>
              <a:avLst/>
              <a:gdLst/>
              <a:ahLst/>
              <a:cxnLst/>
              <a:rect r="r" b="b" t="t" l="l"/>
              <a:pathLst>
                <a:path h="1810021" w="1243978">
                  <a:moveTo>
                    <a:pt x="0" y="0"/>
                  </a:moveTo>
                  <a:lnTo>
                    <a:pt x="1243978" y="0"/>
                  </a:lnTo>
                  <a:lnTo>
                    <a:pt x="1243978" y="1810021"/>
                  </a:lnTo>
                  <a:lnTo>
                    <a:pt x="0" y="181002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0" y="2813116"/>
              <a:ext cx="4497532" cy="3940175"/>
            </a:xfrm>
            <a:prstGeom prst="rect">
              <a:avLst/>
            </a:prstGeom>
          </p:spPr>
          <p:txBody>
            <a:bodyPr anchor="t" rtlCol="false" tIns="0" lIns="0" bIns="0" rIns="0">
              <a:spAutoFit/>
            </a:bodyPr>
            <a:lstStyle/>
            <a:p>
              <a:pPr algn="ctr">
                <a:lnSpc>
                  <a:spcPts val="3900"/>
                </a:lnSpc>
              </a:pPr>
              <a:r>
                <a:rPr lang="en-US" sz="3000">
                  <a:solidFill>
                    <a:srgbClr val="000000"/>
                  </a:solidFill>
                  <a:latin typeface="Libre Baskerville"/>
                  <a:ea typeface="Libre Baskerville"/>
                  <a:cs typeface="Libre Baskerville"/>
                  <a:sym typeface="Libre Baskerville"/>
                </a:rPr>
                <a:t>Troup County School System Student Success Department</a:t>
              </a:r>
            </a:p>
            <a:p>
              <a:pPr algn="ctr">
                <a:lnSpc>
                  <a:spcPts val="3900"/>
                </a:lnSpc>
              </a:pPr>
            </a:p>
            <a:p>
              <a:pPr algn="ctr" marL="0" indent="0" lvl="0">
                <a:lnSpc>
                  <a:spcPts val="3900"/>
                </a:lnSpc>
              </a:pPr>
              <a:r>
                <a:rPr lang="en-US" sz="3000">
                  <a:solidFill>
                    <a:srgbClr val="000000"/>
                  </a:solidFill>
                  <a:latin typeface="Libre Baskerville"/>
                  <a:ea typeface="Libre Baskerville"/>
                  <a:cs typeface="Libre Baskerville"/>
                  <a:sym typeface="Libre Baskerville"/>
                </a:rPr>
                <a:t>troup.org</a:t>
              </a:r>
            </a:p>
          </p:txBody>
        </p:sp>
      </p:grpSp>
      <p:grpSp>
        <p:nvGrpSpPr>
          <p:cNvPr name="Group 10" id="10"/>
          <p:cNvGrpSpPr/>
          <p:nvPr/>
        </p:nvGrpSpPr>
        <p:grpSpPr>
          <a:xfrm rot="0">
            <a:off x="4696833" y="4374100"/>
            <a:ext cx="3833240" cy="4629377"/>
            <a:chOff x="0" y="0"/>
            <a:chExt cx="5110987" cy="6172503"/>
          </a:xfrm>
        </p:grpSpPr>
        <p:sp>
          <p:nvSpPr>
            <p:cNvPr name="Freeform 11" id="11"/>
            <p:cNvSpPr/>
            <p:nvPr/>
          </p:nvSpPr>
          <p:spPr>
            <a:xfrm flipH="false" flipV="false" rot="0">
              <a:off x="1714033" y="0"/>
              <a:ext cx="1682922" cy="2056905"/>
            </a:xfrm>
            <a:custGeom>
              <a:avLst/>
              <a:gdLst/>
              <a:ahLst/>
              <a:cxnLst/>
              <a:rect r="r" b="b" t="t" l="l"/>
              <a:pathLst>
                <a:path h="2056905" w="1682922">
                  <a:moveTo>
                    <a:pt x="0" y="0"/>
                  </a:moveTo>
                  <a:lnTo>
                    <a:pt x="1682922" y="0"/>
                  </a:lnTo>
                  <a:lnTo>
                    <a:pt x="1682922" y="2056905"/>
                  </a:lnTo>
                  <a:lnTo>
                    <a:pt x="0" y="205690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2" id="12"/>
            <p:cNvSpPr txBox="true"/>
            <p:nvPr/>
          </p:nvSpPr>
          <p:spPr>
            <a:xfrm rot="0">
              <a:off x="0" y="3344371"/>
              <a:ext cx="5110987" cy="2828132"/>
            </a:xfrm>
            <a:prstGeom prst="rect">
              <a:avLst/>
            </a:prstGeom>
          </p:spPr>
          <p:txBody>
            <a:bodyPr anchor="t" rtlCol="false" tIns="0" lIns="0" bIns="0" rIns="0">
              <a:spAutoFit/>
            </a:bodyPr>
            <a:lstStyle/>
            <a:p>
              <a:pPr algn="ctr">
                <a:lnSpc>
                  <a:spcPts val="3404"/>
                </a:lnSpc>
              </a:pPr>
              <a:r>
                <a:rPr lang="en-US" sz="2618">
                  <a:solidFill>
                    <a:srgbClr val="000000"/>
                  </a:solidFill>
                  <a:latin typeface="Libre Baskerville"/>
                  <a:ea typeface="Libre Baskerville"/>
                  <a:cs typeface="Libre Baskerville"/>
                  <a:sym typeface="Libre Baskerville"/>
                </a:rPr>
                <a:t>IDEALS</a:t>
              </a:r>
            </a:p>
            <a:p>
              <a:pPr algn="ctr">
                <a:lnSpc>
                  <a:spcPts val="3404"/>
                </a:lnSpc>
              </a:pPr>
            </a:p>
            <a:p>
              <a:pPr algn="ctr">
                <a:lnSpc>
                  <a:spcPts val="3404"/>
                </a:lnSpc>
              </a:pPr>
              <a:r>
                <a:rPr lang="en-US" sz="2618">
                  <a:solidFill>
                    <a:srgbClr val="000000"/>
                  </a:solidFill>
                  <a:latin typeface="Libre Baskerville"/>
                  <a:ea typeface="Libre Baskerville"/>
                  <a:cs typeface="Libre Baskerville"/>
                  <a:sym typeface="Libre Baskerville"/>
                </a:rPr>
                <a:t>Jack Williams</a:t>
              </a:r>
            </a:p>
            <a:p>
              <a:pPr algn="ctr">
                <a:lnSpc>
                  <a:spcPts val="3404"/>
                </a:lnSpc>
              </a:pPr>
            </a:p>
            <a:p>
              <a:pPr algn="ctr" marL="0" indent="0" lvl="0">
                <a:lnSpc>
                  <a:spcPts val="3404"/>
                </a:lnSpc>
              </a:pPr>
              <a:r>
                <a:rPr lang="en-US" sz="2618">
                  <a:solidFill>
                    <a:srgbClr val="000000"/>
                  </a:solidFill>
                  <a:latin typeface="Libre Baskerville"/>
                  <a:ea typeface="Libre Baskerville"/>
                  <a:cs typeface="Libre Baskerville"/>
                  <a:sym typeface="Libre Baskerville"/>
                </a:rPr>
                <a:t>nextstepprogram.org</a:t>
              </a:r>
            </a:p>
          </p:txBody>
        </p:sp>
      </p:grpSp>
      <p:grpSp>
        <p:nvGrpSpPr>
          <p:cNvPr name="Group 13" id="13"/>
          <p:cNvGrpSpPr/>
          <p:nvPr/>
        </p:nvGrpSpPr>
        <p:grpSpPr>
          <a:xfrm rot="0">
            <a:off x="13922715" y="4374100"/>
            <a:ext cx="3946079" cy="3789012"/>
            <a:chOff x="0" y="0"/>
            <a:chExt cx="5261439" cy="5052016"/>
          </a:xfrm>
        </p:grpSpPr>
        <p:sp>
          <p:nvSpPr>
            <p:cNvPr name="Freeform 14" id="14"/>
            <p:cNvSpPr/>
            <p:nvPr/>
          </p:nvSpPr>
          <p:spPr>
            <a:xfrm flipH="false" flipV="false" rot="0">
              <a:off x="1664391" y="0"/>
              <a:ext cx="1932658" cy="2117453"/>
            </a:xfrm>
            <a:custGeom>
              <a:avLst/>
              <a:gdLst/>
              <a:ahLst/>
              <a:cxnLst/>
              <a:rect r="r" b="b" t="t" l="l"/>
              <a:pathLst>
                <a:path h="2117453" w="1932658">
                  <a:moveTo>
                    <a:pt x="0" y="0"/>
                  </a:moveTo>
                  <a:lnTo>
                    <a:pt x="1932657" y="0"/>
                  </a:lnTo>
                  <a:lnTo>
                    <a:pt x="1932657" y="2117453"/>
                  </a:lnTo>
                  <a:lnTo>
                    <a:pt x="0" y="211745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5" id="15"/>
            <p:cNvSpPr txBox="true"/>
            <p:nvPr/>
          </p:nvSpPr>
          <p:spPr>
            <a:xfrm rot="0">
              <a:off x="0" y="3295778"/>
              <a:ext cx="5261439" cy="1756238"/>
            </a:xfrm>
            <a:prstGeom prst="rect">
              <a:avLst/>
            </a:prstGeom>
          </p:spPr>
          <p:txBody>
            <a:bodyPr anchor="t" rtlCol="false" tIns="0" lIns="0" bIns="0" rIns="0">
              <a:spAutoFit/>
            </a:bodyPr>
            <a:lstStyle/>
            <a:p>
              <a:pPr algn="ctr">
                <a:lnSpc>
                  <a:spcPts val="3520"/>
                </a:lnSpc>
              </a:pPr>
              <a:r>
                <a:rPr lang="en-US" sz="2708">
                  <a:solidFill>
                    <a:srgbClr val="000000"/>
                  </a:solidFill>
                  <a:latin typeface="Libre Baskerville"/>
                  <a:ea typeface="Libre Baskerville"/>
                  <a:cs typeface="Libre Baskerville"/>
                  <a:sym typeface="Libre Baskerville"/>
                </a:rPr>
                <a:t>The Pathfinder Club</a:t>
              </a:r>
            </a:p>
            <a:p>
              <a:pPr algn="ctr">
                <a:lnSpc>
                  <a:spcPts val="3520"/>
                </a:lnSpc>
              </a:pPr>
            </a:p>
            <a:p>
              <a:pPr algn="ctr" marL="0" indent="0" lvl="0">
                <a:lnSpc>
                  <a:spcPts val="3520"/>
                </a:lnSpc>
              </a:pPr>
              <a:r>
                <a:rPr lang="en-US" sz="2708">
                  <a:solidFill>
                    <a:srgbClr val="000000"/>
                  </a:solidFill>
                  <a:latin typeface="Libre Baskerville"/>
                  <a:ea typeface="Libre Baskerville"/>
                  <a:cs typeface="Libre Baskerville"/>
                  <a:sym typeface="Libre Baskerville"/>
                </a:rPr>
                <a:t>thepathfinderclub.org</a:t>
              </a:r>
            </a:p>
          </p:txBody>
        </p:sp>
      </p:grpSp>
      <p:grpSp>
        <p:nvGrpSpPr>
          <p:cNvPr name="Group 16" id="16"/>
          <p:cNvGrpSpPr/>
          <p:nvPr/>
        </p:nvGrpSpPr>
        <p:grpSpPr>
          <a:xfrm rot="0">
            <a:off x="9539508" y="4374100"/>
            <a:ext cx="3373149" cy="5655076"/>
            <a:chOff x="0" y="0"/>
            <a:chExt cx="4497532" cy="7540102"/>
          </a:xfrm>
        </p:grpSpPr>
        <p:sp>
          <p:nvSpPr>
            <p:cNvPr name="Freeform 17" id="17"/>
            <p:cNvSpPr/>
            <p:nvPr/>
          </p:nvSpPr>
          <p:spPr>
            <a:xfrm flipH="false" flipV="false" rot="0">
              <a:off x="1343756" y="0"/>
              <a:ext cx="1810021" cy="1717874"/>
            </a:xfrm>
            <a:custGeom>
              <a:avLst/>
              <a:gdLst/>
              <a:ahLst/>
              <a:cxnLst/>
              <a:rect r="r" b="b" t="t" l="l"/>
              <a:pathLst>
                <a:path h="1717874" w="1810021">
                  <a:moveTo>
                    <a:pt x="0" y="0"/>
                  </a:moveTo>
                  <a:lnTo>
                    <a:pt x="1810020" y="0"/>
                  </a:lnTo>
                  <a:lnTo>
                    <a:pt x="1810020" y="1717874"/>
                  </a:lnTo>
                  <a:lnTo>
                    <a:pt x="0" y="1717874"/>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8" id="18"/>
            <p:cNvSpPr txBox="true"/>
            <p:nvPr/>
          </p:nvSpPr>
          <p:spPr>
            <a:xfrm rot="0">
              <a:off x="0" y="2939527"/>
              <a:ext cx="4497532" cy="4600575"/>
            </a:xfrm>
            <a:prstGeom prst="rect">
              <a:avLst/>
            </a:prstGeom>
          </p:spPr>
          <p:txBody>
            <a:bodyPr anchor="t" rtlCol="false" tIns="0" lIns="0" bIns="0" rIns="0">
              <a:spAutoFit/>
            </a:bodyPr>
            <a:lstStyle/>
            <a:p>
              <a:pPr algn="ctr">
                <a:lnSpc>
                  <a:spcPts val="3900"/>
                </a:lnSpc>
              </a:pPr>
              <a:r>
                <a:rPr lang="en-US" sz="3000">
                  <a:solidFill>
                    <a:srgbClr val="000000"/>
                  </a:solidFill>
                  <a:latin typeface="Libre Baskerville"/>
                  <a:ea typeface="Libre Baskerville"/>
                  <a:cs typeface="Libre Baskerville"/>
                  <a:sym typeface="Libre Baskerville"/>
                </a:rPr>
                <a:t>Mountain Education</a:t>
              </a:r>
            </a:p>
            <a:p>
              <a:pPr algn="ctr">
                <a:lnSpc>
                  <a:spcPts val="3900"/>
                </a:lnSpc>
              </a:pPr>
            </a:p>
            <a:p>
              <a:pPr algn="ctr">
                <a:lnSpc>
                  <a:spcPts val="3900"/>
                </a:lnSpc>
              </a:pPr>
              <a:r>
                <a:rPr lang="en-US" sz="3000">
                  <a:solidFill>
                    <a:srgbClr val="000000"/>
                  </a:solidFill>
                  <a:latin typeface="Libre Baskerville"/>
                  <a:ea typeface="Libre Baskerville"/>
                  <a:cs typeface="Libre Baskerville"/>
                  <a:sym typeface="Libre Baskerville"/>
                </a:rPr>
                <a:t>Dr. David Hicks</a:t>
              </a:r>
            </a:p>
            <a:p>
              <a:pPr algn="ctr">
                <a:lnSpc>
                  <a:spcPts val="3900"/>
                </a:lnSpc>
              </a:pPr>
              <a:r>
                <a:rPr lang="en-US" sz="3000">
                  <a:solidFill>
                    <a:srgbClr val="000000"/>
                  </a:solidFill>
                  <a:latin typeface="Libre Baskerville"/>
                  <a:ea typeface="Libre Baskerville"/>
                  <a:cs typeface="Libre Baskerville"/>
                  <a:sym typeface="Libre Baskerville"/>
                </a:rPr>
                <a:t>770-856-4945</a:t>
              </a:r>
            </a:p>
            <a:p>
              <a:pPr algn="ctr">
                <a:lnSpc>
                  <a:spcPts val="3900"/>
                </a:lnSpc>
              </a:pPr>
            </a:p>
            <a:p>
              <a:pPr algn="ctr" marL="0" indent="0" lvl="0">
                <a:lnSpc>
                  <a:spcPts val="3900"/>
                </a:lnSpc>
              </a:pPr>
              <a:r>
                <a:rPr lang="en-US" sz="3000">
                  <a:solidFill>
                    <a:srgbClr val="000000"/>
                  </a:solidFill>
                  <a:latin typeface="Libre Baskerville"/>
                  <a:ea typeface="Libre Baskerville"/>
                  <a:cs typeface="Libre Baskerville"/>
                  <a:sym typeface="Libre Baskerville"/>
                </a:rPr>
                <a:t>mymec.org</a:t>
              </a:r>
            </a:p>
          </p:txBody>
        </p:sp>
      </p:gr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AEB6A4"/>
        </a:solidFill>
      </p:bgPr>
    </p:bg>
    <p:spTree>
      <p:nvGrpSpPr>
        <p:cNvPr id="1" name=""/>
        <p:cNvGrpSpPr/>
        <p:nvPr/>
      </p:nvGrpSpPr>
      <p:grpSpPr>
        <a:xfrm>
          <a:off x="0" y="0"/>
          <a:ext cx="0" cy="0"/>
          <a:chOff x="0" y="0"/>
          <a:chExt cx="0" cy="0"/>
        </a:xfrm>
      </p:grpSpPr>
      <p:sp>
        <p:nvSpPr>
          <p:cNvPr name="AutoShape 2" id="2"/>
          <p:cNvSpPr/>
          <p:nvPr/>
        </p:nvSpPr>
        <p:spPr>
          <a:xfrm rot="5400000">
            <a:off x="947290" y="6860683"/>
            <a:ext cx="6843109" cy="0"/>
          </a:xfrm>
          <a:prstGeom prst="line">
            <a:avLst/>
          </a:prstGeom>
          <a:ln cap="rnd" w="9525">
            <a:solidFill>
              <a:srgbClr val="C2C9B7"/>
            </a:solidFill>
            <a:prstDash val="solid"/>
            <a:headEnd type="none" len="sm" w="sm"/>
            <a:tailEnd type="none" len="sm" w="sm"/>
          </a:ln>
        </p:spPr>
      </p:sp>
      <p:sp>
        <p:nvSpPr>
          <p:cNvPr name="AutoShape 3" id="3"/>
          <p:cNvSpPr/>
          <p:nvPr/>
        </p:nvSpPr>
        <p:spPr>
          <a:xfrm rot="0">
            <a:off x="0" y="3443891"/>
            <a:ext cx="18246628" cy="0"/>
          </a:xfrm>
          <a:prstGeom prst="line">
            <a:avLst/>
          </a:prstGeom>
          <a:ln cap="rnd" w="9525">
            <a:solidFill>
              <a:srgbClr val="C2C9B7"/>
            </a:solidFill>
            <a:prstDash val="solid"/>
            <a:headEnd type="none" len="sm" w="sm"/>
            <a:tailEnd type="none" len="sm" w="sm"/>
          </a:ln>
        </p:spPr>
      </p:sp>
      <p:sp>
        <p:nvSpPr>
          <p:cNvPr name="AutoShape 4" id="4"/>
          <p:cNvSpPr/>
          <p:nvPr/>
        </p:nvSpPr>
        <p:spPr>
          <a:xfrm rot="5400000">
            <a:off x="5243715" y="7053476"/>
            <a:ext cx="7228694" cy="0"/>
          </a:xfrm>
          <a:prstGeom prst="line">
            <a:avLst/>
          </a:prstGeom>
          <a:ln cap="rnd" w="9525">
            <a:solidFill>
              <a:srgbClr val="C2C9B7"/>
            </a:solidFill>
            <a:prstDash val="solid"/>
            <a:headEnd type="none" len="sm" w="sm"/>
            <a:tailEnd type="none" len="sm" w="sm"/>
          </a:ln>
        </p:spPr>
      </p:sp>
      <p:sp>
        <p:nvSpPr>
          <p:cNvPr name="AutoShape 5" id="5"/>
          <p:cNvSpPr/>
          <p:nvPr/>
        </p:nvSpPr>
        <p:spPr>
          <a:xfrm rot="5400000">
            <a:off x="10172548" y="6860683"/>
            <a:ext cx="6843109" cy="0"/>
          </a:xfrm>
          <a:prstGeom prst="line">
            <a:avLst/>
          </a:prstGeom>
          <a:ln cap="rnd" w="9525">
            <a:solidFill>
              <a:srgbClr val="C2C9B7"/>
            </a:solidFill>
            <a:prstDash val="solid"/>
            <a:headEnd type="none" len="sm" w="sm"/>
            <a:tailEnd type="none" len="sm" w="sm"/>
          </a:ln>
        </p:spPr>
      </p:sp>
      <p:sp>
        <p:nvSpPr>
          <p:cNvPr name="TextBox 6" id="6"/>
          <p:cNvSpPr txBox="true"/>
          <p:nvPr/>
        </p:nvSpPr>
        <p:spPr>
          <a:xfrm rot="0">
            <a:off x="2444488" y="224256"/>
            <a:ext cx="12827148" cy="2743200"/>
          </a:xfrm>
          <a:prstGeom prst="rect">
            <a:avLst/>
          </a:prstGeom>
        </p:spPr>
        <p:txBody>
          <a:bodyPr anchor="t" rtlCol="false" tIns="0" lIns="0" bIns="0" rIns="0">
            <a:spAutoFit/>
          </a:bodyPr>
          <a:lstStyle/>
          <a:p>
            <a:pPr algn="ctr" marL="0" indent="0" lvl="0">
              <a:lnSpc>
                <a:spcPts val="10800"/>
              </a:lnSpc>
            </a:pPr>
            <a:r>
              <a:rPr lang="en-US" b="true" sz="9000">
                <a:solidFill>
                  <a:srgbClr val="000000"/>
                </a:solidFill>
                <a:latin typeface="Libre Baskerville Bold"/>
                <a:ea typeface="Libre Baskerville Bold"/>
                <a:cs typeface="Libre Baskerville Bold"/>
                <a:sym typeface="Libre Baskerville Bold"/>
              </a:rPr>
              <a:t>School Site Resources</a:t>
            </a:r>
          </a:p>
        </p:txBody>
      </p:sp>
      <p:grpSp>
        <p:nvGrpSpPr>
          <p:cNvPr name="Group 7" id="7"/>
          <p:cNvGrpSpPr/>
          <p:nvPr/>
        </p:nvGrpSpPr>
        <p:grpSpPr>
          <a:xfrm rot="0">
            <a:off x="13989390" y="4374100"/>
            <a:ext cx="3677949" cy="4442531"/>
            <a:chOff x="0" y="0"/>
            <a:chExt cx="4903932" cy="5923374"/>
          </a:xfrm>
        </p:grpSpPr>
        <p:sp>
          <p:nvSpPr>
            <p:cNvPr name="Freeform 8" id="8"/>
            <p:cNvSpPr/>
            <p:nvPr/>
          </p:nvSpPr>
          <p:spPr>
            <a:xfrm flipH="false" flipV="false" rot="0">
              <a:off x="1773774" y="0"/>
              <a:ext cx="1356385" cy="1973576"/>
            </a:xfrm>
            <a:custGeom>
              <a:avLst/>
              <a:gdLst/>
              <a:ahLst/>
              <a:cxnLst/>
              <a:rect r="r" b="b" t="t" l="l"/>
              <a:pathLst>
                <a:path h="1973576" w="1356385">
                  <a:moveTo>
                    <a:pt x="0" y="0"/>
                  </a:moveTo>
                  <a:lnTo>
                    <a:pt x="1356384" y="0"/>
                  </a:lnTo>
                  <a:lnTo>
                    <a:pt x="1356384" y="1973576"/>
                  </a:lnTo>
                  <a:lnTo>
                    <a:pt x="0" y="197357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0" y="3060368"/>
              <a:ext cx="4903932" cy="2863006"/>
            </a:xfrm>
            <a:prstGeom prst="rect">
              <a:avLst/>
            </a:prstGeom>
          </p:spPr>
          <p:txBody>
            <a:bodyPr anchor="t" rtlCol="false" tIns="0" lIns="0" bIns="0" rIns="0">
              <a:spAutoFit/>
            </a:bodyPr>
            <a:lstStyle/>
            <a:p>
              <a:pPr algn="ctr">
                <a:lnSpc>
                  <a:spcPts val="4252"/>
                </a:lnSpc>
              </a:pPr>
              <a:r>
                <a:rPr lang="en-US" sz="3271">
                  <a:solidFill>
                    <a:srgbClr val="000000"/>
                  </a:solidFill>
                  <a:latin typeface="Libre Baskerville"/>
                  <a:ea typeface="Libre Baskerville"/>
                  <a:cs typeface="Libre Baskerville"/>
                  <a:sym typeface="Libre Baskerville"/>
                </a:rPr>
                <a:t>Universal Tech Institute</a:t>
              </a:r>
            </a:p>
            <a:p>
              <a:pPr algn="ctr">
                <a:lnSpc>
                  <a:spcPts val="4252"/>
                </a:lnSpc>
              </a:pPr>
            </a:p>
            <a:p>
              <a:pPr algn="ctr" marL="0" indent="0" lvl="0">
                <a:lnSpc>
                  <a:spcPts val="4252"/>
                </a:lnSpc>
              </a:pPr>
              <a:r>
                <a:rPr lang="en-US" sz="3271">
                  <a:solidFill>
                    <a:srgbClr val="000000"/>
                  </a:solidFill>
                  <a:latin typeface="Libre Baskerville"/>
                  <a:ea typeface="Libre Baskerville"/>
                  <a:cs typeface="Libre Baskerville"/>
                  <a:sym typeface="Libre Baskerville"/>
                </a:rPr>
                <a:t>www.uti.edu</a:t>
              </a:r>
            </a:p>
          </p:txBody>
        </p:sp>
      </p:grpSp>
      <p:grpSp>
        <p:nvGrpSpPr>
          <p:cNvPr name="Group 10" id="10"/>
          <p:cNvGrpSpPr/>
          <p:nvPr/>
        </p:nvGrpSpPr>
        <p:grpSpPr>
          <a:xfrm rot="0">
            <a:off x="9661887" y="4374100"/>
            <a:ext cx="3833240" cy="5061581"/>
            <a:chOff x="0" y="0"/>
            <a:chExt cx="5110987" cy="6748775"/>
          </a:xfrm>
        </p:grpSpPr>
        <p:sp>
          <p:nvSpPr>
            <p:cNvPr name="Freeform 11" id="11"/>
            <p:cNvSpPr/>
            <p:nvPr/>
          </p:nvSpPr>
          <p:spPr>
            <a:xfrm flipH="false" flipV="false" rot="0">
              <a:off x="1714033" y="0"/>
              <a:ext cx="1682922" cy="2056905"/>
            </a:xfrm>
            <a:custGeom>
              <a:avLst/>
              <a:gdLst/>
              <a:ahLst/>
              <a:cxnLst/>
              <a:rect r="r" b="b" t="t" l="l"/>
              <a:pathLst>
                <a:path h="2056905" w="1682922">
                  <a:moveTo>
                    <a:pt x="0" y="0"/>
                  </a:moveTo>
                  <a:lnTo>
                    <a:pt x="1682922" y="0"/>
                  </a:lnTo>
                  <a:lnTo>
                    <a:pt x="1682922" y="2056905"/>
                  </a:lnTo>
                  <a:lnTo>
                    <a:pt x="0" y="205690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2" id="12"/>
            <p:cNvSpPr txBox="true"/>
            <p:nvPr/>
          </p:nvSpPr>
          <p:spPr>
            <a:xfrm rot="0">
              <a:off x="0" y="3344371"/>
              <a:ext cx="5110987" cy="3404404"/>
            </a:xfrm>
            <a:prstGeom prst="rect">
              <a:avLst/>
            </a:prstGeom>
          </p:spPr>
          <p:txBody>
            <a:bodyPr anchor="t" rtlCol="false" tIns="0" lIns="0" bIns="0" rIns="0">
              <a:spAutoFit/>
            </a:bodyPr>
            <a:lstStyle/>
            <a:p>
              <a:pPr algn="ctr">
                <a:lnSpc>
                  <a:spcPts val="4082"/>
                </a:lnSpc>
              </a:pPr>
              <a:r>
                <a:rPr lang="en-US" sz="3140">
                  <a:solidFill>
                    <a:srgbClr val="000000"/>
                  </a:solidFill>
                  <a:latin typeface="Libre Baskerville"/>
                  <a:ea typeface="Libre Baskerville"/>
                  <a:cs typeface="Libre Baskerville"/>
                  <a:sym typeface="Libre Baskerville"/>
                </a:rPr>
                <a:t>Cinema Drive</a:t>
              </a:r>
            </a:p>
            <a:p>
              <a:pPr algn="ctr">
                <a:lnSpc>
                  <a:spcPts val="4082"/>
                </a:lnSpc>
              </a:pPr>
            </a:p>
            <a:p>
              <a:pPr algn="ctr">
                <a:lnSpc>
                  <a:spcPts val="4082"/>
                </a:lnSpc>
              </a:pPr>
              <a:r>
                <a:rPr lang="en-US" sz="3140">
                  <a:solidFill>
                    <a:srgbClr val="000000"/>
                  </a:solidFill>
                  <a:latin typeface="Libre Baskerville"/>
                  <a:ea typeface="Libre Baskerville"/>
                  <a:cs typeface="Libre Baskerville"/>
                  <a:sym typeface="Libre Baskerville"/>
                </a:rPr>
                <a:t>Kenneth Bain</a:t>
              </a:r>
            </a:p>
            <a:p>
              <a:pPr algn="ctr">
                <a:lnSpc>
                  <a:spcPts val="4082"/>
                </a:lnSpc>
              </a:pPr>
            </a:p>
            <a:p>
              <a:pPr algn="ctr" marL="0" indent="0" lvl="0">
                <a:lnSpc>
                  <a:spcPts val="4082"/>
                </a:lnSpc>
              </a:pPr>
              <a:r>
                <a:rPr lang="en-US" sz="3140">
                  <a:solidFill>
                    <a:srgbClr val="000000"/>
                  </a:solidFill>
                  <a:latin typeface="Libre Baskerville"/>
                  <a:ea typeface="Libre Baskerville"/>
                  <a:cs typeface="Libre Baskerville"/>
                  <a:sym typeface="Libre Baskerville"/>
                </a:rPr>
                <a:t>336-740-0530 cell</a:t>
              </a:r>
            </a:p>
          </p:txBody>
        </p:sp>
      </p:grpSp>
      <p:grpSp>
        <p:nvGrpSpPr>
          <p:cNvPr name="Group 13" id="13"/>
          <p:cNvGrpSpPr/>
          <p:nvPr/>
        </p:nvGrpSpPr>
        <p:grpSpPr>
          <a:xfrm rot="0">
            <a:off x="667083" y="4374100"/>
            <a:ext cx="3373149" cy="5376118"/>
            <a:chOff x="0" y="0"/>
            <a:chExt cx="4497532" cy="7168157"/>
          </a:xfrm>
        </p:grpSpPr>
        <p:sp>
          <p:nvSpPr>
            <p:cNvPr name="Freeform 14" id="14"/>
            <p:cNvSpPr/>
            <p:nvPr/>
          </p:nvSpPr>
          <p:spPr>
            <a:xfrm flipH="false" flipV="false" rot="0">
              <a:off x="1422738" y="0"/>
              <a:ext cx="1652055" cy="1810021"/>
            </a:xfrm>
            <a:custGeom>
              <a:avLst/>
              <a:gdLst/>
              <a:ahLst/>
              <a:cxnLst/>
              <a:rect r="r" b="b" t="t" l="l"/>
              <a:pathLst>
                <a:path h="1810021" w="1652055">
                  <a:moveTo>
                    <a:pt x="0" y="0"/>
                  </a:moveTo>
                  <a:lnTo>
                    <a:pt x="1652056" y="0"/>
                  </a:lnTo>
                  <a:lnTo>
                    <a:pt x="1652056" y="1810021"/>
                  </a:lnTo>
                  <a:lnTo>
                    <a:pt x="0" y="181002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5" id="15"/>
            <p:cNvSpPr txBox="true"/>
            <p:nvPr/>
          </p:nvSpPr>
          <p:spPr>
            <a:xfrm rot="0">
              <a:off x="0" y="2822641"/>
              <a:ext cx="4497532" cy="4345516"/>
            </a:xfrm>
            <a:prstGeom prst="rect">
              <a:avLst/>
            </a:prstGeom>
          </p:spPr>
          <p:txBody>
            <a:bodyPr anchor="t" rtlCol="false" tIns="0" lIns="0" bIns="0" rIns="0">
              <a:spAutoFit/>
            </a:bodyPr>
            <a:lstStyle/>
            <a:p>
              <a:pPr algn="ctr">
                <a:lnSpc>
                  <a:spcPts val="3250"/>
                </a:lnSpc>
              </a:pPr>
              <a:r>
                <a:rPr lang="en-US" sz="2500">
                  <a:solidFill>
                    <a:srgbClr val="000000"/>
                  </a:solidFill>
                  <a:latin typeface="Libre Baskerville"/>
                  <a:ea typeface="Libre Baskerville"/>
                  <a:cs typeface="Libre Baskerville"/>
                  <a:sym typeface="Libre Baskerville"/>
                </a:rPr>
                <a:t>SHARE (Supporting Student Health And Resilience)</a:t>
              </a:r>
            </a:p>
            <a:p>
              <a:pPr algn="ctr">
                <a:lnSpc>
                  <a:spcPts val="3250"/>
                </a:lnSpc>
              </a:pPr>
            </a:p>
            <a:p>
              <a:pPr algn="ctr">
                <a:lnSpc>
                  <a:spcPts val="3250"/>
                </a:lnSpc>
              </a:pPr>
              <a:r>
                <a:rPr lang="en-US" sz="2500">
                  <a:solidFill>
                    <a:srgbClr val="000000"/>
                  </a:solidFill>
                  <a:latin typeface="Libre Baskerville"/>
                  <a:ea typeface="Libre Baskerville"/>
                  <a:cs typeface="Libre Baskerville"/>
                  <a:sym typeface="Libre Baskerville"/>
                </a:rPr>
                <a:t>Dr. Myriam Forster</a:t>
              </a:r>
            </a:p>
            <a:p>
              <a:pPr algn="ctr">
                <a:lnSpc>
                  <a:spcPts val="3250"/>
                </a:lnSpc>
              </a:pPr>
            </a:p>
            <a:p>
              <a:pPr algn="ctr">
                <a:lnSpc>
                  <a:spcPts val="3250"/>
                </a:lnSpc>
              </a:pPr>
              <a:r>
                <a:rPr lang="en-US" sz="2500">
                  <a:solidFill>
                    <a:srgbClr val="000000"/>
                  </a:solidFill>
                  <a:latin typeface="Libre Baskerville"/>
                  <a:ea typeface="Libre Baskerville"/>
                  <a:cs typeface="Libre Baskerville"/>
                  <a:sym typeface="Libre Baskerville"/>
                </a:rPr>
                <a:t>shareprojectcsun.net</a:t>
              </a:r>
            </a:p>
            <a:p>
              <a:pPr algn="ctr" marL="0" indent="0" lvl="0">
                <a:lnSpc>
                  <a:spcPts val="3250"/>
                </a:lnSpc>
              </a:pPr>
            </a:p>
          </p:txBody>
        </p:sp>
      </p:grpSp>
      <p:grpSp>
        <p:nvGrpSpPr>
          <p:cNvPr name="Group 16" id="16"/>
          <p:cNvGrpSpPr/>
          <p:nvPr/>
        </p:nvGrpSpPr>
        <p:grpSpPr>
          <a:xfrm rot="0">
            <a:off x="4926879" y="4374100"/>
            <a:ext cx="3532044" cy="4884200"/>
            <a:chOff x="0" y="0"/>
            <a:chExt cx="4709392" cy="6512266"/>
          </a:xfrm>
        </p:grpSpPr>
        <p:sp>
          <p:nvSpPr>
            <p:cNvPr name="Freeform 17" id="17"/>
            <p:cNvSpPr/>
            <p:nvPr/>
          </p:nvSpPr>
          <p:spPr>
            <a:xfrm flipH="false" flipV="false" rot="0">
              <a:off x="1407054" y="0"/>
              <a:ext cx="1895283" cy="1798796"/>
            </a:xfrm>
            <a:custGeom>
              <a:avLst/>
              <a:gdLst/>
              <a:ahLst/>
              <a:cxnLst/>
              <a:rect r="r" b="b" t="t" l="l"/>
              <a:pathLst>
                <a:path h="1798796" w="1895283">
                  <a:moveTo>
                    <a:pt x="0" y="0"/>
                  </a:moveTo>
                  <a:lnTo>
                    <a:pt x="1895283" y="0"/>
                  </a:lnTo>
                  <a:lnTo>
                    <a:pt x="1895283" y="1798796"/>
                  </a:lnTo>
                  <a:lnTo>
                    <a:pt x="0" y="179879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8" id="18"/>
            <p:cNvSpPr txBox="true"/>
            <p:nvPr/>
          </p:nvSpPr>
          <p:spPr>
            <a:xfrm rot="0">
              <a:off x="0" y="3079342"/>
              <a:ext cx="4709392" cy="3432925"/>
            </a:xfrm>
            <a:prstGeom prst="rect">
              <a:avLst/>
            </a:prstGeom>
          </p:spPr>
          <p:txBody>
            <a:bodyPr anchor="t" rtlCol="false" tIns="0" lIns="0" bIns="0" rIns="0">
              <a:spAutoFit/>
            </a:bodyPr>
            <a:lstStyle/>
            <a:p>
              <a:pPr algn="ctr">
                <a:lnSpc>
                  <a:spcPts val="4083"/>
                </a:lnSpc>
              </a:pPr>
              <a:r>
                <a:rPr lang="en-US" sz="3141">
                  <a:solidFill>
                    <a:srgbClr val="000000"/>
                  </a:solidFill>
                  <a:latin typeface="Libre Baskerville"/>
                  <a:ea typeface="Libre Baskerville"/>
                  <a:cs typeface="Libre Baskerville"/>
                  <a:sym typeface="Libre Baskerville"/>
                </a:rPr>
                <a:t>Hope Givers</a:t>
              </a:r>
            </a:p>
            <a:p>
              <a:pPr algn="ctr">
                <a:lnSpc>
                  <a:spcPts val="4083"/>
                </a:lnSpc>
              </a:pPr>
            </a:p>
            <a:p>
              <a:pPr algn="ctr">
                <a:lnSpc>
                  <a:spcPts val="4083"/>
                </a:lnSpc>
              </a:pPr>
              <a:r>
                <a:rPr lang="en-US" sz="3141">
                  <a:solidFill>
                    <a:srgbClr val="000000"/>
                  </a:solidFill>
                  <a:latin typeface="Libre Baskerville"/>
                  <a:ea typeface="Libre Baskerville"/>
                  <a:cs typeface="Libre Baskerville"/>
                  <a:sym typeface="Libre Baskerville"/>
                </a:rPr>
                <a:t>Tamlin Hall</a:t>
              </a:r>
            </a:p>
            <a:p>
              <a:pPr algn="ctr">
                <a:lnSpc>
                  <a:spcPts val="4083"/>
                </a:lnSpc>
              </a:pPr>
            </a:p>
            <a:p>
              <a:pPr algn="ctr" marL="0" indent="0" lvl="0">
                <a:lnSpc>
                  <a:spcPts val="4083"/>
                </a:lnSpc>
              </a:pPr>
              <a:r>
                <a:rPr lang="en-US" sz="3141">
                  <a:solidFill>
                    <a:srgbClr val="000000"/>
                  </a:solidFill>
                  <a:latin typeface="Libre Baskerville"/>
                  <a:ea typeface="Libre Baskerville"/>
                  <a:cs typeface="Libre Baskerville"/>
                  <a:sym typeface="Libre Baskerville"/>
                </a:rPr>
                <a:t>hopegiversga.org</a:t>
              </a:r>
            </a:p>
          </p:txBody>
        </p:sp>
      </p:gr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AEB6A4"/>
        </a:solidFill>
      </p:bgPr>
    </p:bg>
    <p:spTree>
      <p:nvGrpSpPr>
        <p:cNvPr id="1" name=""/>
        <p:cNvGrpSpPr/>
        <p:nvPr/>
      </p:nvGrpSpPr>
      <p:grpSpPr>
        <a:xfrm>
          <a:off x="0" y="0"/>
          <a:ext cx="0" cy="0"/>
          <a:chOff x="0" y="0"/>
          <a:chExt cx="0" cy="0"/>
        </a:xfrm>
      </p:grpSpPr>
      <p:sp>
        <p:nvSpPr>
          <p:cNvPr name="AutoShape 2" id="2"/>
          <p:cNvSpPr/>
          <p:nvPr/>
        </p:nvSpPr>
        <p:spPr>
          <a:xfrm rot="5400000">
            <a:off x="947290" y="6860683"/>
            <a:ext cx="6843109" cy="0"/>
          </a:xfrm>
          <a:prstGeom prst="line">
            <a:avLst/>
          </a:prstGeom>
          <a:ln cap="rnd" w="9525">
            <a:solidFill>
              <a:srgbClr val="C2C9B7"/>
            </a:solidFill>
            <a:prstDash val="solid"/>
            <a:headEnd type="none" len="sm" w="sm"/>
            <a:tailEnd type="none" len="sm" w="sm"/>
          </a:ln>
        </p:spPr>
      </p:sp>
      <p:sp>
        <p:nvSpPr>
          <p:cNvPr name="AutoShape 3" id="3"/>
          <p:cNvSpPr/>
          <p:nvPr/>
        </p:nvSpPr>
        <p:spPr>
          <a:xfrm rot="0">
            <a:off x="0" y="3443891"/>
            <a:ext cx="18246628" cy="0"/>
          </a:xfrm>
          <a:prstGeom prst="line">
            <a:avLst/>
          </a:prstGeom>
          <a:ln cap="rnd" w="9525">
            <a:solidFill>
              <a:srgbClr val="C2C9B7"/>
            </a:solidFill>
            <a:prstDash val="solid"/>
            <a:headEnd type="none" len="sm" w="sm"/>
            <a:tailEnd type="none" len="sm" w="sm"/>
          </a:ln>
        </p:spPr>
      </p:sp>
      <p:sp>
        <p:nvSpPr>
          <p:cNvPr name="AutoShape 4" id="4"/>
          <p:cNvSpPr/>
          <p:nvPr/>
        </p:nvSpPr>
        <p:spPr>
          <a:xfrm rot="5400000">
            <a:off x="5243715" y="7053476"/>
            <a:ext cx="7228694" cy="0"/>
          </a:xfrm>
          <a:prstGeom prst="line">
            <a:avLst/>
          </a:prstGeom>
          <a:ln cap="rnd" w="9525">
            <a:solidFill>
              <a:srgbClr val="C2C9B7"/>
            </a:solidFill>
            <a:prstDash val="solid"/>
            <a:headEnd type="none" len="sm" w="sm"/>
            <a:tailEnd type="none" len="sm" w="sm"/>
          </a:ln>
        </p:spPr>
      </p:sp>
      <p:sp>
        <p:nvSpPr>
          <p:cNvPr name="AutoShape 5" id="5"/>
          <p:cNvSpPr/>
          <p:nvPr/>
        </p:nvSpPr>
        <p:spPr>
          <a:xfrm rot="5400000">
            <a:off x="10172548" y="6860683"/>
            <a:ext cx="6843109" cy="0"/>
          </a:xfrm>
          <a:prstGeom prst="line">
            <a:avLst/>
          </a:prstGeom>
          <a:ln cap="rnd" w="9525">
            <a:solidFill>
              <a:srgbClr val="C2C9B7"/>
            </a:solidFill>
            <a:prstDash val="solid"/>
            <a:headEnd type="none" len="sm" w="sm"/>
            <a:tailEnd type="none" len="sm" w="sm"/>
          </a:ln>
        </p:spPr>
      </p:sp>
      <p:sp>
        <p:nvSpPr>
          <p:cNvPr name="TextBox 6" id="6"/>
          <p:cNvSpPr txBox="true"/>
          <p:nvPr/>
        </p:nvSpPr>
        <p:spPr>
          <a:xfrm rot="0">
            <a:off x="2444488" y="1028700"/>
            <a:ext cx="12827148" cy="1371600"/>
          </a:xfrm>
          <a:prstGeom prst="rect">
            <a:avLst/>
          </a:prstGeom>
        </p:spPr>
        <p:txBody>
          <a:bodyPr anchor="t" rtlCol="false" tIns="0" lIns="0" bIns="0" rIns="0">
            <a:spAutoFit/>
          </a:bodyPr>
          <a:lstStyle/>
          <a:p>
            <a:pPr algn="ctr" marL="0" indent="0" lvl="0">
              <a:lnSpc>
                <a:spcPts val="10800"/>
              </a:lnSpc>
            </a:pPr>
            <a:r>
              <a:rPr lang="en-US" b="true" sz="9000">
                <a:solidFill>
                  <a:srgbClr val="000000"/>
                </a:solidFill>
                <a:latin typeface="Libre Baskerville Bold"/>
                <a:ea typeface="Libre Baskerville Bold"/>
                <a:cs typeface="Libre Baskerville Bold"/>
                <a:sym typeface="Libre Baskerville Bold"/>
              </a:rPr>
              <a:t>DIY Resources</a:t>
            </a:r>
          </a:p>
        </p:txBody>
      </p:sp>
      <p:grpSp>
        <p:nvGrpSpPr>
          <p:cNvPr name="Group 7" id="7"/>
          <p:cNvGrpSpPr/>
          <p:nvPr/>
        </p:nvGrpSpPr>
        <p:grpSpPr>
          <a:xfrm rot="0">
            <a:off x="667083" y="4374100"/>
            <a:ext cx="3373149" cy="3083768"/>
            <a:chOff x="0" y="0"/>
            <a:chExt cx="4497532" cy="4111691"/>
          </a:xfrm>
        </p:grpSpPr>
        <p:sp>
          <p:nvSpPr>
            <p:cNvPr name="Freeform 8" id="8"/>
            <p:cNvSpPr/>
            <p:nvPr/>
          </p:nvSpPr>
          <p:spPr>
            <a:xfrm flipH="false" flipV="false" rot="0">
              <a:off x="1626777" y="0"/>
              <a:ext cx="1243978" cy="1810021"/>
            </a:xfrm>
            <a:custGeom>
              <a:avLst/>
              <a:gdLst/>
              <a:ahLst/>
              <a:cxnLst/>
              <a:rect r="r" b="b" t="t" l="l"/>
              <a:pathLst>
                <a:path h="1810021" w="1243978">
                  <a:moveTo>
                    <a:pt x="0" y="0"/>
                  </a:moveTo>
                  <a:lnTo>
                    <a:pt x="1243978" y="0"/>
                  </a:lnTo>
                  <a:lnTo>
                    <a:pt x="1243978" y="1810021"/>
                  </a:lnTo>
                  <a:lnTo>
                    <a:pt x="0" y="181002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9" id="9"/>
            <p:cNvSpPr txBox="true"/>
            <p:nvPr/>
          </p:nvSpPr>
          <p:spPr>
            <a:xfrm rot="0">
              <a:off x="0" y="2813116"/>
              <a:ext cx="4497532" cy="1298575"/>
            </a:xfrm>
            <a:prstGeom prst="rect">
              <a:avLst/>
            </a:prstGeom>
          </p:spPr>
          <p:txBody>
            <a:bodyPr anchor="t" rtlCol="false" tIns="0" lIns="0" bIns="0" rIns="0">
              <a:spAutoFit/>
            </a:bodyPr>
            <a:lstStyle/>
            <a:p>
              <a:pPr algn="ctr" marL="0" indent="0" lvl="0">
                <a:lnSpc>
                  <a:spcPts val="3900"/>
                </a:lnSpc>
              </a:pPr>
              <a:r>
                <a:rPr lang="en-US" sz="3000">
                  <a:solidFill>
                    <a:srgbClr val="000000"/>
                  </a:solidFill>
                  <a:latin typeface="Libre Baskerville"/>
                  <a:ea typeface="Libre Baskerville"/>
                  <a:cs typeface="Libre Baskerville"/>
                  <a:sym typeface="Libre Baskerville"/>
                </a:rPr>
                <a:t>Community Resources</a:t>
              </a:r>
            </a:p>
          </p:txBody>
        </p:sp>
      </p:grpSp>
      <p:grpSp>
        <p:nvGrpSpPr>
          <p:cNvPr name="Group 10" id="10"/>
          <p:cNvGrpSpPr/>
          <p:nvPr/>
        </p:nvGrpSpPr>
        <p:grpSpPr>
          <a:xfrm rot="0">
            <a:off x="4697457" y="4139450"/>
            <a:ext cx="3652938" cy="3318418"/>
            <a:chOff x="0" y="0"/>
            <a:chExt cx="4870584" cy="4424557"/>
          </a:xfrm>
        </p:grpSpPr>
        <p:sp>
          <p:nvSpPr>
            <p:cNvPr name="Freeform 11" id="11"/>
            <p:cNvSpPr/>
            <p:nvPr/>
          </p:nvSpPr>
          <p:spPr>
            <a:xfrm flipH="false" flipV="false" rot="0">
              <a:off x="1633410" y="0"/>
              <a:ext cx="1603763" cy="1960155"/>
            </a:xfrm>
            <a:custGeom>
              <a:avLst/>
              <a:gdLst/>
              <a:ahLst/>
              <a:cxnLst/>
              <a:rect r="r" b="b" t="t" l="l"/>
              <a:pathLst>
                <a:path h="1960155" w="1603763">
                  <a:moveTo>
                    <a:pt x="0" y="0"/>
                  </a:moveTo>
                  <a:lnTo>
                    <a:pt x="1603763" y="0"/>
                  </a:lnTo>
                  <a:lnTo>
                    <a:pt x="1603763" y="1960155"/>
                  </a:lnTo>
                  <a:lnTo>
                    <a:pt x="0" y="196015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12" id="12"/>
            <p:cNvSpPr txBox="true"/>
            <p:nvPr/>
          </p:nvSpPr>
          <p:spPr>
            <a:xfrm rot="0">
              <a:off x="0" y="3176194"/>
              <a:ext cx="4870584" cy="1248364"/>
            </a:xfrm>
            <a:prstGeom prst="rect">
              <a:avLst/>
            </a:prstGeom>
          </p:spPr>
          <p:txBody>
            <a:bodyPr anchor="t" rtlCol="false" tIns="0" lIns="0" bIns="0" rIns="0">
              <a:spAutoFit/>
            </a:bodyPr>
            <a:lstStyle/>
            <a:p>
              <a:pPr algn="ctr" marL="0" indent="0" lvl="0">
                <a:lnSpc>
                  <a:spcPts val="3716"/>
                </a:lnSpc>
              </a:pPr>
              <a:r>
                <a:rPr lang="en-US" sz="2858">
                  <a:solidFill>
                    <a:srgbClr val="000000"/>
                  </a:solidFill>
                  <a:latin typeface="Libre Baskerville"/>
                  <a:ea typeface="Libre Baskerville"/>
                  <a:cs typeface="Libre Baskerville"/>
                  <a:sym typeface="Libre Baskerville"/>
                </a:rPr>
                <a:t>Community Donations</a:t>
              </a:r>
            </a:p>
          </p:txBody>
        </p:sp>
      </p:grpSp>
      <p:grpSp>
        <p:nvGrpSpPr>
          <p:cNvPr name="Group 13" id="13"/>
          <p:cNvGrpSpPr/>
          <p:nvPr/>
        </p:nvGrpSpPr>
        <p:grpSpPr>
          <a:xfrm rot="0">
            <a:off x="9520050" y="4139450"/>
            <a:ext cx="3373149" cy="4169176"/>
            <a:chOff x="0" y="0"/>
            <a:chExt cx="4497532" cy="5558902"/>
          </a:xfrm>
        </p:grpSpPr>
        <p:sp>
          <p:nvSpPr>
            <p:cNvPr name="Freeform 14" id="14"/>
            <p:cNvSpPr/>
            <p:nvPr/>
          </p:nvSpPr>
          <p:spPr>
            <a:xfrm flipH="false" flipV="false" rot="0">
              <a:off x="1343756" y="0"/>
              <a:ext cx="1810021" cy="1717874"/>
            </a:xfrm>
            <a:custGeom>
              <a:avLst/>
              <a:gdLst/>
              <a:ahLst/>
              <a:cxnLst/>
              <a:rect r="r" b="b" t="t" l="l"/>
              <a:pathLst>
                <a:path h="1717874" w="1810021">
                  <a:moveTo>
                    <a:pt x="0" y="0"/>
                  </a:moveTo>
                  <a:lnTo>
                    <a:pt x="1810020" y="0"/>
                  </a:lnTo>
                  <a:lnTo>
                    <a:pt x="1810020" y="1717874"/>
                  </a:lnTo>
                  <a:lnTo>
                    <a:pt x="0" y="171787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5" id="15"/>
            <p:cNvSpPr txBox="true"/>
            <p:nvPr/>
          </p:nvSpPr>
          <p:spPr>
            <a:xfrm rot="0">
              <a:off x="0" y="2939527"/>
              <a:ext cx="4497532" cy="2619375"/>
            </a:xfrm>
            <a:prstGeom prst="rect">
              <a:avLst/>
            </a:prstGeom>
          </p:spPr>
          <p:txBody>
            <a:bodyPr anchor="t" rtlCol="false" tIns="0" lIns="0" bIns="0" rIns="0">
              <a:spAutoFit/>
            </a:bodyPr>
            <a:lstStyle/>
            <a:p>
              <a:pPr algn="ctr" marL="0" indent="0" lvl="0">
                <a:lnSpc>
                  <a:spcPts val="3900"/>
                </a:lnSpc>
              </a:pPr>
              <a:r>
                <a:rPr lang="en-US" sz="3000">
                  <a:solidFill>
                    <a:srgbClr val="000000"/>
                  </a:solidFill>
                  <a:latin typeface="Libre Baskerville"/>
                  <a:ea typeface="Libre Baskerville"/>
                  <a:cs typeface="Libre Baskerville"/>
                  <a:sym typeface="Libre Baskerville"/>
                </a:rPr>
                <a:t>Mentoring and/or youth networking groups</a:t>
              </a:r>
            </a:p>
          </p:txBody>
        </p:sp>
      </p:grpSp>
      <p:grpSp>
        <p:nvGrpSpPr>
          <p:cNvPr name="Group 16" id="16"/>
          <p:cNvGrpSpPr/>
          <p:nvPr/>
        </p:nvGrpSpPr>
        <p:grpSpPr>
          <a:xfrm rot="0">
            <a:off x="13871000" y="4139450"/>
            <a:ext cx="3373149" cy="4074368"/>
            <a:chOff x="0" y="0"/>
            <a:chExt cx="4497532" cy="5432491"/>
          </a:xfrm>
        </p:grpSpPr>
        <p:sp>
          <p:nvSpPr>
            <p:cNvPr name="Freeform 17" id="17"/>
            <p:cNvSpPr/>
            <p:nvPr/>
          </p:nvSpPr>
          <p:spPr>
            <a:xfrm flipH="false" flipV="false" rot="0">
              <a:off x="1422738" y="0"/>
              <a:ext cx="1652055" cy="1810021"/>
            </a:xfrm>
            <a:custGeom>
              <a:avLst/>
              <a:gdLst/>
              <a:ahLst/>
              <a:cxnLst/>
              <a:rect r="r" b="b" t="t" l="l"/>
              <a:pathLst>
                <a:path h="1810021" w="1652055">
                  <a:moveTo>
                    <a:pt x="0" y="0"/>
                  </a:moveTo>
                  <a:lnTo>
                    <a:pt x="1652056" y="0"/>
                  </a:lnTo>
                  <a:lnTo>
                    <a:pt x="1652056" y="1810021"/>
                  </a:lnTo>
                  <a:lnTo>
                    <a:pt x="0" y="181002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8" id="18"/>
            <p:cNvSpPr txBox="true"/>
            <p:nvPr/>
          </p:nvSpPr>
          <p:spPr>
            <a:xfrm rot="0">
              <a:off x="0" y="2813116"/>
              <a:ext cx="4497532" cy="2619375"/>
            </a:xfrm>
            <a:prstGeom prst="rect">
              <a:avLst/>
            </a:prstGeom>
          </p:spPr>
          <p:txBody>
            <a:bodyPr anchor="t" rtlCol="false" tIns="0" lIns="0" bIns="0" rIns="0">
              <a:spAutoFit/>
            </a:bodyPr>
            <a:lstStyle/>
            <a:p>
              <a:pPr algn="ctr">
                <a:lnSpc>
                  <a:spcPts val="3900"/>
                </a:lnSpc>
              </a:pPr>
              <a:r>
                <a:rPr lang="en-US" sz="3000">
                  <a:solidFill>
                    <a:srgbClr val="000000"/>
                  </a:solidFill>
                  <a:latin typeface="Libre Baskerville"/>
                  <a:ea typeface="Libre Baskerville"/>
                  <a:cs typeface="Libre Baskerville"/>
                  <a:sym typeface="Libre Baskerville"/>
                </a:rPr>
                <a:t>Food, Hygiene and Clothing Closet</a:t>
              </a:r>
            </a:p>
            <a:p>
              <a:pPr algn="ctr" marL="0" indent="0" lvl="0">
                <a:lnSpc>
                  <a:spcPts val="3900"/>
                </a:lnSpc>
              </a:pPr>
            </a:p>
          </p:txBody>
        </p:sp>
      </p:grpSp>
    </p:spTree>
  </p:cSld>
  <p:clrMapOvr>
    <a:masterClrMapping/>
  </p:clrMapOvr>
</p:sld>
</file>

<file path=ppt/slides/slide27.xml><?xml version="1.0" encoding="utf-8"?>
<p:sld xmlns:p="http://schemas.openxmlformats.org/presentationml/2006/main" xmlns:a="http://schemas.openxmlformats.org/drawingml/2006/main">
  <p:cSld>
    <p:bg>
      <p:bgPr>
        <a:solidFill>
          <a:srgbClr val="AEB6A4"/>
        </a:solidFill>
      </p:bgPr>
    </p:bg>
    <p:spTree>
      <p:nvGrpSpPr>
        <p:cNvPr id="1" name=""/>
        <p:cNvGrpSpPr/>
        <p:nvPr/>
      </p:nvGrpSpPr>
      <p:grpSpPr>
        <a:xfrm>
          <a:off x="0" y="0"/>
          <a:ext cx="0" cy="0"/>
          <a:chOff x="0" y="0"/>
          <a:chExt cx="0" cy="0"/>
        </a:xfrm>
      </p:grpSpPr>
      <p:sp>
        <p:nvSpPr>
          <p:cNvPr name="TextBox 2" id="2"/>
          <p:cNvSpPr txBox="true"/>
          <p:nvPr/>
        </p:nvSpPr>
        <p:spPr>
          <a:xfrm rot="0">
            <a:off x="0" y="336251"/>
            <a:ext cx="18288000" cy="9820838"/>
          </a:xfrm>
          <a:prstGeom prst="rect">
            <a:avLst/>
          </a:prstGeom>
        </p:spPr>
        <p:txBody>
          <a:bodyPr anchor="t" rtlCol="false" tIns="0" lIns="0" bIns="0" rIns="0">
            <a:spAutoFit/>
          </a:bodyPr>
          <a:lstStyle/>
          <a:p>
            <a:pPr algn="ctr">
              <a:lnSpc>
                <a:spcPts val="2397"/>
              </a:lnSpc>
            </a:pPr>
            <a:r>
              <a:rPr lang="en-US" sz="2397">
                <a:solidFill>
                  <a:srgbClr val="000000"/>
                </a:solidFill>
                <a:latin typeface="Libre Baskerville"/>
                <a:ea typeface="Libre Baskerville"/>
                <a:cs typeface="Libre Baskerville"/>
                <a:sym typeface="Libre Baskerville"/>
              </a:rPr>
              <a:t>References</a:t>
            </a:r>
          </a:p>
          <a:p>
            <a:pPr algn="ctr">
              <a:lnSpc>
                <a:spcPts val="2397"/>
              </a:lnSpc>
            </a:pPr>
          </a:p>
          <a:p>
            <a:pPr algn="ctr">
              <a:lnSpc>
                <a:spcPts val="2397"/>
              </a:lnSpc>
            </a:pPr>
            <a:r>
              <a:rPr lang="en-US" sz="2397">
                <a:solidFill>
                  <a:srgbClr val="000000"/>
                </a:solidFill>
                <a:latin typeface="Libre Baskerville"/>
                <a:ea typeface="Libre Baskerville"/>
                <a:cs typeface="Libre Baskerville"/>
                <a:sym typeface="Libre Baskerville"/>
              </a:rPr>
              <a:t>Dunn, A. H., Farver, S., Guenther, A., &amp; Wexler, L. J. (2017). Activism through attrition?: An </a:t>
            </a:r>
          </a:p>
          <a:p>
            <a:pPr algn="ctr">
              <a:lnSpc>
                <a:spcPts val="2397"/>
              </a:lnSpc>
            </a:pPr>
            <a:r>
              <a:rPr lang="en-US" sz="2397">
                <a:solidFill>
                  <a:srgbClr val="000000"/>
                </a:solidFill>
                <a:latin typeface="Libre Baskerville"/>
                <a:ea typeface="Libre Baskerville"/>
                <a:cs typeface="Libre Baskerville"/>
                <a:sym typeface="Libre Baskerville"/>
              </a:rPr>
              <a:t>exploration of viral resignation letters and the teachers who wrote them. Teaching and Teacher Education, 64, 280-290. http://doi.org/10.1016/j.tate.2017.02.016</a:t>
            </a:r>
          </a:p>
          <a:p>
            <a:pPr algn="ctr">
              <a:lnSpc>
                <a:spcPts val="2397"/>
              </a:lnSpc>
            </a:pPr>
          </a:p>
          <a:p>
            <a:pPr algn="ctr">
              <a:lnSpc>
                <a:spcPts val="2397"/>
              </a:lnSpc>
            </a:pPr>
            <a:r>
              <a:rPr lang="en-US" sz="2397">
                <a:solidFill>
                  <a:srgbClr val="000000"/>
                </a:solidFill>
                <a:latin typeface="Libre Baskerville"/>
                <a:ea typeface="Libre Baskerville"/>
                <a:cs typeface="Libre Baskerville"/>
                <a:sym typeface="Libre Baskerville"/>
              </a:rPr>
              <a:t>Ford, L., Gumus, O., Harrison, J. D., &amp; Coehoorn, C. J. (2020). Effects of principal’s gender, </a:t>
            </a:r>
          </a:p>
          <a:p>
            <a:pPr algn="ctr">
              <a:lnSpc>
                <a:spcPts val="2397"/>
              </a:lnSpc>
            </a:pPr>
            <a:r>
              <a:rPr lang="en-US" sz="2397">
                <a:solidFill>
                  <a:srgbClr val="000000"/>
                </a:solidFill>
                <a:latin typeface="Libre Baskerville"/>
                <a:ea typeface="Libre Baskerville"/>
                <a:cs typeface="Libre Baskerville"/>
                <a:sym typeface="Libre Baskerville"/>
              </a:rPr>
              <a:t>leadership, and teacher’s certification type on teacher self-efficacy. Journal of Educational Leadership and Policy Studies, 4(1), 1-21. </a:t>
            </a:r>
          </a:p>
          <a:p>
            <a:pPr algn="ctr">
              <a:lnSpc>
                <a:spcPts val="2397"/>
              </a:lnSpc>
            </a:pPr>
          </a:p>
          <a:p>
            <a:pPr algn="ctr">
              <a:lnSpc>
                <a:spcPts val="2397"/>
              </a:lnSpc>
            </a:pPr>
            <a:r>
              <a:rPr lang="en-US" sz="2397">
                <a:solidFill>
                  <a:srgbClr val="000000"/>
                </a:solidFill>
                <a:latin typeface="Libre Baskerville"/>
                <a:ea typeface="Libre Baskerville"/>
                <a:cs typeface="Libre Baskerville"/>
                <a:sym typeface="Libre Baskerville"/>
              </a:rPr>
              <a:t>Koenen, A. K., Vervoort, E., Verschueren, K., &amp; Spilt, J. L. (2018). Teacher-student </a:t>
            </a:r>
          </a:p>
          <a:p>
            <a:pPr algn="ctr">
              <a:lnSpc>
                <a:spcPts val="2397"/>
              </a:lnSpc>
            </a:pPr>
            <a:r>
              <a:rPr lang="en-US" sz="2397">
                <a:solidFill>
                  <a:srgbClr val="000000"/>
                </a:solidFill>
                <a:latin typeface="Libre Baskerville"/>
                <a:ea typeface="Libre Baskerville"/>
                <a:cs typeface="Libre Baskerville"/>
                <a:sym typeface="Libre Baskerville"/>
              </a:rPr>
              <a:t>relationships in special education: The value of the teacher relationship interview. Journal of Psychoeducational Assessment, 1-13. http://doi.org/10.1177%2F0734282918803033</a:t>
            </a:r>
          </a:p>
          <a:p>
            <a:pPr algn="ctr">
              <a:lnSpc>
                <a:spcPts val="2397"/>
              </a:lnSpc>
            </a:pPr>
          </a:p>
          <a:p>
            <a:pPr algn="ctr">
              <a:lnSpc>
                <a:spcPts val="2397"/>
              </a:lnSpc>
            </a:pPr>
            <a:r>
              <a:rPr lang="en-US" sz="2397">
                <a:solidFill>
                  <a:srgbClr val="000000"/>
                </a:solidFill>
                <a:latin typeface="Libre Baskerville"/>
                <a:ea typeface="Libre Baskerville"/>
                <a:cs typeface="Libre Baskerville"/>
                <a:sym typeface="Libre Baskerville"/>
              </a:rPr>
              <a:t>Krane, V., &amp; Klevan, T. (2018). There are three of us: Parents’ experiences of the importance of </a:t>
            </a:r>
          </a:p>
          <a:p>
            <a:pPr algn="ctr">
              <a:lnSpc>
                <a:spcPts val="2397"/>
              </a:lnSpc>
            </a:pPr>
            <a:r>
              <a:rPr lang="en-US" sz="2397">
                <a:solidFill>
                  <a:srgbClr val="000000"/>
                </a:solidFill>
                <a:latin typeface="Libre Baskerville"/>
                <a:ea typeface="Libre Baskerville"/>
                <a:cs typeface="Libre Baskerville"/>
                <a:sym typeface="Libre Baskerville"/>
              </a:rPr>
              <a:t>teacher-student relationships and parental involvement in upper secondary school. International Journal of Adolescence and Youth, 24(1), 74-84. http://doi.org/10.1080/02673843.2018.1464482</a:t>
            </a:r>
          </a:p>
          <a:p>
            <a:pPr algn="ctr">
              <a:lnSpc>
                <a:spcPts val="2397"/>
              </a:lnSpc>
            </a:pPr>
          </a:p>
          <a:p>
            <a:pPr algn="ctr">
              <a:lnSpc>
                <a:spcPts val="2397"/>
              </a:lnSpc>
            </a:pPr>
            <a:r>
              <a:rPr lang="en-US" sz="2397">
                <a:solidFill>
                  <a:srgbClr val="000000"/>
                </a:solidFill>
                <a:latin typeface="Libre Baskerville"/>
                <a:ea typeface="Libre Baskerville"/>
                <a:cs typeface="Libre Baskerville"/>
                <a:sym typeface="Libre Baskerville"/>
              </a:rPr>
              <a:t>Madumere-Obike, C. U., Ukala, C. C., &amp; Nwabueze, A. I. (2018). Managing teacher attrition </a:t>
            </a:r>
          </a:p>
          <a:p>
            <a:pPr algn="ctr">
              <a:lnSpc>
                <a:spcPts val="2397"/>
              </a:lnSpc>
            </a:pPr>
            <a:r>
              <a:rPr lang="en-US" sz="2397">
                <a:solidFill>
                  <a:srgbClr val="000000"/>
                </a:solidFill>
                <a:latin typeface="Libre Baskerville"/>
                <a:ea typeface="Libre Baskerville"/>
                <a:cs typeface="Libre Baskerville"/>
                <a:sym typeface="Libre Baskerville"/>
              </a:rPr>
              <a:t>rate for quality education in public senior secondary schools in Rivers State, Nigeria. Educational Planning, 25(4), 47-58. </a:t>
            </a:r>
          </a:p>
          <a:p>
            <a:pPr algn="ctr">
              <a:lnSpc>
                <a:spcPts val="2397"/>
              </a:lnSpc>
            </a:pPr>
          </a:p>
          <a:p>
            <a:pPr algn="ctr">
              <a:lnSpc>
                <a:spcPts val="2397"/>
              </a:lnSpc>
            </a:pPr>
            <a:r>
              <a:rPr lang="en-US" sz="2397">
                <a:solidFill>
                  <a:srgbClr val="000000"/>
                </a:solidFill>
                <a:latin typeface="Libre Baskerville"/>
                <a:ea typeface="Libre Baskerville"/>
                <a:cs typeface="Libre Baskerville"/>
                <a:sym typeface="Libre Baskerville"/>
              </a:rPr>
              <a:t>Pressley, T., &amp; Ha, C. (2021). Teaching during a pandemic: United States teachers’ self-efficacy </a:t>
            </a:r>
          </a:p>
          <a:p>
            <a:pPr algn="ctr">
              <a:lnSpc>
                <a:spcPts val="2397"/>
              </a:lnSpc>
            </a:pPr>
            <a:r>
              <a:rPr lang="en-US" sz="2397">
                <a:solidFill>
                  <a:srgbClr val="000000"/>
                </a:solidFill>
                <a:latin typeface="Libre Baskerville"/>
                <a:ea typeface="Libre Baskerville"/>
                <a:cs typeface="Libre Baskerville"/>
                <a:sym typeface="Libre Baskerville"/>
              </a:rPr>
              <a:t>during COVID-19. Teaching and Teacher Education, 106, 1-9. http://doi.org/10.1016/j.tate.2021.103465</a:t>
            </a:r>
          </a:p>
          <a:p>
            <a:pPr algn="ctr">
              <a:lnSpc>
                <a:spcPts val="2397"/>
              </a:lnSpc>
            </a:pPr>
          </a:p>
          <a:p>
            <a:pPr algn="ctr">
              <a:lnSpc>
                <a:spcPts val="2397"/>
              </a:lnSpc>
            </a:pPr>
            <a:r>
              <a:rPr lang="en-US" sz="2397">
                <a:solidFill>
                  <a:srgbClr val="000000"/>
                </a:solidFill>
                <a:latin typeface="Libre Baskerville"/>
                <a:ea typeface="Libre Baskerville"/>
                <a:cs typeface="Libre Baskerville"/>
                <a:sym typeface="Libre Baskerville"/>
              </a:rPr>
              <a:t>Zhang, M., Zhang, Y., Wang, L., Liu, H., &amp; Cheng, P. (2020). Occupational support and mental </a:t>
            </a:r>
          </a:p>
          <a:p>
            <a:pPr algn="ctr">
              <a:lnSpc>
                <a:spcPts val="2397"/>
              </a:lnSpc>
            </a:pPr>
            <a:r>
              <a:rPr lang="en-US" sz="2397">
                <a:solidFill>
                  <a:srgbClr val="000000"/>
                </a:solidFill>
                <a:latin typeface="Libre Baskerville"/>
                <a:ea typeface="Libre Baskerville"/>
                <a:cs typeface="Libre Baskerville"/>
                <a:sym typeface="Libre Baskerville"/>
              </a:rPr>
              <a:t>health in special education teachers: Resilience and years of teaching experience as mediator and moderator. Revista Argentina de Clínica Psciológica, 29(5), 420-426. </a:t>
            </a:r>
          </a:p>
          <a:p>
            <a:pPr algn="ctr">
              <a:lnSpc>
                <a:spcPts val="2397"/>
              </a:lnSpc>
            </a:pPr>
          </a:p>
          <a:p>
            <a:pPr algn="ctr">
              <a:lnSpc>
                <a:spcPts val="2397"/>
              </a:lnSpc>
            </a:pPr>
            <a:r>
              <a:rPr lang="en-US" sz="2397">
                <a:solidFill>
                  <a:srgbClr val="000000"/>
                </a:solidFill>
                <a:latin typeface="Libre Baskerville"/>
                <a:ea typeface="Libre Baskerville"/>
                <a:cs typeface="Libre Baskerville"/>
                <a:sym typeface="Libre Baskerville"/>
              </a:rPr>
              <a:t>Zolkoski, S. M. (2019). The importance of teacher-student relationships for students with    emotional and behavioral disorders. Preventing School Failure: Alternative Education for </a:t>
            </a:r>
          </a:p>
          <a:p>
            <a:pPr algn="ctr">
              <a:lnSpc>
                <a:spcPts val="2397"/>
              </a:lnSpc>
            </a:pPr>
            <a:r>
              <a:rPr lang="en-US" sz="2397">
                <a:solidFill>
                  <a:srgbClr val="000000"/>
                </a:solidFill>
                <a:latin typeface="Libre Baskerville"/>
                <a:ea typeface="Libre Baskerville"/>
                <a:cs typeface="Libre Baskerville"/>
                <a:sym typeface="Libre Baskerville"/>
              </a:rPr>
              <a:t> Children and Youth, 63(3), 236-241.</a:t>
            </a:r>
          </a:p>
          <a:p>
            <a:pPr algn="ctr">
              <a:lnSpc>
                <a:spcPts val="2897"/>
              </a:lnSpc>
              <a:spcBef>
                <a:spcPct val="0"/>
              </a:spcBef>
            </a:pP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bg>
      <p:bgPr>
        <a:solidFill>
          <a:srgbClr val="AEB6A4"/>
        </a:solidFill>
      </p:bgPr>
    </p:bg>
    <p:spTree>
      <p:nvGrpSpPr>
        <p:cNvPr id="1" name=""/>
        <p:cNvGrpSpPr/>
        <p:nvPr/>
      </p:nvGrpSpPr>
      <p:grpSpPr>
        <a:xfrm>
          <a:off x="0" y="0"/>
          <a:ext cx="0" cy="0"/>
          <a:chOff x="0" y="0"/>
          <a:chExt cx="0" cy="0"/>
        </a:xfrm>
      </p:grpSpPr>
      <p:sp>
        <p:nvSpPr>
          <p:cNvPr name="Freeform 2" id="2"/>
          <p:cNvSpPr/>
          <p:nvPr/>
        </p:nvSpPr>
        <p:spPr>
          <a:xfrm flipH="false" flipV="false" rot="0">
            <a:off x="-736344" y="724292"/>
            <a:ext cx="19760688" cy="8838417"/>
          </a:xfrm>
          <a:custGeom>
            <a:avLst/>
            <a:gdLst/>
            <a:ahLst/>
            <a:cxnLst/>
            <a:rect r="r" b="b" t="t" l="l"/>
            <a:pathLst>
              <a:path h="8838417" w="19760688">
                <a:moveTo>
                  <a:pt x="0" y="0"/>
                </a:moveTo>
                <a:lnTo>
                  <a:pt x="19760688" y="0"/>
                </a:lnTo>
                <a:lnTo>
                  <a:pt x="19760688" y="8838416"/>
                </a:lnTo>
                <a:lnTo>
                  <a:pt x="0" y="88384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3283182" y="3822700"/>
            <a:ext cx="11721636" cy="1660526"/>
          </a:xfrm>
          <a:prstGeom prst="rect">
            <a:avLst/>
          </a:prstGeom>
        </p:spPr>
        <p:txBody>
          <a:bodyPr anchor="t" rtlCol="false" tIns="0" lIns="0" bIns="0" rIns="0">
            <a:spAutoFit/>
          </a:bodyPr>
          <a:lstStyle/>
          <a:p>
            <a:pPr algn="ctr">
              <a:lnSpc>
                <a:spcPts val="12500"/>
              </a:lnSpc>
            </a:pPr>
            <a:r>
              <a:rPr lang="en-US" sz="12500" b="true">
                <a:solidFill>
                  <a:srgbClr val="000000"/>
                </a:solidFill>
                <a:latin typeface="Libre Baskerville Bold"/>
                <a:ea typeface="Libre Baskerville Bold"/>
                <a:cs typeface="Libre Baskerville Bold"/>
                <a:sym typeface="Libre Baskerville Bold"/>
              </a:rPr>
              <a:t>Conclusion</a:t>
            </a:r>
          </a:p>
        </p:txBody>
      </p:sp>
      <p:sp>
        <p:nvSpPr>
          <p:cNvPr name="TextBox 4" id="4"/>
          <p:cNvSpPr txBox="true"/>
          <p:nvPr/>
        </p:nvSpPr>
        <p:spPr>
          <a:xfrm rot="0">
            <a:off x="3283182" y="8858250"/>
            <a:ext cx="11721636" cy="400050"/>
          </a:xfrm>
          <a:prstGeom prst="rect">
            <a:avLst/>
          </a:prstGeom>
        </p:spPr>
        <p:txBody>
          <a:bodyPr anchor="t" rtlCol="false" tIns="0" lIns="0" bIns="0" rIns="0">
            <a:spAutoFit/>
          </a:bodyPr>
          <a:lstStyle/>
          <a:p>
            <a:pPr algn="ctr">
              <a:lnSpc>
                <a:spcPts val="3000"/>
              </a:lnSpc>
            </a:pPr>
            <a:r>
              <a:rPr lang="en-US" sz="3000">
                <a:solidFill>
                  <a:srgbClr val="000000"/>
                </a:solidFill>
                <a:latin typeface="Libre Baskerville"/>
                <a:ea typeface="Libre Baskerville"/>
                <a:cs typeface="Libre Baskerville"/>
                <a:sym typeface="Libre Baskerville"/>
              </a:rPr>
              <a:t>Presented by Dr. Nicholas Griffin</a:t>
            </a:r>
          </a:p>
        </p:txBody>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bg>
      <p:bgPr>
        <a:solidFill>
          <a:srgbClr val="AEB6A4"/>
        </a:solidFill>
      </p:bgPr>
    </p:bg>
    <p:spTree>
      <p:nvGrpSpPr>
        <p:cNvPr id="1" name=""/>
        <p:cNvGrpSpPr/>
        <p:nvPr/>
      </p:nvGrpSpPr>
      <p:grpSpPr>
        <a:xfrm>
          <a:off x="0" y="0"/>
          <a:ext cx="0" cy="0"/>
          <a:chOff x="0" y="0"/>
          <a:chExt cx="0" cy="0"/>
        </a:xfrm>
      </p:grpSpPr>
      <p:sp>
        <p:nvSpPr>
          <p:cNvPr name="Freeform 2" id="2"/>
          <p:cNvSpPr/>
          <p:nvPr/>
        </p:nvSpPr>
        <p:spPr>
          <a:xfrm flipH="false" flipV="false" rot="0">
            <a:off x="-736344" y="724292"/>
            <a:ext cx="19760688" cy="8838417"/>
          </a:xfrm>
          <a:custGeom>
            <a:avLst/>
            <a:gdLst/>
            <a:ahLst/>
            <a:cxnLst/>
            <a:rect r="r" b="b" t="t" l="l"/>
            <a:pathLst>
              <a:path h="8838417" w="19760688">
                <a:moveTo>
                  <a:pt x="0" y="0"/>
                </a:moveTo>
                <a:lnTo>
                  <a:pt x="19760688" y="0"/>
                </a:lnTo>
                <a:lnTo>
                  <a:pt x="19760688" y="8838416"/>
                </a:lnTo>
                <a:lnTo>
                  <a:pt x="0" y="88384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3283182" y="3822700"/>
            <a:ext cx="11721636" cy="1660526"/>
          </a:xfrm>
          <a:prstGeom prst="rect">
            <a:avLst/>
          </a:prstGeom>
        </p:spPr>
        <p:txBody>
          <a:bodyPr anchor="t" rtlCol="false" tIns="0" lIns="0" bIns="0" rIns="0">
            <a:spAutoFit/>
          </a:bodyPr>
          <a:lstStyle/>
          <a:p>
            <a:pPr algn="ctr">
              <a:lnSpc>
                <a:spcPts val="12500"/>
              </a:lnSpc>
            </a:pPr>
            <a:r>
              <a:rPr lang="en-US" sz="12500" b="true">
                <a:solidFill>
                  <a:srgbClr val="000000"/>
                </a:solidFill>
                <a:latin typeface="Libre Baskerville Bold"/>
                <a:ea typeface="Libre Baskerville Bold"/>
                <a:cs typeface="Libre Baskerville Bold"/>
                <a:sym typeface="Libre Baskerville Bold"/>
              </a:rPr>
              <a:t>Questions?</a:t>
            </a:r>
          </a:p>
        </p:txBody>
      </p:sp>
      <p:sp>
        <p:nvSpPr>
          <p:cNvPr name="TextBox 4" id="4"/>
          <p:cNvSpPr txBox="true"/>
          <p:nvPr/>
        </p:nvSpPr>
        <p:spPr>
          <a:xfrm rot="0">
            <a:off x="3283182" y="8858250"/>
            <a:ext cx="11721636" cy="400050"/>
          </a:xfrm>
          <a:prstGeom prst="rect">
            <a:avLst/>
          </a:prstGeom>
        </p:spPr>
        <p:txBody>
          <a:bodyPr anchor="t" rtlCol="false" tIns="0" lIns="0" bIns="0" rIns="0">
            <a:spAutoFit/>
          </a:bodyPr>
          <a:lstStyle/>
          <a:p>
            <a:pPr algn="ctr">
              <a:lnSpc>
                <a:spcPts val="3000"/>
              </a:lnSpc>
            </a:pPr>
            <a:r>
              <a:rPr lang="en-US" sz="3000">
                <a:solidFill>
                  <a:srgbClr val="000000"/>
                </a:solidFill>
                <a:latin typeface="Libre Baskerville"/>
                <a:ea typeface="Libre Baskerville"/>
                <a:cs typeface="Libre Baskerville"/>
                <a:sym typeface="Libre Baskerville"/>
              </a:rPr>
              <a:t>Presented by Dr. Nicholas Griffin</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AEB6A4"/>
        </a:solidFill>
      </p:bgPr>
    </p:bg>
    <p:spTree>
      <p:nvGrpSpPr>
        <p:cNvPr id="1" name=""/>
        <p:cNvGrpSpPr/>
        <p:nvPr/>
      </p:nvGrpSpPr>
      <p:grpSpPr>
        <a:xfrm>
          <a:off x="0" y="0"/>
          <a:ext cx="0" cy="0"/>
          <a:chOff x="0" y="0"/>
          <a:chExt cx="0" cy="0"/>
        </a:xfrm>
      </p:grpSpPr>
      <p:sp>
        <p:nvSpPr>
          <p:cNvPr name="Freeform 2" id="2"/>
          <p:cNvSpPr/>
          <p:nvPr/>
        </p:nvSpPr>
        <p:spPr>
          <a:xfrm flipH="false" flipV="false" rot="0">
            <a:off x="-736344" y="724292"/>
            <a:ext cx="19760688" cy="8838417"/>
          </a:xfrm>
          <a:custGeom>
            <a:avLst/>
            <a:gdLst/>
            <a:ahLst/>
            <a:cxnLst/>
            <a:rect r="r" b="b" t="t" l="l"/>
            <a:pathLst>
              <a:path h="8838417" w="19760688">
                <a:moveTo>
                  <a:pt x="0" y="0"/>
                </a:moveTo>
                <a:lnTo>
                  <a:pt x="19760688" y="0"/>
                </a:lnTo>
                <a:lnTo>
                  <a:pt x="19760688" y="8838416"/>
                </a:lnTo>
                <a:lnTo>
                  <a:pt x="0" y="88384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22506" y="8748654"/>
            <a:ext cx="509646" cy="509646"/>
          </a:xfrm>
          <a:custGeom>
            <a:avLst/>
            <a:gdLst/>
            <a:ahLst/>
            <a:cxnLst/>
            <a:rect r="r" b="b" t="t" l="l"/>
            <a:pathLst>
              <a:path h="509646" w="509646">
                <a:moveTo>
                  <a:pt x="0" y="0"/>
                </a:moveTo>
                <a:lnTo>
                  <a:pt x="509645" y="0"/>
                </a:lnTo>
                <a:lnTo>
                  <a:pt x="509645" y="509646"/>
                </a:lnTo>
                <a:lnTo>
                  <a:pt x="0" y="5096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188665" y="8864124"/>
            <a:ext cx="177328" cy="278707"/>
          </a:xfrm>
          <a:custGeom>
            <a:avLst/>
            <a:gdLst/>
            <a:ahLst/>
            <a:cxnLst/>
            <a:rect r="r" b="b" t="t" l="l"/>
            <a:pathLst>
              <a:path h="278707" w="177328">
                <a:moveTo>
                  <a:pt x="0" y="0"/>
                </a:moveTo>
                <a:lnTo>
                  <a:pt x="177327" y="0"/>
                </a:lnTo>
                <a:lnTo>
                  <a:pt x="177327" y="278707"/>
                </a:lnTo>
                <a:lnTo>
                  <a:pt x="0" y="27870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5" id="5"/>
          <p:cNvSpPr txBox="true"/>
          <p:nvPr/>
        </p:nvSpPr>
        <p:spPr>
          <a:xfrm rot="0">
            <a:off x="3283182" y="3523762"/>
            <a:ext cx="11721636" cy="1130299"/>
          </a:xfrm>
          <a:prstGeom prst="rect">
            <a:avLst/>
          </a:prstGeom>
        </p:spPr>
        <p:txBody>
          <a:bodyPr anchor="t" rtlCol="false" tIns="0" lIns="0" bIns="0" rIns="0">
            <a:spAutoFit/>
          </a:bodyPr>
          <a:lstStyle/>
          <a:p>
            <a:pPr algn="ctr">
              <a:lnSpc>
                <a:spcPts val="8499"/>
              </a:lnSpc>
            </a:pPr>
            <a:r>
              <a:rPr lang="en-US" sz="8499">
                <a:solidFill>
                  <a:srgbClr val="000000"/>
                </a:solidFill>
                <a:latin typeface="Libre Baskerville"/>
                <a:ea typeface="Libre Baskerville"/>
                <a:cs typeface="Libre Baskerville"/>
                <a:sym typeface="Libre Baskerville"/>
              </a:rPr>
              <a:t>Abstract</a:t>
            </a:r>
          </a:p>
        </p:txBody>
      </p:sp>
      <p:sp>
        <p:nvSpPr>
          <p:cNvPr name="TextBox 6" id="6"/>
          <p:cNvSpPr txBox="true"/>
          <p:nvPr/>
        </p:nvSpPr>
        <p:spPr>
          <a:xfrm rot="0">
            <a:off x="1022506" y="4720736"/>
            <a:ext cx="16236794" cy="3942378"/>
          </a:xfrm>
          <a:prstGeom prst="rect">
            <a:avLst/>
          </a:prstGeom>
        </p:spPr>
        <p:txBody>
          <a:bodyPr anchor="t" rtlCol="false" tIns="0" lIns="0" bIns="0" rIns="0">
            <a:spAutoFit/>
          </a:bodyPr>
          <a:lstStyle/>
          <a:p>
            <a:pPr algn="ctr" marL="751411" indent="-375706" lvl="1">
              <a:lnSpc>
                <a:spcPts val="3480"/>
              </a:lnSpc>
              <a:buFont typeface="Arial"/>
              <a:buChar char="•"/>
            </a:pPr>
            <a:r>
              <a:rPr lang="en-US" sz="3480">
                <a:solidFill>
                  <a:srgbClr val="000000"/>
                </a:solidFill>
                <a:latin typeface="Libre Baskerville"/>
                <a:ea typeface="Libre Baskerville"/>
                <a:cs typeface="Libre Baskerville"/>
                <a:sym typeface="Libre Baskerville"/>
              </a:rPr>
              <a:t>The role of the transition facilitator is to help students and families successfully manage the process of “transitioning,” which includes but is not limited to changing schools, integrating into the school system from out of state, going to and from alternative settings, or addressing challenges arising from other life obstacles. </a:t>
            </a:r>
          </a:p>
          <a:p>
            <a:pPr algn="ctr">
              <a:lnSpc>
                <a:spcPts val="3480"/>
              </a:lnSpc>
            </a:pPr>
          </a:p>
          <a:p>
            <a:pPr algn="ctr" marL="751411" indent="-375706" lvl="1">
              <a:lnSpc>
                <a:spcPts val="3480"/>
              </a:lnSpc>
              <a:buFont typeface="Arial"/>
              <a:buChar char="•"/>
            </a:pPr>
            <a:r>
              <a:rPr lang="en-US" sz="3480">
                <a:solidFill>
                  <a:srgbClr val="000000"/>
                </a:solidFill>
                <a:latin typeface="Libre Baskerville"/>
                <a:ea typeface="Libre Baskerville"/>
                <a:cs typeface="Libre Baskerville"/>
                <a:sym typeface="Libre Baskerville"/>
              </a:rPr>
              <a:t>The transition facilitator meets with students to help youth achieve behavioral and academic goals, build effective social and life skills, and serve as a trusted mentor during vulnerable periods of change.</a:t>
            </a:r>
          </a:p>
        </p:txBody>
      </p:sp>
      <p:sp>
        <p:nvSpPr>
          <p:cNvPr name="TextBox 7" id="7"/>
          <p:cNvSpPr txBox="true"/>
          <p:nvPr/>
        </p:nvSpPr>
        <p:spPr>
          <a:xfrm rot="0">
            <a:off x="3283182" y="1085850"/>
            <a:ext cx="11721636" cy="400050"/>
          </a:xfrm>
          <a:prstGeom prst="rect">
            <a:avLst/>
          </a:prstGeom>
        </p:spPr>
        <p:txBody>
          <a:bodyPr anchor="t" rtlCol="false" tIns="0" lIns="0" bIns="0" rIns="0">
            <a:spAutoFit/>
          </a:bodyPr>
          <a:lstStyle/>
          <a:p>
            <a:pPr algn="ctr">
              <a:lnSpc>
                <a:spcPts val="3000"/>
              </a:lnSpc>
            </a:pPr>
            <a:r>
              <a:rPr lang="en-US" sz="3000">
                <a:solidFill>
                  <a:srgbClr val="000000"/>
                </a:solidFill>
                <a:latin typeface="Libre Baskerville"/>
                <a:ea typeface="Libre Baskerville"/>
                <a:cs typeface="Libre Baskerville"/>
                <a:sym typeface="Libre Baskerville"/>
              </a:rPr>
              <a:t>Presented by Dr. Nicholas Griffin</a:t>
            </a:r>
          </a:p>
        </p:txBody>
      </p:sp>
      <p:sp>
        <p:nvSpPr>
          <p:cNvPr name="Freeform 8" id="8"/>
          <p:cNvSpPr/>
          <p:nvPr/>
        </p:nvSpPr>
        <p:spPr>
          <a:xfrm flipH="false" flipV="false" rot="0">
            <a:off x="16749654" y="8748654"/>
            <a:ext cx="509646" cy="509646"/>
          </a:xfrm>
          <a:custGeom>
            <a:avLst/>
            <a:gdLst/>
            <a:ahLst/>
            <a:cxnLst/>
            <a:rect r="r" b="b" t="t" l="l"/>
            <a:pathLst>
              <a:path h="509646" w="509646">
                <a:moveTo>
                  <a:pt x="0" y="0"/>
                </a:moveTo>
                <a:lnTo>
                  <a:pt x="509646" y="0"/>
                </a:lnTo>
                <a:lnTo>
                  <a:pt x="509646" y="509646"/>
                </a:lnTo>
                <a:lnTo>
                  <a:pt x="0" y="5096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9" id="9"/>
          <p:cNvSpPr/>
          <p:nvPr/>
        </p:nvSpPr>
        <p:spPr>
          <a:xfrm flipH="true" flipV="false" rot="0">
            <a:off x="16915813" y="8864124"/>
            <a:ext cx="177328" cy="278707"/>
          </a:xfrm>
          <a:custGeom>
            <a:avLst/>
            <a:gdLst/>
            <a:ahLst/>
            <a:cxnLst/>
            <a:rect r="r" b="b" t="t" l="l"/>
            <a:pathLst>
              <a:path h="278707" w="177328">
                <a:moveTo>
                  <a:pt x="177328" y="0"/>
                </a:moveTo>
                <a:lnTo>
                  <a:pt x="0" y="0"/>
                </a:lnTo>
                <a:lnTo>
                  <a:pt x="0" y="278707"/>
                </a:lnTo>
                <a:lnTo>
                  <a:pt x="177328" y="278707"/>
                </a:lnTo>
                <a:lnTo>
                  <a:pt x="177328"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bg>
      <p:bgPr>
        <a:solidFill>
          <a:srgbClr val="AEB6A4"/>
        </a:solidFill>
      </p:bgPr>
    </p:bg>
    <p:spTree>
      <p:nvGrpSpPr>
        <p:cNvPr id="1" name=""/>
        <p:cNvGrpSpPr/>
        <p:nvPr/>
      </p:nvGrpSpPr>
      <p:grpSpPr>
        <a:xfrm>
          <a:off x="0" y="0"/>
          <a:ext cx="0" cy="0"/>
          <a:chOff x="0" y="0"/>
          <a:chExt cx="0" cy="0"/>
        </a:xfrm>
      </p:grpSpPr>
      <p:sp>
        <p:nvSpPr>
          <p:cNvPr name="Freeform 2" id="2"/>
          <p:cNvSpPr/>
          <p:nvPr/>
        </p:nvSpPr>
        <p:spPr>
          <a:xfrm flipH="false" flipV="false" rot="0">
            <a:off x="-736344" y="724292"/>
            <a:ext cx="19760688" cy="8838417"/>
          </a:xfrm>
          <a:custGeom>
            <a:avLst/>
            <a:gdLst/>
            <a:ahLst/>
            <a:cxnLst/>
            <a:rect r="r" b="b" t="t" l="l"/>
            <a:pathLst>
              <a:path h="8838417" w="19760688">
                <a:moveTo>
                  <a:pt x="0" y="0"/>
                </a:moveTo>
                <a:lnTo>
                  <a:pt x="19760688" y="0"/>
                </a:lnTo>
                <a:lnTo>
                  <a:pt x="19760688" y="8838416"/>
                </a:lnTo>
                <a:lnTo>
                  <a:pt x="0" y="88384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3283182" y="3822700"/>
            <a:ext cx="11721636" cy="1660526"/>
          </a:xfrm>
          <a:prstGeom prst="rect">
            <a:avLst/>
          </a:prstGeom>
        </p:spPr>
        <p:txBody>
          <a:bodyPr anchor="t" rtlCol="false" tIns="0" lIns="0" bIns="0" rIns="0">
            <a:spAutoFit/>
          </a:bodyPr>
          <a:lstStyle/>
          <a:p>
            <a:pPr algn="ctr">
              <a:lnSpc>
                <a:spcPts val="12500"/>
              </a:lnSpc>
            </a:pPr>
            <a:r>
              <a:rPr lang="en-US" sz="12500" b="true">
                <a:solidFill>
                  <a:srgbClr val="000000"/>
                </a:solidFill>
                <a:latin typeface="Libre Baskerville Bold"/>
                <a:ea typeface="Libre Baskerville Bold"/>
                <a:cs typeface="Libre Baskerville Bold"/>
                <a:sym typeface="Libre Baskerville Bold"/>
              </a:rPr>
              <a:t>Thank You</a:t>
            </a:r>
          </a:p>
        </p:txBody>
      </p:sp>
      <p:sp>
        <p:nvSpPr>
          <p:cNvPr name="TextBox 4" id="4"/>
          <p:cNvSpPr txBox="true"/>
          <p:nvPr/>
        </p:nvSpPr>
        <p:spPr>
          <a:xfrm rot="0">
            <a:off x="5950982" y="6729974"/>
            <a:ext cx="6386036" cy="3651885"/>
          </a:xfrm>
          <a:prstGeom prst="rect">
            <a:avLst/>
          </a:prstGeom>
        </p:spPr>
        <p:txBody>
          <a:bodyPr anchor="t" rtlCol="false" tIns="0" lIns="0" bIns="0" rIns="0">
            <a:spAutoFit/>
          </a:bodyPr>
          <a:lstStyle/>
          <a:p>
            <a:pPr algn="ctr">
              <a:lnSpc>
                <a:spcPts val="3299"/>
              </a:lnSpc>
            </a:pPr>
            <a:r>
              <a:rPr lang="en-US" sz="3299">
                <a:solidFill>
                  <a:srgbClr val="000000"/>
                </a:solidFill>
                <a:latin typeface="Libre Baskerville"/>
                <a:ea typeface="Libre Baskerville"/>
                <a:cs typeface="Libre Baskerville"/>
                <a:sym typeface="Libre Baskerville"/>
              </a:rPr>
              <a:t>Dr. Nicholas Griffin</a:t>
            </a:r>
          </a:p>
          <a:p>
            <a:pPr algn="ctr">
              <a:lnSpc>
                <a:spcPts val="3299"/>
              </a:lnSpc>
            </a:pPr>
          </a:p>
          <a:p>
            <a:pPr algn="ctr">
              <a:lnSpc>
                <a:spcPts val="3299"/>
              </a:lnSpc>
            </a:pPr>
            <a:r>
              <a:rPr lang="en-US" sz="3299">
                <a:solidFill>
                  <a:srgbClr val="000000"/>
                </a:solidFill>
                <a:latin typeface="Libre Baskerville"/>
                <a:ea typeface="Libre Baskerville"/>
                <a:cs typeface="Libre Baskerville"/>
                <a:sym typeface="Libre Baskerville"/>
              </a:rPr>
              <a:t>Troup County School System</a:t>
            </a:r>
          </a:p>
          <a:p>
            <a:pPr algn="ctr">
              <a:lnSpc>
                <a:spcPts val="3299"/>
              </a:lnSpc>
            </a:pPr>
          </a:p>
          <a:p>
            <a:pPr algn="ctr">
              <a:lnSpc>
                <a:spcPts val="3299"/>
              </a:lnSpc>
            </a:pPr>
            <a:r>
              <a:rPr lang="en-US" sz="3299">
                <a:solidFill>
                  <a:srgbClr val="000000"/>
                </a:solidFill>
                <a:latin typeface="Libre Baskerville"/>
                <a:ea typeface="Libre Baskerville"/>
                <a:cs typeface="Libre Baskerville"/>
                <a:sym typeface="Libre Baskerville"/>
              </a:rPr>
              <a:t>706-812-7900 x1126</a:t>
            </a:r>
          </a:p>
          <a:p>
            <a:pPr algn="ctr">
              <a:lnSpc>
                <a:spcPts val="3299"/>
              </a:lnSpc>
            </a:pPr>
          </a:p>
          <a:p>
            <a:pPr algn="ctr">
              <a:lnSpc>
                <a:spcPts val="3299"/>
              </a:lnSpc>
            </a:pPr>
            <a:r>
              <a:rPr lang="en-US" sz="3299" u="sng">
                <a:solidFill>
                  <a:srgbClr val="000000"/>
                </a:solidFill>
                <a:latin typeface="Libre Baskerville"/>
                <a:ea typeface="Libre Baskerville"/>
                <a:cs typeface="Libre Baskerville"/>
                <a:sym typeface="Libre Baskerville"/>
                <a:hlinkClick r:id="rId4" tooltip="mailto:griffinnm@troup.org"/>
              </a:rPr>
              <a:t>griffinnm@troup.org</a:t>
            </a:r>
          </a:p>
          <a:p>
            <a:pPr algn="ctr">
              <a:lnSpc>
                <a:spcPts val="3000"/>
              </a:lnSpc>
            </a:pPr>
          </a:p>
          <a:p>
            <a:pPr algn="ctr">
              <a:lnSpc>
                <a:spcPts val="3000"/>
              </a:lnSpc>
              <a:spcBef>
                <a:spcPct val="0"/>
              </a:spcBef>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AEB6A4"/>
        </a:solidFill>
      </p:bgPr>
    </p:bg>
    <p:spTree>
      <p:nvGrpSpPr>
        <p:cNvPr id="1" name=""/>
        <p:cNvGrpSpPr/>
        <p:nvPr/>
      </p:nvGrpSpPr>
      <p:grpSpPr>
        <a:xfrm>
          <a:off x="0" y="0"/>
          <a:ext cx="0" cy="0"/>
          <a:chOff x="0" y="0"/>
          <a:chExt cx="0" cy="0"/>
        </a:xfrm>
      </p:grpSpPr>
      <p:sp>
        <p:nvSpPr>
          <p:cNvPr name="Freeform 2" id="2"/>
          <p:cNvSpPr/>
          <p:nvPr/>
        </p:nvSpPr>
        <p:spPr>
          <a:xfrm flipH="false" flipV="false" rot="0">
            <a:off x="-736344" y="724292"/>
            <a:ext cx="19760688" cy="8838417"/>
          </a:xfrm>
          <a:custGeom>
            <a:avLst/>
            <a:gdLst/>
            <a:ahLst/>
            <a:cxnLst/>
            <a:rect r="r" b="b" t="t" l="l"/>
            <a:pathLst>
              <a:path h="8838417" w="19760688">
                <a:moveTo>
                  <a:pt x="0" y="0"/>
                </a:moveTo>
                <a:lnTo>
                  <a:pt x="19760688" y="0"/>
                </a:lnTo>
                <a:lnTo>
                  <a:pt x="19760688" y="8838416"/>
                </a:lnTo>
                <a:lnTo>
                  <a:pt x="0" y="88384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3283182" y="2222370"/>
            <a:ext cx="11721636" cy="1130299"/>
          </a:xfrm>
          <a:prstGeom prst="rect">
            <a:avLst/>
          </a:prstGeom>
        </p:spPr>
        <p:txBody>
          <a:bodyPr anchor="t" rtlCol="false" tIns="0" lIns="0" bIns="0" rIns="0">
            <a:spAutoFit/>
          </a:bodyPr>
          <a:lstStyle/>
          <a:p>
            <a:pPr algn="ctr">
              <a:lnSpc>
                <a:spcPts val="8499"/>
              </a:lnSpc>
            </a:pPr>
            <a:r>
              <a:rPr lang="en-US" sz="8499" b="true">
                <a:solidFill>
                  <a:srgbClr val="000000"/>
                </a:solidFill>
                <a:latin typeface="Libre Baskerville Bold"/>
                <a:ea typeface="Libre Baskerville Bold"/>
                <a:cs typeface="Libre Baskerville Bold"/>
                <a:sym typeface="Libre Baskerville Bold"/>
              </a:rPr>
              <a:t>Overview</a:t>
            </a:r>
          </a:p>
        </p:txBody>
      </p:sp>
      <p:sp>
        <p:nvSpPr>
          <p:cNvPr name="TextBox 4" id="4"/>
          <p:cNvSpPr txBox="true"/>
          <p:nvPr/>
        </p:nvSpPr>
        <p:spPr>
          <a:xfrm rot="0">
            <a:off x="1589603" y="4501806"/>
            <a:ext cx="3777199" cy="400050"/>
          </a:xfrm>
          <a:prstGeom prst="rect">
            <a:avLst/>
          </a:prstGeom>
        </p:spPr>
        <p:txBody>
          <a:bodyPr anchor="t" rtlCol="false" tIns="0" lIns="0" bIns="0" rIns="0">
            <a:spAutoFit/>
          </a:bodyPr>
          <a:lstStyle/>
          <a:p>
            <a:pPr algn="l">
              <a:lnSpc>
                <a:spcPts val="3000"/>
              </a:lnSpc>
            </a:pPr>
            <a:r>
              <a:rPr lang="en-US" sz="3000">
                <a:solidFill>
                  <a:srgbClr val="000000"/>
                </a:solidFill>
                <a:latin typeface="Libre Baskerville"/>
                <a:ea typeface="Libre Baskerville"/>
                <a:cs typeface="Libre Baskerville"/>
                <a:sym typeface="Libre Baskerville"/>
              </a:rPr>
              <a:t>Who Do I Serve</a:t>
            </a:r>
          </a:p>
        </p:txBody>
      </p:sp>
      <p:sp>
        <p:nvSpPr>
          <p:cNvPr name="TextBox 5" id="5"/>
          <p:cNvSpPr txBox="true"/>
          <p:nvPr/>
        </p:nvSpPr>
        <p:spPr>
          <a:xfrm rot="0">
            <a:off x="5366801" y="4501806"/>
            <a:ext cx="3777199" cy="400050"/>
          </a:xfrm>
          <a:prstGeom prst="rect">
            <a:avLst/>
          </a:prstGeom>
        </p:spPr>
        <p:txBody>
          <a:bodyPr anchor="t" rtlCol="false" tIns="0" lIns="0" bIns="0" rIns="0">
            <a:spAutoFit/>
          </a:bodyPr>
          <a:lstStyle/>
          <a:p>
            <a:pPr algn="l">
              <a:lnSpc>
                <a:spcPts val="3000"/>
              </a:lnSpc>
            </a:pPr>
            <a:r>
              <a:rPr lang="en-US" sz="3000">
                <a:solidFill>
                  <a:srgbClr val="000000"/>
                </a:solidFill>
                <a:latin typeface="Libre Baskerville"/>
                <a:ea typeface="Libre Baskerville"/>
                <a:cs typeface="Libre Baskerville"/>
                <a:sym typeface="Libre Baskerville"/>
              </a:rPr>
              <a:t>How I Support</a:t>
            </a:r>
          </a:p>
        </p:txBody>
      </p:sp>
      <p:sp>
        <p:nvSpPr>
          <p:cNvPr name="TextBox 6" id="6"/>
          <p:cNvSpPr txBox="true"/>
          <p:nvPr/>
        </p:nvSpPr>
        <p:spPr>
          <a:xfrm rot="0">
            <a:off x="9144000" y="4501806"/>
            <a:ext cx="5045066" cy="400050"/>
          </a:xfrm>
          <a:prstGeom prst="rect">
            <a:avLst/>
          </a:prstGeom>
        </p:spPr>
        <p:txBody>
          <a:bodyPr anchor="t" rtlCol="false" tIns="0" lIns="0" bIns="0" rIns="0">
            <a:spAutoFit/>
          </a:bodyPr>
          <a:lstStyle/>
          <a:p>
            <a:pPr algn="l">
              <a:lnSpc>
                <a:spcPts val="3000"/>
              </a:lnSpc>
            </a:pPr>
            <a:r>
              <a:rPr lang="en-US" sz="3000">
                <a:solidFill>
                  <a:srgbClr val="000000"/>
                </a:solidFill>
                <a:latin typeface="Libre Baskerville"/>
                <a:ea typeface="Libre Baskerville"/>
                <a:cs typeface="Libre Baskerville"/>
                <a:sym typeface="Libre Baskerville"/>
              </a:rPr>
              <a:t>Fresh Start</a:t>
            </a:r>
          </a:p>
        </p:txBody>
      </p:sp>
      <p:sp>
        <p:nvSpPr>
          <p:cNvPr name="TextBox 7" id="7"/>
          <p:cNvSpPr txBox="true"/>
          <p:nvPr/>
        </p:nvSpPr>
        <p:spPr>
          <a:xfrm rot="0">
            <a:off x="12921199" y="4501806"/>
            <a:ext cx="4599526" cy="400050"/>
          </a:xfrm>
          <a:prstGeom prst="rect">
            <a:avLst/>
          </a:prstGeom>
        </p:spPr>
        <p:txBody>
          <a:bodyPr anchor="t" rtlCol="false" tIns="0" lIns="0" bIns="0" rIns="0">
            <a:spAutoFit/>
          </a:bodyPr>
          <a:lstStyle/>
          <a:p>
            <a:pPr algn="l">
              <a:lnSpc>
                <a:spcPts val="3000"/>
              </a:lnSpc>
            </a:pPr>
            <a:r>
              <a:rPr lang="en-US" sz="3000">
                <a:solidFill>
                  <a:srgbClr val="000000"/>
                </a:solidFill>
                <a:latin typeface="Libre Baskerville"/>
                <a:ea typeface="Libre Baskerville"/>
                <a:cs typeface="Libre Baskerville"/>
                <a:sym typeface="Libre Baskerville"/>
              </a:rPr>
              <a:t>Impact of an Educator</a:t>
            </a:r>
          </a:p>
        </p:txBody>
      </p:sp>
      <p:sp>
        <p:nvSpPr>
          <p:cNvPr name="TextBox 8" id="8"/>
          <p:cNvSpPr txBox="true"/>
          <p:nvPr/>
        </p:nvSpPr>
        <p:spPr>
          <a:xfrm rot="0">
            <a:off x="1589603" y="6295681"/>
            <a:ext cx="3777199" cy="781050"/>
          </a:xfrm>
          <a:prstGeom prst="rect">
            <a:avLst/>
          </a:prstGeom>
        </p:spPr>
        <p:txBody>
          <a:bodyPr anchor="t" rtlCol="false" tIns="0" lIns="0" bIns="0" rIns="0">
            <a:spAutoFit/>
          </a:bodyPr>
          <a:lstStyle/>
          <a:p>
            <a:pPr algn="l">
              <a:lnSpc>
                <a:spcPts val="3000"/>
              </a:lnSpc>
            </a:pPr>
            <a:r>
              <a:rPr lang="en-US" sz="3000">
                <a:solidFill>
                  <a:srgbClr val="000000"/>
                </a:solidFill>
                <a:latin typeface="Libre Baskerville"/>
                <a:ea typeface="Libre Baskerville"/>
                <a:cs typeface="Libre Baskerville"/>
                <a:sym typeface="Libre Baskerville"/>
              </a:rPr>
              <a:t>Changing Trajectories</a:t>
            </a:r>
          </a:p>
        </p:txBody>
      </p:sp>
      <p:sp>
        <p:nvSpPr>
          <p:cNvPr name="TextBox 9" id="9"/>
          <p:cNvSpPr txBox="true"/>
          <p:nvPr/>
        </p:nvSpPr>
        <p:spPr>
          <a:xfrm rot="0">
            <a:off x="9144000" y="6297586"/>
            <a:ext cx="3777199" cy="400050"/>
          </a:xfrm>
          <a:prstGeom prst="rect">
            <a:avLst/>
          </a:prstGeom>
        </p:spPr>
        <p:txBody>
          <a:bodyPr anchor="t" rtlCol="false" tIns="0" lIns="0" bIns="0" rIns="0">
            <a:spAutoFit/>
          </a:bodyPr>
          <a:lstStyle/>
          <a:p>
            <a:pPr algn="l">
              <a:lnSpc>
                <a:spcPts val="3000"/>
              </a:lnSpc>
            </a:pPr>
            <a:r>
              <a:rPr lang="en-US" sz="3000">
                <a:solidFill>
                  <a:srgbClr val="000000"/>
                </a:solidFill>
                <a:latin typeface="Libre Baskerville"/>
                <a:ea typeface="Libre Baskerville"/>
                <a:cs typeface="Libre Baskerville"/>
                <a:sym typeface="Libre Baskerville"/>
              </a:rPr>
              <a:t>The Data</a:t>
            </a:r>
          </a:p>
        </p:txBody>
      </p:sp>
      <p:sp>
        <p:nvSpPr>
          <p:cNvPr name="TextBox 10" id="10"/>
          <p:cNvSpPr txBox="true"/>
          <p:nvPr/>
        </p:nvSpPr>
        <p:spPr>
          <a:xfrm rot="0">
            <a:off x="5366801" y="6295681"/>
            <a:ext cx="3777199" cy="781050"/>
          </a:xfrm>
          <a:prstGeom prst="rect">
            <a:avLst/>
          </a:prstGeom>
        </p:spPr>
        <p:txBody>
          <a:bodyPr anchor="t" rtlCol="false" tIns="0" lIns="0" bIns="0" rIns="0">
            <a:spAutoFit/>
          </a:bodyPr>
          <a:lstStyle/>
          <a:p>
            <a:pPr algn="l">
              <a:lnSpc>
                <a:spcPts val="3000"/>
              </a:lnSpc>
            </a:pPr>
            <a:r>
              <a:rPr lang="en-US" sz="3000">
                <a:solidFill>
                  <a:srgbClr val="000000"/>
                </a:solidFill>
                <a:latin typeface="Libre Baskerville"/>
                <a:ea typeface="Libre Baskerville"/>
                <a:cs typeface="Libre Baskerville"/>
                <a:sym typeface="Libre Baskerville"/>
              </a:rPr>
              <a:t>Successful Transitions</a:t>
            </a:r>
          </a:p>
        </p:txBody>
      </p:sp>
      <p:sp>
        <p:nvSpPr>
          <p:cNvPr name="TextBox 11" id="11"/>
          <p:cNvSpPr txBox="true"/>
          <p:nvPr/>
        </p:nvSpPr>
        <p:spPr>
          <a:xfrm rot="0">
            <a:off x="12921199" y="6295681"/>
            <a:ext cx="4050235" cy="400050"/>
          </a:xfrm>
          <a:prstGeom prst="rect">
            <a:avLst/>
          </a:prstGeom>
        </p:spPr>
        <p:txBody>
          <a:bodyPr anchor="t" rtlCol="false" tIns="0" lIns="0" bIns="0" rIns="0">
            <a:spAutoFit/>
          </a:bodyPr>
          <a:lstStyle/>
          <a:p>
            <a:pPr algn="l">
              <a:lnSpc>
                <a:spcPts val="3000"/>
              </a:lnSpc>
            </a:pPr>
            <a:r>
              <a:rPr lang="en-US" sz="3000">
                <a:solidFill>
                  <a:srgbClr val="000000"/>
                </a:solidFill>
                <a:latin typeface="Libre Baskerville"/>
                <a:ea typeface="Libre Baskerville"/>
                <a:cs typeface="Libre Baskerville"/>
                <a:sym typeface="Libre Baskerville"/>
              </a:rPr>
              <a:t>Resources</a:t>
            </a:r>
          </a:p>
        </p:txBody>
      </p:sp>
      <p:sp>
        <p:nvSpPr>
          <p:cNvPr name="TextBox 12" id="12"/>
          <p:cNvSpPr txBox="true"/>
          <p:nvPr/>
        </p:nvSpPr>
        <p:spPr>
          <a:xfrm rot="0">
            <a:off x="1589603" y="8089556"/>
            <a:ext cx="3777199" cy="400050"/>
          </a:xfrm>
          <a:prstGeom prst="rect">
            <a:avLst/>
          </a:prstGeom>
        </p:spPr>
        <p:txBody>
          <a:bodyPr anchor="t" rtlCol="false" tIns="0" lIns="0" bIns="0" rIns="0">
            <a:spAutoFit/>
          </a:bodyPr>
          <a:lstStyle/>
          <a:p>
            <a:pPr algn="l">
              <a:lnSpc>
                <a:spcPts val="3000"/>
              </a:lnSpc>
            </a:pPr>
            <a:r>
              <a:rPr lang="en-US" sz="3000">
                <a:solidFill>
                  <a:srgbClr val="000000"/>
                </a:solidFill>
                <a:latin typeface="Libre Baskerville"/>
                <a:ea typeface="Libre Baskerville"/>
                <a:cs typeface="Libre Baskerville"/>
                <a:sym typeface="Libre Baskerville"/>
              </a:rPr>
              <a:t>Conclusion</a:t>
            </a:r>
          </a:p>
        </p:txBody>
      </p:sp>
      <p:sp>
        <p:nvSpPr>
          <p:cNvPr name="TextBox 13" id="13"/>
          <p:cNvSpPr txBox="true"/>
          <p:nvPr/>
        </p:nvSpPr>
        <p:spPr>
          <a:xfrm rot="0">
            <a:off x="5366801" y="8089556"/>
            <a:ext cx="3777199" cy="400050"/>
          </a:xfrm>
          <a:prstGeom prst="rect">
            <a:avLst/>
          </a:prstGeom>
        </p:spPr>
        <p:txBody>
          <a:bodyPr anchor="t" rtlCol="false" tIns="0" lIns="0" bIns="0" rIns="0">
            <a:spAutoFit/>
          </a:bodyPr>
          <a:lstStyle/>
          <a:p>
            <a:pPr algn="l">
              <a:lnSpc>
                <a:spcPts val="3000"/>
              </a:lnSpc>
            </a:pPr>
            <a:r>
              <a:rPr lang="en-US" sz="3000">
                <a:solidFill>
                  <a:srgbClr val="000000"/>
                </a:solidFill>
                <a:latin typeface="Libre Baskerville"/>
                <a:ea typeface="Libre Baskerville"/>
                <a:cs typeface="Libre Baskerville"/>
                <a:sym typeface="Libre Baskerville"/>
              </a:rPr>
              <a:t>Questions</a:t>
            </a:r>
          </a:p>
        </p:txBody>
      </p:sp>
      <p:sp>
        <p:nvSpPr>
          <p:cNvPr name="TextBox 14" id="14"/>
          <p:cNvSpPr txBox="true"/>
          <p:nvPr/>
        </p:nvSpPr>
        <p:spPr>
          <a:xfrm rot="0">
            <a:off x="1590645" y="3798861"/>
            <a:ext cx="2509332" cy="645795"/>
          </a:xfrm>
          <a:prstGeom prst="rect">
            <a:avLst/>
          </a:prstGeom>
        </p:spPr>
        <p:txBody>
          <a:bodyPr anchor="t" rtlCol="false" tIns="0" lIns="0" bIns="0" rIns="0">
            <a:spAutoFit/>
          </a:bodyPr>
          <a:lstStyle/>
          <a:p>
            <a:pPr algn="l">
              <a:lnSpc>
                <a:spcPts val="4800"/>
              </a:lnSpc>
            </a:pPr>
            <a:r>
              <a:rPr lang="en-US" sz="4800" b="true">
                <a:solidFill>
                  <a:srgbClr val="000000"/>
                </a:solidFill>
                <a:latin typeface="Libre Baskerville Bold"/>
                <a:ea typeface="Libre Baskerville Bold"/>
                <a:cs typeface="Libre Baskerville Bold"/>
                <a:sym typeface="Libre Baskerville Bold"/>
              </a:rPr>
              <a:t>01</a:t>
            </a:r>
          </a:p>
        </p:txBody>
      </p:sp>
      <p:sp>
        <p:nvSpPr>
          <p:cNvPr name="TextBox 15" id="15"/>
          <p:cNvSpPr txBox="true"/>
          <p:nvPr/>
        </p:nvSpPr>
        <p:spPr>
          <a:xfrm rot="0">
            <a:off x="5367322" y="3798861"/>
            <a:ext cx="2509332" cy="645795"/>
          </a:xfrm>
          <a:prstGeom prst="rect">
            <a:avLst/>
          </a:prstGeom>
        </p:spPr>
        <p:txBody>
          <a:bodyPr anchor="t" rtlCol="false" tIns="0" lIns="0" bIns="0" rIns="0">
            <a:spAutoFit/>
          </a:bodyPr>
          <a:lstStyle/>
          <a:p>
            <a:pPr algn="l">
              <a:lnSpc>
                <a:spcPts val="4800"/>
              </a:lnSpc>
            </a:pPr>
            <a:r>
              <a:rPr lang="en-US" sz="4800" b="true">
                <a:solidFill>
                  <a:srgbClr val="000000"/>
                </a:solidFill>
                <a:latin typeface="Libre Baskerville Bold"/>
                <a:ea typeface="Libre Baskerville Bold"/>
                <a:cs typeface="Libre Baskerville Bold"/>
                <a:sym typeface="Libre Baskerville Bold"/>
              </a:rPr>
              <a:t>02</a:t>
            </a:r>
          </a:p>
        </p:txBody>
      </p:sp>
      <p:sp>
        <p:nvSpPr>
          <p:cNvPr name="TextBox 16" id="16"/>
          <p:cNvSpPr txBox="true"/>
          <p:nvPr/>
        </p:nvSpPr>
        <p:spPr>
          <a:xfrm rot="0">
            <a:off x="9157201" y="3800766"/>
            <a:ext cx="2509332" cy="645795"/>
          </a:xfrm>
          <a:prstGeom prst="rect">
            <a:avLst/>
          </a:prstGeom>
        </p:spPr>
        <p:txBody>
          <a:bodyPr anchor="t" rtlCol="false" tIns="0" lIns="0" bIns="0" rIns="0">
            <a:spAutoFit/>
          </a:bodyPr>
          <a:lstStyle/>
          <a:p>
            <a:pPr algn="l">
              <a:lnSpc>
                <a:spcPts val="4800"/>
              </a:lnSpc>
            </a:pPr>
            <a:r>
              <a:rPr lang="en-US" sz="4800" b="true">
                <a:solidFill>
                  <a:srgbClr val="000000"/>
                </a:solidFill>
                <a:latin typeface="Libre Baskerville Bold"/>
                <a:ea typeface="Libre Baskerville Bold"/>
                <a:cs typeface="Libre Baskerville Bold"/>
                <a:sym typeface="Libre Baskerville Bold"/>
              </a:rPr>
              <a:t>03</a:t>
            </a:r>
          </a:p>
        </p:txBody>
      </p:sp>
      <p:sp>
        <p:nvSpPr>
          <p:cNvPr name="TextBox 17" id="17"/>
          <p:cNvSpPr txBox="true"/>
          <p:nvPr/>
        </p:nvSpPr>
        <p:spPr>
          <a:xfrm rot="0">
            <a:off x="12942883" y="3798861"/>
            <a:ext cx="2509332" cy="645795"/>
          </a:xfrm>
          <a:prstGeom prst="rect">
            <a:avLst/>
          </a:prstGeom>
        </p:spPr>
        <p:txBody>
          <a:bodyPr anchor="t" rtlCol="false" tIns="0" lIns="0" bIns="0" rIns="0">
            <a:spAutoFit/>
          </a:bodyPr>
          <a:lstStyle/>
          <a:p>
            <a:pPr algn="l">
              <a:lnSpc>
                <a:spcPts val="4800"/>
              </a:lnSpc>
            </a:pPr>
            <a:r>
              <a:rPr lang="en-US" sz="4800" b="true">
                <a:solidFill>
                  <a:srgbClr val="000000"/>
                </a:solidFill>
                <a:latin typeface="Libre Baskerville Bold"/>
                <a:ea typeface="Libre Baskerville Bold"/>
                <a:cs typeface="Libre Baskerville Bold"/>
                <a:sym typeface="Libre Baskerville Bold"/>
              </a:rPr>
              <a:t>04</a:t>
            </a:r>
          </a:p>
        </p:txBody>
      </p:sp>
      <p:sp>
        <p:nvSpPr>
          <p:cNvPr name="TextBox 18" id="18"/>
          <p:cNvSpPr txBox="true"/>
          <p:nvPr/>
        </p:nvSpPr>
        <p:spPr>
          <a:xfrm rot="0">
            <a:off x="1590645" y="5592736"/>
            <a:ext cx="2509332" cy="645795"/>
          </a:xfrm>
          <a:prstGeom prst="rect">
            <a:avLst/>
          </a:prstGeom>
        </p:spPr>
        <p:txBody>
          <a:bodyPr anchor="t" rtlCol="false" tIns="0" lIns="0" bIns="0" rIns="0">
            <a:spAutoFit/>
          </a:bodyPr>
          <a:lstStyle/>
          <a:p>
            <a:pPr algn="l">
              <a:lnSpc>
                <a:spcPts val="4800"/>
              </a:lnSpc>
            </a:pPr>
            <a:r>
              <a:rPr lang="en-US" sz="4800" b="true">
                <a:solidFill>
                  <a:srgbClr val="000000"/>
                </a:solidFill>
                <a:latin typeface="Libre Baskerville Bold"/>
                <a:ea typeface="Libre Baskerville Bold"/>
                <a:cs typeface="Libre Baskerville Bold"/>
                <a:sym typeface="Libre Baskerville Bold"/>
              </a:rPr>
              <a:t>05</a:t>
            </a:r>
          </a:p>
        </p:txBody>
      </p:sp>
      <p:sp>
        <p:nvSpPr>
          <p:cNvPr name="TextBox 19" id="19"/>
          <p:cNvSpPr txBox="true"/>
          <p:nvPr/>
        </p:nvSpPr>
        <p:spPr>
          <a:xfrm rot="0">
            <a:off x="5367322" y="5592736"/>
            <a:ext cx="2509332" cy="645795"/>
          </a:xfrm>
          <a:prstGeom prst="rect">
            <a:avLst/>
          </a:prstGeom>
        </p:spPr>
        <p:txBody>
          <a:bodyPr anchor="t" rtlCol="false" tIns="0" lIns="0" bIns="0" rIns="0">
            <a:spAutoFit/>
          </a:bodyPr>
          <a:lstStyle/>
          <a:p>
            <a:pPr algn="l">
              <a:lnSpc>
                <a:spcPts val="4800"/>
              </a:lnSpc>
            </a:pPr>
            <a:r>
              <a:rPr lang="en-US" sz="4800" b="true">
                <a:solidFill>
                  <a:srgbClr val="000000"/>
                </a:solidFill>
                <a:latin typeface="Libre Baskerville Bold"/>
                <a:ea typeface="Libre Baskerville Bold"/>
                <a:cs typeface="Libre Baskerville Bold"/>
                <a:sym typeface="Libre Baskerville Bold"/>
              </a:rPr>
              <a:t>06</a:t>
            </a:r>
          </a:p>
        </p:txBody>
      </p:sp>
      <p:sp>
        <p:nvSpPr>
          <p:cNvPr name="TextBox 20" id="20"/>
          <p:cNvSpPr txBox="true"/>
          <p:nvPr/>
        </p:nvSpPr>
        <p:spPr>
          <a:xfrm rot="0">
            <a:off x="9157201" y="5594641"/>
            <a:ext cx="2509332" cy="645795"/>
          </a:xfrm>
          <a:prstGeom prst="rect">
            <a:avLst/>
          </a:prstGeom>
        </p:spPr>
        <p:txBody>
          <a:bodyPr anchor="t" rtlCol="false" tIns="0" lIns="0" bIns="0" rIns="0">
            <a:spAutoFit/>
          </a:bodyPr>
          <a:lstStyle/>
          <a:p>
            <a:pPr algn="l">
              <a:lnSpc>
                <a:spcPts val="4800"/>
              </a:lnSpc>
            </a:pPr>
            <a:r>
              <a:rPr lang="en-US" sz="4800" b="true">
                <a:solidFill>
                  <a:srgbClr val="000000"/>
                </a:solidFill>
                <a:latin typeface="Libre Baskerville Bold"/>
                <a:ea typeface="Libre Baskerville Bold"/>
                <a:cs typeface="Libre Baskerville Bold"/>
                <a:sym typeface="Libre Baskerville Bold"/>
              </a:rPr>
              <a:t>07</a:t>
            </a:r>
          </a:p>
        </p:txBody>
      </p:sp>
      <p:sp>
        <p:nvSpPr>
          <p:cNvPr name="TextBox 21" id="21"/>
          <p:cNvSpPr txBox="true"/>
          <p:nvPr/>
        </p:nvSpPr>
        <p:spPr>
          <a:xfrm rot="0">
            <a:off x="12942883" y="5592736"/>
            <a:ext cx="2509332" cy="645795"/>
          </a:xfrm>
          <a:prstGeom prst="rect">
            <a:avLst/>
          </a:prstGeom>
        </p:spPr>
        <p:txBody>
          <a:bodyPr anchor="t" rtlCol="false" tIns="0" lIns="0" bIns="0" rIns="0">
            <a:spAutoFit/>
          </a:bodyPr>
          <a:lstStyle/>
          <a:p>
            <a:pPr algn="l">
              <a:lnSpc>
                <a:spcPts val="4800"/>
              </a:lnSpc>
            </a:pPr>
            <a:r>
              <a:rPr lang="en-US" sz="4800" b="true">
                <a:solidFill>
                  <a:srgbClr val="000000"/>
                </a:solidFill>
                <a:latin typeface="Libre Baskerville Bold"/>
                <a:ea typeface="Libre Baskerville Bold"/>
                <a:cs typeface="Libre Baskerville Bold"/>
                <a:sym typeface="Libre Baskerville Bold"/>
              </a:rPr>
              <a:t>08</a:t>
            </a:r>
          </a:p>
        </p:txBody>
      </p:sp>
      <p:sp>
        <p:nvSpPr>
          <p:cNvPr name="TextBox 22" id="22"/>
          <p:cNvSpPr txBox="true"/>
          <p:nvPr/>
        </p:nvSpPr>
        <p:spPr>
          <a:xfrm rot="0">
            <a:off x="1590645" y="7384706"/>
            <a:ext cx="2509332" cy="645795"/>
          </a:xfrm>
          <a:prstGeom prst="rect">
            <a:avLst/>
          </a:prstGeom>
        </p:spPr>
        <p:txBody>
          <a:bodyPr anchor="t" rtlCol="false" tIns="0" lIns="0" bIns="0" rIns="0">
            <a:spAutoFit/>
          </a:bodyPr>
          <a:lstStyle/>
          <a:p>
            <a:pPr algn="l">
              <a:lnSpc>
                <a:spcPts val="4800"/>
              </a:lnSpc>
            </a:pPr>
            <a:r>
              <a:rPr lang="en-US" sz="4800" b="true">
                <a:solidFill>
                  <a:srgbClr val="000000"/>
                </a:solidFill>
                <a:latin typeface="Libre Baskerville Bold"/>
                <a:ea typeface="Libre Baskerville Bold"/>
                <a:cs typeface="Libre Baskerville Bold"/>
                <a:sym typeface="Libre Baskerville Bold"/>
              </a:rPr>
              <a:t>09</a:t>
            </a:r>
          </a:p>
        </p:txBody>
      </p:sp>
      <p:sp>
        <p:nvSpPr>
          <p:cNvPr name="TextBox 23" id="23"/>
          <p:cNvSpPr txBox="true"/>
          <p:nvPr/>
        </p:nvSpPr>
        <p:spPr>
          <a:xfrm rot="0">
            <a:off x="5367322" y="7384706"/>
            <a:ext cx="2509332" cy="645795"/>
          </a:xfrm>
          <a:prstGeom prst="rect">
            <a:avLst/>
          </a:prstGeom>
        </p:spPr>
        <p:txBody>
          <a:bodyPr anchor="t" rtlCol="false" tIns="0" lIns="0" bIns="0" rIns="0">
            <a:spAutoFit/>
          </a:bodyPr>
          <a:lstStyle/>
          <a:p>
            <a:pPr algn="l">
              <a:lnSpc>
                <a:spcPts val="4800"/>
              </a:lnSpc>
            </a:pPr>
            <a:r>
              <a:rPr lang="en-US" sz="4800" b="true">
                <a:solidFill>
                  <a:srgbClr val="000000"/>
                </a:solidFill>
                <a:latin typeface="Libre Baskerville Bold"/>
                <a:ea typeface="Libre Baskerville Bold"/>
                <a:cs typeface="Libre Baskerville Bold"/>
                <a:sym typeface="Libre Baskerville Bold"/>
              </a:rPr>
              <a:t>10</a:t>
            </a:r>
          </a:p>
        </p:txBody>
      </p:sp>
      <p:sp>
        <p:nvSpPr>
          <p:cNvPr name="Freeform 24" id="24"/>
          <p:cNvSpPr/>
          <p:nvPr/>
        </p:nvSpPr>
        <p:spPr>
          <a:xfrm flipH="false" flipV="false" rot="0">
            <a:off x="1022506" y="8748654"/>
            <a:ext cx="509646" cy="509646"/>
          </a:xfrm>
          <a:custGeom>
            <a:avLst/>
            <a:gdLst/>
            <a:ahLst/>
            <a:cxnLst/>
            <a:rect r="r" b="b" t="t" l="l"/>
            <a:pathLst>
              <a:path h="509646" w="509646">
                <a:moveTo>
                  <a:pt x="0" y="0"/>
                </a:moveTo>
                <a:lnTo>
                  <a:pt x="509645" y="0"/>
                </a:lnTo>
                <a:lnTo>
                  <a:pt x="509645" y="509646"/>
                </a:lnTo>
                <a:lnTo>
                  <a:pt x="0" y="5096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5" id="25"/>
          <p:cNvSpPr/>
          <p:nvPr/>
        </p:nvSpPr>
        <p:spPr>
          <a:xfrm flipH="false" flipV="false" rot="0">
            <a:off x="1188665" y="8864124"/>
            <a:ext cx="177328" cy="278707"/>
          </a:xfrm>
          <a:custGeom>
            <a:avLst/>
            <a:gdLst/>
            <a:ahLst/>
            <a:cxnLst/>
            <a:rect r="r" b="b" t="t" l="l"/>
            <a:pathLst>
              <a:path h="278707" w="177328">
                <a:moveTo>
                  <a:pt x="0" y="0"/>
                </a:moveTo>
                <a:lnTo>
                  <a:pt x="177327" y="0"/>
                </a:lnTo>
                <a:lnTo>
                  <a:pt x="177327" y="278707"/>
                </a:lnTo>
                <a:lnTo>
                  <a:pt x="0" y="27870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26" id="26"/>
          <p:cNvSpPr/>
          <p:nvPr/>
        </p:nvSpPr>
        <p:spPr>
          <a:xfrm flipH="false" flipV="false" rot="0">
            <a:off x="16749654" y="8748654"/>
            <a:ext cx="509646" cy="509646"/>
          </a:xfrm>
          <a:custGeom>
            <a:avLst/>
            <a:gdLst/>
            <a:ahLst/>
            <a:cxnLst/>
            <a:rect r="r" b="b" t="t" l="l"/>
            <a:pathLst>
              <a:path h="509646" w="509646">
                <a:moveTo>
                  <a:pt x="0" y="0"/>
                </a:moveTo>
                <a:lnTo>
                  <a:pt x="509646" y="0"/>
                </a:lnTo>
                <a:lnTo>
                  <a:pt x="509646" y="509646"/>
                </a:lnTo>
                <a:lnTo>
                  <a:pt x="0" y="5096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7" id="27"/>
          <p:cNvSpPr/>
          <p:nvPr/>
        </p:nvSpPr>
        <p:spPr>
          <a:xfrm flipH="true" flipV="false" rot="0">
            <a:off x="16915813" y="8864124"/>
            <a:ext cx="177328" cy="278707"/>
          </a:xfrm>
          <a:custGeom>
            <a:avLst/>
            <a:gdLst/>
            <a:ahLst/>
            <a:cxnLst/>
            <a:rect r="r" b="b" t="t" l="l"/>
            <a:pathLst>
              <a:path h="278707" w="177328">
                <a:moveTo>
                  <a:pt x="177328" y="0"/>
                </a:moveTo>
                <a:lnTo>
                  <a:pt x="0" y="0"/>
                </a:lnTo>
                <a:lnTo>
                  <a:pt x="0" y="278707"/>
                </a:lnTo>
                <a:lnTo>
                  <a:pt x="177328" y="278707"/>
                </a:lnTo>
                <a:lnTo>
                  <a:pt x="177328"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p:cSld>
    <p:bg>
      <p:bgPr>
        <a:solidFill>
          <a:srgbClr val="AEB6A4"/>
        </a:solidFill>
      </p:bgPr>
    </p:bg>
    <p:spTree>
      <p:nvGrpSpPr>
        <p:cNvPr id="1" name=""/>
        <p:cNvGrpSpPr/>
        <p:nvPr/>
      </p:nvGrpSpPr>
      <p:grpSpPr>
        <a:xfrm>
          <a:off x="0" y="0"/>
          <a:ext cx="0" cy="0"/>
          <a:chOff x="0" y="0"/>
          <a:chExt cx="0" cy="0"/>
        </a:xfrm>
      </p:grpSpPr>
      <p:sp>
        <p:nvSpPr>
          <p:cNvPr name="TextBox 2" id="2"/>
          <p:cNvSpPr txBox="true"/>
          <p:nvPr/>
        </p:nvSpPr>
        <p:spPr>
          <a:xfrm rot="0">
            <a:off x="7439563" y="3841977"/>
            <a:ext cx="10164921" cy="778508"/>
          </a:xfrm>
          <a:prstGeom prst="rect">
            <a:avLst/>
          </a:prstGeom>
        </p:spPr>
        <p:txBody>
          <a:bodyPr anchor="t" rtlCol="false" tIns="0" lIns="0" bIns="0" rIns="0">
            <a:spAutoFit/>
          </a:bodyPr>
          <a:lstStyle/>
          <a:p>
            <a:pPr algn="just">
              <a:lnSpc>
                <a:spcPts val="6800"/>
              </a:lnSpc>
            </a:pPr>
            <a:r>
              <a:rPr lang="en-US" sz="3400">
                <a:solidFill>
                  <a:srgbClr val="000000"/>
                </a:solidFill>
                <a:latin typeface="Open Sans"/>
                <a:ea typeface="Open Sans"/>
                <a:cs typeface="Open Sans"/>
                <a:sym typeface="Open Sans"/>
              </a:rPr>
              <a:t>Transitioning to and from the alternative settings</a:t>
            </a:r>
          </a:p>
        </p:txBody>
      </p:sp>
      <p:grpSp>
        <p:nvGrpSpPr>
          <p:cNvPr name="Group 3" id="3"/>
          <p:cNvGrpSpPr/>
          <p:nvPr/>
        </p:nvGrpSpPr>
        <p:grpSpPr>
          <a:xfrm rot="0">
            <a:off x="6552714" y="3966393"/>
            <a:ext cx="771999" cy="796376"/>
            <a:chOff x="0" y="0"/>
            <a:chExt cx="6350000" cy="6550511"/>
          </a:xfrm>
        </p:grpSpPr>
        <p:sp>
          <p:nvSpPr>
            <p:cNvPr name="Freeform 4" id="4"/>
            <p:cNvSpPr/>
            <p:nvPr/>
          </p:nvSpPr>
          <p:spPr>
            <a:xfrm flipH="false" flipV="false" rot="0">
              <a:off x="0" y="0"/>
              <a:ext cx="6350000" cy="6550511"/>
            </a:xfrm>
            <a:custGeom>
              <a:avLst/>
              <a:gdLst/>
              <a:ahLst/>
              <a:cxnLst/>
              <a:rect r="r" b="b" t="t" l="l"/>
              <a:pathLst>
                <a:path h="6550511" w="6350000">
                  <a:moveTo>
                    <a:pt x="3175000" y="0"/>
                  </a:moveTo>
                  <a:cubicBezTo>
                    <a:pt x="1421496" y="0"/>
                    <a:pt x="0" y="1466382"/>
                    <a:pt x="0" y="3275256"/>
                  </a:cubicBezTo>
                  <a:cubicBezTo>
                    <a:pt x="0" y="5084130"/>
                    <a:pt x="1421496" y="6550511"/>
                    <a:pt x="3175000" y="6550511"/>
                  </a:cubicBezTo>
                  <a:cubicBezTo>
                    <a:pt x="4928504" y="6550511"/>
                    <a:pt x="6350000" y="5084130"/>
                    <a:pt x="6350000" y="3275256"/>
                  </a:cubicBezTo>
                  <a:cubicBezTo>
                    <a:pt x="6350000" y="1466382"/>
                    <a:pt x="4928504" y="0"/>
                    <a:pt x="3175000" y="0"/>
                  </a:cubicBezTo>
                  <a:close/>
                </a:path>
              </a:pathLst>
            </a:custGeom>
            <a:solidFill>
              <a:srgbClr val="C9D2BF"/>
            </a:solidFill>
          </p:spPr>
        </p:sp>
      </p:grpSp>
      <p:sp>
        <p:nvSpPr>
          <p:cNvPr name="TextBox 5" id="5"/>
          <p:cNvSpPr txBox="true"/>
          <p:nvPr/>
        </p:nvSpPr>
        <p:spPr>
          <a:xfrm rot="0">
            <a:off x="6779502" y="3984852"/>
            <a:ext cx="545211" cy="669036"/>
          </a:xfrm>
          <a:prstGeom prst="rect">
            <a:avLst/>
          </a:prstGeom>
        </p:spPr>
        <p:txBody>
          <a:bodyPr anchor="t" rtlCol="false" tIns="0" lIns="0" bIns="0" rIns="0">
            <a:spAutoFit/>
          </a:bodyPr>
          <a:lstStyle/>
          <a:p>
            <a:pPr algn="just">
              <a:lnSpc>
                <a:spcPts val="5652"/>
              </a:lnSpc>
            </a:pPr>
            <a:r>
              <a:rPr lang="en-US" b="true" sz="3600">
                <a:solidFill>
                  <a:srgbClr val="000000"/>
                </a:solidFill>
                <a:latin typeface="Open Sans Bold"/>
                <a:ea typeface="Open Sans Bold"/>
                <a:cs typeface="Open Sans Bold"/>
                <a:sym typeface="Open Sans Bold"/>
              </a:rPr>
              <a:t>1</a:t>
            </a:r>
          </a:p>
        </p:txBody>
      </p:sp>
      <p:grpSp>
        <p:nvGrpSpPr>
          <p:cNvPr name="Group 6" id="6"/>
          <p:cNvGrpSpPr/>
          <p:nvPr/>
        </p:nvGrpSpPr>
        <p:grpSpPr>
          <a:xfrm rot="0">
            <a:off x="6552714" y="5891877"/>
            <a:ext cx="771999" cy="771999"/>
            <a:chOff x="0" y="0"/>
            <a:chExt cx="6350000" cy="6350000"/>
          </a:xfrm>
        </p:grpSpPr>
        <p:sp>
          <p:nvSpPr>
            <p:cNvPr name="Freeform 7" id="7"/>
            <p:cNvSpPr/>
            <p:nvPr/>
          </p:nvSpPr>
          <p:spPr>
            <a:xfrm flipH="false" flipV="false" rot="0">
              <a:off x="0" y="0"/>
              <a:ext cx="6350000" cy="6350000"/>
            </a:xfrm>
            <a:custGeom>
              <a:avLst/>
              <a:gdLst/>
              <a:ahLst/>
              <a:cxnLst/>
              <a:rect r="r" b="b" t="t" l="l"/>
              <a:pathLst>
                <a:path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C9D2BF"/>
            </a:solidFill>
          </p:spPr>
        </p:sp>
      </p:grpSp>
      <p:sp>
        <p:nvSpPr>
          <p:cNvPr name="TextBox 8" id="8"/>
          <p:cNvSpPr txBox="true"/>
          <p:nvPr/>
        </p:nvSpPr>
        <p:spPr>
          <a:xfrm rot="0">
            <a:off x="6779502" y="5898148"/>
            <a:ext cx="545211" cy="669036"/>
          </a:xfrm>
          <a:prstGeom prst="rect">
            <a:avLst/>
          </a:prstGeom>
        </p:spPr>
        <p:txBody>
          <a:bodyPr anchor="t" rtlCol="false" tIns="0" lIns="0" bIns="0" rIns="0">
            <a:spAutoFit/>
          </a:bodyPr>
          <a:lstStyle/>
          <a:p>
            <a:pPr algn="just" marL="0" indent="0" lvl="1">
              <a:lnSpc>
                <a:spcPts val="5652"/>
              </a:lnSpc>
              <a:spcBef>
                <a:spcPct val="0"/>
              </a:spcBef>
            </a:pPr>
            <a:r>
              <a:rPr lang="en-US" b="true" sz="3600" u="none">
                <a:solidFill>
                  <a:srgbClr val="000000"/>
                </a:solidFill>
                <a:latin typeface="Open Sans Bold"/>
                <a:ea typeface="Open Sans Bold"/>
                <a:cs typeface="Open Sans Bold"/>
                <a:sym typeface="Open Sans Bold"/>
              </a:rPr>
              <a:t>2</a:t>
            </a:r>
          </a:p>
        </p:txBody>
      </p:sp>
      <p:sp>
        <p:nvSpPr>
          <p:cNvPr name="TextBox 9" id="9"/>
          <p:cNvSpPr txBox="true"/>
          <p:nvPr/>
        </p:nvSpPr>
        <p:spPr>
          <a:xfrm rot="0">
            <a:off x="1489864" y="2811209"/>
            <a:ext cx="4948550" cy="5172075"/>
          </a:xfrm>
          <a:prstGeom prst="rect">
            <a:avLst/>
          </a:prstGeom>
        </p:spPr>
        <p:txBody>
          <a:bodyPr anchor="t" rtlCol="false" tIns="0" lIns="0" bIns="0" rIns="0">
            <a:spAutoFit/>
          </a:bodyPr>
          <a:lstStyle/>
          <a:p>
            <a:pPr algn="ctr">
              <a:lnSpc>
                <a:spcPts val="10249"/>
              </a:lnSpc>
            </a:pPr>
            <a:r>
              <a:rPr lang="en-US" sz="8541" b="true">
                <a:solidFill>
                  <a:srgbClr val="000000"/>
                </a:solidFill>
                <a:latin typeface="Open Sans Bold"/>
                <a:ea typeface="Open Sans Bold"/>
                <a:cs typeface="Open Sans Bold"/>
                <a:sym typeface="Open Sans Bold"/>
              </a:rPr>
              <a:t>Who</a:t>
            </a:r>
          </a:p>
          <a:p>
            <a:pPr algn="ctr">
              <a:lnSpc>
                <a:spcPts val="10249"/>
              </a:lnSpc>
            </a:pPr>
            <a:r>
              <a:rPr lang="en-US" sz="8541" b="true">
                <a:solidFill>
                  <a:srgbClr val="000000"/>
                </a:solidFill>
                <a:latin typeface="Open Sans Bold"/>
                <a:ea typeface="Open Sans Bold"/>
                <a:cs typeface="Open Sans Bold"/>
                <a:sym typeface="Open Sans Bold"/>
              </a:rPr>
              <a:t>Do</a:t>
            </a:r>
          </a:p>
          <a:p>
            <a:pPr algn="ctr">
              <a:lnSpc>
                <a:spcPts val="10249"/>
              </a:lnSpc>
            </a:pPr>
            <a:r>
              <a:rPr lang="en-US" sz="8541" b="true">
                <a:solidFill>
                  <a:srgbClr val="000000"/>
                </a:solidFill>
                <a:latin typeface="Open Sans Bold"/>
                <a:ea typeface="Open Sans Bold"/>
                <a:cs typeface="Open Sans Bold"/>
                <a:sym typeface="Open Sans Bold"/>
              </a:rPr>
              <a:t>I</a:t>
            </a:r>
          </a:p>
          <a:p>
            <a:pPr algn="ctr" marL="0" indent="0" lvl="0">
              <a:lnSpc>
                <a:spcPts val="10249"/>
              </a:lnSpc>
              <a:spcBef>
                <a:spcPct val="0"/>
              </a:spcBef>
            </a:pPr>
            <a:r>
              <a:rPr lang="en-US" b="true" sz="8541">
                <a:solidFill>
                  <a:srgbClr val="000000"/>
                </a:solidFill>
                <a:latin typeface="Open Sans Bold"/>
                <a:ea typeface="Open Sans Bold"/>
                <a:cs typeface="Open Sans Bold"/>
                <a:sym typeface="Open Sans Bold"/>
              </a:rPr>
              <a:t>Serve</a:t>
            </a:r>
          </a:p>
        </p:txBody>
      </p:sp>
      <p:sp>
        <p:nvSpPr>
          <p:cNvPr name="TextBox 10" id="10"/>
          <p:cNvSpPr txBox="true"/>
          <p:nvPr/>
        </p:nvSpPr>
        <p:spPr>
          <a:xfrm rot="0">
            <a:off x="7439563" y="5755273"/>
            <a:ext cx="9474554" cy="778508"/>
          </a:xfrm>
          <a:prstGeom prst="rect">
            <a:avLst/>
          </a:prstGeom>
        </p:spPr>
        <p:txBody>
          <a:bodyPr anchor="t" rtlCol="false" tIns="0" lIns="0" bIns="0" rIns="0">
            <a:spAutoFit/>
          </a:bodyPr>
          <a:lstStyle/>
          <a:p>
            <a:pPr algn="just" marL="0" indent="0" lvl="1">
              <a:lnSpc>
                <a:spcPts val="6800"/>
              </a:lnSpc>
              <a:spcBef>
                <a:spcPct val="0"/>
              </a:spcBef>
            </a:pPr>
            <a:r>
              <a:rPr lang="en-US" sz="3400">
                <a:solidFill>
                  <a:srgbClr val="000000"/>
                </a:solidFill>
                <a:latin typeface="Open Sans"/>
                <a:ea typeface="Open Sans"/>
                <a:cs typeface="Open Sans"/>
                <a:sym typeface="Open Sans"/>
              </a:rPr>
              <a:t>At-risk of long term suspension or expulsion</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AEB6A4"/>
        </a:solidFill>
      </p:bgPr>
    </p:bg>
    <p:spTree>
      <p:nvGrpSpPr>
        <p:cNvPr id="1" name=""/>
        <p:cNvGrpSpPr/>
        <p:nvPr/>
      </p:nvGrpSpPr>
      <p:grpSpPr>
        <a:xfrm>
          <a:off x="0" y="0"/>
          <a:ext cx="0" cy="0"/>
          <a:chOff x="0" y="0"/>
          <a:chExt cx="0" cy="0"/>
        </a:xfrm>
      </p:grpSpPr>
      <p:sp>
        <p:nvSpPr>
          <p:cNvPr name="Freeform 2" id="2" descr="Left Arrow Icon"/>
          <p:cNvSpPr/>
          <p:nvPr/>
        </p:nvSpPr>
        <p:spPr>
          <a:xfrm flipH="true" flipV="false" rot="0">
            <a:off x="16915813" y="8864124"/>
            <a:ext cx="177328" cy="278707"/>
          </a:xfrm>
          <a:custGeom>
            <a:avLst/>
            <a:gdLst/>
            <a:ahLst/>
            <a:cxnLst/>
            <a:rect r="r" b="b" t="t" l="l"/>
            <a:pathLst>
              <a:path h="278707" w="177328">
                <a:moveTo>
                  <a:pt x="177328" y="0"/>
                </a:moveTo>
                <a:lnTo>
                  <a:pt x="0" y="0"/>
                </a:lnTo>
                <a:lnTo>
                  <a:pt x="0" y="278707"/>
                </a:lnTo>
                <a:lnTo>
                  <a:pt x="177328" y="278707"/>
                </a:lnTo>
                <a:lnTo>
                  <a:pt x="177328"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402432" y="-1054165"/>
            <a:ext cx="9144000" cy="14554200"/>
            <a:chOff x="0" y="0"/>
            <a:chExt cx="3093156" cy="4923273"/>
          </a:xfrm>
        </p:grpSpPr>
        <p:sp>
          <p:nvSpPr>
            <p:cNvPr name="Freeform 4" id="4"/>
            <p:cNvSpPr/>
            <p:nvPr/>
          </p:nvSpPr>
          <p:spPr>
            <a:xfrm flipH="false" flipV="false" rot="0">
              <a:off x="0" y="0"/>
              <a:ext cx="3093156" cy="4923272"/>
            </a:xfrm>
            <a:custGeom>
              <a:avLst/>
              <a:gdLst/>
              <a:ahLst/>
              <a:cxnLst/>
              <a:rect r="r" b="b" t="t" l="l"/>
              <a:pathLst>
                <a:path h="4923272" w="3093156">
                  <a:moveTo>
                    <a:pt x="0" y="0"/>
                  </a:moveTo>
                  <a:lnTo>
                    <a:pt x="3093156" y="0"/>
                  </a:lnTo>
                  <a:lnTo>
                    <a:pt x="3093156" y="4923272"/>
                  </a:lnTo>
                  <a:lnTo>
                    <a:pt x="0" y="4923272"/>
                  </a:lnTo>
                  <a:close/>
                </a:path>
              </a:pathLst>
            </a:custGeom>
            <a:solidFill>
              <a:srgbClr val="C2C9B7"/>
            </a:solidFill>
          </p:spPr>
        </p:sp>
      </p:grpSp>
      <p:sp>
        <p:nvSpPr>
          <p:cNvPr name="TextBox 5" id="5"/>
          <p:cNvSpPr txBox="true"/>
          <p:nvPr/>
        </p:nvSpPr>
        <p:spPr>
          <a:xfrm rot="0">
            <a:off x="1028700" y="1038225"/>
            <a:ext cx="7298168" cy="962025"/>
          </a:xfrm>
          <a:prstGeom prst="rect">
            <a:avLst/>
          </a:prstGeom>
        </p:spPr>
        <p:txBody>
          <a:bodyPr anchor="t" rtlCol="false" tIns="0" lIns="0" bIns="0" rIns="0">
            <a:spAutoFit/>
          </a:bodyPr>
          <a:lstStyle/>
          <a:p>
            <a:pPr algn="l" marL="0" indent="0" lvl="0">
              <a:lnSpc>
                <a:spcPts val="7679"/>
              </a:lnSpc>
            </a:pPr>
            <a:r>
              <a:rPr lang="en-US" sz="6399" u="sng">
                <a:solidFill>
                  <a:srgbClr val="000000"/>
                </a:solidFill>
                <a:latin typeface="Libre Baskerville"/>
                <a:ea typeface="Libre Baskerville"/>
                <a:cs typeface="Libre Baskerville"/>
                <a:sym typeface="Libre Baskerville"/>
              </a:rPr>
              <a:t>How I Support</a:t>
            </a:r>
          </a:p>
        </p:txBody>
      </p:sp>
      <p:sp>
        <p:nvSpPr>
          <p:cNvPr name="TextBox 6" id="6"/>
          <p:cNvSpPr txBox="true"/>
          <p:nvPr/>
        </p:nvSpPr>
        <p:spPr>
          <a:xfrm rot="0">
            <a:off x="1028700" y="6406896"/>
            <a:ext cx="7298168" cy="565404"/>
          </a:xfrm>
          <a:prstGeom prst="rect">
            <a:avLst/>
          </a:prstGeom>
        </p:spPr>
        <p:txBody>
          <a:bodyPr anchor="t" rtlCol="false" tIns="0" lIns="0" bIns="0" rIns="0">
            <a:spAutoFit/>
          </a:bodyPr>
          <a:lstStyle/>
          <a:p>
            <a:pPr algn="l" marL="751332" indent="-375666" lvl="1">
              <a:lnSpc>
                <a:spcPts val="4523"/>
              </a:lnSpc>
              <a:buFont typeface="Arial"/>
              <a:buChar char="•"/>
            </a:pPr>
            <a:r>
              <a:rPr lang="en-US" sz="3479">
                <a:solidFill>
                  <a:srgbClr val="000000"/>
                </a:solidFill>
                <a:latin typeface="Libre Baskerville"/>
                <a:ea typeface="Libre Baskerville"/>
                <a:cs typeface="Libre Baskerville"/>
                <a:sym typeface="Libre Baskerville"/>
              </a:rPr>
              <a:t>District-Wide (12,000+)</a:t>
            </a:r>
          </a:p>
        </p:txBody>
      </p:sp>
      <p:sp>
        <p:nvSpPr>
          <p:cNvPr name="TextBox 7" id="7"/>
          <p:cNvSpPr txBox="true"/>
          <p:nvPr/>
        </p:nvSpPr>
        <p:spPr>
          <a:xfrm rot="0">
            <a:off x="1028700" y="5095875"/>
            <a:ext cx="7298168" cy="900430"/>
          </a:xfrm>
          <a:prstGeom prst="rect">
            <a:avLst/>
          </a:prstGeom>
        </p:spPr>
        <p:txBody>
          <a:bodyPr anchor="t" rtlCol="false" tIns="0" lIns="0" bIns="0" rIns="0">
            <a:spAutoFit/>
          </a:bodyPr>
          <a:lstStyle/>
          <a:p>
            <a:pPr algn="l">
              <a:lnSpc>
                <a:spcPts val="7280"/>
              </a:lnSpc>
            </a:pPr>
            <a:r>
              <a:rPr lang="en-US" sz="5600">
                <a:solidFill>
                  <a:srgbClr val="000000"/>
                </a:solidFill>
                <a:latin typeface="Libre Baskerville"/>
                <a:ea typeface="Libre Baskerville"/>
                <a:cs typeface="Libre Baskerville"/>
                <a:sym typeface="Libre Baskerville"/>
              </a:rPr>
              <a:t>Who Do I Serve?</a:t>
            </a:r>
          </a:p>
        </p:txBody>
      </p:sp>
      <p:sp>
        <p:nvSpPr>
          <p:cNvPr name="TextBox 8" id="8"/>
          <p:cNvSpPr txBox="true"/>
          <p:nvPr/>
        </p:nvSpPr>
        <p:spPr>
          <a:xfrm rot="0">
            <a:off x="9680128" y="1099820"/>
            <a:ext cx="7413013" cy="900430"/>
          </a:xfrm>
          <a:prstGeom prst="rect">
            <a:avLst/>
          </a:prstGeom>
        </p:spPr>
        <p:txBody>
          <a:bodyPr anchor="t" rtlCol="false" tIns="0" lIns="0" bIns="0" rIns="0">
            <a:spAutoFit/>
          </a:bodyPr>
          <a:lstStyle/>
          <a:p>
            <a:pPr algn="l">
              <a:lnSpc>
                <a:spcPts val="7280"/>
              </a:lnSpc>
            </a:pPr>
            <a:r>
              <a:rPr lang="en-US" sz="5600">
                <a:solidFill>
                  <a:srgbClr val="000000"/>
                </a:solidFill>
                <a:latin typeface="Libre Baskerville"/>
                <a:ea typeface="Libre Baskerville"/>
                <a:cs typeface="Libre Baskerville"/>
                <a:sym typeface="Libre Baskerville"/>
              </a:rPr>
              <a:t>I’m Here to Help</a:t>
            </a:r>
          </a:p>
        </p:txBody>
      </p:sp>
      <p:sp>
        <p:nvSpPr>
          <p:cNvPr name="TextBox 9" id="9"/>
          <p:cNvSpPr txBox="true"/>
          <p:nvPr/>
        </p:nvSpPr>
        <p:spPr>
          <a:xfrm rot="0">
            <a:off x="9617646" y="2269998"/>
            <a:ext cx="7298168" cy="7423404"/>
          </a:xfrm>
          <a:prstGeom prst="rect">
            <a:avLst/>
          </a:prstGeom>
        </p:spPr>
        <p:txBody>
          <a:bodyPr anchor="t" rtlCol="false" tIns="0" lIns="0" bIns="0" rIns="0">
            <a:spAutoFit/>
          </a:bodyPr>
          <a:lstStyle/>
          <a:p>
            <a:pPr algn="l" marL="751332" indent="-375666" lvl="1">
              <a:lnSpc>
                <a:spcPts val="4523"/>
              </a:lnSpc>
              <a:buFont typeface="Arial"/>
              <a:buChar char="•"/>
            </a:pPr>
            <a:r>
              <a:rPr lang="en-US" sz="3479">
                <a:solidFill>
                  <a:srgbClr val="000000"/>
                </a:solidFill>
                <a:latin typeface="Libre Baskerville"/>
                <a:ea typeface="Libre Baskerville"/>
                <a:cs typeface="Libre Baskerville"/>
                <a:sym typeface="Libre Baskerville"/>
              </a:rPr>
              <a:t>Addressing Graduation</a:t>
            </a:r>
          </a:p>
          <a:p>
            <a:pPr algn="l" marL="751332" indent="-375666" lvl="1">
              <a:lnSpc>
                <a:spcPts val="4523"/>
              </a:lnSpc>
              <a:buFont typeface="Arial"/>
              <a:buChar char="•"/>
            </a:pPr>
            <a:r>
              <a:rPr lang="en-US" sz="3479">
                <a:solidFill>
                  <a:srgbClr val="000000"/>
                </a:solidFill>
                <a:latin typeface="Libre Baskerville"/>
                <a:ea typeface="Libre Baskerville"/>
                <a:cs typeface="Libre Baskerville"/>
                <a:sym typeface="Libre Baskerville"/>
              </a:rPr>
              <a:t>Addressing Absenteeism</a:t>
            </a:r>
          </a:p>
          <a:p>
            <a:pPr algn="l" marL="751332" indent="-375666" lvl="1">
              <a:lnSpc>
                <a:spcPts val="4523"/>
              </a:lnSpc>
              <a:buFont typeface="Arial"/>
              <a:buChar char="•"/>
            </a:pPr>
            <a:r>
              <a:rPr lang="en-US" sz="3479">
                <a:solidFill>
                  <a:srgbClr val="000000"/>
                </a:solidFill>
                <a:latin typeface="Libre Baskerville"/>
                <a:ea typeface="Libre Baskerville"/>
                <a:cs typeface="Libre Baskerville"/>
                <a:sym typeface="Libre Baskerville"/>
              </a:rPr>
              <a:t>Behavior Intervention</a:t>
            </a:r>
          </a:p>
          <a:p>
            <a:pPr algn="l" marL="751332" indent="-375666" lvl="1">
              <a:lnSpc>
                <a:spcPts val="4523"/>
              </a:lnSpc>
              <a:buFont typeface="Arial"/>
              <a:buChar char="•"/>
            </a:pPr>
            <a:r>
              <a:rPr lang="en-US" sz="3479">
                <a:solidFill>
                  <a:srgbClr val="000000"/>
                </a:solidFill>
                <a:latin typeface="Libre Baskerville"/>
                <a:ea typeface="Libre Baskerville"/>
                <a:cs typeface="Libre Baskerville"/>
                <a:sym typeface="Libre Baskerville"/>
              </a:rPr>
              <a:t>Mentoring</a:t>
            </a:r>
          </a:p>
          <a:p>
            <a:pPr algn="l" marL="751332" indent="-375666" lvl="1">
              <a:lnSpc>
                <a:spcPts val="4523"/>
              </a:lnSpc>
              <a:buFont typeface="Arial"/>
              <a:buChar char="•"/>
            </a:pPr>
            <a:r>
              <a:rPr lang="en-US" sz="3479">
                <a:solidFill>
                  <a:srgbClr val="000000"/>
                </a:solidFill>
                <a:latin typeface="Libre Baskerville"/>
                <a:ea typeface="Libre Baskerville"/>
                <a:cs typeface="Libre Baskerville"/>
                <a:sym typeface="Libre Baskerville"/>
              </a:rPr>
              <a:t>Relationship Building</a:t>
            </a:r>
          </a:p>
          <a:p>
            <a:pPr algn="l" marL="751332" indent="-375666" lvl="1">
              <a:lnSpc>
                <a:spcPts val="4523"/>
              </a:lnSpc>
              <a:buFont typeface="Arial"/>
              <a:buChar char="•"/>
            </a:pPr>
            <a:r>
              <a:rPr lang="en-US" sz="3479">
                <a:solidFill>
                  <a:srgbClr val="000000"/>
                </a:solidFill>
                <a:latin typeface="Libre Baskerville"/>
                <a:ea typeface="Libre Baskerville"/>
                <a:cs typeface="Libre Baskerville"/>
                <a:sym typeface="Libre Baskerville"/>
              </a:rPr>
              <a:t>Life Skills</a:t>
            </a:r>
          </a:p>
          <a:p>
            <a:pPr algn="l" marL="751332" indent="-375666" lvl="1">
              <a:lnSpc>
                <a:spcPts val="4523"/>
              </a:lnSpc>
              <a:buFont typeface="Arial"/>
              <a:buChar char="•"/>
            </a:pPr>
            <a:r>
              <a:rPr lang="en-US" sz="3479">
                <a:solidFill>
                  <a:srgbClr val="000000"/>
                </a:solidFill>
                <a:latin typeface="Libre Baskerville"/>
                <a:ea typeface="Libre Baskerville"/>
                <a:cs typeface="Libre Baskerville"/>
                <a:sym typeface="Libre Baskerville"/>
              </a:rPr>
              <a:t>Advocacy</a:t>
            </a:r>
          </a:p>
          <a:p>
            <a:pPr algn="l" marL="751332" indent="-375666" lvl="1">
              <a:lnSpc>
                <a:spcPts val="4523"/>
              </a:lnSpc>
              <a:buFont typeface="Arial"/>
              <a:buChar char="•"/>
            </a:pPr>
            <a:r>
              <a:rPr lang="en-US" sz="3479">
                <a:solidFill>
                  <a:srgbClr val="000000"/>
                </a:solidFill>
                <a:latin typeface="Libre Baskerville"/>
                <a:ea typeface="Libre Baskerville"/>
                <a:cs typeface="Libre Baskerville"/>
                <a:sym typeface="Libre Baskerville"/>
              </a:rPr>
              <a:t>School Climate</a:t>
            </a:r>
          </a:p>
          <a:p>
            <a:pPr algn="l" marL="751332" indent="-375666" lvl="1">
              <a:lnSpc>
                <a:spcPts val="4523"/>
              </a:lnSpc>
              <a:buFont typeface="Arial"/>
              <a:buChar char="•"/>
            </a:pPr>
            <a:r>
              <a:rPr lang="en-US" sz="3479">
                <a:solidFill>
                  <a:srgbClr val="000000"/>
                </a:solidFill>
                <a:latin typeface="Libre Baskerville"/>
                <a:ea typeface="Libre Baskerville"/>
                <a:cs typeface="Libre Baskerville"/>
                <a:sym typeface="Libre Baskerville"/>
              </a:rPr>
              <a:t>Student and Parent Engagement</a:t>
            </a:r>
          </a:p>
          <a:p>
            <a:pPr algn="l" marL="751332" indent="-375666" lvl="1">
              <a:lnSpc>
                <a:spcPts val="4523"/>
              </a:lnSpc>
              <a:buFont typeface="Arial"/>
              <a:buChar char="•"/>
            </a:pPr>
            <a:r>
              <a:rPr lang="en-US" sz="3479">
                <a:solidFill>
                  <a:srgbClr val="000000"/>
                </a:solidFill>
                <a:latin typeface="Libre Baskerville"/>
                <a:ea typeface="Libre Baskerville"/>
                <a:cs typeface="Libre Baskerville"/>
                <a:sym typeface="Libre Baskerville"/>
              </a:rPr>
              <a:t>ISS Initiative</a:t>
            </a:r>
          </a:p>
          <a:p>
            <a:pPr algn="l" marL="751332" indent="-375666" lvl="1">
              <a:lnSpc>
                <a:spcPts val="4523"/>
              </a:lnSpc>
              <a:buFont typeface="Arial"/>
              <a:buChar char="•"/>
            </a:pPr>
            <a:r>
              <a:rPr lang="en-US" sz="3479">
                <a:solidFill>
                  <a:srgbClr val="000000"/>
                </a:solidFill>
                <a:latin typeface="Libre Baskerville"/>
                <a:ea typeface="Libre Baskerville"/>
                <a:cs typeface="Libre Baskerville"/>
                <a:sym typeface="Libre Baskerville"/>
              </a:rPr>
              <a:t>Student and Parent Intervention Classes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AEB6A4"/>
        </a:solidFill>
      </p:bgPr>
    </p:bg>
    <p:spTree>
      <p:nvGrpSpPr>
        <p:cNvPr id="1" name=""/>
        <p:cNvGrpSpPr/>
        <p:nvPr/>
      </p:nvGrpSpPr>
      <p:grpSpPr>
        <a:xfrm>
          <a:off x="0" y="0"/>
          <a:ext cx="0" cy="0"/>
          <a:chOff x="0" y="0"/>
          <a:chExt cx="0" cy="0"/>
        </a:xfrm>
      </p:grpSpPr>
      <p:sp>
        <p:nvSpPr>
          <p:cNvPr name="Freeform 2" id="2"/>
          <p:cNvSpPr/>
          <p:nvPr/>
        </p:nvSpPr>
        <p:spPr>
          <a:xfrm flipH="false" flipV="false" rot="0">
            <a:off x="-459672" y="724292"/>
            <a:ext cx="19760688" cy="8838417"/>
          </a:xfrm>
          <a:custGeom>
            <a:avLst/>
            <a:gdLst/>
            <a:ahLst/>
            <a:cxnLst/>
            <a:rect r="r" b="b" t="t" l="l"/>
            <a:pathLst>
              <a:path h="8838417" w="19760688">
                <a:moveTo>
                  <a:pt x="0" y="0"/>
                </a:moveTo>
                <a:lnTo>
                  <a:pt x="19760688" y="0"/>
                </a:lnTo>
                <a:lnTo>
                  <a:pt x="19760688" y="8838416"/>
                </a:lnTo>
                <a:lnTo>
                  <a:pt x="0" y="88384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22506" y="8748654"/>
            <a:ext cx="509646" cy="509646"/>
          </a:xfrm>
          <a:custGeom>
            <a:avLst/>
            <a:gdLst/>
            <a:ahLst/>
            <a:cxnLst/>
            <a:rect r="r" b="b" t="t" l="l"/>
            <a:pathLst>
              <a:path h="509646" w="509646">
                <a:moveTo>
                  <a:pt x="0" y="0"/>
                </a:moveTo>
                <a:lnTo>
                  <a:pt x="509645" y="0"/>
                </a:lnTo>
                <a:lnTo>
                  <a:pt x="509645" y="509646"/>
                </a:lnTo>
                <a:lnTo>
                  <a:pt x="0" y="5096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188665" y="8864124"/>
            <a:ext cx="177328" cy="278707"/>
          </a:xfrm>
          <a:custGeom>
            <a:avLst/>
            <a:gdLst/>
            <a:ahLst/>
            <a:cxnLst/>
            <a:rect r="r" b="b" t="t" l="l"/>
            <a:pathLst>
              <a:path h="278707" w="177328">
                <a:moveTo>
                  <a:pt x="0" y="0"/>
                </a:moveTo>
                <a:lnTo>
                  <a:pt x="177327" y="0"/>
                </a:lnTo>
                <a:lnTo>
                  <a:pt x="177327" y="278707"/>
                </a:lnTo>
                <a:lnTo>
                  <a:pt x="0" y="27870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6749654" y="8748654"/>
            <a:ext cx="509646" cy="509646"/>
          </a:xfrm>
          <a:custGeom>
            <a:avLst/>
            <a:gdLst/>
            <a:ahLst/>
            <a:cxnLst/>
            <a:rect r="r" b="b" t="t" l="l"/>
            <a:pathLst>
              <a:path h="509646" w="509646">
                <a:moveTo>
                  <a:pt x="0" y="0"/>
                </a:moveTo>
                <a:lnTo>
                  <a:pt x="509646" y="0"/>
                </a:lnTo>
                <a:lnTo>
                  <a:pt x="509646" y="509646"/>
                </a:lnTo>
                <a:lnTo>
                  <a:pt x="0" y="5096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true" flipV="false" rot="0">
            <a:off x="16915813" y="8864124"/>
            <a:ext cx="177328" cy="278707"/>
          </a:xfrm>
          <a:custGeom>
            <a:avLst/>
            <a:gdLst/>
            <a:ahLst/>
            <a:cxnLst/>
            <a:rect r="r" b="b" t="t" l="l"/>
            <a:pathLst>
              <a:path h="278707" w="177328">
                <a:moveTo>
                  <a:pt x="177328" y="0"/>
                </a:moveTo>
                <a:lnTo>
                  <a:pt x="0" y="0"/>
                </a:lnTo>
                <a:lnTo>
                  <a:pt x="0" y="278707"/>
                </a:lnTo>
                <a:lnTo>
                  <a:pt x="177328" y="278707"/>
                </a:lnTo>
                <a:lnTo>
                  <a:pt x="177328"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0">
            <a:off x="5377449" y="1252613"/>
            <a:ext cx="7526907" cy="7781775"/>
          </a:xfrm>
          <a:custGeom>
            <a:avLst/>
            <a:gdLst/>
            <a:ahLst/>
            <a:cxnLst/>
            <a:rect r="r" b="b" t="t" l="l"/>
            <a:pathLst>
              <a:path h="7781775" w="7526907">
                <a:moveTo>
                  <a:pt x="0" y="0"/>
                </a:moveTo>
                <a:lnTo>
                  <a:pt x="7526907" y="0"/>
                </a:lnTo>
                <a:lnTo>
                  <a:pt x="7526907" y="7781774"/>
                </a:lnTo>
                <a:lnTo>
                  <a:pt x="0" y="7781774"/>
                </a:lnTo>
                <a:lnTo>
                  <a:pt x="0" y="0"/>
                </a:lnTo>
                <a:close/>
              </a:path>
            </a:pathLst>
          </a:custGeom>
          <a:blipFill>
            <a:blip r:embed="rId8"/>
            <a:stretch>
              <a:fillRect l="0" t="-17707" r="0" b="-17707"/>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AEB6A4"/>
        </a:solidFill>
      </p:bgPr>
    </p:bg>
    <p:spTree>
      <p:nvGrpSpPr>
        <p:cNvPr id="1" name=""/>
        <p:cNvGrpSpPr/>
        <p:nvPr/>
      </p:nvGrpSpPr>
      <p:grpSpPr>
        <a:xfrm>
          <a:off x="0" y="0"/>
          <a:ext cx="0" cy="0"/>
          <a:chOff x="0" y="0"/>
          <a:chExt cx="0" cy="0"/>
        </a:xfrm>
      </p:grpSpPr>
      <p:sp>
        <p:nvSpPr>
          <p:cNvPr name="Freeform 2" id="2"/>
          <p:cNvSpPr/>
          <p:nvPr/>
        </p:nvSpPr>
        <p:spPr>
          <a:xfrm flipH="false" flipV="false" rot="0">
            <a:off x="-736344" y="724292"/>
            <a:ext cx="19760688" cy="8838417"/>
          </a:xfrm>
          <a:custGeom>
            <a:avLst/>
            <a:gdLst/>
            <a:ahLst/>
            <a:cxnLst/>
            <a:rect r="r" b="b" t="t" l="l"/>
            <a:pathLst>
              <a:path h="8838417" w="19760688">
                <a:moveTo>
                  <a:pt x="0" y="0"/>
                </a:moveTo>
                <a:lnTo>
                  <a:pt x="19760688" y="0"/>
                </a:lnTo>
                <a:lnTo>
                  <a:pt x="19760688" y="8838416"/>
                </a:lnTo>
                <a:lnTo>
                  <a:pt x="0" y="883841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0" y="2658060"/>
            <a:ext cx="18288000" cy="2561366"/>
            <a:chOff x="0" y="0"/>
            <a:chExt cx="24384000" cy="3415155"/>
          </a:xfrm>
        </p:grpSpPr>
        <p:pic>
          <p:nvPicPr>
            <p:cNvPr name="Picture 4" id="4"/>
            <p:cNvPicPr>
              <a:picLocks noChangeAspect="true"/>
            </p:cNvPicPr>
            <p:nvPr/>
          </p:nvPicPr>
          <p:blipFill>
            <a:blip r:embed="rId4"/>
            <a:srcRect l="0" t="57004" r="0" b="21986"/>
            <a:stretch>
              <a:fillRect/>
            </a:stretch>
          </p:blipFill>
          <p:spPr>
            <a:xfrm flipH="false" flipV="false">
              <a:off x="0" y="0"/>
              <a:ext cx="24384000" cy="3415155"/>
            </a:xfrm>
            <a:prstGeom prst="rect">
              <a:avLst/>
            </a:prstGeom>
          </p:spPr>
        </p:pic>
      </p:grpSp>
      <p:sp>
        <p:nvSpPr>
          <p:cNvPr name="TextBox 5" id="5"/>
          <p:cNvSpPr txBox="true"/>
          <p:nvPr/>
        </p:nvSpPr>
        <p:spPr>
          <a:xfrm rot="0">
            <a:off x="3283182" y="4089127"/>
            <a:ext cx="11721636" cy="1130299"/>
          </a:xfrm>
          <a:prstGeom prst="rect">
            <a:avLst/>
          </a:prstGeom>
        </p:spPr>
        <p:txBody>
          <a:bodyPr anchor="t" rtlCol="false" tIns="0" lIns="0" bIns="0" rIns="0">
            <a:spAutoFit/>
          </a:bodyPr>
          <a:lstStyle/>
          <a:p>
            <a:pPr algn="ctr">
              <a:lnSpc>
                <a:spcPts val="8499"/>
              </a:lnSpc>
            </a:pPr>
            <a:r>
              <a:rPr lang="en-US" sz="8499" b="true">
                <a:solidFill>
                  <a:srgbClr val="000000"/>
                </a:solidFill>
                <a:latin typeface="Libre Baskerville Bold"/>
                <a:ea typeface="Libre Baskerville Bold"/>
                <a:cs typeface="Libre Baskerville Bold"/>
                <a:sym typeface="Libre Baskerville Bold"/>
              </a:rPr>
              <a:t>Fresh Start</a:t>
            </a:r>
          </a:p>
        </p:txBody>
      </p:sp>
      <p:sp>
        <p:nvSpPr>
          <p:cNvPr name="TextBox 6" id="6"/>
          <p:cNvSpPr txBox="true"/>
          <p:nvPr/>
        </p:nvSpPr>
        <p:spPr>
          <a:xfrm rot="0">
            <a:off x="1188665" y="5576004"/>
            <a:ext cx="15904476" cy="1774204"/>
          </a:xfrm>
          <a:prstGeom prst="rect">
            <a:avLst/>
          </a:prstGeom>
        </p:spPr>
        <p:txBody>
          <a:bodyPr anchor="t" rtlCol="false" tIns="0" lIns="0" bIns="0" rIns="0">
            <a:spAutoFit/>
          </a:bodyPr>
          <a:lstStyle/>
          <a:p>
            <a:pPr algn="ctr">
              <a:lnSpc>
                <a:spcPts val="3479"/>
              </a:lnSpc>
            </a:pPr>
            <a:r>
              <a:rPr lang="en-US" sz="3479">
                <a:solidFill>
                  <a:srgbClr val="000000"/>
                </a:solidFill>
                <a:latin typeface="Libre Baskerville"/>
                <a:ea typeface="Libre Baskerville"/>
                <a:cs typeface="Libre Baskerville"/>
                <a:sym typeface="Libre Baskerville"/>
              </a:rPr>
              <a:t>Life offers us tickets to places which we have not knowingly asked for</a:t>
            </a:r>
          </a:p>
          <a:p>
            <a:pPr algn="ctr">
              <a:lnSpc>
                <a:spcPts val="3479"/>
              </a:lnSpc>
            </a:pPr>
          </a:p>
          <a:p>
            <a:pPr algn="ctr">
              <a:lnSpc>
                <a:spcPts val="3479"/>
              </a:lnSpc>
            </a:pPr>
            <a:r>
              <a:rPr lang="en-US" sz="3479">
                <a:solidFill>
                  <a:srgbClr val="000000"/>
                </a:solidFill>
                <a:latin typeface="Libre Baskerville"/>
                <a:ea typeface="Libre Baskerville"/>
                <a:cs typeface="Libre Baskerville"/>
                <a:sym typeface="Libre Baskerville"/>
              </a:rPr>
              <a:t>~Maya Angelou</a:t>
            </a:r>
          </a:p>
          <a:p>
            <a:pPr algn="ctr">
              <a:lnSpc>
                <a:spcPts val="3471"/>
              </a:lnSpc>
            </a:pPr>
          </a:p>
        </p:txBody>
      </p:sp>
      <p:sp>
        <p:nvSpPr>
          <p:cNvPr name="Freeform 7" id="7"/>
          <p:cNvSpPr/>
          <p:nvPr/>
        </p:nvSpPr>
        <p:spPr>
          <a:xfrm flipH="false" flipV="false" rot="0">
            <a:off x="1022506" y="8748654"/>
            <a:ext cx="509646" cy="509646"/>
          </a:xfrm>
          <a:custGeom>
            <a:avLst/>
            <a:gdLst/>
            <a:ahLst/>
            <a:cxnLst/>
            <a:rect r="r" b="b" t="t" l="l"/>
            <a:pathLst>
              <a:path h="509646" w="509646">
                <a:moveTo>
                  <a:pt x="0" y="0"/>
                </a:moveTo>
                <a:lnTo>
                  <a:pt x="509645" y="0"/>
                </a:lnTo>
                <a:lnTo>
                  <a:pt x="509645" y="509646"/>
                </a:lnTo>
                <a:lnTo>
                  <a:pt x="0" y="50964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1188665" y="8864124"/>
            <a:ext cx="177328" cy="278707"/>
          </a:xfrm>
          <a:custGeom>
            <a:avLst/>
            <a:gdLst/>
            <a:ahLst/>
            <a:cxnLst/>
            <a:rect r="r" b="b" t="t" l="l"/>
            <a:pathLst>
              <a:path h="278707" w="177328">
                <a:moveTo>
                  <a:pt x="0" y="0"/>
                </a:moveTo>
                <a:lnTo>
                  <a:pt x="177327" y="0"/>
                </a:lnTo>
                <a:lnTo>
                  <a:pt x="177327" y="278707"/>
                </a:lnTo>
                <a:lnTo>
                  <a:pt x="0" y="27870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9" id="9"/>
          <p:cNvSpPr/>
          <p:nvPr/>
        </p:nvSpPr>
        <p:spPr>
          <a:xfrm flipH="false" flipV="false" rot="0">
            <a:off x="16749654" y="8748654"/>
            <a:ext cx="509646" cy="509646"/>
          </a:xfrm>
          <a:custGeom>
            <a:avLst/>
            <a:gdLst/>
            <a:ahLst/>
            <a:cxnLst/>
            <a:rect r="r" b="b" t="t" l="l"/>
            <a:pathLst>
              <a:path h="509646" w="509646">
                <a:moveTo>
                  <a:pt x="0" y="0"/>
                </a:moveTo>
                <a:lnTo>
                  <a:pt x="509646" y="0"/>
                </a:lnTo>
                <a:lnTo>
                  <a:pt x="509646" y="509646"/>
                </a:lnTo>
                <a:lnTo>
                  <a:pt x="0" y="50964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true" flipV="false" rot="0">
            <a:off x="16915813" y="8864124"/>
            <a:ext cx="177328" cy="278707"/>
          </a:xfrm>
          <a:custGeom>
            <a:avLst/>
            <a:gdLst/>
            <a:ahLst/>
            <a:cxnLst/>
            <a:rect r="r" b="b" t="t" l="l"/>
            <a:pathLst>
              <a:path h="278707" w="177328">
                <a:moveTo>
                  <a:pt x="177328" y="0"/>
                </a:moveTo>
                <a:lnTo>
                  <a:pt x="0" y="0"/>
                </a:lnTo>
                <a:lnTo>
                  <a:pt x="0" y="278707"/>
                </a:lnTo>
                <a:lnTo>
                  <a:pt x="177328" y="278707"/>
                </a:lnTo>
                <a:lnTo>
                  <a:pt x="177328"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AEB6A4"/>
        </a:solidFill>
      </p:bgPr>
    </p:bg>
    <p:spTree>
      <p:nvGrpSpPr>
        <p:cNvPr id="1" name=""/>
        <p:cNvGrpSpPr/>
        <p:nvPr/>
      </p:nvGrpSpPr>
      <p:grpSpPr>
        <a:xfrm>
          <a:off x="0" y="0"/>
          <a:ext cx="0" cy="0"/>
          <a:chOff x="0" y="0"/>
          <a:chExt cx="0" cy="0"/>
        </a:xfrm>
      </p:grpSpPr>
      <p:sp>
        <p:nvSpPr>
          <p:cNvPr name="Freeform 2" id="2"/>
          <p:cNvSpPr/>
          <p:nvPr/>
        </p:nvSpPr>
        <p:spPr>
          <a:xfrm flipH="false" flipV="false" rot="0">
            <a:off x="-736344" y="724292"/>
            <a:ext cx="20864201" cy="9331988"/>
          </a:xfrm>
          <a:custGeom>
            <a:avLst/>
            <a:gdLst/>
            <a:ahLst/>
            <a:cxnLst/>
            <a:rect r="r" b="b" t="t" l="l"/>
            <a:pathLst>
              <a:path h="9331988" w="20864201">
                <a:moveTo>
                  <a:pt x="0" y="0"/>
                </a:moveTo>
                <a:lnTo>
                  <a:pt x="20864201" y="0"/>
                </a:lnTo>
                <a:lnTo>
                  <a:pt x="20864201" y="9331988"/>
                </a:lnTo>
                <a:lnTo>
                  <a:pt x="0" y="933198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22506" y="8748654"/>
            <a:ext cx="509646" cy="509646"/>
          </a:xfrm>
          <a:custGeom>
            <a:avLst/>
            <a:gdLst/>
            <a:ahLst/>
            <a:cxnLst/>
            <a:rect r="r" b="b" t="t" l="l"/>
            <a:pathLst>
              <a:path h="509646" w="509646">
                <a:moveTo>
                  <a:pt x="0" y="0"/>
                </a:moveTo>
                <a:lnTo>
                  <a:pt x="509645" y="0"/>
                </a:lnTo>
                <a:lnTo>
                  <a:pt x="509645" y="509646"/>
                </a:lnTo>
                <a:lnTo>
                  <a:pt x="0" y="5096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188665" y="8864124"/>
            <a:ext cx="177328" cy="278707"/>
          </a:xfrm>
          <a:custGeom>
            <a:avLst/>
            <a:gdLst/>
            <a:ahLst/>
            <a:cxnLst/>
            <a:rect r="r" b="b" t="t" l="l"/>
            <a:pathLst>
              <a:path h="278707" w="177328">
                <a:moveTo>
                  <a:pt x="0" y="0"/>
                </a:moveTo>
                <a:lnTo>
                  <a:pt x="177327" y="0"/>
                </a:lnTo>
                <a:lnTo>
                  <a:pt x="177327" y="278707"/>
                </a:lnTo>
                <a:lnTo>
                  <a:pt x="0" y="27870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6749654" y="8748654"/>
            <a:ext cx="509646" cy="509646"/>
          </a:xfrm>
          <a:custGeom>
            <a:avLst/>
            <a:gdLst/>
            <a:ahLst/>
            <a:cxnLst/>
            <a:rect r="r" b="b" t="t" l="l"/>
            <a:pathLst>
              <a:path h="509646" w="509646">
                <a:moveTo>
                  <a:pt x="0" y="0"/>
                </a:moveTo>
                <a:lnTo>
                  <a:pt x="509646" y="0"/>
                </a:lnTo>
                <a:lnTo>
                  <a:pt x="509646" y="509646"/>
                </a:lnTo>
                <a:lnTo>
                  <a:pt x="0" y="50964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true" flipV="false" rot="0">
            <a:off x="16915813" y="8864124"/>
            <a:ext cx="177328" cy="278707"/>
          </a:xfrm>
          <a:custGeom>
            <a:avLst/>
            <a:gdLst/>
            <a:ahLst/>
            <a:cxnLst/>
            <a:rect r="r" b="b" t="t" l="l"/>
            <a:pathLst>
              <a:path h="278707" w="177328">
                <a:moveTo>
                  <a:pt x="177328" y="0"/>
                </a:moveTo>
                <a:lnTo>
                  <a:pt x="0" y="0"/>
                </a:lnTo>
                <a:lnTo>
                  <a:pt x="0" y="278707"/>
                </a:lnTo>
                <a:lnTo>
                  <a:pt x="177328" y="278707"/>
                </a:lnTo>
                <a:lnTo>
                  <a:pt x="177328"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7" id="7"/>
          <p:cNvSpPr txBox="true"/>
          <p:nvPr/>
        </p:nvSpPr>
        <p:spPr>
          <a:xfrm rot="0">
            <a:off x="10884312" y="4322580"/>
            <a:ext cx="6720586" cy="2295525"/>
          </a:xfrm>
          <a:prstGeom prst="rect">
            <a:avLst/>
          </a:prstGeom>
        </p:spPr>
        <p:txBody>
          <a:bodyPr anchor="t" rtlCol="false" tIns="0" lIns="0" bIns="0" rIns="0">
            <a:spAutoFit/>
          </a:bodyPr>
          <a:lstStyle/>
          <a:p>
            <a:pPr algn="l">
              <a:lnSpc>
                <a:spcPts val="3576"/>
              </a:lnSpc>
            </a:pPr>
            <a:r>
              <a:rPr lang="en-US" sz="3576">
                <a:solidFill>
                  <a:srgbClr val="000000"/>
                </a:solidFill>
                <a:latin typeface="Libre Baskerville"/>
                <a:ea typeface="Libre Baskerville"/>
                <a:cs typeface="Libre Baskerville"/>
                <a:sym typeface="Libre Baskerville"/>
              </a:rPr>
              <a:t>Zolkoski (2019) states “This had a huge effect on them. They wanted to try hard for their teachers and do well” (p. 238). </a:t>
            </a:r>
          </a:p>
        </p:txBody>
      </p:sp>
      <p:sp>
        <p:nvSpPr>
          <p:cNvPr name="TextBox 8" id="8"/>
          <p:cNvSpPr txBox="true"/>
          <p:nvPr/>
        </p:nvSpPr>
        <p:spPr>
          <a:xfrm rot="0">
            <a:off x="2226558" y="7634229"/>
            <a:ext cx="13662530" cy="2295525"/>
          </a:xfrm>
          <a:prstGeom prst="rect">
            <a:avLst/>
          </a:prstGeom>
        </p:spPr>
        <p:txBody>
          <a:bodyPr anchor="t" rtlCol="false" tIns="0" lIns="0" bIns="0" rIns="0">
            <a:spAutoFit/>
          </a:bodyPr>
          <a:lstStyle/>
          <a:p>
            <a:pPr algn="l">
              <a:lnSpc>
                <a:spcPts val="3576"/>
              </a:lnSpc>
            </a:pPr>
            <a:r>
              <a:rPr lang="en-US" sz="3576">
                <a:solidFill>
                  <a:srgbClr val="000000"/>
                </a:solidFill>
                <a:latin typeface="Libre Baskerville"/>
                <a:ea typeface="Libre Baskerville"/>
                <a:cs typeface="Libre Baskerville"/>
                <a:sym typeface="Libre Baskerville"/>
              </a:rPr>
              <a:t>Teachers’ actions are noticed as the foundation of positive teacher-student relationships and by improving these interactions it will also improve the learning environment in addition to positively influencing outcomes for students (Zolkoski, 2019, p. 240).</a:t>
            </a:r>
          </a:p>
        </p:txBody>
      </p:sp>
      <p:sp>
        <p:nvSpPr>
          <p:cNvPr name="Freeform 9" id="9"/>
          <p:cNvSpPr/>
          <p:nvPr/>
        </p:nvSpPr>
        <p:spPr>
          <a:xfrm flipH="true" flipV="true" rot="3689809">
            <a:off x="198367" y="7775105"/>
            <a:ext cx="2231320" cy="524360"/>
          </a:xfrm>
          <a:custGeom>
            <a:avLst/>
            <a:gdLst/>
            <a:ahLst/>
            <a:cxnLst/>
            <a:rect r="r" b="b" t="t" l="l"/>
            <a:pathLst>
              <a:path h="524360" w="2231320">
                <a:moveTo>
                  <a:pt x="2231320" y="524360"/>
                </a:moveTo>
                <a:lnTo>
                  <a:pt x="0" y="524360"/>
                </a:lnTo>
                <a:lnTo>
                  <a:pt x="0" y="0"/>
                </a:lnTo>
                <a:lnTo>
                  <a:pt x="2231320" y="0"/>
                </a:lnTo>
                <a:lnTo>
                  <a:pt x="2231320" y="52436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true" flipV="false" rot="6694504">
            <a:off x="15427490" y="7122641"/>
            <a:ext cx="2231320" cy="524360"/>
          </a:xfrm>
          <a:custGeom>
            <a:avLst/>
            <a:gdLst/>
            <a:ahLst/>
            <a:cxnLst/>
            <a:rect r="r" b="b" t="t" l="l"/>
            <a:pathLst>
              <a:path h="524360" w="2231320">
                <a:moveTo>
                  <a:pt x="2231320" y="0"/>
                </a:moveTo>
                <a:lnTo>
                  <a:pt x="0" y="0"/>
                </a:lnTo>
                <a:lnTo>
                  <a:pt x="0" y="524361"/>
                </a:lnTo>
                <a:lnTo>
                  <a:pt x="2231320" y="524361"/>
                </a:lnTo>
                <a:lnTo>
                  <a:pt x="223132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1" id="11"/>
          <p:cNvSpPr/>
          <p:nvPr/>
        </p:nvSpPr>
        <p:spPr>
          <a:xfrm flipH="false" flipV="false" rot="0">
            <a:off x="7388378" y="5143500"/>
            <a:ext cx="3176774" cy="515628"/>
          </a:xfrm>
          <a:custGeom>
            <a:avLst/>
            <a:gdLst/>
            <a:ahLst/>
            <a:cxnLst/>
            <a:rect r="r" b="b" t="t" l="l"/>
            <a:pathLst>
              <a:path h="515628" w="3176774">
                <a:moveTo>
                  <a:pt x="0" y="0"/>
                </a:moveTo>
                <a:lnTo>
                  <a:pt x="3176774" y="0"/>
                </a:lnTo>
                <a:lnTo>
                  <a:pt x="3176774" y="515628"/>
                </a:lnTo>
                <a:lnTo>
                  <a:pt x="0" y="51562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2" id="12"/>
          <p:cNvSpPr txBox="true"/>
          <p:nvPr/>
        </p:nvSpPr>
        <p:spPr>
          <a:xfrm rot="0">
            <a:off x="3283182" y="843140"/>
            <a:ext cx="11721636" cy="2206624"/>
          </a:xfrm>
          <a:prstGeom prst="rect">
            <a:avLst/>
          </a:prstGeom>
        </p:spPr>
        <p:txBody>
          <a:bodyPr anchor="t" rtlCol="false" tIns="0" lIns="0" bIns="0" rIns="0">
            <a:spAutoFit/>
          </a:bodyPr>
          <a:lstStyle/>
          <a:p>
            <a:pPr algn="ctr">
              <a:lnSpc>
                <a:spcPts val="8499"/>
              </a:lnSpc>
            </a:pPr>
            <a:r>
              <a:rPr lang="en-US" sz="8499" b="true">
                <a:solidFill>
                  <a:srgbClr val="000000"/>
                </a:solidFill>
                <a:latin typeface="Libre Baskerville Bold"/>
                <a:ea typeface="Libre Baskerville Bold"/>
                <a:cs typeface="Libre Baskerville Bold"/>
                <a:sym typeface="Libre Baskerville Bold"/>
              </a:rPr>
              <a:t>A Well Deserved Fresh Start...</a:t>
            </a:r>
          </a:p>
        </p:txBody>
      </p:sp>
      <p:sp>
        <p:nvSpPr>
          <p:cNvPr name="TextBox 13" id="13"/>
          <p:cNvSpPr txBox="true"/>
          <p:nvPr/>
        </p:nvSpPr>
        <p:spPr>
          <a:xfrm rot="0">
            <a:off x="551224" y="3259314"/>
            <a:ext cx="5114451" cy="645795"/>
          </a:xfrm>
          <a:prstGeom prst="rect">
            <a:avLst/>
          </a:prstGeom>
        </p:spPr>
        <p:txBody>
          <a:bodyPr anchor="t" rtlCol="false" tIns="0" lIns="0" bIns="0" rIns="0">
            <a:spAutoFit/>
          </a:bodyPr>
          <a:lstStyle/>
          <a:p>
            <a:pPr algn="ctr">
              <a:lnSpc>
                <a:spcPts val="4800"/>
              </a:lnSpc>
            </a:pPr>
            <a:r>
              <a:rPr lang="en-US" sz="4800" b="true">
                <a:solidFill>
                  <a:srgbClr val="000000"/>
                </a:solidFill>
                <a:latin typeface="Libre Baskerville Bold"/>
                <a:ea typeface="Libre Baskerville Bold"/>
                <a:cs typeface="Libre Baskerville Bold"/>
                <a:sym typeface="Libre Baskerville Bold"/>
              </a:rPr>
              <a:t>Students</a:t>
            </a:r>
          </a:p>
        </p:txBody>
      </p:sp>
      <p:sp>
        <p:nvSpPr>
          <p:cNvPr name="TextBox 14" id="14"/>
          <p:cNvSpPr txBox="true"/>
          <p:nvPr/>
        </p:nvSpPr>
        <p:spPr>
          <a:xfrm rot="0">
            <a:off x="11739555" y="3383139"/>
            <a:ext cx="5010100" cy="645795"/>
          </a:xfrm>
          <a:prstGeom prst="rect">
            <a:avLst/>
          </a:prstGeom>
        </p:spPr>
        <p:txBody>
          <a:bodyPr anchor="t" rtlCol="false" tIns="0" lIns="0" bIns="0" rIns="0">
            <a:spAutoFit/>
          </a:bodyPr>
          <a:lstStyle/>
          <a:p>
            <a:pPr algn="ctr">
              <a:lnSpc>
                <a:spcPts val="4800"/>
              </a:lnSpc>
            </a:pPr>
            <a:r>
              <a:rPr lang="en-US" sz="4800" b="true">
                <a:solidFill>
                  <a:srgbClr val="000000"/>
                </a:solidFill>
                <a:latin typeface="Libre Baskerville Bold"/>
                <a:ea typeface="Libre Baskerville Bold"/>
                <a:cs typeface="Libre Baskerville Bold"/>
                <a:sym typeface="Libre Baskerville Bold"/>
              </a:rPr>
              <a:t>Parents</a:t>
            </a:r>
          </a:p>
        </p:txBody>
      </p:sp>
      <p:sp>
        <p:nvSpPr>
          <p:cNvPr name="TextBox 15" id="15"/>
          <p:cNvSpPr txBox="true"/>
          <p:nvPr/>
        </p:nvSpPr>
        <p:spPr>
          <a:xfrm rot="0">
            <a:off x="371857" y="4095609"/>
            <a:ext cx="7016521" cy="2749467"/>
          </a:xfrm>
          <a:prstGeom prst="rect">
            <a:avLst/>
          </a:prstGeom>
        </p:spPr>
        <p:txBody>
          <a:bodyPr anchor="t" rtlCol="false" tIns="0" lIns="0" bIns="0" rIns="0">
            <a:spAutoFit/>
          </a:bodyPr>
          <a:lstStyle/>
          <a:p>
            <a:pPr algn="l">
              <a:lnSpc>
                <a:spcPts val="3576"/>
              </a:lnSpc>
            </a:pPr>
            <a:r>
              <a:rPr lang="en-US" sz="3576">
                <a:solidFill>
                  <a:srgbClr val="000000"/>
                </a:solidFill>
                <a:latin typeface="Libre Baskerville"/>
                <a:ea typeface="Libre Baskerville"/>
                <a:cs typeface="Libre Baskerville"/>
                <a:sym typeface="Libre Baskerville"/>
              </a:rPr>
              <a:t>Students that transferred to the alternative program from regular schools felt as if their new teachers cared about them and wanted to help them (Zolkoski, 2019, p. 238).</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DAGrIohP6Z0</dc:identifier>
  <dcterms:modified xsi:type="dcterms:W3CDTF">2011-08-01T06:04:30Z</dcterms:modified>
  <cp:revision>1</cp:revision>
  <dc:title>Dr. Griffin: Building Strong Relationships_ GAAE 2025 Presentation</dc:title>
</cp:coreProperties>
</file>