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8" roundtripDataSignature="AMtx7mhzbhyLDTKVZGDpEGGnqP88gYSuI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6" Type="http://schemas.openxmlformats.org/officeDocument/2006/relationships/slide" Target="slides/slide2.xml"/><Relationship Id="rId18" Type="http://customschemas.google.com/relationships/presentationmetadata" Target="meta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2.png"/><Relationship Id="rId3" Type="http://schemas.openxmlformats.org/officeDocument/2006/relationships/image" Target="../media/image8.png"/></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C22536"/>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1507416"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pic>
        <p:nvPicPr>
          <p:cNvPr descr="Virginia Department of Education" id="9" name="Google Shape;9;n"/>
          <p:cNvPicPr preferRelativeResize="0"/>
          <p:nvPr/>
        </p:nvPicPr>
        <p:blipFill rotWithShape="1">
          <a:blip r:embed="rId2">
            <a:alphaModFix/>
          </a:blip>
          <a:srcRect b="0" l="0" r="0" t="0"/>
          <a:stretch/>
        </p:blipFill>
        <p:spPr>
          <a:xfrm rot="-5400000">
            <a:off x="-3294337" y="4376445"/>
            <a:ext cx="7047450" cy="403060"/>
          </a:xfrm>
          <a:prstGeom prst="rect">
            <a:avLst/>
          </a:prstGeom>
          <a:noFill/>
          <a:ln>
            <a:noFill/>
          </a:ln>
        </p:spPr>
      </p:pic>
      <p:pic>
        <p:nvPicPr>
          <p:cNvPr descr="VDOE Logo" id="10" name="Google Shape;10;n"/>
          <p:cNvPicPr preferRelativeResize="0"/>
          <p:nvPr/>
        </p:nvPicPr>
        <p:blipFill rotWithShape="1">
          <a:blip r:embed="rId3">
            <a:alphaModFix/>
          </a:blip>
          <a:srcRect b="0" l="0" r="0" t="0"/>
          <a:stretch/>
        </p:blipFill>
        <p:spPr>
          <a:xfrm>
            <a:off x="5392029" y="8699765"/>
            <a:ext cx="1376362" cy="458787"/>
          </a:xfrm>
          <a:prstGeom prst="rect">
            <a:avLst/>
          </a:prstGeom>
          <a:noFill/>
          <a:ln>
            <a:noFill/>
          </a:ln>
        </p:spPr>
      </p:pic>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pr.org/2021/09/05/1031858572/afghan-refugee-family-reflects"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 name="Google Shape;131;p48:notes"/>
          <p:cNvSpPr txBox="1"/>
          <p:nvPr>
            <p:ph idx="12" type="sldNum"/>
          </p:nvPr>
        </p:nvSpPr>
        <p:spPr>
          <a:xfrm>
            <a:off x="3884613" y="8685213"/>
            <a:ext cx="15075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02116c0cd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102116c0cd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Louise</a:t>
            </a:r>
            <a:endParaRPr/>
          </a:p>
        </p:txBody>
      </p:sp>
      <p:sp>
        <p:nvSpPr>
          <p:cNvPr id="214" name="Google Shape;214;g102116c0cdb_0_0:notes"/>
          <p:cNvSpPr txBox="1"/>
          <p:nvPr>
            <p:ph idx="12" type="sldNum"/>
          </p:nvPr>
        </p:nvSpPr>
        <p:spPr>
          <a:xfrm>
            <a:off x="3884613" y="8685213"/>
            <a:ext cx="15075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02116c0cdb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102116c0cdb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400">
                <a:latin typeface="Trebuchet MS"/>
                <a:ea typeface="Trebuchet MS"/>
                <a:cs typeface="Trebuchet MS"/>
                <a:sym typeface="Trebuchet MS"/>
              </a:rPr>
              <a:t>35.30 what are the schools like in Afghanistan </a:t>
            </a:r>
            <a:endParaRPr sz="1400">
              <a:latin typeface="Trebuchet MS"/>
              <a:ea typeface="Trebuchet MS"/>
              <a:cs typeface="Trebuchet MS"/>
              <a:sym typeface="Trebuchet MS"/>
            </a:endParaRPr>
          </a:p>
          <a:p>
            <a:pPr indent="0" lvl="0" marL="0" rtl="0" algn="l">
              <a:lnSpc>
                <a:spcPct val="100000"/>
              </a:lnSpc>
              <a:spcBef>
                <a:spcPts val="0"/>
              </a:spcBef>
              <a:spcAft>
                <a:spcPts val="0"/>
              </a:spcAft>
              <a:buClr>
                <a:schemeClr val="dk1"/>
              </a:buClr>
              <a:buSzPts val="1100"/>
              <a:buFont typeface="Arial"/>
              <a:buNone/>
            </a:pPr>
            <a:r>
              <a:rPr lang="en-US" sz="1400">
                <a:latin typeface="Trebuchet MS"/>
                <a:ea typeface="Trebuchet MS"/>
                <a:cs typeface="Trebuchet MS"/>
                <a:sym typeface="Trebuchet MS"/>
              </a:rPr>
              <a:t>38:00  An girls Afghan experience in school  40.46 stop at months of year. </a:t>
            </a:r>
            <a:endParaRPr sz="1400">
              <a:latin typeface="Trebuchet MS"/>
              <a:ea typeface="Trebuchet MS"/>
              <a:cs typeface="Trebuchet MS"/>
              <a:sym typeface="Trebuchet MS"/>
            </a:endParaRPr>
          </a:p>
          <a:p>
            <a:pPr indent="0" lvl="0" marL="0" rtl="0" algn="l">
              <a:lnSpc>
                <a:spcPct val="100000"/>
              </a:lnSpc>
              <a:spcBef>
                <a:spcPts val="0"/>
              </a:spcBef>
              <a:spcAft>
                <a:spcPts val="0"/>
              </a:spcAft>
              <a:buSzPts val="1100"/>
              <a:buNone/>
            </a:pPr>
            <a:r>
              <a:rPr lang="en-US" sz="1400">
                <a:latin typeface="Trebuchet MS"/>
                <a:ea typeface="Trebuchet MS"/>
                <a:cs typeface="Trebuchet MS"/>
                <a:sym typeface="Trebuchet MS"/>
              </a:rPr>
              <a:t>Tell me bout a day in the life at school. No mentor</a:t>
            </a:r>
            <a:endParaRPr sz="1400">
              <a:latin typeface="Trebuchet MS"/>
              <a:ea typeface="Trebuchet MS"/>
              <a:cs typeface="Trebuchet MS"/>
              <a:sym typeface="Trebuchet MS"/>
            </a:endParaRPr>
          </a:p>
          <a:p>
            <a:pPr indent="0" lvl="0" marL="0" rtl="0" algn="l">
              <a:lnSpc>
                <a:spcPct val="100000"/>
              </a:lnSpc>
              <a:spcBef>
                <a:spcPts val="0"/>
              </a:spcBef>
              <a:spcAft>
                <a:spcPts val="0"/>
              </a:spcAft>
              <a:buSzPts val="1100"/>
              <a:buNone/>
            </a:pPr>
            <a:r>
              <a:rPr lang="en-US" sz="1400">
                <a:latin typeface="Trebuchet MS"/>
                <a:ea typeface="Trebuchet MS"/>
                <a:cs typeface="Trebuchet MS"/>
                <a:sym typeface="Trebuchet MS"/>
              </a:rPr>
              <a:t>Parents not involved in school </a:t>
            </a:r>
            <a:endParaRPr sz="1400">
              <a:latin typeface="Trebuchet MS"/>
              <a:ea typeface="Trebuchet MS"/>
              <a:cs typeface="Trebuchet MS"/>
              <a:sym typeface="Trebuchet MS"/>
            </a:endParaRPr>
          </a:p>
          <a:p>
            <a:pPr indent="0" lvl="0" marL="0" rtl="0" algn="l">
              <a:lnSpc>
                <a:spcPct val="100000"/>
              </a:lnSpc>
              <a:spcBef>
                <a:spcPts val="0"/>
              </a:spcBef>
              <a:spcAft>
                <a:spcPts val="0"/>
              </a:spcAft>
              <a:buClr>
                <a:schemeClr val="dk1"/>
              </a:buClr>
              <a:buSzPts val="1100"/>
              <a:buFont typeface="Arial"/>
              <a:buNone/>
            </a:pPr>
            <a:r>
              <a:rPr lang="en-US" sz="1400">
                <a:latin typeface="Trebuchet MS"/>
                <a:ea typeface="Trebuchet MS"/>
                <a:cs typeface="Trebuchet MS"/>
                <a:sym typeface="Trebuchet MS"/>
              </a:rPr>
              <a:t>Access to school</a:t>
            </a:r>
            <a:endParaRPr sz="1400">
              <a:latin typeface="Trebuchet MS"/>
              <a:ea typeface="Trebuchet MS"/>
              <a:cs typeface="Trebuchet MS"/>
              <a:sym typeface="Trebuchet MS"/>
            </a:endParaRPr>
          </a:p>
        </p:txBody>
      </p:sp>
      <p:sp>
        <p:nvSpPr>
          <p:cNvPr id="223" name="Google Shape;223;g102116c0cdb_0_8:notes"/>
          <p:cNvSpPr txBox="1"/>
          <p:nvPr>
            <p:ph idx="12" type="sldNum"/>
          </p:nvPr>
        </p:nvSpPr>
        <p:spPr>
          <a:xfrm>
            <a:off x="3884613" y="8685213"/>
            <a:ext cx="15075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01cef989fc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101cef989fc_0_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g101cef989fc_0_61:notes"/>
          <p:cNvSpPr txBox="1"/>
          <p:nvPr>
            <p:ph idx="12" type="sldNum"/>
          </p:nvPr>
        </p:nvSpPr>
        <p:spPr>
          <a:xfrm>
            <a:off x="3884613" y="8685213"/>
            <a:ext cx="15075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01cef989fc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g101cef989fc_0_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One of the most powerful interventions- provide connections</a:t>
            </a:r>
            <a:endParaRPr/>
          </a:p>
          <a:p>
            <a:pPr indent="-317500" lvl="0" marL="457200" rtl="0" algn="l">
              <a:lnSpc>
                <a:spcPct val="100000"/>
              </a:lnSpc>
              <a:spcBef>
                <a:spcPts val="0"/>
              </a:spcBef>
              <a:spcAft>
                <a:spcPts val="0"/>
              </a:spcAft>
              <a:buSzPts val="1400"/>
              <a:buChar char="●"/>
            </a:pPr>
            <a:r>
              <a:rPr lang="en-US"/>
              <a:t>Helping students find things they have in common with each other</a:t>
            </a:r>
            <a:endParaRPr/>
          </a:p>
          <a:p>
            <a:pPr indent="-317500" lvl="0" marL="457200" rtl="0" algn="l">
              <a:lnSpc>
                <a:spcPct val="100000"/>
              </a:lnSpc>
              <a:spcBef>
                <a:spcPts val="0"/>
              </a:spcBef>
              <a:spcAft>
                <a:spcPts val="0"/>
              </a:spcAft>
              <a:buSzPts val="1400"/>
              <a:buChar char="●"/>
            </a:pPr>
            <a:r>
              <a:rPr lang="en-US"/>
              <a:t>Training peers to understand and support (build their cultural awareness)</a:t>
            </a:r>
            <a:endParaRPr/>
          </a:p>
        </p:txBody>
      </p:sp>
      <p:sp>
        <p:nvSpPr>
          <p:cNvPr id="238" name="Google Shape;238;g101cef989fc_0_51:notes"/>
          <p:cNvSpPr txBox="1"/>
          <p:nvPr>
            <p:ph idx="12" type="sldNum"/>
          </p:nvPr>
        </p:nvSpPr>
        <p:spPr>
          <a:xfrm>
            <a:off x="3884613" y="8685213"/>
            <a:ext cx="15075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EVENTS includes circumstances- The trauma our students have experienced is not isolated to just the day they left. It has more longevity than that- remember even just the threat of physical harm is traumatizing as well as the withholding of resources for healthy development.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EXPERIENCE - An event may be experienced as traumatic by one person and not another. The experience may be influenced by cultural beliefs and the developmental stage of the individual.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EFFECTS- may not occur immediately- can include: physical, mental, emotional, cognitive, behavioral, social, and spiritual challenges.</a:t>
            </a:r>
            <a:endParaRPr/>
          </a:p>
        </p:txBody>
      </p:sp>
      <p:sp>
        <p:nvSpPr>
          <p:cNvPr id="138" name="Google Shape;138;p49:notes"/>
          <p:cNvSpPr txBox="1"/>
          <p:nvPr>
            <p:ph idx="12" type="sldNum"/>
          </p:nvPr>
        </p:nvSpPr>
        <p:spPr>
          <a:xfrm>
            <a:off x="3884613" y="8685213"/>
            <a:ext cx="15075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01cef989fc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g101cef989fc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LAYERS of TRAUMA</a:t>
            </a:r>
            <a:endParaRPr b="1"/>
          </a:p>
          <a:p>
            <a:pPr indent="0" lvl="0" marL="0" rtl="0" algn="l">
              <a:lnSpc>
                <a:spcPct val="100000"/>
              </a:lnSpc>
              <a:spcBef>
                <a:spcPts val="0"/>
              </a:spcBef>
              <a:spcAft>
                <a:spcPts val="0"/>
              </a:spcAft>
              <a:buSzPts val="1400"/>
              <a:buNone/>
            </a:pPr>
            <a:r>
              <a:rPr b="1" lang="en-US"/>
              <a:t>Pre-Migration Trauma</a:t>
            </a:r>
            <a:r>
              <a:rPr lang="en-US"/>
              <a:t>- these students were experiencing trauma long before their migration. Fear of violence but also lack of resources. Culture belief not to complain about little things because life was never to be taken for granted.</a:t>
            </a:r>
            <a:endParaRPr/>
          </a:p>
          <a:p>
            <a:pPr indent="0" lvl="0" marL="0" rtl="0" algn="l">
              <a:lnSpc>
                <a:spcPct val="100000"/>
              </a:lnSpc>
              <a:spcBef>
                <a:spcPts val="0"/>
              </a:spcBef>
              <a:spcAft>
                <a:spcPts val="0"/>
              </a:spcAft>
              <a:buSzPts val="1400"/>
              <a:buNone/>
            </a:pPr>
            <a:r>
              <a:rPr b="1" lang="en-US"/>
              <a:t>Trauma during transit</a:t>
            </a:r>
            <a:r>
              <a:rPr lang="en-US"/>
              <a:t>- airport “cautious” and then the flight circumstances - over 13 hours in plane</a:t>
            </a:r>
            <a:endParaRPr/>
          </a:p>
          <a:p>
            <a:pPr indent="0" lvl="0" marL="0" rtl="0" algn="l">
              <a:lnSpc>
                <a:spcPct val="100000"/>
              </a:lnSpc>
              <a:spcBef>
                <a:spcPts val="0"/>
              </a:spcBef>
              <a:spcAft>
                <a:spcPts val="0"/>
              </a:spcAft>
              <a:buSzPts val="1400"/>
              <a:buNone/>
            </a:pPr>
            <a:r>
              <a:rPr b="1" lang="en-US"/>
              <a:t>Resettlement</a:t>
            </a:r>
            <a:r>
              <a:rPr lang="en-US"/>
              <a:t>- They will continue to experience trauma as they adjust to a new culture, country and home.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Everyone has a unique background and story- be careful not to overgeneralize- it is important to get to know each student on an individual level. Know their story but be careful we don’t retraumatize them by forcing disclosure. </a:t>
            </a:r>
            <a:endParaRPr/>
          </a:p>
        </p:txBody>
      </p:sp>
      <p:sp>
        <p:nvSpPr>
          <p:cNvPr id="145" name="Google Shape;145;g101cef989fc_0_11:notes"/>
          <p:cNvSpPr txBox="1"/>
          <p:nvPr>
            <p:ph idx="12" type="sldNum"/>
          </p:nvPr>
        </p:nvSpPr>
        <p:spPr>
          <a:xfrm>
            <a:off x="3884613" y="8685213"/>
            <a:ext cx="15075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01cef989fc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101cef989fc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 name="Google Shape;158;g101cef989fc_0_25:notes"/>
          <p:cNvSpPr txBox="1"/>
          <p:nvPr>
            <p:ph idx="12" type="sldNum"/>
          </p:nvPr>
        </p:nvSpPr>
        <p:spPr>
          <a:xfrm>
            <a:off x="3884613" y="8685213"/>
            <a:ext cx="15075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01cef989f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g101cef989f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 name="Google Shape;172;g101cef989fc_0_0:notes"/>
          <p:cNvSpPr txBox="1"/>
          <p:nvPr>
            <p:ph idx="12" type="sldNum"/>
          </p:nvPr>
        </p:nvSpPr>
        <p:spPr>
          <a:xfrm>
            <a:off x="3884613" y="8685213"/>
            <a:ext cx="15075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01cef989fc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101cef989fc_0_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 name="Google Shape;180;g101cef989fc_0_44:notes"/>
          <p:cNvSpPr txBox="1"/>
          <p:nvPr>
            <p:ph idx="12" type="sldNum"/>
          </p:nvPr>
        </p:nvSpPr>
        <p:spPr>
          <a:xfrm>
            <a:off x="3884613" y="8685213"/>
            <a:ext cx="15075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For example: offering a quiet place to go and pray when needed- specific prayers may fall during school day (Muslims pray five times a day). An activity that involves holding hands or working with a peer of the opposite gender. </a:t>
            </a:r>
            <a:endParaRPr/>
          </a:p>
        </p:txBody>
      </p:sp>
      <p:sp>
        <p:nvSpPr>
          <p:cNvPr id="189" name="Google Shape;189;p50:notes"/>
          <p:cNvSpPr txBox="1"/>
          <p:nvPr>
            <p:ph idx="12" type="sldNum"/>
          </p:nvPr>
        </p:nvSpPr>
        <p:spPr>
          <a:xfrm>
            <a:off x="3884613" y="8685213"/>
            <a:ext cx="15075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01cef989fc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101cef989fc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 name="Google Shape;197;g101cef989fc_0_71:notes"/>
          <p:cNvSpPr txBox="1"/>
          <p:nvPr>
            <p:ph idx="12" type="sldNum"/>
          </p:nvPr>
        </p:nvSpPr>
        <p:spPr>
          <a:xfrm>
            <a:off x="3884613" y="8685213"/>
            <a:ext cx="15075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Sources:</a:t>
            </a:r>
            <a:endParaRPr/>
          </a:p>
          <a:p>
            <a:pPr indent="0" lvl="0" marL="0" rtl="0" algn="l">
              <a:lnSpc>
                <a:spcPct val="100000"/>
              </a:lnSpc>
              <a:spcBef>
                <a:spcPts val="0"/>
              </a:spcBef>
              <a:spcAft>
                <a:spcPts val="0"/>
              </a:spcAft>
              <a:buSzPts val="1400"/>
              <a:buNone/>
            </a:pPr>
            <a:r>
              <a:rPr lang="en-US" u="sng">
                <a:solidFill>
                  <a:schemeClr val="hlink"/>
                </a:solidFill>
                <a:hlinkClick r:id="rId2"/>
              </a:rPr>
              <a:t>An Afghan Refugee Family Reflects on Their Journey in the US</a:t>
            </a:r>
            <a:r>
              <a:rPr lang="en-US"/>
              <a:t> (NPR, 09/05/2021)</a:t>
            </a:r>
            <a:endParaRPr/>
          </a:p>
          <a:p>
            <a:pPr indent="0" lvl="0" marL="0" rtl="0" algn="l">
              <a:lnSpc>
                <a:spcPct val="100000"/>
              </a:lnSpc>
              <a:spcBef>
                <a:spcPts val="0"/>
              </a:spcBef>
              <a:spcAft>
                <a:spcPts val="0"/>
              </a:spcAft>
              <a:buSzPts val="1400"/>
              <a:buNone/>
            </a:pPr>
            <a:r>
              <a:t/>
            </a:r>
            <a:endParaRPr/>
          </a:p>
        </p:txBody>
      </p:sp>
      <p:sp>
        <p:nvSpPr>
          <p:cNvPr id="205" name="Google Shape;205;p51:notes"/>
          <p:cNvSpPr txBox="1"/>
          <p:nvPr>
            <p:ph idx="12" type="sldNum"/>
          </p:nvPr>
        </p:nvSpPr>
        <p:spPr>
          <a:xfrm>
            <a:off x="3884613" y="8685213"/>
            <a:ext cx="15075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18" name="Shape 18"/>
        <p:cNvGrpSpPr/>
        <p:nvPr/>
      </p:nvGrpSpPr>
      <p:grpSpPr>
        <a:xfrm>
          <a:off x="0" y="0"/>
          <a:ext cx="0" cy="0"/>
          <a:chOff x="0" y="0"/>
          <a:chExt cx="0" cy="0"/>
        </a:xfrm>
      </p:grpSpPr>
      <p:pic>
        <p:nvPicPr>
          <p:cNvPr descr="A picture containing photo, newspaper, different, many&#10;&#10;Description automatically generated" id="19" name="Google Shape;19;p54"/>
          <p:cNvPicPr preferRelativeResize="0"/>
          <p:nvPr/>
        </p:nvPicPr>
        <p:blipFill rotWithShape="1">
          <a:blip r:embed="rId2">
            <a:alphaModFix amt="20000"/>
          </a:blip>
          <a:srcRect b="0" l="0" r="0" t="0"/>
          <a:stretch/>
        </p:blipFill>
        <p:spPr>
          <a:xfrm>
            <a:off x="0" y="1673"/>
            <a:ext cx="12192000" cy="6854653"/>
          </a:xfrm>
          <a:prstGeom prst="rect">
            <a:avLst/>
          </a:prstGeom>
          <a:noFill/>
          <a:ln>
            <a:noFill/>
          </a:ln>
        </p:spPr>
      </p:pic>
      <p:sp>
        <p:nvSpPr>
          <p:cNvPr id="20" name="Google Shape;20;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23" name="Google Shape;23;p54"/>
          <p:cNvSpPr txBox="1"/>
          <p:nvPr>
            <p:ph type="ctrTitle"/>
          </p:nvPr>
        </p:nvSpPr>
        <p:spPr>
          <a:xfrm>
            <a:off x="1524000" y="2235199"/>
            <a:ext cx="9144000" cy="2387600"/>
          </a:xfrm>
          <a:prstGeom prst="rect">
            <a:avLst/>
          </a:prstGeom>
          <a:solidFill>
            <a:schemeClr val="lt1">
              <a:alpha val="61960"/>
            </a:schemeClr>
          </a:solidFill>
          <a:ln cap="rnd" cmpd="sng" w="79375">
            <a:solidFill>
              <a:srgbClr val="C00000">
                <a:alpha val="78039"/>
              </a:srgbClr>
            </a:solidFill>
            <a:prstDash val="solid"/>
            <a:round/>
            <a:headEnd len="sm" w="sm" type="none"/>
            <a:tailEnd len="sm" w="sm" type="none"/>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2"/>
              </a:buClr>
              <a:buSzPts val="6000"/>
              <a:buFont typeface="Trebuchet M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54"/>
          <p:cNvSpPr txBox="1"/>
          <p:nvPr>
            <p:ph idx="1" type="subTitle"/>
          </p:nvPr>
        </p:nvSpPr>
        <p:spPr>
          <a:xfrm>
            <a:off x="1445341" y="4714875"/>
            <a:ext cx="9144000" cy="1028615"/>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rgbClr val="C22536"/>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rgbClr val="901A28"/>
              </a:buClr>
              <a:buSzPts val="1600"/>
              <a:buNone/>
              <a:defRPr sz="1600"/>
            </a:lvl4pPr>
            <a:lvl5pPr lvl="4" algn="ctr">
              <a:lnSpc>
                <a:spcPct val="90000"/>
              </a:lnSpc>
              <a:spcBef>
                <a:spcPts val="500"/>
              </a:spcBef>
              <a:spcAft>
                <a:spcPts val="0"/>
              </a:spcAft>
              <a:buClr>
                <a:srgbClr val="52525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7" name="Shape 87"/>
        <p:cNvGrpSpPr/>
        <p:nvPr/>
      </p:nvGrpSpPr>
      <p:grpSpPr>
        <a:xfrm>
          <a:off x="0" y="0"/>
          <a:ext cx="0" cy="0"/>
          <a:chOff x="0" y="0"/>
          <a:chExt cx="0" cy="0"/>
        </a:xfrm>
      </p:grpSpPr>
      <p:sp>
        <p:nvSpPr>
          <p:cNvPr id="88" name="Google Shape;88;p63"/>
          <p:cNvSpPr txBox="1"/>
          <p:nvPr>
            <p:ph type="title"/>
          </p:nvPr>
        </p:nvSpPr>
        <p:spPr>
          <a:xfrm>
            <a:off x="838200" y="365124"/>
            <a:ext cx="10515600" cy="132588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63"/>
          <p:cNvSpPr txBox="1"/>
          <p:nvPr>
            <p:ph idx="12" type="sldNum"/>
          </p:nvPr>
        </p:nvSpPr>
        <p:spPr>
          <a:xfrm>
            <a:off x="8610600" y="6356350"/>
            <a:ext cx="101174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descr="Virginia Department of Education" id="92" name="Google Shape;92;p63"/>
          <p:cNvPicPr preferRelativeResize="0"/>
          <p:nvPr/>
        </p:nvPicPr>
        <p:blipFill rotWithShape="1">
          <a:blip r:embed="rId2">
            <a:alphaModFix/>
          </a:blip>
          <a:srcRect b="0" l="0" r="0" t="0"/>
          <a:stretch/>
        </p:blipFill>
        <p:spPr>
          <a:xfrm rot="-5400000">
            <a:off x="-3027420" y="3223349"/>
            <a:ext cx="6664605" cy="381164"/>
          </a:xfrm>
          <a:prstGeom prst="rect">
            <a:avLst/>
          </a:prstGeom>
          <a:noFill/>
          <a:ln>
            <a:noFill/>
          </a:ln>
        </p:spPr>
      </p:pic>
      <p:pic>
        <p:nvPicPr>
          <p:cNvPr descr="VDOE Logo" id="93" name="Google Shape;93;p63"/>
          <p:cNvPicPr preferRelativeResize="0"/>
          <p:nvPr/>
        </p:nvPicPr>
        <p:blipFill rotWithShape="1">
          <a:blip r:embed="rId3">
            <a:alphaModFix/>
          </a:blip>
          <a:srcRect b="0" l="0" r="0" t="0"/>
          <a:stretch/>
        </p:blipFill>
        <p:spPr>
          <a:xfrm>
            <a:off x="9622340" y="6116944"/>
            <a:ext cx="2531806" cy="84393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4" name="Shape 94"/>
        <p:cNvGrpSpPr/>
        <p:nvPr/>
      </p:nvGrpSpPr>
      <p:grpSpPr>
        <a:xfrm>
          <a:off x="0" y="0"/>
          <a:ext cx="0" cy="0"/>
          <a:chOff x="0" y="0"/>
          <a:chExt cx="0" cy="0"/>
        </a:xfrm>
      </p:grpSpPr>
      <p:sp>
        <p:nvSpPr>
          <p:cNvPr id="95" name="Google Shape;95;p6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2"/>
              </a:buClr>
              <a:buSzPts val="3200"/>
              <a:buFont typeface="Trebuchet M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6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rgbClr val="C22536"/>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rgbClr val="901A28"/>
              </a:buClr>
              <a:buSzPts val="2000"/>
              <a:buChar char="•"/>
              <a:defRPr sz="2000"/>
            </a:lvl4pPr>
            <a:lvl5pPr indent="-355600" lvl="4" marL="2286000" algn="l">
              <a:lnSpc>
                <a:spcPct val="90000"/>
              </a:lnSpc>
              <a:spcBef>
                <a:spcPts val="500"/>
              </a:spcBef>
              <a:spcAft>
                <a:spcPts val="0"/>
              </a:spcAft>
              <a:buClr>
                <a:srgbClr val="525252"/>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7" name="Google Shape;97;p6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rgbClr val="C22536"/>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rgbClr val="901A28"/>
              </a:buClr>
              <a:buSzPts val="1000"/>
              <a:buNone/>
              <a:defRPr sz="1000"/>
            </a:lvl4pPr>
            <a:lvl5pPr indent="-228600" lvl="4" marL="2286000" algn="l">
              <a:lnSpc>
                <a:spcPct val="90000"/>
              </a:lnSpc>
              <a:spcBef>
                <a:spcPts val="500"/>
              </a:spcBef>
              <a:spcAft>
                <a:spcPts val="0"/>
              </a:spcAft>
              <a:buClr>
                <a:srgbClr val="525252"/>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8" name="Google Shape;98;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64"/>
          <p:cNvSpPr txBox="1"/>
          <p:nvPr>
            <p:ph idx="12" type="sldNum"/>
          </p:nvPr>
        </p:nvSpPr>
        <p:spPr>
          <a:xfrm>
            <a:off x="8610601" y="6356350"/>
            <a:ext cx="101174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descr="Virginia Department of Education" id="101" name="Google Shape;101;p64"/>
          <p:cNvPicPr preferRelativeResize="0"/>
          <p:nvPr/>
        </p:nvPicPr>
        <p:blipFill rotWithShape="1">
          <a:blip r:embed="rId2">
            <a:alphaModFix/>
          </a:blip>
          <a:srcRect b="0" l="0" r="0" t="0"/>
          <a:stretch/>
        </p:blipFill>
        <p:spPr>
          <a:xfrm rot="-5400000">
            <a:off x="-3027420" y="3223349"/>
            <a:ext cx="6664605" cy="381164"/>
          </a:xfrm>
          <a:prstGeom prst="rect">
            <a:avLst/>
          </a:prstGeom>
          <a:noFill/>
          <a:ln>
            <a:noFill/>
          </a:ln>
        </p:spPr>
      </p:pic>
      <p:pic>
        <p:nvPicPr>
          <p:cNvPr descr="VDOE Logo" id="102" name="Google Shape;102;p64"/>
          <p:cNvPicPr preferRelativeResize="0"/>
          <p:nvPr/>
        </p:nvPicPr>
        <p:blipFill rotWithShape="1">
          <a:blip r:embed="rId3">
            <a:alphaModFix/>
          </a:blip>
          <a:srcRect b="0" l="0" r="0" t="0"/>
          <a:stretch/>
        </p:blipFill>
        <p:spPr>
          <a:xfrm>
            <a:off x="9622340" y="6116944"/>
            <a:ext cx="2531806" cy="84393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3" name="Shape 103"/>
        <p:cNvGrpSpPr/>
        <p:nvPr/>
      </p:nvGrpSpPr>
      <p:grpSpPr>
        <a:xfrm>
          <a:off x="0" y="0"/>
          <a:ext cx="0" cy="0"/>
          <a:chOff x="0" y="0"/>
          <a:chExt cx="0" cy="0"/>
        </a:xfrm>
      </p:grpSpPr>
      <p:sp>
        <p:nvSpPr>
          <p:cNvPr id="104" name="Google Shape;104;p6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2"/>
              </a:buClr>
              <a:buSzPts val="3200"/>
              <a:buFont typeface="Trebuchet M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65"/>
          <p:cNvSpPr/>
          <p:nvPr>
            <p:ph idx="2" type="pic"/>
          </p:nvPr>
        </p:nvSpPr>
        <p:spPr>
          <a:xfrm>
            <a:off x="5183188" y="987425"/>
            <a:ext cx="6172200" cy="4873625"/>
          </a:xfrm>
          <a:prstGeom prst="rect">
            <a:avLst/>
          </a:prstGeom>
          <a:noFill/>
          <a:ln>
            <a:noFill/>
          </a:ln>
        </p:spPr>
      </p:sp>
      <p:sp>
        <p:nvSpPr>
          <p:cNvPr id="106" name="Google Shape;106;p6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rgbClr val="C22536"/>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rgbClr val="901A28"/>
              </a:buClr>
              <a:buSzPts val="1000"/>
              <a:buNone/>
              <a:defRPr sz="1000"/>
            </a:lvl4pPr>
            <a:lvl5pPr indent="-228600" lvl="4" marL="2286000" algn="l">
              <a:lnSpc>
                <a:spcPct val="90000"/>
              </a:lnSpc>
              <a:spcBef>
                <a:spcPts val="500"/>
              </a:spcBef>
              <a:spcAft>
                <a:spcPts val="0"/>
              </a:spcAft>
              <a:buClr>
                <a:srgbClr val="525252"/>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7" name="Google Shape;107;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65"/>
          <p:cNvSpPr txBox="1"/>
          <p:nvPr>
            <p:ph idx="12" type="sldNum"/>
          </p:nvPr>
        </p:nvSpPr>
        <p:spPr>
          <a:xfrm>
            <a:off x="8610600" y="6356350"/>
            <a:ext cx="111350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descr="Virginia Department of Education" id="110" name="Google Shape;110;p65"/>
          <p:cNvPicPr preferRelativeResize="0"/>
          <p:nvPr/>
        </p:nvPicPr>
        <p:blipFill rotWithShape="1">
          <a:blip r:embed="rId2">
            <a:alphaModFix/>
          </a:blip>
          <a:srcRect b="0" l="0" r="0" t="0"/>
          <a:stretch/>
        </p:blipFill>
        <p:spPr>
          <a:xfrm rot="-5400000">
            <a:off x="-3027420" y="3223349"/>
            <a:ext cx="6664605" cy="381164"/>
          </a:xfrm>
          <a:prstGeom prst="rect">
            <a:avLst/>
          </a:prstGeom>
          <a:noFill/>
          <a:ln>
            <a:noFill/>
          </a:ln>
        </p:spPr>
      </p:pic>
      <p:pic>
        <p:nvPicPr>
          <p:cNvPr descr="VDOE Logo" id="111" name="Google Shape;111;p65"/>
          <p:cNvPicPr preferRelativeResize="0"/>
          <p:nvPr/>
        </p:nvPicPr>
        <p:blipFill rotWithShape="1">
          <a:blip r:embed="rId3">
            <a:alphaModFix/>
          </a:blip>
          <a:srcRect b="0" l="0" r="0" t="0"/>
          <a:stretch/>
        </p:blipFill>
        <p:spPr>
          <a:xfrm>
            <a:off x="9622340" y="6116944"/>
            <a:ext cx="2531806" cy="84393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2" name="Shape 112"/>
        <p:cNvGrpSpPr/>
        <p:nvPr/>
      </p:nvGrpSpPr>
      <p:grpSpPr>
        <a:xfrm>
          <a:off x="0" y="0"/>
          <a:ext cx="0" cy="0"/>
          <a:chOff x="0" y="0"/>
          <a:chExt cx="0" cy="0"/>
        </a:xfrm>
      </p:grpSpPr>
      <p:sp>
        <p:nvSpPr>
          <p:cNvPr id="113" name="Google Shape;113;p66"/>
          <p:cNvSpPr txBox="1"/>
          <p:nvPr>
            <p:ph type="title"/>
          </p:nvPr>
        </p:nvSpPr>
        <p:spPr>
          <a:xfrm>
            <a:off x="838200" y="365124"/>
            <a:ext cx="10515600" cy="132588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6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rgbClr val="C22536"/>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rgbClr val="901A28"/>
              </a:buClr>
              <a:buSzPts val="1800"/>
              <a:buChar char="•"/>
              <a:defRPr/>
            </a:lvl4pPr>
            <a:lvl5pPr indent="-342900" lvl="4" marL="2286000" algn="l">
              <a:lnSpc>
                <a:spcPct val="90000"/>
              </a:lnSpc>
              <a:spcBef>
                <a:spcPts val="500"/>
              </a:spcBef>
              <a:spcAft>
                <a:spcPts val="0"/>
              </a:spcAft>
              <a:buClr>
                <a:srgbClr val="52525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66"/>
          <p:cNvSpPr txBox="1"/>
          <p:nvPr>
            <p:ph idx="12" type="sldNum"/>
          </p:nvPr>
        </p:nvSpPr>
        <p:spPr>
          <a:xfrm>
            <a:off x="8610600" y="6356350"/>
            <a:ext cx="101174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descr="Virginia Department of Education" id="118" name="Google Shape;118;p66"/>
          <p:cNvPicPr preferRelativeResize="0"/>
          <p:nvPr/>
        </p:nvPicPr>
        <p:blipFill rotWithShape="1">
          <a:blip r:embed="rId2">
            <a:alphaModFix/>
          </a:blip>
          <a:srcRect b="0" l="0" r="0" t="0"/>
          <a:stretch/>
        </p:blipFill>
        <p:spPr>
          <a:xfrm rot="-5400000">
            <a:off x="-3027420" y="3223349"/>
            <a:ext cx="6664605" cy="381164"/>
          </a:xfrm>
          <a:prstGeom prst="rect">
            <a:avLst/>
          </a:prstGeom>
          <a:noFill/>
          <a:ln>
            <a:noFill/>
          </a:ln>
        </p:spPr>
      </p:pic>
      <p:pic>
        <p:nvPicPr>
          <p:cNvPr descr="VDOE Logo" id="119" name="Google Shape;119;p66"/>
          <p:cNvPicPr preferRelativeResize="0"/>
          <p:nvPr/>
        </p:nvPicPr>
        <p:blipFill rotWithShape="1">
          <a:blip r:embed="rId3">
            <a:alphaModFix/>
          </a:blip>
          <a:srcRect b="0" l="0" r="0" t="0"/>
          <a:stretch/>
        </p:blipFill>
        <p:spPr>
          <a:xfrm>
            <a:off x="9622340" y="6116944"/>
            <a:ext cx="2531806" cy="84393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0" name="Shape 120"/>
        <p:cNvGrpSpPr/>
        <p:nvPr/>
      </p:nvGrpSpPr>
      <p:grpSpPr>
        <a:xfrm>
          <a:off x="0" y="0"/>
          <a:ext cx="0" cy="0"/>
          <a:chOff x="0" y="0"/>
          <a:chExt cx="0" cy="0"/>
        </a:xfrm>
      </p:grpSpPr>
      <p:sp>
        <p:nvSpPr>
          <p:cNvPr id="121" name="Google Shape;121;p6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6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rgbClr val="C22536"/>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rgbClr val="901A28"/>
              </a:buClr>
              <a:buSzPts val="1800"/>
              <a:buChar char="•"/>
              <a:defRPr/>
            </a:lvl4pPr>
            <a:lvl5pPr indent="-342900" lvl="4" marL="2286000" algn="l">
              <a:lnSpc>
                <a:spcPct val="90000"/>
              </a:lnSpc>
              <a:spcBef>
                <a:spcPts val="500"/>
              </a:spcBef>
              <a:spcAft>
                <a:spcPts val="0"/>
              </a:spcAft>
              <a:buClr>
                <a:srgbClr val="52525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67"/>
          <p:cNvSpPr txBox="1"/>
          <p:nvPr>
            <p:ph idx="12" type="sldNum"/>
          </p:nvPr>
        </p:nvSpPr>
        <p:spPr>
          <a:xfrm>
            <a:off x="8610600" y="6356350"/>
            <a:ext cx="101174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descr="Virginia Department of Education" id="126" name="Google Shape;126;p67"/>
          <p:cNvPicPr preferRelativeResize="0"/>
          <p:nvPr/>
        </p:nvPicPr>
        <p:blipFill rotWithShape="1">
          <a:blip r:embed="rId2">
            <a:alphaModFix/>
          </a:blip>
          <a:srcRect b="0" l="0" r="0" t="0"/>
          <a:stretch/>
        </p:blipFill>
        <p:spPr>
          <a:xfrm rot="-5400000">
            <a:off x="-3027420" y="3223349"/>
            <a:ext cx="6664605" cy="381164"/>
          </a:xfrm>
          <a:prstGeom prst="rect">
            <a:avLst/>
          </a:prstGeom>
          <a:noFill/>
          <a:ln>
            <a:noFill/>
          </a:ln>
        </p:spPr>
      </p:pic>
      <p:pic>
        <p:nvPicPr>
          <p:cNvPr descr="VDOE Logo" id="127" name="Google Shape;127;p67"/>
          <p:cNvPicPr preferRelativeResize="0"/>
          <p:nvPr/>
        </p:nvPicPr>
        <p:blipFill rotWithShape="1">
          <a:blip r:embed="rId3">
            <a:alphaModFix/>
          </a:blip>
          <a:srcRect b="0" l="0" r="0" t="0"/>
          <a:stretch/>
        </p:blipFill>
        <p:spPr>
          <a:xfrm>
            <a:off x="9622340" y="6116944"/>
            <a:ext cx="2531806" cy="84393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55"/>
          <p:cNvSpPr txBox="1"/>
          <p:nvPr>
            <p:ph type="title"/>
          </p:nvPr>
        </p:nvSpPr>
        <p:spPr>
          <a:xfrm>
            <a:off x="838200" y="365124"/>
            <a:ext cx="10515600" cy="132588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rgbClr val="C22536"/>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rgbClr val="901A28"/>
              </a:buClr>
              <a:buSzPts val="1800"/>
              <a:buChar char="•"/>
              <a:defRPr/>
            </a:lvl4pPr>
            <a:lvl5pPr indent="-342900" lvl="4" marL="2286000" algn="l">
              <a:lnSpc>
                <a:spcPct val="90000"/>
              </a:lnSpc>
              <a:spcBef>
                <a:spcPts val="500"/>
              </a:spcBef>
              <a:spcAft>
                <a:spcPts val="0"/>
              </a:spcAft>
              <a:buClr>
                <a:srgbClr val="52525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5"/>
          <p:cNvSpPr txBox="1"/>
          <p:nvPr>
            <p:ph idx="12" type="sldNum"/>
          </p:nvPr>
        </p:nvSpPr>
        <p:spPr>
          <a:xfrm>
            <a:off x="8610600" y="6356350"/>
            <a:ext cx="101174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descr="Virginia Department of Education" id="31" name="Google Shape;31;p55"/>
          <p:cNvPicPr preferRelativeResize="0"/>
          <p:nvPr/>
        </p:nvPicPr>
        <p:blipFill rotWithShape="1">
          <a:blip r:embed="rId2">
            <a:alphaModFix/>
          </a:blip>
          <a:srcRect b="0" l="0" r="0" t="0"/>
          <a:stretch/>
        </p:blipFill>
        <p:spPr>
          <a:xfrm rot="-5400000">
            <a:off x="-3027420" y="3223349"/>
            <a:ext cx="6664605" cy="381164"/>
          </a:xfrm>
          <a:prstGeom prst="rect">
            <a:avLst/>
          </a:prstGeom>
          <a:noFill/>
          <a:ln>
            <a:noFill/>
          </a:ln>
        </p:spPr>
      </p:pic>
      <p:pic>
        <p:nvPicPr>
          <p:cNvPr descr="VDOE Logo&#10;" id="32" name="Google Shape;32;p55"/>
          <p:cNvPicPr preferRelativeResize="0"/>
          <p:nvPr/>
        </p:nvPicPr>
        <p:blipFill rotWithShape="1">
          <a:blip r:embed="rId3">
            <a:alphaModFix/>
          </a:blip>
          <a:srcRect b="0" l="0" r="0" t="0"/>
          <a:stretch/>
        </p:blipFill>
        <p:spPr>
          <a:xfrm>
            <a:off x="9622340" y="6116944"/>
            <a:ext cx="2531806" cy="843935"/>
          </a:xfrm>
          <a:prstGeom prst="rect">
            <a:avLst/>
          </a:prstGeom>
          <a:noFill/>
          <a:ln>
            <a:noFill/>
          </a:ln>
        </p:spPr>
      </p:pic>
    </p:spTree>
  </p:cSld>
  <p:clrMapOvr>
    <a:masterClrMapping/>
  </p:clrMapOvr>
  <p:extLst>
    <p:ext uri="{DCECCB84-F9BA-43D5-87BE-67443E8EF086}">
      <p15:sldGuideLst>
        <p15:guide id="1" orient="horz" pos="42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p5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2"/>
              </a:buClr>
              <a:buSzPts val="5000"/>
              <a:buFont typeface="Trebuchet MS"/>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988"/>
              </a:buClr>
              <a:buSzPts val="2400"/>
              <a:buNone/>
              <a:defRPr sz="2400">
                <a:solidFill>
                  <a:srgbClr val="888988"/>
                </a:solidFill>
              </a:defRPr>
            </a:lvl1pPr>
            <a:lvl2pPr indent="-228600" lvl="1" marL="914400" algn="l">
              <a:lnSpc>
                <a:spcPct val="90000"/>
              </a:lnSpc>
              <a:spcBef>
                <a:spcPts val="500"/>
              </a:spcBef>
              <a:spcAft>
                <a:spcPts val="0"/>
              </a:spcAft>
              <a:buClr>
                <a:srgbClr val="888988"/>
              </a:buClr>
              <a:buSzPts val="2000"/>
              <a:buNone/>
              <a:defRPr sz="2000">
                <a:solidFill>
                  <a:srgbClr val="888988"/>
                </a:solidFill>
              </a:defRPr>
            </a:lvl2pPr>
            <a:lvl3pPr indent="-228600" lvl="2" marL="1371600" algn="l">
              <a:lnSpc>
                <a:spcPct val="90000"/>
              </a:lnSpc>
              <a:spcBef>
                <a:spcPts val="500"/>
              </a:spcBef>
              <a:spcAft>
                <a:spcPts val="0"/>
              </a:spcAft>
              <a:buClr>
                <a:srgbClr val="888988"/>
              </a:buClr>
              <a:buSzPts val="1800"/>
              <a:buNone/>
              <a:defRPr sz="1800">
                <a:solidFill>
                  <a:srgbClr val="888988"/>
                </a:solidFill>
              </a:defRPr>
            </a:lvl3pPr>
            <a:lvl4pPr indent="-228600" lvl="3" marL="1828800" algn="l">
              <a:lnSpc>
                <a:spcPct val="90000"/>
              </a:lnSpc>
              <a:spcBef>
                <a:spcPts val="500"/>
              </a:spcBef>
              <a:spcAft>
                <a:spcPts val="0"/>
              </a:spcAft>
              <a:buClr>
                <a:srgbClr val="888988"/>
              </a:buClr>
              <a:buSzPts val="1600"/>
              <a:buNone/>
              <a:defRPr sz="1600">
                <a:solidFill>
                  <a:srgbClr val="888988"/>
                </a:solidFill>
              </a:defRPr>
            </a:lvl4pPr>
            <a:lvl5pPr indent="-228600" lvl="4" marL="2286000" algn="l">
              <a:lnSpc>
                <a:spcPct val="90000"/>
              </a:lnSpc>
              <a:spcBef>
                <a:spcPts val="500"/>
              </a:spcBef>
              <a:spcAft>
                <a:spcPts val="0"/>
              </a:spcAft>
              <a:buClr>
                <a:srgbClr val="888988"/>
              </a:buClr>
              <a:buSzPts val="1600"/>
              <a:buNone/>
              <a:defRPr sz="1600">
                <a:solidFill>
                  <a:srgbClr val="888988"/>
                </a:solidFill>
              </a:defRPr>
            </a:lvl5pPr>
            <a:lvl6pPr indent="-228600" lvl="5" marL="2743200" algn="l">
              <a:lnSpc>
                <a:spcPct val="90000"/>
              </a:lnSpc>
              <a:spcBef>
                <a:spcPts val="500"/>
              </a:spcBef>
              <a:spcAft>
                <a:spcPts val="0"/>
              </a:spcAft>
              <a:buClr>
                <a:srgbClr val="888988"/>
              </a:buClr>
              <a:buSzPts val="1600"/>
              <a:buNone/>
              <a:defRPr sz="1600">
                <a:solidFill>
                  <a:srgbClr val="888988"/>
                </a:solidFill>
              </a:defRPr>
            </a:lvl6pPr>
            <a:lvl7pPr indent="-228600" lvl="6" marL="3200400" algn="l">
              <a:lnSpc>
                <a:spcPct val="90000"/>
              </a:lnSpc>
              <a:spcBef>
                <a:spcPts val="500"/>
              </a:spcBef>
              <a:spcAft>
                <a:spcPts val="0"/>
              </a:spcAft>
              <a:buClr>
                <a:srgbClr val="888988"/>
              </a:buClr>
              <a:buSzPts val="1600"/>
              <a:buNone/>
              <a:defRPr sz="1600">
                <a:solidFill>
                  <a:srgbClr val="888988"/>
                </a:solidFill>
              </a:defRPr>
            </a:lvl7pPr>
            <a:lvl8pPr indent="-228600" lvl="7" marL="3657600" algn="l">
              <a:lnSpc>
                <a:spcPct val="90000"/>
              </a:lnSpc>
              <a:spcBef>
                <a:spcPts val="500"/>
              </a:spcBef>
              <a:spcAft>
                <a:spcPts val="0"/>
              </a:spcAft>
              <a:buClr>
                <a:srgbClr val="888988"/>
              </a:buClr>
              <a:buSzPts val="1600"/>
              <a:buNone/>
              <a:defRPr sz="1600">
                <a:solidFill>
                  <a:srgbClr val="888988"/>
                </a:solidFill>
              </a:defRPr>
            </a:lvl8pPr>
            <a:lvl9pPr indent="-228600" lvl="8" marL="4114800" algn="l">
              <a:lnSpc>
                <a:spcPct val="90000"/>
              </a:lnSpc>
              <a:spcBef>
                <a:spcPts val="500"/>
              </a:spcBef>
              <a:spcAft>
                <a:spcPts val="0"/>
              </a:spcAft>
              <a:buClr>
                <a:srgbClr val="888988"/>
              </a:buClr>
              <a:buSzPts val="1600"/>
              <a:buNone/>
              <a:defRPr sz="1600">
                <a:solidFill>
                  <a:srgbClr val="888988"/>
                </a:solidFill>
              </a:defRPr>
            </a:lvl9pPr>
          </a:lstStyle>
          <a:p/>
        </p:txBody>
      </p:sp>
      <p:sp>
        <p:nvSpPr>
          <p:cNvPr id="36" name="Google Shape;36;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6"/>
          <p:cNvSpPr txBox="1"/>
          <p:nvPr>
            <p:ph idx="12" type="sldNum"/>
          </p:nvPr>
        </p:nvSpPr>
        <p:spPr>
          <a:xfrm>
            <a:off x="8610600" y="6356350"/>
            <a:ext cx="101174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descr="VDOE LOGO" id="39" name="Google Shape;39;p56"/>
          <p:cNvPicPr preferRelativeResize="0"/>
          <p:nvPr/>
        </p:nvPicPr>
        <p:blipFill rotWithShape="1">
          <a:blip r:embed="rId2">
            <a:alphaModFix/>
          </a:blip>
          <a:srcRect b="0" l="0" r="0" t="0"/>
          <a:stretch/>
        </p:blipFill>
        <p:spPr>
          <a:xfrm>
            <a:off x="9622340" y="6116944"/>
            <a:ext cx="2531806" cy="84393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 name="Shape 40"/>
        <p:cNvGrpSpPr/>
        <p:nvPr/>
      </p:nvGrpSpPr>
      <p:grpSpPr>
        <a:xfrm>
          <a:off x="0" y="0"/>
          <a:ext cx="0" cy="0"/>
          <a:chOff x="0" y="0"/>
          <a:chExt cx="0" cy="0"/>
        </a:xfrm>
      </p:grpSpPr>
      <p:sp>
        <p:nvSpPr>
          <p:cNvPr id="41" name="Google Shape;41;p57"/>
          <p:cNvSpPr txBox="1"/>
          <p:nvPr>
            <p:ph type="title"/>
          </p:nvPr>
        </p:nvSpPr>
        <p:spPr>
          <a:xfrm>
            <a:off x="838200" y="365124"/>
            <a:ext cx="10515600" cy="132588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rgbClr val="C22536"/>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rgbClr val="901A28"/>
              </a:buClr>
              <a:buSzPts val="1800"/>
              <a:buChar char="•"/>
              <a:defRPr/>
            </a:lvl4pPr>
            <a:lvl5pPr indent="-342900" lvl="4" marL="2286000" algn="l">
              <a:lnSpc>
                <a:spcPct val="90000"/>
              </a:lnSpc>
              <a:spcBef>
                <a:spcPts val="500"/>
              </a:spcBef>
              <a:spcAft>
                <a:spcPts val="0"/>
              </a:spcAft>
              <a:buClr>
                <a:srgbClr val="52525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5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rgbClr val="C22536"/>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rgbClr val="901A28"/>
              </a:buClr>
              <a:buSzPts val="1800"/>
              <a:buChar char="•"/>
              <a:defRPr/>
            </a:lvl4pPr>
            <a:lvl5pPr indent="-342900" lvl="4" marL="2286000" algn="l">
              <a:lnSpc>
                <a:spcPct val="90000"/>
              </a:lnSpc>
              <a:spcBef>
                <a:spcPts val="500"/>
              </a:spcBef>
              <a:spcAft>
                <a:spcPts val="0"/>
              </a:spcAft>
              <a:buClr>
                <a:srgbClr val="52525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57"/>
          <p:cNvSpPr txBox="1"/>
          <p:nvPr>
            <p:ph idx="12" type="sldNum"/>
          </p:nvPr>
        </p:nvSpPr>
        <p:spPr>
          <a:xfrm>
            <a:off x="8610600" y="6356350"/>
            <a:ext cx="101174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descr="Virginia Department of Education" id="47" name="Google Shape;47;p57"/>
          <p:cNvPicPr preferRelativeResize="0"/>
          <p:nvPr/>
        </p:nvPicPr>
        <p:blipFill rotWithShape="1">
          <a:blip r:embed="rId2">
            <a:alphaModFix/>
          </a:blip>
          <a:srcRect b="0" l="0" r="0" t="0"/>
          <a:stretch/>
        </p:blipFill>
        <p:spPr>
          <a:xfrm rot="-5400000">
            <a:off x="-3027420" y="3223349"/>
            <a:ext cx="6664605" cy="381164"/>
          </a:xfrm>
          <a:prstGeom prst="rect">
            <a:avLst/>
          </a:prstGeom>
          <a:noFill/>
          <a:ln>
            <a:noFill/>
          </a:ln>
        </p:spPr>
      </p:pic>
      <p:pic>
        <p:nvPicPr>
          <p:cNvPr descr="VDOE LOGO" id="48" name="Google Shape;48;p57"/>
          <p:cNvPicPr preferRelativeResize="0"/>
          <p:nvPr/>
        </p:nvPicPr>
        <p:blipFill rotWithShape="1">
          <a:blip r:embed="rId3">
            <a:alphaModFix/>
          </a:blip>
          <a:srcRect b="0" l="0" r="0" t="0"/>
          <a:stretch/>
        </p:blipFill>
        <p:spPr>
          <a:xfrm>
            <a:off x="9622340" y="6116944"/>
            <a:ext cx="2531806" cy="84393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58"/>
          <p:cNvSpPr txBox="1"/>
          <p:nvPr>
            <p:ph idx="12" type="sldNum"/>
          </p:nvPr>
        </p:nvSpPr>
        <p:spPr>
          <a:xfrm>
            <a:off x="8610600" y="6356350"/>
            <a:ext cx="10938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descr="Virginia Department of Education" id="53" name="Google Shape;53;p58"/>
          <p:cNvPicPr preferRelativeResize="0"/>
          <p:nvPr/>
        </p:nvPicPr>
        <p:blipFill rotWithShape="1">
          <a:blip r:embed="rId2">
            <a:alphaModFix/>
          </a:blip>
          <a:srcRect b="0" l="0" r="0" t="0"/>
          <a:stretch/>
        </p:blipFill>
        <p:spPr>
          <a:xfrm rot="-5400000">
            <a:off x="-3027420" y="3223349"/>
            <a:ext cx="6664605" cy="381164"/>
          </a:xfrm>
          <a:prstGeom prst="rect">
            <a:avLst/>
          </a:prstGeom>
          <a:noFill/>
          <a:ln>
            <a:noFill/>
          </a:ln>
        </p:spPr>
      </p:pic>
      <p:pic>
        <p:nvPicPr>
          <p:cNvPr descr="VDOE Logo" id="54" name="Google Shape;54;p58"/>
          <p:cNvPicPr preferRelativeResize="0"/>
          <p:nvPr/>
        </p:nvPicPr>
        <p:blipFill rotWithShape="1">
          <a:blip r:embed="rId3">
            <a:alphaModFix/>
          </a:blip>
          <a:srcRect b="0" l="0" r="0" t="0"/>
          <a:stretch/>
        </p:blipFill>
        <p:spPr>
          <a:xfrm>
            <a:off x="9622340" y="6116944"/>
            <a:ext cx="2531806" cy="84393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ernate Section Header - BLACK" showMasterSp="0">
  <p:cSld name="Alternate Section Header - BLACK">
    <p:bg>
      <p:bgPr>
        <a:solidFill>
          <a:schemeClr val="dk1"/>
        </a:solidFill>
      </p:bgPr>
    </p:bg>
    <p:spTree>
      <p:nvGrpSpPr>
        <p:cNvPr id="55" name="Shape 55"/>
        <p:cNvGrpSpPr/>
        <p:nvPr/>
      </p:nvGrpSpPr>
      <p:grpSpPr>
        <a:xfrm>
          <a:off x="0" y="0"/>
          <a:ext cx="0" cy="0"/>
          <a:chOff x="0" y="0"/>
          <a:chExt cx="0" cy="0"/>
        </a:xfrm>
      </p:grpSpPr>
      <p:sp>
        <p:nvSpPr>
          <p:cNvPr id="56" name="Google Shape;56;p5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2"/>
              </a:buClr>
              <a:buSzPts val="5000"/>
              <a:buFont typeface="Trebuchet MS"/>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5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1800"/>
              <a:buNone/>
              <a:defRPr sz="1800">
                <a:solidFill>
                  <a:schemeClr val="lt1"/>
                </a:solidFill>
              </a:defRPr>
            </a:lvl3pPr>
            <a:lvl4pPr indent="-228600" lvl="3" marL="1828800" algn="l">
              <a:lnSpc>
                <a:spcPct val="90000"/>
              </a:lnSpc>
              <a:spcBef>
                <a:spcPts val="500"/>
              </a:spcBef>
              <a:spcAft>
                <a:spcPts val="0"/>
              </a:spcAft>
              <a:buClr>
                <a:schemeClr val="lt1"/>
              </a:buClr>
              <a:buSzPts val="1600"/>
              <a:buNone/>
              <a:defRPr sz="1600">
                <a:solidFill>
                  <a:schemeClr val="lt1"/>
                </a:solidFill>
              </a:defRPr>
            </a:lvl4pPr>
            <a:lvl5pPr indent="-228600" lvl="4" marL="2286000" algn="l">
              <a:lnSpc>
                <a:spcPct val="90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
        <p:nvSpPr>
          <p:cNvPr id="58" name="Google Shape;58;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9"/>
          <p:cNvSpPr txBox="1"/>
          <p:nvPr>
            <p:ph idx="12" type="sldNum"/>
          </p:nvPr>
        </p:nvSpPr>
        <p:spPr>
          <a:xfrm>
            <a:off x="8610600" y="6356350"/>
            <a:ext cx="101174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descr="VDOE LOGO" id="61" name="Google Shape;61;p59"/>
          <p:cNvPicPr preferRelativeResize="0"/>
          <p:nvPr/>
        </p:nvPicPr>
        <p:blipFill rotWithShape="1">
          <a:blip r:embed="rId2">
            <a:alphaModFix/>
          </a:blip>
          <a:srcRect b="0" l="0" r="0" t="0"/>
          <a:stretch/>
        </p:blipFill>
        <p:spPr>
          <a:xfrm>
            <a:off x="9729374" y="6116638"/>
            <a:ext cx="2462625" cy="8208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Title Page" type="title">
  <p:cSld name="TITLE">
    <p:spTree>
      <p:nvGrpSpPr>
        <p:cNvPr id="62" name="Shape 62"/>
        <p:cNvGrpSpPr/>
        <p:nvPr/>
      </p:nvGrpSpPr>
      <p:grpSpPr>
        <a:xfrm>
          <a:off x="0" y="0"/>
          <a:ext cx="0" cy="0"/>
          <a:chOff x="0" y="0"/>
          <a:chExt cx="0" cy="0"/>
        </a:xfrm>
      </p:grpSpPr>
      <p:sp>
        <p:nvSpPr>
          <p:cNvPr id="63" name="Google Shape;63;p6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2"/>
              </a:buClr>
              <a:buSzPts val="6000"/>
              <a:buFont typeface="Trebuchet M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6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rgbClr val="C22536"/>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rgbClr val="901A28"/>
              </a:buClr>
              <a:buSzPts val="1600"/>
              <a:buNone/>
              <a:defRPr sz="1600"/>
            </a:lvl4pPr>
            <a:lvl5pPr lvl="4" algn="ctr">
              <a:lnSpc>
                <a:spcPct val="90000"/>
              </a:lnSpc>
              <a:spcBef>
                <a:spcPts val="500"/>
              </a:spcBef>
              <a:spcAft>
                <a:spcPts val="0"/>
              </a:spcAft>
              <a:buClr>
                <a:srgbClr val="52525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5" name="Google Shape;65;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60"/>
          <p:cNvSpPr txBox="1"/>
          <p:nvPr>
            <p:ph idx="12" type="sldNum"/>
          </p:nvPr>
        </p:nvSpPr>
        <p:spPr>
          <a:xfrm>
            <a:off x="8610600" y="6356350"/>
            <a:ext cx="101174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descr="VDOE Logo&#10;" id="68" name="Google Shape;68;p60"/>
          <p:cNvPicPr preferRelativeResize="0"/>
          <p:nvPr/>
        </p:nvPicPr>
        <p:blipFill rotWithShape="1">
          <a:blip r:embed="rId2">
            <a:alphaModFix/>
          </a:blip>
          <a:srcRect b="0" l="0" r="0" t="0"/>
          <a:stretch/>
        </p:blipFill>
        <p:spPr>
          <a:xfrm>
            <a:off x="9622340" y="6116944"/>
            <a:ext cx="2531806" cy="84393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ernate Section Header - RED" showMasterSp="0">
  <p:cSld name="Alternate Section Header - RED">
    <p:bg>
      <p:bgPr>
        <a:solidFill>
          <a:srgbClr val="C00000"/>
        </a:solidFill>
      </p:bgPr>
    </p:bg>
    <p:spTree>
      <p:nvGrpSpPr>
        <p:cNvPr id="69" name="Shape 69"/>
        <p:cNvGrpSpPr/>
        <p:nvPr/>
      </p:nvGrpSpPr>
      <p:grpSpPr>
        <a:xfrm>
          <a:off x="0" y="0"/>
          <a:ext cx="0" cy="0"/>
          <a:chOff x="0" y="0"/>
          <a:chExt cx="0" cy="0"/>
        </a:xfrm>
      </p:grpSpPr>
      <p:sp>
        <p:nvSpPr>
          <p:cNvPr id="70" name="Google Shape;70;p6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5000"/>
              <a:buFont typeface="Trebuchet MS"/>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6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1800"/>
              <a:buNone/>
              <a:defRPr sz="1800">
                <a:solidFill>
                  <a:schemeClr val="lt1"/>
                </a:solidFill>
              </a:defRPr>
            </a:lvl3pPr>
            <a:lvl4pPr indent="-228600" lvl="3" marL="1828800" algn="l">
              <a:lnSpc>
                <a:spcPct val="90000"/>
              </a:lnSpc>
              <a:spcBef>
                <a:spcPts val="500"/>
              </a:spcBef>
              <a:spcAft>
                <a:spcPts val="0"/>
              </a:spcAft>
              <a:buClr>
                <a:schemeClr val="lt1"/>
              </a:buClr>
              <a:buSzPts val="1600"/>
              <a:buNone/>
              <a:defRPr sz="1600">
                <a:solidFill>
                  <a:schemeClr val="lt1"/>
                </a:solidFill>
              </a:defRPr>
            </a:lvl4pPr>
            <a:lvl5pPr indent="-228600" lvl="4" marL="2286000" algn="l">
              <a:lnSpc>
                <a:spcPct val="90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
        <p:nvSpPr>
          <p:cNvPr id="72" name="Google Shape;72;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61"/>
          <p:cNvSpPr txBox="1"/>
          <p:nvPr>
            <p:ph idx="12" type="sldNum"/>
          </p:nvPr>
        </p:nvSpPr>
        <p:spPr>
          <a:xfrm>
            <a:off x="8610600" y="6356350"/>
            <a:ext cx="101174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descr="VDOE LOGO" id="75" name="Google Shape;75;p61"/>
          <p:cNvPicPr preferRelativeResize="0"/>
          <p:nvPr/>
        </p:nvPicPr>
        <p:blipFill rotWithShape="1">
          <a:blip r:embed="rId2">
            <a:alphaModFix/>
          </a:blip>
          <a:srcRect b="0" l="0" r="0" t="0"/>
          <a:stretch/>
        </p:blipFill>
        <p:spPr>
          <a:xfrm>
            <a:off x="9622340" y="6089650"/>
            <a:ext cx="2531806" cy="84393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6" name="Shape 76"/>
        <p:cNvGrpSpPr/>
        <p:nvPr/>
      </p:nvGrpSpPr>
      <p:grpSpPr>
        <a:xfrm>
          <a:off x="0" y="0"/>
          <a:ext cx="0" cy="0"/>
          <a:chOff x="0" y="0"/>
          <a:chExt cx="0" cy="0"/>
        </a:xfrm>
      </p:grpSpPr>
      <p:sp>
        <p:nvSpPr>
          <p:cNvPr id="77" name="Google Shape;77;p6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6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solidFill>
                  <a:schemeClr val="dk1"/>
                </a:solidFill>
              </a:defRPr>
            </a:lvl1pPr>
            <a:lvl2pPr indent="-228600" lvl="1" marL="914400" algn="l">
              <a:lnSpc>
                <a:spcPct val="90000"/>
              </a:lnSpc>
              <a:spcBef>
                <a:spcPts val="500"/>
              </a:spcBef>
              <a:spcAft>
                <a:spcPts val="0"/>
              </a:spcAft>
              <a:buClr>
                <a:srgbClr val="C22536"/>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rgbClr val="901A28"/>
              </a:buClr>
              <a:buSzPts val="1600"/>
              <a:buNone/>
              <a:defRPr b="1" sz="1600"/>
            </a:lvl4pPr>
            <a:lvl5pPr indent="-228600" lvl="4" marL="2286000" algn="l">
              <a:lnSpc>
                <a:spcPct val="90000"/>
              </a:lnSpc>
              <a:spcBef>
                <a:spcPts val="500"/>
              </a:spcBef>
              <a:spcAft>
                <a:spcPts val="0"/>
              </a:spcAft>
              <a:buClr>
                <a:srgbClr val="525252"/>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9" name="Google Shape;79;p6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rgbClr val="C22536"/>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rgbClr val="901A28"/>
              </a:buClr>
              <a:buSzPts val="1800"/>
              <a:buChar char="•"/>
              <a:defRPr/>
            </a:lvl4pPr>
            <a:lvl5pPr indent="-342900" lvl="4" marL="2286000" algn="l">
              <a:lnSpc>
                <a:spcPct val="90000"/>
              </a:lnSpc>
              <a:spcBef>
                <a:spcPts val="500"/>
              </a:spcBef>
              <a:spcAft>
                <a:spcPts val="0"/>
              </a:spcAft>
              <a:buClr>
                <a:srgbClr val="52525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6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solidFill>
                  <a:schemeClr val="dk1"/>
                </a:solidFill>
              </a:defRPr>
            </a:lvl1pPr>
            <a:lvl2pPr indent="-228600" lvl="1" marL="914400" algn="l">
              <a:lnSpc>
                <a:spcPct val="90000"/>
              </a:lnSpc>
              <a:spcBef>
                <a:spcPts val="500"/>
              </a:spcBef>
              <a:spcAft>
                <a:spcPts val="0"/>
              </a:spcAft>
              <a:buClr>
                <a:srgbClr val="C22536"/>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rgbClr val="901A28"/>
              </a:buClr>
              <a:buSzPts val="1600"/>
              <a:buNone/>
              <a:defRPr b="1" sz="1600"/>
            </a:lvl4pPr>
            <a:lvl5pPr indent="-228600" lvl="4" marL="2286000" algn="l">
              <a:lnSpc>
                <a:spcPct val="90000"/>
              </a:lnSpc>
              <a:spcBef>
                <a:spcPts val="500"/>
              </a:spcBef>
              <a:spcAft>
                <a:spcPts val="0"/>
              </a:spcAft>
              <a:buClr>
                <a:srgbClr val="525252"/>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1" name="Google Shape;81;p6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rgbClr val="C22536"/>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rgbClr val="901A28"/>
              </a:buClr>
              <a:buSzPts val="1800"/>
              <a:buChar char="•"/>
              <a:defRPr/>
            </a:lvl4pPr>
            <a:lvl5pPr indent="-342900" lvl="4" marL="2286000" algn="l">
              <a:lnSpc>
                <a:spcPct val="90000"/>
              </a:lnSpc>
              <a:spcBef>
                <a:spcPts val="500"/>
              </a:spcBef>
              <a:spcAft>
                <a:spcPts val="0"/>
              </a:spcAft>
              <a:buClr>
                <a:srgbClr val="52525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62"/>
          <p:cNvSpPr txBox="1"/>
          <p:nvPr>
            <p:ph idx="12" type="sldNum"/>
          </p:nvPr>
        </p:nvSpPr>
        <p:spPr>
          <a:xfrm>
            <a:off x="8610600" y="6356350"/>
            <a:ext cx="111350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descr="Virginia Department of Education" id="85" name="Google Shape;85;p62"/>
          <p:cNvPicPr preferRelativeResize="0"/>
          <p:nvPr/>
        </p:nvPicPr>
        <p:blipFill rotWithShape="1">
          <a:blip r:embed="rId2">
            <a:alphaModFix/>
          </a:blip>
          <a:srcRect b="0" l="0" r="0" t="0"/>
          <a:stretch/>
        </p:blipFill>
        <p:spPr>
          <a:xfrm rot="-5400000">
            <a:off x="-3027420" y="3223349"/>
            <a:ext cx="6664605" cy="381164"/>
          </a:xfrm>
          <a:prstGeom prst="rect">
            <a:avLst/>
          </a:prstGeom>
          <a:noFill/>
          <a:ln>
            <a:noFill/>
          </a:ln>
        </p:spPr>
      </p:pic>
      <p:pic>
        <p:nvPicPr>
          <p:cNvPr descr="VDOE Logo" id="86" name="Google Shape;86;p62"/>
          <p:cNvPicPr preferRelativeResize="0"/>
          <p:nvPr/>
        </p:nvPicPr>
        <p:blipFill rotWithShape="1">
          <a:blip r:embed="rId3">
            <a:alphaModFix/>
          </a:blip>
          <a:srcRect b="0" l="0" r="0" t="0"/>
          <a:stretch/>
        </p:blipFill>
        <p:spPr>
          <a:xfrm>
            <a:off x="9622340" y="6116944"/>
            <a:ext cx="2531806" cy="84393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 name="Shape 11"/>
        <p:cNvGrpSpPr/>
        <p:nvPr/>
      </p:nvGrpSpPr>
      <p:grpSpPr>
        <a:xfrm>
          <a:off x="0" y="0"/>
          <a:ext cx="0" cy="0"/>
          <a:chOff x="0" y="0"/>
          <a:chExt cx="0" cy="0"/>
        </a:xfrm>
      </p:grpSpPr>
      <p:pic>
        <p:nvPicPr>
          <p:cNvPr id="12" name="Google Shape;12;p53"/>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3" name="Google Shape;13;p53"/>
          <p:cNvSpPr txBox="1"/>
          <p:nvPr>
            <p:ph type="title"/>
          </p:nvPr>
        </p:nvSpPr>
        <p:spPr>
          <a:xfrm>
            <a:off x="838200" y="365124"/>
            <a:ext cx="10515600" cy="132588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accent2"/>
              </a:buClr>
              <a:buSzPts val="4400"/>
              <a:buFont typeface="Trebuchet MS"/>
              <a:buNone/>
              <a:defRPr b="0" i="0" sz="4400" u="none" cap="none" strike="noStrike">
                <a:solidFill>
                  <a:schemeClr val="accent2"/>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 name="Google Shape;14;p5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Trebuchet MS"/>
                <a:ea typeface="Trebuchet MS"/>
                <a:cs typeface="Trebuchet MS"/>
                <a:sym typeface="Trebuchet MS"/>
              </a:defRPr>
            </a:lvl1pPr>
            <a:lvl2pPr indent="-381000" lvl="1" marL="914400" marR="0" rtl="0" algn="l">
              <a:lnSpc>
                <a:spcPct val="90000"/>
              </a:lnSpc>
              <a:spcBef>
                <a:spcPts val="500"/>
              </a:spcBef>
              <a:spcAft>
                <a:spcPts val="0"/>
              </a:spcAft>
              <a:buClr>
                <a:srgbClr val="C22536"/>
              </a:buClr>
              <a:buSzPts val="2400"/>
              <a:buFont typeface="Arial"/>
              <a:buChar char="•"/>
              <a:defRPr b="0" i="0" sz="2400" u="none" cap="none" strike="noStrike">
                <a:solidFill>
                  <a:srgbClr val="C22536"/>
                </a:solidFill>
                <a:latin typeface="Trebuchet MS"/>
                <a:ea typeface="Trebuchet MS"/>
                <a:cs typeface="Trebuchet MS"/>
                <a:sym typeface="Trebuchet M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indent="-342900" lvl="3" marL="1828800" marR="0" rtl="0" algn="l">
              <a:lnSpc>
                <a:spcPct val="90000"/>
              </a:lnSpc>
              <a:spcBef>
                <a:spcPts val="500"/>
              </a:spcBef>
              <a:spcAft>
                <a:spcPts val="0"/>
              </a:spcAft>
              <a:buClr>
                <a:srgbClr val="901A28"/>
              </a:buClr>
              <a:buSzPts val="1800"/>
              <a:buFont typeface="Arial"/>
              <a:buChar char="•"/>
              <a:defRPr b="0" i="0" sz="1800" u="none" cap="none" strike="noStrike">
                <a:solidFill>
                  <a:srgbClr val="901A28"/>
                </a:solidFill>
                <a:latin typeface="Trebuchet MS"/>
                <a:ea typeface="Trebuchet MS"/>
                <a:cs typeface="Trebuchet MS"/>
                <a:sym typeface="Trebuchet MS"/>
              </a:defRPr>
            </a:lvl4pPr>
            <a:lvl5pPr indent="-342900" lvl="4" marL="2286000" marR="0" rtl="0" algn="l">
              <a:lnSpc>
                <a:spcPct val="90000"/>
              </a:lnSpc>
              <a:spcBef>
                <a:spcPts val="500"/>
              </a:spcBef>
              <a:spcAft>
                <a:spcPts val="0"/>
              </a:spcAft>
              <a:buClr>
                <a:srgbClr val="525252"/>
              </a:buClr>
              <a:buSzPts val="1800"/>
              <a:buFont typeface="Arial"/>
              <a:buChar char="•"/>
              <a:defRPr b="0" i="0" sz="1800" u="none" cap="none" strike="noStrike">
                <a:solidFill>
                  <a:srgbClr val="525252"/>
                </a:solidFill>
                <a:latin typeface="Trebuchet MS"/>
                <a:ea typeface="Trebuchet MS"/>
                <a:cs typeface="Trebuchet MS"/>
                <a:sym typeface="Trebuchet M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
        <p:nvSpPr>
          <p:cNvPr id="15" name="Google Shape;15;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9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16" name="Google Shape;16;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9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17" name="Google Shape;17;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988"/>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248">
          <p15:clr>
            <a:srgbClr val="F26B43"/>
          </p15:clr>
        </p15:guide>
        <p15:guide id="2" pos="72">
          <p15:clr>
            <a:srgbClr val="F26B43"/>
          </p15:clr>
        </p15:guide>
        <p15:guide id="3" pos="7608">
          <p15:clr>
            <a:srgbClr val="F26B43"/>
          </p15:clr>
        </p15:guide>
        <p15:guide id="4" orient="horz" pos="7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coresourceexchange.org/working-with-afghans/" TargetMode="External"/><Relationship Id="rId4" Type="http://schemas.openxmlformats.org/officeDocument/2006/relationships/hyperlink" Target="https://www.youtube.com/playlist?list=PLEuCbs8KVXXqSfcdM2fI-QWwDEVwmi2wN" TargetMode="External"/><Relationship Id="rId5"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vimeo.com/644611827?utm_source=newsletter&amp;utm_medium=email&amp;utm_campaign=afghan_webinar_recording&amp;utm_term=2021-11-13"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s://vtss-ric.vcu.edu/trauma-learning-modules/" TargetMode="External"/><Relationship Id="rId4" Type="http://schemas.openxmlformats.org/officeDocument/2006/relationships/hyperlink" Target="https://vastudentservices-clc.org/learning-center/" TargetMode="External"/><Relationship Id="rId5" Type="http://schemas.openxmlformats.org/officeDocument/2006/relationships/hyperlink" Target="https://traumasensitiveschools.org/trauma-and-learning/the-problem-prevalence/" TargetMode="External"/><Relationship Id="rId6" Type="http://schemas.openxmlformats.org/officeDocument/2006/relationships/hyperlink" Target="https://vimeo.com/619373221" TargetMode="External"/><Relationship Id="rId7" Type="http://schemas.openxmlformats.org/officeDocument/2006/relationships/hyperlink" Target="https://vimeo.com/619373221"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s://www.basicbooks.com/titles/judith-lewis-herman/trauma-and-recovery/9780465098736/"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image" Target="../media/image15.png"/><Relationship Id="rId5" Type="http://schemas.openxmlformats.org/officeDocument/2006/relationships/image" Target="../media/image10.png"/><Relationship Id="rId6"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4.jpg"/><Relationship Id="rId4" Type="http://schemas.openxmlformats.org/officeDocument/2006/relationships/hyperlink" Target="https://www.nctsn.org/what-is-child-trauma/trauma-types/refugee-trauma/about-refugee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s://traumaawareschools.org/traumainschool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https://traumasensitiveschools.org/trauma-and-learning/the-problem-impac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www.colorincolorado.org/teaching-ells/creating-welcoming-classroom/getting-students-names-right" TargetMode="External"/><Relationship Id="rId4" Type="http://schemas.openxmlformats.org/officeDocument/2006/relationships/hyperlink" Target="https://www.k12.wa.us/student-success/access-opportunity-education/migrant-and-bilingual-education/bilingual-education-program/funds-knowledge-toolkit" TargetMode="External"/><Relationship Id="rId5" Type="http://schemas.openxmlformats.org/officeDocument/2006/relationships/hyperlink" Target="https://www.edweek.org/education/the-buddy-system-for-ells/2009/11" TargetMode="External"/><Relationship Id="rId6" Type="http://schemas.openxmlformats.org/officeDocument/2006/relationships/hyperlink" Target="https://www.nationalgeographic.org/media/introducing-afghanistans-culture-your-classroom/" TargetMode="External"/><Relationship Id="rId7" Type="http://schemas.openxmlformats.org/officeDocument/2006/relationships/hyperlink" Target="https://www.colorincolorado.org/video/strategy-parent-letters" TargetMode="External"/><Relationship Id="rId8" Type="http://schemas.openxmlformats.org/officeDocument/2006/relationships/hyperlink" Target="https://www.colorincolorado.org/article/how-build-relationships-immigrant-families" TargetMode="External"/></Relationships>
</file>

<file path=ppt/slides/_rels/slide8.xml.rels><?xml version="1.0" encoding="UTF-8" standalone="yes"?><Relationships xmlns="http://schemas.openxmlformats.org/package/2006/relationships"><Relationship Id="rId10" Type="http://schemas.openxmlformats.org/officeDocument/2006/relationships/hyperlink" Target="https://busyteacher.org/25617-how-to-make-english-language-learners-feel.html" TargetMode="External"/><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https://www.ascd.org/el/articles/trauma-informed-design-in-the-classroom" TargetMode="External"/><Relationship Id="rId4" Type="http://schemas.openxmlformats.org/officeDocument/2006/relationships/hyperlink" Target="https://docs.google.com/document/d/1dH84lIhT7H-0CLwI-4ygKKdq6NNYLPbIJp71TNTBHpY/edit?usp=sharing" TargetMode="External"/><Relationship Id="rId9" Type="http://schemas.openxmlformats.org/officeDocument/2006/relationships/hyperlink" Target="https://www.ascd.org/el/articles/trauma-informed-design-in-the-classroom" TargetMode="External"/><Relationship Id="rId5" Type="http://schemas.openxmlformats.org/officeDocument/2006/relationships/hyperlink" Target="https://www.colorincolorado.org/teaching-ells/guide" TargetMode="External"/><Relationship Id="rId6" Type="http://schemas.openxmlformats.org/officeDocument/2006/relationships/hyperlink" Target="https://www.colorincolorado.org/article/ells-families" TargetMode="External"/><Relationship Id="rId7" Type="http://schemas.openxmlformats.org/officeDocument/2006/relationships/hyperlink" Target="https://traumasensitiveschools.org/trauma-and-learning/the-solution-trauma-sensitive-schools/" TargetMode="External"/><Relationship Id="rId8" Type="http://schemas.openxmlformats.org/officeDocument/2006/relationships/hyperlink" Target="https://greatergood.berkeley.edu/article/item/the_silent_epidemic_in_our_classroom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s://www.doe.virginia.gov/support/prevention/community-schools/index.shtml"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0032"/>
        </a:solidFill>
      </p:bgPr>
    </p:bg>
    <p:spTree>
      <p:nvGrpSpPr>
        <p:cNvPr id="132" name="Shape 132"/>
        <p:cNvGrpSpPr/>
        <p:nvPr/>
      </p:nvGrpSpPr>
      <p:grpSpPr>
        <a:xfrm>
          <a:off x="0" y="0"/>
          <a:ext cx="0" cy="0"/>
          <a:chOff x="0" y="0"/>
          <a:chExt cx="0" cy="0"/>
        </a:xfrm>
      </p:grpSpPr>
      <p:sp>
        <p:nvSpPr>
          <p:cNvPr id="133" name="Google Shape;133;p48"/>
          <p:cNvSpPr txBox="1"/>
          <p:nvPr>
            <p:ph type="title"/>
          </p:nvPr>
        </p:nvSpPr>
        <p:spPr>
          <a:xfrm>
            <a:off x="765575" y="434213"/>
            <a:ext cx="10515600" cy="2852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5000"/>
              <a:buNone/>
            </a:pPr>
            <a:r>
              <a:rPr lang="en-US" sz="7200">
                <a:solidFill>
                  <a:schemeClr val="lt1"/>
                </a:solidFill>
              </a:rPr>
              <a:t>Social Emotional Needs of Afghan Refugees</a:t>
            </a:r>
            <a:endParaRPr sz="7200">
              <a:solidFill>
                <a:schemeClr val="lt1"/>
              </a:solidFill>
            </a:endParaRPr>
          </a:p>
        </p:txBody>
      </p:sp>
      <p:sp>
        <p:nvSpPr>
          <p:cNvPr id="134" name="Google Shape;134;p48"/>
          <p:cNvSpPr txBox="1"/>
          <p:nvPr/>
        </p:nvSpPr>
        <p:spPr>
          <a:xfrm>
            <a:off x="3876450" y="4357725"/>
            <a:ext cx="8117100" cy="1662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Trebuchet MS"/>
                <a:ea typeface="Trebuchet MS"/>
                <a:cs typeface="Trebuchet MS"/>
                <a:sym typeface="Trebuchet MS"/>
              </a:rPr>
              <a:t>Sarah Bazemore</a:t>
            </a:r>
            <a:endParaRPr b="0" i="0" sz="2400" u="none" cap="none" strike="noStrike">
              <a:solidFill>
                <a:schemeClr val="lt1"/>
              </a:solidFill>
              <a:latin typeface="Trebuchet MS"/>
              <a:ea typeface="Trebuchet MS"/>
              <a:cs typeface="Trebuchet MS"/>
              <a:sym typeface="Trebuchet MS"/>
            </a:endParaRPr>
          </a:p>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Trebuchet MS"/>
                <a:ea typeface="Trebuchet MS"/>
                <a:cs typeface="Trebuchet MS"/>
                <a:sym typeface="Trebuchet MS"/>
              </a:rPr>
              <a:t>School Counseling Specialist</a:t>
            </a:r>
            <a:endParaRPr b="0" i="0" sz="2400" u="none" cap="none" strike="noStrike">
              <a:solidFill>
                <a:schemeClr val="lt1"/>
              </a:solidFill>
              <a:latin typeface="Trebuchet MS"/>
              <a:ea typeface="Trebuchet MS"/>
              <a:cs typeface="Trebuchet MS"/>
              <a:sym typeface="Trebuchet MS"/>
            </a:endParaRPr>
          </a:p>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Trebuchet MS"/>
                <a:ea typeface="Trebuchet MS"/>
                <a:cs typeface="Trebuchet MS"/>
                <a:sym typeface="Trebuchet MS"/>
              </a:rPr>
              <a:t>Office of Student Services</a:t>
            </a:r>
            <a:endParaRPr b="0" i="0" sz="2400" u="none" cap="none" strike="noStrike">
              <a:solidFill>
                <a:schemeClr val="lt1"/>
              </a:solidFill>
              <a:latin typeface="Trebuchet MS"/>
              <a:ea typeface="Trebuchet MS"/>
              <a:cs typeface="Trebuchet MS"/>
              <a:sym typeface="Trebuchet MS"/>
            </a:endParaRPr>
          </a:p>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Trebuchet MS"/>
                <a:ea typeface="Trebuchet MS"/>
                <a:cs typeface="Trebuchet MS"/>
                <a:sym typeface="Trebuchet MS"/>
              </a:rPr>
              <a:t>Sarah.Bazemore@doe.virginia.gov</a:t>
            </a:r>
            <a:endParaRPr b="0" i="0" sz="2400" u="none" cap="none" strike="noStrike">
              <a:solidFill>
                <a:schemeClr val="lt1"/>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102116c0cdb_0_0"/>
          <p:cNvSpPr txBox="1"/>
          <p:nvPr>
            <p:ph type="title"/>
          </p:nvPr>
        </p:nvSpPr>
        <p:spPr>
          <a:xfrm>
            <a:off x="838200" y="365124"/>
            <a:ext cx="10515600" cy="132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Afghan Culture</a:t>
            </a:r>
            <a:endParaRPr/>
          </a:p>
        </p:txBody>
      </p:sp>
      <p:sp>
        <p:nvSpPr>
          <p:cNvPr id="217" name="Google Shape;217;g102116c0cdb_0_0"/>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u="sng">
                <a:solidFill>
                  <a:schemeClr val="hlink"/>
                </a:solidFill>
                <a:highlight>
                  <a:srgbClr val="FFFFFF"/>
                </a:highlight>
                <a:latin typeface="Arial"/>
                <a:ea typeface="Arial"/>
                <a:cs typeface="Arial"/>
                <a:sym typeface="Arial"/>
                <a:hlinkClick r:id="rId3"/>
              </a:rPr>
              <a:t>Cultural Orientation Resource Exchange </a:t>
            </a:r>
            <a:endParaRPr sz="4100"/>
          </a:p>
          <a:p>
            <a:pPr indent="0" lvl="0" marL="0" rtl="0" algn="l">
              <a:lnSpc>
                <a:spcPct val="90000"/>
              </a:lnSpc>
              <a:spcBef>
                <a:spcPts val="1000"/>
              </a:spcBef>
              <a:spcAft>
                <a:spcPts val="0"/>
              </a:spcAft>
              <a:buSzPts val="1800"/>
              <a:buNone/>
            </a:pPr>
            <a:r>
              <a:rPr lang="en-US"/>
              <a:t>Current Situation </a:t>
            </a:r>
            <a:endParaRPr/>
          </a:p>
          <a:p>
            <a:pPr indent="0" lvl="0" marL="0" rtl="0" algn="l">
              <a:lnSpc>
                <a:spcPct val="90000"/>
              </a:lnSpc>
              <a:spcBef>
                <a:spcPts val="1000"/>
              </a:spcBef>
              <a:spcAft>
                <a:spcPts val="0"/>
              </a:spcAft>
              <a:buSzPts val="1800"/>
              <a:buNone/>
            </a:pPr>
            <a:r>
              <a:rPr lang="en-US"/>
              <a:t>Operation Allies Welcome</a:t>
            </a:r>
            <a:endParaRPr/>
          </a:p>
          <a:p>
            <a:pPr indent="0" lvl="0" marL="0" rtl="0" algn="l">
              <a:lnSpc>
                <a:spcPct val="90000"/>
              </a:lnSpc>
              <a:spcBef>
                <a:spcPts val="1000"/>
              </a:spcBef>
              <a:spcAft>
                <a:spcPts val="0"/>
              </a:spcAft>
              <a:buSzPts val="1800"/>
              <a:buNone/>
            </a:pPr>
            <a:r>
              <a:rPr lang="en-US"/>
              <a:t>Special Immigration Visa </a:t>
            </a:r>
            <a:endParaRPr/>
          </a:p>
          <a:p>
            <a:pPr indent="0" lvl="0" marL="0" rtl="0" algn="l">
              <a:lnSpc>
                <a:spcPct val="90000"/>
              </a:lnSpc>
              <a:spcBef>
                <a:spcPts val="1000"/>
              </a:spcBef>
              <a:spcAft>
                <a:spcPts val="0"/>
              </a:spcAft>
              <a:buSzPts val="1800"/>
              <a:buNone/>
            </a:pPr>
            <a:r>
              <a:rPr lang="en-US"/>
              <a:t>History </a:t>
            </a:r>
            <a:endParaRPr/>
          </a:p>
          <a:p>
            <a:pPr indent="0" lvl="0" marL="0" rtl="0" algn="l">
              <a:lnSpc>
                <a:spcPct val="90000"/>
              </a:lnSpc>
              <a:spcBef>
                <a:spcPts val="1000"/>
              </a:spcBef>
              <a:spcAft>
                <a:spcPts val="0"/>
              </a:spcAft>
              <a:buSzPts val="1800"/>
              <a:buNone/>
            </a:pPr>
            <a:r>
              <a:rPr lang="en-US"/>
              <a:t>Languages</a:t>
            </a:r>
            <a:endParaRPr/>
          </a:p>
          <a:p>
            <a:pPr indent="0" lvl="0" marL="0" rtl="0" algn="l">
              <a:lnSpc>
                <a:spcPct val="90000"/>
              </a:lnSpc>
              <a:spcBef>
                <a:spcPts val="1000"/>
              </a:spcBef>
              <a:spcAft>
                <a:spcPts val="0"/>
              </a:spcAft>
              <a:buSzPts val="1800"/>
              <a:buNone/>
            </a:pPr>
            <a:r>
              <a:rPr lang="en-US"/>
              <a:t>Interethnic Tensions </a:t>
            </a:r>
            <a:endParaRPr/>
          </a:p>
        </p:txBody>
      </p:sp>
      <p:sp>
        <p:nvSpPr>
          <p:cNvPr id="218" name="Google Shape;218;g102116c0cdb_0_0"/>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u="sng">
                <a:solidFill>
                  <a:schemeClr val="hlink"/>
                </a:solidFill>
                <a:hlinkClick r:id="rId4"/>
              </a:rPr>
              <a:t>Cultural Insights - Afghanistan YouTube Video Playlist</a:t>
            </a:r>
            <a:r>
              <a:rPr lang="en-US"/>
              <a:t> </a:t>
            </a:r>
            <a:r>
              <a:rPr lang="en-US" sz="2100"/>
              <a:t>(Australia)</a:t>
            </a:r>
            <a:endParaRPr sz="2100"/>
          </a:p>
        </p:txBody>
      </p:sp>
      <p:pic>
        <p:nvPicPr>
          <p:cNvPr id="219" name="Google Shape;219;g102116c0cdb_0_0"/>
          <p:cNvPicPr preferRelativeResize="0"/>
          <p:nvPr/>
        </p:nvPicPr>
        <p:blipFill rotWithShape="1">
          <a:blip r:embed="rId5">
            <a:alphaModFix/>
          </a:blip>
          <a:srcRect b="0" l="0" r="0" t="0"/>
          <a:stretch/>
        </p:blipFill>
        <p:spPr>
          <a:xfrm>
            <a:off x="6172200" y="2725100"/>
            <a:ext cx="4982075" cy="41329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g102116c0cdb_0_8"/>
          <p:cNvSpPr txBox="1"/>
          <p:nvPr>
            <p:ph type="title"/>
          </p:nvPr>
        </p:nvSpPr>
        <p:spPr>
          <a:xfrm>
            <a:off x="838200" y="365124"/>
            <a:ext cx="10515600" cy="132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School in Afghanistan   </a:t>
            </a:r>
            <a:endParaRPr/>
          </a:p>
        </p:txBody>
      </p:sp>
      <p:sp>
        <p:nvSpPr>
          <p:cNvPr id="226" name="Google Shape;226;g102116c0cdb_0_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u="sng">
                <a:solidFill>
                  <a:schemeClr val="hlink"/>
                </a:solidFill>
                <a:hlinkClick r:id="rId3"/>
              </a:rPr>
              <a:t>An Educational Experiences of Afghans: Learning from Afghan Refugee Students and Families.</a:t>
            </a:r>
            <a:r>
              <a:rPr lang="en-US"/>
              <a:t> 3 minutes (38-41 minutes)</a:t>
            </a:r>
            <a:endParaRPr/>
          </a:p>
          <a:p>
            <a:pPr indent="0" lvl="0" marL="0" rtl="0" algn="l">
              <a:lnSpc>
                <a:spcPct val="90000"/>
              </a:lnSpc>
              <a:spcBef>
                <a:spcPts val="1000"/>
              </a:spcBef>
              <a:spcAft>
                <a:spcPts val="0"/>
              </a:spcAft>
              <a:buSzPts val="1800"/>
              <a:buNone/>
            </a:pPr>
            <a:r>
              <a:t/>
            </a:r>
            <a:endParaRPr/>
          </a:p>
          <a:p>
            <a:pPr indent="0" lvl="0" marL="0" rtl="0" algn="l">
              <a:lnSpc>
                <a:spcPct val="100000"/>
              </a:lnSpc>
              <a:spcBef>
                <a:spcPts val="0"/>
              </a:spcBef>
              <a:spcAft>
                <a:spcPts val="0"/>
              </a:spcAft>
              <a:buSzPts val="1800"/>
              <a:buNone/>
            </a:pPr>
            <a:r>
              <a:t/>
            </a:r>
            <a:endParaRPr sz="1400">
              <a:solidFill>
                <a:srgbClr val="000000"/>
              </a:solidFill>
            </a:endParaRPr>
          </a:p>
          <a:p>
            <a:pPr indent="0" lvl="0" marL="0" rtl="0" algn="l">
              <a:lnSpc>
                <a:spcPct val="100000"/>
              </a:lnSpc>
              <a:spcBef>
                <a:spcPts val="0"/>
              </a:spcBef>
              <a:spcAft>
                <a:spcPts val="0"/>
              </a:spcAft>
              <a:buSzPts val="1800"/>
              <a:buNone/>
            </a:pPr>
            <a:r>
              <a:t/>
            </a:r>
            <a:endParaRPr sz="1400">
              <a:solidFill>
                <a:srgbClr val="000000"/>
              </a:solidFill>
            </a:endParaRPr>
          </a:p>
          <a:p>
            <a:pPr indent="0" lvl="0" marL="0" rtl="0" algn="l">
              <a:lnSpc>
                <a:spcPct val="100000"/>
              </a:lnSpc>
              <a:spcBef>
                <a:spcPts val="0"/>
              </a:spcBef>
              <a:spcAft>
                <a:spcPts val="0"/>
              </a:spcAft>
              <a:buSzPts val="1800"/>
              <a:buNone/>
            </a:pPr>
            <a:r>
              <a:t/>
            </a:r>
            <a:endParaRPr sz="1400">
              <a:solidFill>
                <a:srgbClr val="000000"/>
              </a:solidFill>
            </a:endParaRPr>
          </a:p>
          <a:p>
            <a:pPr indent="0" lvl="0" marL="0" rtl="0" algn="l">
              <a:lnSpc>
                <a:spcPct val="100000"/>
              </a:lnSpc>
              <a:spcBef>
                <a:spcPts val="0"/>
              </a:spcBef>
              <a:spcAft>
                <a:spcPts val="0"/>
              </a:spcAft>
              <a:buSzPts val="1800"/>
              <a:buNone/>
            </a:pPr>
            <a:r>
              <a:t/>
            </a:r>
            <a:endParaRPr sz="1400">
              <a:solidFill>
                <a:srgbClr val="000000"/>
              </a:solidFill>
            </a:endParaRPr>
          </a:p>
          <a:p>
            <a:pPr indent="0" lvl="0" marL="0" rtl="0" algn="l">
              <a:lnSpc>
                <a:spcPct val="100000"/>
              </a:lnSpc>
              <a:spcBef>
                <a:spcPts val="0"/>
              </a:spcBef>
              <a:spcAft>
                <a:spcPts val="0"/>
              </a:spcAft>
              <a:buSzPts val="1800"/>
              <a:buNone/>
            </a:pPr>
            <a:r>
              <a:t/>
            </a:r>
            <a:endParaRPr sz="1400">
              <a:solidFill>
                <a:srgbClr val="000000"/>
              </a:solidFill>
            </a:endParaRPr>
          </a:p>
        </p:txBody>
      </p:sp>
      <p:pic>
        <p:nvPicPr>
          <p:cNvPr id="227" name="Google Shape;227;g102116c0cdb_0_8"/>
          <p:cNvPicPr preferRelativeResize="0"/>
          <p:nvPr/>
        </p:nvPicPr>
        <p:blipFill rotWithShape="1">
          <a:blip r:embed="rId4">
            <a:alphaModFix/>
          </a:blip>
          <a:srcRect b="0" l="0" r="0" t="0"/>
          <a:stretch/>
        </p:blipFill>
        <p:spPr>
          <a:xfrm>
            <a:off x="838200" y="2953975"/>
            <a:ext cx="7893475" cy="3508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101cef989fc_0_61"/>
          <p:cNvSpPr txBox="1"/>
          <p:nvPr>
            <p:ph type="title"/>
          </p:nvPr>
        </p:nvSpPr>
        <p:spPr>
          <a:xfrm>
            <a:off x="838200" y="365124"/>
            <a:ext cx="10515600" cy="132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Professional Development</a:t>
            </a:r>
            <a:endParaRPr/>
          </a:p>
        </p:txBody>
      </p:sp>
      <p:sp>
        <p:nvSpPr>
          <p:cNvPr id="234" name="Google Shape;234;g101cef989fc_0_61"/>
          <p:cNvSpPr txBox="1"/>
          <p:nvPr>
            <p:ph idx="1" type="body"/>
          </p:nvPr>
        </p:nvSpPr>
        <p:spPr>
          <a:xfrm>
            <a:off x="838200" y="1591150"/>
            <a:ext cx="10998900" cy="4351200"/>
          </a:xfrm>
          <a:prstGeom prst="rect">
            <a:avLst/>
          </a:prstGeom>
          <a:noFill/>
          <a:ln>
            <a:noFill/>
          </a:ln>
        </p:spPr>
        <p:txBody>
          <a:bodyPr anchorCtr="0" anchor="t" bIns="45700" lIns="91425" spcFirstLastPara="1" rIns="91425" wrap="square" tIns="45700">
            <a:normAutofit fontScale="85000" lnSpcReduction="10000"/>
          </a:bodyPr>
          <a:lstStyle/>
          <a:p>
            <a:pPr indent="-325755" lvl="0" marL="457200" rtl="0" algn="l">
              <a:lnSpc>
                <a:spcPct val="90000"/>
              </a:lnSpc>
              <a:spcBef>
                <a:spcPts val="1000"/>
              </a:spcBef>
              <a:spcAft>
                <a:spcPts val="0"/>
              </a:spcAft>
              <a:buSzPct val="64285"/>
              <a:buChar char="•"/>
            </a:pPr>
            <a:r>
              <a:rPr lang="en-US" u="sng">
                <a:solidFill>
                  <a:schemeClr val="hlink"/>
                </a:solidFill>
                <a:hlinkClick r:id="rId3"/>
              </a:rPr>
              <a:t>VTSS Trauma Trainings</a:t>
            </a:r>
            <a:endParaRPr/>
          </a:p>
          <a:p>
            <a:pPr indent="0" lvl="0" marL="457200" rtl="0" algn="l">
              <a:lnSpc>
                <a:spcPct val="90000"/>
              </a:lnSpc>
              <a:spcBef>
                <a:spcPts val="1000"/>
              </a:spcBef>
              <a:spcAft>
                <a:spcPts val="0"/>
              </a:spcAft>
              <a:buSzPct val="75630"/>
              <a:buNone/>
            </a:pPr>
            <a:r>
              <a:t/>
            </a:r>
            <a:endParaRPr/>
          </a:p>
          <a:p>
            <a:pPr indent="-325755" lvl="0" marL="457200" rtl="0" algn="l">
              <a:lnSpc>
                <a:spcPct val="90000"/>
              </a:lnSpc>
              <a:spcBef>
                <a:spcPts val="1000"/>
              </a:spcBef>
              <a:spcAft>
                <a:spcPts val="0"/>
              </a:spcAft>
              <a:buSzPct val="64285"/>
              <a:buChar char="•"/>
            </a:pPr>
            <a:r>
              <a:rPr lang="en-US" u="sng">
                <a:solidFill>
                  <a:schemeClr val="hlink"/>
                </a:solidFill>
                <a:hlinkClick r:id="rId4"/>
              </a:rPr>
              <a:t>Virginia Career and Learning Center for School Mental Health Professionals</a:t>
            </a:r>
            <a:endParaRPr/>
          </a:p>
          <a:p>
            <a:pPr indent="0" lvl="0" marL="457200" rtl="0" algn="l">
              <a:lnSpc>
                <a:spcPct val="90000"/>
              </a:lnSpc>
              <a:spcBef>
                <a:spcPts val="1000"/>
              </a:spcBef>
              <a:spcAft>
                <a:spcPts val="0"/>
              </a:spcAft>
              <a:buSzPct val="75630"/>
              <a:buNone/>
            </a:pPr>
            <a:r>
              <a:t/>
            </a:r>
            <a:endParaRPr/>
          </a:p>
          <a:p>
            <a:pPr indent="-325755" lvl="0" marL="457200" rtl="0" algn="l">
              <a:lnSpc>
                <a:spcPct val="90000"/>
              </a:lnSpc>
              <a:spcBef>
                <a:spcPts val="1000"/>
              </a:spcBef>
              <a:spcAft>
                <a:spcPts val="0"/>
              </a:spcAft>
              <a:buSzPct val="64285"/>
              <a:buChar char="•"/>
            </a:pPr>
            <a:r>
              <a:rPr lang="en-US" u="sng">
                <a:solidFill>
                  <a:schemeClr val="hlink"/>
                </a:solidFill>
                <a:hlinkClick r:id="rId5"/>
              </a:rPr>
              <a:t>Trauma Sensitive Schools</a:t>
            </a:r>
            <a:endParaRPr/>
          </a:p>
          <a:p>
            <a:pPr indent="0" lvl="0" marL="457200" rtl="0" algn="l">
              <a:lnSpc>
                <a:spcPct val="90000"/>
              </a:lnSpc>
              <a:spcBef>
                <a:spcPts val="1000"/>
              </a:spcBef>
              <a:spcAft>
                <a:spcPts val="0"/>
              </a:spcAft>
              <a:buSzPct val="75630"/>
              <a:buNone/>
            </a:pPr>
            <a:r>
              <a:t/>
            </a:r>
            <a:endParaRPr/>
          </a:p>
          <a:p>
            <a:pPr indent="-325755" lvl="0" marL="457200" rtl="0" algn="l">
              <a:lnSpc>
                <a:spcPct val="90000"/>
              </a:lnSpc>
              <a:spcBef>
                <a:spcPts val="1000"/>
              </a:spcBef>
              <a:spcAft>
                <a:spcPts val="0"/>
              </a:spcAft>
              <a:buSzPct val="64285"/>
              <a:buChar char="•"/>
            </a:pPr>
            <a:r>
              <a:rPr lang="en-US" u="sng">
                <a:solidFill>
                  <a:schemeClr val="hlink"/>
                </a:solidFill>
                <a:hlinkClick r:id="rId6"/>
              </a:rPr>
              <a:t>Creating a Welcoming and Healing Environment for Newly Arriving Afghan Children and Families</a:t>
            </a:r>
            <a:endParaRPr/>
          </a:p>
          <a:p>
            <a:pPr indent="0" lvl="0" marL="457200" rtl="0" algn="l">
              <a:lnSpc>
                <a:spcPct val="90000"/>
              </a:lnSpc>
              <a:spcBef>
                <a:spcPts val="1000"/>
              </a:spcBef>
              <a:spcAft>
                <a:spcPts val="0"/>
              </a:spcAft>
              <a:buSzPct val="75630"/>
              <a:buNone/>
            </a:pPr>
            <a:r>
              <a:t/>
            </a:r>
            <a:endParaRPr/>
          </a:p>
          <a:p>
            <a:pPr indent="-325755" lvl="0" marL="457200" rtl="0" algn="l">
              <a:lnSpc>
                <a:spcPct val="90000"/>
              </a:lnSpc>
              <a:spcBef>
                <a:spcPts val="1000"/>
              </a:spcBef>
              <a:spcAft>
                <a:spcPts val="0"/>
              </a:spcAft>
              <a:buSzPct val="64285"/>
              <a:buChar char="•"/>
            </a:pPr>
            <a:r>
              <a:rPr lang="en-US" u="sng">
                <a:solidFill>
                  <a:schemeClr val="hlink"/>
                </a:solidFill>
                <a:hlinkClick r:id="rId7"/>
              </a:rPr>
              <a:t>Creating a Welcoming and Healing Environment for Newly Arriving Afghan Children and Families: Strategies for School Personnel</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101cef989fc_0_51"/>
          <p:cNvSpPr txBox="1"/>
          <p:nvPr>
            <p:ph idx="1" type="body"/>
          </p:nvPr>
        </p:nvSpPr>
        <p:spPr>
          <a:xfrm>
            <a:off x="825525" y="736625"/>
            <a:ext cx="10861500" cy="56940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1000"/>
              </a:spcBef>
              <a:spcAft>
                <a:spcPts val="0"/>
              </a:spcAft>
              <a:buSzPts val="1800"/>
              <a:buNone/>
            </a:pPr>
            <a:r>
              <a:rPr i="1" lang="en-US"/>
              <a:t>“The Core Experiences of psychological trauma are disempowerment and disconnection. Recovery, therefore, is based upon </a:t>
            </a:r>
            <a:r>
              <a:rPr b="1" i="1" lang="en-US" sz="3000">
                <a:solidFill>
                  <a:srgbClr val="259591"/>
                </a:solidFill>
              </a:rPr>
              <a:t>empowerment</a:t>
            </a:r>
            <a:r>
              <a:rPr i="1" lang="en-US"/>
              <a:t> of the survivor and the </a:t>
            </a:r>
            <a:r>
              <a:rPr b="1" i="1" lang="en-US">
                <a:solidFill>
                  <a:srgbClr val="259591"/>
                </a:solidFill>
              </a:rPr>
              <a:t>creation of new connections</a:t>
            </a:r>
            <a:r>
              <a:rPr i="1" lang="en-US"/>
              <a:t>. </a:t>
            </a:r>
            <a:endParaRPr i="1"/>
          </a:p>
          <a:p>
            <a:pPr indent="0" lvl="0" marL="0" rtl="0" algn="l">
              <a:lnSpc>
                <a:spcPct val="90000"/>
              </a:lnSpc>
              <a:spcBef>
                <a:spcPts val="1000"/>
              </a:spcBef>
              <a:spcAft>
                <a:spcPts val="0"/>
              </a:spcAft>
              <a:buSzPts val="1800"/>
              <a:buNone/>
            </a:pPr>
            <a:r>
              <a:rPr b="1" i="1" lang="en-US" sz="3600"/>
              <a:t>Recovery can take place only in the context of relationships; it cannot occur in isolation.</a:t>
            </a:r>
            <a:r>
              <a:rPr i="1" lang="en-US"/>
              <a:t> </a:t>
            </a:r>
            <a:endParaRPr i="1"/>
          </a:p>
          <a:p>
            <a:pPr indent="0" lvl="0" marL="0" rtl="0" algn="l">
              <a:lnSpc>
                <a:spcPct val="90000"/>
              </a:lnSpc>
              <a:spcBef>
                <a:spcPts val="1000"/>
              </a:spcBef>
              <a:spcAft>
                <a:spcPts val="0"/>
              </a:spcAft>
              <a:buSzPts val="1800"/>
              <a:buNone/>
            </a:pPr>
            <a:r>
              <a:rPr i="1" lang="en-US"/>
              <a:t>In her renewed connections with other people, the survivor re-creates the psychological faculties that were damaged or deformed by the traumatic experience.These faculties include the basic capacities for trust, autonomy, initiative, competence, identity and intimacy.”</a:t>
            </a:r>
            <a:endParaRPr i="1"/>
          </a:p>
          <a:p>
            <a:pPr indent="0" lvl="0" marL="0" rtl="0" algn="r">
              <a:lnSpc>
                <a:spcPct val="90000"/>
              </a:lnSpc>
              <a:spcBef>
                <a:spcPts val="1000"/>
              </a:spcBef>
              <a:spcAft>
                <a:spcPts val="0"/>
              </a:spcAft>
              <a:buSzPts val="1800"/>
              <a:buNone/>
            </a:pPr>
            <a:r>
              <a:rPr i="1" lang="en-US"/>
              <a:t>-Judith Herman, M.D.</a:t>
            </a:r>
            <a:endParaRPr i="1"/>
          </a:p>
          <a:p>
            <a:pPr indent="0" lvl="0" marL="0" rtl="0" algn="r">
              <a:lnSpc>
                <a:spcPct val="90000"/>
              </a:lnSpc>
              <a:spcBef>
                <a:spcPts val="1000"/>
              </a:spcBef>
              <a:spcAft>
                <a:spcPts val="0"/>
              </a:spcAft>
              <a:buSzPts val="1800"/>
              <a:buNone/>
            </a:pPr>
            <a:r>
              <a:rPr i="1" lang="en-US" sz="1800" u="sng">
                <a:solidFill>
                  <a:schemeClr val="hlink"/>
                </a:solidFill>
                <a:hlinkClick r:id="rId3"/>
              </a:rPr>
              <a:t>Trauma and Recovery, The Aftermath of Violence</a:t>
            </a:r>
            <a:endParaRPr i="1"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49"/>
          <p:cNvSpPr txBox="1"/>
          <p:nvPr>
            <p:ph type="title"/>
          </p:nvPr>
        </p:nvSpPr>
        <p:spPr>
          <a:xfrm>
            <a:off x="896800" y="2909025"/>
            <a:ext cx="11084400" cy="1326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en-US" sz="5500"/>
              <a:t>EVENTS + EXPERIENCES + EFFECTS</a:t>
            </a:r>
            <a:endParaRPr sz="5500"/>
          </a:p>
        </p:txBody>
      </p:sp>
      <p:sp>
        <p:nvSpPr>
          <p:cNvPr id="141" name="Google Shape;141;p49"/>
          <p:cNvSpPr txBox="1"/>
          <p:nvPr>
            <p:ph type="title"/>
          </p:nvPr>
        </p:nvSpPr>
        <p:spPr>
          <a:xfrm>
            <a:off x="993300" y="1654650"/>
            <a:ext cx="11084400" cy="1326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sz="9600"/>
              <a:t>TRAUMA=</a:t>
            </a:r>
            <a:endParaRPr sz="9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Google Shape;147;g101cef989fc_0_11"/>
          <p:cNvSpPr txBox="1"/>
          <p:nvPr>
            <p:ph type="title"/>
          </p:nvPr>
        </p:nvSpPr>
        <p:spPr>
          <a:xfrm>
            <a:off x="896800" y="634750"/>
            <a:ext cx="11084400" cy="1326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sz="9600"/>
              <a:t>MIGRATION STAGES</a:t>
            </a:r>
            <a:endParaRPr sz="9600"/>
          </a:p>
        </p:txBody>
      </p:sp>
      <p:pic>
        <p:nvPicPr>
          <p:cNvPr id="148" name="Google Shape;148;g101cef989fc_0_11"/>
          <p:cNvPicPr preferRelativeResize="0"/>
          <p:nvPr/>
        </p:nvPicPr>
        <p:blipFill rotWithShape="1">
          <a:blip r:embed="rId4">
            <a:alphaModFix/>
          </a:blip>
          <a:srcRect b="0" l="0" r="0" t="0"/>
          <a:stretch/>
        </p:blipFill>
        <p:spPr>
          <a:xfrm>
            <a:off x="7291899" y="1960749"/>
            <a:ext cx="3205999" cy="2685401"/>
          </a:xfrm>
          <a:prstGeom prst="rect">
            <a:avLst/>
          </a:prstGeom>
          <a:noFill/>
          <a:ln cap="flat" cmpd="sng" w="28575">
            <a:solidFill>
              <a:schemeClr val="dk2"/>
            </a:solidFill>
            <a:prstDash val="solid"/>
            <a:round/>
            <a:headEnd len="sm" w="sm" type="none"/>
            <a:tailEnd len="sm" w="sm" type="none"/>
          </a:ln>
        </p:spPr>
      </p:pic>
      <p:pic>
        <p:nvPicPr>
          <p:cNvPr id="149" name="Google Shape;149;g101cef989fc_0_11"/>
          <p:cNvPicPr preferRelativeResize="0"/>
          <p:nvPr/>
        </p:nvPicPr>
        <p:blipFill rotWithShape="1">
          <a:blip r:embed="rId5">
            <a:alphaModFix/>
          </a:blip>
          <a:srcRect b="0" l="0" r="0" t="0"/>
          <a:stretch/>
        </p:blipFill>
        <p:spPr>
          <a:xfrm>
            <a:off x="7145250" y="2697050"/>
            <a:ext cx="3830125" cy="2393825"/>
          </a:xfrm>
          <a:prstGeom prst="rect">
            <a:avLst/>
          </a:prstGeom>
          <a:noFill/>
          <a:ln cap="flat" cmpd="sng" w="28575">
            <a:solidFill>
              <a:schemeClr val="dk2"/>
            </a:solidFill>
            <a:prstDash val="solid"/>
            <a:round/>
            <a:headEnd len="sm" w="sm" type="none"/>
            <a:tailEnd len="sm" w="sm" type="none"/>
          </a:ln>
        </p:spPr>
      </p:pic>
      <p:pic>
        <p:nvPicPr>
          <p:cNvPr id="150" name="Google Shape;150;g101cef989fc_0_11"/>
          <p:cNvPicPr preferRelativeResize="0"/>
          <p:nvPr/>
        </p:nvPicPr>
        <p:blipFill rotWithShape="1">
          <a:blip r:embed="rId6">
            <a:alphaModFix/>
          </a:blip>
          <a:srcRect b="0" l="0" r="0" t="0"/>
          <a:stretch/>
        </p:blipFill>
        <p:spPr>
          <a:xfrm>
            <a:off x="7291898" y="3472842"/>
            <a:ext cx="3830125" cy="2552785"/>
          </a:xfrm>
          <a:prstGeom prst="rect">
            <a:avLst/>
          </a:prstGeom>
          <a:noFill/>
          <a:ln cap="flat" cmpd="sng" w="28575">
            <a:solidFill>
              <a:schemeClr val="dk2"/>
            </a:solidFill>
            <a:prstDash val="solid"/>
            <a:round/>
            <a:headEnd len="sm" w="sm" type="none"/>
            <a:tailEnd len="sm" w="sm" type="none"/>
          </a:ln>
        </p:spPr>
      </p:pic>
      <p:sp>
        <p:nvSpPr>
          <p:cNvPr id="151" name="Google Shape;151;g101cef989fc_0_11"/>
          <p:cNvSpPr txBox="1"/>
          <p:nvPr>
            <p:ph type="title"/>
          </p:nvPr>
        </p:nvSpPr>
        <p:spPr>
          <a:xfrm>
            <a:off x="896800" y="1960750"/>
            <a:ext cx="5827500" cy="1863000"/>
          </a:xfrm>
          <a:prstGeom prst="rect">
            <a:avLst/>
          </a:prstGeom>
          <a:noFill/>
          <a:ln>
            <a:noFill/>
          </a:ln>
        </p:spPr>
        <p:txBody>
          <a:bodyPr anchorCtr="0" anchor="ctr" bIns="45700" lIns="91425" spcFirstLastPara="1" rIns="91425" wrap="square" tIns="45700">
            <a:noAutofit/>
          </a:bodyPr>
          <a:lstStyle/>
          <a:p>
            <a:pPr indent="-457200" lvl="0" marL="457200" rtl="0" algn="l">
              <a:lnSpc>
                <a:spcPct val="90000"/>
              </a:lnSpc>
              <a:spcBef>
                <a:spcPts val="0"/>
              </a:spcBef>
              <a:spcAft>
                <a:spcPts val="0"/>
              </a:spcAft>
              <a:buSzPts val="3600"/>
              <a:buChar char="●"/>
            </a:pPr>
            <a:r>
              <a:rPr lang="en-US" sz="3600"/>
              <a:t>PRE-MIGRATION TRAUMA </a:t>
            </a:r>
            <a:endParaRPr sz="3600"/>
          </a:p>
        </p:txBody>
      </p:sp>
      <p:sp>
        <p:nvSpPr>
          <p:cNvPr id="152" name="Google Shape;152;g101cef989fc_0_11"/>
          <p:cNvSpPr txBox="1"/>
          <p:nvPr>
            <p:ph type="title"/>
          </p:nvPr>
        </p:nvSpPr>
        <p:spPr>
          <a:xfrm>
            <a:off x="896800" y="3327850"/>
            <a:ext cx="11084400" cy="1863000"/>
          </a:xfrm>
          <a:prstGeom prst="rect">
            <a:avLst/>
          </a:prstGeom>
          <a:noFill/>
          <a:ln>
            <a:noFill/>
          </a:ln>
        </p:spPr>
        <p:txBody>
          <a:bodyPr anchorCtr="0" anchor="ctr" bIns="45700" lIns="91425" spcFirstLastPara="1" rIns="91425" wrap="square" tIns="45700">
            <a:noAutofit/>
          </a:bodyPr>
          <a:lstStyle/>
          <a:p>
            <a:pPr indent="-457200" lvl="0" marL="457200" rtl="0" algn="l">
              <a:lnSpc>
                <a:spcPct val="90000"/>
              </a:lnSpc>
              <a:spcBef>
                <a:spcPts val="0"/>
              </a:spcBef>
              <a:spcAft>
                <a:spcPts val="0"/>
              </a:spcAft>
              <a:buSzPts val="3600"/>
              <a:buChar char="●"/>
            </a:pPr>
            <a:r>
              <a:rPr lang="en-US" sz="3600"/>
              <a:t>TRAUMA DURING TRANSIT</a:t>
            </a:r>
            <a:endParaRPr sz="3600"/>
          </a:p>
          <a:p>
            <a:pPr indent="0" lvl="0" marL="0" rtl="0" algn="l">
              <a:lnSpc>
                <a:spcPct val="90000"/>
              </a:lnSpc>
              <a:spcBef>
                <a:spcPts val="0"/>
              </a:spcBef>
              <a:spcAft>
                <a:spcPts val="0"/>
              </a:spcAft>
              <a:buSzPts val="1800"/>
              <a:buNone/>
            </a:pPr>
            <a:r>
              <a:t/>
            </a:r>
            <a:endParaRPr sz="3600"/>
          </a:p>
        </p:txBody>
      </p:sp>
      <p:sp>
        <p:nvSpPr>
          <p:cNvPr id="153" name="Google Shape;153;g101cef989fc_0_11"/>
          <p:cNvSpPr txBox="1"/>
          <p:nvPr>
            <p:ph type="title"/>
          </p:nvPr>
        </p:nvSpPr>
        <p:spPr>
          <a:xfrm>
            <a:off x="993300" y="4279500"/>
            <a:ext cx="11084400" cy="1863000"/>
          </a:xfrm>
          <a:prstGeom prst="rect">
            <a:avLst/>
          </a:prstGeom>
          <a:noFill/>
          <a:ln>
            <a:noFill/>
          </a:ln>
        </p:spPr>
        <p:txBody>
          <a:bodyPr anchorCtr="0" anchor="ctr" bIns="45700" lIns="91425" spcFirstLastPara="1" rIns="91425" wrap="square" tIns="45700">
            <a:noAutofit/>
          </a:bodyPr>
          <a:lstStyle/>
          <a:p>
            <a:pPr indent="-457200" lvl="0" marL="457200" rtl="0" algn="l">
              <a:lnSpc>
                <a:spcPct val="90000"/>
              </a:lnSpc>
              <a:spcBef>
                <a:spcPts val="0"/>
              </a:spcBef>
              <a:spcAft>
                <a:spcPts val="0"/>
              </a:spcAft>
              <a:buSzPts val="3600"/>
              <a:buChar char="●"/>
            </a:pPr>
            <a:r>
              <a:rPr lang="en-US" sz="3600"/>
              <a:t>RESETTLEMENT TRAUMA</a:t>
            </a:r>
            <a:endParaRPr sz="3600"/>
          </a:p>
        </p:txBody>
      </p:sp>
      <p:sp>
        <p:nvSpPr>
          <p:cNvPr id="154" name="Google Shape;154;g101cef989fc_0_11"/>
          <p:cNvSpPr txBox="1"/>
          <p:nvPr/>
        </p:nvSpPr>
        <p:spPr>
          <a:xfrm>
            <a:off x="786775" y="5595675"/>
            <a:ext cx="58275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Trebuchet MS"/>
                <a:ea typeface="Trebuchet MS"/>
                <a:cs typeface="Trebuchet MS"/>
                <a:sym typeface="Trebuchet MS"/>
              </a:rPr>
              <a:t>Foster, R. P. (2001).When immigration is trauma: Guidelines for the individual and family clinician. American</a:t>
            </a:r>
            <a:endParaRPr b="0" i="0" sz="14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Trebuchet MS"/>
                <a:ea typeface="Trebuchet MS"/>
                <a:cs typeface="Trebuchet MS"/>
                <a:sym typeface="Trebuchet MS"/>
              </a:rPr>
              <a:t>Journal of Orthopsychiatry, 71(2), 153-170. doi:10.1037//0002-9432.71.2.153</a:t>
            </a:r>
            <a:endParaRPr b="0" i="0" sz="1400" u="none" cap="none" strike="noStrike">
              <a:solidFill>
                <a:srgbClr val="000000"/>
              </a:solidFill>
              <a:latin typeface="Trebuchet MS"/>
              <a:ea typeface="Trebuchet MS"/>
              <a:cs typeface="Trebuchet MS"/>
              <a:sym typeface="Trebuchet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par>
                                <p:cTn fill="hold" nodeType="with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Google Shape;160;g101cef989fc_0_25"/>
          <p:cNvSpPr txBox="1"/>
          <p:nvPr>
            <p:ph type="title"/>
          </p:nvPr>
        </p:nvSpPr>
        <p:spPr>
          <a:xfrm rot="5400000">
            <a:off x="8584225" y="2499275"/>
            <a:ext cx="5320500" cy="1326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sz="4800"/>
              <a:t>CORE STRESSORS</a:t>
            </a:r>
            <a:endParaRPr sz="4800"/>
          </a:p>
        </p:txBody>
      </p:sp>
      <p:sp>
        <p:nvSpPr>
          <p:cNvPr id="161" name="Google Shape;161;g101cef989fc_0_25"/>
          <p:cNvSpPr txBox="1"/>
          <p:nvPr>
            <p:ph type="title"/>
          </p:nvPr>
        </p:nvSpPr>
        <p:spPr>
          <a:xfrm>
            <a:off x="824825" y="330650"/>
            <a:ext cx="5827500" cy="4896300"/>
          </a:xfrm>
          <a:prstGeom prst="rect">
            <a:avLst/>
          </a:prstGeom>
          <a:gradFill>
            <a:gsLst>
              <a:gs pos="0">
                <a:srgbClr val="DFE9FB"/>
              </a:gs>
              <a:gs pos="100000">
                <a:srgbClr val="6E9BE7"/>
              </a:gs>
            </a:gsLst>
            <a:lin ang="5400012" scaled="0"/>
          </a:gradFill>
          <a:ln cap="flat" cmpd="sng" w="1905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254000" marR="571500" rtl="0" algn="l">
              <a:lnSpc>
                <a:spcPct val="130000"/>
              </a:lnSpc>
              <a:spcBef>
                <a:spcPts val="0"/>
              </a:spcBef>
              <a:spcAft>
                <a:spcPts val="0"/>
              </a:spcAft>
              <a:buSzPts val="1800"/>
              <a:buNone/>
            </a:pPr>
            <a:r>
              <a:rPr b="1" lang="en-US" sz="2400">
                <a:solidFill>
                  <a:schemeClr val="dk1"/>
                </a:solidFill>
              </a:rPr>
              <a:t>Traumatic Stress</a:t>
            </a:r>
            <a:endParaRPr b="1" sz="2400">
              <a:solidFill>
                <a:schemeClr val="dk1"/>
              </a:solidFill>
            </a:endParaRPr>
          </a:p>
          <a:p>
            <a:pPr indent="0" lvl="0" marL="266700" marR="266700" rtl="0" algn="l">
              <a:lnSpc>
                <a:spcPct val="190000"/>
              </a:lnSpc>
              <a:spcBef>
                <a:spcPts val="0"/>
              </a:spcBef>
              <a:spcAft>
                <a:spcPts val="0"/>
              </a:spcAft>
              <a:buSzPts val="1800"/>
              <a:buNone/>
            </a:pPr>
            <a:r>
              <a:rPr lang="en-US" sz="1800">
                <a:solidFill>
                  <a:schemeClr val="dk1"/>
                </a:solidFill>
              </a:rPr>
              <a:t>Occurs when a child experiences an intense event that threatens or causes harm to his or her emotional and physical well-being.</a:t>
            </a:r>
            <a:endParaRPr sz="1800">
              <a:solidFill>
                <a:schemeClr val="dk1"/>
              </a:solidFill>
            </a:endParaRPr>
          </a:p>
          <a:p>
            <a:pPr indent="-342900" lvl="0" marL="723900" marR="266700" rtl="0" algn="l">
              <a:lnSpc>
                <a:spcPct val="190000"/>
              </a:lnSpc>
              <a:spcBef>
                <a:spcPts val="1100"/>
              </a:spcBef>
              <a:spcAft>
                <a:spcPts val="0"/>
              </a:spcAft>
              <a:buClr>
                <a:schemeClr val="dk1"/>
              </a:buClr>
              <a:buSzPts val="1800"/>
              <a:buFont typeface="Trebuchet MS"/>
              <a:buChar char="●"/>
            </a:pPr>
            <a:r>
              <a:rPr lang="en-US" sz="1800">
                <a:solidFill>
                  <a:schemeClr val="dk1"/>
                </a:solidFill>
              </a:rPr>
              <a:t>War and persecution</a:t>
            </a:r>
            <a:endParaRPr sz="1800">
              <a:solidFill>
                <a:schemeClr val="dk1"/>
              </a:solidFill>
            </a:endParaRPr>
          </a:p>
          <a:p>
            <a:pPr indent="-342900" lvl="0" marL="723900" marR="266700" rtl="0" algn="l">
              <a:lnSpc>
                <a:spcPct val="190000"/>
              </a:lnSpc>
              <a:spcBef>
                <a:spcPts val="0"/>
              </a:spcBef>
              <a:spcAft>
                <a:spcPts val="0"/>
              </a:spcAft>
              <a:buClr>
                <a:schemeClr val="dk1"/>
              </a:buClr>
              <a:buSzPts val="1800"/>
              <a:buFont typeface="Trebuchet MS"/>
              <a:buChar char="●"/>
            </a:pPr>
            <a:r>
              <a:rPr lang="en-US" sz="1800">
                <a:solidFill>
                  <a:schemeClr val="dk1"/>
                </a:solidFill>
              </a:rPr>
              <a:t>Displacement from their home</a:t>
            </a:r>
            <a:endParaRPr sz="1800">
              <a:solidFill>
                <a:schemeClr val="dk1"/>
              </a:solidFill>
            </a:endParaRPr>
          </a:p>
          <a:p>
            <a:pPr indent="-342900" lvl="0" marL="723900" marR="266700" rtl="0" algn="l">
              <a:lnSpc>
                <a:spcPct val="190000"/>
              </a:lnSpc>
              <a:spcBef>
                <a:spcPts val="0"/>
              </a:spcBef>
              <a:spcAft>
                <a:spcPts val="0"/>
              </a:spcAft>
              <a:buClr>
                <a:schemeClr val="dk1"/>
              </a:buClr>
              <a:buSzPts val="1800"/>
              <a:buFont typeface="Trebuchet MS"/>
              <a:buChar char="●"/>
            </a:pPr>
            <a:r>
              <a:rPr lang="en-US" sz="1800">
                <a:solidFill>
                  <a:schemeClr val="dk1"/>
                </a:solidFill>
              </a:rPr>
              <a:t>Flight and migration</a:t>
            </a:r>
            <a:endParaRPr sz="1800">
              <a:solidFill>
                <a:schemeClr val="dk1"/>
              </a:solidFill>
            </a:endParaRPr>
          </a:p>
          <a:p>
            <a:pPr indent="-342900" lvl="0" marL="723900" marR="266700" rtl="0" algn="l">
              <a:lnSpc>
                <a:spcPct val="190000"/>
              </a:lnSpc>
              <a:spcBef>
                <a:spcPts val="0"/>
              </a:spcBef>
              <a:spcAft>
                <a:spcPts val="0"/>
              </a:spcAft>
              <a:buClr>
                <a:schemeClr val="dk1"/>
              </a:buClr>
              <a:buSzPts val="1800"/>
              <a:buFont typeface="Trebuchet MS"/>
              <a:buChar char="●"/>
            </a:pPr>
            <a:r>
              <a:rPr lang="en-US" sz="1800">
                <a:solidFill>
                  <a:schemeClr val="dk1"/>
                </a:solidFill>
              </a:rPr>
              <a:t>Poverty</a:t>
            </a:r>
            <a:endParaRPr sz="1800">
              <a:solidFill>
                <a:schemeClr val="dk1"/>
              </a:solidFill>
            </a:endParaRPr>
          </a:p>
          <a:p>
            <a:pPr indent="-342900" lvl="0" marL="723900" marR="266700" rtl="0" algn="l">
              <a:lnSpc>
                <a:spcPct val="190000"/>
              </a:lnSpc>
              <a:spcBef>
                <a:spcPts val="0"/>
              </a:spcBef>
              <a:spcAft>
                <a:spcPts val="0"/>
              </a:spcAft>
              <a:buClr>
                <a:schemeClr val="dk1"/>
              </a:buClr>
              <a:buSzPts val="1800"/>
              <a:buFont typeface="Trebuchet MS"/>
              <a:buChar char="●"/>
            </a:pPr>
            <a:r>
              <a:rPr lang="en-US" sz="1800">
                <a:solidFill>
                  <a:schemeClr val="dk1"/>
                </a:solidFill>
              </a:rPr>
              <a:t>Family/community violence</a:t>
            </a:r>
            <a:endParaRPr sz="3600"/>
          </a:p>
        </p:txBody>
      </p:sp>
      <p:sp>
        <p:nvSpPr>
          <p:cNvPr id="162" name="Google Shape;162;g101cef989fc_0_25"/>
          <p:cNvSpPr txBox="1"/>
          <p:nvPr/>
        </p:nvSpPr>
        <p:spPr>
          <a:xfrm>
            <a:off x="560250" y="6457800"/>
            <a:ext cx="3778800" cy="4002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sng" cap="none" strike="noStrike">
                <a:solidFill>
                  <a:schemeClr val="hlink"/>
                </a:solidFill>
                <a:latin typeface="Trebuchet MS"/>
                <a:ea typeface="Trebuchet MS"/>
                <a:cs typeface="Trebuchet MS"/>
                <a:sym typeface="Trebuchet MS"/>
                <a:hlinkClick r:id="rId4"/>
              </a:rPr>
              <a:t>The National Child Traumatic Stress Network</a:t>
            </a:r>
            <a:endParaRPr b="0" i="0" sz="1400" u="none" cap="none" strike="noStrike">
              <a:solidFill>
                <a:srgbClr val="000000"/>
              </a:solidFill>
              <a:latin typeface="Trebuchet MS"/>
              <a:ea typeface="Trebuchet MS"/>
              <a:cs typeface="Trebuchet MS"/>
              <a:sym typeface="Trebuchet MS"/>
            </a:endParaRPr>
          </a:p>
        </p:txBody>
      </p:sp>
      <p:sp>
        <p:nvSpPr>
          <p:cNvPr id="163" name="Google Shape;163;g101cef989fc_0_25"/>
          <p:cNvSpPr txBox="1"/>
          <p:nvPr>
            <p:ph type="title"/>
          </p:nvPr>
        </p:nvSpPr>
        <p:spPr>
          <a:xfrm>
            <a:off x="1675000" y="926925"/>
            <a:ext cx="5827500" cy="5157000"/>
          </a:xfrm>
          <a:prstGeom prst="rect">
            <a:avLst/>
          </a:prstGeom>
          <a:solidFill>
            <a:srgbClr val="93C47D"/>
          </a:solidFill>
          <a:ln cap="flat" cmpd="sng" w="1905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254000" marR="571500" rtl="0" algn="l">
              <a:lnSpc>
                <a:spcPct val="130000"/>
              </a:lnSpc>
              <a:spcBef>
                <a:spcPts val="0"/>
              </a:spcBef>
              <a:spcAft>
                <a:spcPts val="0"/>
              </a:spcAft>
              <a:buSzPts val="1800"/>
              <a:buNone/>
            </a:pPr>
            <a:r>
              <a:rPr b="1" lang="en-US" sz="2400">
                <a:solidFill>
                  <a:schemeClr val="dk1"/>
                </a:solidFill>
              </a:rPr>
              <a:t>Resettlement Stress</a:t>
            </a:r>
            <a:endParaRPr b="1" sz="2400">
              <a:solidFill>
                <a:schemeClr val="dk1"/>
              </a:solidFill>
            </a:endParaRPr>
          </a:p>
          <a:p>
            <a:pPr indent="0" lvl="0" marL="457200" marR="266700" rtl="0" algn="l">
              <a:lnSpc>
                <a:spcPct val="190000"/>
              </a:lnSpc>
              <a:spcBef>
                <a:spcPts val="400"/>
              </a:spcBef>
              <a:spcAft>
                <a:spcPts val="0"/>
              </a:spcAft>
              <a:buSzPts val="1800"/>
              <a:buNone/>
            </a:pPr>
            <a:r>
              <a:rPr lang="en-US" sz="1800">
                <a:solidFill>
                  <a:schemeClr val="dk1"/>
                </a:solidFill>
              </a:rPr>
              <a:t>Stressors that refugee children and families experience as they try to make a new life for themselves. Examples include:</a:t>
            </a:r>
            <a:endParaRPr sz="1800">
              <a:solidFill>
                <a:schemeClr val="dk1"/>
              </a:solidFill>
            </a:endParaRPr>
          </a:p>
          <a:p>
            <a:pPr indent="-342900" lvl="0" marL="723900" marR="266700" rtl="0" algn="l">
              <a:lnSpc>
                <a:spcPct val="190000"/>
              </a:lnSpc>
              <a:spcBef>
                <a:spcPts val="1100"/>
              </a:spcBef>
              <a:spcAft>
                <a:spcPts val="0"/>
              </a:spcAft>
              <a:buClr>
                <a:schemeClr val="dk1"/>
              </a:buClr>
              <a:buSzPts val="1800"/>
              <a:buFont typeface="Trebuchet MS"/>
              <a:buChar char="●"/>
            </a:pPr>
            <a:r>
              <a:rPr lang="en-US" sz="1800">
                <a:solidFill>
                  <a:schemeClr val="dk1"/>
                </a:solidFill>
              </a:rPr>
              <a:t>Financial stressors</a:t>
            </a:r>
            <a:endParaRPr sz="1800">
              <a:solidFill>
                <a:schemeClr val="dk1"/>
              </a:solidFill>
            </a:endParaRPr>
          </a:p>
          <a:p>
            <a:pPr indent="-342900" lvl="0" marL="723900" marR="266700" rtl="0" algn="l">
              <a:lnSpc>
                <a:spcPct val="190000"/>
              </a:lnSpc>
              <a:spcBef>
                <a:spcPts val="0"/>
              </a:spcBef>
              <a:spcAft>
                <a:spcPts val="0"/>
              </a:spcAft>
              <a:buClr>
                <a:schemeClr val="dk1"/>
              </a:buClr>
              <a:buSzPts val="1800"/>
              <a:buFont typeface="Trebuchet MS"/>
              <a:buChar char="●"/>
            </a:pPr>
            <a:r>
              <a:rPr lang="en-US" sz="1800">
                <a:solidFill>
                  <a:schemeClr val="dk1"/>
                </a:solidFill>
              </a:rPr>
              <a:t>Difficulties finding adequate housing</a:t>
            </a:r>
            <a:endParaRPr sz="1800">
              <a:solidFill>
                <a:schemeClr val="dk1"/>
              </a:solidFill>
            </a:endParaRPr>
          </a:p>
          <a:p>
            <a:pPr indent="-342900" lvl="0" marL="723900" marR="266700" rtl="0" algn="l">
              <a:lnSpc>
                <a:spcPct val="190000"/>
              </a:lnSpc>
              <a:spcBef>
                <a:spcPts val="0"/>
              </a:spcBef>
              <a:spcAft>
                <a:spcPts val="0"/>
              </a:spcAft>
              <a:buClr>
                <a:schemeClr val="dk1"/>
              </a:buClr>
              <a:buSzPts val="1800"/>
              <a:buFont typeface="Trebuchet MS"/>
              <a:buChar char="●"/>
            </a:pPr>
            <a:r>
              <a:rPr lang="en-US" sz="1800">
                <a:solidFill>
                  <a:schemeClr val="dk1"/>
                </a:solidFill>
              </a:rPr>
              <a:t>Difficulties finding employment</a:t>
            </a:r>
            <a:endParaRPr sz="1800">
              <a:solidFill>
                <a:schemeClr val="dk1"/>
              </a:solidFill>
            </a:endParaRPr>
          </a:p>
          <a:p>
            <a:pPr indent="-342900" lvl="0" marL="723900" marR="266700" rtl="0" algn="l">
              <a:lnSpc>
                <a:spcPct val="190000"/>
              </a:lnSpc>
              <a:spcBef>
                <a:spcPts val="0"/>
              </a:spcBef>
              <a:spcAft>
                <a:spcPts val="0"/>
              </a:spcAft>
              <a:buClr>
                <a:schemeClr val="dk1"/>
              </a:buClr>
              <a:buSzPts val="1800"/>
              <a:buFont typeface="Trebuchet MS"/>
              <a:buChar char="●"/>
            </a:pPr>
            <a:r>
              <a:rPr lang="en-US" sz="1800">
                <a:solidFill>
                  <a:schemeClr val="dk1"/>
                </a:solidFill>
              </a:rPr>
              <a:t>Loss of community support</a:t>
            </a:r>
            <a:endParaRPr sz="1800">
              <a:solidFill>
                <a:schemeClr val="dk1"/>
              </a:solidFill>
            </a:endParaRPr>
          </a:p>
          <a:p>
            <a:pPr indent="-342900" lvl="0" marL="723900" marR="266700" rtl="0" algn="l">
              <a:lnSpc>
                <a:spcPct val="190000"/>
              </a:lnSpc>
              <a:spcBef>
                <a:spcPts val="0"/>
              </a:spcBef>
              <a:spcAft>
                <a:spcPts val="0"/>
              </a:spcAft>
              <a:buClr>
                <a:schemeClr val="dk1"/>
              </a:buClr>
              <a:buSzPts val="1800"/>
              <a:buFont typeface="Trebuchet MS"/>
              <a:buChar char="●"/>
            </a:pPr>
            <a:r>
              <a:rPr lang="en-US" sz="1800">
                <a:solidFill>
                  <a:schemeClr val="dk1"/>
                </a:solidFill>
              </a:rPr>
              <a:t>Lack of access to resources</a:t>
            </a:r>
            <a:endParaRPr sz="1800">
              <a:solidFill>
                <a:schemeClr val="dk1"/>
              </a:solidFill>
            </a:endParaRPr>
          </a:p>
          <a:p>
            <a:pPr indent="-342900" lvl="0" marL="723900" marR="266700" rtl="0" algn="l">
              <a:lnSpc>
                <a:spcPct val="190000"/>
              </a:lnSpc>
              <a:spcBef>
                <a:spcPts val="0"/>
              </a:spcBef>
              <a:spcAft>
                <a:spcPts val="0"/>
              </a:spcAft>
              <a:buClr>
                <a:schemeClr val="dk1"/>
              </a:buClr>
              <a:buSzPts val="1800"/>
              <a:buFont typeface="Trebuchet MS"/>
              <a:buChar char="●"/>
            </a:pPr>
            <a:r>
              <a:rPr lang="en-US" sz="1800">
                <a:solidFill>
                  <a:schemeClr val="dk1"/>
                </a:solidFill>
              </a:rPr>
              <a:t>Transportation difficulties</a:t>
            </a:r>
            <a:endParaRPr sz="1800">
              <a:solidFill>
                <a:schemeClr val="dk1"/>
              </a:solidFill>
            </a:endParaRPr>
          </a:p>
        </p:txBody>
      </p:sp>
      <p:sp>
        <p:nvSpPr>
          <p:cNvPr id="164" name="Google Shape;164;g101cef989fc_0_25"/>
          <p:cNvSpPr txBox="1"/>
          <p:nvPr>
            <p:ph type="title"/>
          </p:nvPr>
        </p:nvSpPr>
        <p:spPr>
          <a:xfrm>
            <a:off x="2639350" y="1421850"/>
            <a:ext cx="5827500" cy="5157000"/>
          </a:xfrm>
          <a:prstGeom prst="rect">
            <a:avLst/>
          </a:prstGeom>
          <a:solidFill>
            <a:srgbClr val="FFD966"/>
          </a:solidFill>
          <a:ln cap="flat" cmpd="sng" w="1905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254000" marR="571500" rtl="0" algn="l">
              <a:lnSpc>
                <a:spcPct val="130000"/>
              </a:lnSpc>
              <a:spcBef>
                <a:spcPts val="0"/>
              </a:spcBef>
              <a:spcAft>
                <a:spcPts val="0"/>
              </a:spcAft>
              <a:buSzPts val="1800"/>
              <a:buNone/>
            </a:pPr>
            <a:r>
              <a:rPr b="1" lang="en-US" sz="2400">
                <a:solidFill>
                  <a:schemeClr val="dk1"/>
                </a:solidFill>
              </a:rPr>
              <a:t>Acculturation Stress</a:t>
            </a:r>
            <a:endParaRPr b="1" sz="2400">
              <a:solidFill>
                <a:schemeClr val="dk1"/>
              </a:solidFill>
            </a:endParaRPr>
          </a:p>
          <a:p>
            <a:pPr indent="0" lvl="0" marL="457200" marR="266700" rtl="0" algn="l">
              <a:lnSpc>
                <a:spcPct val="190000"/>
              </a:lnSpc>
              <a:spcBef>
                <a:spcPts val="400"/>
              </a:spcBef>
              <a:spcAft>
                <a:spcPts val="0"/>
              </a:spcAft>
              <a:buSzPts val="1800"/>
              <a:buNone/>
            </a:pPr>
            <a:r>
              <a:rPr lang="en-US" sz="1800">
                <a:solidFill>
                  <a:schemeClr val="dk1"/>
                </a:solidFill>
              </a:rPr>
              <a:t>Stressors that children and families experience as they try to navigate between their new culture and their culture of origin.</a:t>
            </a:r>
            <a:endParaRPr sz="1800">
              <a:solidFill>
                <a:schemeClr val="dk1"/>
              </a:solidFill>
            </a:endParaRPr>
          </a:p>
          <a:p>
            <a:pPr indent="-342900" lvl="0" marL="723900" marR="266700" rtl="0" algn="l">
              <a:lnSpc>
                <a:spcPct val="100000"/>
              </a:lnSpc>
              <a:spcBef>
                <a:spcPts val="1100"/>
              </a:spcBef>
              <a:spcAft>
                <a:spcPts val="0"/>
              </a:spcAft>
              <a:buClr>
                <a:schemeClr val="dk1"/>
              </a:buClr>
              <a:buSzPts val="1800"/>
              <a:buFont typeface="Trebuchet MS"/>
              <a:buChar char="●"/>
            </a:pPr>
            <a:r>
              <a:rPr lang="en-US" sz="1800">
                <a:solidFill>
                  <a:schemeClr val="dk1"/>
                </a:solidFill>
              </a:rPr>
              <a:t>Conflicts between children and parents over new and old cultural views</a:t>
            </a:r>
            <a:endParaRPr sz="1800">
              <a:solidFill>
                <a:schemeClr val="dk1"/>
              </a:solidFill>
            </a:endParaRPr>
          </a:p>
          <a:p>
            <a:pPr indent="-342900" lvl="0" marL="723900" marR="266700" rtl="0" algn="l">
              <a:lnSpc>
                <a:spcPct val="100000"/>
              </a:lnSpc>
              <a:spcBef>
                <a:spcPts val="0"/>
              </a:spcBef>
              <a:spcAft>
                <a:spcPts val="0"/>
              </a:spcAft>
              <a:buClr>
                <a:schemeClr val="dk1"/>
              </a:buClr>
              <a:buSzPts val="1800"/>
              <a:buFont typeface="Trebuchet MS"/>
              <a:buChar char="●"/>
            </a:pPr>
            <a:r>
              <a:rPr lang="en-US" sz="1800">
                <a:solidFill>
                  <a:schemeClr val="dk1"/>
                </a:solidFill>
              </a:rPr>
              <a:t>Conflicts with peers related to cultural misunderstandings</a:t>
            </a:r>
            <a:endParaRPr sz="1800">
              <a:solidFill>
                <a:schemeClr val="dk1"/>
              </a:solidFill>
            </a:endParaRPr>
          </a:p>
          <a:p>
            <a:pPr indent="-342900" lvl="0" marL="723900" marR="266700" rtl="0" algn="l">
              <a:lnSpc>
                <a:spcPct val="100000"/>
              </a:lnSpc>
              <a:spcBef>
                <a:spcPts val="0"/>
              </a:spcBef>
              <a:spcAft>
                <a:spcPts val="0"/>
              </a:spcAft>
              <a:buClr>
                <a:schemeClr val="dk1"/>
              </a:buClr>
              <a:buSzPts val="1800"/>
              <a:buFont typeface="Trebuchet MS"/>
              <a:buChar char="●"/>
            </a:pPr>
            <a:r>
              <a:rPr lang="en-US" sz="1800">
                <a:solidFill>
                  <a:schemeClr val="dk1"/>
                </a:solidFill>
              </a:rPr>
              <a:t>The necessity to translate for family members who are not fluent in English</a:t>
            </a:r>
            <a:endParaRPr sz="1800">
              <a:solidFill>
                <a:schemeClr val="dk1"/>
              </a:solidFill>
            </a:endParaRPr>
          </a:p>
          <a:p>
            <a:pPr indent="-342900" lvl="0" marL="723900" marR="266700" rtl="0" algn="l">
              <a:lnSpc>
                <a:spcPct val="100000"/>
              </a:lnSpc>
              <a:spcBef>
                <a:spcPts val="0"/>
              </a:spcBef>
              <a:spcAft>
                <a:spcPts val="0"/>
              </a:spcAft>
              <a:buClr>
                <a:schemeClr val="dk1"/>
              </a:buClr>
              <a:buSzPts val="1800"/>
              <a:buFont typeface="Trebuchet MS"/>
              <a:buChar char="●"/>
            </a:pPr>
            <a:r>
              <a:rPr lang="en-US" sz="1800">
                <a:solidFill>
                  <a:schemeClr val="dk1"/>
                </a:solidFill>
              </a:rPr>
              <a:t>Problems trying to fit in at school</a:t>
            </a:r>
            <a:endParaRPr sz="1800">
              <a:solidFill>
                <a:schemeClr val="dk1"/>
              </a:solidFill>
            </a:endParaRPr>
          </a:p>
          <a:p>
            <a:pPr indent="-342900" lvl="0" marL="723900" marR="266700" rtl="0" algn="l">
              <a:lnSpc>
                <a:spcPct val="100000"/>
              </a:lnSpc>
              <a:spcBef>
                <a:spcPts val="0"/>
              </a:spcBef>
              <a:spcAft>
                <a:spcPts val="0"/>
              </a:spcAft>
              <a:buClr>
                <a:schemeClr val="dk1"/>
              </a:buClr>
              <a:buSzPts val="1800"/>
              <a:buFont typeface="Trebuchet MS"/>
              <a:buChar char="●"/>
            </a:pPr>
            <a:r>
              <a:rPr lang="en-US" sz="1800">
                <a:solidFill>
                  <a:schemeClr val="dk1"/>
                </a:solidFill>
              </a:rPr>
              <a:t>Struggle to form an integrated identity including elements of their new culture and their culture of origin</a:t>
            </a:r>
            <a:endParaRPr sz="1800">
              <a:solidFill>
                <a:schemeClr val="dk1"/>
              </a:solidFill>
            </a:endParaRPr>
          </a:p>
        </p:txBody>
      </p:sp>
      <p:sp>
        <p:nvSpPr>
          <p:cNvPr id="165" name="Google Shape;165;g101cef989fc_0_25"/>
          <p:cNvSpPr txBox="1"/>
          <p:nvPr>
            <p:ph type="title"/>
          </p:nvPr>
        </p:nvSpPr>
        <p:spPr>
          <a:xfrm>
            <a:off x="3882650" y="2138850"/>
            <a:ext cx="5827500" cy="4440000"/>
          </a:xfrm>
          <a:prstGeom prst="rect">
            <a:avLst/>
          </a:prstGeom>
          <a:solidFill>
            <a:srgbClr val="F6B26B"/>
          </a:solidFill>
          <a:ln cap="flat" cmpd="sng" w="1905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571500" rtl="0" algn="l">
              <a:lnSpc>
                <a:spcPct val="130000"/>
              </a:lnSpc>
              <a:spcBef>
                <a:spcPts val="0"/>
              </a:spcBef>
              <a:spcAft>
                <a:spcPts val="0"/>
              </a:spcAft>
              <a:buSzPts val="1800"/>
              <a:buNone/>
            </a:pPr>
            <a:r>
              <a:rPr b="1" lang="en-US" sz="2400">
                <a:solidFill>
                  <a:schemeClr val="dk1"/>
                </a:solidFill>
              </a:rPr>
              <a:t>Isolation Stress</a:t>
            </a:r>
            <a:endParaRPr b="1" sz="2400">
              <a:solidFill>
                <a:schemeClr val="dk1"/>
              </a:solidFill>
            </a:endParaRPr>
          </a:p>
          <a:p>
            <a:pPr indent="0" lvl="0" marL="457200" marR="266700" rtl="0" algn="l">
              <a:lnSpc>
                <a:spcPct val="190000"/>
              </a:lnSpc>
              <a:spcBef>
                <a:spcPts val="400"/>
              </a:spcBef>
              <a:spcAft>
                <a:spcPts val="0"/>
              </a:spcAft>
              <a:buSzPts val="1800"/>
              <a:buNone/>
            </a:pPr>
            <a:r>
              <a:rPr lang="en-US" sz="1800">
                <a:solidFill>
                  <a:schemeClr val="dk1"/>
                </a:solidFill>
              </a:rPr>
              <a:t>Stressors that children and families experience as minorities in a new country.</a:t>
            </a:r>
            <a:endParaRPr sz="1800">
              <a:solidFill>
                <a:schemeClr val="dk1"/>
              </a:solidFill>
            </a:endParaRPr>
          </a:p>
          <a:p>
            <a:pPr indent="-342900" lvl="0" marL="723900" marR="266700" rtl="0" algn="l">
              <a:lnSpc>
                <a:spcPct val="100000"/>
              </a:lnSpc>
              <a:spcBef>
                <a:spcPts val="1100"/>
              </a:spcBef>
              <a:spcAft>
                <a:spcPts val="0"/>
              </a:spcAft>
              <a:buClr>
                <a:schemeClr val="dk1"/>
              </a:buClr>
              <a:buSzPts val="1800"/>
              <a:buFont typeface="Trebuchet MS"/>
              <a:buChar char="●"/>
            </a:pPr>
            <a:r>
              <a:rPr lang="en-US" sz="1800">
                <a:solidFill>
                  <a:schemeClr val="dk1"/>
                </a:solidFill>
              </a:rPr>
              <a:t>Feelings of loneliness and loss of social support network</a:t>
            </a:r>
            <a:endParaRPr sz="1800">
              <a:solidFill>
                <a:schemeClr val="dk1"/>
              </a:solidFill>
            </a:endParaRPr>
          </a:p>
          <a:p>
            <a:pPr indent="-342900" lvl="0" marL="723900" marR="266700" rtl="0" algn="l">
              <a:lnSpc>
                <a:spcPct val="100000"/>
              </a:lnSpc>
              <a:spcBef>
                <a:spcPts val="0"/>
              </a:spcBef>
              <a:spcAft>
                <a:spcPts val="0"/>
              </a:spcAft>
              <a:buClr>
                <a:schemeClr val="dk1"/>
              </a:buClr>
              <a:buSzPts val="1800"/>
              <a:buFont typeface="Trebuchet MS"/>
              <a:buChar char="●"/>
            </a:pPr>
            <a:r>
              <a:rPr lang="en-US" sz="1800">
                <a:solidFill>
                  <a:schemeClr val="dk1"/>
                </a:solidFill>
              </a:rPr>
              <a:t>Discrimination</a:t>
            </a:r>
            <a:endParaRPr sz="1800">
              <a:solidFill>
                <a:schemeClr val="dk1"/>
              </a:solidFill>
            </a:endParaRPr>
          </a:p>
          <a:p>
            <a:pPr indent="-342900" lvl="0" marL="723900" marR="266700" rtl="0" algn="l">
              <a:lnSpc>
                <a:spcPct val="100000"/>
              </a:lnSpc>
              <a:spcBef>
                <a:spcPts val="0"/>
              </a:spcBef>
              <a:spcAft>
                <a:spcPts val="0"/>
              </a:spcAft>
              <a:buClr>
                <a:schemeClr val="dk1"/>
              </a:buClr>
              <a:buSzPts val="1800"/>
              <a:buFont typeface="Trebuchet MS"/>
              <a:buChar char="●"/>
            </a:pPr>
            <a:r>
              <a:rPr lang="en-US" sz="1800">
                <a:solidFill>
                  <a:schemeClr val="dk1"/>
                </a:solidFill>
              </a:rPr>
              <a:t>Experiences of harassment from peers, adults, or law enforcement</a:t>
            </a:r>
            <a:endParaRPr sz="1800">
              <a:solidFill>
                <a:schemeClr val="dk1"/>
              </a:solidFill>
            </a:endParaRPr>
          </a:p>
          <a:p>
            <a:pPr indent="-342900" lvl="0" marL="723900" marR="266700" rtl="0" algn="l">
              <a:lnSpc>
                <a:spcPct val="100000"/>
              </a:lnSpc>
              <a:spcBef>
                <a:spcPts val="0"/>
              </a:spcBef>
              <a:spcAft>
                <a:spcPts val="0"/>
              </a:spcAft>
              <a:buClr>
                <a:schemeClr val="dk1"/>
              </a:buClr>
              <a:buSzPts val="1800"/>
              <a:buFont typeface="Trebuchet MS"/>
              <a:buChar char="●"/>
            </a:pPr>
            <a:r>
              <a:rPr lang="en-US" sz="1800">
                <a:solidFill>
                  <a:schemeClr val="dk1"/>
                </a:solidFill>
              </a:rPr>
              <a:t>Experiences with others who do not trust the refugee child and family</a:t>
            </a:r>
            <a:endParaRPr sz="1800">
              <a:solidFill>
                <a:schemeClr val="dk1"/>
              </a:solidFill>
            </a:endParaRPr>
          </a:p>
          <a:p>
            <a:pPr indent="-342900" lvl="0" marL="723900" marR="266700" rtl="0" algn="l">
              <a:lnSpc>
                <a:spcPct val="100000"/>
              </a:lnSpc>
              <a:spcBef>
                <a:spcPts val="0"/>
              </a:spcBef>
              <a:spcAft>
                <a:spcPts val="0"/>
              </a:spcAft>
              <a:buClr>
                <a:schemeClr val="dk1"/>
              </a:buClr>
              <a:buSzPts val="1800"/>
              <a:buFont typeface="Trebuchet MS"/>
              <a:buChar char="●"/>
            </a:pPr>
            <a:r>
              <a:rPr lang="en-US" sz="1800">
                <a:solidFill>
                  <a:schemeClr val="dk1"/>
                </a:solidFill>
              </a:rPr>
              <a:t>Feelings of not fitting in with others</a:t>
            </a:r>
            <a:endParaRPr sz="1800">
              <a:solidFill>
                <a:schemeClr val="dk1"/>
              </a:solidFill>
            </a:endParaRPr>
          </a:p>
          <a:p>
            <a:pPr indent="-342900" lvl="0" marL="723900" marR="266700" rtl="0" algn="l">
              <a:lnSpc>
                <a:spcPct val="100000"/>
              </a:lnSpc>
              <a:spcBef>
                <a:spcPts val="0"/>
              </a:spcBef>
              <a:spcAft>
                <a:spcPts val="0"/>
              </a:spcAft>
              <a:buClr>
                <a:schemeClr val="dk1"/>
              </a:buClr>
              <a:buSzPts val="1800"/>
              <a:buFont typeface="Trebuchet MS"/>
              <a:buChar char="●"/>
            </a:pPr>
            <a:r>
              <a:rPr lang="en-US" sz="1800">
                <a:solidFill>
                  <a:schemeClr val="dk1"/>
                </a:solidFill>
              </a:rPr>
              <a:t>Loss of social status</a:t>
            </a:r>
            <a:endParaRPr sz="1800">
              <a:solidFill>
                <a:schemeClr val="dk1"/>
              </a:solidFill>
            </a:endParaRPr>
          </a:p>
        </p:txBody>
      </p:sp>
      <p:sp>
        <p:nvSpPr>
          <p:cNvPr id="166" name="Google Shape;166;g101cef989fc_0_25"/>
          <p:cNvSpPr/>
          <p:nvPr/>
        </p:nvSpPr>
        <p:spPr>
          <a:xfrm>
            <a:off x="7815250" y="1624700"/>
            <a:ext cx="1268700" cy="253800"/>
          </a:xfrm>
          <a:prstGeom prst="lef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g101cef989fc_0_25"/>
          <p:cNvSpPr/>
          <p:nvPr/>
        </p:nvSpPr>
        <p:spPr>
          <a:xfrm>
            <a:off x="8944525" y="2309950"/>
            <a:ext cx="1268700" cy="253800"/>
          </a:xfrm>
          <a:prstGeom prst="lef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g101cef989fc_0_25"/>
          <p:cNvSpPr txBox="1"/>
          <p:nvPr/>
        </p:nvSpPr>
        <p:spPr>
          <a:xfrm rot="1795602">
            <a:off x="8084484" y="779598"/>
            <a:ext cx="3470894" cy="129288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Trebuchet MS"/>
                <a:ea typeface="Trebuchet MS"/>
                <a:cs typeface="Trebuchet MS"/>
                <a:sym typeface="Trebuchet MS"/>
              </a:rPr>
              <a:t>ZONE OF INFLUENCE</a:t>
            </a:r>
            <a:endParaRPr b="0" i="0" sz="3600" u="none" cap="none" strike="noStrike">
              <a:solidFill>
                <a:srgbClr val="000000"/>
              </a:solidFill>
              <a:latin typeface="Trebuchet MS"/>
              <a:ea typeface="Trebuchet MS"/>
              <a:cs typeface="Trebuchet MS"/>
              <a:sym typeface="Trebuchet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par>
                                <p:cTn fill="hold" nodeType="with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par>
                                <p:cTn fill="hold" nodeType="with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101cef989fc_0_0"/>
          <p:cNvSpPr txBox="1"/>
          <p:nvPr>
            <p:ph type="title"/>
          </p:nvPr>
        </p:nvSpPr>
        <p:spPr>
          <a:xfrm>
            <a:off x="838200" y="365124"/>
            <a:ext cx="10515600" cy="132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Trauma-Informed School</a:t>
            </a:r>
            <a:endParaRPr/>
          </a:p>
        </p:txBody>
      </p:sp>
      <p:sp>
        <p:nvSpPr>
          <p:cNvPr id="175" name="Google Shape;175;g101cef989fc_0_0"/>
          <p:cNvSpPr txBox="1"/>
          <p:nvPr>
            <p:ph idx="1" type="body"/>
          </p:nvPr>
        </p:nvSpPr>
        <p:spPr>
          <a:xfrm>
            <a:off x="838200" y="1825625"/>
            <a:ext cx="108615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i="1" lang="en-US"/>
              <a:t>“In a trauma-informed school, the adults in the school community are </a:t>
            </a:r>
            <a:r>
              <a:rPr b="1" i="1" lang="en-US">
                <a:solidFill>
                  <a:srgbClr val="259591"/>
                </a:solidFill>
              </a:rPr>
              <a:t>prepared</a:t>
            </a:r>
            <a:r>
              <a:rPr i="1" lang="en-US"/>
              <a:t> to recognize and respond to those who have been impacted by traumatic stress. Those adults include administrators, teachers, staff, parents, and law enforcement. In addition, students are provided with </a:t>
            </a:r>
            <a:r>
              <a:rPr b="1" i="1" lang="en-US">
                <a:solidFill>
                  <a:srgbClr val="259591"/>
                </a:solidFill>
              </a:rPr>
              <a:t>clear expectations</a:t>
            </a:r>
            <a:r>
              <a:rPr i="1" lang="en-US"/>
              <a:t> and </a:t>
            </a:r>
            <a:r>
              <a:rPr b="1" i="1" lang="en-US">
                <a:solidFill>
                  <a:srgbClr val="259591"/>
                </a:solidFill>
              </a:rPr>
              <a:t>communication strategies</a:t>
            </a:r>
            <a:r>
              <a:rPr i="1" lang="en-US"/>
              <a:t> to guide them through stressful situations. </a:t>
            </a:r>
            <a:r>
              <a:rPr b="1" i="1" lang="en-US" sz="3000">
                <a:solidFill>
                  <a:srgbClr val="259591"/>
                </a:solidFill>
              </a:rPr>
              <a:t>The goal is not to only provide tools to cope with extreme situations but to create an underlying culture of respect and support</a:t>
            </a:r>
            <a:r>
              <a:rPr i="1" lang="en-US"/>
              <a:t>.”</a:t>
            </a:r>
            <a:endParaRPr i="1"/>
          </a:p>
        </p:txBody>
      </p:sp>
      <p:sp>
        <p:nvSpPr>
          <p:cNvPr id="176" name="Google Shape;176;g101cef989fc_0_0"/>
          <p:cNvSpPr txBox="1"/>
          <p:nvPr/>
        </p:nvSpPr>
        <p:spPr>
          <a:xfrm>
            <a:off x="786750" y="5988950"/>
            <a:ext cx="7396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chemeClr val="hlink"/>
                </a:solidFill>
                <a:latin typeface="Trebuchet MS"/>
                <a:ea typeface="Trebuchet MS"/>
                <a:cs typeface="Trebuchet MS"/>
                <a:sym typeface="Trebuchet MS"/>
                <a:hlinkClick r:id="rId3"/>
              </a:rPr>
              <a:t>Trauma Aware Schools</a:t>
            </a:r>
            <a:endParaRPr b="0" i="0" sz="1400" u="none" cap="none" strike="noStrike">
              <a:solidFill>
                <a:srgbClr val="000000"/>
              </a:solidFill>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101cef989fc_0_44"/>
          <p:cNvSpPr txBox="1"/>
          <p:nvPr>
            <p:ph type="title"/>
          </p:nvPr>
        </p:nvSpPr>
        <p:spPr>
          <a:xfrm>
            <a:off x="838200" y="365124"/>
            <a:ext cx="10515600" cy="132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COMMON TRAUMA TRIGGERS</a:t>
            </a:r>
            <a:endParaRPr/>
          </a:p>
        </p:txBody>
      </p:sp>
      <p:sp>
        <p:nvSpPr>
          <p:cNvPr id="183" name="Google Shape;183;g101cef989fc_0_44"/>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a:t>Unpredictability</a:t>
            </a:r>
            <a:endParaRPr/>
          </a:p>
          <a:p>
            <a:pPr indent="0" lvl="0" marL="0" rtl="0" algn="l">
              <a:lnSpc>
                <a:spcPct val="90000"/>
              </a:lnSpc>
              <a:spcBef>
                <a:spcPts val="1000"/>
              </a:spcBef>
              <a:spcAft>
                <a:spcPts val="0"/>
              </a:spcAft>
              <a:buSzPts val="1800"/>
              <a:buNone/>
            </a:pPr>
            <a:r>
              <a:rPr lang="en-US"/>
              <a:t>Sudden Changes or Transitions</a:t>
            </a:r>
            <a:endParaRPr/>
          </a:p>
          <a:p>
            <a:pPr indent="0" lvl="0" marL="0" rtl="0" algn="l">
              <a:lnSpc>
                <a:spcPct val="90000"/>
              </a:lnSpc>
              <a:spcBef>
                <a:spcPts val="1000"/>
              </a:spcBef>
              <a:spcAft>
                <a:spcPts val="0"/>
              </a:spcAft>
              <a:buSzPts val="1800"/>
              <a:buNone/>
            </a:pPr>
            <a:r>
              <a:rPr lang="en-US"/>
              <a:t>Loss of Control</a:t>
            </a:r>
            <a:endParaRPr/>
          </a:p>
          <a:p>
            <a:pPr indent="0" lvl="0" marL="0" rtl="0" algn="l">
              <a:lnSpc>
                <a:spcPct val="90000"/>
              </a:lnSpc>
              <a:spcBef>
                <a:spcPts val="1000"/>
              </a:spcBef>
              <a:spcAft>
                <a:spcPts val="0"/>
              </a:spcAft>
              <a:buSzPts val="1800"/>
              <a:buNone/>
            </a:pPr>
            <a:r>
              <a:rPr lang="en-US"/>
              <a:t>Sensory Overload</a:t>
            </a:r>
            <a:endParaRPr/>
          </a:p>
          <a:p>
            <a:pPr indent="0" lvl="0" marL="0" rtl="0" algn="l">
              <a:lnSpc>
                <a:spcPct val="90000"/>
              </a:lnSpc>
              <a:spcBef>
                <a:spcPts val="1000"/>
              </a:spcBef>
              <a:spcAft>
                <a:spcPts val="0"/>
              </a:spcAft>
              <a:buSzPts val="1800"/>
              <a:buNone/>
            </a:pPr>
            <a:r>
              <a:rPr lang="en-US"/>
              <a:t>Vulnerability</a:t>
            </a:r>
            <a:endParaRPr/>
          </a:p>
          <a:p>
            <a:pPr indent="0" lvl="0" marL="0" rtl="0" algn="l">
              <a:lnSpc>
                <a:spcPct val="90000"/>
              </a:lnSpc>
              <a:spcBef>
                <a:spcPts val="1000"/>
              </a:spcBef>
              <a:spcAft>
                <a:spcPts val="0"/>
              </a:spcAft>
              <a:buSzPts val="1800"/>
              <a:buNone/>
            </a:pPr>
            <a:r>
              <a:rPr lang="en-US"/>
              <a:t>Being Confronted</a:t>
            </a:r>
            <a:endParaRPr/>
          </a:p>
          <a:p>
            <a:pPr indent="0" lvl="0" marL="0" rtl="0" algn="l">
              <a:lnSpc>
                <a:spcPct val="90000"/>
              </a:lnSpc>
              <a:spcBef>
                <a:spcPts val="1000"/>
              </a:spcBef>
              <a:spcAft>
                <a:spcPts val="0"/>
              </a:spcAft>
              <a:buSzPts val="1800"/>
              <a:buNone/>
            </a:pPr>
            <a:r>
              <a:rPr lang="en-US"/>
              <a:t>Rejection</a:t>
            </a:r>
            <a:endParaRPr/>
          </a:p>
          <a:p>
            <a:pPr indent="0" lvl="0" marL="0" rtl="0" algn="l">
              <a:lnSpc>
                <a:spcPct val="90000"/>
              </a:lnSpc>
              <a:spcBef>
                <a:spcPts val="1000"/>
              </a:spcBef>
              <a:spcAft>
                <a:spcPts val="0"/>
              </a:spcAft>
              <a:buSzPts val="1800"/>
              <a:buNone/>
            </a:pPr>
            <a:r>
              <a:rPr lang="en-US"/>
              <a:t>Physical Touch</a:t>
            </a:r>
            <a:endParaRPr/>
          </a:p>
        </p:txBody>
      </p:sp>
      <p:sp>
        <p:nvSpPr>
          <p:cNvPr id="184" name="Google Shape;184;g101cef989fc_0_44"/>
          <p:cNvSpPr txBox="1"/>
          <p:nvPr>
            <p:ph idx="2" type="body"/>
          </p:nvPr>
        </p:nvSpPr>
        <p:spPr>
          <a:xfrm>
            <a:off x="6425950" y="1825625"/>
            <a:ext cx="5181600" cy="3503700"/>
          </a:xfrm>
          <a:prstGeom prst="rect">
            <a:avLst/>
          </a:prstGeom>
          <a:solidFill>
            <a:schemeClr val="accent4"/>
          </a:solid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i="1" lang="en-US"/>
              <a:t>Recent studies have shown that traumatic experiences in childhood can diminish... </a:t>
            </a:r>
            <a:endParaRPr i="1"/>
          </a:p>
          <a:p>
            <a:pPr indent="-342900" lvl="0" marL="457200" rtl="0" algn="l">
              <a:lnSpc>
                <a:spcPct val="90000"/>
              </a:lnSpc>
              <a:spcBef>
                <a:spcPts val="1000"/>
              </a:spcBef>
              <a:spcAft>
                <a:spcPts val="0"/>
              </a:spcAft>
              <a:buSzPts val="1800"/>
              <a:buChar char="•"/>
            </a:pPr>
            <a:r>
              <a:rPr b="1" i="1" lang="en-US"/>
              <a:t>concentration, </a:t>
            </a:r>
            <a:endParaRPr b="1" i="1"/>
          </a:p>
          <a:p>
            <a:pPr indent="-342900" lvl="0" marL="457200" rtl="0" algn="l">
              <a:lnSpc>
                <a:spcPct val="90000"/>
              </a:lnSpc>
              <a:spcBef>
                <a:spcPts val="0"/>
              </a:spcBef>
              <a:spcAft>
                <a:spcPts val="0"/>
              </a:spcAft>
              <a:buSzPts val="1800"/>
              <a:buChar char="•"/>
            </a:pPr>
            <a:r>
              <a:rPr b="1" i="1" lang="en-US"/>
              <a:t>memory, and </a:t>
            </a:r>
            <a:endParaRPr b="1" i="1"/>
          </a:p>
          <a:p>
            <a:pPr indent="-342900" lvl="0" marL="457200" rtl="0" algn="l">
              <a:lnSpc>
                <a:spcPct val="90000"/>
              </a:lnSpc>
              <a:spcBef>
                <a:spcPts val="0"/>
              </a:spcBef>
              <a:spcAft>
                <a:spcPts val="0"/>
              </a:spcAft>
              <a:buSzPts val="1800"/>
              <a:buChar char="•"/>
            </a:pPr>
            <a:r>
              <a:rPr b="1" i="1" lang="en-US"/>
              <a:t>the organizational and language abilities children need to succeed in school.</a:t>
            </a:r>
            <a:endParaRPr b="1" i="1"/>
          </a:p>
        </p:txBody>
      </p:sp>
      <p:sp>
        <p:nvSpPr>
          <p:cNvPr id="185" name="Google Shape;185;g101cef989fc_0_44"/>
          <p:cNvSpPr txBox="1"/>
          <p:nvPr/>
        </p:nvSpPr>
        <p:spPr>
          <a:xfrm>
            <a:off x="900950" y="6166575"/>
            <a:ext cx="7561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chemeClr val="hlink"/>
                </a:solidFill>
                <a:latin typeface="Trebuchet MS"/>
                <a:ea typeface="Trebuchet MS"/>
                <a:cs typeface="Trebuchet MS"/>
                <a:sym typeface="Trebuchet MS"/>
                <a:hlinkClick r:id="rId3"/>
              </a:rPr>
              <a:t>Helping Traumatized Children Learn</a:t>
            </a:r>
            <a:endParaRPr b="0" i="0" sz="1400" u="none" cap="none" strike="noStrike">
              <a:solidFill>
                <a:srgbClr val="000000"/>
              </a:solidFill>
              <a:latin typeface="Trebuchet MS"/>
              <a:ea typeface="Trebuchet MS"/>
              <a:cs typeface="Trebuchet MS"/>
              <a:sym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50"/>
          <p:cNvSpPr txBox="1"/>
          <p:nvPr>
            <p:ph type="title"/>
          </p:nvPr>
        </p:nvSpPr>
        <p:spPr>
          <a:xfrm>
            <a:off x="838200" y="114300"/>
            <a:ext cx="10515600" cy="831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sz="2400"/>
              <a:t>Immediate Supports to Consider</a:t>
            </a:r>
            <a:endParaRPr sz="2400"/>
          </a:p>
        </p:txBody>
      </p:sp>
      <p:sp>
        <p:nvSpPr>
          <p:cNvPr id="192" name="Google Shape;192;p50"/>
          <p:cNvSpPr txBox="1"/>
          <p:nvPr>
            <p:ph idx="1" type="body"/>
          </p:nvPr>
        </p:nvSpPr>
        <p:spPr>
          <a:xfrm>
            <a:off x="663375" y="872400"/>
            <a:ext cx="11263800" cy="52182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SzPts val="1800"/>
              <a:buChar char="•"/>
            </a:pPr>
            <a:r>
              <a:rPr lang="en-US" sz="1800"/>
              <a:t>Learn how to </a:t>
            </a:r>
            <a:r>
              <a:rPr lang="en-US" sz="1800" u="sng">
                <a:solidFill>
                  <a:schemeClr val="hlink"/>
                </a:solidFill>
                <a:hlinkClick r:id="rId3"/>
              </a:rPr>
              <a:t>properly pronounce student’s names</a:t>
            </a:r>
            <a:endParaRPr sz="1800"/>
          </a:p>
          <a:p>
            <a:pPr indent="-342900" lvl="0" marL="457200" rtl="0" algn="l">
              <a:lnSpc>
                <a:spcPct val="90000"/>
              </a:lnSpc>
              <a:spcBef>
                <a:spcPts val="1000"/>
              </a:spcBef>
              <a:spcAft>
                <a:spcPts val="0"/>
              </a:spcAft>
              <a:buSzPts val="1800"/>
              <a:buChar char="•"/>
            </a:pPr>
            <a:r>
              <a:rPr lang="en-US" sz="1800"/>
              <a:t>Find ways for students to feel helpful to the classroom, school, and community (</a:t>
            </a:r>
            <a:r>
              <a:rPr lang="en-US" sz="1800" u="sng">
                <a:solidFill>
                  <a:schemeClr val="hlink"/>
                </a:solidFill>
                <a:hlinkClick r:id="rId4"/>
              </a:rPr>
              <a:t>Funds of Knowledge Toolkit</a:t>
            </a:r>
            <a:r>
              <a:rPr lang="en-US" sz="1800"/>
              <a:t>).</a:t>
            </a:r>
            <a:endParaRPr sz="1800"/>
          </a:p>
          <a:p>
            <a:pPr indent="-342900" lvl="0" marL="457200" rtl="0" algn="l">
              <a:lnSpc>
                <a:spcPct val="90000"/>
              </a:lnSpc>
              <a:spcBef>
                <a:spcPts val="1000"/>
              </a:spcBef>
              <a:spcAft>
                <a:spcPts val="0"/>
              </a:spcAft>
              <a:buSzPts val="1800"/>
              <a:buChar char="•"/>
            </a:pPr>
            <a:r>
              <a:rPr lang="en-US" sz="1800"/>
              <a:t>Provide students with a </a:t>
            </a:r>
            <a:r>
              <a:rPr lang="en-US" sz="1800" u="sng">
                <a:solidFill>
                  <a:schemeClr val="hlink"/>
                </a:solidFill>
                <a:hlinkClick r:id="rId5"/>
              </a:rPr>
              <a:t>peer buddy</a:t>
            </a:r>
            <a:r>
              <a:rPr lang="en-US" sz="1800"/>
              <a:t> (that has been trained) to help them throughout the day.</a:t>
            </a:r>
            <a:endParaRPr sz="1800"/>
          </a:p>
          <a:p>
            <a:pPr indent="-342900" lvl="0" marL="457200" rtl="0" algn="l">
              <a:lnSpc>
                <a:spcPct val="90000"/>
              </a:lnSpc>
              <a:spcBef>
                <a:spcPts val="1000"/>
              </a:spcBef>
              <a:spcAft>
                <a:spcPts val="0"/>
              </a:spcAft>
              <a:buSzPts val="1800"/>
              <a:buChar char="•"/>
            </a:pPr>
            <a:r>
              <a:rPr lang="en-US" sz="1800"/>
              <a:t>Help students find things they have in common with each other</a:t>
            </a:r>
            <a:endParaRPr sz="1800"/>
          </a:p>
          <a:p>
            <a:pPr indent="-342900" lvl="0" marL="457200" rtl="0" algn="l">
              <a:lnSpc>
                <a:spcPct val="90000"/>
              </a:lnSpc>
              <a:spcBef>
                <a:spcPts val="1000"/>
              </a:spcBef>
              <a:spcAft>
                <a:spcPts val="0"/>
              </a:spcAft>
              <a:buSzPts val="1800"/>
              <a:buChar char="•"/>
            </a:pPr>
            <a:r>
              <a:rPr lang="en-US" sz="1800"/>
              <a:t>Sensitize mainstream students to newcomers’ challenges. Prepare peers to understand and support (build the </a:t>
            </a:r>
            <a:r>
              <a:rPr lang="en-US" sz="1800" u="sng">
                <a:solidFill>
                  <a:schemeClr val="hlink"/>
                </a:solidFill>
                <a:hlinkClick r:id="rId6"/>
              </a:rPr>
              <a:t>cultural awareness</a:t>
            </a:r>
            <a:r>
              <a:rPr lang="en-US" sz="1800"/>
              <a:t> of fellow students)</a:t>
            </a:r>
            <a:endParaRPr sz="1800"/>
          </a:p>
          <a:p>
            <a:pPr indent="-342900" lvl="0" marL="457200" rtl="0" algn="l">
              <a:lnSpc>
                <a:spcPct val="90000"/>
              </a:lnSpc>
              <a:spcBef>
                <a:spcPts val="1000"/>
              </a:spcBef>
              <a:spcAft>
                <a:spcPts val="0"/>
              </a:spcAft>
              <a:buSzPts val="1800"/>
              <a:buChar char="•"/>
            </a:pPr>
            <a:r>
              <a:rPr lang="en-US" sz="1800"/>
              <a:t>Create calm, predictable transitions. Children need to know…</a:t>
            </a:r>
            <a:endParaRPr sz="1800"/>
          </a:p>
          <a:p>
            <a:pPr indent="-342900" lvl="1" marL="914400" rtl="0" algn="l">
              <a:lnSpc>
                <a:spcPct val="90000"/>
              </a:lnSpc>
              <a:spcBef>
                <a:spcPts val="1000"/>
              </a:spcBef>
              <a:spcAft>
                <a:spcPts val="0"/>
              </a:spcAft>
              <a:buSzPts val="1800"/>
              <a:buChar char="•"/>
            </a:pPr>
            <a:r>
              <a:rPr lang="en-US" sz="1800"/>
              <a:t>When the transition will happen and what the transition is going to look like, </a:t>
            </a:r>
            <a:endParaRPr sz="1800"/>
          </a:p>
          <a:p>
            <a:pPr indent="-342900" lvl="1" marL="914400" rtl="0" algn="l">
              <a:lnSpc>
                <a:spcPct val="90000"/>
              </a:lnSpc>
              <a:spcBef>
                <a:spcPts val="1000"/>
              </a:spcBef>
              <a:spcAft>
                <a:spcPts val="0"/>
              </a:spcAft>
              <a:buSzPts val="1800"/>
              <a:buChar char="•"/>
            </a:pPr>
            <a:r>
              <a:rPr lang="en-US" sz="1800"/>
              <a:t>What they are supposed to be doing, and</a:t>
            </a:r>
            <a:endParaRPr sz="1800"/>
          </a:p>
          <a:p>
            <a:pPr indent="-342900" lvl="1" marL="914400" rtl="0" algn="l">
              <a:lnSpc>
                <a:spcPct val="90000"/>
              </a:lnSpc>
              <a:spcBef>
                <a:spcPts val="1000"/>
              </a:spcBef>
              <a:spcAft>
                <a:spcPts val="0"/>
              </a:spcAft>
              <a:buSzPts val="1800"/>
              <a:buChar char="•"/>
            </a:pPr>
            <a:r>
              <a:rPr lang="en-US" sz="1800"/>
              <a:t>What’s next. </a:t>
            </a:r>
            <a:endParaRPr sz="1800"/>
          </a:p>
          <a:p>
            <a:pPr indent="-342900" lvl="0" marL="457200" rtl="0" algn="l">
              <a:lnSpc>
                <a:spcPct val="90000"/>
              </a:lnSpc>
              <a:spcBef>
                <a:spcPts val="1000"/>
              </a:spcBef>
              <a:spcAft>
                <a:spcPts val="0"/>
              </a:spcAft>
              <a:buSzPts val="1800"/>
              <a:buChar char="•"/>
            </a:pPr>
            <a:r>
              <a:rPr lang="en-US" sz="1800"/>
              <a:t>Maintain daily routines and limit unnecessary changes. STRUCTURE IS KEY</a:t>
            </a:r>
            <a:endParaRPr sz="1800"/>
          </a:p>
          <a:p>
            <a:pPr indent="-342900" lvl="0" marL="457200" rtl="0" algn="l">
              <a:lnSpc>
                <a:spcPct val="90000"/>
              </a:lnSpc>
              <a:spcBef>
                <a:spcPts val="1000"/>
              </a:spcBef>
              <a:spcAft>
                <a:spcPts val="0"/>
              </a:spcAft>
              <a:buSzPts val="1800"/>
              <a:buChar char="•"/>
            </a:pPr>
            <a:r>
              <a:rPr lang="en-US" sz="1800"/>
              <a:t>Build relationships with families, ask about communication preferences, </a:t>
            </a:r>
            <a:r>
              <a:rPr lang="en-US" sz="1800" u="sng">
                <a:solidFill>
                  <a:schemeClr val="hlink"/>
                </a:solidFill>
                <a:hlinkClick r:id="rId7"/>
              </a:rPr>
              <a:t>invite them to tell you more about</a:t>
            </a:r>
            <a:r>
              <a:rPr lang="en-US" sz="1800"/>
              <a:t> their children’s strengths, talents, personalities, learn about the </a:t>
            </a:r>
            <a:r>
              <a:rPr lang="en-US" sz="1800" u="sng">
                <a:solidFill>
                  <a:schemeClr val="hlink"/>
                </a:solidFill>
                <a:hlinkClick r:id="rId8"/>
              </a:rPr>
              <a:t>families’ strengths and interests</a:t>
            </a:r>
            <a:r>
              <a:rPr lang="en-US" sz="1800"/>
              <a:t>. </a:t>
            </a:r>
            <a:endParaRPr sz="1800"/>
          </a:p>
          <a:p>
            <a:pPr indent="-342900" lvl="0" marL="457200" rtl="0" algn="l">
              <a:lnSpc>
                <a:spcPct val="90000"/>
              </a:lnSpc>
              <a:spcBef>
                <a:spcPts val="1000"/>
              </a:spcBef>
              <a:spcAft>
                <a:spcPts val="1000"/>
              </a:spcAft>
              <a:buSzPts val="1800"/>
              <a:buChar char="•"/>
            </a:pPr>
            <a:r>
              <a:rPr lang="en-US" sz="1800"/>
              <a:t>Learn about Afghan culture and your student’s specific culture so you can be generally sensitive to classroom practices that may conflict with cultural values.</a:t>
            </a:r>
            <a:endParaRPr sz="1800"/>
          </a:p>
        </p:txBody>
      </p:sp>
      <p:sp>
        <p:nvSpPr>
          <p:cNvPr id="193" name="Google Shape;193;p50"/>
          <p:cNvSpPr txBox="1"/>
          <p:nvPr/>
        </p:nvSpPr>
        <p:spPr>
          <a:xfrm>
            <a:off x="1053175" y="6090450"/>
            <a:ext cx="4567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101cef989fc_0_71"/>
          <p:cNvSpPr txBox="1"/>
          <p:nvPr>
            <p:ph type="title"/>
          </p:nvPr>
        </p:nvSpPr>
        <p:spPr>
          <a:xfrm>
            <a:off x="838200" y="114300"/>
            <a:ext cx="10515600" cy="831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sz="2400"/>
              <a:t>Immediate Supports to Consider</a:t>
            </a:r>
            <a:endParaRPr sz="2400"/>
          </a:p>
        </p:txBody>
      </p:sp>
      <p:sp>
        <p:nvSpPr>
          <p:cNvPr id="200" name="Google Shape;200;g101cef989fc_0_71"/>
          <p:cNvSpPr txBox="1"/>
          <p:nvPr>
            <p:ph idx="2" type="body"/>
          </p:nvPr>
        </p:nvSpPr>
        <p:spPr>
          <a:xfrm>
            <a:off x="953100" y="856975"/>
            <a:ext cx="10515600" cy="44856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US" sz="1800"/>
              <a:t>Recognize the signs that a student is going into survival mode and be prepared to respond compassionately.</a:t>
            </a:r>
            <a:endParaRPr sz="1800"/>
          </a:p>
          <a:p>
            <a:pPr indent="-342900" lvl="0" marL="457200" rtl="0" algn="l">
              <a:lnSpc>
                <a:spcPct val="90000"/>
              </a:lnSpc>
              <a:spcBef>
                <a:spcPts val="1000"/>
              </a:spcBef>
              <a:spcAft>
                <a:spcPts val="0"/>
              </a:spcAft>
              <a:buSzPts val="1800"/>
              <a:buChar char="•"/>
            </a:pPr>
            <a:r>
              <a:rPr lang="en-US" sz="1800"/>
              <a:t>Make adjustments to assignments to be sensitive to students’ current level of functioning.</a:t>
            </a:r>
            <a:endParaRPr sz="1800"/>
          </a:p>
          <a:p>
            <a:pPr indent="-342900" lvl="0" marL="457200" rtl="0" algn="l">
              <a:lnSpc>
                <a:spcPct val="90000"/>
              </a:lnSpc>
              <a:spcBef>
                <a:spcPts val="1000"/>
              </a:spcBef>
              <a:spcAft>
                <a:spcPts val="0"/>
              </a:spcAft>
              <a:buSzPts val="1800"/>
              <a:buChar char="•"/>
            </a:pPr>
            <a:r>
              <a:rPr lang="en-US" sz="1800"/>
              <a:t>Find extracurricular activities, projects or clubs that students can be involved in.</a:t>
            </a:r>
            <a:endParaRPr sz="1800"/>
          </a:p>
          <a:p>
            <a:pPr indent="-342900" lvl="0" marL="457200" rtl="0" algn="l">
              <a:lnSpc>
                <a:spcPct val="90000"/>
              </a:lnSpc>
              <a:spcBef>
                <a:spcPts val="1000"/>
              </a:spcBef>
              <a:spcAft>
                <a:spcPts val="0"/>
              </a:spcAft>
              <a:buSzPts val="1800"/>
              <a:buChar char="•"/>
            </a:pPr>
            <a:r>
              <a:rPr lang="en-US" sz="1800"/>
              <a:t>“Check-in” with students on a regular basis. </a:t>
            </a:r>
            <a:endParaRPr sz="1800"/>
          </a:p>
          <a:p>
            <a:pPr indent="-342900" lvl="0" marL="457200" rtl="0" algn="l">
              <a:lnSpc>
                <a:spcPct val="90000"/>
              </a:lnSpc>
              <a:spcBef>
                <a:spcPts val="1000"/>
              </a:spcBef>
              <a:spcAft>
                <a:spcPts val="0"/>
              </a:spcAft>
              <a:buSzPts val="1800"/>
              <a:buChar char="•"/>
            </a:pPr>
            <a:r>
              <a:rPr lang="en-US" sz="1800"/>
              <a:t>Praise publicly and redirect privately.</a:t>
            </a:r>
            <a:endParaRPr sz="1800"/>
          </a:p>
          <a:p>
            <a:pPr indent="-342900" lvl="0" marL="457200" rtl="0" algn="l">
              <a:lnSpc>
                <a:spcPct val="90000"/>
              </a:lnSpc>
              <a:spcBef>
                <a:spcPts val="1000"/>
              </a:spcBef>
              <a:spcAft>
                <a:spcPts val="0"/>
              </a:spcAft>
              <a:buSzPts val="1800"/>
              <a:buChar char="•"/>
            </a:pPr>
            <a:r>
              <a:rPr lang="en-US" sz="1800"/>
              <a:t>Consider </a:t>
            </a:r>
            <a:r>
              <a:rPr lang="en-US" sz="1800" u="sng">
                <a:solidFill>
                  <a:schemeClr val="hlink"/>
                </a:solidFill>
                <a:hlinkClick r:id="rId3"/>
              </a:rPr>
              <a:t>physical changes</a:t>
            </a:r>
            <a:r>
              <a:rPr lang="en-US" sz="1800"/>
              <a:t> to classroom environments. A few tweaks to the spaces in your school can promote calm, safety, and security for your most vulnerable students.</a:t>
            </a:r>
            <a:endParaRPr sz="1800"/>
          </a:p>
          <a:p>
            <a:pPr indent="-342900" lvl="0" marL="457200" rtl="0" algn="l">
              <a:lnSpc>
                <a:spcPct val="90000"/>
              </a:lnSpc>
              <a:spcBef>
                <a:spcPts val="1000"/>
              </a:spcBef>
              <a:spcAft>
                <a:spcPts val="1000"/>
              </a:spcAft>
              <a:buSzPts val="1800"/>
              <a:buFont typeface="Trebuchet MS"/>
              <a:buChar char="•"/>
            </a:pPr>
            <a:r>
              <a:rPr b="1" lang="en-US" sz="1800" u="sng">
                <a:solidFill>
                  <a:schemeClr val="hlink"/>
                </a:solidFill>
                <a:highlight>
                  <a:schemeClr val="accent4"/>
                </a:highlight>
                <a:hlinkClick r:id="rId4"/>
              </a:rPr>
              <a:t>VTSS 10 Practices Are Trauma Informed</a:t>
            </a:r>
            <a:endParaRPr sz="1800">
              <a:highlight>
                <a:schemeClr val="accent4"/>
              </a:highlight>
            </a:endParaRPr>
          </a:p>
        </p:txBody>
      </p:sp>
      <p:sp>
        <p:nvSpPr>
          <p:cNvPr id="201" name="Google Shape;201;g101cef989fc_0_71"/>
          <p:cNvSpPr txBox="1"/>
          <p:nvPr/>
        </p:nvSpPr>
        <p:spPr>
          <a:xfrm>
            <a:off x="1161675" y="4241775"/>
            <a:ext cx="10515600" cy="218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Trebuchet MS"/>
                <a:ea typeface="Trebuchet MS"/>
                <a:cs typeface="Trebuchet MS"/>
                <a:sym typeface="Trebuchet MS"/>
              </a:rPr>
              <a:t>RESOURCES FOR ADMINISTRATORS, SCHOOL COUNSELORS  AND TEACHERS:</a:t>
            </a:r>
            <a:endParaRPr b="1" i="0" sz="22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Trebuchet MS"/>
                <a:ea typeface="Trebuchet MS"/>
                <a:cs typeface="Trebuchet MS"/>
                <a:sym typeface="Trebuchet MS"/>
                <a:hlinkClick r:id="rId5"/>
              </a:rPr>
              <a:t>Strategies for ELL Success: A Guide for Educators</a:t>
            </a:r>
            <a:endParaRPr b="0" i="0" sz="18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Trebuchet MS"/>
                <a:ea typeface="Trebuchet MS"/>
                <a:cs typeface="Trebuchet MS"/>
                <a:sym typeface="Trebuchet MS"/>
                <a:hlinkClick r:id="rId6"/>
              </a:rPr>
              <a:t>Communicating with ELL Families: 10 Strategies for Schools</a:t>
            </a:r>
            <a:endParaRPr b="0" i="0" sz="18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Trebuchet MS"/>
                <a:ea typeface="Trebuchet MS"/>
                <a:cs typeface="Trebuchet MS"/>
                <a:sym typeface="Trebuchet MS"/>
                <a:hlinkClick r:id="rId7"/>
              </a:rPr>
              <a:t>THE SOLUTION: TRAUMA SENSITIVE SCHOOLS</a:t>
            </a:r>
            <a:endParaRPr b="0" i="0" sz="18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Trebuchet MS"/>
                <a:ea typeface="Trebuchet MS"/>
                <a:cs typeface="Trebuchet MS"/>
                <a:sym typeface="Trebuchet MS"/>
                <a:hlinkClick r:id="rId8"/>
              </a:rPr>
              <a:t>How to Help a Traumatized Child in the Classroom</a:t>
            </a:r>
            <a:endParaRPr b="0" i="0" sz="18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Trebuchet MS"/>
                <a:ea typeface="Trebuchet MS"/>
                <a:cs typeface="Trebuchet MS"/>
                <a:sym typeface="Trebuchet MS"/>
                <a:hlinkClick r:id="rId9"/>
              </a:rPr>
              <a:t>Trauma-Informed Design in the Classroom</a:t>
            </a:r>
            <a:endParaRPr b="0" i="0" sz="18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Trebuchet MS"/>
                <a:ea typeface="Trebuchet MS"/>
                <a:cs typeface="Trebuchet MS"/>
                <a:sym typeface="Trebuchet MS"/>
                <a:hlinkClick r:id="rId10"/>
              </a:rPr>
              <a:t>How to Make ELLs Feel Welcome in the Classroom</a:t>
            </a:r>
            <a:endParaRPr b="0" i="0" sz="1800" u="none" cap="none" strike="noStrike">
              <a:solidFill>
                <a:srgbClr val="000000"/>
              </a:solidFill>
              <a:latin typeface="Trebuchet MS"/>
              <a:ea typeface="Trebuchet MS"/>
              <a:cs typeface="Trebuchet MS"/>
              <a:sym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51"/>
          <p:cNvSpPr txBox="1"/>
          <p:nvPr>
            <p:ph type="title"/>
          </p:nvPr>
        </p:nvSpPr>
        <p:spPr>
          <a:xfrm>
            <a:off x="838200" y="365124"/>
            <a:ext cx="10515600" cy="1326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Wrap Around Supports</a:t>
            </a:r>
            <a:endParaRPr/>
          </a:p>
        </p:txBody>
      </p:sp>
      <p:sp>
        <p:nvSpPr>
          <p:cNvPr id="208" name="Google Shape;208;p51"/>
          <p:cNvSpPr txBox="1"/>
          <p:nvPr>
            <p:ph idx="1" type="body"/>
          </p:nvPr>
        </p:nvSpPr>
        <p:spPr>
          <a:xfrm>
            <a:off x="6408450" y="1587325"/>
            <a:ext cx="5181600" cy="43512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1000"/>
              </a:spcBef>
              <a:spcAft>
                <a:spcPts val="0"/>
              </a:spcAft>
              <a:buSzPts val="1800"/>
              <a:buNone/>
            </a:pPr>
            <a:r>
              <a:rPr lang="en-US"/>
              <a:t>Possible Supports:</a:t>
            </a:r>
            <a:endParaRPr/>
          </a:p>
          <a:p>
            <a:pPr indent="-381000" lvl="0" marL="457200" rtl="0" algn="l">
              <a:lnSpc>
                <a:spcPct val="90000"/>
              </a:lnSpc>
              <a:spcBef>
                <a:spcPts val="1000"/>
              </a:spcBef>
              <a:spcAft>
                <a:spcPts val="0"/>
              </a:spcAft>
              <a:buSzPts val="2400"/>
              <a:buChar char="•"/>
            </a:pPr>
            <a:r>
              <a:rPr lang="en-US" sz="2400"/>
              <a:t>Financial Literacy Workshop</a:t>
            </a:r>
            <a:endParaRPr sz="2400"/>
          </a:p>
          <a:p>
            <a:pPr indent="-381000" lvl="0" marL="457200" rtl="0" algn="l">
              <a:lnSpc>
                <a:spcPct val="90000"/>
              </a:lnSpc>
              <a:spcBef>
                <a:spcPts val="0"/>
              </a:spcBef>
              <a:spcAft>
                <a:spcPts val="0"/>
              </a:spcAft>
              <a:buSzPts val="2400"/>
              <a:buChar char="•"/>
            </a:pPr>
            <a:r>
              <a:rPr lang="en-US" sz="2400"/>
              <a:t>American Norms Class</a:t>
            </a:r>
            <a:endParaRPr sz="2400"/>
          </a:p>
          <a:p>
            <a:pPr indent="-381000" lvl="0" marL="457200" rtl="0" algn="l">
              <a:lnSpc>
                <a:spcPct val="90000"/>
              </a:lnSpc>
              <a:spcBef>
                <a:spcPts val="0"/>
              </a:spcBef>
              <a:spcAft>
                <a:spcPts val="0"/>
              </a:spcAft>
              <a:buSzPts val="2400"/>
              <a:buChar char="•"/>
            </a:pPr>
            <a:r>
              <a:rPr lang="en-US" sz="2400"/>
              <a:t>Family Mentor</a:t>
            </a:r>
            <a:endParaRPr sz="2400"/>
          </a:p>
          <a:p>
            <a:pPr indent="-381000" lvl="0" marL="457200" rtl="0" algn="l">
              <a:lnSpc>
                <a:spcPct val="90000"/>
              </a:lnSpc>
              <a:spcBef>
                <a:spcPts val="0"/>
              </a:spcBef>
              <a:spcAft>
                <a:spcPts val="0"/>
              </a:spcAft>
              <a:buSzPts val="2400"/>
              <a:buChar char="•"/>
            </a:pPr>
            <a:r>
              <a:rPr lang="en-US" sz="2400"/>
              <a:t>Refugee Welcome Kits</a:t>
            </a:r>
            <a:endParaRPr sz="2400"/>
          </a:p>
          <a:p>
            <a:pPr indent="-381000" lvl="0" marL="457200" rtl="0" algn="l">
              <a:lnSpc>
                <a:spcPct val="90000"/>
              </a:lnSpc>
              <a:spcBef>
                <a:spcPts val="0"/>
              </a:spcBef>
              <a:spcAft>
                <a:spcPts val="0"/>
              </a:spcAft>
              <a:buSzPts val="2400"/>
              <a:buChar char="•"/>
            </a:pPr>
            <a:r>
              <a:rPr lang="en-US" sz="2400"/>
              <a:t>English Tutoring</a:t>
            </a:r>
            <a:endParaRPr sz="2400"/>
          </a:p>
          <a:p>
            <a:pPr indent="-381000" lvl="0" marL="457200" rtl="0" algn="l">
              <a:lnSpc>
                <a:spcPct val="90000"/>
              </a:lnSpc>
              <a:spcBef>
                <a:spcPts val="0"/>
              </a:spcBef>
              <a:spcAft>
                <a:spcPts val="0"/>
              </a:spcAft>
              <a:buSzPts val="2400"/>
              <a:buChar char="•"/>
            </a:pPr>
            <a:r>
              <a:rPr lang="en-US" sz="2400"/>
              <a:t>Translation Support</a:t>
            </a:r>
            <a:endParaRPr sz="2400"/>
          </a:p>
          <a:p>
            <a:pPr indent="-381000" lvl="0" marL="457200" rtl="0" algn="l">
              <a:lnSpc>
                <a:spcPct val="90000"/>
              </a:lnSpc>
              <a:spcBef>
                <a:spcPts val="0"/>
              </a:spcBef>
              <a:spcAft>
                <a:spcPts val="0"/>
              </a:spcAft>
              <a:buSzPts val="2400"/>
              <a:buChar char="•"/>
            </a:pPr>
            <a:r>
              <a:rPr lang="en-US" sz="2400"/>
              <a:t>Transportation</a:t>
            </a:r>
            <a:endParaRPr sz="2400"/>
          </a:p>
          <a:p>
            <a:pPr indent="-381000" lvl="0" marL="457200" rtl="0" algn="l">
              <a:lnSpc>
                <a:spcPct val="90000"/>
              </a:lnSpc>
              <a:spcBef>
                <a:spcPts val="0"/>
              </a:spcBef>
              <a:spcAft>
                <a:spcPts val="0"/>
              </a:spcAft>
              <a:buSzPts val="2400"/>
              <a:buChar char="•"/>
            </a:pPr>
            <a:r>
              <a:rPr lang="en-US" sz="2400"/>
              <a:t>Shopping Assistance</a:t>
            </a:r>
            <a:endParaRPr sz="2400"/>
          </a:p>
          <a:p>
            <a:pPr indent="-381000" lvl="0" marL="457200" rtl="0" algn="l">
              <a:lnSpc>
                <a:spcPct val="90000"/>
              </a:lnSpc>
              <a:spcBef>
                <a:spcPts val="0"/>
              </a:spcBef>
              <a:spcAft>
                <a:spcPts val="0"/>
              </a:spcAft>
              <a:buSzPts val="2400"/>
              <a:buChar char="•"/>
            </a:pPr>
            <a:r>
              <a:rPr lang="en-US" sz="2400"/>
              <a:t>Medical Needs</a:t>
            </a:r>
            <a:endParaRPr sz="2400"/>
          </a:p>
          <a:p>
            <a:pPr indent="-381000" lvl="0" marL="457200" rtl="0" algn="l">
              <a:lnSpc>
                <a:spcPct val="90000"/>
              </a:lnSpc>
              <a:spcBef>
                <a:spcPts val="0"/>
              </a:spcBef>
              <a:spcAft>
                <a:spcPts val="0"/>
              </a:spcAft>
              <a:buSzPts val="2400"/>
              <a:buChar char="•"/>
            </a:pPr>
            <a:r>
              <a:rPr lang="en-US" sz="2400"/>
              <a:t>Mental Health Support</a:t>
            </a:r>
            <a:endParaRPr sz="2400"/>
          </a:p>
          <a:p>
            <a:pPr indent="-381000" lvl="0" marL="457200" rtl="0" algn="l">
              <a:lnSpc>
                <a:spcPct val="90000"/>
              </a:lnSpc>
              <a:spcBef>
                <a:spcPts val="0"/>
              </a:spcBef>
              <a:spcAft>
                <a:spcPts val="0"/>
              </a:spcAft>
              <a:buSzPts val="2400"/>
              <a:buChar char="•"/>
            </a:pPr>
            <a:r>
              <a:rPr lang="en-US" sz="2400"/>
              <a:t>Access to Museums, community centers, libraries, etc.</a:t>
            </a:r>
            <a:endParaRPr sz="2400"/>
          </a:p>
        </p:txBody>
      </p:sp>
      <p:sp>
        <p:nvSpPr>
          <p:cNvPr id="209" name="Google Shape;209;p51"/>
          <p:cNvSpPr txBox="1"/>
          <p:nvPr>
            <p:ph idx="2" type="body"/>
          </p:nvPr>
        </p:nvSpPr>
        <p:spPr>
          <a:xfrm>
            <a:off x="838200" y="1638075"/>
            <a:ext cx="52638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a:t>Action Steps:</a:t>
            </a:r>
            <a:endParaRPr/>
          </a:p>
          <a:p>
            <a:pPr indent="-381000" lvl="0" marL="457200" rtl="0" algn="l">
              <a:lnSpc>
                <a:spcPct val="90000"/>
              </a:lnSpc>
              <a:spcBef>
                <a:spcPts val="1000"/>
              </a:spcBef>
              <a:spcAft>
                <a:spcPts val="0"/>
              </a:spcAft>
              <a:buSzPts val="2400"/>
              <a:buChar char="•"/>
            </a:pPr>
            <a:r>
              <a:rPr lang="en-US" sz="2400"/>
              <a:t>Resource Map</a:t>
            </a:r>
            <a:endParaRPr sz="2400"/>
          </a:p>
          <a:p>
            <a:pPr indent="-381000" lvl="0" marL="457200" rtl="0" algn="l">
              <a:lnSpc>
                <a:spcPct val="90000"/>
              </a:lnSpc>
              <a:spcBef>
                <a:spcPts val="0"/>
              </a:spcBef>
              <a:spcAft>
                <a:spcPts val="0"/>
              </a:spcAft>
              <a:buSzPts val="2400"/>
              <a:buChar char="•"/>
            </a:pPr>
            <a:r>
              <a:rPr lang="en-US" sz="2400"/>
              <a:t>Pull together a committee with community leaders, providers, and organizations</a:t>
            </a:r>
            <a:endParaRPr sz="2400"/>
          </a:p>
          <a:p>
            <a:pPr indent="-381000" lvl="0" marL="457200" rtl="0" algn="l">
              <a:lnSpc>
                <a:spcPct val="90000"/>
              </a:lnSpc>
              <a:spcBef>
                <a:spcPts val="0"/>
              </a:spcBef>
              <a:spcAft>
                <a:spcPts val="0"/>
              </a:spcAft>
              <a:buSzPts val="2400"/>
              <a:buChar char="•"/>
            </a:pPr>
            <a:r>
              <a:rPr lang="en-US" sz="2400"/>
              <a:t>Consult with families and liaisons to determine needs</a:t>
            </a:r>
            <a:endParaRPr sz="2400"/>
          </a:p>
          <a:p>
            <a:pPr indent="-381000" lvl="0" marL="457200" rtl="0" algn="l">
              <a:lnSpc>
                <a:spcPct val="90000"/>
              </a:lnSpc>
              <a:spcBef>
                <a:spcPts val="0"/>
              </a:spcBef>
              <a:spcAft>
                <a:spcPts val="0"/>
              </a:spcAft>
              <a:buSzPts val="2400"/>
              <a:buChar char="•"/>
            </a:pPr>
            <a:r>
              <a:rPr lang="en-US" sz="2400"/>
              <a:t>Revisit and revise your supports as needs will change</a:t>
            </a:r>
            <a:endParaRPr sz="2400"/>
          </a:p>
          <a:p>
            <a:pPr indent="-381000" lvl="0" marL="457200" rtl="0" algn="l">
              <a:lnSpc>
                <a:spcPct val="90000"/>
              </a:lnSpc>
              <a:spcBef>
                <a:spcPts val="0"/>
              </a:spcBef>
              <a:spcAft>
                <a:spcPts val="0"/>
              </a:spcAft>
              <a:buSzPts val="2400"/>
              <a:buChar char="•"/>
            </a:pPr>
            <a:r>
              <a:rPr lang="en-US" sz="2400"/>
              <a:t>Continual check-ins with families</a:t>
            </a:r>
            <a:endParaRPr sz="2400"/>
          </a:p>
        </p:txBody>
      </p:sp>
      <p:sp>
        <p:nvSpPr>
          <p:cNvPr id="210" name="Google Shape;210;p51"/>
          <p:cNvSpPr txBox="1"/>
          <p:nvPr/>
        </p:nvSpPr>
        <p:spPr>
          <a:xfrm>
            <a:off x="828450" y="5567000"/>
            <a:ext cx="7371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Trebuchet MS"/>
                <a:ea typeface="Trebuchet MS"/>
                <a:cs typeface="Trebuchet MS"/>
                <a:sym typeface="Trebuchet MS"/>
                <a:hlinkClick r:id="rId3"/>
              </a:rPr>
              <a:t>Virginia Framework for Community Schools</a:t>
            </a:r>
            <a:endParaRPr b="0" i="0" sz="1800" u="none" cap="none" strike="noStrike">
              <a:solidFill>
                <a:srgbClr val="000000"/>
              </a:solidFill>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VDOE">
      <a:dk1>
        <a:srgbClr val="0F150D"/>
      </a:dk1>
      <a:lt1>
        <a:srgbClr val="FFFFFF"/>
      </a:lt1>
      <a:dk2>
        <a:srgbClr val="2F3E46"/>
      </a:dk2>
      <a:lt2>
        <a:srgbClr val="CDCDCD"/>
      </a:lt2>
      <a:accent1>
        <a:srgbClr val="101517"/>
      </a:accent1>
      <a:accent2>
        <a:srgbClr val="C12436"/>
      </a:accent2>
      <a:accent3>
        <a:srgbClr val="A5A5A5"/>
      </a:accent3>
      <a:accent4>
        <a:srgbClr val="FFC005"/>
      </a:accent4>
      <a:accent5>
        <a:srgbClr val="14C8E6"/>
      </a:accent5>
      <a:accent6>
        <a:srgbClr val="50E269"/>
      </a:accent6>
      <a:hlink>
        <a:srgbClr val="C12436"/>
      </a:hlink>
      <a:folHlink>
        <a:srgbClr val="1015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Sutton, Louise (DOE)</dc:creator>
</cp:coreProperties>
</file>