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6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DFF7"/>
    <a:srgbClr val="F2C67B"/>
    <a:srgbClr val="7EC9AE"/>
    <a:srgbClr val="3D9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2"/>
    <p:restoredTop sz="84539"/>
  </p:normalViewPr>
  <p:slideViewPr>
    <p:cSldViewPr snapToGrid="0">
      <p:cViewPr varScale="1">
        <p:scale>
          <a:sx n="79" d="100"/>
          <a:sy n="79" d="100"/>
        </p:scale>
        <p:origin x="10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EA688-7110-F643-B2D8-8488A4BAAACF}" type="datetimeFigureOut">
              <a:rPr lang="en-US" smtClean="0"/>
              <a:t>5/5/26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B7601-88B8-E04A-AA2B-894FBCD04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dirty="0"/>
              <a:t>PROMPTS: </a:t>
            </a:r>
          </a:p>
          <a:p>
            <a:pPr marL="0" lvl="0" indent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"Look at this place. What do you notice about it?”</a:t>
            </a:r>
          </a:p>
          <a:p>
            <a:pPr marL="0" lvl="0" indent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kinds of animals do you think might live here?”</a:t>
            </a:r>
          </a:p>
          <a:p>
            <a:pPr marL="0" lvl="0" indent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"Has anyone ever visited a place like this?"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“Cany anyone recognise where this place might be? </a:t>
            </a:r>
            <a:r>
              <a:rPr lang="en-AU" sz="180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If so, how do you know?”</a:t>
            </a:r>
            <a:r>
              <a:rPr lang="en-AU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3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might cause a habitat to change?" (Fire, drought, development, land clearing.)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“If trees are removed, what does Maximus lose?" (Food, shelter, home.)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do you think Maximus would do if his forest disappeared?"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36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"We need houses, schools, roads and shops — all of these use land.”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"Is it wrong for people to use land?" (No -  but we need to think carefully about how.)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"Is there a way we can meet people's needs AND protect animal habitats?"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14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"People, animals and plants all need space to live. How can we make sure everyone gets a home?”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"If you were in charge of planning a new neighbourhood, what would you do to make sure animals still had space?"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"Can you think of places where people have made room for nature?"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03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"Let's read each dot point together.”</a:t>
            </a:r>
            <a:endParaRPr lang="en-A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"Which one surprises you the most? Why?”</a:t>
            </a:r>
            <a:endParaRPr lang="en-A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"Healthy habitats clean our air and water -  what does that mean for us?"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1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US" dirty="0"/>
              <a:t>PROMPTS:</a:t>
            </a:r>
          </a:p>
          <a:p>
            <a:pPr marL="0" lvl="0" indent="0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"All living things need a home. That includes Maximus. That includes you. That includes every plant and animal on Earth.”</a:t>
            </a:r>
          </a:p>
          <a:p>
            <a:pPr marL="0" lvl="0" indent="0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"Now it's your turn. Draw Maximus in his forest home and write about why his home is important to him."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"Your words and pictures matter -  they tell Maximus's story."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do you need every single day to survive?”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"Where do you get those things from?"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would happen if your home suddenly disappeared - where would you go?"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80C5F-7937-4E2A-2309-8F9C0C40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71BBA-3127-05B8-3A56-7DE854A4F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E223A-C4D5-9D0A-1BED-3550FE586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”Where do you go if your home disappears?”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"How do you think you would feel?"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"Keep that feeling in mind - we're going to meet someone who faces exactly this."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BB806-A28A-8ED7-F276-8583FD2B6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0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"Has anyone heard the word 'habitat' before?”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"Just like you have a home, animals have habitats - places where everything they need is found."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"Where do you think different animals might live?"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67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"Point to each card as we say it together: food, water, shelter, space.”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"Which of these do YOU also need?" (All four - make the link explicit.)”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"Can an animal survive without even one of these? Why not?"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DFE94-F8D8-8B13-234D-C36F3F76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E5FDD-F6A8-3A5A-E419-020F783FE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095A1-1081-BA3C-9DE2-C006C6288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 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"Can you name some different types of habitats?" (Ocean, rainforest, desert, grassland, wetland.)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"Why would a fish's habitat be different from a koala’s?”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would happen if you put a fish in a desert? Would it survive?"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4E7D6-2EA6-9968-B07E-536E400BC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0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"This is Maximus. He is a real koala who lives in a forest near us.”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do you already know about koalas?"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"Look at where he is - what can you see around him?"</a:t>
            </a:r>
            <a:r>
              <a:rPr lang="en-AU" dirty="0">
                <a:effectLst/>
              </a:rPr>
              <a:t> </a:t>
            </a:r>
          </a:p>
          <a:p>
            <a:r>
              <a:rPr lang="en-AU" dirty="0">
                <a:effectLst/>
              </a:rPr>
              <a:t>*Feel free to mention Maximus lives in </a:t>
            </a:r>
            <a:r>
              <a:rPr lang="en-AU" dirty="0" err="1">
                <a:effectLst/>
              </a:rPr>
              <a:t>Woogaroo</a:t>
            </a:r>
            <a:r>
              <a:rPr lang="en-AU" dirty="0">
                <a:effectLst/>
              </a:rPr>
              <a:t> Forest, Springfield, with his other animal friends.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"Let's go back to our four habitat needs - food, water, shelter, space.”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does Maximus eat?" (Eucalyptus leaves - he is a specialist.)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"Where does he sleep? What protects him?"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"How much space does a koala need?"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9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PROMPTS: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"Close your eyes. Imagine you are walking through Maximus's forest. What do you see? Hear? Smell?”</a:t>
            </a: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types of trees would you find?"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1B2E1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"What else might live there alongside Maximus?"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B7601-88B8-E04A-AA2B-894FBCD047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8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8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6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1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3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12" r:id="rId6"/>
    <p:sldLayoutId id="2147483707" r:id="rId7"/>
    <p:sldLayoutId id="2147483708" r:id="rId8"/>
    <p:sldLayoutId id="2147483709" r:id="rId9"/>
    <p:sldLayoutId id="2147483711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  <a:alpha val="40132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1BA7680-B1FB-4B6B-2155-45DD5D6C4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oggy forest with trees  Description automatically generated">
            <a:extLst>
              <a:ext uri="{FF2B5EF4-FFF2-40B4-BE49-F238E27FC236}">
                <a16:creationId xmlns:a16="http://schemas.microsoft.com/office/drawing/2014/main" id="{E37D05F9-8B6A-39E9-F43F-D89673BEF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92" b="813"/>
          <a:stretch/>
        </p:blipFill>
        <p:spPr>
          <a:xfrm>
            <a:off x="-49473" y="0"/>
            <a:ext cx="12241473" cy="69433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383"/>
            <a:ext cx="12192000" cy="452561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192EB-BA7F-EAAB-2B15-B592F294D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2756378" flipH="1">
            <a:off x="9265813" y="5078133"/>
            <a:ext cx="338666" cy="10200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6C2184-8E9E-63E8-A4C8-448E55589C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9228495" flipH="1">
            <a:off x="11127235" y="886199"/>
            <a:ext cx="338666" cy="1020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C2FAB4-A803-165E-4ACF-F95787B551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4912433" y="1650529"/>
            <a:ext cx="338666" cy="10200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2B6AB7-AE61-C2A4-69D1-94CAEFA6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7892801" y="199417"/>
            <a:ext cx="633474" cy="6212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2BD57A-1E0A-239B-C411-5B8B3F4E5D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10748987" y="6098353"/>
            <a:ext cx="380747" cy="37340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E2C1279-BAC5-DA57-7CF5-D1C00BD3C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4519" y="2670610"/>
            <a:ext cx="5115711" cy="1870483"/>
          </a:xfrm>
          <a:effectLst>
            <a:outerShdw blurRad="768806" dist="547200" dir="5400000" sx="95826" sy="95826" algn="ctr" rotWithShape="0">
              <a:srgbClr val="000000">
                <a:alpha val="53000"/>
              </a:srgb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FFFFFF"/>
                </a:solidFill>
              </a:rPr>
              <a:t>MAXIMUS’S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FOREST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A0FDB-7D6D-B4E9-AF11-B452E856A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7647" y="4608371"/>
            <a:ext cx="3211135" cy="644789"/>
          </a:xfrm>
        </p:spPr>
        <p:txBody>
          <a:bodyPr>
            <a:normAutofit/>
          </a:bodyPr>
          <a:lstStyle/>
          <a:p>
            <a:pPr algn="l"/>
            <a:r>
              <a:rPr lang="en-US" sz="2400" i="1" dirty="0"/>
              <a:t>Why habitats matter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56352C-7002-5B67-8C30-1C9BE8D0AD65}"/>
              </a:ext>
            </a:extLst>
          </p:cNvPr>
          <p:cNvGrpSpPr/>
          <p:nvPr/>
        </p:nvGrpSpPr>
        <p:grpSpPr>
          <a:xfrm>
            <a:off x="-311640" y="232678"/>
            <a:ext cx="5747021" cy="5809782"/>
            <a:chOff x="-516891" y="518706"/>
            <a:chExt cx="6612891" cy="66128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A02C03-D326-7344-3246-F9EC11B13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28" b="92743" l="9809" r="90191">
                          <a14:foregroundMark x1="37061" y1="92074" x2="38517" y2="92504"/>
                          <a14:foregroundMark x1="38517" y1="92504" x2="55104" y2="91866"/>
                          <a14:foregroundMark x1="55104" y1="91866" x2="70335" y2="92743"/>
                          <a14:foregroundMark x1="83177" y1="90693" x2="84928" y2="90032"/>
                          <a14:foregroundMark x1="89139" y1="84864" x2="90191" y2="83573"/>
                          <a14:foregroundMark x1="84928" y1="90032" x2="85026" y2="89911"/>
                          <a14:foregroundMark x1="89163" y1="78603" x2="88756" y2="76635"/>
                          <a14:foregroundMark x1="88756" y1="76635" x2="87640" y2="74960"/>
                          <a14:foregroundMark x1="39952" y1="6244" x2="39633" y2="3907"/>
                          <a14:foregroundMark x1="37751" y1="8728" x2="37081" y2="10447"/>
                          <a14:foregroundMark x1="37081" y1="10447" x2="37081" y2="10686"/>
                          <a14:foregroundMark x1="26680" y1="75872" x2="16507" y2="75439"/>
                          <a14:foregroundMark x1="31499" y1="76077" x2="30412" y2="76031"/>
                          <a14:foregroundMark x1="89234" y1="86284" x2="89713" y2="85646"/>
                          <a14:foregroundMark x1="89750" y1="86842" x2="90271" y2="88596"/>
                          <a14:foregroundMark x1="89394" y1="85646" x2="89679" y2="86603"/>
                          <a14:foregroundMark x1="77567" y1="91034" x2="76236" y2="90590"/>
                          <a14:foregroundMark x1="80886" y1="92140" x2="81107" y2="92214"/>
                          <a14:foregroundMark x1="82695" y1="92743" x2="81618" y2="92384"/>
                          <a14:foregroundMark x1="31988" y1="77115" x2="32732" y2="82376"/>
                          <a14:foregroundMark x1="32878" y1="84318" x2="32297" y2="89474"/>
                          <a14:foregroundMark x1="36762" y1="92265" x2="35407" y2="92424"/>
                          <a14:foregroundMark x1="29984" y1="75917" x2="26555" y2="75917"/>
                          <a14:foregroundMark x1="37959" y1="4625" x2="38118" y2="6300"/>
                          <a14:backgroundMark x1="42903" y1="55821" x2="44896" y2="69697"/>
                          <a14:backgroundMark x1="44896" y1="69697" x2="45534" y2="70973"/>
                          <a14:backgroundMark x1="80749" y1="91106" x2="81818" y2="90750"/>
                          <a14:backgroundMark x1="85167" y1="88437" x2="87799" y2="85008"/>
                          <a14:backgroundMark x1="28985" y1="77067" x2="28150" y2="77113"/>
                          <a14:backgroundMark x1="32616" y1="89234" x2="36762" y2="91228"/>
                          <a14:backgroundMark x1="30781" y1="89952" x2="31180" y2="90112"/>
                          <a14:backgroundMark x1="31180" y1="90112" x2="31180" y2="91547"/>
                          <a14:backgroundMark x1="87959" y1="85646" x2="88596" y2="86124"/>
                          <a14:backgroundMark x1="88437" y1="86603" x2="87799" y2="86124"/>
                          <a14:backgroundMark x1="88118" y1="87002" x2="88756" y2="86443"/>
                          <a14:backgroundMark x1="88278" y1="86603" x2="88278" y2="86842"/>
                          <a14:backgroundMark x1="88118" y1="86603" x2="86284" y2="87480"/>
                          <a14:backgroundMark x1="89553" y1="81021" x2="90271" y2="82217"/>
                          <a14:backgroundMark x1="89394" y1="78549" x2="89952" y2="80861"/>
                          <a14:backgroundMark x1="89952" y1="81340" x2="90590" y2="81738"/>
                          <a14:backgroundMark x1="90590" y1="81499" x2="90271" y2="82536"/>
                          <a14:backgroundMark x1="90271" y1="82376" x2="89553" y2="83652"/>
                          <a14:backgroundMark x1="88437" y1="86842" x2="86603" y2="87640"/>
                          <a14:backgroundMark x1="86284" y1="87480" x2="88278" y2="87799"/>
                          <a14:backgroundMark x1="85805" y1="87959" x2="86124" y2="88915"/>
                          <a14:backgroundMark x1="80702" y1="90431" x2="81180" y2="90431"/>
                          <a14:backgroundMark x1="81180" y1="90112" x2="82376" y2="91946"/>
                          <a14:backgroundMark x1="78389" y1="91069" x2="78549" y2="90431"/>
                          <a14:backgroundMark x1="78549" y1="90271" x2="80861" y2="91228"/>
                          <a14:backgroundMark x1="78868" y1="90431" x2="80383" y2="91946"/>
                          <a14:backgroundMark x1="79187" y1="90909" x2="80861" y2="89234"/>
                          <a14:backgroundMark x1="80861" y1="89075" x2="79346" y2="91069"/>
                          <a14:backgroundMark x1="79346" y1="90909" x2="79506" y2="92424"/>
                          <a14:backgroundMark x1="31340" y1="76794" x2="31499" y2="77273"/>
                          <a14:backgroundMark x1="31021" y1="81738" x2="31340" y2="83333"/>
                          <a14:backgroundMark x1="31499" y1="82376" x2="31499" y2="83652"/>
                          <a14:backgroundMark x1="31180" y1="76396" x2="31659" y2="77273"/>
                          <a14:backgroundMark x1="38118" y1="12201" x2="39553" y2="10447"/>
                          <a14:backgroundMark x1="40271" y1="11962" x2="39872" y2="9809"/>
                          <a14:backgroundMark x1="39872" y1="8453" x2="40271" y2="8054"/>
                          <a14:backgroundMark x1="39633" y1="8692" x2="38596" y2="8931"/>
                          <a14:backgroundMark x1="39872" y1="9171" x2="40510" y2="11324"/>
                          <a14:backgroundMark x1="39872" y1="8931" x2="39234" y2="7018"/>
                          <a14:backgroundMark x1="38756" y1="7815" x2="40271" y2="9809"/>
                          <a14:backgroundMark x1="39234" y1="7177" x2="39234" y2="7177"/>
                          <a14:backgroundMark x1="39474" y1="7416" x2="38756" y2="6300"/>
                          <a14:backgroundMark x1="38756" y1="6140" x2="39633" y2="7416"/>
                          <a14:backgroundMark x1="39633" y1="7177" x2="39633" y2="7177"/>
                          <a14:backgroundMark x1="38756" y1="6539" x2="39872" y2="6778"/>
                          <a14:backgroundMark x1="39872" y1="7656" x2="39234" y2="4625"/>
                          <a14:backgroundMark x1="39474" y1="7815" x2="39474" y2="7815"/>
                          <a14:backgroundMark x1="39474" y1="7177" x2="39872" y2="701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516891" y="518706"/>
              <a:ext cx="6612891" cy="661289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84A0860-5EEC-49C7-7AB1-4313C565D6C7}"/>
                </a:ext>
              </a:extLst>
            </p:cNvPr>
            <p:cNvSpPr/>
            <p:nvPr/>
          </p:nvSpPr>
          <p:spPr>
            <a:xfrm>
              <a:off x="5182652" y="6194156"/>
              <a:ext cx="137787" cy="13750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222E87-A696-5635-434B-A6271CB23001}"/>
                </a:ext>
              </a:extLst>
            </p:cNvPr>
            <p:cNvSpPr txBox="1">
              <a:spLocks/>
            </p:cNvSpPr>
            <p:nvPr/>
          </p:nvSpPr>
          <p:spPr>
            <a:xfrm>
              <a:off x="3939615" y="6043574"/>
              <a:ext cx="1554647" cy="35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Springfield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37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AB76F-A412-5E54-F456-3ED67E1F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oggy forest with trees  Description automatically generated">
            <a:extLst>
              <a:ext uri="{FF2B5EF4-FFF2-40B4-BE49-F238E27FC236}">
                <a16:creationId xmlns:a16="http://schemas.microsoft.com/office/drawing/2014/main" id="{9BCFAB3B-8969-A9A9-0373-D1B15906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728" y="-18288"/>
            <a:ext cx="12472416" cy="69910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E82228-B054-2293-F529-598D7CF1A08C}"/>
              </a:ext>
            </a:extLst>
          </p:cNvPr>
          <p:cNvSpPr/>
          <p:nvPr/>
        </p:nvSpPr>
        <p:spPr>
          <a:xfrm>
            <a:off x="-134111" y="-164592"/>
            <a:ext cx="12496800" cy="7137400"/>
          </a:xfrm>
          <a:prstGeom prst="rect">
            <a:avLst/>
          </a:prstGeom>
          <a:gradFill>
            <a:gsLst>
              <a:gs pos="0">
                <a:schemeClr val="tx2">
                  <a:lumMod val="96172"/>
                  <a:lumOff val="3828"/>
                  <a:alpha val="59526"/>
                </a:schemeClr>
              </a:gs>
              <a:gs pos="66000">
                <a:schemeClr val="bg1">
                  <a:alpha val="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DDC21-C522-AF15-6865-7B2937D2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11" y="4436494"/>
            <a:ext cx="10653578" cy="1057136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What happens if habitats change?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A173FE-CDDC-3B89-F9A4-424248577F84}"/>
              </a:ext>
            </a:extLst>
          </p:cNvPr>
          <p:cNvSpPr txBox="1">
            <a:spLocks/>
          </p:cNvSpPr>
          <p:nvPr/>
        </p:nvSpPr>
        <p:spPr>
          <a:xfrm>
            <a:off x="581423" y="4684423"/>
            <a:ext cx="10653578" cy="16184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67492B-5A8F-4005-0D34-B21869020F44}"/>
              </a:ext>
            </a:extLst>
          </p:cNvPr>
          <p:cNvSpPr txBox="1">
            <a:spLocks/>
          </p:cNvSpPr>
          <p:nvPr/>
        </p:nvSpPr>
        <p:spPr>
          <a:xfrm>
            <a:off x="581423" y="5300047"/>
            <a:ext cx="10653578" cy="1057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>
                <a:solidFill>
                  <a:schemeClr val="bg1"/>
                </a:solidFill>
              </a:rPr>
              <a:t>For example, less food or shelter. </a:t>
            </a:r>
          </a:p>
        </p:txBody>
      </p:sp>
      <p:pic>
        <p:nvPicPr>
          <p:cNvPr id="5" name="Picture 4" descr="A black bird with yellow wings&#10;&#10;Description automatically generated">
            <a:extLst>
              <a:ext uri="{FF2B5EF4-FFF2-40B4-BE49-F238E27FC236}">
                <a16:creationId xmlns:a16="http://schemas.microsoft.com/office/drawing/2014/main" id="{B05D7FC0-2A51-B206-E2AA-EF9E6BF2B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9" b="89844" l="2930" r="97070">
                        <a14:foregroundMark x1="9082" y1="67773" x2="1465" y2="67578"/>
                        <a14:foregroundMark x1="1465" y1="67578" x2="9082" y2="67773"/>
                        <a14:foregroundMark x1="9082" y1="67773" x2="6348" y2="67578"/>
                        <a14:foregroundMark x1="10254" y1="69824" x2="2930" y2="71973"/>
                        <a14:foregroundMark x1="2930" y1="71973" x2="6641" y2="72363"/>
                        <a14:foregroundMark x1="5957" y1="77148" x2="5957" y2="77148"/>
                        <a14:foregroundMark x1="80566" y1="12012" x2="83008" y2="10156"/>
                        <a14:foregroundMark x1="86426" y1="9473" x2="88477" y2="8105"/>
                        <a14:foregroundMark x1="88281" y1="13574" x2="92090" y2="6738"/>
                        <a14:foregroundMark x1="92090" y1="6738" x2="89551" y2="15137"/>
                        <a14:foregroundMark x1="89551" y1="15137" x2="91113" y2="23047"/>
                        <a14:foregroundMark x1="91113" y1="23047" x2="89648" y2="31445"/>
                        <a14:foregroundMark x1="89648" y1="31445" x2="90723" y2="32422"/>
                        <a14:foregroundMark x1="93945" y1="19238" x2="92090" y2="21094"/>
                        <a14:foregroundMark x1="92383" y1="16992" x2="92383" y2="14258"/>
                        <a14:foregroundMark x1="93457" y1="5176" x2="93066" y2="3809"/>
                        <a14:foregroundMark x1="88281" y1="4980" x2="88281" y2="3809"/>
                        <a14:foregroundMark x1="92773" y1="14746" x2="95020" y2="10645"/>
                        <a14:foregroundMark x1="97070" y1="15430" x2="94141" y2="19043"/>
                        <a14:foregroundMark x1="30176" y1="46289" x2="32031" y2="51465"/>
                        <a14:foregroundMark x1="28613" y1="47656" x2="29102" y2="44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943" y="1021778"/>
            <a:ext cx="1756696" cy="1756696"/>
          </a:xfrm>
          <a:prstGeom prst="rect">
            <a:avLst/>
          </a:prstGeom>
        </p:spPr>
      </p:pic>
      <p:pic>
        <p:nvPicPr>
          <p:cNvPr id="6" name="Picture 5" descr="A black bird with yellow wings&#10;&#10;Description automatically generated">
            <a:extLst>
              <a:ext uri="{FF2B5EF4-FFF2-40B4-BE49-F238E27FC236}">
                <a16:creationId xmlns:a16="http://schemas.microsoft.com/office/drawing/2014/main" id="{BC83E0F2-F48B-6FBE-77DD-06E4CFE69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9" b="89844" l="2930" r="97070">
                        <a14:foregroundMark x1="9082" y1="67773" x2="1465" y2="67578"/>
                        <a14:foregroundMark x1="1465" y1="67578" x2="9082" y2="67773"/>
                        <a14:foregroundMark x1="9082" y1="67773" x2="6348" y2="67578"/>
                        <a14:foregroundMark x1="10254" y1="69824" x2="2930" y2="71973"/>
                        <a14:foregroundMark x1="2930" y1="71973" x2="6641" y2="72363"/>
                        <a14:foregroundMark x1="5957" y1="77148" x2="5957" y2="77148"/>
                        <a14:foregroundMark x1="80566" y1="12012" x2="83008" y2="10156"/>
                        <a14:foregroundMark x1="86426" y1="9473" x2="88477" y2="8105"/>
                        <a14:foregroundMark x1="88281" y1="13574" x2="92090" y2="6738"/>
                        <a14:foregroundMark x1="92090" y1="6738" x2="89551" y2="15137"/>
                        <a14:foregroundMark x1="89551" y1="15137" x2="91113" y2="23047"/>
                        <a14:foregroundMark x1="91113" y1="23047" x2="89648" y2="31445"/>
                        <a14:foregroundMark x1="89648" y1="31445" x2="90723" y2="32422"/>
                        <a14:foregroundMark x1="93945" y1="19238" x2="92090" y2="21094"/>
                        <a14:foregroundMark x1="92383" y1="16992" x2="92383" y2="14258"/>
                        <a14:foregroundMark x1="93457" y1="5176" x2="93066" y2="3809"/>
                        <a14:foregroundMark x1="88281" y1="4980" x2="88281" y2="3809"/>
                        <a14:foregroundMark x1="92773" y1="14746" x2="95020" y2="10645"/>
                        <a14:foregroundMark x1="97070" y1="15430" x2="94141" y2="19043"/>
                        <a14:foregroundMark x1="30176" y1="46289" x2="32031" y2="51465"/>
                        <a14:foregroundMark x1="28613" y1="47656" x2="29102" y2="44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599" y="2353223"/>
            <a:ext cx="521380" cy="521380"/>
          </a:xfrm>
          <a:prstGeom prst="rect">
            <a:avLst/>
          </a:prstGeom>
        </p:spPr>
      </p:pic>
      <p:pic>
        <p:nvPicPr>
          <p:cNvPr id="8" name="Picture 7" descr="A black bird with yellow wings&#10;&#10;Description automatically generated">
            <a:extLst>
              <a:ext uri="{FF2B5EF4-FFF2-40B4-BE49-F238E27FC236}">
                <a16:creationId xmlns:a16="http://schemas.microsoft.com/office/drawing/2014/main" id="{9C3C24DF-801C-D303-38ED-55FA9165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9" b="89844" l="2930" r="97070">
                        <a14:foregroundMark x1="9082" y1="67773" x2="1465" y2="67578"/>
                        <a14:foregroundMark x1="1465" y1="67578" x2="9082" y2="67773"/>
                        <a14:foregroundMark x1="9082" y1="67773" x2="6348" y2="67578"/>
                        <a14:foregroundMark x1="10254" y1="69824" x2="2930" y2="71973"/>
                        <a14:foregroundMark x1="2930" y1="71973" x2="6641" y2="72363"/>
                        <a14:foregroundMark x1="5957" y1="77148" x2="5957" y2="77148"/>
                        <a14:foregroundMark x1="80566" y1="12012" x2="83008" y2="10156"/>
                        <a14:foregroundMark x1="86426" y1="9473" x2="88477" y2="8105"/>
                        <a14:foregroundMark x1="88281" y1="13574" x2="92090" y2="6738"/>
                        <a14:foregroundMark x1="92090" y1="6738" x2="89551" y2="15137"/>
                        <a14:foregroundMark x1="89551" y1="15137" x2="91113" y2="23047"/>
                        <a14:foregroundMark x1="91113" y1="23047" x2="89648" y2="31445"/>
                        <a14:foregroundMark x1="89648" y1="31445" x2="90723" y2="32422"/>
                        <a14:foregroundMark x1="93945" y1="19238" x2="92090" y2="21094"/>
                        <a14:foregroundMark x1="92383" y1="16992" x2="92383" y2="14258"/>
                        <a14:foregroundMark x1="93457" y1="5176" x2="93066" y2="3809"/>
                        <a14:foregroundMark x1="88281" y1="4980" x2="88281" y2="3809"/>
                        <a14:foregroundMark x1="92773" y1="14746" x2="95020" y2="10645"/>
                        <a14:foregroundMark x1="97070" y1="15430" x2="94141" y2="19043"/>
                        <a14:foregroundMark x1="30176" y1="46289" x2="32031" y2="51465"/>
                        <a14:foregroundMark x1="28613" y1="47656" x2="29102" y2="44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90190" y="2744418"/>
            <a:ext cx="947175" cy="9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A2300-16C0-C525-12F7-89BDFD201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iver running through a forest  Description automatically generated">
            <a:extLst>
              <a:ext uri="{FF2B5EF4-FFF2-40B4-BE49-F238E27FC236}">
                <a16:creationId xmlns:a16="http://schemas.microsoft.com/office/drawing/2014/main" id="{33F4306E-9EC9-8470-D27F-DF92D5F8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07" r="9091" b="14985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pic>
        <p:nvPicPr>
          <p:cNvPr id="20" name="Picture 19" descr="A view of a town from a hill  Description automatically generated">
            <a:extLst>
              <a:ext uri="{FF2B5EF4-FFF2-40B4-BE49-F238E27FC236}">
                <a16:creationId xmlns:a16="http://schemas.microsoft.com/office/drawing/2014/main" id="{E4CBDBF3-21A6-DF7C-7F28-3C41D0EF3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23"/>
            <a:ext cx="12237494" cy="6879929"/>
          </a:xfrm>
          <a:prstGeom prst="rect">
            <a:avLst/>
          </a:prstGeom>
        </p:spPr>
      </p:pic>
      <p:pic>
        <p:nvPicPr>
          <p:cNvPr id="22" name="Picture 21" descr="A road with trees and buildings in the background  Description automatically generated">
            <a:extLst>
              <a:ext uri="{FF2B5EF4-FFF2-40B4-BE49-F238E27FC236}">
                <a16:creationId xmlns:a16="http://schemas.microsoft.com/office/drawing/2014/main" id="{6FC86E69-B1F9-AD56-DD90-457583C96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1" y="1"/>
            <a:ext cx="12439081" cy="6881751"/>
          </a:xfrm>
          <a:prstGeom prst="rect">
            <a:avLst/>
          </a:prstGeom>
        </p:spPr>
      </p:pic>
      <p:pic>
        <p:nvPicPr>
          <p:cNvPr id="24" name="Picture 23" descr="A landscape with a road and a small lake  Description automatically generated with medium confidence">
            <a:extLst>
              <a:ext uri="{FF2B5EF4-FFF2-40B4-BE49-F238E27FC236}">
                <a16:creationId xmlns:a16="http://schemas.microsoft.com/office/drawing/2014/main" id="{6E6E8231-9E87-CA2A-34DA-932F777A2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824"/>
            <a:ext cx="12773402" cy="6854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C424F-AF17-D895-8F56-C91EC5D2765E}"/>
              </a:ext>
            </a:extLst>
          </p:cNvPr>
          <p:cNvSpPr txBox="1">
            <a:spLocks/>
          </p:cNvSpPr>
          <p:nvPr/>
        </p:nvSpPr>
        <p:spPr>
          <a:xfrm>
            <a:off x="581423" y="4684423"/>
            <a:ext cx="10653578" cy="16184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290C3-FD46-932E-E608-234C6DD9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8" y="3429000"/>
            <a:ext cx="5164282" cy="18887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are some ways people also need land?</a:t>
            </a:r>
          </a:p>
        </p:txBody>
      </p:sp>
    </p:spTree>
    <p:extLst>
      <p:ext uri="{BB962C8B-B14F-4D97-AF65-F5344CB8AC3E}">
        <p14:creationId xmlns:p14="http://schemas.microsoft.com/office/powerpoint/2010/main" val="1797481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ggy forest with trees  Description automatically generated">
            <a:extLst>
              <a:ext uri="{FF2B5EF4-FFF2-40B4-BE49-F238E27FC236}">
                <a16:creationId xmlns:a16="http://schemas.microsoft.com/office/drawing/2014/main" id="{A1074439-B937-BAB2-AD85-B0BB48F9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1C08A3-6C4C-B2CE-9532-41FA2F3C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969264"/>
          </a:xfrm>
        </p:spPr>
        <p:txBody>
          <a:bodyPr/>
          <a:lstStyle/>
          <a:p>
            <a:pPr algn="ctr"/>
            <a:r>
              <a:rPr lang="en-US" dirty="0"/>
              <a:t>The BIG Question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9DEB25-7171-8521-7738-2DED2BF8A45A}"/>
              </a:ext>
            </a:extLst>
          </p:cNvPr>
          <p:cNvSpPr txBox="1">
            <a:spLocks/>
          </p:cNvSpPr>
          <p:nvPr/>
        </p:nvSpPr>
        <p:spPr>
          <a:xfrm>
            <a:off x="612648" y="3791278"/>
            <a:ext cx="10653578" cy="969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How can we ensure everyone gets a home?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A7B6A7-84A8-01CB-D63A-1035CB9363DB}"/>
              </a:ext>
            </a:extLst>
          </p:cNvPr>
          <p:cNvSpPr txBox="1">
            <a:spLocks/>
          </p:cNvSpPr>
          <p:nvPr/>
        </p:nvSpPr>
        <p:spPr>
          <a:xfrm>
            <a:off x="765048" y="2097459"/>
            <a:ext cx="10653578" cy="969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4EA1C9-A5B4-12A6-527C-D25B42AB7B44}"/>
              </a:ext>
            </a:extLst>
          </p:cNvPr>
          <p:cNvSpPr txBox="1">
            <a:spLocks/>
          </p:cNvSpPr>
          <p:nvPr/>
        </p:nvSpPr>
        <p:spPr>
          <a:xfrm>
            <a:off x="612648" y="2097459"/>
            <a:ext cx="10653578" cy="9692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People, animals and plants often need to share the same space to live. </a:t>
            </a:r>
          </a:p>
        </p:txBody>
      </p:sp>
    </p:spTree>
    <p:extLst>
      <p:ext uri="{BB962C8B-B14F-4D97-AF65-F5344CB8AC3E}">
        <p14:creationId xmlns:p14="http://schemas.microsoft.com/office/powerpoint/2010/main" val="292347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1044FA-FB3A-AB7C-5969-2A10EDB73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iver running through a forest  Description automatically generated">
            <a:extLst>
              <a:ext uri="{FF2B5EF4-FFF2-40B4-BE49-F238E27FC236}">
                <a16:creationId xmlns:a16="http://schemas.microsoft.com/office/drawing/2014/main" id="{E1115188-36C2-70D3-CE70-569FD723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54" r="9091" b="1833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7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68FFC-6D93-4DDF-2D8C-4D14C82B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40" y="1352550"/>
            <a:ext cx="8898082" cy="7333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Why natural habitats are important.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C927E-FD8B-2480-691D-A9F9F0C8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029" y="5506871"/>
            <a:ext cx="1572986" cy="15729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3E19E2-BC6C-111E-3B4E-08FED798D786}"/>
              </a:ext>
            </a:extLst>
          </p:cNvPr>
          <p:cNvSpPr txBox="1">
            <a:spLocks/>
          </p:cNvSpPr>
          <p:nvPr/>
        </p:nvSpPr>
        <p:spPr>
          <a:xfrm>
            <a:off x="687690" y="2419350"/>
            <a:ext cx="10532760" cy="733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🏠 Animals need habitat to find food, water and shelter.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0A0006-FAFD-D9FF-8C8C-E48549DDD2ED}"/>
              </a:ext>
            </a:extLst>
          </p:cNvPr>
          <p:cNvSpPr txBox="1">
            <a:spLocks/>
          </p:cNvSpPr>
          <p:nvPr/>
        </p:nvSpPr>
        <p:spPr>
          <a:xfrm>
            <a:off x="687690" y="3028950"/>
            <a:ext cx="10532760" cy="733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🐨 Without it, they cannot survive or raise their young.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8B3CFB-6C7C-5147-600C-9AC612FE07E3}"/>
              </a:ext>
            </a:extLst>
          </p:cNvPr>
          <p:cNvSpPr txBox="1">
            <a:spLocks/>
          </p:cNvSpPr>
          <p:nvPr/>
        </p:nvSpPr>
        <p:spPr>
          <a:xfrm>
            <a:off x="706740" y="3962400"/>
            <a:ext cx="9980310" cy="733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🌿 Healthy habitats clean our air and water, benefiting     people too.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06C2B6-017C-65DC-AFA3-C4C7758100AC}"/>
              </a:ext>
            </a:extLst>
          </p:cNvPr>
          <p:cNvSpPr txBox="1">
            <a:spLocks/>
          </p:cNvSpPr>
          <p:nvPr/>
        </p:nvSpPr>
        <p:spPr>
          <a:xfrm>
            <a:off x="763890" y="4857750"/>
            <a:ext cx="9980310" cy="733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🤝 When we protect nature, people and animals thrive together.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8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0D8CB-B990-2936-D6D3-A816269CB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1013C5-0169-8F8C-FA57-62D87022A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iver running through a forest  Description automatically generated">
            <a:extLst>
              <a:ext uri="{FF2B5EF4-FFF2-40B4-BE49-F238E27FC236}">
                <a16:creationId xmlns:a16="http://schemas.microsoft.com/office/drawing/2014/main" id="{703302BE-31FD-92BF-0105-C7D004BF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1" r="90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72932"/>
            <a:ext cx="12192000" cy="428506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2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A28A1-2A6B-06B5-9459-F2735482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4219498"/>
            <a:ext cx="8728364" cy="1307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All living things need a home. </a:t>
            </a:r>
          </a:p>
        </p:txBody>
      </p:sp>
    </p:spTree>
    <p:extLst>
      <p:ext uri="{BB962C8B-B14F-4D97-AF65-F5344CB8AC3E}">
        <p14:creationId xmlns:p14="http://schemas.microsoft.com/office/powerpoint/2010/main" val="417999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ouse on a hill  Description automatically generated">
            <a:extLst>
              <a:ext uri="{FF2B5EF4-FFF2-40B4-BE49-F238E27FC236}">
                <a16:creationId xmlns:a16="http://schemas.microsoft.com/office/drawing/2014/main" id="{478F82FA-7D2F-747B-2583-3D1FA4F0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1"/>
            <a:ext cx="12192000" cy="68625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FE44AA-438E-910F-71B5-A757237AEBC9}"/>
              </a:ext>
            </a:extLst>
          </p:cNvPr>
          <p:cNvSpPr/>
          <p:nvPr/>
        </p:nvSpPr>
        <p:spPr>
          <a:xfrm>
            <a:off x="-1" y="-26033"/>
            <a:ext cx="12350047" cy="686256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lumMod val="70000"/>
                  <a:alpha val="48721"/>
                </a:schemeClr>
              </a:gs>
              <a:gs pos="83000">
                <a:schemeClr val="bg1">
                  <a:alpha val="0"/>
                </a:schemeClr>
              </a:gs>
            </a:gsLst>
            <a:lin ang="21594000" scaled="0"/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7AE9A-1709-DF8E-FA94-85751112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58256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Think about your home...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EDC9F8-0D12-CCFE-67C1-A4F4392C91CD}"/>
              </a:ext>
            </a:extLst>
          </p:cNvPr>
          <p:cNvSpPr txBox="1">
            <a:spLocks/>
          </p:cNvSpPr>
          <p:nvPr/>
        </p:nvSpPr>
        <p:spPr>
          <a:xfrm>
            <a:off x="699732" y="1631934"/>
            <a:ext cx="10653578" cy="582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What do you need to survive?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FB9397-CBB7-82D3-6486-7E5A8589F229}"/>
              </a:ext>
            </a:extLst>
          </p:cNvPr>
          <p:cNvSpPr txBox="1">
            <a:spLocks/>
          </p:cNvSpPr>
          <p:nvPr/>
        </p:nvSpPr>
        <p:spPr>
          <a:xfrm>
            <a:off x="3805557" y="5726799"/>
            <a:ext cx="4738929" cy="582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Now, imagine this…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B460B-E6A4-D73E-55C3-F6F73617F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020" l="9961" r="89844">
                        <a14:foregroundMark x1="41452" y1="13365" x2="45117" y2="11328"/>
                        <a14:foregroundMark x1="40723" y1="7910" x2="40234" y2="5566"/>
                        <a14:foregroundMark x1="49725" y1="8686" x2="55371" y2="4395"/>
                        <a14:foregroundMark x1="55371" y1="4395" x2="51855" y2="13770"/>
                        <a14:foregroundMark x1="35449" y1="87988" x2="22949" y2="92383"/>
                        <a14:foregroundMark x1="22949" y1="92383" x2="35742" y2="95020"/>
                        <a14:foregroundMark x1="35742" y1="95020" x2="46777" y2="89160"/>
                        <a14:foregroundMark x1="46777" y1="89160" x2="48926" y2="87012"/>
                        <a14:foregroundMark x1="71094" y1="87500" x2="67285" y2="74414"/>
                        <a14:foregroundMark x1="67285" y1="74414" x2="67507" y2="62560"/>
                        <a14:foregroundMark x1="75400" y1="43235" x2="78223" y2="41309"/>
                        <a14:foregroundMark x1="68351" y1="48044" x2="71774" y2="45709"/>
                        <a14:foregroundMark x1="76071" y1="53378" x2="75977" y2="53906"/>
                        <a14:foregroundMark x1="78223" y1="41309" x2="76988" y2="48234"/>
                        <a14:foregroundMark x1="87070" y1="87822" x2="87891" y2="90332"/>
                        <a14:foregroundMark x1="79112" y1="63489" x2="83309" y2="76324"/>
                        <a14:foregroundMark x1="75977" y1="53906" x2="76330" y2="54987"/>
                        <a14:foregroundMark x1="87891" y1="90332" x2="73828" y2="88867"/>
                        <a14:foregroundMark x1="73828" y1="88867" x2="69727" y2="90918"/>
                        <a14:backgroundMark x1="82715" y1="76465" x2="85547" y2="88184"/>
                        <a14:backgroundMark x1="85547" y1="88184" x2="85645" y2="81738"/>
                        <a14:backgroundMark x1="74023" y1="42188" x2="72559" y2="45996"/>
                        <a14:backgroundMark x1="46582" y1="11816" x2="46582" y2="11816"/>
                        <a14:backgroundMark x1="46094" y1="9863" x2="48438" y2="8887"/>
                        <a14:backgroundMark x1="66309" y1="55176" x2="67773" y2="49902"/>
                        <a14:backgroundMark x1="63867" y1="47461" x2="67480" y2="60254"/>
                        <a14:backgroundMark x1="67480" y1="60254" x2="65820" y2="61914"/>
                        <a14:backgroundMark x1="66797" y1="52344" x2="66797" y2="49414"/>
                        <a14:backgroundMark x1="43652" y1="8398" x2="43652" y2="8887"/>
                        <a14:backgroundMark x1="48340" y1="8301" x2="47559" y2="11035"/>
                        <a14:backgroundMark x1="45508" y1="10254" x2="46777" y2="10840"/>
                        <a14:backgroundMark x1="64648" y1="48828" x2="67969" y2="55566"/>
                        <a14:backgroundMark x1="65723" y1="49023" x2="67969" y2="49512"/>
                        <a14:backgroundMark x1="67188" y1="51270" x2="67188" y2="51270"/>
                        <a14:backgroundMark x1="66406" y1="49805" x2="67676" y2="52051"/>
                        <a14:backgroundMark x1="38770" y1="13281" x2="41309" y2="13574"/>
                        <a14:backgroundMark x1="77051" y1="48242" x2="76758" y2="50586"/>
                        <a14:backgroundMark x1="77051" y1="49023" x2="79004" y2="61133"/>
                        <a14:backgroundMark x1="79004" y1="61133" x2="79980" y2="6308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70379" y="4760259"/>
            <a:ext cx="3174525" cy="31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C8C52-E6D3-7237-54ED-53A004C4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ouse on a hill  Description automatically generated">
            <a:extLst>
              <a:ext uri="{FF2B5EF4-FFF2-40B4-BE49-F238E27FC236}">
                <a16:creationId xmlns:a16="http://schemas.microsoft.com/office/drawing/2014/main" id="{C5DF2C56-30C3-59F1-C022-9B7844C03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" t="2325" r="-1" b="14251"/>
          <a:stretch/>
        </p:blipFill>
        <p:spPr>
          <a:xfrm>
            <a:off x="-59634" y="-39756"/>
            <a:ext cx="12439374" cy="69971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  <a:alpha val="40132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5056AB-5EDF-A77E-4ADF-995B58652A48}"/>
              </a:ext>
            </a:extLst>
          </p:cNvPr>
          <p:cNvSpPr/>
          <p:nvPr/>
        </p:nvSpPr>
        <p:spPr>
          <a:xfrm>
            <a:off x="-84939" y="-43542"/>
            <a:ext cx="12464679" cy="69971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lumMod val="70000"/>
                  <a:alpha val="48721"/>
                </a:schemeClr>
              </a:gs>
              <a:gs pos="83000">
                <a:schemeClr val="bg1">
                  <a:alpha val="0"/>
                </a:schemeClr>
              </a:gs>
            </a:gsLst>
            <a:lin ang="21594000" scaled="0"/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5AE730-00EC-DE9C-376E-5D0F8D61956C}"/>
              </a:ext>
            </a:extLst>
          </p:cNvPr>
          <p:cNvSpPr txBox="1">
            <a:spLocks/>
          </p:cNvSpPr>
          <p:nvPr/>
        </p:nvSpPr>
        <p:spPr>
          <a:xfrm>
            <a:off x="675840" y="2814607"/>
            <a:ext cx="10653578" cy="665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Where do you go?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9FC589-767C-3092-3DA5-59839DE08DD8}"/>
              </a:ext>
            </a:extLst>
          </p:cNvPr>
          <p:cNvSpPr txBox="1">
            <a:spLocks/>
          </p:cNvSpPr>
          <p:nvPr/>
        </p:nvSpPr>
        <p:spPr>
          <a:xfrm>
            <a:off x="612648" y="1242519"/>
            <a:ext cx="10653578" cy="9028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Your home disappears!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301029-FD2B-E733-38C8-DA699CFFF837}"/>
              </a:ext>
            </a:extLst>
          </p:cNvPr>
          <p:cNvSpPr txBox="1">
            <a:spLocks/>
          </p:cNvSpPr>
          <p:nvPr/>
        </p:nvSpPr>
        <p:spPr>
          <a:xfrm>
            <a:off x="708972" y="3483844"/>
            <a:ext cx="10653578" cy="665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do you need?</a:t>
            </a:r>
          </a:p>
        </p:txBody>
      </p:sp>
    </p:spTree>
    <p:extLst>
      <p:ext uri="{BB962C8B-B14F-4D97-AF65-F5344CB8AC3E}">
        <p14:creationId xmlns:p14="http://schemas.microsoft.com/office/powerpoint/2010/main" val="3960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orest with trees and fog  Description automatically generated">
            <a:extLst>
              <a:ext uri="{FF2B5EF4-FFF2-40B4-BE49-F238E27FC236}">
                <a16:creationId xmlns:a16="http://schemas.microsoft.com/office/drawing/2014/main" id="{16F514CF-3C3A-1440-9F63-E1EC3431E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" b="9949"/>
          <a:stretch/>
        </p:blipFill>
        <p:spPr>
          <a:xfrm>
            <a:off x="-107914" y="-80144"/>
            <a:ext cx="12407827" cy="7058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30049-9755-AE3E-13AC-3C271180BE59}"/>
              </a:ext>
            </a:extLst>
          </p:cNvPr>
          <p:cNvSpPr/>
          <p:nvPr/>
        </p:nvSpPr>
        <p:spPr>
          <a:xfrm>
            <a:off x="-84352" y="-80144"/>
            <a:ext cx="12407826" cy="7118577"/>
          </a:xfrm>
          <a:prstGeom prst="rect">
            <a:avLst/>
          </a:prstGeom>
          <a:solidFill>
            <a:schemeClr val="accent6">
              <a:lumMod val="50000"/>
              <a:alpha val="286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DB3007-4F97-F847-DC17-B094354D1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020" l="9961" r="89844">
                        <a14:foregroundMark x1="41452" y1="13365" x2="45117" y2="11328"/>
                        <a14:foregroundMark x1="40723" y1="7910" x2="40234" y2="5566"/>
                        <a14:foregroundMark x1="49725" y1="8686" x2="55371" y2="4395"/>
                        <a14:foregroundMark x1="55371" y1="4395" x2="51855" y2="13770"/>
                        <a14:foregroundMark x1="35449" y1="87988" x2="22949" y2="92383"/>
                        <a14:foregroundMark x1="22949" y1="92383" x2="35742" y2="95020"/>
                        <a14:foregroundMark x1="35742" y1="95020" x2="46777" y2="89160"/>
                        <a14:foregroundMark x1="46777" y1="89160" x2="48926" y2="87012"/>
                        <a14:foregroundMark x1="71094" y1="87500" x2="67285" y2="74414"/>
                        <a14:foregroundMark x1="67285" y1="74414" x2="67507" y2="62560"/>
                        <a14:foregroundMark x1="75400" y1="43235" x2="78223" y2="41309"/>
                        <a14:foregroundMark x1="68351" y1="48044" x2="71774" y2="45709"/>
                        <a14:foregroundMark x1="76071" y1="53378" x2="75977" y2="53906"/>
                        <a14:foregroundMark x1="78223" y1="41309" x2="76988" y2="48234"/>
                        <a14:foregroundMark x1="87070" y1="87822" x2="87891" y2="90332"/>
                        <a14:foregroundMark x1="79112" y1="63489" x2="83309" y2="76324"/>
                        <a14:foregroundMark x1="75977" y1="53906" x2="76330" y2="54987"/>
                        <a14:foregroundMark x1="87891" y1="90332" x2="73828" y2="88867"/>
                        <a14:foregroundMark x1="73828" y1="88867" x2="69727" y2="90918"/>
                        <a14:backgroundMark x1="82715" y1="76465" x2="85547" y2="88184"/>
                        <a14:backgroundMark x1="85547" y1="88184" x2="85645" y2="81738"/>
                        <a14:backgroundMark x1="74023" y1="42188" x2="72559" y2="45996"/>
                        <a14:backgroundMark x1="46582" y1="11816" x2="46582" y2="11816"/>
                        <a14:backgroundMark x1="46094" y1="9863" x2="48438" y2="8887"/>
                        <a14:backgroundMark x1="66309" y1="55176" x2="67773" y2="49902"/>
                        <a14:backgroundMark x1="63867" y1="47461" x2="67480" y2="60254"/>
                        <a14:backgroundMark x1="67480" y1="60254" x2="65820" y2="61914"/>
                        <a14:backgroundMark x1="66797" y1="52344" x2="66797" y2="49414"/>
                        <a14:backgroundMark x1="43652" y1="8398" x2="43652" y2="8887"/>
                        <a14:backgroundMark x1="48340" y1="8301" x2="47559" y2="11035"/>
                        <a14:backgroundMark x1="45508" y1="10254" x2="46777" y2="10840"/>
                        <a14:backgroundMark x1="64648" y1="48828" x2="67969" y2="55566"/>
                        <a14:backgroundMark x1="65723" y1="49023" x2="67969" y2="49512"/>
                        <a14:backgroundMark x1="67188" y1="51270" x2="67188" y2="51270"/>
                        <a14:backgroundMark x1="66406" y1="49805" x2="67676" y2="52051"/>
                        <a14:backgroundMark x1="38770" y1="13281" x2="41309" y2="13574"/>
                        <a14:backgroundMark x1="77051" y1="48242" x2="76758" y2="50586"/>
                        <a14:backgroundMark x1="77051" y1="49023" x2="79004" y2="61133"/>
                        <a14:backgroundMark x1="79004" y1="61133" x2="79980" y2="6308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10523" y="3877387"/>
            <a:ext cx="3949821" cy="3949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5ED65-DEF9-1D4A-ABC8-29B37D8C0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30087" y="5331597"/>
            <a:ext cx="1041400" cy="104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1B1B5-56B5-9C0C-D183-F376F65A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087" y="1893223"/>
            <a:ext cx="7854126" cy="65732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Animals have homes too.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D31F1D-686B-6813-2969-AD8984095399}"/>
              </a:ext>
            </a:extLst>
          </p:cNvPr>
          <p:cNvSpPr txBox="1">
            <a:spLocks/>
          </p:cNvSpPr>
          <p:nvPr/>
        </p:nvSpPr>
        <p:spPr>
          <a:xfrm>
            <a:off x="1693458" y="3225759"/>
            <a:ext cx="10653578" cy="477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These are called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74A836-B7BA-D30E-3B24-D83E472AD989}"/>
              </a:ext>
            </a:extLst>
          </p:cNvPr>
          <p:cNvSpPr txBox="1">
            <a:spLocks/>
          </p:cNvSpPr>
          <p:nvPr/>
        </p:nvSpPr>
        <p:spPr>
          <a:xfrm>
            <a:off x="3145728" y="3859949"/>
            <a:ext cx="10653578" cy="65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</a:rPr>
              <a:t>habitats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76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3EC3A-AF4C-1F58-0082-551188E31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shining through the trees  Description automatically generated">
            <a:extLst>
              <a:ext uri="{FF2B5EF4-FFF2-40B4-BE49-F238E27FC236}">
                <a16:creationId xmlns:a16="http://schemas.microsoft.com/office/drawing/2014/main" id="{CE4013E7-E67F-E53D-D02A-33C7A249B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3" t="39981" b="1739"/>
          <a:stretch/>
        </p:blipFill>
        <p:spPr>
          <a:xfrm>
            <a:off x="-38099" y="-28574"/>
            <a:ext cx="12306315" cy="7026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20C3E-09BC-3DAF-5827-DDBDDBFA7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307591" y="1271463"/>
            <a:ext cx="1331866" cy="133186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E11A6FF-7BF8-EF90-3CB1-A509F3F169CB}"/>
              </a:ext>
            </a:extLst>
          </p:cNvPr>
          <p:cNvSpPr/>
          <p:nvPr/>
        </p:nvSpPr>
        <p:spPr>
          <a:xfrm flipV="1">
            <a:off x="-57158" y="-28574"/>
            <a:ext cx="12306315" cy="69978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74000">
                <a:schemeClr val="accent2">
                  <a:lumMod val="45000"/>
                  <a:lumOff val="55000"/>
                  <a:alpha val="7369"/>
                </a:schemeClr>
              </a:gs>
              <a:gs pos="83000">
                <a:schemeClr val="accent2">
                  <a:lumMod val="45000"/>
                  <a:lumOff val="55000"/>
                  <a:alpha val="22000"/>
                </a:schemeClr>
              </a:gs>
              <a:gs pos="100000">
                <a:schemeClr val="accent2">
                  <a:lumMod val="30000"/>
                  <a:lumOff val="70000"/>
                  <a:alpha val="18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EFCFD-679A-A37A-786E-CABF59D1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01" y="1140535"/>
            <a:ext cx="10653578" cy="71282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is a habitat?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E429BB-1132-66A0-3CEC-35E583F3C3E0}"/>
              </a:ext>
            </a:extLst>
          </p:cNvPr>
          <p:cNvSpPr txBox="1">
            <a:spLocks/>
          </p:cNvSpPr>
          <p:nvPr/>
        </p:nvSpPr>
        <p:spPr>
          <a:xfrm>
            <a:off x="1233401" y="2128392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0D5CAD-4D18-E889-C6DE-640FE9C4E22B}"/>
              </a:ext>
            </a:extLst>
          </p:cNvPr>
          <p:cNvSpPr txBox="1">
            <a:spLocks/>
          </p:cNvSpPr>
          <p:nvPr/>
        </p:nvSpPr>
        <p:spPr>
          <a:xfrm>
            <a:off x="1255175" y="2089892"/>
            <a:ext cx="10653578" cy="7128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Habitats are natural places that provide: </a:t>
            </a:r>
          </a:p>
        </p:txBody>
      </p:sp>
      <p:sp>
        <p:nvSpPr>
          <p:cNvPr id="29" name="Text 17">
            <a:extLst>
              <a:ext uri="{FF2B5EF4-FFF2-40B4-BE49-F238E27FC236}">
                <a16:creationId xmlns:a16="http://schemas.microsoft.com/office/drawing/2014/main" id="{F22D4DD6-7FBD-B26A-7310-F309C4E10F92}"/>
              </a:ext>
            </a:extLst>
          </p:cNvPr>
          <p:cNvSpPr/>
          <p:nvPr/>
        </p:nvSpPr>
        <p:spPr>
          <a:xfrm>
            <a:off x="9204960" y="3535680"/>
            <a:ext cx="25603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endParaRPr lang="en-US" sz="3733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4E424D-1730-55F2-0EED-DD8194A133A9}"/>
              </a:ext>
            </a:extLst>
          </p:cNvPr>
          <p:cNvGrpSpPr/>
          <p:nvPr/>
        </p:nvGrpSpPr>
        <p:grpSpPr>
          <a:xfrm>
            <a:off x="609600" y="3535680"/>
            <a:ext cx="2560320" cy="2560320"/>
            <a:chOff x="609600" y="3535680"/>
            <a:chExt cx="2560320" cy="2560320"/>
          </a:xfrm>
        </p:grpSpPr>
        <p:sp>
          <p:nvSpPr>
            <p:cNvPr id="33" name="Shape 4">
              <a:extLst>
                <a:ext uri="{FF2B5EF4-FFF2-40B4-BE49-F238E27FC236}">
                  <a16:creationId xmlns:a16="http://schemas.microsoft.com/office/drawing/2014/main" id="{F47AE541-EC4B-6220-B97F-14E9141CC83F}"/>
                </a:ext>
              </a:extLst>
            </p:cNvPr>
            <p:cNvSpPr/>
            <p:nvPr/>
          </p:nvSpPr>
          <p:spPr>
            <a:xfrm>
              <a:off x="609600" y="3535680"/>
              <a:ext cx="2560320" cy="2560320"/>
            </a:xfrm>
            <a:prstGeom prst="rect">
              <a:avLst/>
            </a:prstGeom>
            <a:solidFill>
              <a:srgbClr val="3D9072"/>
            </a:solidFill>
            <a:ln w="25400">
              <a:solidFill>
                <a:srgbClr val="52B788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4" name="Text 5">
              <a:extLst>
                <a:ext uri="{FF2B5EF4-FFF2-40B4-BE49-F238E27FC236}">
                  <a16:creationId xmlns:a16="http://schemas.microsoft.com/office/drawing/2014/main" id="{C9AAD59B-E6D2-CAFC-ABFE-C0F3CF993AE9}"/>
                </a:ext>
              </a:extLst>
            </p:cNvPr>
            <p:cNvSpPr/>
            <p:nvPr/>
          </p:nvSpPr>
          <p:spPr>
            <a:xfrm>
              <a:off x="609600" y="3535680"/>
              <a:ext cx="2560320" cy="8534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3733" dirty="0">
                  <a:solidFill>
                    <a:srgbClr val="000000"/>
                  </a:solidFill>
                </a:rPr>
                <a:t>🌿</a:t>
              </a:r>
              <a:endParaRPr lang="en-US" sz="3733" dirty="0"/>
            </a:p>
          </p:txBody>
        </p:sp>
        <p:sp>
          <p:nvSpPr>
            <p:cNvPr id="35" name="Text 6">
              <a:extLst>
                <a:ext uri="{FF2B5EF4-FFF2-40B4-BE49-F238E27FC236}">
                  <a16:creationId xmlns:a16="http://schemas.microsoft.com/office/drawing/2014/main" id="{AAB3CE89-8A3C-6521-B8A3-2DF727019BE4}"/>
                </a:ext>
              </a:extLst>
            </p:cNvPr>
            <p:cNvSpPr/>
            <p:nvPr/>
          </p:nvSpPr>
          <p:spPr>
            <a:xfrm>
              <a:off x="609600" y="4267200"/>
              <a:ext cx="2560320" cy="6705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2400" b="1" dirty="0">
                  <a:solidFill>
                    <a:srgbClr val="1B4332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Food</a:t>
              </a:r>
              <a:endParaRPr lang="en-US" sz="2400" dirty="0"/>
            </a:p>
          </p:txBody>
        </p:sp>
        <p:sp>
          <p:nvSpPr>
            <p:cNvPr id="36" name="Text 7">
              <a:extLst>
                <a:ext uri="{FF2B5EF4-FFF2-40B4-BE49-F238E27FC236}">
                  <a16:creationId xmlns:a16="http://schemas.microsoft.com/office/drawing/2014/main" id="{D9A9FA10-336F-3A43-4F94-CCE415073CCB}"/>
                </a:ext>
              </a:extLst>
            </p:cNvPr>
            <p:cNvSpPr/>
            <p:nvPr/>
          </p:nvSpPr>
          <p:spPr>
            <a:xfrm>
              <a:off x="609600" y="4876800"/>
              <a:ext cx="2560320" cy="7315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1600" dirty="0">
                  <a:solidFill>
                    <a:srgbClr val="1B2E1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Something to eat</a:t>
              </a:r>
              <a:endParaRPr lang="en-US" sz="16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D5BA40-1A2C-9201-BFFD-036166AA65FF}"/>
              </a:ext>
            </a:extLst>
          </p:cNvPr>
          <p:cNvGrpSpPr/>
          <p:nvPr/>
        </p:nvGrpSpPr>
        <p:grpSpPr>
          <a:xfrm>
            <a:off x="3474720" y="3535680"/>
            <a:ext cx="2560320" cy="2560320"/>
            <a:chOff x="3474720" y="3535680"/>
            <a:chExt cx="2560320" cy="2560320"/>
          </a:xfrm>
        </p:grpSpPr>
        <p:sp>
          <p:nvSpPr>
            <p:cNvPr id="38" name="Shape 8">
              <a:extLst>
                <a:ext uri="{FF2B5EF4-FFF2-40B4-BE49-F238E27FC236}">
                  <a16:creationId xmlns:a16="http://schemas.microsoft.com/office/drawing/2014/main" id="{A5CE48C9-DF5C-F9E1-AF10-6C792FD5E171}"/>
                </a:ext>
              </a:extLst>
            </p:cNvPr>
            <p:cNvSpPr/>
            <p:nvPr/>
          </p:nvSpPr>
          <p:spPr>
            <a:xfrm>
              <a:off x="3474720" y="3535680"/>
              <a:ext cx="2560320" cy="2560320"/>
            </a:xfrm>
            <a:prstGeom prst="rect">
              <a:avLst/>
            </a:prstGeom>
            <a:solidFill>
              <a:srgbClr val="7EDFF7"/>
            </a:solidFill>
            <a:ln w="25400">
              <a:solidFill>
                <a:srgbClr val="C4E0F9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" name="Text 9">
              <a:extLst>
                <a:ext uri="{FF2B5EF4-FFF2-40B4-BE49-F238E27FC236}">
                  <a16:creationId xmlns:a16="http://schemas.microsoft.com/office/drawing/2014/main" id="{C0A16B8D-994E-7664-128D-650E4612BC04}"/>
                </a:ext>
              </a:extLst>
            </p:cNvPr>
            <p:cNvSpPr/>
            <p:nvPr/>
          </p:nvSpPr>
          <p:spPr>
            <a:xfrm>
              <a:off x="3474720" y="3535680"/>
              <a:ext cx="2560320" cy="8534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3733" dirty="0">
                  <a:solidFill>
                    <a:srgbClr val="000000"/>
                  </a:solidFill>
                </a:rPr>
                <a:t>💧</a:t>
              </a:r>
              <a:endParaRPr lang="en-US" sz="3733" dirty="0"/>
            </a:p>
          </p:txBody>
        </p:sp>
        <p:sp>
          <p:nvSpPr>
            <p:cNvPr id="40" name="Text 10">
              <a:extLst>
                <a:ext uri="{FF2B5EF4-FFF2-40B4-BE49-F238E27FC236}">
                  <a16:creationId xmlns:a16="http://schemas.microsoft.com/office/drawing/2014/main" id="{CD86B05F-6EA3-9AAE-0F30-6AF31BE50973}"/>
                </a:ext>
              </a:extLst>
            </p:cNvPr>
            <p:cNvSpPr/>
            <p:nvPr/>
          </p:nvSpPr>
          <p:spPr>
            <a:xfrm>
              <a:off x="3474720" y="4267200"/>
              <a:ext cx="2560320" cy="6705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2400" b="1" dirty="0">
                  <a:solidFill>
                    <a:srgbClr val="1B4332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Water</a:t>
              </a:r>
              <a:endParaRPr lang="en-US" sz="2400" dirty="0"/>
            </a:p>
          </p:txBody>
        </p:sp>
        <p:sp>
          <p:nvSpPr>
            <p:cNvPr id="41" name="Text 11">
              <a:extLst>
                <a:ext uri="{FF2B5EF4-FFF2-40B4-BE49-F238E27FC236}">
                  <a16:creationId xmlns:a16="http://schemas.microsoft.com/office/drawing/2014/main" id="{BE031369-9E58-0955-C96F-AC148DD97A50}"/>
                </a:ext>
              </a:extLst>
            </p:cNvPr>
            <p:cNvSpPr/>
            <p:nvPr/>
          </p:nvSpPr>
          <p:spPr>
            <a:xfrm>
              <a:off x="3474720" y="4876800"/>
              <a:ext cx="2560320" cy="7315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1600" dirty="0">
                  <a:solidFill>
                    <a:srgbClr val="1B2E1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Something to drink</a:t>
              </a:r>
              <a:endParaRPr lang="en-US" sz="16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D7BEF4-D367-F2AB-C0FA-45BFD99579CD}"/>
              </a:ext>
            </a:extLst>
          </p:cNvPr>
          <p:cNvGrpSpPr/>
          <p:nvPr/>
        </p:nvGrpSpPr>
        <p:grpSpPr>
          <a:xfrm>
            <a:off x="6339840" y="3535680"/>
            <a:ext cx="2560320" cy="2560320"/>
            <a:chOff x="6339840" y="3535680"/>
            <a:chExt cx="2560320" cy="2560320"/>
          </a:xfrm>
        </p:grpSpPr>
        <p:sp>
          <p:nvSpPr>
            <p:cNvPr id="43" name="Shape 12">
              <a:extLst>
                <a:ext uri="{FF2B5EF4-FFF2-40B4-BE49-F238E27FC236}">
                  <a16:creationId xmlns:a16="http://schemas.microsoft.com/office/drawing/2014/main" id="{17C37BF7-D197-B76A-22D6-878307DA7ED3}"/>
                </a:ext>
              </a:extLst>
            </p:cNvPr>
            <p:cNvSpPr/>
            <p:nvPr/>
          </p:nvSpPr>
          <p:spPr>
            <a:xfrm>
              <a:off x="6339840" y="3535680"/>
              <a:ext cx="2560320" cy="2560320"/>
            </a:xfrm>
            <a:prstGeom prst="rect">
              <a:avLst/>
            </a:prstGeom>
            <a:solidFill>
              <a:srgbClr val="F2C67B"/>
            </a:solidFill>
            <a:ln w="25400">
              <a:solidFill>
                <a:srgbClr val="E9C46A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4" name="Text 13">
              <a:extLst>
                <a:ext uri="{FF2B5EF4-FFF2-40B4-BE49-F238E27FC236}">
                  <a16:creationId xmlns:a16="http://schemas.microsoft.com/office/drawing/2014/main" id="{5BDBAA31-499C-F944-9A7C-E3FB58E247E3}"/>
                </a:ext>
              </a:extLst>
            </p:cNvPr>
            <p:cNvSpPr/>
            <p:nvPr/>
          </p:nvSpPr>
          <p:spPr>
            <a:xfrm>
              <a:off x="6339840" y="3535680"/>
              <a:ext cx="2560320" cy="8534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3733" dirty="0">
                  <a:solidFill>
                    <a:srgbClr val="000000"/>
                  </a:solidFill>
                </a:rPr>
                <a:t>🏠</a:t>
              </a:r>
              <a:endParaRPr lang="en-US" sz="3733" dirty="0"/>
            </a:p>
          </p:txBody>
        </p:sp>
        <p:sp>
          <p:nvSpPr>
            <p:cNvPr id="45" name="Text 14">
              <a:extLst>
                <a:ext uri="{FF2B5EF4-FFF2-40B4-BE49-F238E27FC236}">
                  <a16:creationId xmlns:a16="http://schemas.microsoft.com/office/drawing/2014/main" id="{953C16D8-2661-CA0C-5EBE-52894771E72E}"/>
                </a:ext>
              </a:extLst>
            </p:cNvPr>
            <p:cNvSpPr/>
            <p:nvPr/>
          </p:nvSpPr>
          <p:spPr>
            <a:xfrm>
              <a:off x="6339840" y="4267200"/>
              <a:ext cx="2560320" cy="6705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2400" b="1" dirty="0">
                  <a:solidFill>
                    <a:srgbClr val="1B4332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Shelter</a:t>
              </a:r>
              <a:endParaRPr lang="en-US" sz="2400" dirty="0"/>
            </a:p>
          </p:txBody>
        </p:sp>
        <p:sp>
          <p:nvSpPr>
            <p:cNvPr id="46" name="Text 15">
              <a:extLst>
                <a:ext uri="{FF2B5EF4-FFF2-40B4-BE49-F238E27FC236}">
                  <a16:creationId xmlns:a16="http://schemas.microsoft.com/office/drawing/2014/main" id="{21B296AE-6635-16B7-C431-677807A76DA9}"/>
                </a:ext>
              </a:extLst>
            </p:cNvPr>
            <p:cNvSpPr/>
            <p:nvPr/>
          </p:nvSpPr>
          <p:spPr>
            <a:xfrm>
              <a:off x="6339840" y="4876800"/>
              <a:ext cx="2560320" cy="7315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algn="ctr"/>
              <a:r>
                <a:rPr lang="en-US" sz="1600" dirty="0">
                  <a:solidFill>
                    <a:srgbClr val="1B2E1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 safe place to rest</a:t>
              </a:r>
              <a:endParaRPr lang="en-US" sz="16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9A48B1-E1D9-A88A-71FD-7F33FDD798D3}"/>
              </a:ext>
            </a:extLst>
          </p:cNvPr>
          <p:cNvGrpSpPr/>
          <p:nvPr/>
        </p:nvGrpSpPr>
        <p:grpSpPr>
          <a:xfrm>
            <a:off x="9166774" y="3560952"/>
            <a:ext cx="2560320" cy="2560320"/>
            <a:chOff x="9204960" y="3535680"/>
            <a:chExt cx="2560320" cy="2560320"/>
          </a:xfrm>
          <a:solidFill>
            <a:srgbClr val="7EC9AE"/>
          </a:solidFill>
        </p:grpSpPr>
        <p:sp>
          <p:nvSpPr>
            <p:cNvPr id="48" name="Shape 16">
              <a:extLst>
                <a:ext uri="{FF2B5EF4-FFF2-40B4-BE49-F238E27FC236}">
                  <a16:creationId xmlns:a16="http://schemas.microsoft.com/office/drawing/2014/main" id="{9CDCD985-28E8-72A8-D70A-1AD297C86C39}"/>
                </a:ext>
              </a:extLst>
            </p:cNvPr>
            <p:cNvSpPr/>
            <p:nvPr/>
          </p:nvSpPr>
          <p:spPr>
            <a:xfrm>
              <a:off x="9204960" y="3535680"/>
              <a:ext cx="2560320" cy="2560320"/>
            </a:xfrm>
            <a:prstGeom prst="rect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" name="Text 17">
              <a:extLst>
                <a:ext uri="{FF2B5EF4-FFF2-40B4-BE49-F238E27FC236}">
                  <a16:creationId xmlns:a16="http://schemas.microsoft.com/office/drawing/2014/main" id="{64D72E85-B5AA-DCAB-A473-40A983ECA912}"/>
                </a:ext>
              </a:extLst>
            </p:cNvPr>
            <p:cNvSpPr/>
            <p:nvPr/>
          </p:nvSpPr>
          <p:spPr>
            <a:xfrm>
              <a:off x="9366720" y="3606078"/>
              <a:ext cx="2305900" cy="783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/>
            <a:lstStyle/>
            <a:p>
              <a:pPr algn="ctr"/>
              <a:r>
                <a:rPr lang="en-US" sz="3733" dirty="0">
                  <a:solidFill>
                    <a:srgbClr val="000000"/>
                  </a:solidFill>
                </a:rPr>
                <a:t>🌳</a:t>
              </a:r>
              <a:endParaRPr lang="en-US" sz="3733" dirty="0"/>
            </a:p>
          </p:txBody>
        </p:sp>
        <p:sp>
          <p:nvSpPr>
            <p:cNvPr id="50" name="Text 18">
              <a:extLst>
                <a:ext uri="{FF2B5EF4-FFF2-40B4-BE49-F238E27FC236}">
                  <a16:creationId xmlns:a16="http://schemas.microsoft.com/office/drawing/2014/main" id="{891853D3-D4B1-B5CA-358D-C2F9A55B7DCC}"/>
                </a:ext>
              </a:extLst>
            </p:cNvPr>
            <p:cNvSpPr/>
            <p:nvPr/>
          </p:nvSpPr>
          <p:spPr>
            <a:xfrm>
              <a:off x="9295179" y="4241218"/>
              <a:ext cx="2325408" cy="853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/>
            <a:lstStyle/>
            <a:p>
              <a:pPr algn="ctr"/>
              <a:r>
                <a:rPr lang="en-US" sz="2400" b="1" dirty="0">
                  <a:solidFill>
                    <a:srgbClr val="1B4332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Space</a:t>
              </a:r>
              <a:endParaRPr lang="en-US" sz="2400" dirty="0"/>
            </a:p>
          </p:txBody>
        </p:sp>
        <p:sp>
          <p:nvSpPr>
            <p:cNvPr id="51" name="Text 19">
              <a:extLst>
                <a:ext uri="{FF2B5EF4-FFF2-40B4-BE49-F238E27FC236}">
                  <a16:creationId xmlns:a16="http://schemas.microsoft.com/office/drawing/2014/main" id="{C33CAB81-7BCB-C6C8-A399-FC4CDA41ED42}"/>
                </a:ext>
              </a:extLst>
            </p:cNvPr>
            <p:cNvSpPr/>
            <p:nvPr/>
          </p:nvSpPr>
          <p:spPr>
            <a:xfrm>
              <a:off x="9295179" y="4908548"/>
              <a:ext cx="2398559" cy="608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/>
            <a:lstStyle/>
            <a:p>
              <a:pPr algn="ctr"/>
              <a:r>
                <a:rPr lang="en-US" sz="1600" dirty="0">
                  <a:solidFill>
                    <a:srgbClr val="1B2E1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Room to live &amp; grow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245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C3CFB-3AA8-2D9A-1543-BD4E89F88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with trees and grass  Description automatically generated">
            <a:extLst>
              <a:ext uri="{FF2B5EF4-FFF2-40B4-BE49-F238E27FC236}">
                <a16:creationId xmlns:a16="http://schemas.microsoft.com/office/drawing/2014/main" id="{70341184-5761-26A6-30B2-8B3EE3DB9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13"/>
          <a:stretch/>
        </p:blipFill>
        <p:spPr>
          <a:xfrm>
            <a:off x="-195942" y="-65313"/>
            <a:ext cx="12502258" cy="70264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7B5D36-37A8-CFBC-3273-8185C21E5EAF}"/>
              </a:ext>
            </a:extLst>
          </p:cNvPr>
          <p:cNvSpPr/>
          <p:nvPr/>
        </p:nvSpPr>
        <p:spPr>
          <a:xfrm>
            <a:off x="-195942" y="-62450"/>
            <a:ext cx="12567575" cy="7026441"/>
          </a:xfrm>
          <a:prstGeom prst="rect">
            <a:avLst/>
          </a:prstGeom>
          <a:solidFill>
            <a:schemeClr val="bg2">
              <a:lumMod val="75000"/>
              <a:alpha val="11777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F15B86-F092-45A0-6C78-2D2AB6834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076"/>
          <a:stretch/>
        </p:blipFill>
        <p:spPr>
          <a:xfrm>
            <a:off x="-164403" y="-88283"/>
            <a:ext cx="4087480" cy="7092953"/>
          </a:xfrm>
          <a:prstGeom prst="rect">
            <a:avLst/>
          </a:prstGeom>
        </p:spPr>
      </p:pic>
      <p:pic>
        <p:nvPicPr>
          <p:cNvPr id="17" name="Picture 16" descr="A coral reef with fish and corals  Description automatically generated">
            <a:extLst>
              <a:ext uri="{FF2B5EF4-FFF2-40B4-BE49-F238E27FC236}">
                <a16:creationId xmlns:a16="http://schemas.microsoft.com/office/drawing/2014/main" id="{7D33922E-2B89-F071-C109-1C173023D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" r="60294"/>
          <a:stretch/>
        </p:blipFill>
        <p:spPr>
          <a:xfrm>
            <a:off x="7968335" y="-55777"/>
            <a:ext cx="4403298" cy="70929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C36FFD-67B6-7D16-01F1-6A674F4ACED9}"/>
              </a:ext>
            </a:extLst>
          </p:cNvPr>
          <p:cNvSpPr/>
          <p:nvPr/>
        </p:nvSpPr>
        <p:spPr>
          <a:xfrm>
            <a:off x="-195942" y="-65313"/>
            <a:ext cx="12567575" cy="7102489"/>
          </a:xfrm>
          <a:prstGeom prst="rect">
            <a:avLst/>
          </a:prstGeom>
          <a:gradFill>
            <a:gsLst>
              <a:gs pos="0">
                <a:srgbClr val="0070C0">
                  <a:alpha val="47000"/>
                </a:srgbClr>
              </a:gs>
              <a:gs pos="59000">
                <a:schemeClr val="bg1">
                  <a:alpha val="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0C30-5599-5258-69FC-6FB6AF34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422" y="5095078"/>
            <a:ext cx="10653578" cy="71282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Not all habitats are the same.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B7D7C9-A2C4-C54B-6F3F-A29D85D68F3A}"/>
              </a:ext>
            </a:extLst>
          </p:cNvPr>
          <p:cNvSpPr txBox="1">
            <a:spLocks/>
          </p:cNvSpPr>
          <p:nvPr/>
        </p:nvSpPr>
        <p:spPr>
          <a:xfrm>
            <a:off x="1233401" y="2128392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shining through the trees  Description automatically generated">
            <a:extLst>
              <a:ext uri="{FF2B5EF4-FFF2-40B4-BE49-F238E27FC236}">
                <a16:creationId xmlns:a16="http://schemas.microsoft.com/office/drawing/2014/main" id="{03F5C4D2-AD76-CB29-CBB4-FE5056652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4" t="17536" b="19750"/>
          <a:stretch/>
        </p:blipFill>
        <p:spPr>
          <a:xfrm flipH="1">
            <a:off x="-96254" y="-66907"/>
            <a:ext cx="12384508" cy="7047571"/>
          </a:xfrm>
          <a:prstGeom prst="rect">
            <a:avLst/>
          </a:prstGeom>
        </p:spPr>
      </p:pic>
      <p:pic>
        <p:nvPicPr>
          <p:cNvPr id="6" name="Picture 5" descr="A landscape with trees and hills  Description automatically generated">
            <a:extLst>
              <a:ext uri="{FF2B5EF4-FFF2-40B4-BE49-F238E27FC236}">
                <a16:creationId xmlns:a16="http://schemas.microsoft.com/office/drawing/2014/main" id="{32DBB162-651A-C716-B24F-DCF206DD8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98"/>
          <a:stretch/>
        </p:blipFill>
        <p:spPr>
          <a:xfrm>
            <a:off x="-300934" y="-66907"/>
            <a:ext cx="12589188" cy="78558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564AB8-0413-38F3-FAD4-0E250EC2E039}"/>
              </a:ext>
            </a:extLst>
          </p:cNvPr>
          <p:cNvSpPr/>
          <p:nvPr/>
        </p:nvSpPr>
        <p:spPr>
          <a:xfrm flipV="1">
            <a:off x="-300934" y="-66907"/>
            <a:ext cx="12666596" cy="7855832"/>
          </a:xfrm>
          <a:prstGeom prst="rect">
            <a:avLst/>
          </a:prstGeom>
          <a:gradFill>
            <a:gsLst>
              <a:gs pos="0">
                <a:schemeClr val="tx2">
                  <a:lumMod val="96172"/>
                  <a:lumOff val="3828"/>
                  <a:alpha val="59526"/>
                </a:schemeClr>
              </a:gs>
              <a:gs pos="46000">
                <a:schemeClr val="bg1">
                  <a:alpha val="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C1AF3-7B14-5D01-D6CD-64CAE216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38" y="838571"/>
            <a:ext cx="10653578" cy="74490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Meet Maximus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1C896-EA5F-39B5-FFAB-979E91040A58}"/>
              </a:ext>
            </a:extLst>
          </p:cNvPr>
          <p:cNvSpPr/>
          <p:nvPr/>
        </p:nvSpPr>
        <p:spPr>
          <a:xfrm>
            <a:off x="-300933" y="-66907"/>
            <a:ext cx="12666595" cy="7700540"/>
          </a:xfrm>
          <a:prstGeom prst="rect">
            <a:avLst/>
          </a:prstGeom>
          <a:gradFill>
            <a:gsLst>
              <a:gs pos="0">
                <a:schemeClr val="tx2">
                  <a:lumMod val="96172"/>
                  <a:lumOff val="3828"/>
                  <a:alpha val="59526"/>
                </a:schemeClr>
              </a:gs>
              <a:gs pos="46000">
                <a:schemeClr val="bg1">
                  <a:alpha val="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A4607-14EF-9ACD-E6C9-62585967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30732" y="1785619"/>
            <a:ext cx="6646360" cy="373655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DB6A46-DD14-CD0F-CA33-89E11112E065}"/>
              </a:ext>
            </a:extLst>
          </p:cNvPr>
          <p:cNvSpPr txBox="1">
            <a:spLocks/>
          </p:cNvSpPr>
          <p:nvPr/>
        </p:nvSpPr>
        <p:spPr>
          <a:xfrm>
            <a:off x="675838" y="5741383"/>
            <a:ext cx="10653578" cy="74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Maximus is a koala who lives in a forest near us. </a:t>
            </a:r>
          </a:p>
        </p:txBody>
      </p:sp>
    </p:spTree>
    <p:extLst>
      <p:ext uri="{BB962C8B-B14F-4D97-AF65-F5344CB8AC3E}">
        <p14:creationId xmlns:p14="http://schemas.microsoft.com/office/powerpoint/2010/main" val="29110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73672-716B-7F10-78AE-D75CBDF8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shining through the trees  Description automatically generated">
            <a:extLst>
              <a:ext uri="{FF2B5EF4-FFF2-40B4-BE49-F238E27FC236}">
                <a16:creationId xmlns:a16="http://schemas.microsoft.com/office/drawing/2014/main" id="{C4E95D77-CD71-5B10-27EB-08956A1AB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4" t="17536" b="19750"/>
          <a:stretch/>
        </p:blipFill>
        <p:spPr>
          <a:xfrm flipH="1">
            <a:off x="-96254" y="-66907"/>
            <a:ext cx="12384508" cy="7047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2368E-DC5F-42B1-ECDF-12BC187645D5}"/>
              </a:ext>
            </a:extLst>
          </p:cNvPr>
          <p:cNvSpPr/>
          <p:nvPr/>
        </p:nvSpPr>
        <p:spPr>
          <a:xfrm flipV="1">
            <a:off x="-187788" y="-66908"/>
            <a:ext cx="12567575" cy="7047571"/>
          </a:xfrm>
          <a:prstGeom prst="rect">
            <a:avLst/>
          </a:prstGeom>
          <a:gradFill>
            <a:gsLst>
              <a:gs pos="0">
                <a:schemeClr val="tx2">
                  <a:lumMod val="96172"/>
                  <a:lumOff val="3828"/>
                  <a:alpha val="59526"/>
                </a:schemeClr>
              </a:gs>
              <a:gs pos="46000">
                <a:schemeClr val="bg1">
                  <a:alpha val="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07BFCF-0376-9D68-3284-C121BC81F8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570770">
            <a:off x="9565398" y="4373393"/>
            <a:ext cx="1211801" cy="12801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AB13AD-BD14-20E9-0063-CD62F26FBD58}"/>
              </a:ext>
            </a:extLst>
          </p:cNvPr>
          <p:cNvSpPr/>
          <p:nvPr/>
        </p:nvSpPr>
        <p:spPr>
          <a:xfrm>
            <a:off x="-187788" y="-66909"/>
            <a:ext cx="12567576" cy="7047572"/>
          </a:xfrm>
          <a:prstGeom prst="rect">
            <a:avLst/>
          </a:prstGeom>
          <a:gradFill>
            <a:gsLst>
              <a:gs pos="0">
                <a:schemeClr val="tx2">
                  <a:lumMod val="96172"/>
                  <a:lumOff val="3828"/>
                  <a:alpha val="59526"/>
                </a:schemeClr>
              </a:gs>
              <a:gs pos="46000">
                <a:schemeClr val="bg1">
                  <a:alpha val="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88DC8-C621-07A2-70B9-F8D9A9F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135" y="764528"/>
            <a:ext cx="5973132" cy="27833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does Maximus need to survive?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9322FF-A661-D62E-40EA-BFB023784AFF}"/>
              </a:ext>
            </a:extLst>
          </p:cNvPr>
          <p:cNvSpPr txBox="1">
            <a:spLocks/>
          </p:cNvSpPr>
          <p:nvPr/>
        </p:nvSpPr>
        <p:spPr>
          <a:xfrm>
            <a:off x="581423" y="4684423"/>
            <a:ext cx="10653578" cy="16184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8D75E-65CB-9802-A694-F1A75EF22A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854" r="12854"/>
          <a:stretch/>
        </p:blipFill>
        <p:spPr>
          <a:xfrm>
            <a:off x="774738" y="2532907"/>
            <a:ext cx="4450269" cy="336766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91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78983-6995-458F-EA96-B22CE2C8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tree branch  Description automatically generated">
            <a:extLst>
              <a:ext uri="{FF2B5EF4-FFF2-40B4-BE49-F238E27FC236}">
                <a16:creationId xmlns:a16="http://schemas.microsoft.com/office/drawing/2014/main" id="{497DBFD6-B205-669E-804F-62D281B87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2" b="18275"/>
          <a:stretch/>
        </p:blipFill>
        <p:spPr>
          <a:xfrm>
            <a:off x="-786384" y="-109727"/>
            <a:ext cx="13014960" cy="6986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31E214-E337-0970-5070-429192B14B9D}"/>
              </a:ext>
            </a:extLst>
          </p:cNvPr>
          <p:cNvSpPr/>
          <p:nvPr/>
        </p:nvSpPr>
        <p:spPr>
          <a:xfrm>
            <a:off x="-786384" y="-128018"/>
            <a:ext cx="13014960" cy="698601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6172"/>
                  <a:lumOff val="3828"/>
                  <a:alpha val="59526"/>
                </a:schemeClr>
              </a:gs>
              <a:gs pos="81000">
                <a:schemeClr val="bg1">
                  <a:alpha val="0"/>
                  <a:lumMod val="75784"/>
                  <a:lumOff val="24216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8DC3B-2F79-C274-E7DA-FDB6DD49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66" y="3737741"/>
            <a:ext cx="5644969" cy="380438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Describe what Maximus’s habitat would look like.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ABDC-EF94-89EA-3D9D-3FAF25A82AA2}"/>
              </a:ext>
            </a:extLst>
          </p:cNvPr>
          <p:cNvSpPr txBox="1">
            <a:spLocks/>
          </p:cNvSpPr>
          <p:nvPr/>
        </p:nvSpPr>
        <p:spPr>
          <a:xfrm>
            <a:off x="581423" y="4684423"/>
            <a:ext cx="10653578" cy="16184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8" name="Picture 7" descr="A koala bear in a tree  Description automatically generated">
            <a:extLst>
              <a:ext uri="{FF2B5EF4-FFF2-40B4-BE49-F238E27FC236}">
                <a16:creationId xmlns:a16="http://schemas.microsoft.com/office/drawing/2014/main" id="{6042C737-0FE5-3A2C-074E-5159A8041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2" t="36643" r="33839" b="16019"/>
          <a:stretch/>
        </p:blipFill>
        <p:spPr>
          <a:xfrm>
            <a:off x="956999" y="1200374"/>
            <a:ext cx="4074289" cy="443955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50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44034</TotalTime>
  <Words>949</Words>
  <Application>Microsoft Macintosh PowerPoint</Application>
  <PresentationFormat>Widescreen</PresentationFormat>
  <Paragraphs>116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Georgia</vt:lpstr>
      <vt:lpstr>Neue Haas Grotesk Text Pro</vt:lpstr>
      <vt:lpstr>Times New Roman</vt:lpstr>
      <vt:lpstr>VanillaVTI</vt:lpstr>
      <vt:lpstr>MAXIMUS’S FOREST</vt:lpstr>
      <vt:lpstr>Think about your home...</vt:lpstr>
      <vt:lpstr>PowerPoint Presentation</vt:lpstr>
      <vt:lpstr>Animals have homes too. </vt:lpstr>
      <vt:lpstr>What is a habitat? </vt:lpstr>
      <vt:lpstr>Not all habitats are the same.  </vt:lpstr>
      <vt:lpstr>Meet Maximus</vt:lpstr>
      <vt:lpstr>What does Maximus need to survive?</vt:lpstr>
      <vt:lpstr>Describe what Maximus’s habitat would look like. </vt:lpstr>
      <vt:lpstr>What happens if habitats change?</vt:lpstr>
      <vt:lpstr>What are some ways people also need land?</vt:lpstr>
      <vt:lpstr>The BIG Question</vt:lpstr>
      <vt:lpstr>Why natural habitats are important.</vt:lpstr>
      <vt:lpstr>All living things need a home.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HEREDIA, Sascha (smher2)</dc:creator>
  <cp:lastModifiedBy>HEREDIA, Sascha (smher2)</cp:lastModifiedBy>
  <cp:revision>53</cp:revision>
  <dcterms:created xsi:type="dcterms:W3CDTF">2026-03-31T04:00:51Z</dcterms:created>
  <dcterms:modified xsi:type="dcterms:W3CDTF">2026-05-04T23:59:36Z</dcterms:modified>
</cp:coreProperties>
</file>