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4" r:id="rId3"/>
    <p:sldId id="265" r:id="rId4"/>
    <p:sldId id="266" r:id="rId5"/>
    <p:sldId id="271" r:id="rId6"/>
    <p:sldId id="275" r:id="rId7"/>
    <p:sldId id="272" r:id="rId8"/>
    <p:sldId id="273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A71"/>
    <a:srgbClr val="FFBEC8"/>
    <a:srgbClr val="22E59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 autoAdjust="0"/>
    <p:restoredTop sz="94660"/>
  </p:normalViewPr>
  <p:slideViewPr>
    <p:cSldViewPr snapToGrid="0">
      <p:cViewPr>
        <p:scale>
          <a:sx n="110" d="100"/>
          <a:sy n="110" d="100"/>
        </p:scale>
        <p:origin x="94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9CAB2-388D-486A-B882-B50E812F9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D438D0-25CB-4C07-8BD6-395FC93C1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F33794-B553-4002-BA2B-147FB1D78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596308-B70D-41E8-864A-07FB61F4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708B16-C302-4844-A6F8-B4D0D0B1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997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8B173-E2B5-495B-8495-48B6E8E9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77F14F-B05F-4358-87F4-607826389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14798A-D500-4D4D-B6DE-5558056D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75E7E-7A23-4194-8EE4-3CDE6DAC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B03D87-62B5-49F4-8A2A-C6C85DE0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88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6D101CC-FF49-48C6-A568-04AE0FBDF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98DCA3-C9A8-4B5E-AC1E-11EBF466B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9C56DA-3CE0-4A0B-ACD6-FF5AE3EC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EFFC3-6AC2-474A-8AB4-6612818B3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20121A-D8F3-4465-A51C-652433C1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49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5539C-CF8D-484E-8A16-D6AE1E78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6F98F8-020C-4DBD-BC0B-47DE91A6E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40865D-CF56-45D9-8072-FF602409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3E9EE-1A07-4FC9-98AC-A3205B4F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9CD68B-CC5E-4E70-9F47-8802AD88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285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D2C6F-8B36-470A-88EF-1F62C67A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1D702-39D6-43E9-B599-1DFAAEF8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F89E4-C101-448A-ADDE-5851CC2C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4D870E-84A5-4B8D-A0D0-D4DA7437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197FC-9378-4129-A1AA-924C25FD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285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8F30A-8FA3-4163-8E04-22CF83EE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7C5DD-0940-4CE6-A725-294567A2F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2065BA-F5E7-4E1C-84D5-CFA79CFA4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5F242C-BEB6-4CCE-92AB-4D508E57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6D3A9F-3EF2-4D2B-97DE-9A0B430E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AF099B-F087-4337-BB2C-445E8933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995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46BD6-A206-4DEE-9D17-F7E74567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F0C2BA-06A8-4EF2-B811-3071AE9F4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344486-0731-4C33-89FE-32C3D6229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30B090-3A29-46F3-B8EB-C14E5A197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F897DEC-A3B7-4427-BF44-6405004DA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6E4C45-6B01-45F1-A00D-AF72502D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687F2EB-DC55-4354-B03B-849C21F32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2BA5DBE-A9DE-4527-9BB3-B06C7F5E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954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A8D6A-94FC-4FA5-9296-66F05B23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FFB567-91FF-4CF2-B13C-C5815734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B8AB78-FA4B-44E8-B31A-1D1012C9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DA2AFE-D0AD-4118-B8DB-49F4740A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081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6DC89E8-3073-4D07-868E-70A8DC1D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04BE652-1160-4C6C-BD29-F973644C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B93693-0CFE-4E31-AEFB-791CD136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089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D20E6-FAB2-4DD1-ABA5-530C2B3E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7357F6-07E5-4745-B15D-A90DDB5E9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08460E-CEF6-454F-8951-566C6ACE1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2FEA41-58A6-4F3A-81BD-86DE5203D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99F250-FF3C-4B48-9970-6D488CB7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A3EF24-1273-465B-9C90-D3CC3852C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068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A0EFA-AA1F-421C-BA39-F45C8A22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F3F801-7331-4CE0-ADBE-CC88A5ACD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67159A-4DC1-4578-91E3-8A55D700D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AEDCA4-749B-4F73-B4B0-6906068A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E0EF59-F920-471B-B41A-BB09CEAA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02F4FA-1F66-4588-8D06-7BB12B78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400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8E7FBC-4215-477C-A29D-357212B4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F22A7E-A1DC-49EB-8677-216C03FD1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57565B-5697-451D-84FC-1F5103B58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46C46-F8CB-4378-B8EF-70E410F20369}" type="datetimeFigureOut">
              <a:rPr lang="es-CO" smtClean="0"/>
              <a:t>24/11/21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20802D-3684-4158-9F95-8A8E38A4B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C917BA-3ECF-43CE-89AA-D566B6AB2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E5A2-224E-46F9-BAF0-601AFA00BCD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58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isicaesmauxi.wikifoundry.com/" TargetMode="External"/><Relationship Id="rId7" Type="http://schemas.openxmlformats.org/officeDocument/2006/relationships/image" Target="../media/image2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tes.google.com/site/elrincondenewton/home/otras-wikis" TargetMode="External"/><Relationship Id="rId5" Type="http://schemas.openxmlformats.org/officeDocument/2006/relationships/hyperlink" Target="https://phet.colorado.edu/sims/html/circuit-construction-kit-dc-virtual-lab/latest/circuit-construction-kit-dc-virtual-lab_es.html" TargetMode="External"/><Relationship Id="rId4" Type="http://schemas.openxmlformats.org/officeDocument/2006/relationships/hyperlink" Target="file:///C:/Optica2/tema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sults?search_query=PAMONTEROD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hyperlink" Target="https://docs.google.com/forms/d/e/1FAIpQLSf44aqbZv-R1IUAd3UCDaUPmhkeblyrE46-Pqp9owJ4QR9uNA/viewform?usp=sf_link" TargetMode="External"/><Relationship Id="rId4" Type="http://schemas.openxmlformats.org/officeDocument/2006/relationships/hyperlink" Target="https://www.youtube.com/watch?v=0GNGUehM2Qw&amp;t=11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0AA747-EEBE-454A-9DB8-4C642482D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" y="-667151"/>
            <a:ext cx="12192000" cy="763779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7CF3E69-8459-144C-ACBD-3D02C0313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163" y="2278096"/>
            <a:ext cx="10541531" cy="508006"/>
          </a:xfrm>
        </p:spPr>
        <p:txBody>
          <a:bodyPr>
            <a:noAutofit/>
          </a:bodyPr>
          <a:lstStyle/>
          <a:p>
            <a:pPr algn="ctr"/>
            <a:r>
              <a:rPr lang="es-MX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APROVECHANDO LAS TIC EN EL PROCESO ENSEÑANZA APRENDIZAJE</a:t>
            </a:r>
            <a:endParaRPr lang="es-CO" sz="4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10">
            <a:extLst>
              <a:ext uri="{FF2B5EF4-FFF2-40B4-BE49-F238E27FC236}">
                <a16:creationId xmlns:a16="http://schemas.microsoft.com/office/drawing/2014/main" id="{2438F8A5-9903-334A-8A4C-69A04D1A78DD}"/>
              </a:ext>
            </a:extLst>
          </p:cNvPr>
          <p:cNvSpPr txBox="1"/>
          <p:nvPr/>
        </p:nvSpPr>
        <p:spPr>
          <a:xfrm>
            <a:off x="1892566" y="3162727"/>
            <a:ext cx="1024642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PEDRO MONTERO DE LA CRUZ</a:t>
            </a:r>
            <a:endParaRPr lang="es-CO" sz="35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s-CO" altLang="es-CO" sz="20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altLang="es-CO" sz="35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I.E.D. ESCUELA NORMAL SUPERIOR MARÍA AUXILIADORA </a:t>
            </a:r>
          </a:p>
          <a:p>
            <a:pPr algn="ctr"/>
            <a:endParaRPr lang="es-CO" altLang="es-CO" sz="20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/>
            <a:r>
              <a:rPr lang="es-CO" sz="3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Santa Marta Magdalena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EC192B-E52D-4754-9256-22C10CB6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74" y="5535860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41734"/>
            <a:ext cx="12192000" cy="6858000"/>
          </a:xfrm>
          <a:prstGeom prst="rect">
            <a:avLst/>
          </a:prstGeom>
        </p:spPr>
      </p:pic>
      <p:sp>
        <p:nvSpPr>
          <p:cNvPr id="7" name="4 Rectángulo">
            <a:extLst>
              <a:ext uri="{FF2B5EF4-FFF2-40B4-BE49-F238E27FC236}">
                <a16:creationId xmlns:a16="http://schemas.microsoft.com/office/drawing/2014/main" id="{DD894BDD-903B-4BC9-A431-41F1BF1EA4EC}"/>
              </a:ext>
            </a:extLst>
          </p:cNvPr>
          <p:cNvSpPr/>
          <p:nvPr/>
        </p:nvSpPr>
        <p:spPr>
          <a:xfrm>
            <a:off x="437321" y="1165406"/>
            <a:ext cx="109462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latin typeface="Arial Black" panose="020B0A04020102020204" pitchFamily="34" charset="0"/>
                <a:ea typeface="ヒラギノ角ゴ Pro W3"/>
                <a:cs typeface="Arial" pitchFamily="34" charset="0"/>
              </a:rPr>
              <a:t>Debido al bajo rendimiento académico, el desinterés, la apatía y la poca participación en clases, se han formulado los siguientes interrogantes</a:t>
            </a:r>
            <a:r>
              <a:rPr lang="es-CO" sz="2400" dirty="0"/>
              <a:t>: </a:t>
            </a:r>
            <a:endParaRPr lang="es-ES" altLang="es-CO" sz="24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r>
              <a:rPr lang="es-CO" sz="2400" dirty="0">
                <a:latin typeface="Arial Black" panose="020B0A04020102020204" pitchFamily="34" charset="0"/>
                <a:ea typeface="ヒラギノ角ゴ Pro W3"/>
                <a:cs typeface="Arial" pitchFamily="34" charset="0"/>
              </a:rPr>
              <a:t>¿Será que la forma como se presentan las clases no es motivante para las estudiantes?</a:t>
            </a:r>
          </a:p>
          <a:p>
            <a:pPr algn="just"/>
            <a:endParaRPr lang="es-CO" sz="9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r>
              <a:rPr lang="es-CO" sz="2400" dirty="0">
                <a:latin typeface="Arial Black" panose="020B0A04020102020204" pitchFamily="34" charset="0"/>
                <a:ea typeface="ヒラギノ角ゴ Pro W3"/>
                <a:cs typeface="Arial" pitchFamily="34" charset="0"/>
              </a:rPr>
              <a:t>¿Cuentan las niñas con los textos y demás elementos necesarios para el estudio? </a:t>
            </a:r>
            <a:endParaRPr lang="es-ES" altLang="es-CO" sz="24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endParaRPr lang="es-ES" altLang="es-CO" sz="9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r>
              <a:rPr lang="es-ES" altLang="es-CO" sz="2400" dirty="0">
                <a:latin typeface="Arial Black" panose="020B0A04020102020204" pitchFamily="34" charset="0"/>
                <a:ea typeface="ヒラギノ角ゴ Pro W3"/>
                <a:cs typeface="Arial" pitchFamily="34" charset="0"/>
              </a:rPr>
              <a:t>¿Cómo estimular la motivación y la participación significativa? </a:t>
            </a:r>
          </a:p>
          <a:p>
            <a:pPr algn="just"/>
            <a:endParaRPr lang="es-ES" altLang="es-CO" sz="9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r>
              <a:rPr lang="es-ES" altLang="es-CO" sz="2400" dirty="0">
                <a:latin typeface="Arial Black" panose="020B0A04020102020204" pitchFamily="34" charset="0"/>
                <a:ea typeface="ヒラギノ角ゴ Pro W3"/>
                <a:cs typeface="Arial" pitchFamily="34" charset="0"/>
              </a:rPr>
              <a:t>¿Cómo aprovechar el interés a las redes sociales?</a:t>
            </a:r>
          </a:p>
          <a:p>
            <a:pPr algn="just"/>
            <a:endParaRPr lang="es-ES" altLang="es-CO" sz="9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r>
              <a:rPr lang="es-ES" altLang="es-CO" sz="2400" dirty="0">
                <a:latin typeface="Arial Black" panose="020B0A04020102020204" pitchFamily="34" charset="0"/>
                <a:ea typeface="ヒラギノ角ゴ Pro W3"/>
                <a:cs typeface="Arial" pitchFamily="34" charset="0"/>
              </a:rPr>
              <a:t>¿Cómo acercar la física a las estudiantes de los grados 6, 7 y  8?  </a:t>
            </a:r>
          </a:p>
          <a:p>
            <a:pPr algn="ctr"/>
            <a:endParaRPr lang="es-ES" altLang="es-CO" sz="8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5BD64DA2-1DF1-414D-84AA-C825A41EED4C}"/>
              </a:ext>
            </a:extLst>
          </p:cNvPr>
          <p:cNvSpPr/>
          <p:nvPr/>
        </p:nvSpPr>
        <p:spPr>
          <a:xfrm>
            <a:off x="1550505" y="74872"/>
            <a:ext cx="7765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CO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Interrogantes que dieron </a:t>
            </a:r>
          </a:p>
          <a:p>
            <a:pPr algn="ctr"/>
            <a:r>
              <a:rPr lang="es-ES" altLang="es-CO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forma a la propuesta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3DFC42F-1F4B-4C04-AC99-374BBAED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819614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:a16="http://schemas.microsoft.com/office/drawing/2014/main" id="{F309C94D-C016-4E4A-B038-88C40F0F4533}"/>
              </a:ext>
            </a:extLst>
          </p:cNvPr>
          <p:cNvSpPr txBox="1"/>
          <p:nvPr/>
        </p:nvSpPr>
        <p:spPr>
          <a:xfrm>
            <a:off x="2119919" y="1229521"/>
            <a:ext cx="7952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Propósito de la experiencia</a:t>
            </a:r>
            <a:endParaRPr lang="es-CO" sz="3000" b="1" dirty="0">
              <a:solidFill>
                <a:srgbClr val="E61A7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Rectángulo">
            <a:extLst>
              <a:ext uri="{FF2B5EF4-FFF2-40B4-BE49-F238E27FC236}">
                <a16:creationId xmlns:a16="http://schemas.microsoft.com/office/drawing/2014/main" id="{403F050E-16FF-44A7-B379-7745E0EB81C9}"/>
              </a:ext>
            </a:extLst>
          </p:cNvPr>
          <p:cNvSpPr/>
          <p:nvPr/>
        </p:nvSpPr>
        <p:spPr>
          <a:xfrm>
            <a:off x="1553749" y="2189174"/>
            <a:ext cx="969734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altLang="es-CO" sz="8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  <a:p>
            <a:pPr algn="just"/>
            <a:r>
              <a:rPr lang="es-CO" sz="3000" b="1" dirty="0">
                <a:latin typeface="Arial Black" panose="020B0A04020102020204" pitchFamily="34" charset="0"/>
                <a:ea typeface="ヒラギノ角ゴ Pro W3"/>
                <a:cs typeface="Arial" panose="020B0604020202020204" pitchFamily="34" charset="0"/>
              </a:rPr>
              <a:t>Fortalecer el aprendizaje, mediante la construcción y manejo de videos, wikis y otras herramientas de las tics que garantice un mejor aprovechamiento de las redes sociales, potenciando su actitud crítica y autónoma.</a:t>
            </a:r>
            <a:endParaRPr lang="es-ES" altLang="es-CO" sz="3000" dirty="0">
              <a:latin typeface="Arial Black" panose="020B0A04020102020204" pitchFamily="34" charset="0"/>
              <a:ea typeface="ヒラギノ角ゴ Pro W3"/>
              <a:cs typeface="Arial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15B73F-50DD-45E1-AB58-7D15D0D03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17" y="5396526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:a16="http://schemas.microsoft.com/office/drawing/2014/main" id="{F309C94D-C016-4E4A-B038-88C40F0F4533}"/>
              </a:ext>
            </a:extLst>
          </p:cNvPr>
          <p:cNvSpPr txBox="1"/>
          <p:nvPr/>
        </p:nvSpPr>
        <p:spPr>
          <a:xfrm>
            <a:off x="1113183" y="732521"/>
            <a:ext cx="86408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Desarrollo y Alcance de la experiencia</a:t>
            </a:r>
            <a:endParaRPr lang="es-CO" sz="3000" b="1" dirty="0">
              <a:solidFill>
                <a:srgbClr val="E61A7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A6A105ED-174B-4567-81D9-70442B36CE17}"/>
              </a:ext>
            </a:extLst>
          </p:cNvPr>
          <p:cNvSpPr/>
          <p:nvPr/>
        </p:nvSpPr>
        <p:spPr>
          <a:xfrm>
            <a:off x="755374" y="1407549"/>
            <a:ext cx="10588487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>
                <a:latin typeface="Helvetica "/>
                <a:cs typeface="Arial" pitchFamily="34" charset="0"/>
              </a:rPr>
              <a:t>-</a:t>
            </a:r>
            <a:r>
              <a:rPr lang="es-ES" sz="2800" dirty="0">
                <a:latin typeface="Arial Black" panose="020B0A04020102020204" pitchFamily="34" charset="0"/>
                <a:cs typeface="Arial" pitchFamily="34" charset="0"/>
                <a:hlinkClick r:id="rId3"/>
              </a:rPr>
              <a:t>WIKI DEL DOCENTE</a:t>
            </a:r>
            <a:r>
              <a:rPr lang="es-ES" sz="2800" dirty="0">
                <a:latin typeface="Helvetica "/>
                <a:cs typeface="Arial" pitchFamily="34" charset="0"/>
                <a:hlinkClick r:id="rId3"/>
              </a:rPr>
              <a:t>.</a:t>
            </a:r>
            <a:r>
              <a:rPr lang="es-ES" sz="2800" dirty="0">
                <a:latin typeface="Helvetica "/>
                <a:cs typeface="Arial" pitchFamily="34" charset="0"/>
              </a:rPr>
              <a:t> </a:t>
            </a:r>
            <a:r>
              <a:rPr lang="es-ES" sz="2800" dirty="0">
                <a:latin typeface="Arial Black" panose="020B0A04020102020204" pitchFamily="34" charset="0"/>
                <a:cs typeface="Arial" pitchFamily="34" charset="0"/>
              </a:rPr>
              <a:t>hoy utilizamos las guías a través del classrroom y Google </a:t>
            </a:r>
            <a:r>
              <a:rPr lang="es-ES" sz="2800" dirty="0" err="1">
                <a:latin typeface="Arial Black" panose="020B0A04020102020204" pitchFamily="34" charset="0"/>
                <a:cs typeface="Arial" pitchFamily="34" charset="0"/>
              </a:rPr>
              <a:t>Meet</a:t>
            </a:r>
            <a:r>
              <a:rPr lang="es-ES" sz="2800" dirty="0">
                <a:latin typeface="Arial Black" panose="020B0A04020102020204" pitchFamily="34" charset="0"/>
                <a:cs typeface="Arial" pitchFamily="34" charset="0"/>
              </a:rPr>
              <a:t>.</a:t>
            </a:r>
          </a:p>
          <a:p>
            <a:pPr algn="just">
              <a:defRPr/>
            </a:pPr>
            <a:endParaRPr lang="es-ES" sz="1000" dirty="0">
              <a:latin typeface="Helvetica "/>
              <a:cs typeface="Arial" pitchFamily="34" charset="0"/>
            </a:endParaRPr>
          </a:p>
          <a:p>
            <a:pPr algn="just">
              <a:defRPr/>
            </a:pPr>
            <a:r>
              <a:rPr lang="es-ES" sz="2800" dirty="0">
                <a:latin typeface="Helvetica "/>
                <a:cs typeface="Arial" pitchFamily="34" charset="0"/>
              </a:rPr>
              <a:t>-</a:t>
            </a:r>
            <a:r>
              <a:rPr lang="es-ES" sz="2800" dirty="0">
                <a:latin typeface="Arial Black" panose="020B0A04020102020204" pitchFamily="34" charset="0"/>
                <a:cs typeface="Arial" pitchFamily="34" charset="0"/>
                <a:hlinkClick r:id="rId4" action="ppaction://hlinkfile"/>
              </a:rPr>
              <a:t>SOFTWARE EDUCATIVOS</a:t>
            </a:r>
            <a:r>
              <a:rPr lang="es-ES" sz="2800" dirty="0">
                <a:latin typeface="Arial Black" panose="020B0A04020102020204" pitchFamily="34" charset="0"/>
                <a:cs typeface="Arial" pitchFamily="34" charset="0"/>
              </a:rPr>
              <a:t> de física  basados  en páginas web y animaciones.</a:t>
            </a:r>
            <a:r>
              <a:rPr lang="es-ES" sz="2800" b="1" dirty="0">
                <a:latin typeface="Arial Black" panose="020B0A04020102020204" pitchFamily="34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endParaRPr lang="es-ES" sz="1500" b="1" dirty="0">
              <a:latin typeface="Arial Black" panose="020B0A04020102020204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s-ES" sz="2800" b="1" dirty="0">
                <a:latin typeface="Arial Black" panose="020B0A04020102020204" pitchFamily="34" charset="0"/>
                <a:cs typeface="Arial" pitchFamily="34" charset="0"/>
                <a:hlinkClick r:id="rId5"/>
              </a:rPr>
              <a:t>LABORATORIOS VIRTUALES PhET </a:t>
            </a:r>
            <a:r>
              <a:rPr lang="es-ES" sz="2800" b="1" dirty="0">
                <a:latin typeface="Arial Black" panose="020B0A04020102020204" pitchFamily="34" charset="0"/>
                <a:cs typeface="Arial" pitchFamily="34" charset="0"/>
              </a:rPr>
              <a:t>en los encuentros virtuales se discuten las conclusiones.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8529FA-12CC-40E3-AC47-7CA295F09047}"/>
              </a:ext>
            </a:extLst>
          </p:cNvPr>
          <p:cNvSpPr txBox="1"/>
          <p:nvPr/>
        </p:nvSpPr>
        <p:spPr>
          <a:xfrm>
            <a:off x="755373" y="4655947"/>
            <a:ext cx="1000539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2800" dirty="0">
                <a:latin typeface="Helvetica "/>
                <a:cs typeface="Arial" panose="020B0604020202020204" pitchFamily="34" charset="0"/>
              </a:rPr>
              <a:t>-</a:t>
            </a:r>
            <a:r>
              <a:rPr lang="es-CO" sz="2800" dirty="0">
                <a:latin typeface="Arial Black" panose="020B0A04020102020204" pitchFamily="34" charset="0"/>
                <a:cs typeface="Arial" panose="020B0604020202020204" pitchFamily="34" charset="0"/>
                <a:hlinkClick r:id="rId6"/>
              </a:rPr>
              <a:t>LA WIKI DE LAS ESTUDIANTES</a:t>
            </a:r>
            <a:r>
              <a:rPr lang="es-CO" sz="2800" dirty="0">
                <a:latin typeface="Arial Black" panose="020B0A04020102020204" pitchFamily="34" charset="0"/>
                <a:cs typeface="Arial" panose="020B0604020202020204" pitchFamily="34" charset="0"/>
              </a:rPr>
              <a:t>, como proceso integrador de los aprendizajes en las diferentes disciplinas.</a:t>
            </a:r>
            <a:endParaRPr lang="es-CO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dirty="0"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5DDD74C-C71D-4E2C-84FC-418A41E39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58" y="5777880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:a16="http://schemas.microsoft.com/office/drawing/2014/main" id="{F309C94D-C016-4E4A-B038-88C40F0F4533}"/>
              </a:ext>
            </a:extLst>
          </p:cNvPr>
          <p:cNvSpPr txBox="1"/>
          <p:nvPr/>
        </p:nvSpPr>
        <p:spPr>
          <a:xfrm>
            <a:off x="1086679" y="742831"/>
            <a:ext cx="8548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Desarrollo y Alcance de la experiencia</a:t>
            </a:r>
            <a:endParaRPr lang="es-CO" sz="3000" b="1" dirty="0">
              <a:solidFill>
                <a:srgbClr val="E61A7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id="{78184DC7-F111-4324-BF63-871AEDE955D9}"/>
              </a:ext>
            </a:extLst>
          </p:cNvPr>
          <p:cNvSpPr/>
          <p:nvPr/>
        </p:nvSpPr>
        <p:spPr>
          <a:xfrm>
            <a:off x="861391" y="1019830"/>
            <a:ext cx="10045148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dirty="0">
                <a:latin typeface="Helvetica "/>
                <a:cs typeface="Arial" panose="020B0604020202020204" pitchFamily="34" charset="0"/>
              </a:rPr>
              <a:t>-</a:t>
            </a:r>
            <a:endParaRPr lang="es-CO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800" dirty="0"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es-CO" sz="2400" dirty="0">
                <a:latin typeface="Arial Black" panose="020B0A04020102020204" pitchFamily="34" charset="0"/>
                <a:cs typeface="Arial" panose="020B0604020202020204" pitchFamily="34" charset="0"/>
                <a:hlinkClick r:id="rId3"/>
              </a:rPr>
              <a:t>VIDEOS SOBRE LEYES Y PRINCIPIOS </a:t>
            </a:r>
            <a:r>
              <a:rPr lang="es-CO" sz="2400" dirty="0">
                <a:latin typeface="Arial Black" panose="020B0A04020102020204" pitchFamily="34" charset="0"/>
                <a:cs typeface="Arial" panose="020B0604020202020204" pitchFamily="34" charset="0"/>
              </a:rPr>
              <a:t>de la física elaborados por las estudiantes.</a:t>
            </a:r>
          </a:p>
          <a:p>
            <a:pPr algn="just">
              <a:defRPr/>
            </a:pPr>
            <a:endParaRPr lang="es-CO" sz="6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defRPr/>
            </a:pPr>
            <a:r>
              <a:rPr lang="es-CO" sz="2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 DE APRENDIZAJES PARA LA VIDA DIARIA</a:t>
            </a:r>
            <a:r>
              <a:rPr lang="es-CO" sz="2400" dirty="0">
                <a:latin typeface="Arial Black" panose="020B0A04020102020204" pitchFamily="34" charset="0"/>
                <a:cs typeface="Arial" panose="020B0604020202020204" pitchFamily="34" charset="0"/>
              </a:rPr>
              <a:t>: dan cuenta de qué manera contribuyen con los oficios de su hogar.</a:t>
            </a:r>
          </a:p>
          <a:p>
            <a:pPr algn="just">
              <a:defRPr/>
            </a:pPr>
            <a:endParaRPr lang="es-CO" sz="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 DE APRENDIZAJE SIGNIFICATIVO VS ROL DE GÉNERO:</a:t>
            </a:r>
            <a:r>
              <a:rPr lang="es-CO" sz="2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>
                <a:latin typeface="Arial Black" panose="020B0A04020102020204" pitchFamily="34" charset="0"/>
                <a:cs typeface="Arial" panose="020B0604020202020204" pitchFamily="34" charset="0"/>
              </a:rPr>
              <a:t>con ayuda de su papá y/o hermanos muestran de qué manera los hombres ayudan con los oficios en el hogar.</a:t>
            </a:r>
          </a:p>
          <a:p>
            <a:pPr algn="just">
              <a:defRPr/>
            </a:pPr>
            <a:endParaRPr lang="es-CO" sz="7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O" sz="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400" dirty="0">
                <a:latin typeface="Arial Black" panose="020B0A04020102020204" pitchFamily="34" charset="0"/>
                <a:cs typeface="Arial" panose="020B0604020202020204" pitchFamily="34" charset="0"/>
                <a:hlinkClick r:id="rId5"/>
              </a:rPr>
              <a:t>EVALUACIÓN VIRTUAL SINCRÓNICA Y ASINCRÓNICA</a:t>
            </a:r>
            <a:endParaRPr lang="es-CO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400" dirty="0">
                <a:latin typeface="Arial Black" panose="020B0A04020102020204" pitchFamily="34" charset="0"/>
                <a:cs typeface="Arial" panose="020B0604020202020204" pitchFamily="34" charset="0"/>
              </a:rPr>
              <a:t>Formulario Google Meet, Kahoot, PruebaT.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09069BD-3FE0-47C9-81C5-64ECE7CB7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554" y="1887658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4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:a16="http://schemas.microsoft.com/office/drawing/2014/main" id="{F309C94D-C016-4E4A-B038-88C40F0F4533}"/>
              </a:ext>
            </a:extLst>
          </p:cNvPr>
          <p:cNvSpPr txBox="1"/>
          <p:nvPr/>
        </p:nvSpPr>
        <p:spPr>
          <a:xfrm>
            <a:off x="1046492" y="597517"/>
            <a:ext cx="8535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Impacto y resultados de la experiencia</a:t>
            </a:r>
            <a:endParaRPr lang="es-CO" sz="3000" b="1" dirty="0">
              <a:solidFill>
                <a:srgbClr val="E61A7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4 Rectángulo">
            <a:extLst>
              <a:ext uri="{FF2B5EF4-FFF2-40B4-BE49-F238E27FC236}">
                <a16:creationId xmlns:a16="http://schemas.microsoft.com/office/drawing/2014/main" id="{6718BE9F-196F-49B0-B5B3-1C5049759D21}"/>
              </a:ext>
            </a:extLst>
          </p:cNvPr>
          <p:cNvSpPr/>
          <p:nvPr/>
        </p:nvSpPr>
        <p:spPr>
          <a:xfrm>
            <a:off x="1046492" y="1243725"/>
            <a:ext cx="88725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CO" sz="3200" dirty="0">
                <a:latin typeface="Helvetica "/>
                <a:cs typeface="Arial" pitchFamily="34" charset="0"/>
              </a:rPr>
              <a:t>-</a:t>
            </a:r>
            <a:r>
              <a:rPr lang="es-ES" altLang="es-CO" sz="3000" dirty="0">
                <a:latin typeface="Arial Black" panose="020B0A04020102020204" pitchFamily="34" charset="0"/>
                <a:cs typeface="Arial" pitchFamily="34" charset="0"/>
              </a:rPr>
              <a:t>Facilita las consultas y el ritmo de aprendizaje.</a:t>
            </a:r>
          </a:p>
          <a:p>
            <a:pPr algn="just"/>
            <a:endParaRPr lang="es-ES" altLang="es-CO" sz="1600" dirty="0">
              <a:latin typeface="Helvetica "/>
              <a:cs typeface="Arial" pitchFamily="34" charset="0"/>
            </a:endParaRPr>
          </a:p>
          <a:p>
            <a:pPr algn="just"/>
            <a:r>
              <a:rPr lang="es-ES" altLang="es-CO" sz="3000" dirty="0">
                <a:latin typeface="Arial Black" panose="020B0A04020102020204" pitchFamily="34" charset="0"/>
                <a:cs typeface="Arial" pitchFamily="34" charset="0"/>
              </a:rPr>
              <a:t>-El uso de herramientas que les  gustan, genera mayor interés en la clase.</a:t>
            </a:r>
          </a:p>
          <a:p>
            <a:pPr algn="just">
              <a:buFont typeface="Calibri Light" pitchFamily="34" charset="0"/>
              <a:buAutoNum type="arabicPeriod"/>
            </a:pPr>
            <a:endParaRPr lang="es-ES" altLang="es-CO" sz="1600" dirty="0">
              <a:latin typeface="Helvetica "/>
              <a:cs typeface="Arial" pitchFamily="34" charset="0"/>
            </a:endParaRPr>
          </a:p>
          <a:p>
            <a:pPr algn="just"/>
            <a:r>
              <a:rPr lang="es-CO" altLang="es-CO" sz="3000" dirty="0">
                <a:latin typeface="Helvetica "/>
                <a:cs typeface="Arial" pitchFamily="34" charset="0"/>
              </a:rPr>
              <a:t>-</a:t>
            </a:r>
            <a:r>
              <a:rPr lang="es-CO" altLang="es-CO" sz="3000" dirty="0">
                <a:latin typeface="Arial Black" panose="020B0A04020102020204" pitchFamily="34" charset="0"/>
                <a:cs typeface="Arial" pitchFamily="34" charset="0"/>
              </a:rPr>
              <a:t>Contribuyen con la elaboración de ayudas didácticas para grados inferiores.</a:t>
            </a:r>
          </a:p>
          <a:p>
            <a:pPr algn="just"/>
            <a:endParaRPr lang="es-CO" altLang="es-CO" sz="1600" dirty="0">
              <a:latin typeface="Arial Black" panose="020B0A04020102020204" pitchFamily="34" charset="0"/>
              <a:cs typeface="Arial" pitchFamily="34" charset="0"/>
            </a:endParaRPr>
          </a:p>
          <a:p>
            <a:pPr algn="just"/>
            <a:r>
              <a:rPr lang="es-ES" altLang="es-CO" sz="3000" dirty="0">
                <a:latin typeface="Arial Black" panose="020B0A04020102020204" pitchFamily="34" charset="0"/>
                <a:cs typeface="Arial" pitchFamily="34" charset="0"/>
              </a:rPr>
              <a:t>-Mayor aprovechamiento del tiempo de ocio en acciones que favorecen su formación.</a:t>
            </a:r>
            <a:endParaRPr lang="es-CO" altLang="es-CO" dirty="0">
              <a:latin typeface="Helvetica "/>
              <a:cs typeface="Arial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B87331F-D808-4855-8A37-2468E4652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35" y="5777880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5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10">
            <a:extLst>
              <a:ext uri="{FF2B5EF4-FFF2-40B4-BE49-F238E27FC236}">
                <a16:creationId xmlns:a16="http://schemas.microsoft.com/office/drawing/2014/main" id="{F309C94D-C016-4E4A-B038-88C40F0F4533}"/>
              </a:ext>
            </a:extLst>
          </p:cNvPr>
          <p:cNvSpPr txBox="1"/>
          <p:nvPr/>
        </p:nvSpPr>
        <p:spPr>
          <a:xfrm>
            <a:off x="940904" y="754344"/>
            <a:ext cx="8508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E61A7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Impacto e innovación de la experiencia</a:t>
            </a:r>
            <a:endParaRPr lang="es-CO" sz="3000" b="1" dirty="0">
              <a:solidFill>
                <a:srgbClr val="E61A7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4 Rectángulo">
            <a:extLst>
              <a:ext uri="{FF2B5EF4-FFF2-40B4-BE49-F238E27FC236}">
                <a16:creationId xmlns:a16="http://schemas.microsoft.com/office/drawing/2014/main" id="{BACE5668-5A9D-42C5-AF77-4D13787D0B68}"/>
              </a:ext>
            </a:extLst>
          </p:cNvPr>
          <p:cNvSpPr/>
          <p:nvPr/>
        </p:nvSpPr>
        <p:spPr>
          <a:xfrm>
            <a:off x="1089865" y="1136064"/>
            <a:ext cx="1001227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altLang="es-CO" sz="1000" dirty="0">
              <a:latin typeface="Helvetica "/>
              <a:cs typeface="Arial" pitchFamily="34" charset="0"/>
            </a:endParaRPr>
          </a:p>
          <a:p>
            <a:pPr algn="just"/>
            <a:r>
              <a:rPr lang="es-ES" altLang="es-CO" sz="2000" dirty="0">
                <a:latin typeface="Arial Black" panose="020B0A04020102020204" pitchFamily="34" charset="0"/>
                <a:cs typeface="Arial" pitchFamily="34" charset="0"/>
              </a:rPr>
              <a:t>-</a:t>
            </a:r>
            <a:r>
              <a:rPr lang="es-MX" sz="2800" dirty="0">
                <a:latin typeface="Arial Black" panose="020B0A04020102020204" pitchFamily="34" charset="0"/>
                <a:cs typeface="Arial" pitchFamily="34" charset="0"/>
              </a:rPr>
              <a:t>El trabajo colaborativo con los docentes de las otras áreas, en la elaboración de guías, de videos y software educativo ha permitido un  significativo avance en la propuesta institucional de un currículo integrado y contextualizado.</a:t>
            </a:r>
            <a:endParaRPr lang="es-ES" altLang="es-CO" sz="2800" dirty="0">
              <a:latin typeface="Arial Black" panose="020B0A04020102020204" pitchFamily="34" charset="0"/>
              <a:cs typeface="Arial" pitchFamily="34" charset="0"/>
            </a:endParaRPr>
          </a:p>
          <a:p>
            <a:pPr algn="just"/>
            <a:endParaRPr lang="es-ES" altLang="es-CO" sz="1500" dirty="0">
              <a:latin typeface="Arial Black" panose="020B0A04020102020204" pitchFamily="34" charset="0"/>
              <a:cs typeface="Arial" pitchFamily="34" charset="0"/>
            </a:endParaRPr>
          </a:p>
          <a:p>
            <a:pPr algn="just"/>
            <a:r>
              <a:rPr lang="es-ES" altLang="es-CO" sz="2800" dirty="0">
                <a:latin typeface="Arial Black" panose="020B0A04020102020204" pitchFamily="34" charset="0"/>
                <a:cs typeface="Arial" pitchFamily="34" charset="0"/>
              </a:rPr>
              <a:t>-Da gran satisfacción trabajar con estudiantes egresadas con las que apliqué la propuesta y hoy en día son mis colegas, con quienes aprendo nuevas estrategias, formando equipos de capacitación. </a:t>
            </a:r>
            <a:endParaRPr lang="es-CO" altLang="es-CO" dirty="0">
              <a:latin typeface="Helvetica "/>
              <a:cs typeface="Arial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A3529B-0BBC-4145-809D-6CD6265B5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38" y="5563596"/>
            <a:ext cx="8640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3F008-E54B-E041-828F-9E70A5AB5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DA3529B-0BBC-4145-809D-6CD6265B5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21" y="5470831"/>
            <a:ext cx="864096" cy="1080120"/>
          </a:xfrm>
          <a:prstGeom prst="rect">
            <a:avLst/>
          </a:prstGeom>
        </p:spPr>
      </p:pic>
      <p:pic>
        <p:nvPicPr>
          <p:cNvPr id="7" name="Picture 5" descr="peces12">
            <a:extLst>
              <a:ext uri="{FF2B5EF4-FFF2-40B4-BE49-F238E27FC236}">
                <a16:creationId xmlns:a16="http://schemas.microsoft.com/office/drawing/2014/main" id="{A63F7D4F-7FE3-4B24-8AA8-7CC189F98B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40" y="3529309"/>
            <a:ext cx="2316163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id="{A0E0D160-D7B6-4180-8233-6A8508C4C40A}"/>
              </a:ext>
            </a:extLst>
          </p:cNvPr>
          <p:cNvSpPr/>
          <p:nvPr/>
        </p:nvSpPr>
        <p:spPr>
          <a:xfrm>
            <a:off x="4084340" y="2135467"/>
            <a:ext cx="2713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altLang="es-CO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“</a:t>
            </a:r>
            <a:r>
              <a:rPr lang="es-CO" altLang="es-CO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GRACIAS</a:t>
            </a:r>
            <a:r>
              <a:rPr lang="es-CO" altLang="es-CO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11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460</Words>
  <Application>Microsoft Macintosh PowerPoint</Application>
  <PresentationFormat>Panorámica</PresentationFormat>
  <Paragraphs>54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Helvetica </vt:lpstr>
      <vt:lpstr>Tema de Office</vt:lpstr>
      <vt:lpstr>APROVECHANDO LAS TIC EN EL PROCESO ENSEÑANZA APRENDIZAJE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Julián Steven Bermudez Peñuela</dc:creator>
  <cp:lastModifiedBy>DALILA ESPERANZA CASTILLO SANCHEZ</cp:lastModifiedBy>
  <cp:revision>32</cp:revision>
  <dcterms:created xsi:type="dcterms:W3CDTF">2019-10-07T21:05:34Z</dcterms:created>
  <dcterms:modified xsi:type="dcterms:W3CDTF">2021-11-24T23:49:46Z</dcterms:modified>
</cp:coreProperties>
</file>