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6"/>
    <p:restoredTop sz="93069"/>
  </p:normalViewPr>
  <p:slideViewPr>
    <p:cSldViewPr snapToGrid="0" snapToObjects="1">
      <p:cViewPr varScale="1">
        <p:scale>
          <a:sx n="104" d="100"/>
          <a:sy n="104" d="100"/>
        </p:scale>
        <p:origin x="20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6F61C-A25C-5849-ACCA-22C47ACC9CAB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0D9CE-AD2A-C840-A200-0B7A0B0B579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055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014CD237-9E9C-1E44-9231-A4A7574563AF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22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73DE-D5F3-0E4E-9100-2A2575FEF272}" type="datetimeFigureOut">
              <a:rPr lang="es-ES_tradnl" smtClean="0"/>
              <a:t>29/5/23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9793-7E51-3B49-880A-A2B3782CA5E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28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Introducción al Estilo APA</a:t>
            </a:r>
            <a:endParaRPr lang="en-US" altLang="x-none">
              <a:latin typeface="Footlight MT Light" charset="0"/>
              <a:ea typeface="ＭＳ Ｐゴシック" charset="-128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4221163"/>
            <a:ext cx="3017838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1200" i="1">
                <a:ea typeface="ＭＳ Ｐゴシック" charset="-128"/>
              </a:rPr>
              <a:t>Fuente: Efraín Flores Rivera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1200">
                <a:ea typeface="ＭＳ Ｐゴシック" charset="-128"/>
              </a:rPr>
              <a:t>15 de septiembre de 2008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1200">
                <a:ea typeface="ＭＳ Ｐゴシック" charset="-128"/>
              </a:rPr>
              <a:t>Universidad de Puerto Rico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1200">
                <a:ea typeface="ＭＳ Ｐゴシック" charset="-128"/>
              </a:rPr>
              <a:t>Recinto de Ciencias Médicas</a:t>
            </a:r>
          </a:p>
        </p:txBody>
      </p:sp>
    </p:spTree>
    <p:extLst>
      <p:ext uri="{BB962C8B-B14F-4D97-AF65-F5344CB8AC3E}">
        <p14:creationId xmlns:p14="http://schemas.microsoft.com/office/powerpoint/2010/main" val="152285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 indirecta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x-none">
                <a:ea typeface="ＭＳ Ｐゴシック" charset="-128"/>
              </a:rPr>
              <a:t>Incluir el apellido del autor y la fecha de publicación como parte de la oración, sin usar paréntesis.</a:t>
            </a:r>
          </a:p>
          <a:p>
            <a:pPr eaLnBrk="1" hangingPunct="1">
              <a:lnSpc>
                <a:spcPct val="40000"/>
              </a:lnSpc>
            </a:pPr>
            <a:endParaRPr lang="es-ES" altLang="x-none"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s-ES" altLang="x-none" sz="2400" i="1"/>
              <a:t>Ejemplos:</a:t>
            </a:r>
          </a:p>
          <a:p>
            <a:pPr lvl="1" eaLnBrk="1" hangingPunct="1">
              <a:lnSpc>
                <a:spcPct val="40000"/>
              </a:lnSpc>
              <a:buFontTx/>
              <a:buNone/>
            </a:pPr>
            <a:endParaRPr lang="es-ES" altLang="x-none" sz="2400" i="1"/>
          </a:p>
          <a:p>
            <a:pPr lvl="1" eaLnBrk="1" hangingPunct="1"/>
            <a:r>
              <a:rPr lang="en-US" altLang="x-none" sz="2400">
                <a:latin typeface="Times New (WT)" charset="0"/>
              </a:rPr>
              <a:t>En el 2005, Torres encontró que la depresión en la vejez puede tratarse de forma efectiva con psicoterapia.</a:t>
            </a:r>
          </a:p>
          <a:p>
            <a:pPr lvl="1" eaLnBrk="1" hangingPunct="1">
              <a:lnSpc>
                <a:spcPct val="70000"/>
              </a:lnSpc>
            </a:pPr>
            <a:endParaRPr lang="en-US" altLang="x-none" sz="2400">
              <a:latin typeface="Times New (WT)" charset="0"/>
            </a:endParaRPr>
          </a:p>
          <a:p>
            <a:pPr lvl="1" eaLnBrk="1" hangingPunct="1"/>
            <a:r>
              <a:rPr lang="en-US" altLang="x-none" sz="2400">
                <a:latin typeface="Times New (WT)" charset="0"/>
              </a:rPr>
              <a:t>Torres, en el 2005, encontró que la depresión en la vejez puede tratarse de forma efectiva con psicoterapia.</a:t>
            </a:r>
          </a:p>
          <a:p>
            <a:pPr eaLnBrk="1" hangingPunct="1">
              <a:buFontTx/>
              <a:buNone/>
            </a:pPr>
            <a:endParaRPr lang="en-US" altLang="x-none" sz="24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10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indirectas (dos autores)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8002587" cy="4352925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Si la fuente que cita tiene dos autores, mencione ambos apellidos y el año cada vez que se presente la referencia dentro del texto.</a:t>
            </a:r>
          </a:p>
        </p:txBody>
      </p:sp>
    </p:spTree>
    <p:extLst>
      <p:ext uri="{BB962C8B-B14F-4D97-AF65-F5344CB8AC3E}">
        <p14:creationId xmlns:p14="http://schemas.microsoft.com/office/powerpoint/2010/main" val="38095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indirectas (dos autores)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632700" cy="427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x-none" sz="1800" i="1">
                <a:ea typeface="ＭＳ Ｐゴシック" charset="-128"/>
              </a:rPr>
              <a:t>	</a:t>
            </a:r>
            <a:r>
              <a:rPr lang="en-US" altLang="x-none" i="1">
                <a:ea typeface="ＭＳ Ｐゴシック" charset="-128"/>
              </a:rPr>
              <a:t>Ejemplos:</a:t>
            </a:r>
            <a:endParaRPr lang="en-US" altLang="x-none"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altLang="x-none" sz="1800" i="1">
              <a:ea typeface="ＭＳ Ｐゴシック" charset="-128"/>
            </a:endParaRPr>
          </a:p>
          <a:p>
            <a:pPr eaLnBrk="1" hangingPunct="1"/>
            <a:r>
              <a:rPr lang="es-ES" altLang="x-none" sz="2800">
                <a:latin typeface="Times New (WT)" charset="0"/>
                <a:ea typeface="ＭＳ Ｐゴシック" charset="-128"/>
              </a:rPr>
              <a:t>Torres y González (2005) encontraron que la depresión en la vejez puede tratarse de forma efectiva con psicoterapia.</a:t>
            </a:r>
          </a:p>
          <a:p>
            <a:pPr eaLnBrk="1" hangingPunct="1"/>
            <a:r>
              <a:rPr lang="es-ES" altLang="x-none" sz="2800">
                <a:latin typeface="Times New (WT)" charset="0"/>
                <a:ea typeface="ＭＳ Ｐゴシック" charset="-128"/>
              </a:rPr>
              <a:t>Torres y González encontraron en el 2005 que la depresión en la vejez puede tratarse de forma efectiva con psicoterapia.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651500" y="5373688"/>
            <a:ext cx="2305050" cy="935037"/>
            <a:chOff x="3560" y="3385"/>
            <a:chExt cx="1452" cy="589"/>
          </a:xfrm>
        </p:grpSpPr>
        <p:sp>
          <p:nvSpPr>
            <p:cNvPr id="34820" name="AutoShape 10"/>
            <p:cNvSpPr>
              <a:spLocks noChangeArrowheads="1"/>
            </p:cNvSpPr>
            <p:nvPr/>
          </p:nvSpPr>
          <p:spPr bwMode="auto">
            <a:xfrm>
              <a:off x="3560" y="3385"/>
              <a:ext cx="1452" cy="589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34821" name="Text Box 11"/>
            <p:cNvSpPr txBox="1">
              <a:spLocks noChangeArrowheads="1"/>
            </p:cNvSpPr>
            <p:nvPr/>
          </p:nvSpPr>
          <p:spPr bwMode="auto">
            <a:xfrm>
              <a:off x="3642" y="3457"/>
              <a:ext cx="133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ea typeface="MS PGothic" charset="-128"/>
                </a:rPr>
                <a:t>Si integra los apellidos a la oración, únalos con la conjunción 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68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indirectas (dos autores)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7343775" cy="2376487"/>
          </a:xfrm>
        </p:spPr>
        <p:txBody>
          <a:bodyPr/>
          <a:lstStyle/>
          <a:p>
            <a:pPr eaLnBrk="1" hangingPunct="1"/>
            <a:r>
              <a:rPr lang="es-ES" altLang="x-none" sz="2800">
                <a:latin typeface="Times New (WT)" charset="0"/>
                <a:ea typeface="ＭＳ Ｐゴシック" charset="-128"/>
              </a:rPr>
              <a:t>En un estudio reciente, se encontró que la depresión en la vejez puede tratarse de forma efectiva con psicoterapia (Torres &amp; González, 2005).</a:t>
            </a:r>
          </a:p>
          <a:p>
            <a:pPr eaLnBrk="1" hangingPunct="1">
              <a:lnSpc>
                <a:spcPct val="0"/>
              </a:lnSpc>
            </a:pPr>
            <a:endParaRPr lang="es-ES" altLang="x-none" sz="2800">
              <a:latin typeface="Times New (WT)" charset="0"/>
              <a:ea typeface="ＭＳ Ｐゴシック" charset="-128"/>
            </a:endParaRPr>
          </a:p>
          <a:p>
            <a:pPr eaLnBrk="1" hangingPunct="1"/>
            <a:endParaRPr lang="en-US" altLang="x-none" sz="2800" i="1">
              <a:ea typeface="ＭＳ Ｐゴシック" charset="-128"/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1944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2400" i="1">
                <a:ea typeface="MS PGothic" charset="-128"/>
              </a:rPr>
              <a:t>Ejemplo:</a:t>
            </a:r>
            <a:endParaRPr lang="en-US" altLang="x-none" sz="2400">
              <a:ea typeface="MS PGothic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99000" y="3644900"/>
            <a:ext cx="3175000" cy="1816100"/>
            <a:chOff x="2960" y="2296"/>
            <a:chExt cx="2000" cy="1144"/>
          </a:xfrm>
        </p:grpSpPr>
        <p:grpSp>
          <p:nvGrpSpPr>
            <p:cNvPr id="35845" name="Group 9"/>
            <p:cNvGrpSpPr>
              <a:grpSpLocks/>
            </p:cNvGrpSpPr>
            <p:nvPr/>
          </p:nvGrpSpPr>
          <p:grpSpPr bwMode="auto">
            <a:xfrm>
              <a:off x="2960" y="2850"/>
              <a:ext cx="2000" cy="590"/>
              <a:chOff x="2971" y="3158"/>
              <a:chExt cx="2000" cy="590"/>
            </a:xfrm>
          </p:grpSpPr>
          <p:sp>
            <p:nvSpPr>
              <p:cNvPr id="35847" name="AutoShape 5"/>
              <p:cNvSpPr>
                <a:spLocks noChangeArrowheads="1"/>
              </p:cNvSpPr>
              <p:nvPr/>
            </p:nvSpPr>
            <p:spPr bwMode="auto">
              <a:xfrm>
                <a:off x="2971" y="3158"/>
                <a:ext cx="2000" cy="590"/>
              </a:xfrm>
              <a:prstGeom prst="roundRect">
                <a:avLst>
                  <a:gd name="adj" fmla="val 16667"/>
                </a:avLst>
              </a:prstGeom>
              <a:solidFill>
                <a:srgbClr val="E5E9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x-none" sz="2400">
                  <a:ea typeface="MS PGothic" charset="-128"/>
                </a:endParaRPr>
              </a:p>
            </p:txBody>
          </p:sp>
          <p:sp>
            <p:nvSpPr>
              <p:cNvPr id="35848" name="Text Box 6"/>
              <p:cNvSpPr txBox="1">
                <a:spLocks noChangeArrowheads="1"/>
              </p:cNvSpPr>
              <p:nvPr/>
            </p:nvSpPr>
            <p:spPr bwMode="auto">
              <a:xfrm>
                <a:off x="3088" y="3230"/>
                <a:ext cx="1775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400">
                    <a:ea typeface="MS PGothic" charset="-128"/>
                  </a:rPr>
                  <a:t>Si escribe los apellidos dentro de un paréntesis, use el símbolo &amp; para enlazarlos.</a:t>
                </a:r>
              </a:p>
            </p:txBody>
          </p:sp>
        </p:grpSp>
        <p:sp>
          <p:nvSpPr>
            <p:cNvPr id="35846" name="Line 10"/>
            <p:cNvSpPr>
              <a:spLocks noChangeShapeType="1"/>
            </p:cNvSpPr>
            <p:nvPr/>
          </p:nvSpPr>
          <p:spPr bwMode="auto">
            <a:xfrm flipH="1" flipV="1">
              <a:off x="3914" y="2296"/>
              <a:ext cx="45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46026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3075"/>
            <a:ext cx="8221663" cy="1143000"/>
          </a:xfrm>
        </p:spPr>
        <p:txBody>
          <a:bodyPr/>
          <a:lstStyle/>
          <a:p>
            <a:pPr algn="l" eaLnBrk="1" hangingPunct="1"/>
            <a:r>
              <a:rPr lang="en-US" altLang="x-none" sz="4000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indirectas (tres a cinco autores)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150225" cy="43354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x-none">
                <a:ea typeface="ＭＳ Ｐゴシック" charset="-128"/>
              </a:rPr>
              <a:t>Cite todos los autores la primera vez que se presente la referencia.</a:t>
            </a:r>
          </a:p>
          <a:p>
            <a:pPr eaLnBrk="1" hangingPunct="1"/>
            <a:endParaRPr lang="en-US" altLang="x-none" sz="16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x-none">
                <a:ea typeface="ＭＳ Ｐゴシック" charset="-128"/>
              </a:rPr>
              <a:t>En citas subsiguientes, incluya únicamente: apellido del primer autor, seguido de et al. y el año.</a:t>
            </a:r>
          </a:p>
          <a:p>
            <a:pPr eaLnBrk="1" hangingPunct="1"/>
            <a:endParaRPr lang="en-US" altLang="x-none">
              <a:ea typeface="ＭＳ Ｐゴシック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4163" y="5445125"/>
            <a:ext cx="3313112" cy="1008063"/>
            <a:chOff x="3424" y="3430"/>
            <a:chExt cx="2087" cy="635"/>
          </a:xfrm>
        </p:grpSpPr>
        <p:sp>
          <p:nvSpPr>
            <p:cNvPr id="36868" name="AutoShape 5"/>
            <p:cNvSpPr>
              <a:spLocks noChangeArrowheads="1"/>
            </p:cNvSpPr>
            <p:nvPr/>
          </p:nvSpPr>
          <p:spPr bwMode="auto">
            <a:xfrm>
              <a:off x="3424" y="3430"/>
              <a:ext cx="1996" cy="635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36869" name="Text Box 6"/>
            <p:cNvSpPr txBox="1">
              <a:spLocks noChangeArrowheads="1"/>
            </p:cNvSpPr>
            <p:nvPr/>
          </p:nvSpPr>
          <p:spPr bwMode="auto">
            <a:xfrm>
              <a:off x="3515" y="3475"/>
              <a:ext cx="199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Et al. es la abreviatura de la expresión latina </a:t>
              </a:r>
              <a:r>
                <a:rPr lang="en-US" altLang="x-none" sz="1600" i="1">
                  <a:ea typeface="MS PGothic" charset="-128"/>
                </a:rPr>
                <a:t>et álii</a:t>
              </a:r>
              <a:r>
                <a:rPr lang="en-US" altLang="x-none" sz="1600">
                  <a:ea typeface="MS PGothic" charset="-128"/>
                </a:rPr>
                <a:t> que significa literalmente </a:t>
              </a:r>
              <a:r>
                <a:rPr lang="ja-JP" altLang="en-US" sz="1600">
                  <a:ea typeface="MS PGothic" charset="-128"/>
                </a:rPr>
                <a:t>“</a:t>
              </a:r>
              <a:r>
                <a:rPr lang="en-US" altLang="ja-JP" sz="1600">
                  <a:ea typeface="MS PGothic" charset="-128"/>
                </a:rPr>
                <a:t>y otros</a:t>
              </a:r>
              <a:r>
                <a:rPr lang="ja-JP" altLang="en-US" sz="1600">
                  <a:ea typeface="MS PGothic" charset="-128"/>
                </a:rPr>
                <a:t>”</a:t>
              </a:r>
              <a:r>
                <a:rPr lang="en-US" altLang="ja-JP" sz="1600">
                  <a:ea typeface="MS PGothic" charset="-128"/>
                </a:rPr>
                <a:t>.</a:t>
              </a:r>
              <a:endParaRPr lang="en-US" altLang="x-none" sz="1600">
                <a:ea typeface="MS P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70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96875"/>
            <a:ext cx="8221663" cy="1143000"/>
          </a:xfrm>
        </p:spPr>
        <p:txBody>
          <a:bodyPr/>
          <a:lstStyle/>
          <a:p>
            <a:pPr algn="l" eaLnBrk="1" hangingPunct="1"/>
            <a:r>
              <a:rPr lang="en-US" altLang="x-none" sz="4000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indirectas (tres a cinco autores)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36612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x-none" sz="2400" i="1">
                <a:ea typeface="ＭＳ Ｐゴシック" charset="-128"/>
              </a:rPr>
              <a:t>Ejemplos: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US" altLang="x-none" sz="2400" i="1">
              <a:ea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en-US" altLang="x-none" sz="2400" i="1">
                <a:latin typeface="Times New (WE)" charset="0"/>
                <a:ea typeface="ＭＳ Ｐゴシック" charset="-128"/>
              </a:rPr>
              <a:t>	</a:t>
            </a:r>
            <a:r>
              <a:rPr lang="en-US" altLang="x-none" sz="2400">
                <a:latin typeface="Times New (WE)" charset="0"/>
                <a:ea typeface="ＭＳ Ｐゴシック" charset="-128"/>
              </a:rPr>
              <a:t>Torres, Berríos, Ortiz, Rivera y Robles (2004) estudiaron un grupo de desertores escolares para conocer las razones por las que habían abandonado la escuela.</a:t>
            </a:r>
          </a:p>
          <a:p>
            <a:pPr eaLnBrk="1" hangingPunct="1">
              <a:buFontTx/>
              <a:buNone/>
            </a:pPr>
            <a:endParaRPr lang="en-US" altLang="x-none" sz="2400" i="1">
              <a:solidFill>
                <a:srgbClr val="CC0000"/>
              </a:solidFill>
              <a:latin typeface="Times New (WE)" charset="0"/>
              <a:ea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en-US" altLang="x-none" sz="2400" i="1">
                <a:latin typeface="Times New (WE)" charset="0"/>
                <a:ea typeface="ＭＳ Ｐゴシック" charset="-128"/>
              </a:rPr>
              <a:t>	</a:t>
            </a:r>
            <a:r>
              <a:rPr lang="en-US" altLang="x-none" sz="2400">
                <a:latin typeface="Times New (WE)" charset="0"/>
                <a:ea typeface="ＭＳ Ｐゴシック" charset="-128"/>
              </a:rPr>
              <a:t>Torres et al. (2004) concluyeron que una de las causas de la deserción es la falta de pertinencia del currículo escolar.</a:t>
            </a:r>
            <a:endParaRPr lang="en-US" altLang="x-none" sz="2400">
              <a:solidFill>
                <a:srgbClr val="CC0000"/>
              </a:solidFill>
              <a:latin typeface="Times New (WE)" charset="0"/>
              <a:ea typeface="ＭＳ Ｐゴシック" charset="-128"/>
            </a:endParaRPr>
          </a:p>
          <a:p>
            <a:pPr eaLnBrk="1" hangingPunct="1"/>
            <a:endParaRPr lang="en-US" altLang="x-none" i="1">
              <a:solidFill>
                <a:srgbClr val="FF0000"/>
              </a:solidFill>
              <a:latin typeface="Times New (WE)" charset="0"/>
              <a:ea typeface="ＭＳ Ｐゴシック" charset="-128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132138" y="1628775"/>
            <a:ext cx="5327650" cy="936625"/>
            <a:chOff x="1973" y="1026"/>
            <a:chExt cx="3356" cy="590"/>
          </a:xfrm>
        </p:grpSpPr>
        <p:sp>
          <p:nvSpPr>
            <p:cNvPr id="37898" name="AutoShape 9"/>
            <p:cNvSpPr>
              <a:spLocks noChangeArrowheads="1"/>
            </p:cNvSpPr>
            <p:nvPr/>
          </p:nvSpPr>
          <p:spPr bwMode="auto">
            <a:xfrm>
              <a:off x="2381" y="1026"/>
              <a:ext cx="2948" cy="544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37899" name="Text Box 10"/>
            <p:cNvSpPr txBox="1">
              <a:spLocks noChangeArrowheads="1"/>
            </p:cNvSpPr>
            <p:nvPr/>
          </p:nvSpPr>
          <p:spPr bwMode="auto">
            <a:xfrm>
              <a:off x="2472" y="1035"/>
              <a:ext cx="281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Al hacer la primera cita, mencione a todos los autores hasta un máximo de cinco y el año de publicación.</a:t>
              </a:r>
              <a:endParaRPr lang="en-US" altLang="x-none" sz="2400">
                <a:ea typeface="MS PGothic" charset="-128"/>
              </a:endParaRPr>
            </a:p>
          </p:txBody>
        </p:sp>
        <p:sp>
          <p:nvSpPr>
            <p:cNvPr id="37900" name="Line 11"/>
            <p:cNvSpPr>
              <a:spLocks noChangeShapeType="1"/>
            </p:cNvSpPr>
            <p:nvPr/>
          </p:nvSpPr>
          <p:spPr bwMode="auto">
            <a:xfrm flipH="1">
              <a:off x="1973" y="1298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9750" y="4437063"/>
            <a:ext cx="6624638" cy="1655762"/>
            <a:chOff x="340" y="2795"/>
            <a:chExt cx="4173" cy="1043"/>
          </a:xfrm>
        </p:grpSpPr>
        <p:sp>
          <p:nvSpPr>
            <p:cNvPr id="37893" name="AutoShape 14"/>
            <p:cNvSpPr>
              <a:spLocks noChangeArrowheads="1"/>
            </p:cNvSpPr>
            <p:nvPr/>
          </p:nvSpPr>
          <p:spPr bwMode="auto">
            <a:xfrm>
              <a:off x="1156" y="3339"/>
              <a:ext cx="3357" cy="499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37894" name="Line 15"/>
            <p:cNvSpPr>
              <a:spLocks noChangeShapeType="1"/>
            </p:cNvSpPr>
            <p:nvPr/>
          </p:nvSpPr>
          <p:spPr bwMode="auto">
            <a:xfrm flipH="1" flipV="1">
              <a:off x="340" y="3158"/>
              <a:ext cx="77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895" name="Line 16"/>
            <p:cNvSpPr>
              <a:spLocks noChangeShapeType="1"/>
            </p:cNvSpPr>
            <p:nvPr/>
          </p:nvSpPr>
          <p:spPr bwMode="auto">
            <a:xfrm flipV="1">
              <a:off x="340" y="279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896" name="Line 17"/>
            <p:cNvSpPr>
              <a:spLocks noChangeShapeType="1"/>
            </p:cNvSpPr>
            <p:nvPr/>
          </p:nvSpPr>
          <p:spPr bwMode="auto">
            <a:xfrm>
              <a:off x="340" y="2795"/>
              <a:ext cx="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897" name="Text Box 20"/>
            <p:cNvSpPr txBox="1">
              <a:spLocks noChangeArrowheads="1"/>
            </p:cNvSpPr>
            <p:nvPr/>
          </p:nvSpPr>
          <p:spPr bwMode="auto">
            <a:xfrm>
              <a:off x="1202" y="3385"/>
              <a:ext cx="331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Si es necesario volver a citar el mismo documento, incluya sólo el apellido del primer autor, et al. y el año.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5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143000"/>
          </a:xfrm>
        </p:spPr>
        <p:txBody>
          <a:bodyPr/>
          <a:lstStyle/>
          <a:p>
            <a:pPr algn="l" eaLnBrk="1" hangingPunct="1"/>
            <a:r>
              <a:rPr lang="en-US" altLang="x-none" sz="4000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indirectas (seis o más autores)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059738" cy="442595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Cite únicamente el apellido del primero de ellos, seguido por la abreviatura et al. y el año para la primera cita y también para las subsiguientes.</a:t>
            </a:r>
            <a:endParaRPr lang="en-US" altLang="x-none" sz="1600" i="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85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143000"/>
          </a:xfrm>
        </p:spPr>
        <p:txBody>
          <a:bodyPr/>
          <a:lstStyle/>
          <a:p>
            <a:pPr algn="l" eaLnBrk="1" hangingPunct="1"/>
            <a:r>
              <a:rPr lang="en-US" altLang="x-none" sz="4000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indirectas (seis o más autores)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059738" cy="44259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x-none" sz="2400" i="1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altLang="x-none" sz="2400" i="1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altLang="x-none" sz="2400" i="1">
              <a:ea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en-US" altLang="x-none" sz="2400" i="1">
                <a:ea typeface="ＭＳ Ｐゴシック" charset="-128"/>
              </a:rPr>
              <a:t>Ejemplo:</a:t>
            </a:r>
            <a:endParaRPr lang="en-US" altLang="x-none" sz="2400">
              <a:ea typeface="ＭＳ Ｐゴシック" charset="-128"/>
            </a:endParaRP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en-US" altLang="x-none" sz="2400">
              <a:latin typeface="Times New (WT)" charset="0"/>
              <a:ea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en-US" altLang="x-none" sz="2400">
                <a:latin typeface="Times New (WT)" charset="0"/>
                <a:ea typeface="ＭＳ Ｐゴシック" charset="-128"/>
              </a:rPr>
              <a:t>	En un estudio reciente, Rodríguez et al. (2005) identificaron la falta de apoyo familiar como una de las razones que llevan a las personas a deambular por las calles del país.</a:t>
            </a:r>
            <a:endParaRPr lang="en-US" altLang="x-none" sz="1600" i="1">
              <a:ea typeface="ＭＳ Ｐゴシック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92500" y="1844675"/>
            <a:ext cx="4679950" cy="1871663"/>
            <a:chOff x="2200" y="1162"/>
            <a:chExt cx="2948" cy="1179"/>
          </a:xfrm>
        </p:grpSpPr>
        <p:sp>
          <p:nvSpPr>
            <p:cNvPr id="39940" name="AutoShape 5"/>
            <p:cNvSpPr>
              <a:spLocks noChangeArrowheads="1"/>
            </p:cNvSpPr>
            <p:nvPr/>
          </p:nvSpPr>
          <p:spPr bwMode="auto">
            <a:xfrm>
              <a:off x="2200" y="1162"/>
              <a:ext cx="2948" cy="726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39941" name="Text Box 6"/>
            <p:cNvSpPr txBox="1">
              <a:spLocks noChangeArrowheads="1"/>
            </p:cNvSpPr>
            <p:nvPr/>
          </p:nvSpPr>
          <p:spPr bwMode="auto">
            <a:xfrm>
              <a:off x="2336" y="1198"/>
              <a:ext cx="2721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Incluya sólo el apellido del primer autor, la abreviatura et al. y el año de publicación en la primera cita y en cualquiera otra que haga de aquí en adelante.</a:t>
              </a:r>
            </a:p>
          </p:txBody>
        </p:sp>
        <p:sp>
          <p:nvSpPr>
            <p:cNvPr id="39942" name="Line 7"/>
            <p:cNvSpPr>
              <a:spLocks noChangeShapeType="1"/>
            </p:cNvSpPr>
            <p:nvPr/>
          </p:nvSpPr>
          <p:spPr bwMode="auto">
            <a:xfrm flipH="1">
              <a:off x="3152" y="1933"/>
              <a:ext cx="27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1054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 directa o textual</a:t>
            </a:r>
          </a:p>
        </p:txBody>
      </p:sp>
    </p:spTree>
    <p:extLst>
      <p:ext uri="{BB962C8B-B14F-4D97-AF65-F5344CB8AC3E}">
        <p14:creationId xmlns:p14="http://schemas.microsoft.com/office/powerpoint/2010/main" val="54220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 directa o textual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24000"/>
            <a:ext cx="8005763" cy="4525963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Consiste en usar las palabras de otro autor sin hacer ningún cambio al texto original.</a:t>
            </a:r>
          </a:p>
          <a:p>
            <a:pPr eaLnBrk="1" hangingPunct="1"/>
            <a:r>
              <a:rPr lang="en-US" altLang="x-none">
                <a:ea typeface="ＭＳ Ｐゴシック" charset="-128"/>
              </a:rPr>
              <a:t>Al citar directamente, es necesario darle crédito al autor usando el método apellido-año de publicación.</a:t>
            </a:r>
          </a:p>
        </p:txBody>
      </p:sp>
    </p:spTree>
    <p:extLst>
      <p:ext uri="{BB962C8B-B14F-4D97-AF65-F5344CB8AC3E}">
        <p14:creationId xmlns:p14="http://schemas.microsoft.com/office/powerpoint/2010/main" val="112938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¿Qué es el estilo APA?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Conjunto de normas propuestas por la Asociación Americana de Psicología (APA, por sus siglas en inglés) para asegurar una presentación clara y consistente del escrito.</a:t>
            </a:r>
          </a:p>
        </p:txBody>
      </p:sp>
    </p:spTree>
    <p:extLst>
      <p:ext uri="{BB962C8B-B14F-4D97-AF65-F5344CB8AC3E}">
        <p14:creationId xmlns:p14="http://schemas.microsoft.com/office/powerpoint/2010/main" val="84960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cortas y largas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Según APA, una una cita textual es:</a:t>
            </a:r>
          </a:p>
          <a:p>
            <a:pPr eaLnBrk="1" hangingPunct="1">
              <a:lnSpc>
                <a:spcPct val="0"/>
              </a:lnSpc>
            </a:pPr>
            <a:endParaRPr lang="en-US" altLang="x-none">
              <a:ea typeface="ＭＳ Ｐゴシック" charset="-128"/>
            </a:endParaRPr>
          </a:p>
          <a:p>
            <a:pPr lvl="1" eaLnBrk="1" hangingPunct="1"/>
            <a:r>
              <a:rPr lang="en-US" altLang="x-none"/>
              <a:t>Corta: cuando tiene menos de 40 palabras</a:t>
            </a:r>
          </a:p>
          <a:p>
            <a:pPr lvl="1" eaLnBrk="1" hangingPunct="1">
              <a:lnSpc>
                <a:spcPct val="10000"/>
              </a:lnSpc>
            </a:pPr>
            <a:endParaRPr lang="en-US" altLang="x-none"/>
          </a:p>
          <a:p>
            <a:pPr lvl="1" eaLnBrk="1" hangingPunct="1"/>
            <a:r>
              <a:rPr lang="en-US" altLang="x-none"/>
              <a:t>Larga: cuando tiene 40 palabras o más</a:t>
            </a:r>
          </a:p>
          <a:p>
            <a:pPr eaLnBrk="1" hangingPunct="1">
              <a:buFontTx/>
              <a:buNone/>
            </a:pPr>
            <a:endParaRPr lang="en-US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99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 textual corta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Si la </a:t>
            </a:r>
            <a:r>
              <a:rPr lang="en-US" altLang="x-none">
                <a:solidFill>
                  <a:srgbClr val="C00000"/>
                </a:solidFill>
                <a:ea typeface="ＭＳ Ｐゴシック" charset="-128"/>
              </a:rPr>
              <a:t>cita textual </a:t>
            </a:r>
            <a:r>
              <a:rPr lang="en-US" altLang="x-none">
                <a:ea typeface="ＭＳ Ｐゴシック" charset="-128"/>
              </a:rPr>
              <a:t>tiene menos de 40 palabras:</a:t>
            </a:r>
          </a:p>
          <a:p>
            <a:pPr lvl="1" eaLnBrk="1" hangingPunct="1"/>
            <a:r>
              <a:rPr lang="en-US" altLang="x-none"/>
              <a:t>incorpórela al texto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x-none"/>
              <a:t>enciérrela entre comillas dobles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x-none"/>
              <a:t>incluya entre paréntesis y al final de la cita, el </a:t>
            </a:r>
            <a:r>
              <a:rPr lang="en-US" altLang="x-none">
                <a:solidFill>
                  <a:srgbClr val="C00000"/>
                </a:solidFill>
              </a:rPr>
              <a:t>número de la página </a:t>
            </a:r>
            <a:r>
              <a:rPr lang="en-US" altLang="x-none"/>
              <a:t>donde está localizada la cita textual.</a:t>
            </a:r>
            <a:endParaRPr lang="en-US" altLang="x-none" i="1"/>
          </a:p>
          <a:p>
            <a:pPr eaLnBrk="1" hangingPunct="1"/>
            <a:endParaRPr lang="en-US" altLang="x-none" sz="24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75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directas o textuales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468313" y="1557338"/>
            <a:ext cx="7775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>
                <a:ea typeface="MS PGothic" charset="-128"/>
              </a:rPr>
              <a:t>	</a:t>
            </a:r>
            <a:r>
              <a:rPr lang="en-US" altLang="x-none" sz="2800">
                <a:ea typeface="MS PGothic" charset="-128"/>
              </a:rPr>
              <a:t>Ejemplo de una cita corta:</a:t>
            </a:r>
            <a:endParaRPr lang="en-US" altLang="x-none" sz="2800">
              <a:latin typeface="Times New (WE)" charset="0"/>
              <a:ea typeface="MS PGothic" charset="-128"/>
            </a:endParaRPr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36229" r="10890" b="46082"/>
          <a:stretch>
            <a:fillRect/>
          </a:stretch>
        </p:blipFill>
        <p:spPr bwMode="auto">
          <a:xfrm>
            <a:off x="468313" y="3429000"/>
            <a:ext cx="838517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932363" y="4537075"/>
            <a:ext cx="3686175" cy="2089150"/>
            <a:chOff x="3107" y="2795"/>
            <a:chExt cx="2322" cy="1316"/>
          </a:xfrm>
        </p:grpSpPr>
        <p:grpSp>
          <p:nvGrpSpPr>
            <p:cNvPr id="45071" name="Group 10"/>
            <p:cNvGrpSpPr>
              <a:grpSpLocks/>
            </p:cNvGrpSpPr>
            <p:nvPr/>
          </p:nvGrpSpPr>
          <p:grpSpPr bwMode="auto">
            <a:xfrm>
              <a:off x="3569" y="3067"/>
              <a:ext cx="1860" cy="1044"/>
              <a:chOff x="3515" y="2704"/>
              <a:chExt cx="1860" cy="1044"/>
            </a:xfrm>
          </p:grpSpPr>
          <p:sp>
            <p:nvSpPr>
              <p:cNvPr id="45074" name="AutoShape 8"/>
              <p:cNvSpPr>
                <a:spLocks noChangeArrowheads="1"/>
              </p:cNvSpPr>
              <p:nvPr/>
            </p:nvSpPr>
            <p:spPr bwMode="auto">
              <a:xfrm>
                <a:off x="3515" y="2704"/>
                <a:ext cx="1814" cy="1044"/>
              </a:xfrm>
              <a:prstGeom prst="roundRect">
                <a:avLst>
                  <a:gd name="adj" fmla="val 16667"/>
                </a:avLst>
              </a:prstGeom>
              <a:solidFill>
                <a:srgbClr val="E5E9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x-none" sz="2400">
                  <a:ea typeface="MS PGothic" charset="-128"/>
                </a:endParaRPr>
              </a:p>
            </p:txBody>
          </p:sp>
          <p:sp>
            <p:nvSpPr>
              <p:cNvPr id="45075" name="Text Box 9"/>
              <p:cNvSpPr txBox="1">
                <a:spLocks noChangeArrowheads="1"/>
              </p:cNvSpPr>
              <p:nvPr/>
            </p:nvSpPr>
            <p:spPr bwMode="auto">
              <a:xfrm>
                <a:off x="3560" y="2794"/>
                <a:ext cx="1815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600">
                    <a:ea typeface="MS PGothic" charset="-128"/>
                  </a:rPr>
                  <a:t>Escriba el número de página entre paréntesis luego de cerrar la cita directa. Incluya el punto final después del paréntesis.</a:t>
                </a:r>
              </a:p>
            </p:txBody>
          </p:sp>
        </p:grpSp>
        <p:sp>
          <p:nvSpPr>
            <p:cNvPr id="45072" name="Line 11"/>
            <p:cNvSpPr>
              <a:spLocks noChangeShapeType="1"/>
            </p:cNvSpPr>
            <p:nvPr/>
          </p:nvSpPr>
          <p:spPr bwMode="auto">
            <a:xfrm flipH="1">
              <a:off x="3243" y="352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5073" name="Line 12"/>
            <p:cNvSpPr>
              <a:spLocks noChangeShapeType="1"/>
            </p:cNvSpPr>
            <p:nvPr/>
          </p:nvSpPr>
          <p:spPr bwMode="auto">
            <a:xfrm flipH="1" flipV="1">
              <a:off x="3107" y="2795"/>
              <a:ext cx="13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735388" y="2406650"/>
            <a:ext cx="5113337" cy="1150938"/>
            <a:chOff x="2290" y="1480"/>
            <a:chExt cx="3221" cy="725"/>
          </a:xfrm>
        </p:grpSpPr>
        <p:grpSp>
          <p:nvGrpSpPr>
            <p:cNvPr id="45067" name="Group 15"/>
            <p:cNvGrpSpPr>
              <a:grpSpLocks/>
            </p:cNvGrpSpPr>
            <p:nvPr/>
          </p:nvGrpSpPr>
          <p:grpSpPr bwMode="auto">
            <a:xfrm>
              <a:off x="3198" y="1480"/>
              <a:ext cx="2313" cy="499"/>
              <a:chOff x="2744" y="1525"/>
              <a:chExt cx="2313" cy="499"/>
            </a:xfrm>
          </p:grpSpPr>
          <p:sp>
            <p:nvSpPr>
              <p:cNvPr id="45069" name="AutoShape 13"/>
              <p:cNvSpPr>
                <a:spLocks noChangeArrowheads="1"/>
              </p:cNvSpPr>
              <p:nvPr/>
            </p:nvSpPr>
            <p:spPr bwMode="auto">
              <a:xfrm>
                <a:off x="2744" y="1525"/>
                <a:ext cx="2313" cy="499"/>
              </a:xfrm>
              <a:prstGeom prst="roundRect">
                <a:avLst>
                  <a:gd name="adj" fmla="val 16667"/>
                </a:avLst>
              </a:prstGeom>
              <a:solidFill>
                <a:srgbClr val="E5E9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x-none" sz="2400">
                  <a:ea typeface="MS PGothic" charset="-128"/>
                </a:endParaRPr>
              </a:p>
            </p:txBody>
          </p:sp>
          <p:sp>
            <p:nvSpPr>
              <p:cNvPr id="45070" name="Text Box 14"/>
              <p:cNvSpPr txBox="1">
                <a:spLocks noChangeArrowheads="1"/>
              </p:cNvSpPr>
              <p:nvPr/>
            </p:nvSpPr>
            <p:spPr bwMode="auto">
              <a:xfrm>
                <a:off x="2789" y="1570"/>
                <a:ext cx="222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600">
                    <a:ea typeface="MS PGothic" charset="-128"/>
                  </a:rPr>
                  <a:t>Incorpore la cita directa a la oración, y escríbala a entre comillas dobles.</a:t>
                </a:r>
              </a:p>
            </p:txBody>
          </p:sp>
        </p:grpSp>
        <p:sp>
          <p:nvSpPr>
            <p:cNvPr id="45068" name="Line 16"/>
            <p:cNvSpPr>
              <a:spLocks noChangeShapeType="1"/>
            </p:cNvSpPr>
            <p:nvPr/>
          </p:nvSpPr>
          <p:spPr bwMode="auto">
            <a:xfrm flipH="1">
              <a:off x="2290" y="1706"/>
              <a:ext cx="862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68313" y="2306638"/>
            <a:ext cx="2016125" cy="1266825"/>
            <a:chOff x="295" y="1453"/>
            <a:chExt cx="1270" cy="798"/>
          </a:xfrm>
        </p:grpSpPr>
        <p:grpSp>
          <p:nvGrpSpPr>
            <p:cNvPr id="45063" name="Group 21"/>
            <p:cNvGrpSpPr>
              <a:grpSpLocks/>
            </p:cNvGrpSpPr>
            <p:nvPr/>
          </p:nvGrpSpPr>
          <p:grpSpPr bwMode="auto">
            <a:xfrm>
              <a:off x="295" y="1453"/>
              <a:ext cx="1270" cy="480"/>
              <a:chOff x="295" y="1480"/>
              <a:chExt cx="1270" cy="545"/>
            </a:xfrm>
          </p:grpSpPr>
          <p:sp>
            <p:nvSpPr>
              <p:cNvPr id="45065" name="AutoShape 19"/>
              <p:cNvSpPr>
                <a:spLocks noChangeArrowheads="1"/>
              </p:cNvSpPr>
              <p:nvPr/>
            </p:nvSpPr>
            <p:spPr bwMode="auto">
              <a:xfrm>
                <a:off x="295" y="1480"/>
                <a:ext cx="1270" cy="545"/>
              </a:xfrm>
              <a:prstGeom prst="roundRect">
                <a:avLst>
                  <a:gd name="adj" fmla="val 16667"/>
                </a:avLst>
              </a:prstGeom>
              <a:solidFill>
                <a:srgbClr val="E5E9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x-none" sz="2400">
                  <a:ea typeface="MS PGothic" charset="-128"/>
                </a:endParaRPr>
              </a:p>
            </p:txBody>
          </p:sp>
          <p:sp>
            <p:nvSpPr>
              <p:cNvPr id="45066" name="Text Box 20"/>
              <p:cNvSpPr txBox="1">
                <a:spLocks noChangeArrowheads="1"/>
              </p:cNvSpPr>
              <p:nvPr/>
            </p:nvSpPr>
            <p:spPr bwMode="auto">
              <a:xfrm>
                <a:off x="295" y="1542"/>
                <a:ext cx="122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600">
                    <a:ea typeface="MS PGothic" charset="-128"/>
                  </a:rPr>
                  <a:t>Mencione autor y año de publicación.</a:t>
                </a:r>
              </a:p>
            </p:txBody>
          </p:sp>
        </p:grpSp>
        <p:sp>
          <p:nvSpPr>
            <p:cNvPr id="45064" name="Line 23"/>
            <p:cNvSpPr>
              <a:spLocks noChangeShapeType="1"/>
            </p:cNvSpPr>
            <p:nvPr/>
          </p:nvSpPr>
          <p:spPr bwMode="auto">
            <a:xfrm>
              <a:off x="884" y="197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36332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directas o textuales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23850" y="1628775"/>
            <a:ext cx="7775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2800">
                <a:ea typeface="MS PGothic" charset="-128"/>
              </a:rPr>
              <a:t>	Otra forma de presentar cita anterior:</a:t>
            </a:r>
            <a:endParaRPr lang="en-US" altLang="x-none" sz="2800">
              <a:latin typeface="Times New (WE)" charset="0"/>
              <a:ea typeface="MS PGothic" charset="-128"/>
            </a:endParaRPr>
          </a:p>
        </p:txBody>
      </p:sp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36189" r="10484" b="48053"/>
          <a:stretch>
            <a:fillRect/>
          </a:stretch>
        </p:blipFill>
        <p:spPr bwMode="auto">
          <a:xfrm>
            <a:off x="539750" y="2708275"/>
            <a:ext cx="8424863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7700" y="3716338"/>
            <a:ext cx="3240088" cy="1944687"/>
            <a:chOff x="2808" y="2341"/>
            <a:chExt cx="2041" cy="1225"/>
          </a:xfrm>
        </p:grpSpPr>
        <p:grpSp>
          <p:nvGrpSpPr>
            <p:cNvPr id="46085" name="Group 8"/>
            <p:cNvGrpSpPr>
              <a:grpSpLocks/>
            </p:cNvGrpSpPr>
            <p:nvPr/>
          </p:nvGrpSpPr>
          <p:grpSpPr bwMode="auto">
            <a:xfrm>
              <a:off x="2808" y="2795"/>
              <a:ext cx="2041" cy="771"/>
              <a:chOff x="3107" y="2659"/>
              <a:chExt cx="2041" cy="771"/>
            </a:xfrm>
          </p:grpSpPr>
          <p:sp>
            <p:nvSpPr>
              <p:cNvPr id="46087" name="AutoShape 6"/>
              <p:cNvSpPr>
                <a:spLocks noChangeArrowheads="1"/>
              </p:cNvSpPr>
              <p:nvPr/>
            </p:nvSpPr>
            <p:spPr bwMode="auto">
              <a:xfrm>
                <a:off x="3107" y="2659"/>
                <a:ext cx="2041" cy="771"/>
              </a:xfrm>
              <a:prstGeom prst="roundRect">
                <a:avLst>
                  <a:gd name="adj" fmla="val 16667"/>
                </a:avLst>
              </a:prstGeom>
              <a:solidFill>
                <a:srgbClr val="E5E9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x-none" sz="2400">
                  <a:ea typeface="MS PGothic" charset="-128"/>
                </a:endParaRPr>
              </a:p>
            </p:txBody>
          </p:sp>
          <p:sp>
            <p:nvSpPr>
              <p:cNvPr id="46088" name="Text Box 7"/>
              <p:cNvSpPr txBox="1">
                <a:spLocks noChangeArrowheads="1"/>
              </p:cNvSpPr>
              <p:nvPr/>
            </p:nvSpPr>
            <p:spPr bwMode="auto">
              <a:xfrm>
                <a:off x="3198" y="2704"/>
                <a:ext cx="1950" cy="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600">
                    <a:ea typeface="MS PGothic" charset="-128"/>
                  </a:rPr>
                  <a:t>El autor y el año de publicación se pueden incluir al final de la cita directa, junto con el número de la página.</a:t>
                </a:r>
              </a:p>
            </p:txBody>
          </p:sp>
        </p:grpSp>
        <p:sp>
          <p:nvSpPr>
            <p:cNvPr id="46086" name="Line 9"/>
            <p:cNvSpPr>
              <a:spLocks noChangeShapeType="1"/>
            </p:cNvSpPr>
            <p:nvPr/>
          </p:nvSpPr>
          <p:spPr bwMode="auto">
            <a:xfrm flipV="1">
              <a:off x="3696" y="2341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94076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directas o textuales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sz="2400">
                <a:ea typeface="ＭＳ Ｐゴシック" charset="-128"/>
              </a:rPr>
              <a:t>Si la cita tiene 40 palabras o más:</a:t>
            </a:r>
          </a:p>
          <a:p>
            <a:pPr eaLnBrk="1" hangingPunct="1"/>
            <a:endParaRPr lang="en-US" altLang="x-none" sz="120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x-none" sz="2400"/>
              <a:t>sepárela del texto en un bloque independiente a doble espacio.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x-none" sz="2400"/>
              <a:t>omita las comillas.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x-none" sz="2400"/>
              <a:t>deje </a:t>
            </a:r>
            <a:r>
              <a:rPr lang="en-US" altLang="x-none" sz="2400">
                <a:solidFill>
                  <a:srgbClr val="C00000"/>
                </a:solidFill>
              </a:rPr>
              <a:t>de 5 a 7 espacios desde el margen izquierdo </a:t>
            </a:r>
            <a:r>
              <a:rPr lang="en-US" altLang="x-none" sz="2400"/>
              <a:t>sin aplicar la sangría usual al inicio de párrafo.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x-none" sz="2400"/>
              <a:t>escriba el número de la página al final de la cita y entre paréntesis.</a:t>
            </a:r>
            <a:endParaRPr lang="en-US" altLang="x-none" sz="2000"/>
          </a:p>
        </p:txBody>
      </p:sp>
    </p:spTree>
    <p:extLst>
      <p:ext uri="{BB962C8B-B14F-4D97-AF65-F5344CB8AC3E}">
        <p14:creationId xmlns:p14="http://schemas.microsoft.com/office/powerpoint/2010/main" val="33906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directas o textuales</a:t>
            </a: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1143000" y="1524000"/>
            <a:ext cx="4149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2800">
                <a:ea typeface="MS PGothic" charset="-128"/>
              </a:rPr>
              <a:t>Ejemplo de cita larga:</a:t>
            </a:r>
            <a:endParaRPr lang="en-US" altLang="x-none" sz="2400">
              <a:latin typeface="Times New (WE)" charset="0"/>
              <a:ea typeface="MS PGothic" charset="-128"/>
            </a:endParaRPr>
          </a:p>
        </p:txBody>
      </p:sp>
      <p:pic>
        <p:nvPicPr>
          <p:cNvPr id="2887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37210" r="10484" b="20474"/>
          <a:stretch>
            <a:fillRect/>
          </a:stretch>
        </p:blipFill>
        <p:spPr bwMode="auto">
          <a:xfrm>
            <a:off x="2339975" y="2565400"/>
            <a:ext cx="64087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580063" y="4941888"/>
            <a:ext cx="3095625" cy="1511300"/>
            <a:chOff x="3515" y="3113"/>
            <a:chExt cx="1950" cy="952"/>
          </a:xfrm>
        </p:grpSpPr>
        <p:grpSp>
          <p:nvGrpSpPr>
            <p:cNvPr id="48143" name="Group 8"/>
            <p:cNvGrpSpPr>
              <a:grpSpLocks/>
            </p:cNvGrpSpPr>
            <p:nvPr/>
          </p:nvGrpSpPr>
          <p:grpSpPr bwMode="auto">
            <a:xfrm>
              <a:off x="3515" y="3339"/>
              <a:ext cx="1678" cy="726"/>
              <a:chOff x="3787" y="3340"/>
              <a:chExt cx="1678" cy="899"/>
            </a:xfrm>
          </p:grpSpPr>
          <p:sp>
            <p:nvSpPr>
              <p:cNvPr id="48147" name="AutoShape 9"/>
              <p:cNvSpPr>
                <a:spLocks noChangeArrowheads="1"/>
              </p:cNvSpPr>
              <p:nvPr/>
            </p:nvSpPr>
            <p:spPr bwMode="auto">
              <a:xfrm>
                <a:off x="3787" y="3340"/>
                <a:ext cx="1678" cy="899"/>
              </a:xfrm>
              <a:prstGeom prst="roundRect">
                <a:avLst>
                  <a:gd name="adj" fmla="val 16667"/>
                </a:avLst>
              </a:prstGeom>
              <a:solidFill>
                <a:srgbClr val="E5E9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x-none" sz="2400">
                  <a:ea typeface="MS PGothic" charset="-128"/>
                </a:endParaRPr>
              </a:p>
            </p:txBody>
          </p:sp>
          <p:sp>
            <p:nvSpPr>
              <p:cNvPr id="48148" name="Text Box 10"/>
              <p:cNvSpPr txBox="1">
                <a:spLocks noChangeArrowheads="1"/>
              </p:cNvSpPr>
              <p:nvPr/>
            </p:nvSpPr>
            <p:spPr bwMode="auto">
              <a:xfrm>
                <a:off x="3896" y="3430"/>
                <a:ext cx="1559" cy="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400">
                    <a:ea typeface="MS PGothic" charset="-128"/>
                  </a:rPr>
                  <a:t>El número de página se incluye entre paréntesis, luego del punto final de la cita textual.</a:t>
                </a:r>
              </a:p>
            </p:txBody>
          </p:sp>
        </p:grpSp>
        <p:sp>
          <p:nvSpPr>
            <p:cNvPr id="48144" name="Line 11"/>
            <p:cNvSpPr>
              <a:spLocks noChangeShapeType="1"/>
            </p:cNvSpPr>
            <p:nvPr/>
          </p:nvSpPr>
          <p:spPr bwMode="auto">
            <a:xfrm>
              <a:off x="5239" y="3793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8145" name="Line 12"/>
            <p:cNvSpPr>
              <a:spLocks noChangeShapeType="1"/>
            </p:cNvSpPr>
            <p:nvPr/>
          </p:nvSpPr>
          <p:spPr bwMode="auto">
            <a:xfrm flipV="1">
              <a:off x="5465" y="3113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8146" name="Line 13"/>
            <p:cNvSpPr>
              <a:spLocks noChangeShapeType="1"/>
            </p:cNvSpPr>
            <p:nvPr/>
          </p:nvSpPr>
          <p:spPr bwMode="auto">
            <a:xfrm flipH="1">
              <a:off x="5193" y="311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79388" y="3573463"/>
            <a:ext cx="2305050" cy="792162"/>
            <a:chOff x="113" y="2251"/>
            <a:chExt cx="1452" cy="499"/>
          </a:xfrm>
        </p:grpSpPr>
        <p:sp>
          <p:nvSpPr>
            <p:cNvPr id="48139" name="AutoShape 16"/>
            <p:cNvSpPr>
              <a:spLocks noChangeArrowheads="1"/>
            </p:cNvSpPr>
            <p:nvPr/>
          </p:nvSpPr>
          <p:spPr bwMode="auto">
            <a:xfrm>
              <a:off x="113" y="2251"/>
              <a:ext cx="1270" cy="499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grpSp>
          <p:nvGrpSpPr>
            <p:cNvPr id="48140" name="Group 24"/>
            <p:cNvGrpSpPr>
              <a:grpSpLocks/>
            </p:cNvGrpSpPr>
            <p:nvPr/>
          </p:nvGrpSpPr>
          <p:grpSpPr bwMode="auto">
            <a:xfrm>
              <a:off x="204" y="2272"/>
              <a:ext cx="1361" cy="460"/>
              <a:chOff x="204" y="2251"/>
              <a:chExt cx="1361" cy="460"/>
            </a:xfrm>
          </p:grpSpPr>
          <p:sp>
            <p:nvSpPr>
              <p:cNvPr id="48141" name="Text Box 17"/>
              <p:cNvSpPr txBox="1">
                <a:spLocks noChangeArrowheads="1"/>
              </p:cNvSpPr>
              <p:nvPr/>
            </p:nvSpPr>
            <p:spPr bwMode="auto">
              <a:xfrm>
                <a:off x="204" y="2251"/>
                <a:ext cx="1088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400">
                    <a:ea typeface="MS PGothic" charset="-128"/>
                  </a:rPr>
                  <a:t>La cita aparece en un bloque aparte y sin comillas.</a:t>
                </a:r>
              </a:p>
            </p:txBody>
          </p:sp>
          <p:sp>
            <p:nvSpPr>
              <p:cNvPr id="48142" name="Line 18"/>
              <p:cNvSpPr>
                <a:spLocks noChangeShapeType="1"/>
              </p:cNvSpPr>
              <p:nvPr/>
            </p:nvSpPr>
            <p:spPr bwMode="auto">
              <a:xfrm>
                <a:off x="1383" y="2478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443663" y="1557338"/>
            <a:ext cx="2087562" cy="1150937"/>
            <a:chOff x="4059" y="981"/>
            <a:chExt cx="1315" cy="725"/>
          </a:xfrm>
        </p:grpSpPr>
        <p:grpSp>
          <p:nvGrpSpPr>
            <p:cNvPr id="48135" name="Group 21"/>
            <p:cNvGrpSpPr>
              <a:grpSpLocks/>
            </p:cNvGrpSpPr>
            <p:nvPr/>
          </p:nvGrpSpPr>
          <p:grpSpPr bwMode="auto">
            <a:xfrm>
              <a:off x="4059" y="981"/>
              <a:ext cx="1315" cy="409"/>
              <a:chOff x="4105" y="935"/>
              <a:chExt cx="1315" cy="409"/>
            </a:xfrm>
          </p:grpSpPr>
          <p:sp>
            <p:nvSpPr>
              <p:cNvPr id="48137" name="AutoShape 19"/>
              <p:cNvSpPr>
                <a:spLocks noChangeArrowheads="1"/>
              </p:cNvSpPr>
              <p:nvPr/>
            </p:nvSpPr>
            <p:spPr bwMode="auto">
              <a:xfrm>
                <a:off x="4105" y="935"/>
                <a:ext cx="1315" cy="409"/>
              </a:xfrm>
              <a:prstGeom prst="roundRect">
                <a:avLst>
                  <a:gd name="adj" fmla="val 16667"/>
                </a:avLst>
              </a:prstGeom>
              <a:solidFill>
                <a:srgbClr val="E5E9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x-none" sz="2400">
                  <a:ea typeface="MS PGothic" charset="-128"/>
                </a:endParaRPr>
              </a:p>
            </p:txBody>
          </p:sp>
          <p:sp>
            <p:nvSpPr>
              <p:cNvPr id="48138" name="Text Box 20"/>
              <p:cNvSpPr txBox="1">
                <a:spLocks noChangeArrowheads="1"/>
              </p:cNvSpPr>
              <p:nvPr/>
            </p:nvSpPr>
            <p:spPr bwMode="auto">
              <a:xfrm>
                <a:off x="4186" y="981"/>
                <a:ext cx="117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400">
                    <a:ea typeface="MS PGothic" charset="-128"/>
                  </a:rPr>
                  <a:t>Se incluye el autor y año de publicación.</a:t>
                </a:r>
              </a:p>
            </p:txBody>
          </p:sp>
        </p:grpSp>
        <p:sp>
          <p:nvSpPr>
            <p:cNvPr id="48136" name="Line 22"/>
            <p:cNvSpPr>
              <a:spLocks noChangeShapeType="1"/>
            </p:cNvSpPr>
            <p:nvPr/>
          </p:nvSpPr>
          <p:spPr bwMode="auto">
            <a:xfrm>
              <a:off x="4740" y="1416"/>
              <a:ext cx="45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38722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Citas directas o textuales</a:t>
            </a:r>
          </a:p>
        </p:txBody>
      </p:sp>
      <p:pic>
        <p:nvPicPr>
          <p:cNvPr id="293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35437" r="9961" b="15356"/>
          <a:stretch>
            <a:fillRect/>
          </a:stretch>
        </p:blipFill>
        <p:spPr bwMode="auto">
          <a:xfrm>
            <a:off x="1258888" y="2205038"/>
            <a:ext cx="7058025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11863" y="4811713"/>
            <a:ext cx="2520950" cy="1843087"/>
            <a:chOff x="3787" y="2995"/>
            <a:chExt cx="1588" cy="1161"/>
          </a:xfrm>
        </p:grpSpPr>
        <p:grpSp>
          <p:nvGrpSpPr>
            <p:cNvPr id="49157" name="Group 9"/>
            <p:cNvGrpSpPr>
              <a:grpSpLocks/>
            </p:cNvGrpSpPr>
            <p:nvPr/>
          </p:nvGrpSpPr>
          <p:grpSpPr bwMode="auto">
            <a:xfrm>
              <a:off x="3787" y="3430"/>
              <a:ext cx="1588" cy="726"/>
              <a:chOff x="3787" y="3340"/>
              <a:chExt cx="1678" cy="899"/>
            </a:xfrm>
          </p:grpSpPr>
          <p:sp>
            <p:nvSpPr>
              <p:cNvPr id="49159" name="AutoShape 7"/>
              <p:cNvSpPr>
                <a:spLocks noChangeArrowheads="1"/>
              </p:cNvSpPr>
              <p:nvPr/>
            </p:nvSpPr>
            <p:spPr bwMode="auto">
              <a:xfrm>
                <a:off x="3787" y="3340"/>
                <a:ext cx="1678" cy="899"/>
              </a:xfrm>
              <a:prstGeom prst="roundRect">
                <a:avLst>
                  <a:gd name="adj" fmla="val 16667"/>
                </a:avLst>
              </a:prstGeom>
              <a:solidFill>
                <a:srgbClr val="E5E9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x-none" sz="2400">
                  <a:ea typeface="MS PGothic" charset="-128"/>
                </a:endParaRPr>
              </a:p>
            </p:txBody>
          </p:sp>
          <p:sp>
            <p:nvSpPr>
              <p:cNvPr id="49160" name="Text Box 8"/>
              <p:cNvSpPr txBox="1">
                <a:spLocks noChangeArrowheads="1"/>
              </p:cNvSpPr>
              <p:nvPr/>
            </p:nvSpPr>
            <p:spPr bwMode="auto">
              <a:xfrm>
                <a:off x="3896" y="3430"/>
                <a:ext cx="1559" cy="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400">
                    <a:ea typeface="MS PGothic" charset="-128"/>
                  </a:rPr>
                  <a:t>El apellido y el año se pueden incluir luego de la cita textual, antes del número de la página.</a:t>
                </a:r>
              </a:p>
            </p:txBody>
          </p:sp>
        </p:grpSp>
        <p:sp>
          <p:nvSpPr>
            <p:cNvPr id="49158" name="Line 10"/>
            <p:cNvSpPr>
              <a:spLocks noChangeShapeType="1"/>
            </p:cNvSpPr>
            <p:nvPr/>
          </p:nvSpPr>
          <p:spPr bwMode="auto">
            <a:xfrm flipV="1">
              <a:off x="4558" y="2995"/>
              <a:ext cx="18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755650" y="1484313"/>
            <a:ext cx="7129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x-none" sz="2800">
                <a:ea typeface="MS PGothic" charset="-128"/>
              </a:rPr>
              <a:t>Otra forma de presentar la cita anterior:</a:t>
            </a:r>
          </a:p>
        </p:txBody>
      </p:sp>
    </p:spTree>
    <p:extLst>
      <p:ext uri="{BB962C8B-B14F-4D97-AF65-F5344CB8AC3E}">
        <p14:creationId xmlns:p14="http://schemas.microsoft.com/office/powerpoint/2010/main" val="195421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4923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II. Cómo preparar la lista de referencias</a:t>
            </a:r>
          </a:p>
        </p:txBody>
      </p:sp>
    </p:spTree>
    <p:extLst>
      <p:ext uri="{BB962C8B-B14F-4D97-AF65-F5344CB8AC3E}">
        <p14:creationId xmlns:p14="http://schemas.microsoft.com/office/powerpoint/2010/main" val="95939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¿Qué es la lista de referencias?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628775"/>
            <a:ext cx="7380288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x-none" sz="2800">
                <a:ea typeface="ＭＳ Ｐゴシック" charset="-128"/>
              </a:rPr>
              <a:t>Es la lista de todas las </a:t>
            </a:r>
            <a:r>
              <a:rPr lang="en-US" altLang="x-none" sz="2800">
                <a:solidFill>
                  <a:srgbClr val="C00000"/>
                </a:solidFill>
                <a:ea typeface="ＭＳ Ｐゴシック" charset="-128"/>
              </a:rPr>
              <a:t>obras citadas </a:t>
            </a:r>
            <a:r>
              <a:rPr lang="en-US" altLang="x-none" sz="2800">
                <a:ea typeface="ＭＳ Ｐゴシック" charset="-128"/>
              </a:rPr>
              <a:t>en el trabajo.</a:t>
            </a:r>
          </a:p>
          <a:p>
            <a:pPr eaLnBrk="1" hangingPunct="1">
              <a:lnSpc>
                <a:spcPct val="20000"/>
              </a:lnSpc>
            </a:pPr>
            <a:endParaRPr lang="en-US" altLang="x-none" sz="28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x-none" sz="2800">
                <a:ea typeface="ＭＳ Ｐゴシック" charset="-128"/>
              </a:rPr>
              <a:t>Debe aparecer al final del trabajo.</a:t>
            </a:r>
          </a:p>
          <a:p>
            <a:pPr eaLnBrk="1" hangingPunct="1">
              <a:lnSpc>
                <a:spcPct val="40000"/>
              </a:lnSpc>
            </a:pPr>
            <a:endParaRPr lang="en-US" altLang="x-none" sz="28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x-none" sz="2800">
                <a:ea typeface="ＭＳ Ｐゴシック" charset="-128"/>
              </a:rPr>
              <a:t>Su propósito es que el lector del documento pueda localizar fácilmente las fuentes citadas.</a:t>
            </a:r>
          </a:p>
        </p:txBody>
      </p:sp>
    </p:spTree>
    <p:extLst>
      <p:ext uri="{BB962C8B-B14F-4D97-AF65-F5344CB8AC3E}">
        <p14:creationId xmlns:p14="http://schemas.microsoft.com/office/powerpoint/2010/main" val="131284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>
                <a:ea typeface="ＭＳ Ｐゴシック" charset="-128"/>
              </a:rPr>
              <a:t>Ejemplo de una lista de referencias</a:t>
            </a:r>
          </a:p>
        </p:txBody>
      </p:sp>
      <p:pic>
        <p:nvPicPr>
          <p:cNvPr id="327687" name="Picture 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6980" r="11517" b="12846"/>
          <a:stretch>
            <a:fillRect/>
          </a:stretch>
        </p:blipFill>
        <p:spPr>
          <a:xfrm>
            <a:off x="1554163" y="1600200"/>
            <a:ext cx="7050087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06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¿Por qué usar el estilo APA?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Presentar un escrito de manera profesional</a:t>
            </a:r>
          </a:p>
          <a:p>
            <a:pPr eaLnBrk="1" hangingPunct="1">
              <a:lnSpc>
                <a:spcPct val="60000"/>
              </a:lnSpc>
            </a:pPr>
            <a:endParaRPr lang="en-US" altLang="x-none">
              <a:ea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</a:rPr>
              <a:t>Evitar el plagio de las ideas</a:t>
            </a:r>
          </a:p>
          <a:p>
            <a:pPr lvl="1" eaLnBrk="1" hangingPunct="1"/>
            <a:r>
              <a:rPr lang="en-US" altLang="x-none"/>
              <a:t>Darle crédito a los autores al usar sus ideas</a:t>
            </a:r>
          </a:p>
          <a:p>
            <a:pPr lvl="1" eaLnBrk="1" hangingPunct="1"/>
            <a:r>
              <a:rPr lang="en-US" altLang="x-none"/>
              <a:t>No asumir la responsabilidad por los errores de los demás</a:t>
            </a:r>
          </a:p>
        </p:txBody>
      </p:sp>
    </p:spTree>
    <p:extLst>
      <p:ext uri="{BB962C8B-B14F-4D97-AF65-F5344CB8AC3E}">
        <p14:creationId xmlns:p14="http://schemas.microsoft.com/office/powerpoint/2010/main" val="75895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Algunas reglas generales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24000"/>
            <a:ext cx="7862887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x-none" sz="2400">
                <a:solidFill>
                  <a:srgbClr val="C00000"/>
                </a:solidFill>
                <a:ea typeface="ＭＳ Ｐゴシック" charset="-128"/>
              </a:rPr>
              <a:t>Todas las fuentes citadas en el trabajo tienen que aparecer en la lista de referencias, y viceversa</a:t>
            </a:r>
            <a:r>
              <a:rPr lang="en-US" altLang="x-none" sz="240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40000"/>
              </a:lnSpc>
            </a:pPr>
            <a:endParaRPr lang="en-US" altLang="x-none" sz="24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x-none" sz="2400">
                <a:ea typeface="ＭＳ Ｐゴシック" charset="-128"/>
              </a:rPr>
              <a:t>Las referencias se organizan </a:t>
            </a:r>
            <a:r>
              <a:rPr lang="en-US" altLang="x-none" sz="2400">
                <a:solidFill>
                  <a:srgbClr val="C00000"/>
                </a:solidFill>
                <a:ea typeface="ＭＳ Ｐゴシック" charset="-128"/>
              </a:rPr>
              <a:t>alfabéticamente</a:t>
            </a:r>
            <a:r>
              <a:rPr lang="en-US" altLang="x-none" sz="2400">
                <a:ea typeface="ＭＳ Ｐゴシック" charset="-128"/>
              </a:rPr>
              <a:t> por el apellido del autor. Cuando hay varias obras del mismo autor, la obra más antigua se ubica en primer lugar.</a:t>
            </a:r>
          </a:p>
          <a:p>
            <a:pPr eaLnBrk="1" hangingPunct="1">
              <a:lnSpc>
                <a:spcPct val="40000"/>
              </a:lnSpc>
            </a:pPr>
            <a:endParaRPr lang="en-US" altLang="x-none" sz="24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x-none" sz="2400">
                <a:ea typeface="ＭＳ Ｐゴシック" charset="-128"/>
              </a:rPr>
              <a:t>Cada referencia debe </a:t>
            </a:r>
            <a:r>
              <a:rPr lang="en-US" altLang="x-none" sz="2400">
                <a:solidFill>
                  <a:srgbClr val="C00000"/>
                </a:solidFill>
                <a:ea typeface="ＭＳ Ｐゴシック" charset="-128"/>
              </a:rPr>
              <a:t>sangrarse a cinco espacios </a:t>
            </a:r>
            <a:r>
              <a:rPr lang="en-US" altLang="x-none" sz="2400">
                <a:ea typeface="ＭＳ Ｐゴシック" charset="-128"/>
              </a:rPr>
              <a:t>a partir de la segunda línea.</a:t>
            </a:r>
          </a:p>
        </p:txBody>
      </p:sp>
    </p:spTree>
    <p:extLst>
      <p:ext uri="{BB962C8B-B14F-4D97-AF65-F5344CB8AC3E}">
        <p14:creationId xmlns:p14="http://schemas.microsoft.com/office/powerpoint/2010/main" val="186258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Algunas reglas generales, </a:t>
            </a:r>
            <a:r>
              <a:rPr lang="en-US" altLang="x-none" sz="3600" i="1">
                <a:ea typeface="ＭＳ Ｐゴシック" charset="-128"/>
              </a:rPr>
              <a:t>cont</a:t>
            </a:r>
            <a:r>
              <a:rPr lang="en-US" altLang="x-none">
                <a:ea typeface="ＭＳ Ｐゴシック" charset="-128"/>
              </a:rPr>
              <a:t>.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24000"/>
            <a:ext cx="7935912" cy="46482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altLang="x-none" sz="2400">
                <a:ea typeface="ＭＳ Ｐゴシック" charset="-128"/>
              </a:rPr>
              <a:t>Presente los apellidos e iniciales de todos los autores, hasta un máximo de seis. Abrevie del séptimo en adelante con et al.</a:t>
            </a:r>
          </a:p>
          <a:p>
            <a:pPr marL="609600" indent="-609600" eaLnBrk="1" hangingPunct="1">
              <a:lnSpc>
                <a:spcPct val="50000"/>
              </a:lnSpc>
            </a:pPr>
            <a:endParaRPr lang="en-US" altLang="x-none" sz="2400">
              <a:ea typeface="ＭＳ Ｐゴシック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altLang="x-none" sz="2400">
                <a:ea typeface="ＭＳ Ｐゴシック" charset="-128"/>
              </a:rPr>
              <a:t>Use comas para separar los nombres de los autores; con dos o más autores utilice un signo &amp;, antes del último autor.</a:t>
            </a:r>
          </a:p>
          <a:p>
            <a:pPr marL="609600" indent="-609600" eaLnBrk="1" hangingPunct="1">
              <a:lnSpc>
                <a:spcPct val="30000"/>
              </a:lnSpc>
            </a:pPr>
            <a:endParaRPr lang="en-US" altLang="x-none" sz="2400">
              <a:ea typeface="ＭＳ Ｐゴシック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altLang="x-none" sz="2400">
                <a:ea typeface="ＭＳ Ｐゴシック" charset="-128"/>
              </a:rPr>
              <a:t>La fecha de publicación se indica entre paréntesis ( ) después del autor, seguido de un punto.</a:t>
            </a:r>
          </a:p>
        </p:txBody>
      </p:sp>
    </p:spTree>
    <p:extLst>
      <p:ext uri="{BB962C8B-B14F-4D97-AF65-F5344CB8AC3E}">
        <p14:creationId xmlns:p14="http://schemas.microsoft.com/office/powerpoint/2010/main" val="58161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Algunas reglas generales, </a:t>
            </a:r>
            <a:r>
              <a:rPr lang="en-US" altLang="x-none" sz="3600" i="1">
                <a:ea typeface="ＭＳ Ｐゴシック" charset="-128"/>
              </a:rPr>
              <a:t>cont</a:t>
            </a:r>
            <a:r>
              <a:rPr lang="en-US" altLang="x-none">
                <a:ea typeface="ＭＳ Ｐゴシック" charset="-128"/>
              </a:rPr>
              <a:t>.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24000"/>
            <a:ext cx="7645400" cy="4525963"/>
          </a:xfrm>
        </p:spPr>
        <p:txBody>
          <a:bodyPr/>
          <a:lstStyle/>
          <a:p>
            <a:pPr eaLnBrk="1" hangingPunct="1"/>
            <a:r>
              <a:rPr lang="en-US" altLang="x-none" sz="2400">
                <a:ea typeface="ＭＳ Ｐゴシック" charset="-128"/>
              </a:rPr>
              <a:t>Cuando no se indica la fecha, ésta se sustituye por (s.f.), que significa sin fecha.</a:t>
            </a:r>
          </a:p>
          <a:p>
            <a:pPr eaLnBrk="1" hangingPunct="1">
              <a:lnSpc>
                <a:spcPct val="30000"/>
              </a:lnSpc>
            </a:pPr>
            <a:endParaRPr lang="en-US" altLang="x-none" sz="24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x-none" sz="2400">
                <a:ea typeface="ＭＳ Ｐゴシック" charset="-128"/>
              </a:rPr>
              <a:t>Los títulos de las revistas y libros se escriben en letra </a:t>
            </a:r>
            <a:r>
              <a:rPr lang="en-US" altLang="x-none" sz="2400" i="1">
                <a:ea typeface="ＭＳ Ｐゴシック" charset="-128"/>
              </a:rPr>
              <a:t>itálica</a:t>
            </a:r>
            <a:r>
              <a:rPr lang="en-US" altLang="x-none" sz="240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endParaRPr lang="en-US" altLang="x-none" sz="24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x-none" sz="2400">
                <a:ea typeface="ＭＳ Ｐゴシック" charset="-128"/>
              </a:rPr>
              <a:t>Únicamente se escribe en letra mayúscula, la letra inicial de la primera palabra del título y del subtítulo.</a:t>
            </a:r>
          </a:p>
        </p:txBody>
      </p:sp>
    </p:spTree>
    <p:extLst>
      <p:ext uri="{BB962C8B-B14F-4D97-AF65-F5344CB8AC3E}">
        <p14:creationId xmlns:p14="http://schemas.microsoft.com/office/powerpoint/2010/main" val="193939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Formato básico para revistas</a:t>
            </a:r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1042988" y="1700213"/>
            <a:ext cx="7705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tx2"/>
                </a:solidFill>
                <a:latin typeface="Times New (WT)" charset="0"/>
                <a:ea typeface="MS PGothic" charset="-128"/>
              </a:rPr>
              <a:t>Apellido, Iniciales &amp; Apellido, Iniciales. (Año de la publicación). Título 	del artículo. </a:t>
            </a:r>
            <a:r>
              <a:rPr lang="en-US" altLang="x-none" sz="2000" i="1">
                <a:solidFill>
                  <a:schemeClr val="tx2"/>
                </a:solidFill>
                <a:latin typeface="Times New (WT)" charset="0"/>
                <a:ea typeface="MS PGothic" charset="-128"/>
              </a:rPr>
              <a:t>Título de la revista, volumen</a:t>
            </a:r>
            <a:r>
              <a:rPr lang="en-US" altLang="x-none" sz="2000">
                <a:solidFill>
                  <a:schemeClr val="tx2"/>
                </a:solidFill>
                <a:latin typeface="Times New (WT)" charset="0"/>
                <a:ea typeface="MS PGothic" charset="-128"/>
              </a:rPr>
              <a:t>(número),</a:t>
            </a:r>
            <a:r>
              <a:rPr lang="en-US" altLang="x-none" sz="2000" i="1">
                <a:solidFill>
                  <a:schemeClr val="tx2"/>
                </a:solidFill>
                <a:latin typeface="Times New (WT)" charset="0"/>
                <a:ea typeface="MS PGothic" charset="-128"/>
              </a:rPr>
              <a:t> </a:t>
            </a:r>
            <a:r>
              <a:rPr lang="en-US" altLang="x-none" sz="2000">
                <a:solidFill>
                  <a:schemeClr val="tx2"/>
                </a:solidFill>
                <a:latin typeface="Times New (WT)" charset="0"/>
                <a:ea typeface="MS PGothic" charset="-128"/>
              </a:rPr>
              <a:t>páginas.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900113" y="3933825"/>
            <a:ext cx="777716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x-none" sz="2400" i="1">
                <a:ea typeface="MS PGothic" charset="-128"/>
              </a:rPr>
              <a:t>Ejemplo: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US" altLang="x-none" sz="2400">
              <a:ea typeface="MS PGothic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x-none" sz="2000">
                <a:latin typeface="Times New Roman" charset="0"/>
                <a:ea typeface="MS PGothic" charset="-128"/>
              </a:rPr>
              <a:t>Mellers, B. A. &amp; Smith, F. (2000). Choice and the relative pleasure of 	consequences. </a:t>
            </a:r>
            <a:r>
              <a:rPr lang="en-US" altLang="x-none" sz="2000" i="1">
                <a:latin typeface="Times New Roman" charset="0"/>
                <a:ea typeface="MS PGothic" charset="-128"/>
              </a:rPr>
              <a:t>Psychological Bullentin, 126</a:t>
            </a:r>
            <a:r>
              <a:rPr lang="en-US" altLang="x-none" sz="2000">
                <a:latin typeface="Times New Roman" charset="0"/>
                <a:ea typeface="MS PGothic" charset="-128"/>
              </a:rPr>
              <a:t>(3), 910-922.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95288" y="2492375"/>
            <a:ext cx="3097212" cy="1296988"/>
            <a:chOff x="249" y="1570"/>
            <a:chExt cx="1951" cy="817"/>
          </a:xfrm>
        </p:grpSpPr>
        <p:sp>
          <p:nvSpPr>
            <p:cNvPr id="56330" name="AutoShape 15"/>
            <p:cNvSpPr>
              <a:spLocks noChangeArrowheads="1"/>
            </p:cNvSpPr>
            <p:nvPr/>
          </p:nvSpPr>
          <p:spPr bwMode="auto">
            <a:xfrm>
              <a:off x="476" y="1842"/>
              <a:ext cx="1724" cy="545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56331" name="Text Box 16"/>
            <p:cNvSpPr txBox="1">
              <a:spLocks noChangeArrowheads="1"/>
            </p:cNvSpPr>
            <p:nvPr/>
          </p:nvSpPr>
          <p:spPr bwMode="auto">
            <a:xfrm>
              <a:off x="521" y="1933"/>
              <a:ext cx="16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Se sangra o indenta a partir de la segunda línea.</a:t>
              </a:r>
            </a:p>
          </p:txBody>
        </p:sp>
        <p:sp>
          <p:nvSpPr>
            <p:cNvPr id="56332" name="Line 18"/>
            <p:cNvSpPr>
              <a:spLocks noChangeShapeType="1"/>
            </p:cNvSpPr>
            <p:nvPr/>
          </p:nvSpPr>
          <p:spPr bwMode="auto">
            <a:xfrm flipH="1">
              <a:off x="249" y="206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33" name="Line 19"/>
            <p:cNvSpPr>
              <a:spLocks noChangeShapeType="1"/>
            </p:cNvSpPr>
            <p:nvPr/>
          </p:nvSpPr>
          <p:spPr bwMode="auto">
            <a:xfrm flipV="1">
              <a:off x="249" y="1570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34" name="Line 20"/>
            <p:cNvSpPr>
              <a:spLocks noChangeShapeType="1"/>
            </p:cNvSpPr>
            <p:nvPr/>
          </p:nvSpPr>
          <p:spPr bwMode="auto">
            <a:xfrm>
              <a:off x="249" y="157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356100" y="2708275"/>
            <a:ext cx="3457575" cy="1081088"/>
            <a:chOff x="2744" y="1706"/>
            <a:chExt cx="2178" cy="681"/>
          </a:xfrm>
        </p:grpSpPr>
        <p:grpSp>
          <p:nvGrpSpPr>
            <p:cNvPr id="56326" name="Group 25"/>
            <p:cNvGrpSpPr>
              <a:grpSpLocks/>
            </p:cNvGrpSpPr>
            <p:nvPr/>
          </p:nvGrpSpPr>
          <p:grpSpPr bwMode="auto">
            <a:xfrm>
              <a:off x="2744" y="1888"/>
              <a:ext cx="2178" cy="499"/>
              <a:chOff x="2744" y="1842"/>
              <a:chExt cx="2178" cy="499"/>
            </a:xfrm>
          </p:grpSpPr>
          <p:sp>
            <p:nvSpPr>
              <p:cNvPr id="56328" name="AutoShape 5"/>
              <p:cNvSpPr>
                <a:spLocks noChangeArrowheads="1"/>
              </p:cNvSpPr>
              <p:nvPr/>
            </p:nvSpPr>
            <p:spPr bwMode="auto">
              <a:xfrm>
                <a:off x="2744" y="1842"/>
                <a:ext cx="2178" cy="499"/>
              </a:xfrm>
              <a:prstGeom prst="roundRect">
                <a:avLst>
                  <a:gd name="adj" fmla="val 16667"/>
                </a:avLst>
              </a:prstGeom>
              <a:solidFill>
                <a:srgbClr val="E5E9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x-none" sz="2400">
                  <a:ea typeface="MS PGothic" charset="-128"/>
                </a:endParaRPr>
              </a:p>
            </p:txBody>
          </p:sp>
          <p:sp>
            <p:nvSpPr>
              <p:cNvPr id="56329" name="Text Box 6"/>
              <p:cNvSpPr txBox="1">
                <a:spLocks noChangeArrowheads="1"/>
              </p:cNvSpPr>
              <p:nvPr/>
            </p:nvSpPr>
            <p:spPr bwMode="auto">
              <a:xfrm>
                <a:off x="2835" y="1887"/>
                <a:ext cx="204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x-none" sz="1600">
                    <a:ea typeface="MS PGothic" charset="-128"/>
                  </a:rPr>
                  <a:t>El título de la revista y el volumen se incluyen en letra</a:t>
                </a:r>
                <a:r>
                  <a:rPr lang="en-US" altLang="x-none" sz="1600" i="1">
                    <a:ea typeface="MS PGothic" charset="-128"/>
                  </a:rPr>
                  <a:t> itálica</a:t>
                </a:r>
                <a:r>
                  <a:rPr lang="en-US" altLang="x-none" sz="1600">
                    <a:ea typeface="MS PGothic" charset="-128"/>
                  </a:rPr>
                  <a:t>.</a:t>
                </a:r>
              </a:p>
            </p:txBody>
          </p:sp>
        </p:grpSp>
        <p:sp>
          <p:nvSpPr>
            <p:cNvPr id="56327" name="Line 24"/>
            <p:cNvSpPr>
              <a:spLocks noChangeShapeType="1"/>
            </p:cNvSpPr>
            <p:nvPr/>
          </p:nvSpPr>
          <p:spPr bwMode="auto">
            <a:xfrm flipH="1" flipV="1">
              <a:off x="3470" y="1706"/>
              <a:ext cx="22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89629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x-none" sz="4000">
                <a:ea typeface="ＭＳ Ｐゴシック" charset="-128"/>
              </a:rPr>
              <a:t>Artículo de revista recuperado</a:t>
            </a:r>
            <a:br>
              <a:rPr lang="es-ES" altLang="x-none" sz="4000">
                <a:ea typeface="ＭＳ Ｐゴシック" charset="-128"/>
              </a:rPr>
            </a:br>
            <a:r>
              <a:rPr lang="es-ES" altLang="x-none" sz="4000">
                <a:ea typeface="ＭＳ Ｐゴシック" charset="-128"/>
              </a:rPr>
              <a:t>de una base de datos</a:t>
            </a:r>
            <a:endParaRPr lang="en-US" altLang="x-none" sz="4000">
              <a:ea typeface="ＭＳ Ｐゴシック" charset="-128"/>
            </a:endParaRP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755650" y="2057400"/>
            <a:ext cx="7931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Times New (WE)" charset="0"/>
                <a:ea typeface="MS PGothic" charset="-128"/>
              </a:rPr>
              <a:t>Borman, W. C., Hanson, M. A. &amp; White, L. A. (1993). Role of early 	supervisory experience in supervisor performance. </a:t>
            </a:r>
            <a:r>
              <a:rPr lang="en-US" altLang="x-none" sz="2000" i="1">
                <a:latin typeface="Times New (WE)" charset="0"/>
                <a:ea typeface="MS PGothic" charset="-128"/>
              </a:rPr>
              <a:t>Journal of 	Applied Psychology,78</a:t>
            </a:r>
            <a:r>
              <a:rPr lang="en-US" altLang="x-none" sz="2000">
                <a:latin typeface="Times New (WE)" charset="0"/>
                <a:ea typeface="MS PGothic" charset="-128"/>
              </a:rPr>
              <a:t>, 443-449. Recuperado el 23 de octubre de 	2000, de la base de datos PsycINFO.</a:t>
            </a:r>
            <a:endParaRPr lang="en-US" altLang="x-none" sz="1800">
              <a:ea typeface="MS PGothic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3438" y="4437063"/>
            <a:ext cx="3313112" cy="1223962"/>
            <a:chOff x="2925" y="2886"/>
            <a:chExt cx="2087" cy="771"/>
          </a:xfrm>
        </p:grpSpPr>
        <p:sp>
          <p:nvSpPr>
            <p:cNvPr id="57348" name="AutoShape 5"/>
            <p:cNvSpPr>
              <a:spLocks noChangeArrowheads="1"/>
            </p:cNvSpPr>
            <p:nvPr/>
          </p:nvSpPr>
          <p:spPr bwMode="auto">
            <a:xfrm>
              <a:off x="2925" y="2886"/>
              <a:ext cx="2087" cy="771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57349" name="Text Box 6"/>
            <p:cNvSpPr txBox="1">
              <a:spLocks noChangeArrowheads="1"/>
            </p:cNvSpPr>
            <p:nvPr/>
          </p:nvSpPr>
          <p:spPr bwMode="auto">
            <a:xfrm>
              <a:off x="3056" y="2921"/>
              <a:ext cx="1913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Se incluye la fecha en que se recuperó el artículo y el nombre de la base de datos donde se encuentra.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27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Formato básico para </a:t>
            </a:r>
            <a:r>
              <a:rPr lang="en-US" altLang="x-none">
                <a:solidFill>
                  <a:srgbClr val="C00000"/>
                </a:solidFill>
                <a:ea typeface="ＭＳ Ｐゴシック" charset="-128"/>
              </a:rPr>
              <a:t>libros</a:t>
            </a: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1042988" y="1557338"/>
            <a:ext cx="7850187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x-none" sz="1400">
              <a:ea typeface="MS PGothic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x-none" sz="2000">
                <a:latin typeface="Times New (WE)" charset="0"/>
                <a:ea typeface="MS PGothic" charset="-128"/>
              </a:rPr>
              <a:t>Apellido, Iniciales &amp; Apellido, Iniciales. (Año de publicación). </a:t>
            </a:r>
            <a:r>
              <a:rPr lang="en-US" altLang="x-none" sz="2000" i="1">
                <a:latin typeface="Times New (WE)" charset="0"/>
                <a:ea typeface="MS PGothic" charset="-128"/>
              </a:rPr>
              <a:t>Título del 	libro. </a:t>
            </a:r>
            <a:r>
              <a:rPr lang="en-US" altLang="x-none" sz="2000">
                <a:latin typeface="Times New (WE)" charset="0"/>
                <a:ea typeface="MS PGothic" charset="-128"/>
              </a:rPr>
              <a:t>Lugar de publicación: Editorial.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x-none" sz="2000">
              <a:latin typeface="Times New (WE)" charset="0"/>
              <a:ea typeface="MS PGothic" charset="-128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x-none" sz="2400" i="1">
                <a:ea typeface="MS PGothic" charset="-128"/>
              </a:rPr>
              <a:t>Ejemplo: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x-none" sz="2400" i="1">
              <a:ea typeface="MS PGothic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x-none" sz="2000">
                <a:latin typeface="Times New (WE)" charset="0"/>
                <a:ea typeface="MS PGothic" charset="-128"/>
              </a:rPr>
              <a:t>Andrews, L. B. &amp; Nelkin, D. (2001). </a:t>
            </a:r>
            <a:r>
              <a:rPr lang="en-US" altLang="x-none" sz="2000" i="1">
                <a:latin typeface="Times New (WE)" charset="0"/>
                <a:ea typeface="MS PGothic" charset="-128"/>
              </a:rPr>
              <a:t>Body bazaar: The market for human 	issue in the biotechnology age</a:t>
            </a:r>
            <a:r>
              <a:rPr lang="en-US" altLang="x-none" sz="2000">
                <a:latin typeface="Times New (WE)" charset="0"/>
                <a:ea typeface="MS PGothic" charset="-128"/>
              </a:rPr>
              <a:t>. New York: Crown Publishers.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03800" y="5445125"/>
            <a:ext cx="3240088" cy="720725"/>
            <a:chOff x="2562" y="3521"/>
            <a:chExt cx="2178" cy="589"/>
          </a:xfrm>
        </p:grpSpPr>
        <p:sp>
          <p:nvSpPr>
            <p:cNvPr id="58372" name="AutoShape 8"/>
            <p:cNvSpPr>
              <a:spLocks noChangeArrowheads="1"/>
            </p:cNvSpPr>
            <p:nvPr/>
          </p:nvSpPr>
          <p:spPr bwMode="auto">
            <a:xfrm>
              <a:off x="2562" y="3521"/>
              <a:ext cx="2178" cy="589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58373" name="Text Box 9"/>
            <p:cNvSpPr txBox="1">
              <a:spLocks noChangeArrowheads="1"/>
            </p:cNvSpPr>
            <p:nvPr/>
          </p:nvSpPr>
          <p:spPr bwMode="auto">
            <a:xfrm>
              <a:off x="2653" y="3566"/>
              <a:ext cx="2041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El título y el subtítulo empiezan con letra mayúscula.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71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Formato para documentos electrónicos</a:t>
            </a:r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900113" y="1557338"/>
            <a:ext cx="824388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x-none" sz="2000">
                <a:latin typeface="Times New (WE)" charset="0"/>
                <a:ea typeface="MS PGothic" charset="-128"/>
              </a:rPr>
              <a:t>Apellido, Iniciales &amp; Apellido, Iniciales. (Año de publicación).</a:t>
            </a:r>
            <a:r>
              <a:rPr lang="en-US" altLang="x-none" sz="2000" i="1">
                <a:latin typeface="Times New (WE)" charset="0"/>
                <a:ea typeface="MS PGothic" charset="-128"/>
              </a:rPr>
              <a:t>Título del    	trabajo. </a:t>
            </a:r>
            <a:r>
              <a:rPr lang="en-US" altLang="x-none" sz="2000">
                <a:latin typeface="Times New (WE)" charset="0"/>
                <a:ea typeface="MS PGothic" charset="-128"/>
              </a:rPr>
              <a:t>Recuperado día, mes y año, dirección electrónica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altLang="x-none" sz="2400" i="1">
              <a:ea typeface="MS PGothic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x-none" sz="2400" i="1">
                <a:ea typeface="MS PGothic" charset="-128"/>
              </a:rPr>
              <a:t>Ejemplo: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x-none" sz="2000">
                <a:latin typeface="Times New (WE)" charset="0"/>
                <a:ea typeface="MS PGothic" charset="-128"/>
              </a:rPr>
              <a:t>Brown, A., Jejeebhoy, S. J., Shah, I. &amp; Yount, K. M. (2001). </a:t>
            </a:r>
            <a:r>
              <a:rPr lang="en-US" altLang="x-none" sz="2000" i="1">
                <a:latin typeface="Times New (WE)" charset="0"/>
                <a:ea typeface="MS PGothic" charset="-128"/>
              </a:rPr>
              <a:t>Sexual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x-none" sz="2000" i="1">
                <a:latin typeface="Times New (WE)" charset="0"/>
                <a:ea typeface="MS PGothic" charset="-128"/>
              </a:rPr>
              <a:t>         relations among young people in developing countries: Evidence from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x-none" sz="2000" i="1">
                <a:latin typeface="Times New (WE)" charset="0"/>
                <a:ea typeface="MS PGothic" charset="-128"/>
              </a:rPr>
              <a:t>         WHO case studies</a:t>
            </a:r>
            <a:r>
              <a:rPr lang="en-US" altLang="x-none" sz="2000">
                <a:latin typeface="Times New (WE)" charset="0"/>
                <a:ea typeface="MS PGothic" charset="-128"/>
              </a:rPr>
              <a:t>. Recuperado el 14 de septiembre de 2008, de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x-none" sz="2000">
                <a:latin typeface="Times New (WE)" charset="0"/>
                <a:ea typeface="MS PGothic" charset="-128"/>
              </a:rPr>
              <a:t>         http://www.who.int/reproductive health/publications/ RHR_01_8/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x-none" sz="2000">
                <a:latin typeface="Times New (WE)" charset="0"/>
                <a:ea typeface="MS PGothic" charset="-128"/>
              </a:rPr>
              <a:t>        sexual_relations_among_young_people_developing_countries.pdf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27538" y="2636838"/>
            <a:ext cx="4105275" cy="720725"/>
            <a:chOff x="2562" y="3521"/>
            <a:chExt cx="2178" cy="589"/>
          </a:xfrm>
        </p:grpSpPr>
        <p:sp>
          <p:nvSpPr>
            <p:cNvPr id="59396" name="AutoShape 5"/>
            <p:cNvSpPr>
              <a:spLocks noChangeArrowheads="1"/>
            </p:cNvSpPr>
            <p:nvPr/>
          </p:nvSpPr>
          <p:spPr bwMode="auto">
            <a:xfrm>
              <a:off x="2562" y="3521"/>
              <a:ext cx="2178" cy="589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59397" name="Text Box 6"/>
            <p:cNvSpPr txBox="1">
              <a:spLocks noChangeArrowheads="1"/>
            </p:cNvSpPr>
            <p:nvPr/>
          </p:nvSpPr>
          <p:spPr bwMode="auto">
            <a:xfrm>
              <a:off x="2653" y="3566"/>
              <a:ext cx="2041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Se incluye la fecha en que encontró el documento y la dirección completa.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79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III. Formato del documento</a:t>
            </a:r>
          </a:p>
        </p:txBody>
      </p:sp>
      <p:sp>
        <p:nvSpPr>
          <p:cNvPr id="354310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Algunas reglas básicas</a:t>
            </a:r>
          </a:p>
        </p:txBody>
      </p:sp>
    </p:spTree>
    <p:extLst>
      <p:ext uri="{BB962C8B-B14F-4D97-AF65-F5344CB8AC3E}">
        <p14:creationId xmlns:p14="http://schemas.microsoft.com/office/powerpoint/2010/main" val="105887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Espacio entre las líneas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7651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x-none" dirty="0" err="1">
                <a:solidFill>
                  <a:srgbClr val="C00000"/>
                </a:solidFill>
                <a:ea typeface="ＭＳ Ｐゴシック" charset="-128"/>
              </a:rPr>
              <a:t>En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dirty="0" smtClean="0">
                <a:solidFill>
                  <a:srgbClr val="C00000"/>
                </a:solidFill>
                <a:ea typeface="ＭＳ Ｐゴシック" charset="-128"/>
              </a:rPr>
              <a:t>la </a:t>
            </a:r>
            <a:r>
              <a:rPr lang="en-US" altLang="x-none" dirty="0" err="1" smtClean="0">
                <a:solidFill>
                  <a:srgbClr val="C00000"/>
                </a:solidFill>
                <a:ea typeface="ＭＳ Ｐゴシック" charset="-128"/>
              </a:rPr>
              <a:t>Comunidad</a:t>
            </a:r>
            <a:r>
              <a:rPr lang="en-US" altLang="x-none" dirty="0" smtClean="0">
                <a:solidFill>
                  <a:srgbClr val="C00000"/>
                </a:solidFill>
                <a:ea typeface="ＭＳ Ｐゴシック" charset="-128"/>
              </a:rPr>
              <a:t> de </a:t>
            </a:r>
            <a:r>
              <a:rPr lang="en-US" altLang="x-none" dirty="0" err="1" smtClean="0">
                <a:solidFill>
                  <a:srgbClr val="C00000"/>
                </a:solidFill>
                <a:ea typeface="ＭＳ Ｐゴシック" charset="-128"/>
              </a:rPr>
              <a:t>Aprendizaje</a:t>
            </a:r>
            <a:r>
              <a:rPr lang="en-US" altLang="x-none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dirty="0" err="1">
                <a:solidFill>
                  <a:srgbClr val="C00000"/>
                </a:solidFill>
                <a:ea typeface="ＭＳ Ｐゴシック" charset="-128"/>
              </a:rPr>
              <a:t>vamos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 a </a:t>
            </a:r>
            <a:r>
              <a:rPr lang="en-US" altLang="x-none" dirty="0" err="1">
                <a:solidFill>
                  <a:srgbClr val="C00000"/>
                </a:solidFill>
                <a:ea typeface="ＭＳ Ｐゴシック" charset="-128"/>
              </a:rPr>
              <a:t>manejar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 1.5 </a:t>
            </a:r>
            <a:r>
              <a:rPr lang="en-US" altLang="x-none" dirty="0" err="1">
                <a:solidFill>
                  <a:srgbClr val="C00000"/>
                </a:solidFill>
                <a:ea typeface="ＭＳ Ｐゴシック" charset="-128"/>
              </a:rPr>
              <a:t>en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 el </a:t>
            </a:r>
            <a:r>
              <a:rPr lang="en-US" altLang="x-none" dirty="0" err="1">
                <a:solidFill>
                  <a:srgbClr val="C00000"/>
                </a:solidFill>
                <a:ea typeface="ＭＳ Ｐゴシック" charset="-128"/>
              </a:rPr>
              <a:t>interlineado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x-none" dirty="0" err="1">
                <a:ea typeface="ＭＳ Ｐゴシック" charset="-128"/>
              </a:rPr>
              <a:t>Deje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err="1">
                <a:ea typeface="ＭＳ Ｐゴシック" charset="-128"/>
              </a:rPr>
              <a:t>doble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err="1">
                <a:ea typeface="ＭＳ Ｐゴシック" charset="-128"/>
              </a:rPr>
              <a:t>espacio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err="1">
                <a:ea typeface="ＭＳ Ｐゴシック" charset="-128"/>
              </a:rPr>
              <a:t>en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err="1">
                <a:ea typeface="ＭＳ Ｐゴシック" charset="-128"/>
              </a:rPr>
              <a:t>todo</a:t>
            </a:r>
            <a:r>
              <a:rPr lang="en-US" altLang="x-none" dirty="0">
                <a:ea typeface="ＭＳ Ｐゴシック" charset="-128"/>
              </a:rPr>
              <a:t> el </a:t>
            </a:r>
            <a:r>
              <a:rPr lang="en-US" altLang="x-none" dirty="0" err="1">
                <a:ea typeface="ＭＳ Ｐゴシック" charset="-128"/>
              </a:rPr>
              <a:t>documento</a:t>
            </a:r>
            <a:endParaRPr lang="en-US" altLang="x-none" dirty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altLang="x-none" dirty="0">
              <a:ea typeface="ＭＳ Ｐゴシック" charset="-128"/>
            </a:endParaRPr>
          </a:p>
        </p:txBody>
      </p:sp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20328" r="19011" b="37701"/>
          <a:stretch>
            <a:fillRect/>
          </a:stretch>
        </p:blipFill>
        <p:spPr bwMode="auto">
          <a:xfrm>
            <a:off x="1403350" y="2492375"/>
            <a:ext cx="6265863" cy="3171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Espacio entre las líneas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No use espacio sencillo</a:t>
            </a:r>
          </a:p>
          <a:p>
            <a:pPr eaLnBrk="1" hangingPunct="1">
              <a:buFontTx/>
              <a:buNone/>
            </a:pPr>
            <a:endParaRPr lang="en-US" altLang="x-none">
              <a:ea typeface="ＭＳ Ｐゴシック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250" y="2565400"/>
            <a:ext cx="5616575" cy="3455988"/>
            <a:chOff x="1020" y="1616"/>
            <a:chExt cx="3538" cy="2177"/>
          </a:xfrm>
        </p:grpSpPr>
        <p:pic>
          <p:nvPicPr>
            <p:cNvPr id="6246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1" t="21460" r="20488" b="44099"/>
            <a:stretch>
              <a:fillRect/>
            </a:stretch>
          </p:blipFill>
          <p:spPr bwMode="auto">
            <a:xfrm>
              <a:off x="1020" y="1842"/>
              <a:ext cx="3538" cy="1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69" name="Oval 6"/>
            <p:cNvSpPr>
              <a:spLocks noChangeArrowheads="1"/>
            </p:cNvSpPr>
            <p:nvPr/>
          </p:nvSpPr>
          <p:spPr bwMode="auto">
            <a:xfrm>
              <a:off x="1292" y="1616"/>
              <a:ext cx="2903" cy="2177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62470" name="Line 7"/>
            <p:cNvSpPr>
              <a:spLocks noChangeShapeType="1"/>
            </p:cNvSpPr>
            <p:nvPr/>
          </p:nvSpPr>
          <p:spPr bwMode="auto">
            <a:xfrm flipV="1">
              <a:off x="1610" y="1933"/>
              <a:ext cx="2177" cy="140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0430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x-none" sz="4800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I. Cómo citar en el texto</a:t>
            </a:r>
          </a:p>
        </p:txBody>
      </p:sp>
    </p:spTree>
    <p:extLst>
      <p:ext uri="{BB962C8B-B14F-4D97-AF65-F5344CB8AC3E}">
        <p14:creationId xmlns:p14="http://schemas.microsoft.com/office/powerpoint/2010/main" val="184439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19063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Márgenes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569913"/>
            <a:ext cx="8705850" cy="7207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x-none" sz="2800">
                <a:ea typeface="ＭＳ Ｐゴシック" charset="-128"/>
              </a:rPr>
              <a:t>Deje 1 pulgada en los cuatro lados: </a:t>
            </a:r>
            <a:r>
              <a:rPr lang="en-US" altLang="x-none" sz="2800">
                <a:solidFill>
                  <a:srgbClr val="C00000"/>
                </a:solidFill>
                <a:ea typeface="ＭＳ Ｐゴシック" charset="-128"/>
              </a:rPr>
              <a:t>2.5 cm. Sólo a la izquierda 3.5 por el engargolado o encuadernado.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83375" y="4076700"/>
            <a:ext cx="2303463" cy="1152525"/>
            <a:chOff x="3923" y="2069"/>
            <a:chExt cx="1225" cy="771"/>
          </a:xfrm>
        </p:grpSpPr>
        <p:sp>
          <p:nvSpPr>
            <p:cNvPr id="63501" name="AutoShape 5"/>
            <p:cNvSpPr>
              <a:spLocks noChangeArrowheads="1"/>
            </p:cNvSpPr>
            <p:nvPr/>
          </p:nvSpPr>
          <p:spPr bwMode="auto">
            <a:xfrm>
              <a:off x="3923" y="2069"/>
              <a:ext cx="1225" cy="771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63502" name="Text Box 6"/>
            <p:cNvSpPr txBox="1">
              <a:spLocks noChangeArrowheads="1"/>
            </p:cNvSpPr>
            <p:nvPr/>
          </p:nvSpPr>
          <p:spPr bwMode="auto">
            <a:xfrm>
              <a:off x="3969" y="2160"/>
              <a:ext cx="113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Una pulgada es el margen estándar en el programa Word.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00338" y="1890713"/>
            <a:ext cx="3816350" cy="4967287"/>
            <a:chOff x="432" y="709"/>
            <a:chExt cx="2404" cy="3129"/>
          </a:xfrm>
        </p:grpSpPr>
        <p:pic>
          <p:nvPicPr>
            <p:cNvPr id="6349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2" t="18506" r="50720" b="13585"/>
            <a:stretch>
              <a:fillRect/>
            </a:stretch>
          </p:blipFill>
          <p:spPr bwMode="auto">
            <a:xfrm>
              <a:off x="432" y="709"/>
              <a:ext cx="2404" cy="31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>
              <a:off x="1573" y="723"/>
              <a:ext cx="0" cy="1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>
              <a:off x="1637" y="3559"/>
              <a:ext cx="0" cy="1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455" y="2310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>
              <a:off x="2533" y="2327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79388" y="2997200"/>
            <a:ext cx="2239962" cy="1296988"/>
            <a:chOff x="113" y="1888"/>
            <a:chExt cx="1411" cy="817"/>
          </a:xfrm>
        </p:grpSpPr>
        <p:sp>
          <p:nvSpPr>
            <p:cNvPr id="63494" name="AutoShape 14"/>
            <p:cNvSpPr>
              <a:spLocks noChangeArrowheads="1"/>
            </p:cNvSpPr>
            <p:nvPr/>
          </p:nvSpPr>
          <p:spPr bwMode="auto">
            <a:xfrm>
              <a:off x="113" y="1888"/>
              <a:ext cx="1411" cy="817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63495" name="Text Box 15"/>
            <p:cNvSpPr txBox="1">
              <a:spLocks noChangeArrowheads="1"/>
            </p:cNvSpPr>
            <p:nvPr/>
          </p:nvSpPr>
          <p:spPr bwMode="auto">
            <a:xfrm>
              <a:off x="162" y="1928"/>
              <a:ext cx="134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ea typeface="MS PGothic" charset="-128"/>
                </a:rPr>
                <a:t>Si va a encuadernar el documento, deje 1.5 pulgadas en el margen izquierdo.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07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Fuentes o letras aceptables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921625" cy="4525963"/>
          </a:xfrm>
        </p:spPr>
        <p:txBody>
          <a:bodyPr/>
          <a:lstStyle/>
          <a:p>
            <a:pPr eaLnBrk="1" hangingPunct="1"/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En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sz="2800" dirty="0" smtClean="0">
                <a:solidFill>
                  <a:srgbClr val="C00000"/>
                </a:solidFill>
                <a:ea typeface="ＭＳ Ｐゴシック" charset="-128"/>
              </a:rPr>
              <a:t>la CA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usaremos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letra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arial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No. 12.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En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tablas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es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permitido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letra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No. 10 e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interlineado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sz="2800" dirty="0" err="1">
                <a:solidFill>
                  <a:srgbClr val="C00000"/>
                </a:solidFill>
                <a:ea typeface="ＭＳ Ｐゴシック" charset="-128"/>
              </a:rPr>
              <a:t>sencillo</a:t>
            </a:r>
            <a:r>
              <a:rPr lang="en-US" altLang="x-none" sz="2800" dirty="0">
                <a:solidFill>
                  <a:srgbClr val="C00000"/>
                </a:solidFill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x-none" sz="2800" dirty="0">
                <a:ea typeface="ＭＳ Ｐゴシック" charset="-128"/>
              </a:rPr>
              <a:t>Se </a:t>
            </a:r>
            <a:r>
              <a:rPr lang="en-US" altLang="x-none" sz="2800" dirty="0" err="1">
                <a:ea typeface="ＭＳ Ｐゴシック" charset="-128"/>
              </a:rPr>
              <a:t>aceptan</a:t>
            </a:r>
            <a:r>
              <a:rPr lang="en-US" altLang="x-none" sz="2800" dirty="0">
                <a:ea typeface="ＭＳ Ｐゴシック" charset="-128"/>
              </a:rPr>
              <a:t> </a:t>
            </a:r>
            <a:r>
              <a:rPr lang="en-US" altLang="x-none" sz="2800" dirty="0" err="1">
                <a:ea typeface="ＭＳ Ｐゴシック" charset="-128"/>
              </a:rPr>
              <a:t>sólo</a:t>
            </a:r>
            <a:r>
              <a:rPr lang="en-US" altLang="x-none" sz="2800" dirty="0">
                <a:ea typeface="ＭＳ Ｐゴシック" charset="-128"/>
              </a:rPr>
              <a:t> dos </a:t>
            </a:r>
            <a:r>
              <a:rPr lang="en-US" altLang="x-none" sz="2800" dirty="0" err="1">
                <a:ea typeface="ＭＳ Ｐゴシック" charset="-128"/>
              </a:rPr>
              <a:t>tipos</a:t>
            </a:r>
            <a:r>
              <a:rPr lang="en-US" altLang="x-none" sz="2800" dirty="0">
                <a:ea typeface="ＭＳ Ｐゴシック" charset="-128"/>
              </a:rPr>
              <a:t> de </a:t>
            </a:r>
            <a:r>
              <a:rPr lang="en-US" altLang="x-none" sz="2800" dirty="0" err="1">
                <a:ea typeface="ＭＳ Ｐゴシック" charset="-128"/>
              </a:rPr>
              <a:t>fuentes</a:t>
            </a:r>
            <a:r>
              <a:rPr lang="en-US" altLang="x-none" sz="2800" dirty="0">
                <a:ea typeface="ＭＳ Ｐゴシック" charset="-128"/>
              </a:rPr>
              <a:t>: </a:t>
            </a:r>
            <a:r>
              <a:rPr lang="en-US" altLang="x-none" sz="2800" dirty="0">
                <a:latin typeface="Times New Roman" charset="0"/>
                <a:ea typeface="ＭＳ Ｐゴシック" charset="-128"/>
              </a:rPr>
              <a:t>Times New Roman</a:t>
            </a:r>
            <a:r>
              <a:rPr lang="en-US" altLang="x-none" sz="2800" dirty="0">
                <a:ea typeface="ＭＳ Ｐゴシック" charset="-128"/>
              </a:rPr>
              <a:t> o 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Courier New</a:t>
            </a:r>
            <a:r>
              <a:rPr lang="en-US" altLang="x-none" sz="2800" dirty="0">
                <a:ea typeface="ＭＳ Ｐゴシック" charset="-128"/>
              </a:rPr>
              <a:t>, </a:t>
            </a:r>
            <a:r>
              <a:rPr lang="en-US" altLang="x-none" sz="2800" dirty="0" err="1">
                <a:ea typeface="ＭＳ Ｐゴシック" charset="-128"/>
              </a:rPr>
              <a:t>tamaño</a:t>
            </a:r>
            <a:r>
              <a:rPr lang="en-US" altLang="x-none" sz="2800" dirty="0">
                <a:ea typeface="ＭＳ Ｐゴシック" charset="-128"/>
              </a:rPr>
              <a:t> 12 </a:t>
            </a:r>
            <a:r>
              <a:rPr lang="en-US" altLang="x-none" sz="2800" dirty="0" err="1">
                <a:ea typeface="ＭＳ Ｐゴシック" charset="-128"/>
              </a:rPr>
              <a:t>puntos</a:t>
            </a:r>
            <a:r>
              <a:rPr lang="en-US" altLang="x-none" sz="2800" dirty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endParaRPr lang="en-US" altLang="x-none" sz="2800" dirty="0">
              <a:ea typeface="ＭＳ Ｐゴシック" charset="-128"/>
            </a:endParaRPr>
          </a:p>
          <a:p>
            <a:pPr eaLnBrk="1" hangingPunct="1"/>
            <a:r>
              <a:rPr lang="en-US" altLang="x-none" sz="2800" dirty="0" err="1">
                <a:ea typeface="ＭＳ Ｐゴシック" charset="-128"/>
              </a:rPr>
              <a:t>Escriba</a:t>
            </a:r>
            <a:r>
              <a:rPr lang="en-US" altLang="x-none" sz="2800" dirty="0">
                <a:ea typeface="ＭＳ Ｐゴシック" charset="-128"/>
              </a:rPr>
              <a:t> </a:t>
            </a:r>
            <a:r>
              <a:rPr lang="en-US" altLang="x-none" sz="2800" dirty="0" err="1">
                <a:ea typeface="ＭＳ Ｐゴシック" charset="-128"/>
              </a:rPr>
              <a:t>todo</a:t>
            </a:r>
            <a:r>
              <a:rPr lang="en-US" altLang="x-none" sz="2800" dirty="0">
                <a:ea typeface="ＭＳ Ｐゴシック" charset="-128"/>
              </a:rPr>
              <a:t> el </a:t>
            </a:r>
            <a:r>
              <a:rPr lang="en-US" altLang="x-none" sz="2800" dirty="0" err="1">
                <a:ea typeface="ＭＳ Ｐゴシック" charset="-128"/>
              </a:rPr>
              <a:t>documento</a:t>
            </a:r>
            <a:r>
              <a:rPr lang="en-US" altLang="x-none" sz="2800" dirty="0">
                <a:ea typeface="ＭＳ Ｐゴシック" charset="-128"/>
              </a:rPr>
              <a:t> con un </a:t>
            </a:r>
            <a:r>
              <a:rPr lang="en-US" altLang="x-none" sz="2800" dirty="0" err="1">
                <a:ea typeface="ＭＳ Ｐゴシック" charset="-128"/>
              </a:rPr>
              <a:t>mismo</a:t>
            </a:r>
            <a:r>
              <a:rPr lang="en-US" altLang="x-none" sz="2800" dirty="0">
                <a:ea typeface="ＭＳ Ｐゴシック" charset="-128"/>
              </a:rPr>
              <a:t> </a:t>
            </a:r>
            <a:r>
              <a:rPr lang="en-US" altLang="x-none" sz="2800" dirty="0" err="1">
                <a:ea typeface="ＭＳ Ｐゴシック" charset="-128"/>
              </a:rPr>
              <a:t>tipo</a:t>
            </a:r>
            <a:r>
              <a:rPr lang="en-US" altLang="x-none" sz="2800" dirty="0">
                <a:ea typeface="ＭＳ Ｐゴシック" charset="-128"/>
              </a:rPr>
              <a:t> de </a:t>
            </a:r>
            <a:r>
              <a:rPr lang="en-US" altLang="x-none" sz="2800" dirty="0" err="1">
                <a:ea typeface="ＭＳ Ｐゴシック" charset="-128"/>
              </a:rPr>
              <a:t>fuente</a:t>
            </a:r>
            <a:r>
              <a:rPr lang="en-US" altLang="x-none" sz="2800" dirty="0">
                <a:ea typeface="ＭＳ Ｐゴシック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97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Fuentes o letras aceptables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92175"/>
          </a:xfrm>
        </p:spPr>
        <p:txBody>
          <a:bodyPr/>
          <a:lstStyle/>
          <a:p>
            <a:pPr eaLnBrk="1" hangingPunct="1"/>
            <a:r>
              <a:rPr lang="en-US" altLang="x-none">
                <a:latin typeface="Times New Roman" charset="0"/>
                <a:ea typeface="ＭＳ Ｐゴシック" charset="-128"/>
              </a:rPr>
              <a:t>Arial o Times New Roman, 12 puntos</a:t>
            </a:r>
            <a:endParaRPr lang="en-US" altLang="x-none">
              <a:latin typeface="Courier New" charset="0"/>
              <a:ea typeface="ＭＳ Ｐゴシック" charset="-128"/>
            </a:endParaRPr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39952"/>
          <a:stretch>
            <a:fillRect/>
          </a:stretch>
        </p:blipFill>
        <p:spPr bwMode="auto">
          <a:xfrm>
            <a:off x="0" y="2465388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4200525" y="3184525"/>
            <a:ext cx="1512888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x-none" sz="240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93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229600" cy="849313"/>
          </a:xfrm>
        </p:spPr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Alineación de márgenes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141413"/>
            <a:ext cx="8459787" cy="965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s-ES" altLang="x-none" sz="2800" dirty="0">
                <a:solidFill>
                  <a:srgbClr val="C00000"/>
                </a:solidFill>
                <a:ea typeface="ＭＳ Ｐゴシック" charset="-128"/>
              </a:rPr>
              <a:t>En </a:t>
            </a:r>
            <a:r>
              <a:rPr lang="es-ES" altLang="x-none" sz="2800" dirty="0" smtClean="0">
                <a:solidFill>
                  <a:srgbClr val="C00000"/>
                </a:solidFill>
                <a:ea typeface="ＭＳ Ｐゴシック" charset="-128"/>
              </a:rPr>
              <a:t>la CA </a:t>
            </a:r>
            <a:r>
              <a:rPr lang="es-ES" altLang="x-none" sz="2800" dirty="0">
                <a:solidFill>
                  <a:srgbClr val="C00000"/>
                </a:solidFill>
                <a:ea typeface="ＭＳ Ｐゴシック" charset="-128"/>
              </a:rPr>
              <a:t>si hay que justificar el texto</a:t>
            </a:r>
          </a:p>
          <a:p>
            <a:pPr eaLnBrk="1" hangingPunct="1"/>
            <a:r>
              <a:rPr lang="es-ES" altLang="x-none" sz="2800" dirty="0">
                <a:ea typeface="ＭＳ Ｐゴシック" charset="-128"/>
              </a:rPr>
              <a:t>NORMAS APA: Deje el margen derecho desigual; no </a:t>
            </a:r>
            <a:r>
              <a:rPr lang="es-ES" altLang="es-ES" sz="2800" dirty="0">
                <a:ea typeface="ＭＳ Ｐゴシック" charset="-128"/>
              </a:rPr>
              <a:t>“</a:t>
            </a:r>
            <a:r>
              <a:rPr lang="es-ES" altLang="x-none" sz="2800" dirty="0">
                <a:ea typeface="ＭＳ Ｐゴシック" charset="-128"/>
              </a:rPr>
              <a:t>justifique</a:t>
            </a:r>
            <a:r>
              <a:rPr lang="es-ES" altLang="es-ES" sz="2800" dirty="0">
                <a:ea typeface="ＭＳ Ｐゴシック" charset="-128"/>
              </a:rPr>
              <a:t>”</a:t>
            </a:r>
            <a:r>
              <a:rPr lang="es-ES" altLang="x-none" sz="2800" dirty="0">
                <a:ea typeface="ＭＳ Ｐゴシック" charset="-128"/>
              </a:rPr>
              <a:t> el texto.</a:t>
            </a:r>
            <a:endParaRPr lang="en-US" altLang="x-none" sz="2800" dirty="0">
              <a:ea typeface="ＭＳ Ｐゴシック" charset="-128"/>
            </a:endParaRPr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t="17686" r="21207" b="26367"/>
          <a:stretch>
            <a:fillRect/>
          </a:stretch>
        </p:blipFill>
        <p:spPr bwMode="auto">
          <a:xfrm>
            <a:off x="1258888" y="2492375"/>
            <a:ext cx="57594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26325" y="4378325"/>
            <a:ext cx="1584325" cy="720725"/>
            <a:chOff x="4649" y="2759"/>
            <a:chExt cx="998" cy="454"/>
          </a:xfrm>
        </p:grpSpPr>
        <p:sp>
          <p:nvSpPr>
            <p:cNvPr id="66566" name="AutoShape 5"/>
            <p:cNvSpPr>
              <a:spLocks noChangeArrowheads="1"/>
            </p:cNvSpPr>
            <p:nvPr/>
          </p:nvSpPr>
          <p:spPr bwMode="auto">
            <a:xfrm>
              <a:off x="4649" y="2759"/>
              <a:ext cx="998" cy="454"/>
            </a:xfrm>
            <a:prstGeom prst="roundRect">
              <a:avLst>
                <a:gd name="adj" fmla="val 1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66567" name="Text Box 6"/>
            <p:cNvSpPr txBox="1">
              <a:spLocks noChangeArrowheads="1"/>
            </p:cNvSpPr>
            <p:nvPr/>
          </p:nvSpPr>
          <p:spPr bwMode="auto">
            <a:xfrm>
              <a:off x="4649" y="2804"/>
              <a:ext cx="9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ea typeface="MS PGothic" charset="-128"/>
                </a:rPr>
                <a:t>Deje el margen derecho desigual.</a:t>
              </a:r>
            </a:p>
          </p:txBody>
        </p:sp>
      </p:grpSp>
      <p:sp>
        <p:nvSpPr>
          <p:cNvPr id="356359" name="AutoShape 7"/>
          <p:cNvSpPr>
            <a:spLocks/>
          </p:cNvSpPr>
          <p:nvPr/>
        </p:nvSpPr>
        <p:spPr bwMode="auto">
          <a:xfrm>
            <a:off x="7210425" y="2779713"/>
            <a:ext cx="144463" cy="3887787"/>
          </a:xfrm>
          <a:prstGeom prst="rightBrace">
            <a:avLst>
              <a:gd name="adj1" fmla="val 2242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x-none" sz="240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97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Numeración de las páginas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16046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s-ES" altLang="x-none" sz="2800">
                <a:solidFill>
                  <a:srgbClr val="C00000"/>
                </a:solidFill>
                <a:ea typeface="ＭＳ Ｐゴシック" charset="-128"/>
              </a:rPr>
              <a:t>En UPN colocaremos el número de página en la parte inferior derecha.</a:t>
            </a:r>
            <a:r>
              <a:rPr lang="es-ES" altLang="x-none" sz="2800"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s-ES" altLang="x-none" sz="2800">
                <a:ea typeface="ＭＳ Ｐゴシック" charset="-128"/>
              </a:rPr>
              <a:t>NORMAS APA: Numere todas las páginas en la esquina superior derecha en números arábigos (1, 2, 3…), excepto aquéllas que se destinarán para la colocación de ilustraciones.</a:t>
            </a:r>
          </a:p>
          <a:p>
            <a:pPr eaLnBrk="1" hangingPunct="1">
              <a:buFontTx/>
              <a:buNone/>
            </a:pPr>
            <a:endParaRPr lang="es-ES" altLang="x-none" sz="28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s-ES" altLang="x-none" sz="2800">
                <a:ea typeface="ＭＳ Ｐゴシック" charset="-128"/>
              </a:rPr>
              <a:t>El número debe aparecer al menos a una pulgada de la orilla derecha de la página.</a:t>
            </a:r>
            <a:endParaRPr lang="en-US" altLang="x-none" sz="28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71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Numeración de las páginas</a:t>
            </a:r>
          </a:p>
        </p:txBody>
      </p:sp>
      <p:pic>
        <p:nvPicPr>
          <p:cNvPr id="3594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5" t="16537" r="17497" b="25003"/>
          <a:stretch>
            <a:fillRect/>
          </a:stretch>
        </p:blipFill>
        <p:spPr bwMode="auto">
          <a:xfrm>
            <a:off x="1763713" y="1916113"/>
            <a:ext cx="4103687" cy="42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651500" y="1830388"/>
            <a:ext cx="2882900" cy="1079500"/>
            <a:chOff x="3696" y="1162"/>
            <a:chExt cx="1816" cy="680"/>
          </a:xfrm>
        </p:grpSpPr>
        <p:sp>
          <p:nvSpPr>
            <p:cNvPr id="68612" name="AutoShape 9"/>
            <p:cNvSpPr>
              <a:spLocks noChangeArrowheads="1"/>
            </p:cNvSpPr>
            <p:nvPr/>
          </p:nvSpPr>
          <p:spPr bwMode="auto">
            <a:xfrm>
              <a:off x="3696" y="1162"/>
              <a:ext cx="1769" cy="680"/>
            </a:xfrm>
            <a:prstGeom prst="leftArrowCallout">
              <a:avLst>
                <a:gd name="adj1" fmla="val 25000"/>
                <a:gd name="adj2" fmla="val 25000"/>
                <a:gd name="adj3" fmla="val 43358"/>
                <a:gd name="adj4" fmla="val 66667"/>
              </a:avLst>
            </a:prstGeom>
            <a:solidFill>
              <a:srgbClr val="E5E9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x-none" sz="2400">
                <a:ea typeface="MS PGothic" charset="-128"/>
              </a:endParaRPr>
            </a:p>
          </p:txBody>
        </p:sp>
        <p:sp>
          <p:nvSpPr>
            <p:cNvPr id="68613" name="Text Box 10"/>
            <p:cNvSpPr txBox="1">
              <a:spLocks noChangeArrowheads="1"/>
            </p:cNvSpPr>
            <p:nvPr/>
          </p:nvSpPr>
          <p:spPr bwMode="auto">
            <a:xfrm>
              <a:off x="4332" y="1253"/>
              <a:ext cx="118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ea typeface="MS PGothic" charset="-128"/>
                </a:rPr>
                <a:t>Numere las páginas en la esquina superior derecha.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14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Espacio entre signos de puntuación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x-none">
                <a:ea typeface="ＭＳ Ｐゴシック" charset="-128"/>
              </a:rPr>
              <a:t>Deje </a:t>
            </a:r>
            <a:r>
              <a:rPr lang="en-US" altLang="x-none" u="sng">
                <a:ea typeface="ＭＳ Ｐゴシック" charset="-128"/>
              </a:rPr>
              <a:t>un</a:t>
            </a:r>
            <a:r>
              <a:rPr lang="en-US" altLang="x-none">
                <a:ea typeface="ＭＳ Ｐゴシック" charset="-128"/>
              </a:rPr>
              <a:t> solo espacio después de todo signo de puntuación: comas, puntos finales, puntos que separan las iniciales de los nombres de personas, etc.</a:t>
            </a:r>
          </a:p>
        </p:txBody>
      </p:sp>
    </p:spTree>
    <p:extLst>
      <p:ext uri="{BB962C8B-B14F-4D97-AF65-F5344CB8AC3E}">
        <p14:creationId xmlns:p14="http://schemas.microsoft.com/office/powerpoint/2010/main" val="98182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Formas de citar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x-none">
                <a:ea typeface="ＭＳ Ｐゴシック" charset="-128"/>
              </a:rPr>
              <a:t>Cita indirecta o paráfrasis</a:t>
            </a:r>
          </a:p>
          <a:p>
            <a:pPr marL="990600" lvl="1" indent="-533400" eaLnBrk="1" hangingPunct="1"/>
            <a:r>
              <a:rPr lang="es-ES" altLang="x-none"/>
              <a:t>reproducir la idea de un autor expresándola en nuestras propias palabras</a:t>
            </a:r>
          </a:p>
          <a:p>
            <a:pPr marL="990600" lvl="1" indent="-533400" eaLnBrk="1" hangingPunct="1">
              <a:buFontTx/>
              <a:buNone/>
            </a:pPr>
            <a:endParaRPr lang="es-ES" altLang="x-none"/>
          </a:p>
          <a:p>
            <a:pPr marL="609600" indent="-609600" eaLnBrk="1" hangingPunct="1">
              <a:buFontTx/>
              <a:buAutoNum type="arabicPeriod"/>
            </a:pPr>
            <a:r>
              <a:rPr lang="en-US" altLang="x-none">
                <a:ea typeface="ＭＳ Ｐゴシック" charset="-128"/>
              </a:rPr>
              <a:t>Cita directa o textual</a:t>
            </a:r>
          </a:p>
          <a:p>
            <a:pPr marL="990600" lvl="1" indent="-533400" eaLnBrk="1" hangingPunct="1"/>
            <a:r>
              <a:rPr lang="es-ES" altLang="x-none"/>
              <a:t>usar las palabras de otro autor sin hacer ningún cambio al texto original</a:t>
            </a:r>
          </a:p>
        </p:txBody>
      </p:sp>
    </p:spTree>
    <p:extLst>
      <p:ext uri="{BB962C8B-B14F-4D97-AF65-F5344CB8AC3E}">
        <p14:creationId xmlns:p14="http://schemas.microsoft.com/office/powerpoint/2010/main" val="201469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 indirecta o paráfrasis</a:t>
            </a:r>
          </a:p>
        </p:txBody>
      </p:sp>
    </p:spTree>
    <p:extLst>
      <p:ext uri="{BB962C8B-B14F-4D97-AF65-F5344CB8AC3E}">
        <p14:creationId xmlns:p14="http://schemas.microsoft.com/office/powerpoint/2010/main" val="161650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 indirecta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x-none">
                <a:ea typeface="ＭＳ Ｐゴシック" charset="-128"/>
              </a:rPr>
              <a:t>Al parafrasear a otro autor, tiene que darle el crédito indicando el </a:t>
            </a:r>
            <a:r>
              <a:rPr lang="es-ES" altLang="x-none">
                <a:solidFill>
                  <a:srgbClr val="C00000"/>
                </a:solidFill>
                <a:ea typeface="ＭＳ Ｐゴシック" charset="-128"/>
              </a:rPr>
              <a:t>apellido y el año </a:t>
            </a:r>
            <a:r>
              <a:rPr lang="es-ES" altLang="x-none">
                <a:ea typeface="ＭＳ Ｐゴシック" charset="-128"/>
              </a:rPr>
              <a:t>de publicación.</a:t>
            </a:r>
          </a:p>
          <a:p>
            <a:pPr eaLnBrk="1" hangingPunct="1">
              <a:lnSpc>
                <a:spcPct val="50000"/>
              </a:lnSpc>
            </a:pPr>
            <a:endParaRPr lang="es-ES" altLang="x-none">
              <a:ea typeface="ＭＳ Ｐゴシック" charset="-128"/>
            </a:endParaRPr>
          </a:p>
          <a:p>
            <a:pPr eaLnBrk="1" hangingPunct="1"/>
            <a:r>
              <a:rPr lang="es-ES" altLang="x-none">
                <a:ea typeface="ＭＳ Ｐゴシック" charset="-128"/>
              </a:rPr>
              <a:t>Hay tres formas aceptables de hacerlo, según APA.</a:t>
            </a:r>
            <a:endParaRPr lang="en-US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90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 indirecta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x-none">
                <a:ea typeface="ＭＳ Ｐゴシック" charset="-128"/>
              </a:rPr>
              <a:t>Incluir el apellido del autor dentro la oración y, al lado, el año de publicación entre paréntesis.</a:t>
            </a:r>
          </a:p>
          <a:p>
            <a:pPr eaLnBrk="1" hangingPunct="1">
              <a:lnSpc>
                <a:spcPct val="50000"/>
              </a:lnSpc>
            </a:pPr>
            <a:endParaRPr lang="en-US" altLang="x-none"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s-ES" altLang="x-none" sz="2400" i="1"/>
              <a:t>Ejemplo: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altLang="x-none">
              <a:latin typeface="Times New (WT)" charset="0"/>
              <a:ea typeface="ＭＳ Ｐゴシック" charset="-128"/>
            </a:endParaRPr>
          </a:p>
          <a:p>
            <a:pPr lvl="1" eaLnBrk="1" hangingPunct="1"/>
            <a:r>
              <a:rPr lang="en-US" altLang="x-none" sz="2400">
                <a:latin typeface="Times New (WT)" charset="0"/>
              </a:rPr>
              <a:t>Torres (2005) encontró que la depresión en la vejez puede tratarse de forma efectiva con psicoterapia.</a:t>
            </a:r>
          </a:p>
        </p:txBody>
      </p:sp>
    </p:spTree>
    <p:extLst>
      <p:ext uri="{BB962C8B-B14F-4D97-AF65-F5344CB8AC3E}">
        <p14:creationId xmlns:p14="http://schemas.microsoft.com/office/powerpoint/2010/main" val="150929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000080"/>
                </a:solidFill>
                <a:latin typeface="Footlight MT Light" charset="0"/>
                <a:ea typeface="ＭＳ Ｐゴシック" charset="-128"/>
              </a:rPr>
              <a:t>Cita indirecta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x-none">
                <a:ea typeface="ＭＳ Ｐゴシック" charset="-128"/>
              </a:rPr>
              <a:t>Incluir el apellido del autor y la fecha de publicación entre paréntesis separados por una coma.</a:t>
            </a:r>
          </a:p>
          <a:p>
            <a:pPr eaLnBrk="1" hangingPunct="1">
              <a:lnSpc>
                <a:spcPct val="40000"/>
              </a:lnSpc>
            </a:pPr>
            <a:endParaRPr lang="es-ES" altLang="x-none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" altLang="x-none" sz="2400" i="1"/>
              <a:t>Ejemplos:</a:t>
            </a:r>
          </a:p>
          <a:p>
            <a:pPr eaLnBrk="1" hangingPunct="1">
              <a:lnSpc>
                <a:spcPct val="40000"/>
              </a:lnSpc>
            </a:pPr>
            <a:endParaRPr lang="es-ES" altLang="x-none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latin typeface="Times New (WT)" charset="0"/>
              </a:rPr>
              <a:t>En una investigación reciente sobre depresión (Torres, 2005) se encontró que...</a:t>
            </a:r>
          </a:p>
          <a:p>
            <a:pPr lvl="1" eaLnBrk="1" hangingPunct="1">
              <a:lnSpc>
                <a:spcPct val="40000"/>
              </a:lnSpc>
            </a:pPr>
            <a:endParaRPr lang="en-US" altLang="x-none" sz="2400">
              <a:latin typeface="Times New (WT)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latin typeface="Times New (WT)" charset="0"/>
              </a:rPr>
              <a:t>En una investigación reciente, se encontró que la depresión en la vejez puede tratarse de forma efectiva con psicoterapia (Torres, 2005).</a:t>
            </a:r>
          </a:p>
        </p:txBody>
      </p:sp>
    </p:spTree>
    <p:extLst>
      <p:ext uri="{BB962C8B-B14F-4D97-AF65-F5344CB8AC3E}">
        <p14:creationId xmlns:p14="http://schemas.microsoft.com/office/powerpoint/2010/main" val="57425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1716</Words>
  <Application>Microsoft Macintosh PowerPoint</Application>
  <PresentationFormat>Presentación en pantalla (4:3)</PresentationFormat>
  <Paragraphs>206</Paragraphs>
  <Slides>46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7" baseType="lpstr">
      <vt:lpstr>Calibri Light</vt:lpstr>
      <vt:lpstr>MS PGothic</vt:lpstr>
      <vt:lpstr>ＭＳ Ｐゴシック</vt:lpstr>
      <vt:lpstr>Arial</vt:lpstr>
      <vt:lpstr>Calibri</vt:lpstr>
      <vt:lpstr>Courier New</vt:lpstr>
      <vt:lpstr>Footlight MT Light</vt:lpstr>
      <vt:lpstr>Times New (WE)</vt:lpstr>
      <vt:lpstr>Times New (WT)</vt:lpstr>
      <vt:lpstr>Times New Roman</vt:lpstr>
      <vt:lpstr>Tema de Office</vt:lpstr>
      <vt:lpstr>Introducción al Estilo APA</vt:lpstr>
      <vt:lpstr>¿Qué es el estilo APA?</vt:lpstr>
      <vt:lpstr>¿Por qué usar el estilo APA?</vt:lpstr>
      <vt:lpstr>I. Cómo citar en el texto</vt:lpstr>
      <vt:lpstr>Formas de citar</vt:lpstr>
      <vt:lpstr>Cita indirecta o paráfrasis</vt:lpstr>
      <vt:lpstr>Cita indirecta</vt:lpstr>
      <vt:lpstr>Cita indirecta</vt:lpstr>
      <vt:lpstr>Cita indirecta</vt:lpstr>
      <vt:lpstr>Cita indirecta</vt:lpstr>
      <vt:lpstr>Citas indirectas (dos autores)</vt:lpstr>
      <vt:lpstr>Citas indirectas (dos autores)</vt:lpstr>
      <vt:lpstr>Citas indirectas (dos autores)</vt:lpstr>
      <vt:lpstr>Citas indirectas (tres a cinco autores)</vt:lpstr>
      <vt:lpstr>Citas indirectas (tres a cinco autores)</vt:lpstr>
      <vt:lpstr>Citas indirectas (seis o más autores)</vt:lpstr>
      <vt:lpstr>Citas indirectas (seis o más autores)</vt:lpstr>
      <vt:lpstr>Cita directa o textual</vt:lpstr>
      <vt:lpstr>Cita directa o textual</vt:lpstr>
      <vt:lpstr>Citas cortas y largas</vt:lpstr>
      <vt:lpstr>Cita textual corta</vt:lpstr>
      <vt:lpstr>Citas directas o textuales</vt:lpstr>
      <vt:lpstr>Citas directas o textuales</vt:lpstr>
      <vt:lpstr>Citas directas o textuales</vt:lpstr>
      <vt:lpstr>Citas directas o textuales</vt:lpstr>
      <vt:lpstr>Citas directas o textuales</vt:lpstr>
      <vt:lpstr>II. Cómo preparar la lista de referencias</vt:lpstr>
      <vt:lpstr>¿Qué es la lista de referencias?</vt:lpstr>
      <vt:lpstr>Ejemplo de una lista de referencias</vt:lpstr>
      <vt:lpstr>Algunas reglas generales</vt:lpstr>
      <vt:lpstr>Algunas reglas generales, cont.</vt:lpstr>
      <vt:lpstr>Algunas reglas generales, cont.</vt:lpstr>
      <vt:lpstr>Formato básico para revistas</vt:lpstr>
      <vt:lpstr>Artículo de revista recuperado de una base de datos</vt:lpstr>
      <vt:lpstr>Formato básico para libros</vt:lpstr>
      <vt:lpstr>Formato para documentos electrónicos</vt:lpstr>
      <vt:lpstr>III. Formato del documento</vt:lpstr>
      <vt:lpstr>Espacio entre las líneas</vt:lpstr>
      <vt:lpstr>Espacio entre las líneas</vt:lpstr>
      <vt:lpstr>Márgenes</vt:lpstr>
      <vt:lpstr>Fuentes o letras aceptables</vt:lpstr>
      <vt:lpstr>Fuentes o letras aceptables</vt:lpstr>
      <vt:lpstr>Alineación de márgenes</vt:lpstr>
      <vt:lpstr>Numeración de las páginas</vt:lpstr>
      <vt:lpstr>Numeración de las páginas</vt:lpstr>
      <vt:lpstr>Espacio entre signos de puntuación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al Estilo APA</dc:title>
  <dc:creator>Usuario de Microsoft Office</dc:creator>
  <cp:lastModifiedBy>Usuario de Microsoft Office</cp:lastModifiedBy>
  <cp:revision>2</cp:revision>
  <dcterms:created xsi:type="dcterms:W3CDTF">2023-05-29T14:40:44Z</dcterms:created>
  <dcterms:modified xsi:type="dcterms:W3CDTF">2023-05-29T14:55:33Z</dcterms:modified>
</cp:coreProperties>
</file>