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7" r:id="rId2"/>
    <p:sldId id="259" r:id="rId3"/>
    <p:sldId id="268" r:id="rId4"/>
    <p:sldId id="260" r:id="rId5"/>
    <p:sldId id="269" r:id="rId6"/>
    <p:sldId id="261" r:id="rId7"/>
    <p:sldId id="270" r:id="rId8"/>
    <p:sldId id="262" r:id="rId9"/>
    <p:sldId id="263"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B33"/>
    <a:srgbClr val="939703"/>
    <a:srgbClr val="4E43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50"/>
    <p:restoredTop sz="94655"/>
  </p:normalViewPr>
  <p:slideViewPr>
    <p:cSldViewPr>
      <p:cViewPr varScale="1">
        <p:scale>
          <a:sx n="94" d="100"/>
          <a:sy n="94" d="100"/>
        </p:scale>
        <p:origin x="1240" y="184"/>
      </p:cViewPr>
      <p:guideLst>
        <p:guide orient="horz" pos="2143"/>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EBFED-24EB-426A-B7BC-A5D2C015347B}" type="datetimeFigureOut">
              <a:rPr lang="en-GB" smtClean="0"/>
              <a:t>25/07/2023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F2F9D-EFC2-4DE8-B8D6-A9DBCAB06D7A}"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AF2F9D-EFC2-4DE8-B8D6-A9DBCAB06D7A}" type="slidenum">
              <a:rPr lang="en-GB" smtClean="0"/>
              <a:t>1</a:t>
            </a:fld>
            <a:endParaRPr lang="en-GB"/>
          </a:p>
        </p:txBody>
      </p:sp>
    </p:spTree>
    <p:extLst>
      <p:ext uri="{BB962C8B-B14F-4D97-AF65-F5344CB8AC3E}">
        <p14:creationId xmlns:p14="http://schemas.microsoft.com/office/powerpoint/2010/main" val="1686010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AF2F9D-EFC2-4DE8-B8D6-A9DBCAB06D7A}" type="slidenum">
              <a:rPr lang="en-GB" smtClean="0"/>
              <a:t>12</a:t>
            </a:fld>
            <a:endParaRPr lang="en-GB"/>
          </a:p>
        </p:txBody>
      </p:sp>
    </p:spTree>
    <p:extLst>
      <p:ext uri="{BB962C8B-B14F-4D97-AF65-F5344CB8AC3E}">
        <p14:creationId xmlns:p14="http://schemas.microsoft.com/office/powerpoint/2010/main" val="251194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8B037CA-6A01-405D-9C87-2417335007AD}" type="datetimeFigureOut">
              <a:rPr lang="en-GB" smtClean="0"/>
              <a:t>25/07/2023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66846-0D87-40F2-A77F-FDECED61E5F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B037CA-6A01-405D-9C87-2417335007AD}" type="datetimeFigureOut">
              <a:rPr lang="en-GB" smtClean="0"/>
              <a:t>25/07/2023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66846-0D87-40F2-A77F-FDECED61E5F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B037CA-6A01-405D-9C87-2417335007AD}" type="datetimeFigureOut">
              <a:rPr lang="en-GB" smtClean="0"/>
              <a:t>25/07/2023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66846-0D87-40F2-A77F-FDECED61E5F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B037CA-6A01-405D-9C87-2417335007AD}" type="datetimeFigureOut">
              <a:rPr lang="en-GB" smtClean="0"/>
              <a:t>25/07/2023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66846-0D87-40F2-A77F-FDECED61E5F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037CA-6A01-405D-9C87-2417335007AD}" type="datetimeFigureOut">
              <a:rPr lang="en-GB" smtClean="0"/>
              <a:t>25/07/2023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66846-0D87-40F2-A77F-FDECED61E5F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8B037CA-6A01-405D-9C87-2417335007AD}" type="datetimeFigureOut">
              <a:rPr lang="en-GB" smtClean="0"/>
              <a:t>25/07/2023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66846-0D87-40F2-A77F-FDECED61E5F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8B037CA-6A01-405D-9C87-2417335007AD}" type="datetimeFigureOut">
              <a:rPr lang="en-GB" smtClean="0"/>
              <a:t>25/07/2023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66846-0D87-40F2-A77F-FDECED61E5F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8B037CA-6A01-405D-9C87-2417335007AD}" type="datetimeFigureOut">
              <a:rPr lang="en-GB" smtClean="0"/>
              <a:t>25/07/2023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866846-0D87-40F2-A77F-FDECED61E5F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037CA-6A01-405D-9C87-2417335007AD}" type="datetimeFigureOut">
              <a:rPr lang="en-GB" smtClean="0"/>
              <a:t>25/07/2023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866846-0D87-40F2-A77F-FDECED61E5F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B037CA-6A01-405D-9C87-2417335007AD}" type="datetimeFigureOut">
              <a:rPr lang="en-GB" smtClean="0"/>
              <a:t>25/07/2023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66846-0D87-40F2-A77F-FDECED61E5F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B037CA-6A01-405D-9C87-2417335007AD}" type="datetimeFigureOut">
              <a:rPr lang="en-GB" smtClean="0"/>
              <a:t>25/07/2023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66846-0D87-40F2-A77F-FDECED61E5F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037CA-6A01-405D-9C87-2417335007AD}" type="datetimeFigureOut">
              <a:rPr lang="en-GB" smtClean="0"/>
              <a:t>25/07/2023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66846-0D87-40F2-A77F-FDECED61E5F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www.indeed.com/career-advice/career-development/conflict-resolution-strategies" TargetMode="External"/><Relationship Id="rId3" Type="http://schemas.openxmlformats.org/officeDocument/2006/relationships/image" Target="../media/image1.jpeg"/><Relationship Id="rId7" Type="http://schemas.openxmlformats.org/officeDocument/2006/relationships/hyperlink" Target="https://en.wikipedia.org/wiki/Special:BookSources/978-0-313-33538-9"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en.wikipedia.org/wiki/ISBN_(identifier)" TargetMode="External"/><Relationship Id="rId5" Type="http://schemas.openxmlformats.org/officeDocument/2006/relationships/hyperlink" Target="https://books.google.com/books?id=Dh6jydKXikoC&amp;pg=PA713" TargetMode="External"/><Relationship Id="rId10" Type="http://schemas.openxmlformats.org/officeDocument/2006/relationships/hyperlink" Target="https://www.lawinsider.com/dictionary/labour-matters" TargetMode="External"/><Relationship Id="rId4" Type="http://schemas.openxmlformats.org/officeDocument/2006/relationships/hyperlink" Target="https://www.britannica.com/https:/www.britannica.com/topic/labour-law" TargetMode="External"/><Relationship Id="rId9" Type="http://schemas.openxmlformats.org/officeDocument/2006/relationships/hyperlink" Target="https://www.ilo.org/declaration/lang--en/index.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blipFill>
            <a:blip r:embed="rId3" cstate="print"/>
            <a:tile tx="0" ty="0" sx="100000" sy="100000" flip="none" algn="tl"/>
          </a:blipFill>
        </p:spPr>
        <p:txBody>
          <a:bodyPr>
            <a:normAutofit/>
          </a:bodyPr>
          <a:lstStyle/>
          <a:p>
            <a:endParaRPr lang="en-GB" sz="2600" b="1" dirty="0"/>
          </a:p>
        </p:txBody>
      </p:sp>
      <p:sp>
        <p:nvSpPr>
          <p:cNvPr id="5" name="Rectangle 4"/>
          <p:cNvSpPr/>
          <p:nvPr/>
        </p:nvSpPr>
        <p:spPr>
          <a:xfrm>
            <a:off x="611560" y="0"/>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9" name="Rectangle 8"/>
          <p:cNvSpPr/>
          <p:nvPr/>
        </p:nvSpPr>
        <p:spPr>
          <a:xfrm>
            <a:off x="827584" y="116632"/>
            <a:ext cx="7632848" cy="1296144"/>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b="1" u="sng" dirty="0">
                <a:solidFill>
                  <a:schemeClr val="tx1"/>
                </a:solidFill>
                <a:latin typeface="Century Gothic" panose="020B0502020202020204" pitchFamily="34" charset="0"/>
              </a:rPr>
              <a:t>MANAGING LABOUR MATTERS IN THE EDUCATIONAL SECTOR: APPLICATION OF CONFLICT RESOLUTION TECHNIQUES</a:t>
            </a:r>
          </a:p>
        </p:txBody>
      </p:sp>
      <p:sp>
        <p:nvSpPr>
          <p:cNvPr id="10" name="Rectangle 9"/>
          <p:cNvSpPr/>
          <p:nvPr/>
        </p:nvSpPr>
        <p:spPr>
          <a:xfrm>
            <a:off x="683568" y="5661248"/>
            <a:ext cx="8208912" cy="1152128"/>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latin typeface="Century Gothic" panose="020B0502020202020204" pitchFamily="34" charset="0"/>
              </a:rPr>
              <a:t>PROFESSOR WAKAWA HYELLADZIRA MUSA</a:t>
            </a:r>
          </a:p>
          <a:p>
            <a:pPr algn="ctr"/>
            <a:r>
              <a:rPr lang="en-GB" b="1" dirty="0">
                <a:solidFill>
                  <a:schemeClr val="tx1"/>
                </a:solidFill>
                <a:latin typeface="Arial Narrow" panose="020B0606020202030204" pitchFamily="34" charset="0"/>
              </a:rPr>
              <a:t>Nigerian Army School of Finance and Administration Apapa Lagos</a:t>
            </a:r>
          </a:p>
          <a:p>
            <a:pPr algn="ctr"/>
            <a:r>
              <a:rPr lang="en-US" altLang="en-GB" b="1" dirty="0">
                <a:solidFill>
                  <a:schemeClr val="tx1"/>
                </a:solidFill>
                <a:latin typeface="Arial Narrow" panose="020B0606020202030204" pitchFamily="34" charset="0"/>
              </a:rPr>
              <a:t>Being a paper/lecture presented during the Education Leadership Retreat 2023 </a:t>
            </a:r>
          </a:p>
          <a:p>
            <a:pPr algn="ctr"/>
            <a:r>
              <a:rPr lang="en-US" altLang="en-GB" b="1" dirty="0">
                <a:solidFill>
                  <a:schemeClr val="tx1"/>
                </a:solidFill>
                <a:latin typeface="Arial Narrow" panose="020B0606020202030204" pitchFamily="34" charset="0"/>
              </a:rPr>
              <a:t>at World Trade Centre Accra Ghana from July 24-29. 2023</a:t>
            </a:r>
          </a:p>
        </p:txBody>
      </p:sp>
      <p:pic>
        <p:nvPicPr>
          <p:cNvPr id="11" name="Picture 2"/>
          <p:cNvPicPr>
            <a:picLocks noChangeAspect="1" noChangeArrowheads="1"/>
          </p:cNvPicPr>
          <p:nvPr/>
        </p:nvPicPr>
        <p:blipFill>
          <a:blip r:embed="rId4" cstate="print"/>
          <a:srcRect/>
          <a:stretch>
            <a:fillRect/>
          </a:stretch>
        </p:blipFill>
        <p:spPr bwMode="auto">
          <a:xfrm>
            <a:off x="2626995" y="1421130"/>
            <a:ext cx="3850005" cy="4097020"/>
          </a:xfrm>
          <a:prstGeom prst="rect">
            <a:avLst/>
          </a:prstGeom>
          <a:noFill/>
          <a:ln w="9525">
            <a:noFill/>
            <a:miter lim="800000"/>
            <a:headEnd/>
            <a:tailEnd/>
          </a:ln>
        </p:spPr>
      </p:pic>
      <p:sp>
        <p:nvSpPr>
          <p:cNvPr id="12" name="Rectangle 11"/>
          <p:cNvSpPr/>
          <p:nvPr/>
        </p:nvSpPr>
        <p:spPr>
          <a:xfrm>
            <a:off x="8532440" y="0"/>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392"/>
            <a:ext cx="9144000" cy="6957392"/>
          </a:xfrm>
          <a:blipFill>
            <a:blip r:embed="rId2" cstate="print"/>
            <a:tile tx="0" ty="0" sx="100000" sy="100000" flip="none" algn="tl"/>
          </a:blipFill>
        </p:spPr>
        <p:txBody>
          <a:bodyPr>
            <a:normAutofit/>
          </a:bodyPr>
          <a:lstStyle/>
          <a:p>
            <a:fld id="{7FE23A7A-E579-47B0-97C3-219ECA36DB16}" type="slidenum">
              <a:rPr lang="en-GB" sz="2600" b="1" smtClean="0"/>
              <a:t>10</a:t>
            </a:fld>
            <a:fld id="{AEC2E98D-15F5-4DF8-B080-397231CA71E9}" type="slidenum">
              <a:rPr lang="en-GB" sz="2600" b="1" smtClean="0"/>
              <a:t>10</a:t>
            </a:fld>
            <a:fld id="{C07413FC-7500-4CCC-BA30-DAF36CECC41C}" type="slidenum">
              <a:rPr lang="en-GB" sz="2600" b="1" smtClean="0"/>
              <a:t>10</a:t>
            </a:fld>
            <a:fld id="{77A22582-B326-4149-A163-F20B830081D8}" type="slidenum">
              <a:rPr lang="en-GB" sz="2600" b="1" smtClean="0"/>
              <a:t>10</a:t>
            </a:fld>
            <a:fld id="{15A962B9-DEF2-43E7-B53C-BF4C83242F57}" type="slidenum">
              <a:rPr lang="en-GB" sz="2600" b="1" smtClean="0"/>
              <a:t>10</a:t>
            </a:fld>
            <a:fld id="{A25CC5F2-1B51-4D8C-9A05-A2990AF36F73}" type="slidenum">
              <a:rPr lang="en-GB" sz="2600" b="1" smtClean="0"/>
              <a:t>10</a:t>
            </a:fld>
            <a:fld id="{187117C3-B23B-4DD9-BE8E-DC68ADCB6FB1}" type="slidenum">
              <a:rPr lang="en-GB" sz="2600" b="1" smtClean="0"/>
              <a:t>10</a:t>
            </a:fld>
            <a:fld id="{E16A17BD-30BA-44A5-AEE2-95E84DCCDA44}" type="slidenum">
              <a:rPr lang="en-GB" sz="2600" b="1" smtClean="0"/>
              <a:t>10</a:t>
            </a:fld>
            <a:fld id="{B8F025E8-7E14-470E-A686-49203A56E7D4}" type="slidenum">
              <a:rPr lang="en-GB" sz="2600" b="1" smtClean="0"/>
              <a:t>10</a:t>
            </a:fld>
            <a:fld id="{56D83B8D-9474-4900-802E-4835E59674C1}" type="slidenum">
              <a:rPr lang="en-GB" sz="2600" b="1" smtClean="0"/>
              <a:t>10</a:t>
            </a:fld>
            <a:endParaRPr lang="en-GB" sz="2600" b="1" dirty="0"/>
          </a:p>
        </p:txBody>
      </p:sp>
      <p:sp>
        <p:nvSpPr>
          <p:cNvPr id="5" name="Rectangle 4"/>
          <p:cNvSpPr/>
          <p:nvPr/>
        </p:nvSpPr>
        <p:spPr>
          <a:xfrm>
            <a:off x="611560"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9" name="Rectangle 8"/>
          <p:cNvSpPr/>
          <p:nvPr/>
        </p:nvSpPr>
        <p:spPr>
          <a:xfrm>
            <a:off x="755576" y="44624"/>
            <a:ext cx="7776864" cy="57606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latin typeface="Century Gothic" panose="020B0502020202020204" pitchFamily="34" charset="0"/>
              </a:rPr>
              <a:t>CONCLUSSION</a:t>
            </a:r>
            <a:r>
              <a:rPr lang="en-US" altLang="en-GB" sz="2400" b="1" u="sng" dirty="0">
                <a:solidFill>
                  <a:schemeClr val="tx1"/>
                </a:solidFill>
                <a:latin typeface="Century Gothic" panose="020B0502020202020204" pitchFamily="34" charset="0"/>
              </a:rPr>
              <a:t> AND RECOMMENDATIONS</a:t>
            </a:r>
          </a:p>
        </p:txBody>
      </p:sp>
      <p:sp>
        <p:nvSpPr>
          <p:cNvPr id="10" name="Rectangle 9"/>
          <p:cNvSpPr/>
          <p:nvPr/>
        </p:nvSpPr>
        <p:spPr>
          <a:xfrm>
            <a:off x="899592" y="620688"/>
            <a:ext cx="7704856" cy="5688632"/>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r>
              <a:rPr lang="en-GB" dirty="0">
                <a:solidFill>
                  <a:schemeClr val="tx1"/>
                </a:solidFill>
                <a:latin typeface="Century Gothic" panose="020B0502020202020204" pitchFamily="34" charset="0"/>
              </a:rPr>
              <a:t>	</a:t>
            </a:r>
            <a:r>
              <a:rPr lang="en-US" dirty="0">
                <a:solidFill>
                  <a:schemeClr val="tx1"/>
                </a:solidFill>
                <a:latin typeface="Century Gothic" panose="020B0502020202020204" pitchFamily="34" charset="0"/>
              </a:rPr>
              <a:t>Educators are actually the greatest and most valuable asset of nations. On this note therefore, teachers must not be seen as costs to be minimized to maximized returns. They deserve to live and not to exist.  Educators must be elevated if not above all to be at par with those in lucrative ministries, departments and agencies of governments. </a:t>
            </a:r>
            <a:r>
              <a:rPr lang="en-US" altLang="en-GB" dirty="0">
                <a:solidFill>
                  <a:schemeClr val="tx1"/>
                </a:solidFill>
                <a:latin typeface="Century Gothic" panose="020B0502020202020204" pitchFamily="34" charset="0"/>
              </a:rPr>
              <a:t>Teachers shouldn’t be poor because they are actually not but victims of social, political and economic injustices of the systems, states and scoieties they built and serve. It is based on this backdropped that I recommend that:</a:t>
            </a:r>
          </a:p>
          <a:p>
            <a:pPr marL="342900" indent="-342900" algn="just"/>
            <a:r>
              <a:rPr lang="en-US" altLang="en-GB" dirty="0">
                <a:solidFill>
                  <a:schemeClr val="tx1"/>
                </a:solidFill>
                <a:latin typeface="Century Gothic" panose="020B0502020202020204" pitchFamily="34" charset="0"/>
              </a:rPr>
              <a:t>a) collborative technique in resolving the inevitable labour issues in the educational sector. </a:t>
            </a:r>
          </a:p>
          <a:p>
            <a:pPr marL="342900" indent="-342900" algn="just"/>
            <a:r>
              <a:rPr lang="en-US" altLang="en-GB" dirty="0">
                <a:solidFill>
                  <a:schemeClr val="tx1"/>
                </a:solidFill>
                <a:latin typeface="Century Gothic" panose="020B0502020202020204" pitchFamily="34" charset="0"/>
              </a:rPr>
              <a:t>b) educational policy holders and governments of nations must elevate educators to their rightful paces. Their rewards should be given to them here on earth and now not in heaven. You can’t keep their rewards in heaven while keeping them hungry on earth. It doesn’t add up, because the a hungry man is an angry man and it is difficult for an angry man to go to heaven. Therefore, the narrative teachers’ rewards are in heaven is fraud and must properly be rephrased to capture reality of times.</a:t>
            </a:r>
            <a:endParaRPr lang="en-GB" i="1" dirty="0">
              <a:solidFill>
                <a:schemeClr val="tx1"/>
              </a:solidFill>
              <a:latin typeface="Century Gothic" panose="020B0502020202020204" pitchFamily="34" charset="0"/>
            </a:endParaRPr>
          </a:p>
        </p:txBody>
      </p:sp>
      <p:sp>
        <p:nvSpPr>
          <p:cNvPr id="7" name="Date Placeholder 6"/>
          <p:cNvSpPr>
            <a:spLocks noGrp="1"/>
          </p:cNvSpPr>
          <p:nvPr>
            <p:ph type="dt" sz="half" idx="10"/>
          </p:nvPr>
        </p:nvSpPr>
        <p:spPr>
          <a:xfrm>
            <a:off x="755576" y="6309320"/>
            <a:ext cx="2133600" cy="365125"/>
          </a:xfrm>
        </p:spPr>
        <p:txBody>
          <a:bodyPr/>
          <a:lstStyle/>
          <a:p>
            <a:fld id="{67D80425-1511-41C9-9FE1-C72C72F345A1}" type="datetime1">
              <a:rPr lang="en-GB" b="1" smtClean="0">
                <a:solidFill>
                  <a:schemeClr val="tx1"/>
                </a:solidFill>
                <a:latin typeface="Century Gothic" panose="020B0502020202020204" pitchFamily="34" charset="0"/>
              </a:rPr>
              <a:t>25/07/2023</a:t>
            </a:fld>
            <a:endParaRPr lang="en-GB" b="1" dirty="0">
              <a:solidFill>
                <a:schemeClr val="tx1"/>
              </a:solidFill>
              <a:latin typeface="Century Gothic" panose="020B0502020202020204" pitchFamily="34" charset="0"/>
            </a:endParaRPr>
          </a:p>
        </p:txBody>
      </p:sp>
      <p:sp>
        <p:nvSpPr>
          <p:cNvPr id="8" name="Slide Number Placeholder 7"/>
          <p:cNvSpPr>
            <a:spLocks noGrp="1"/>
          </p:cNvSpPr>
          <p:nvPr>
            <p:ph type="sldNum" sz="quarter" idx="12"/>
          </p:nvPr>
        </p:nvSpPr>
        <p:spPr>
          <a:xfrm>
            <a:off x="6156176" y="6309320"/>
            <a:ext cx="2133600" cy="365125"/>
          </a:xfrm>
        </p:spPr>
        <p:txBody>
          <a:bodyPr/>
          <a:lstStyle/>
          <a:p>
            <a:fld id="{2F866846-0D87-40F2-A77F-FDECED61E5F1}" type="slidenum">
              <a:rPr lang="en-GB" b="1" smtClean="0">
                <a:solidFill>
                  <a:srgbClr val="FF0000"/>
                </a:solidFill>
                <a:latin typeface="Century Gothic" panose="020B0502020202020204" pitchFamily="34" charset="0"/>
              </a:rPr>
              <a:t>10</a:t>
            </a:fld>
            <a:endParaRPr lang="en-GB" b="1" dirty="0">
              <a:solidFill>
                <a:srgbClr val="FF0000"/>
              </a:solidFill>
              <a:latin typeface="Century Gothic" panose="020B0502020202020204" pitchFamily="34" charset="0"/>
            </a:endParaRPr>
          </a:p>
        </p:txBody>
      </p:sp>
      <p:sp>
        <p:nvSpPr>
          <p:cNvPr id="18" name="Rectangle 17"/>
          <p:cNvSpPr/>
          <p:nvPr/>
        </p:nvSpPr>
        <p:spPr>
          <a:xfrm>
            <a:off x="8702745"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392"/>
            <a:ext cx="9144000" cy="6957392"/>
          </a:xfrm>
          <a:blipFill>
            <a:blip r:embed="rId2" cstate="print"/>
            <a:tile tx="0" ty="0" sx="100000" sy="100000" flip="none" algn="tl"/>
          </a:blipFill>
        </p:spPr>
        <p:txBody>
          <a:bodyPr>
            <a:normAutofit/>
          </a:bodyPr>
          <a:lstStyle/>
          <a:p>
            <a:endParaRPr lang="en-GB" sz="2600" b="1" dirty="0"/>
          </a:p>
        </p:txBody>
      </p:sp>
      <p:sp>
        <p:nvSpPr>
          <p:cNvPr id="5" name="Rectangle 4"/>
          <p:cNvSpPr/>
          <p:nvPr/>
        </p:nvSpPr>
        <p:spPr>
          <a:xfrm>
            <a:off x="611560"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7" name="Date Placeholder 6"/>
          <p:cNvSpPr>
            <a:spLocks noGrp="1"/>
          </p:cNvSpPr>
          <p:nvPr>
            <p:ph type="dt" sz="half" idx="10"/>
          </p:nvPr>
        </p:nvSpPr>
        <p:spPr>
          <a:xfrm>
            <a:off x="755576" y="6309320"/>
            <a:ext cx="2133600" cy="365125"/>
          </a:xfrm>
        </p:spPr>
        <p:txBody>
          <a:bodyPr/>
          <a:lstStyle/>
          <a:p>
            <a:fld id="{67D80425-1511-41C9-9FE1-C72C72F345A1}" type="datetime1">
              <a:rPr lang="en-GB" b="1" smtClean="0">
                <a:solidFill>
                  <a:schemeClr val="tx1"/>
                </a:solidFill>
                <a:latin typeface="Century Gothic" panose="020B0502020202020204" pitchFamily="34" charset="0"/>
              </a:rPr>
              <a:t>25/07/2023</a:t>
            </a:fld>
            <a:endParaRPr lang="en-GB" b="1" dirty="0">
              <a:solidFill>
                <a:schemeClr val="tx1"/>
              </a:solidFill>
              <a:latin typeface="Century Gothic" panose="020B0502020202020204" pitchFamily="34" charset="0"/>
            </a:endParaRPr>
          </a:p>
        </p:txBody>
      </p:sp>
      <p:sp>
        <p:nvSpPr>
          <p:cNvPr id="8" name="Slide Number Placeholder 7"/>
          <p:cNvSpPr>
            <a:spLocks noGrp="1"/>
          </p:cNvSpPr>
          <p:nvPr>
            <p:ph type="sldNum" sz="quarter" idx="12"/>
          </p:nvPr>
        </p:nvSpPr>
        <p:spPr>
          <a:xfrm>
            <a:off x="6156176" y="6309320"/>
            <a:ext cx="2133600" cy="365125"/>
          </a:xfrm>
        </p:spPr>
        <p:txBody>
          <a:bodyPr/>
          <a:lstStyle/>
          <a:p>
            <a:fld id="{2F866846-0D87-40F2-A77F-FDECED61E5F1}" type="slidenum">
              <a:rPr lang="en-GB" b="1" smtClean="0">
                <a:solidFill>
                  <a:schemeClr val="tx1"/>
                </a:solidFill>
                <a:latin typeface="Century Gothic" panose="020B0502020202020204" pitchFamily="34" charset="0"/>
              </a:rPr>
              <a:t>11</a:t>
            </a:fld>
            <a:endParaRPr lang="en-GB" b="1" dirty="0">
              <a:solidFill>
                <a:schemeClr val="tx1"/>
              </a:solidFill>
              <a:latin typeface="Century Gothic" panose="020B0502020202020204" pitchFamily="34" charset="0"/>
            </a:endParaRPr>
          </a:p>
        </p:txBody>
      </p:sp>
      <p:sp>
        <p:nvSpPr>
          <p:cNvPr id="18" name="Rectangle 17"/>
          <p:cNvSpPr/>
          <p:nvPr/>
        </p:nvSpPr>
        <p:spPr>
          <a:xfrm>
            <a:off x="8702745"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pic>
        <p:nvPicPr>
          <p:cNvPr id="14" name="Picture 2"/>
          <p:cNvPicPr>
            <a:picLocks noChangeAspect="1" noChangeArrowheads="1"/>
          </p:cNvPicPr>
          <p:nvPr/>
        </p:nvPicPr>
        <p:blipFill>
          <a:blip r:embed="rId3" cstate="print"/>
          <a:srcRect/>
          <a:stretch>
            <a:fillRect/>
          </a:stretch>
        </p:blipFill>
        <p:spPr bwMode="auto">
          <a:xfrm>
            <a:off x="683568" y="3573016"/>
            <a:ext cx="7992888" cy="2664296"/>
          </a:xfrm>
          <a:prstGeom prst="rect">
            <a:avLst/>
          </a:prstGeom>
          <a:blipFill>
            <a:blip r:embed="rId2" cstate="print"/>
            <a:tile tx="0" ty="0" sx="100000" sy="100000" flip="none" algn="tl"/>
          </a:blipFill>
          <a:ln w="9525">
            <a:noFill/>
            <a:miter lim="800000"/>
            <a:headEnd/>
            <a:tailEnd/>
          </a:ln>
        </p:spPr>
      </p:pic>
      <p:sp>
        <p:nvSpPr>
          <p:cNvPr id="15" name="Rectangle 14"/>
          <p:cNvSpPr/>
          <p:nvPr/>
        </p:nvSpPr>
        <p:spPr>
          <a:xfrm>
            <a:off x="827584" y="44624"/>
            <a:ext cx="7776864" cy="3528392"/>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800" b="1" dirty="0">
                <a:solidFill>
                  <a:schemeClr val="tx1"/>
                </a:solidFill>
                <a:latin typeface="Century Gothic" panose="020B0502020202020204" pitchFamily="34" charset="0"/>
              </a:rPr>
              <a:t>Thank you Global Skill Hub United Kingdom</a:t>
            </a:r>
          </a:p>
          <a:p>
            <a:pPr algn="just"/>
            <a:endParaRPr lang="en-GB" sz="2800" b="1" dirty="0">
              <a:solidFill>
                <a:schemeClr val="tx1"/>
              </a:solidFill>
              <a:latin typeface="Century Gothic" panose="020B0502020202020204" pitchFamily="34" charset="0"/>
            </a:endParaRPr>
          </a:p>
          <a:p>
            <a:pPr algn="just"/>
            <a:r>
              <a:rPr lang="en-GB" sz="2800" b="1" dirty="0">
                <a:solidFill>
                  <a:schemeClr val="tx1"/>
                </a:solidFill>
                <a:latin typeface="Century Gothic" panose="020B0502020202020204" pitchFamily="34" charset="0"/>
              </a:rPr>
              <a:t>Thank you Accra Ghana and,</a:t>
            </a:r>
          </a:p>
          <a:p>
            <a:pPr algn="just"/>
            <a:r>
              <a:rPr lang="en-GB" sz="2800" b="1" dirty="0">
                <a:solidFill>
                  <a:schemeClr val="tx1"/>
                </a:solidFill>
                <a:latin typeface="Century Gothic" panose="020B0502020202020204" pitchFamily="34" charset="0"/>
              </a:rPr>
              <a:t> </a:t>
            </a:r>
          </a:p>
          <a:p>
            <a:pPr algn="just"/>
            <a:r>
              <a:rPr lang="en-GB" sz="2800" b="1" dirty="0">
                <a:solidFill>
                  <a:schemeClr val="tx1"/>
                </a:solidFill>
                <a:latin typeface="Century Gothic" panose="020B0502020202020204" pitchFamily="34" charset="0"/>
              </a:rPr>
              <a:t>Thank you all for your rapt attention</a:t>
            </a:r>
          </a:p>
        </p:txBody>
      </p:sp>
      <p:sp>
        <p:nvSpPr>
          <p:cNvPr id="3" name="Rectangles 2"/>
          <p:cNvSpPr/>
          <p:nvPr/>
        </p:nvSpPr>
        <p:spPr>
          <a:xfrm>
            <a:off x="709930" y="3644900"/>
            <a:ext cx="7966075" cy="20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Contact Prof via profwakawamusa”gmail,com or whatsApp +2348030857895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392"/>
            <a:ext cx="9144000" cy="6957392"/>
          </a:xfrm>
          <a:blipFill>
            <a:blip r:embed="rId3" cstate="print"/>
            <a:tile tx="0" ty="0" sx="100000" sy="100000" flip="none" algn="tl"/>
          </a:blipFill>
        </p:spPr>
        <p:txBody>
          <a:bodyPr>
            <a:normAutofit/>
          </a:bodyPr>
          <a:lstStyle/>
          <a:p>
            <a:endParaRPr lang="en-GB" sz="2600" b="1" dirty="0"/>
          </a:p>
        </p:txBody>
      </p:sp>
      <p:sp>
        <p:nvSpPr>
          <p:cNvPr id="5" name="Rectangle 4"/>
          <p:cNvSpPr/>
          <p:nvPr/>
        </p:nvSpPr>
        <p:spPr>
          <a:xfrm>
            <a:off x="611560"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7" name="Date Placeholder 6"/>
          <p:cNvSpPr>
            <a:spLocks noGrp="1"/>
          </p:cNvSpPr>
          <p:nvPr>
            <p:ph type="dt" sz="half" idx="10"/>
          </p:nvPr>
        </p:nvSpPr>
        <p:spPr>
          <a:xfrm>
            <a:off x="755576" y="6093296"/>
            <a:ext cx="2133600" cy="365125"/>
          </a:xfrm>
        </p:spPr>
        <p:txBody>
          <a:bodyPr/>
          <a:lstStyle/>
          <a:p>
            <a:fld id="{67D80425-1511-41C9-9FE1-C72C72F345A1}" type="datetime1">
              <a:rPr lang="en-GB" b="1" smtClean="0">
                <a:solidFill>
                  <a:srgbClr val="FF0000"/>
                </a:solidFill>
                <a:latin typeface="Century Gothic" panose="020B0502020202020204" pitchFamily="34" charset="0"/>
              </a:rPr>
              <a:t>25/07/2023</a:t>
            </a:fld>
            <a:endParaRPr lang="en-GB" b="1" dirty="0">
              <a:solidFill>
                <a:srgbClr val="FF0000"/>
              </a:solidFill>
              <a:latin typeface="Century Gothic" panose="020B0502020202020204" pitchFamily="34" charset="0"/>
            </a:endParaRPr>
          </a:p>
        </p:txBody>
      </p:sp>
      <p:sp>
        <p:nvSpPr>
          <p:cNvPr id="8" name="Slide Number Placeholder 7"/>
          <p:cNvSpPr>
            <a:spLocks noGrp="1"/>
          </p:cNvSpPr>
          <p:nvPr>
            <p:ph type="sldNum" sz="quarter" idx="12"/>
          </p:nvPr>
        </p:nvSpPr>
        <p:spPr>
          <a:xfrm>
            <a:off x="6156176" y="6165304"/>
            <a:ext cx="2133600" cy="365125"/>
          </a:xfrm>
        </p:spPr>
        <p:txBody>
          <a:bodyPr/>
          <a:lstStyle/>
          <a:p>
            <a:fld id="{2F866846-0D87-40F2-A77F-FDECED61E5F1}" type="slidenum">
              <a:rPr lang="en-GB" b="1" smtClean="0">
                <a:solidFill>
                  <a:srgbClr val="FF0000"/>
                </a:solidFill>
                <a:latin typeface="Century Gothic" panose="020B0502020202020204" pitchFamily="34" charset="0"/>
              </a:rPr>
              <a:t>12</a:t>
            </a:fld>
            <a:endParaRPr lang="en-GB" b="1" dirty="0">
              <a:solidFill>
                <a:srgbClr val="FF0000"/>
              </a:solidFill>
              <a:latin typeface="Century Gothic" panose="020B0502020202020204" pitchFamily="34" charset="0"/>
            </a:endParaRPr>
          </a:p>
        </p:txBody>
      </p:sp>
      <p:sp>
        <p:nvSpPr>
          <p:cNvPr id="18" name="Rectangle 17"/>
          <p:cNvSpPr/>
          <p:nvPr/>
        </p:nvSpPr>
        <p:spPr>
          <a:xfrm>
            <a:off x="8702745"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15" name="Rectangle 14"/>
          <p:cNvSpPr/>
          <p:nvPr/>
        </p:nvSpPr>
        <p:spPr>
          <a:xfrm>
            <a:off x="827584" y="-27384"/>
            <a:ext cx="7776864" cy="1008112"/>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a:solidFill>
                  <a:srgbClr val="FF0000"/>
                </a:solidFill>
                <a:latin typeface="Century Gothic" panose="020B0502020202020204" pitchFamily="34" charset="0"/>
              </a:rPr>
              <a:t>REFERENCES</a:t>
            </a:r>
          </a:p>
        </p:txBody>
      </p:sp>
      <p:sp>
        <p:nvSpPr>
          <p:cNvPr id="9" name="Rectangle 8"/>
          <p:cNvSpPr/>
          <p:nvPr/>
        </p:nvSpPr>
        <p:spPr>
          <a:xfrm>
            <a:off x="827584" y="980728"/>
            <a:ext cx="7776864" cy="5112568"/>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solidFill>
                <a:schemeClr val="tx1"/>
              </a:solidFill>
              <a:latin typeface="Century Gothic" panose="020B0502020202020204" pitchFamily="34" charset="0"/>
            </a:endParaRPr>
          </a:p>
          <a:p>
            <a:pPr algn="just"/>
            <a:endParaRPr lang="en-GB" dirty="0">
              <a:solidFill>
                <a:schemeClr val="tx1"/>
              </a:solidFill>
              <a:latin typeface="Century Gothic" panose="020B0502020202020204" pitchFamily="34" charset="0"/>
            </a:endParaRPr>
          </a:p>
          <a:p>
            <a:pPr algn="just"/>
            <a:endParaRPr lang="en-GB" dirty="0">
              <a:solidFill>
                <a:schemeClr val="tx1"/>
              </a:solidFill>
              <a:latin typeface="Century Gothic" panose="020B0502020202020204" pitchFamily="34" charset="0"/>
            </a:endParaRPr>
          </a:p>
          <a:p>
            <a:pPr algn="just"/>
            <a:endParaRPr lang="en-GB" dirty="0">
              <a:solidFill>
                <a:schemeClr val="tx1"/>
              </a:solidFill>
              <a:latin typeface="Century Gothic" panose="020B0502020202020204" pitchFamily="34" charset="0"/>
            </a:endParaRPr>
          </a:p>
          <a:p>
            <a:pPr algn="just"/>
            <a:endParaRPr lang="en-GB" dirty="0">
              <a:solidFill>
                <a:schemeClr val="tx1"/>
              </a:solidFill>
              <a:latin typeface="Century Gothic" panose="020B0502020202020204" pitchFamily="34" charset="0"/>
            </a:endParaRPr>
          </a:p>
          <a:p>
            <a:pPr algn="just"/>
            <a:r>
              <a:rPr lang="en-GB" dirty="0">
                <a:solidFill>
                  <a:schemeClr val="tx1"/>
                </a:solidFill>
                <a:latin typeface="Century Gothic" panose="020B0502020202020204" pitchFamily="34" charset="0"/>
              </a:rPr>
              <a:t>Britannica. labour law </a:t>
            </a:r>
            <a:r>
              <a:rPr lang="en-GB" dirty="0">
                <a:solidFill>
                  <a:schemeClr val="tx1"/>
                </a:solidFill>
                <a:latin typeface="Century Gothic" panose="020B0502020202020204" pitchFamily="34" charset="0"/>
                <a:hlinkClick r:id="rId4"/>
              </a:rPr>
              <a:t>://www.britannica.com/topic/labour-law</a:t>
            </a:r>
            <a:r>
              <a:rPr lang="en-GB" dirty="0">
                <a:solidFill>
                  <a:schemeClr val="tx1"/>
                </a:solidFill>
                <a:latin typeface="Century Gothic" panose="020B0502020202020204" pitchFamily="34" charset="0"/>
              </a:rPr>
              <a:t> </a:t>
            </a:r>
          </a:p>
          <a:p>
            <a:pPr algn="just"/>
            <a:endParaRPr lang="en-GB" dirty="0">
              <a:solidFill>
                <a:schemeClr val="tx1"/>
              </a:solidFill>
              <a:latin typeface="Century Gothic" panose="020B0502020202020204" pitchFamily="34" charset="0"/>
            </a:endParaRPr>
          </a:p>
          <a:p>
            <a:pPr algn="just"/>
            <a:r>
              <a:rPr lang="en-GB" dirty="0" err="1">
                <a:solidFill>
                  <a:schemeClr val="tx1"/>
                </a:solidFill>
                <a:latin typeface="Century Gothic" panose="020B0502020202020204" pitchFamily="34" charset="0"/>
              </a:rPr>
              <a:t>Jaques</a:t>
            </a:r>
            <a:r>
              <a:rPr lang="en-GB" dirty="0">
                <a:solidFill>
                  <a:schemeClr val="tx1"/>
                </a:solidFill>
                <a:latin typeface="Century Gothic" panose="020B0502020202020204" pitchFamily="34" charset="0"/>
              </a:rPr>
              <a:t>, Tony (2007). </a:t>
            </a:r>
            <a:r>
              <a:rPr lang="en-GB" i="1" u="sng" dirty="0">
                <a:solidFill>
                  <a:schemeClr val="tx1"/>
                </a:solidFill>
                <a:latin typeface="Century Gothic" panose="020B0502020202020204" pitchFamily="34" charset="0"/>
                <a:hlinkClick r:id="rId5"/>
              </a:rPr>
              <a:t>Dictionary of Battles and Sieges</a:t>
            </a:r>
            <a:r>
              <a:rPr lang="en-GB" i="1" dirty="0">
                <a:solidFill>
                  <a:schemeClr val="tx1"/>
                </a:solidFill>
                <a:latin typeface="Century Gothic" panose="020B0502020202020204" pitchFamily="34" charset="0"/>
              </a:rPr>
              <a:t>. Vol. F–O. </a:t>
            </a:r>
          </a:p>
          <a:p>
            <a:pPr algn="just"/>
            <a:r>
              <a:rPr lang="en-GB" i="1" dirty="0">
                <a:solidFill>
                  <a:schemeClr val="tx1"/>
                </a:solidFill>
                <a:latin typeface="Century Gothic" panose="020B0502020202020204" pitchFamily="34" charset="0"/>
              </a:rPr>
              <a:t>	Greenwood. pp. 713–. </a:t>
            </a:r>
            <a:r>
              <a:rPr lang="en-GB" i="1" dirty="0">
                <a:solidFill>
                  <a:schemeClr val="tx1"/>
                </a:solidFill>
                <a:latin typeface="Century Gothic" panose="020B0502020202020204" pitchFamily="34" charset="0"/>
                <a:hlinkClick r:id="rId6" tooltip="ISBN (identifier)"/>
              </a:rPr>
              <a:t>ISBN</a:t>
            </a:r>
            <a:r>
              <a:rPr lang="en-GB" i="1" dirty="0">
                <a:solidFill>
                  <a:schemeClr val="tx1"/>
                </a:solidFill>
                <a:latin typeface="Century Gothic" panose="020B0502020202020204" pitchFamily="34" charset="0"/>
              </a:rPr>
              <a:t> </a:t>
            </a:r>
            <a:r>
              <a:rPr lang="en-GB" i="1" dirty="0">
                <a:solidFill>
                  <a:schemeClr val="tx1"/>
                </a:solidFill>
                <a:latin typeface="Century Gothic" panose="020B0502020202020204" pitchFamily="34" charset="0"/>
                <a:hlinkClick r:id="rId7" tooltip="Special:BookSources/978-0-313-33538-9"/>
              </a:rPr>
              <a:t>978-0-313-33538-9</a:t>
            </a:r>
            <a:r>
              <a:rPr lang="en-GB" i="1" dirty="0">
                <a:solidFill>
                  <a:schemeClr val="tx1"/>
                </a:solidFill>
                <a:latin typeface="Century Gothic" panose="020B0502020202020204" pitchFamily="34" charset="0"/>
              </a:rPr>
              <a:t>.</a:t>
            </a:r>
            <a:endParaRPr lang="en-GB" dirty="0">
              <a:solidFill>
                <a:schemeClr val="tx1"/>
              </a:solidFill>
              <a:latin typeface="Century Gothic" panose="020B0502020202020204" pitchFamily="34" charset="0"/>
            </a:endParaRPr>
          </a:p>
          <a:p>
            <a:pPr algn="just"/>
            <a:endParaRPr lang="en-GB" dirty="0">
              <a:solidFill>
                <a:schemeClr val="tx1"/>
              </a:solidFill>
              <a:latin typeface="Century Gothic" panose="020B0502020202020204" pitchFamily="34" charset="0"/>
            </a:endParaRPr>
          </a:p>
          <a:p>
            <a:pPr algn="just"/>
            <a:r>
              <a:rPr lang="en-GB" dirty="0">
                <a:solidFill>
                  <a:schemeClr val="tx1"/>
                </a:solidFill>
                <a:latin typeface="Century Gothic" panose="020B0502020202020204" pitchFamily="34" charset="0"/>
              </a:rPr>
              <a:t>Jennifer H. (2022). 5 Conflict Resolution Strategies: Steps, Benefits </a:t>
            </a:r>
          </a:p>
          <a:p>
            <a:pPr algn="just"/>
            <a:r>
              <a:rPr lang="en-GB" dirty="0">
                <a:solidFill>
                  <a:schemeClr val="tx1"/>
                </a:solidFill>
                <a:latin typeface="Century Gothic" panose="020B0502020202020204" pitchFamily="34" charset="0"/>
              </a:rPr>
              <a:t>	and Tips. </a:t>
            </a:r>
            <a:r>
              <a:rPr lang="en-GB" dirty="0">
                <a:solidFill>
                  <a:schemeClr val="tx1"/>
                </a:solidFill>
                <a:latin typeface="Century Gothic" panose="020B0502020202020204" pitchFamily="34" charset="0"/>
                <a:hlinkClick r:id="rId8"/>
              </a:rPr>
              <a:t>https://www.indeed.com/career-advice/career-	development/conflict-resolution-strategies</a:t>
            </a:r>
            <a:endParaRPr lang="en-GB" dirty="0">
              <a:solidFill>
                <a:schemeClr val="tx1"/>
              </a:solidFill>
              <a:latin typeface="Century Gothic" panose="020B0502020202020204" pitchFamily="34" charset="0"/>
            </a:endParaRPr>
          </a:p>
          <a:p>
            <a:pPr algn="just"/>
            <a:endParaRPr lang="en-GB" dirty="0">
              <a:solidFill>
                <a:schemeClr val="tx1"/>
              </a:solidFill>
              <a:latin typeface="Century Gothic" panose="020B0502020202020204" pitchFamily="34" charset="0"/>
            </a:endParaRPr>
          </a:p>
          <a:p>
            <a:pPr algn="just"/>
            <a:r>
              <a:rPr lang="en-GB" dirty="0">
                <a:solidFill>
                  <a:schemeClr val="tx1"/>
                </a:solidFill>
                <a:latin typeface="Century Gothic" panose="020B0502020202020204" pitchFamily="34" charset="0"/>
              </a:rPr>
              <a:t>ILO Declaration on fundamental principles and rights at work.</a:t>
            </a:r>
          </a:p>
          <a:p>
            <a:pPr algn="just"/>
            <a:r>
              <a:rPr lang="en-GB" dirty="0">
                <a:solidFill>
                  <a:schemeClr val="tx1"/>
                </a:solidFill>
                <a:latin typeface="Century Gothic" panose="020B0502020202020204" pitchFamily="34" charset="0"/>
              </a:rPr>
              <a:t>	 </a:t>
            </a:r>
            <a:r>
              <a:rPr lang="en-GB" dirty="0">
                <a:solidFill>
                  <a:schemeClr val="tx1"/>
                </a:solidFill>
                <a:latin typeface="Century Gothic" panose="020B0502020202020204" pitchFamily="34" charset="0"/>
                <a:hlinkClick r:id="rId9"/>
              </a:rPr>
              <a:t>https://www.ilo.org/declaration/lang--en/index.htm</a:t>
            </a:r>
            <a:r>
              <a:rPr lang="en-GB" dirty="0">
                <a:solidFill>
                  <a:schemeClr val="tx1"/>
                </a:solidFill>
                <a:latin typeface="Century Gothic" panose="020B0502020202020204" pitchFamily="34" charset="0"/>
              </a:rPr>
              <a:t> </a:t>
            </a:r>
          </a:p>
          <a:p>
            <a:pPr algn="just"/>
            <a:r>
              <a:rPr lang="en-GB" dirty="0">
                <a:solidFill>
                  <a:schemeClr val="tx1"/>
                </a:solidFill>
                <a:latin typeface="Century Gothic" panose="020B0502020202020204" pitchFamily="34" charset="0"/>
              </a:rPr>
              <a:t>	Law Insider.  Labour matters definition. 	</a:t>
            </a:r>
            <a:r>
              <a:rPr lang="en-GB" dirty="0">
                <a:solidFill>
                  <a:schemeClr val="tx1"/>
                </a:solidFill>
                <a:latin typeface="Century Gothic" panose="020B0502020202020204" pitchFamily="34" charset="0"/>
                <a:hlinkClick r:id="rId10"/>
              </a:rPr>
              <a:t>https://www.lawinsider.com/dictionary/labour-matters</a:t>
            </a:r>
            <a:endParaRPr lang="en-GB" dirty="0">
              <a:solidFill>
                <a:schemeClr val="tx1"/>
              </a:solidFill>
              <a:latin typeface="Century Gothic" panose="020B0502020202020204" pitchFamily="34" charset="0"/>
            </a:endParaRPr>
          </a:p>
          <a:p>
            <a:pPr algn="just"/>
            <a:endParaRPr lang="en-GB" dirty="0">
              <a:solidFill>
                <a:schemeClr val="tx1"/>
              </a:solidFill>
              <a:latin typeface="Century Gothic" panose="020B0502020202020204" pitchFamily="34" charset="0"/>
            </a:endParaRPr>
          </a:p>
          <a:p>
            <a:pPr algn="just"/>
            <a:r>
              <a:rPr lang="en-GB" dirty="0">
                <a:solidFill>
                  <a:schemeClr val="tx1"/>
                </a:solidFill>
                <a:latin typeface="Century Gothic" panose="020B0502020202020204" pitchFamily="34" charset="0"/>
              </a:rPr>
              <a:t>Rajeev D.(2023). Negotiation: Definition, Stages, Skills, and Strategies</a:t>
            </a:r>
          </a:p>
          <a:p>
            <a:pPr algn="just"/>
            <a:r>
              <a:rPr lang="en-GB" dirty="0">
                <a:solidFill>
                  <a:schemeClr val="tx1"/>
                </a:solidFill>
                <a:latin typeface="Century Gothic" panose="020B0502020202020204" pitchFamily="34" charset="0"/>
              </a:rPr>
              <a:t>	https://www.investopedia.com/terms/n/negotiation.asp</a:t>
            </a:r>
          </a:p>
          <a:p>
            <a:pPr algn="just"/>
            <a:r>
              <a:rPr lang="en-GB" dirty="0">
                <a:solidFill>
                  <a:schemeClr val="tx1"/>
                </a:solidFill>
                <a:latin typeface="Century Gothic" panose="020B0502020202020204" pitchFamily="34" charset="0"/>
              </a:rPr>
              <a:t> </a:t>
            </a:r>
          </a:p>
          <a:p>
            <a:pPr algn="just"/>
            <a:endParaRPr lang="en-GB" dirty="0">
              <a:solidFill>
                <a:schemeClr val="tx1"/>
              </a:solidFill>
              <a:latin typeface="Century Gothic" panose="020B0502020202020204" pitchFamily="34" charset="0"/>
            </a:endParaRPr>
          </a:p>
          <a:p>
            <a:pPr algn="just"/>
            <a:endParaRPr lang="en-GB" dirty="0">
              <a:solidFill>
                <a:schemeClr val="tx1"/>
              </a:solidFill>
              <a:latin typeface="Century Gothic" panose="020B0502020202020204" pitchFamily="34" charset="0"/>
            </a:endParaRPr>
          </a:p>
          <a:p>
            <a:pPr algn="just"/>
            <a:endParaRPr lang="en-GB" dirty="0">
              <a:solidFill>
                <a:schemeClr val="tx1"/>
              </a:solidFill>
              <a:latin typeface="Century Gothic" panose="020B0502020202020204" pitchFamily="34" charset="0"/>
            </a:endParaRPr>
          </a:p>
          <a:p>
            <a:pPr algn="just"/>
            <a:endParaRPr lang="en-GB" dirty="0">
              <a:solidFill>
                <a:schemeClr val="tx1"/>
              </a:solidFill>
              <a:latin typeface="Century Gothic" panose="020B0502020202020204" pitchFamily="34" charset="0"/>
            </a:endParaRPr>
          </a:p>
          <a:p>
            <a:pPr algn="just"/>
            <a:r>
              <a:rPr lang="en-GB" dirty="0">
                <a:solidFill>
                  <a:schemeClr val="tx1"/>
                </a:solidFill>
                <a:latin typeface="Century Gothic" panose="020B0502020202020204" pitchFamily="34" charset="0"/>
              </a:rPr>
              <a:t> </a:t>
            </a:r>
          </a:p>
          <a:p>
            <a:pPr algn="just"/>
            <a:endParaRPr lang="en-GB" u="sng" dirty="0">
              <a:solidFill>
                <a:schemeClr val="tx1"/>
              </a:solidFill>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392"/>
            <a:ext cx="9144000" cy="6957392"/>
          </a:xfrm>
          <a:blipFill>
            <a:blip r:embed="rId2" cstate="print"/>
            <a:tile tx="0" ty="0" sx="100000" sy="100000" flip="none" algn="tl"/>
          </a:blipFill>
        </p:spPr>
        <p:txBody>
          <a:bodyPr>
            <a:normAutofit/>
          </a:bodyPr>
          <a:lstStyle/>
          <a:p>
            <a:fld id="{7FE23A7A-E579-47B0-97C3-219ECA36DB16}" type="slidenum">
              <a:rPr lang="en-GB" sz="2600" b="1" smtClean="0"/>
              <a:t>2</a:t>
            </a:fld>
            <a:fld id="{AEC2E98D-15F5-4DF8-B080-397231CA71E9}" type="slidenum">
              <a:rPr lang="en-GB" sz="2600" b="1" smtClean="0"/>
              <a:t>2</a:t>
            </a:fld>
            <a:fld id="{C07413FC-7500-4CCC-BA30-DAF36CECC41C}" type="slidenum">
              <a:rPr lang="en-GB" sz="2600" b="1" smtClean="0"/>
              <a:t>2</a:t>
            </a:fld>
            <a:fld id="{77A22582-B326-4149-A163-F20B830081D8}" type="slidenum">
              <a:rPr lang="en-GB" sz="2600" b="1" smtClean="0"/>
              <a:t>2</a:t>
            </a:fld>
            <a:fld id="{15A962B9-DEF2-43E7-B53C-BF4C83242F57}" type="slidenum">
              <a:rPr lang="en-GB" sz="2600" b="1" smtClean="0"/>
              <a:t>2</a:t>
            </a:fld>
            <a:fld id="{A25CC5F2-1B51-4D8C-9A05-A2990AF36F73}" type="slidenum">
              <a:rPr lang="en-GB" sz="2600" b="1" smtClean="0"/>
              <a:t>2</a:t>
            </a:fld>
            <a:fld id="{187117C3-B23B-4DD9-BE8E-DC68ADCB6FB1}" type="slidenum">
              <a:rPr lang="en-GB" sz="2600" b="1" smtClean="0"/>
              <a:t>2</a:t>
            </a:fld>
            <a:fld id="{E16A17BD-30BA-44A5-AEE2-95E84DCCDA44}" type="slidenum">
              <a:rPr lang="en-GB" sz="2600" b="1" smtClean="0"/>
              <a:t>2</a:t>
            </a:fld>
            <a:fld id="{B8F025E8-7E14-470E-A686-49203A56E7D4}" type="slidenum">
              <a:rPr lang="en-GB" sz="2600" b="1" smtClean="0"/>
              <a:t>2</a:t>
            </a:fld>
            <a:fld id="{56D83B8D-9474-4900-802E-4835E59674C1}" type="slidenum">
              <a:rPr lang="en-GB" sz="2600" b="1" smtClean="0"/>
              <a:t>2</a:t>
            </a:fld>
            <a:endParaRPr lang="en-GB" sz="2600" b="1" dirty="0"/>
          </a:p>
        </p:txBody>
      </p:sp>
      <p:sp>
        <p:nvSpPr>
          <p:cNvPr id="5" name="Rectangle 4"/>
          <p:cNvSpPr/>
          <p:nvPr/>
        </p:nvSpPr>
        <p:spPr>
          <a:xfrm>
            <a:off x="611560" y="0"/>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9" name="Rectangle 8"/>
          <p:cNvSpPr/>
          <p:nvPr/>
        </p:nvSpPr>
        <p:spPr>
          <a:xfrm>
            <a:off x="755576" y="183555"/>
            <a:ext cx="7920880" cy="57606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a:solidFill>
                  <a:schemeClr val="tx1"/>
                </a:solidFill>
                <a:latin typeface="Century Gothic" panose="020B0502020202020204" pitchFamily="34" charset="0"/>
              </a:rPr>
              <a:t>INTRODUCTION</a:t>
            </a:r>
          </a:p>
        </p:txBody>
      </p:sp>
      <p:sp>
        <p:nvSpPr>
          <p:cNvPr id="10" name="Rectangle 9"/>
          <p:cNvSpPr/>
          <p:nvPr/>
        </p:nvSpPr>
        <p:spPr>
          <a:xfrm>
            <a:off x="899592" y="620688"/>
            <a:ext cx="7704856" cy="5688632"/>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dirty="0">
                <a:solidFill>
                  <a:schemeClr val="tx1"/>
                </a:solidFill>
                <a:latin typeface="Century Gothic" panose="020B0502020202020204" pitchFamily="34" charset="0"/>
              </a:rPr>
              <a:t>Labour matter is </a:t>
            </a:r>
            <a:r>
              <a:rPr lang="en-US" altLang="en-GB" sz="2400" dirty="0">
                <a:solidFill>
                  <a:schemeClr val="tx1"/>
                </a:solidFill>
                <a:latin typeface="Century Gothic" panose="020B0502020202020204" pitchFamily="34" charset="0"/>
              </a:rPr>
              <a:t>also </a:t>
            </a:r>
            <a:r>
              <a:rPr lang="en-GB" sz="2400" dirty="0">
                <a:solidFill>
                  <a:schemeClr val="tx1"/>
                </a:solidFill>
                <a:latin typeface="Century Gothic" panose="020B0502020202020204" pitchFamily="34" charset="0"/>
              </a:rPr>
              <a:t>referred to as labour issues. Labour issues are those disputes or conflicts of interests between employers and employees or among employees. </a:t>
            </a:r>
            <a:r>
              <a:rPr lang="en-US" altLang="en-GB" sz="2400" dirty="0">
                <a:solidFill>
                  <a:schemeClr val="tx1"/>
                </a:solidFill>
                <a:latin typeface="Century Gothic" panose="020B0502020202020204" pitchFamily="34" charset="0"/>
              </a:rPr>
              <a:t>Consequently, t</a:t>
            </a:r>
            <a:r>
              <a:rPr lang="en-GB" sz="2400" dirty="0">
                <a:solidFill>
                  <a:schemeClr val="tx1"/>
                </a:solidFill>
                <a:latin typeface="Century Gothic" panose="020B0502020202020204" pitchFamily="34" charset="0"/>
              </a:rPr>
              <a:t>he terms are therefore used interchangeably in this conversation.</a:t>
            </a:r>
          </a:p>
          <a:p>
            <a:pPr algn="just"/>
            <a:endParaRPr lang="en-GB" sz="2400" dirty="0">
              <a:solidFill>
                <a:schemeClr val="tx1"/>
              </a:solidFill>
              <a:latin typeface="Century Gothic" panose="020B0502020202020204" pitchFamily="34" charset="0"/>
            </a:endParaRPr>
          </a:p>
          <a:p>
            <a:pPr algn="just"/>
            <a:r>
              <a:rPr lang="en-GB" sz="2400" dirty="0">
                <a:solidFill>
                  <a:schemeClr val="tx1"/>
                </a:solidFill>
                <a:latin typeface="Century Gothic" panose="020B0502020202020204" pitchFamily="34" charset="0"/>
              </a:rPr>
              <a:t>Conflicts between employers and employees are as old as the history of work and employment. So, the subject is not new at all especially in the education sector. </a:t>
            </a:r>
            <a:r>
              <a:rPr lang="en-US" altLang="en-GB" sz="2400" dirty="0">
                <a:solidFill>
                  <a:schemeClr val="tx1"/>
                </a:solidFill>
                <a:latin typeface="Century Gothic" panose="020B0502020202020204" pitchFamily="34" charset="0"/>
              </a:rPr>
              <a:t> However,</a:t>
            </a:r>
            <a:r>
              <a:rPr lang="en-GB" sz="2400" dirty="0">
                <a:solidFill>
                  <a:schemeClr val="tx1"/>
                </a:solidFill>
                <a:latin typeface="Century Gothic" panose="020B0502020202020204" pitchFamily="34" charset="0"/>
              </a:rPr>
              <a:t> to some, labour issues </a:t>
            </a:r>
            <a:r>
              <a:rPr lang="en-US" altLang="en-GB" sz="2400" dirty="0">
                <a:solidFill>
                  <a:schemeClr val="tx1"/>
                </a:solidFill>
                <a:latin typeface="Century Gothic" panose="020B0502020202020204" pitchFamily="34" charset="0"/>
              </a:rPr>
              <a:t>are b</a:t>
            </a:r>
            <a:r>
              <a:rPr lang="en-GB" sz="2400" dirty="0">
                <a:solidFill>
                  <a:schemeClr val="tx1"/>
                </a:solidFill>
                <a:latin typeface="Century Gothic" panose="020B0502020202020204" pitchFamily="34" charset="0"/>
              </a:rPr>
              <a:t>evil while to many like me </a:t>
            </a:r>
            <a:r>
              <a:rPr lang="en-US" altLang="en-GB" sz="2400" dirty="0">
                <a:solidFill>
                  <a:schemeClr val="tx1"/>
                </a:solidFill>
                <a:latin typeface="Century Gothic" panose="020B0502020202020204" pitchFamily="34" charset="0"/>
              </a:rPr>
              <a:t>are</a:t>
            </a:r>
            <a:r>
              <a:rPr lang="en-GB" sz="2400" dirty="0">
                <a:solidFill>
                  <a:schemeClr val="tx1"/>
                </a:solidFill>
                <a:latin typeface="Century Gothic" panose="020B0502020202020204" pitchFamily="34" charset="0"/>
              </a:rPr>
              <a:t> catalyst</a:t>
            </a:r>
            <a:r>
              <a:rPr lang="en-US" altLang="en-GB" sz="2400" dirty="0">
                <a:solidFill>
                  <a:schemeClr val="tx1"/>
                </a:solidFill>
                <a:latin typeface="Century Gothic" panose="020B0502020202020204" pitchFamily="34" charset="0"/>
              </a:rPr>
              <a:t>s</a:t>
            </a:r>
            <a:r>
              <a:rPr lang="en-GB" sz="2400" dirty="0">
                <a:solidFill>
                  <a:schemeClr val="tx1"/>
                </a:solidFill>
                <a:latin typeface="Century Gothic" panose="020B0502020202020204" pitchFamily="34" charset="0"/>
              </a:rPr>
              <a:t> </a:t>
            </a:r>
            <a:r>
              <a:rPr lang="en-US" altLang="en-GB" sz="2400" dirty="0">
                <a:solidFill>
                  <a:schemeClr val="tx1"/>
                </a:solidFill>
                <a:latin typeface="Century Gothic" panose="020B0502020202020204" pitchFamily="34" charset="0"/>
              </a:rPr>
              <a:t>equality, justices and fainess</a:t>
            </a:r>
            <a:r>
              <a:rPr lang="en-GB" sz="2400" dirty="0">
                <a:solidFill>
                  <a:schemeClr val="tx1"/>
                </a:solidFill>
                <a:latin typeface="Century Gothic" panose="020B0502020202020204" pitchFamily="34" charset="0"/>
              </a:rPr>
              <a:t>. </a:t>
            </a:r>
          </a:p>
        </p:txBody>
      </p:sp>
      <p:sp>
        <p:nvSpPr>
          <p:cNvPr id="7" name="Date Placeholder 6"/>
          <p:cNvSpPr>
            <a:spLocks noGrp="1"/>
          </p:cNvSpPr>
          <p:nvPr>
            <p:ph type="dt" sz="half" idx="10"/>
          </p:nvPr>
        </p:nvSpPr>
        <p:spPr>
          <a:xfrm>
            <a:off x="755576" y="6309320"/>
            <a:ext cx="2133600" cy="365125"/>
          </a:xfrm>
        </p:spPr>
        <p:txBody>
          <a:bodyPr/>
          <a:lstStyle/>
          <a:p>
            <a:fld id="{67D80425-1511-41C9-9FE1-C72C72F345A1}" type="datetime1">
              <a:rPr lang="en-GB" b="1" smtClean="0">
                <a:solidFill>
                  <a:schemeClr val="tx1"/>
                </a:solidFill>
                <a:latin typeface="Century Gothic" panose="020B0502020202020204" pitchFamily="34" charset="0"/>
              </a:rPr>
              <a:t>25/07/2023</a:t>
            </a:fld>
            <a:endParaRPr lang="en-GB" b="1" dirty="0">
              <a:solidFill>
                <a:schemeClr val="tx1"/>
              </a:solidFill>
              <a:latin typeface="Century Gothic" panose="020B0502020202020204" pitchFamily="34" charset="0"/>
            </a:endParaRPr>
          </a:p>
        </p:txBody>
      </p:sp>
      <p:sp>
        <p:nvSpPr>
          <p:cNvPr id="8" name="Slide Number Placeholder 7"/>
          <p:cNvSpPr>
            <a:spLocks noGrp="1"/>
          </p:cNvSpPr>
          <p:nvPr>
            <p:ph type="sldNum" sz="quarter" idx="12"/>
          </p:nvPr>
        </p:nvSpPr>
        <p:spPr>
          <a:xfrm>
            <a:off x="6156176" y="6309320"/>
            <a:ext cx="2133600" cy="365125"/>
          </a:xfrm>
        </p:spPr>
        <p:txBody>
          <a:bodyPr/>
          <a:lstStyle/>
          <a:p>
            <a:fld id="{2F866846-0D87-40F2-A77F-FDECED61E5F1}" type="slidenum">
              <a:rPr lang="en-GB" b="1" smtClean="0">
                <a:solidFill>
                  <a:schemeClr val="tx1"/>
                </a:solidFill>
                <a:latin typeface="Century Gothic" panose="020B0502020202020204" pitchFamily="34" charset="0"/>
              </a:rPr>
              <a:t>2</a:t>
            </a:fld>
            <a:endParaRPr lang="en-GB" b="1" dirty="0">
              <a:solidFill>
                <a:schemeClr val="tx1"/>
              </a:solidFill>
              <a:latin typeface="Century Gothic" panose="020B0502020202020204" pitchFamily="34" charset="0"/>
            </a:endParaRPr>
          </a:p>
        </p:txBody>
      </p:sp>
      <p:sp>
        <p:nvSpPr>
          <p:cNvPr id="18" name="Rectangle 17"/>
          <p:cNvSpPr/>
          <p:nvPr/>
        </p:nvSpPr>
        <p:spPr>
          <a:xfrm>
            <a:off x="8702745"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392"/>
            <a:ext cx="9144000" cy="6957392"/>
          </a:xfrm>
          <a:blipFill>
            <a:blip r:embed="rId2" cstate="print"/>
            <a:tile tx="0" ty="0" sx="100000" sy="100000" flip="none" algn="tl"/>
          </a:blipFill>
        </p:spPr>
        <p:txBody>
          <a:bodyPr>
            <a:normAutofit/>
          </a:bodyPr>
          <a:lstStyle/>
          <a:p>
            <a:fld id="{7FE23A7A-E579-47B0-97C3-219ECA36DB16}" type="slidenum">
              <a:rPr lang="en-GB" sz="2600" b="1" smtClean="0"/>
              <a:t>3</a:t>
            </a:fld>
            <a:fld id="{AEC2E98D-15F5-4DF8-B080-397231CA71E9}" type="slidenum">
              <a:rPr lang="en-GB" sz="2600" b="1" smtClean="0"/>
              <a:t>3</a:t>
            </a:fld>
            <a:fld id="{C07413FC-7500-4CCC-BA30-DAF36CECC41C}" type="slidenum">
              <a:rPr lang="en-GB" sz="2600" b="1" smtClean="0"/>
              <a:t>3</a:t>
            </a:fld>
            <a:fld id="{77A22582-B326-4149-A163-F20B830081D8}" type="slidenum">
              <a:rPr lang="en-GB" sz="2600" b="1" smtClean="0"/>
              <a:t>3</a:t>
            </a:fld>
            <a:fld id="{15A962B9-DEF2-43E7-B53C-BF4C83242F57}" type="slidenum">
              <a:rPr lang="en-GB" sz="2600" b="1" smtClean="0"/>
              <a:t>3</a:t>
            </a:fld>
            <a:fld id="{A25CC5F2-1B51-4D8C-9A05-A2990AF36F73}" type="slidenum">
              <a:rPr lang="en-GB" sz="2600" b="1" smtClean="0"/>
              <a:t>3</a:t>
            </a:fld>
            <a:fld id="{187117C3-B23B-4DD9-BE8E-DC68ADCB6FB1}" type="slidenum">
              <a:rPr lang="en-GB" sz="2600" b="1" smtClean="0"/>
              <a:t>3</a:t>
            </a:fld>
            <a:fld id="{E16A17BD-30BA-44A5-AEE2-95E84DCCDA44}" type="slidenum">
              <a:rPr lang="en-GB" sz="2600" b="1" smtClean="0"/>
              <a:t>3</a:t>
            </a:fld>
            <a:fld id="{B8F025E8-7E14-470E-A686-49203A56E7D4}" type="slidenum">
              <a:rPr lang="en-GB" sz="2600" b="1" smtClean="0"/>
              <a:t>3</a:t>
            </a:fld>
            <a:fld id="{56D83B8D-9474-4900-802E-4835E59674C1}" type="slidenum">
              <a:rPr lang="en-GB" sz="2600" b="1" smtClean="0"/>
              <a:t>3</a:t>
            </a:fld>
            <a:endParaRPr lang="en-GB" sz="2600" b="1" dirty="0"/>
          </a:p>
        </p:txBody>
      </p:sp>
      <p:sp>
        <p:nvSpPr>
          <p:cNvPr id="5" name="Rectangle 4"/>
          <p:cNvSpPr/>
          <p:nvPr/>
        </p:nvSpPr>
        <p:spPr>
          <a:xfrm>
            <a:off x="611560" y="0"/>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9" name="Rectangle 8"/>
          <p:cNvSpPr/>
          <p:nvPr/>
        </p:nvSpPr>
        <p:spPr>
          <a:xfrm>
            <a:off x="755576" y="116632"/>
            <a:ext cx="7920880" cy="57606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latin typeface="Century Gothic" panose="020B0502020202020204" pitchFamily="34" charset="0"/>
              </a:rPr>
              <a:t>INTRODUCTION</a:t>
            </a:r>
          </a:p>
        </p:txBody>
      </p:sp>
      <p:sp>
        <p:nvSpPr>
          <p:cNvPr id="10" name="Rectangle 9"/>
          <p:cNvSpPr/>
          <p:nvPr/>
        </p:nvSpPr>
        <p:spPr>
          <a:xfrm>
            <a:off x="899592" y="620688"/>
            <a:ext cx="7704856" cy="5688632"/>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solidFill>
                <a:schemeClr val="tx1"/>
              </a:solidFill>
              <a:latin typeface="Century Gothic" panose="020B0502020202020204" pitchFamily="34" charset="0"/>
            </a:endParaRPr>
          </a:p>
          <a:p>
            <a:pPr algn="just"/>
            <a:r>
              <a:rPr lang="en-GB" sz="2400" dirty="0">
                <a:solidFill>
                  <a:schemeClr val="tx1"/>
                </a:solidFill>
                <a:latin typeface="Century Gothic" panose="020B0502020202020204" pitchFamily="34" charset="0"/>
              </a:rPr>
              <a:t>Labour conflict is inevitable, however the outcome depends on how it is managed and resolved. Like Adraina Doyle would say </a:t>
            </a:r>
            <a:r>
              <a:rPr lang="en-GB" sz="2400" i="1" u="sng" dirty="0">
                <a:solidFill>
                  <a:schemeClr val="tx1"/>
                </a:solidFill>
                <a:latin typeface="Century Gothic" panose="020B0502020202020204" pitchFamily="34" charset="0"/>
              </a:rPr>
              <a:t>“the difference between a stepping stone and a stumbling  block is in how it is managed”</a:t>
            </a:r>
            <a:r>
              <a:rPr lang="en-GB" sz="2400" b="1" dirty="0">
                <a:solidFill>
                  <a:schemeClr val="tx1"/>
                </a:solidFill>
                <a:latin typeface="Century Gothic" panose="020B0502020202020204" pitchFamily="34" charset="0"/>
              </a:rPr>
              <a:t>.</a:t>
            </a:r>
            <a:r>
              <a:rPr lang="en-GB" sz="2400" dirty="0">
                <a:solidFill>
                  <a:schemeClr val="tx1"/>
                </a:solidFill>
                <a:latin typeface="Century Gothic" panose="020B0502020202020204" pitchFamily="34" charset="0"/>
              </a:rPr>
              <a:t> In either case, labour matters </a:t>
            </a:r>
            <a:r>
              <a:rPr lang="en-US" altLang="en-GB" sz="2400" dirty="0">
                <a:solidFill>
                  <a:schemeClr val="tx1"/>
                </a:solidFill>
                <a:latin typeface="Century Gothic" panose="020B0502020202020204" pitchFamily="34" charset="0"/>
              </a:rPr>
              <a:t>are actually </a:t>
            </a:r>
            <a:r>
              <a:rPr lang="en-GB" sz="2400" dirty="0">
                <a:solidFill>
                  <a:schemeClr val="tx1"/>
                </a:solidFill>
                <a:latin typeface="Century Gothic" panose="020B0502020202020204" pitchFamily="34" charset="0"/>
              </a:rPr>
              <a:t>stepping stones </a:t>
            </a:r>
            <a:r>
              <a:rPr lang="en-US" altLang="en-GB" sz="2400" dirty="0">
                <a:solidFill>
                  <a:schemeClr val="tx1"/>
                </a:solidFill>
                <a:latin typeface="Century Gothic" panose="020B0502020202020204" pitchFamily="34" charset="0"/>
              </a:rPr>
              <a:t>to be utlized</a:t>
            </a:r>
            <a:r>
              <a:rPr lang="en-GB" sz="2400" dirty="0">
                <a:solidFill>
                  <a:schemeClr val="tx1"/>
                </a:solidFill>
                <a:latin typeface="Century Gothic" panose="020B0502020202020204" pitchFamily="34" charset="0"/>
              </a:rPr>
              <a:t>. This is why interrogating this subject is timely and incisive to us in the 21</a:t>
            </a:r>
            <a:r>
              <a:rPr lang="en-GB" sz="2400" baseline="30000" dirty="0">
                <a:solidFill>
                  <a:schemeClr val="tx1"/>
                </a:solidFill>
                <a:latin typeface="Century Gothic" panose="020B0502020202020204" pitchFamily="34" charset="0"/>
              </a:rPr>
              <a:t>st</a:t>
            </a:r>
            <a:r>
              <a:rPr lang="en-GB" sz="2400" dirty="0">
                <a:solidFill>
                  <a:schemeClr val="tx1"/>
                </a:solidFill>
                <a:latin typeface="Century Gothic" panose="020B0502020202020204" pitchFamily="34" charset="0"/>
              </a:rPr>
              <a:t> century. This suffice that our conversation shall be centred on, labour matters, causes of labour matters and management using conflict resolution techniques.</a:t>
            </a:r>
            <a:endParaRPr lang="en-GB" sz="2400" dirty="0">
              <a:solidFill>
                <a:srgbClr val="FF0000"/>
              </a:solidFill>
              <a:latin typeface="Arial Narrow" panose="020B0606020202030204" pitchFamily="34" charset="0"/>
            </a:endParaRPr>
          </a:p>
        </p:txBody>
      </p:sp>
      <p:sp>
        <p:nvSpPr>
          <p:cNvPr id="7" name="Date Placeholder 6"/>
          <p:cNvSpPr>
            <a:spLocks noGrp="1"/>
          </p:cNvSpPr>
          <p:nvPr>
            <p:ph type="dt" sz="half" idx="10"/>
          </p:nvPr>
        </p:nvSpPr>
        <p:spPr>
          <a:xfrm>
            <a:off x="755576" y="6309320"/>
            <a:ext cx="2133600" cy="365125"/>
          </a:xfrm>
        </p:spPr>
        <p:txBody>
          <a:bodyPr/>
          <a:lstStyle/>
          <a:p>
            <a:fld id="{67D80425-1511-41C9-9FE1-C72C72F345A1}" type="datetime1">
              <a:rPr lang="en-GB" b="1" smtClean="0">
                <a:solidFill>
                  <a:schemeClr val="tx1"/>
                </a:solidFill>
                <a:latin typeface="Century Gothic" panose="020B0502020202020204" pitchFamily="34" charset="0"/>
              </a:rPr>
              <a:t>25/07/2023</a:t>
            </a:fld>
            <a:endParaRPr lang="en-GB" b="1" dirty="0">
              <a:solidFill>
                <a:schemeClr val="tx1"/>
              </a:solidFill>
              <a:latin typeface="Century Gothic" panose="020B0502020202020204" pitchFamily="34" charset="0"/>
            </a:endParaRPr>
          </a:p>
        </p:txBody>
      </p:sp>
      <p:sp>
        <p:nvSpPr>
          <p:cNvPr id="8" name="Slide Number Placeholder 7"/>
          <p:cNvSpPr>
            <a:spLocks noGrp="1"/>
          </p:cNvSpPr>
          <p:nvPr>
            <p:ph type="sldNum" sz="quarter" idx="12"/>
          </p:nvPr>
        </p:nvSpPr>
        <p:spPr>
          <a:xfrm>
            <a:off x="6156176" y="6309320"/>
            <a:ext cx="2133600" cy="365125"/>
          </a:xfrm>
        </p:spPr>
        <p:txBody>
          <a:bodyPr/>
          <a:lstStyle/>
          <a:p>
            <a:fld id="{2F866846-0D87-40F2-A77F-FDECED61E5F1}" type="slidenum">
              <a:rPr lang="en-GB" b="1" smtClean="0">
                <a:solidFill>
                  <a:schemeClr val="tx1"/>
                </a:solidFill>
                <a:latin typeface="Century Gothic" panose="020B0502020202020204" pitchFamily="34" charset="0"/>
              </a:rPr>
              <a:t>3</a:t>
            </a:fld>
            <a:endParaRPr lang="en-GB" b="1" dirty="0">
              <a:solidFill>
                <a:schemeClr val="tx1"/>
              </a:solidFill>
              <a:latin typeface="Century Gothic" panose="020B0502020202020204" pitchFamily="34" charset="0"/>
            </a:endParaRPr>
          </a:p>
        </p:txBody>
      </p:sp>
      <p:sp>
        <p:nvSpPr>
          <p:cNvPr id="18" name="Rectangle 17"/>
          <p:cNvSpPr/>
          <p:nvPr/>
        </p:nvSpPr>
        <p:spPr>
          <a:xfrm>
            <a:off x="8702745"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Tree>
    <p:extLst>
      <p:ext uri="{BB962C8B-B14F-4D97-AF65-F5344CB8AC3E}">
        <p14:creationId xmlns:p14="http://schemas.microsoft.com/office/powerpoint/2010/main" val="95915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392"/>
            <a:ext cx="9144000" cy="6957392"/>
          </a:xfrm>
          <a:blipFill>
            <a:blip r:embed="rId2" cstate="print"/>
            <a:tile tx="0" ty="0" sx="100000" sy="100000" flip="none" algn="tl"/>
          </a:blipFill>
        </p:spPr>
        <p:txBody>
          <a:bodyPr>
            <a:normAutofit/>
          </a:bodyPr>
          <a:lstStyle/>
          <a:p>
            <a:fld id="{7FE23A7A-E579-47B0-97C3-219ECA36DB16}" type="slidenum">
              <a:rPr lang="en-GB" sz="2600" b="1" smtClean="0"/>
              <a:t>4</a:t>
            </a:fld>
            <a:fld id="{AEC2E98D-15F5-4DF8-B080-397231CA71E9}" type="slidenum">
              <a:rPr lang="en-GB" sz="2600" b="1" smtClean="0"/>
              <a:t>4</a:t>
            </a:fld>
            <a:fld id="{C07413FC-7500-4CCC-BA30-DAF36CECC41C}" type="slidenum">
              <a:rPr lang="en-GB" sz="2600" b="1" smtClean="0"/>
              <a:t>4</a:t>
            </a:fld>
            <a:fld id="{77A22582-B326-4149-A163-F20B830081D8}" type="slidenum">
              <a:rPr lang="en-GB" sz="2600" b="1" smtClean="0"/>
              <a:t>4</a:t>
            </a:fld>
            <a:fld id="{15A962B9-DEF2-43E7-B53C-BF4C83242F57}" type="slidenum">
              <a:rPr lang="en-GB" sz="2600" b="1" smtClean="0"/>
              <a:t>4</a:t>
            </a:fld>
            <a:fld id="{A25CC5F2-1B51-4D8C-9A05-A2990AF36F73}" type="slidenum">
              <a:rPr lang="en-GB" sz="2600" b="1" smtClean="0"/>
              <a:t>4</a:t>
            </a:fld>
            <a:fld id="{187117C3-B23B-4DD9-BE8E-DC68ADCB6FB1}" type="slidenum">
              <a:rPr lang="en-GB" sz="2600" b="1" smtClean="0"/>
              <a:t>4</a:t>
            </a:fld>
            <a:fld id="{E16A17BD-30BA-44A5-AEE2-95E84DCCDA44}" type="slidenum">
              <a:rPr lang="en-GB" sz="2600" b="1" smtClean="0"/>
              <a:t>4</a:t>
            </a:fld>
            <a:fld id="{B8F025E8-7E14-470E-A686-49203A56E7D4}" type="slidenum">
              <a:rPr lang="en-GB" sz="2600" b="1" smtClean="0"/>
              <a:t>4</a:t>
            </a:fld>
            <a:fld id="{56D83B8D-9474-4900-802E-4835E59674C1}" type="slidenum">
              <a:rPr lang="en-GB" sz="2600" b="1" smtClean="0"/>
              <a:t>4</a:t>
            </a:fld>
            <a:endParaRPr lang="en-GB" sz="2600" b="1" dirty="0"/>
          </a:p>
        </p:txBody>
      </p:sp>
      <p:sp>
        <p:nvSpPr>
          <p:cNvPr id="5" name="Rectangle 4"/>
          <p:cNvSpPr/>
          <p:nvPr/>
        </p:nvSpPr>
        <p:spPr>
          <a:xfrm>
            <a:off x="611560"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9" name="Rectangle 8"/>
          <p:cNvSpPr/>
          <p:nvPr/>
        </p:nvSpPr>
        <p:spPr>
          <a:xfrm>
            <a:off x="755576" y="44624"/>
            <a:ext cx="7920880" cy="57606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latin typeface="Century Gothic" panose="020B0502020202020204" pitchFamily="34" charset="0"/>
              </a:rPr>
              <a:t>OVERVIEW OF LABOUR MATTERS</a:t>
            </a:r>
          </a:p>
        </p:txBody>
      </p:sp>
      <p:sp>
        <p:nvSpPr>
          <p:cNvPr id="10" name="Rectangle 9"/>
          <p:cNvSpPr/>
          <p:nvPr/>
        </p:nvSpPr>
        <p:spPr>
          <a:xfrm>
            <a:off x="863588" y="-27384"/>
            <a:ext cx="7704856" cy="5688632"/>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tLang="en-GB" sz="2400" dirty="0">
              <a:solidFill>
                <a:schemeClr val="tx1"/>
              </a:solidFill>
              <a:latin typeface="Century Gothic" panose="020B0502020202020204" pitchFamily="34" charset="0"/>
            </a:endParaRPr>
          </a:p>
          <a:p>
            <a:pPr algn="just"/>
            <a:endParaRPr lang="en-US" altLang="en-GB" sz="2400" dirty="0">
              <a:solidFill>
                <a:schemeClr val="tx1"/>
              </a:solidFill>
              <a:latin typeface="Century Gothic" panose="020B0502020202020204" pitchFamily="34" charset="0"/>
            </a:endParaRPr>
          </a:p>
          <a:p>
            <a:pPr algn="just"/>
            <a:endParaRPr lang="en-GB" sz="2400" b="1" u="sng" dirty="0">
              <a:solidFill>
                <a:schemeClr val="tx1"/>
              </a:solidFill>
              <a:latin typeface="Century Gothic" panose="020B0502020202020204" pitchFamily="34" charset="0"/>
            </a:endParaRPr>
          </a:p>
          <a:p>
            <a:pPr algn="just"/>
            <a:endParaRPr lang="en-GB" sz="2400" b="1" u="sng" dirty="0">
              <a:solidFill>
                <a:schemeClr val="tx1"/>
              </a:solidFill>
              <a:latin typeface="Century Gothic" panose="020B0502020202020204" pitchFamily="34" charset="0"/>
            </a:endParaRPr>
          </a:p>
          <a:p>
            <a:pPr algn="just"/>
            <a:r>
              <a:rPr lang="en-GB" sz="2400" b="1" u="sng" dirty="0">
                <a:solidFill>
                  <a:schemeClr val="tx1"/>
                </a:solidFill>
                <a:latin typeface="Century Gothic" panose="020B0502020202020204" pitchFamily="34" charset="0"/>
              </a:rPr>
              <a:t>OVERVIEW OF LABOUR MATTERS</a:t>
            </a:r>
          </a:p>
          <a:p>
            <a:pPr algn="just"/>
            <a:endParaRPr lang="en-US" altLang="en-GB" sz="2400" dirty="0">
              <a:solidFill>
                <a:schemeClr val="tx1"/>
              </a:solidFill>
              <a:latin typeface="Century Gothic" panose="020B0502020202020204" pitchFamily="34" charset="0"/>
            </a:endParaRPr>
          </a:p>
          <a:p>
            <a:pPr algn="just"/>
            <a:r>
              <a:rPr lang="en-US" altLang="en-GB" sz="2300" dirty="0">
                <a:solidFill>
                  <a:schemeClr val="tx1"/>
                </a:solidFill>
                <a:latin typeface="Century Gothic" panose="020B0502020202020204" pitchFamily="34" charset="0"/>
              </a:rPr>
              <a:t>L</a:t>
            </a:r>
            <a:r>
              <a:rPr lang="en-GB" sz="2300" dirty="0">
                <a:solidFill>
                  <a:schemeClr val="tx1"/>
                </a:solidFill>
                <a:latin typeface="Century Gothic" panose="020B0502020202020204" pitchFamily="34" charset="0"/>
              </a:rPr>
              <a:t>abour matter</a:t>
            </a:r>
            <a:r>
              <a:rPr lang="en-US" altLang="en-GB" sz="2300" dirty="0">
                <a:solidFill>
                  <a:schemeClr val="tx1"/>
                </a:solidFill>
                <a:latin typeface="Century Gothic" panose="020B0502020202020204" pitchFamily="34" charset="0"/>
              </a:rPr>
              <a:t>s</a:t>
            </a:r>
            <a:r>
              <a:rPr lang="en-GB" sz="2300" dirty="0">
                <a:solidFill>
                  <a:schemeClr val="tx1"/>
                </a:solidFill>
                <a:latin typeface="Century Gothic" panose="020B0502020202020204" pitchFamily="34" charset="0"/>
              </a:rPr>
              <a:t> broadly include issues </a:t>
            </a:r>
            <a:r>
              <a:rPr lang="en-US" altLang="en-GB" sz="2300" dirty="0">
                <a:solidFill>
                  <a:schemeClr val="tx1"/>
                </a:solidFill>
                <a:latin typeface="Century Gothic" panose="020B0502020202020204" pitchFamily="34" charset="0"/>
              </a:rPr>
              <a:t>peculiar </a:t>
            </a:r>
            <a:r>
              <a:rPr lang="en-GB" sz="2300" dirty="0">
                <a:solidFill>
                  <a:schemeClr val="tx1"/>
                </a:solidFill>
                <a:latin typeface="Century Gothic" panose="020B0502020202020204" pitchFamily="34" charset="0"/>
              </a:rPr>
              <a:t>to employment and employment relationships</a:t>
            </a:r>
            <a:r>
              <a:rPr lang="en-US" altLang="en-GB" sz="2300" dirty="0">
                <a:solidFill>
                  <a:schemeClr val="tx1"/>
                </a:solidFill>
                <a:latin typeface="Century Gothic" panose="020B0502020202020204" pitchFamily="34" charset="0"/>
              </a:rPr>
              <a:t> such as</a:t>
            </a:r>
            <a:r>
              <a:rPr lang="en-GB" sz="2300" dirty="0">
                <a:solidFill>
                  <a:schemeClr val="tx1"/>
                </a:solidFill>
                <a:latin typeface="Century Gothic" panose="020B0502020202020204" pitchFamily="34" charset="0"/>
              </a:rPr>
              <a:t> remunerations, condition of work</a:t>
            </a:r>
            <a:r>
              <a:rPr lang="en-US" altLang="en-GB" sz="2300" dirty="0">
                <a:solidFill>
                  <a:schemeClr val="tx1"/>
                </a:solidFill>
                <a:latin typeface="Century Gothic" panose="020B0502020202020204" pitchFamily="34" charset="0"/>
              </a:rPr>
              <a:t>, </a:t>
            </a:r>
            <a:r>
              <a:rPr lang="en-GB" sz="2300" dirty="0">
                <a:solidFill>
                  <a:schemeClr val="tx1"/>
                </a:solidFill>
                <a:latin typeface="Century Gothic" panose="020B0502020202020204" pitchFamily="34" charset="0"/>
              </a:rPr>
              <a:t>welfare</a:t>
            </a:r>
            <a:r>
              <a:rPr lang="en-US" altLang="en-GB" sz="2300" dirty="0">
                <a:solidFill>
                  <a:schemeClr val="tx1"/>
                </a:solidFill>
                <a:latin typeface="Century Gothic" panose="020B0502020202020204" pitchFamily="34" charset="0"/>
              </a:rPr>
              <a:t>, social and physical safety</a:t>
            </a:r>
            <a:r>
              <a:rPr lang="en-GB" sz="2300" dirty="0">
                <a:solidFill>
                  <a:schemeClr val="tx1"/>
                </a:solidFill>
                <a:latin typeface="Century Gothic" panose="020B0502020202020204" pitchFamily="34" charset="0"/>
              </a:rPr>
              <a:t> </a:t>
            </a:r>
            <a:r>
              <a:rPr lang="en-US" altLang="en-GB" sz="2300" dirty="0">
                <a:solidFill>
                  <a:schemeClr val="tx1"/>
                </a:solidFill>
                <a:latin typeface="Century Gothic" panose="020B0502020202020204" pitchFamily="34" charset="0"/>
              </a:rPr>
              <a:t>of employees</a:t>
            </a:r>
            <a:r>
              <a:rPr lang="en-GB" sz="2300" dirty="0">
                <a:solidFill>
                  <a:schemeClr val="tx1"/>
                </a:solidFill>
                <a:latin typeface="Century Gothic" panose="020B0502020202020204" pitchFamily="34" charset="0"/>
              </a:rPr>
              <a:t>. </a:t>
            </a:r>
            <a:r>
              <a:rPr lang="en-US" altLang="en-GB" sz="2300" dirty="0">
                <a:solidFill>
                  <a:schemeClr val="tx1"/>
                </a:solidFill>
                <a:latin typeface="Century Gothic" panose="020B0502020202020204" pitchFamily="34" charset="0"/>
              </a:rPr>
              <a:t>Meaning that any </a:t>
            </a:r>
            <a:r>
              <a:rPr lang="en-GB" sz="2300" dirty="0">
                <a:solidFill>
                  <a:schemeClr val="tx1"/>
                </a:solidFill>
                <a:latin typeface="Century Gothic" panose="020B0502020202020204" pitchFamily="34" charset="0"/>
              </a:rPr>
              <a:t>dissatisfaction, disagreement or disputes relating to e</a:t>
            </a:r>
            <a:r>
              <a:rPr lang="en-US" sz="2300" dirty="0">
                <a:solidFill>
                  <a:schemeClr val="tx1"/>
                </a:solidFill>
                <a:latin typeface="Century Gothic" panose="020B0502020202020204" pitchFamily="34" charset="0"/>
              </a:rPr>
              <a:t>these varuables</a:t>
            </a:r>
            <a:r>
              <a:rPr lang="en-GB" sz="2300" dirty="0">
                <a:solidFill>
                  <a:schemeClr val="tx1"/>
                </a:solidFill>
                <a:latin typeface="Century Gothic" panose="020B0502020202020204" pitchFamily="34" charset="0"/>
              </a:rPr>
              <a:t> are labour matters irrespective of the sector. </a:t>
            </a:r>
          </a:p>
          <a:p>
            <a:pPr algn="just"/>
            <a:endParaRPr lang="en-GB" sz="2300" dirty="0">
              <a:solidFill>
                <a:schemeClr val="tx1"/>
              </a:solidFill>
              <a:latin typeface="Century Gothic" panose="020B0502020202020204" pitchFamily="34" charset="0"/>
            </a:endParaRPr>
          </a:p>
          <a:p>
            <a:pPr algn="just"/>
            <a:r>
              <a:rPr lang="en-US" altLang="en-GB" sz="2300" dirty="0">
                <a:solidFill>
                  <a:schemeClr val="tx1"/>
                </a:solidFill>
                <a:latin typeface="Century Gothic" panose="020B0502020202020204" pitchFamily="34" charset="0"/>
              </a:rPr>
              <a:t>These issues </a:t>
            </a:r>
            <a:r>
              <a:rPr lang="en-GB" sz="2300" dirty="0">
                <a:solidFill>
                  <a:schemeClr val="tx1"/>
                </a:solidFill>
                <a:latin typeface="Century Gothic" panose="020B0502020202020204" pitchFamily="34" charset="0"/>
              </a:rPr>
              <a:t>are reoccurring issues in the world of work. In fact </a:t>
            </a:r>
            <a:r>
              <a:rPr lang="en-US" altLang="en-GB" sz="2300" dirty="0">
                <a:solidFill>
                  <a:schemeClr val="tx1"/>
                </a:solidFill>
                <a:latin typeface="Century Gothic" panose="020B0502020202020204" pitchFamily="34" charset="0"/>
              </a:rPr>
              <a:t>they </a:t>
            </a:r>
            <a:r>
              <a:rPr lang="en-GB" sz="2300" dirty="0">
                <a:solidFill>
                  <a:schemeClr val="tx1"/>
                </a:solidFill>
                <a:latin typeface="Century Gothic" panose="020B0502020202020204" pitchFamily="34" charset="0"/>
              </a:rPr>
              <a:t>must occur and keep occurring</a:t>
            </a:r>
            <a:r>
              <a:rPr lang="en-US" altLang="en-GB" sz="2300" dirty="0">
                <a:solidFill>
                  <a:schemeClr val="tx1"/>
                </a:solidFill>
                <a:latin typeface="Century Gothic" panose="020B0502020202020204" pitchFamily="34" charset="0"/>
              </a:rPr>
              <a:t> if education is truly the golden key that unlock economic, social and soceital freedoms.</a:t>
            </a:r>
            <a:r>
              <a:rPr lang="en-GB" sz="2300" dirty="0">
                <a:solidFill>
                  <a:schemeClr val="tx1"/>
                </a:solidFill>
                <a:latin typeface="Century Gothic" panose="020B0502020202020204" pitchFamily="34" charset="0"/>
              </a:rPr>
              <a:t> As described by Saul Alinsky </a:t>
            </a:r>
            <a:r>
              <a:rPr lang="en-GB" sz="2300" b="1" i="1" dirty="0">
                <a:solidFill>
                  <a:schemeClr val="tx1"/>
                </a:solidFill>
                <a:latin typeface="Century Gothic" panose="020B0502020202020204" pitchFamily="34" charset="0"/>
              </a:rPr>
              <a:t>“</a:t>
            </a:r>
            <a:r>
              <a:rPr lang="en-GB" sz="2300" i="1" u="sng" dirty="0">
                <a:solidFill>
                  <a:schemeClr val="tx1"/>
                </a:solidFill>
                <a:latin typeface="Century Gothic" panose="020B0502020202020204" pitchFamily="34" charset="0"/>
              </a:rPr>
              <a:t>Change means movement. Movement means friction</a:t>
            </a:r>
            <a:r>
              <a:rPr lang="en-US" altLang="en-GB" sz="2300" i="1" u="sng" dirty="0">
                <a:solidFill>
                  <a:schemeClr val="tx1"/>
                </a:solidFill>
                <a:latin typeface="Century Gothic" panose="020B0502020202020204" pitchFamily="34" charset="0"/>
              </a:rPr>
              <a:t> and o</a:t>
            </a:r>
            <a:r>
              <a:rPr lang="en-GB" sz="2300" i="1" u="sng" dirty="0">
                <a:solidFill>
                  <a:schemeClr val="tx1"/>
                </a:solidFill>
                <a:latin typeface="Century Gothic" panose="020B0502020202020204" pitchFamily="34" charset="0"/>
              </a:rPr>
              <a:t>nly in the frictionless vacuum of a no existed abstract world can movement or change occur without that abrasive friction of conflict”</a:t>
            </a:r>
            <a:r>
              <a:rPr lang="en-GB" sz="2300" i="1" dirty="0">
                <a:solidFill>
                  <a:schemeClr val="tx1"/>
                </a:solidFill>
                <a:latin typeface="Century Gothic" panose="020B0502020202020204" pitchFamily="34" charset="0"/>
              </a:rPr>
              <a:t>.</a:t>
            </a:r>
            <a:r>
              <a:rPr lang="en-US" altLang="en-GB" sz="2300" i="1" dirty="0">
                <a:solidFill>
                  <a:schemeClr val="tx1"/>
                </a:solidFill>
                <a:latin typeface="Century Gothic" panose="020B0502020202020204" pitchFamily="34" charset="0"/>
              </a:rPr>
              <a:t> </a:t>
            </a:r>
          </a:p>
          <a:p>
            <a:pPr algn="just"/>
            <a:endParaRPr lang="en-GB" dirty="0">
              <a:solidFill>
                <a:schemeClr val="tx1"/>
              </a:solidFill>
              <a:latin typeface="Century Gothic" panose="020B0502020202020204" pitchFamily="34" charset="0"/>
            </a:endParaRPr>
          </a:p>
        </p:txBody>
      </p:sp>
      <p:sp>
        <p:nvSpPr>
          <p:cNvPr id="7" name="Date Placeholder 6"/>
          <p:cNvSpPr>
            <a:spLocks noGrp="1"/>
          </p:cNvSpPr>
          <p:nvPr>
            <p:ph type="dt" sz="half" idx="10"/>
          </p:nvPr>
        </p:nvSpPr>
        <p:spPr>
          <a:xfrm>
            <a:off x="755576" y="6309320"/>
            <a:ext cx="2133600" cy="365125"/>
          </a:xfrm>
        </p:spPr>
        <p:txBody>
          <a:bodyPr/>
          <a:lstStyle/>
          <a:p>
            <a:fld id="{67D80425-1511-41C9-9FE1-C72C72F345A1}" type="datetime1">
              <a:rPr lang="en-GB" b="1" smtClean="0">
                <a:solidFill>
                  <a:schemeClr val="tx1"/>
                </a:solidFill>
                <a:latin typeface="Century Gothic" panose="020B0502020202020204" pitchFamily="34" charset="0"/>
              </a:rPr>
              <a:t>25/07/2023</a:t>
            </a:fld>
            <a:endParaRPr lang="en-GB" b="1" dirty="0">
              <a:solidFill>
                <a:schemeClr val="tx1"/>
              </a:solidFill>
              <a:latin typeface="Century Gothic" panose="020B0502020202020204" pitchFamily="34" charset="0"/>
            </a:endParaRPr>
          </a:p>
        </p:txBody>
      </p:sp>
      <p:sp>
        <p:nvSpPr>
          <p:cNvPr id="8" name="Slide Number Placeholder 7"/>
          <p:cNvSpPr>
            <a:spLocks noGrp="1"/>
          </p:cNvSpPr>
          <p:nvPr>
            <p:ph type="sldNum" sz="quarter" idx="12"/>
          </p:nvPr>
        </p:nvSpPr>
        <p:spPr>
          <a:xfrm>
            <a:off x="6156176" y="6309320"/>
            <a:ext cx="2133600" cy="365125"/>
          </a:xfrm>
        </p:spPr>
        <p:txBody>
          <a:bodyPr/>
          <a:lstStyle/>
          <a:p>
            <a:fld id="{2F866846-0D87-40F2-A77F-FDECED61E5F1}" type="slidenum">
              <a:rPr lang="en-GB" b="1" smtClean="0">
                <a:solidFill>
                  <a:schemeClr val="tx1"/>
                </a:solidFill>
                <a:latin typeface="Century Gothic" panose="020B0502020202020204" pitchFamily="34" charset="0"/>
              </a:rPr>
              <a:t>4</a:t>
            </a:fld>
            <a:endParaRPr lang="en-GB" b="1" dirty="0">
              <a:solidFill>
                <a:schemeClr val="tx1"/>
              </a:solidFill>
              <a:latin typeface="Century Gothic" panose="020B0502020202020204" pitchFamily="34" charset="0"/>
            </a:endParaRPr>
          </a:p>
        </p:txBody>
      </p:sp>
      <p:sp>
        <p:nvSpPr>
          <p:cNvPr id="18" name="Rectangle 17"/>
          <p:cNvSpPr/>
          <p:nvPr/>
        </p:nvSpPr>
        <p:spPr>
          <a:xfrm>
            <a:off x="8702745"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392"/>
            <a:ext cx="9144000" cy="6957392"/>
          </a:xfrm>
          <a:blipFill>
            <a:blip r:embed="rId2" cstate="print"/>
            <a:tile tx="0" ty="0" sx="100000" sy="100000" flip="none" algn="tl"/>
          </a:blipFill>
        </p:spPr>
        <p:txBody>
          <a:bodyPr>
            <a:normAutofit/>
          </a:bodyPr>
          <a:lstStyle/>
          <a:p>
            <a:fld id="{7FE23A7A-E579-47B0-97C3-219ECA36DB16}" type="slidenum">
              <a:rPr lang="en-GB" sz="2600" b="1" smtClean="0"/>
              <a:t>5</a:t>
            </a:fld>
            <a:fld id="{AEC2E98D-15F5-4DF8-B080-397231CA71E9}" type="slidenum">
              <a:rPr lang="en-GB" sz="2600" b="1" smtClean="0"/>
              <a:t>5</a:t>
            </a:fld>
            <a:fld id="{C07413FC-7500-4CCC-BA30-DAF36CECC41C}" type="slidenum">
              <a:rPr lang="en-GB" sz="2600" b="1" smtClean="0"/>
              <a:t>5</a:t>
            </a:fld>
            <a:fld id="{77A22582-B326-4149-A163-F20B830081D8}" type="slidenum">
              <a:rPr lang="en-GB" sz="2600" b="1" smtClean="0"/>
              <a:t>5</a:t>
            </a:fld>
            <a:fld id="{15A962B9-DEF2-43E7-B53C-BF4C83242F57}" type="slidenum">
              <a:rPr lang="en-GB" sz="2600" b="1" smtClean="0"/>
              <a:t>5</a:t>
            </a:fld>
            <a:fld id="{A25CC5F2-1B51-4D8C-9A05-A2990AF36F73}" type="slidenum">
              <a:rPr lang="en-GB" sz="2600" b="1" smtClean="0"/>
              <a:t>5</a:t>
            </a:fld>
            <a:fld id="{187117C3-B23B-4DD9-BE8E-DC68ADCB6FB1}" type="slidenum">
              <a:rPr lang="en-GB" sz="2600" b="1" smtClean="0"/>
              <a:t>5</a:t>
            </a:fld>
            <a:fld id="{E16A17BD-30BA-44A5-AEE2-95E84DCCDA44}" type="slidenum">
              <a:rPr lang="en-GB" sz="2600" b="1" smtClean="0"/>
              <a:t>5</a:t>
            </a:fld>
            <a:fld id="{B8F025E8-7E14-470E-A686-49203A56E7D4}" type="slidenum">
              <a:rPr lang="en-GB" sz="2600" b="1" smtClean="0"/>
              <a:t>5</a:t>
            </a:fld>
            <a:fld id="{56D83B8D-9474-4900-802E-4835E59674C1}" type="slidenum">
              <a:rPr lang="en-GB" sz="2600" b="1" smtClean="0"/>
              <a:t>5</a:t>
            </a:fld>
            <a:endParaRPr lang="en-GB" sz="2600" b="1" dirty="0"/>
          </a:p>
        </p:txBody>
      </p:sp>
      <p:sp>
        <p:nvSpPr>
          <p:cNvPr id="5" name="Rectangle 4"/>
          <p:cNvSpPr/>
          <p:nvPr/>
        </p:nvSpPr>
        <p:spPr>
          <a:xfrm>
            <a:off x="611560"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10" name="Rectangle 9"/>
          <p:cNvSpPr/>
          <p:nvPr/>
        </p:nvSpPr>
        <p:spPr>
          <a:xfrm>
            <a:off x="899592" y="620688"/>
            <a:ext cx="7704856" cy="5688632"/>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solidFill>
                <a:schemeClr val="tx1"/>
              </a:solidFill>
              <a:latin typeface="Century Gothic" panose="020B0502020202020204" pitchFamily="34" charset="0"/>
            </a:endParaRPr>
          </a:p>
          <a:p>
            <a:pPr algn="just"/>
            <a:r>
              <a:rPr lang="en-US" altLang="en-GB" sz="2400" dirty="0">
                <a:solidFill>
                  <a:schemeClr val="tx1"/>
                </a:solidFill>
                <a:latin typeface="Century Gothic" panose="020B0502020202020204" pitchFamily="34" charset="0"/>
              </a:rPr>
              <a:t>Sequel to this therefore, change is p</a:t>
            </a:r>
            <a:r>
              <a:rPr lang="en-GB" sz="2400" dirty="0">
                <a:solidFill>
                  <a:schemeClr val="tx1"/>
                </a:solidFill>
                <a:latin typeface="Century Gothic" panose="020B0502020202020204" pitchFamily="34" charset="0"/>
              </a:rPr>
              <a:t>rogress </a:t>
            </a:r>
            <a:r>
              <a:rPr lang="en-US" altLang="en-GB" sz="2400" dirty="0">
                <a:solidFill>
                  <a:schemeClr val="tx1"/>
                </a:solidFill>
                <a:latin typeface="Century Gothic" panose="020B0502020202020204" pitchFamily="34" charset="0"/>
              </a:rPr>
              <a:t>and </a:t>
            </a:r>
            <a:r>
              <a:rPr lang="en-US" sz="2400" dirty="0">
                <a:solidFill>
                  <a:schemeClr val="tx1"/>
                </a:solidFill>
                <a:latin typeface="Century Gothic" panose="020B0502020202020204" pitchFamily="34" charset="0"/>
              </a:rPr>
              <a:t>every progress i</a:t>
            </a:r>
            <a:r>
              <a:rPr lang="en-GB" sz="2400" dirty="0">
                <a:solidFill>
                  <a:schemeClr val="tx1"/>
                </a:solidFill>
                <a:latin typeface="Century Gothic" panose="020B0502020202020204" pitchFamily="34" charset="0"/>
              </a:rPr>
              <a:t>s a function of friction.  A friction is a function of movement which in this context could be disagreement or conflict </a:t>
            </a:r>
            <a:r>
              <a:rPr lang="en-US" altLang="en-GB" sz="2400" dirty="0">
                <a:solidFill>
                  <a:schemeClr val="tx1"/>
                </a:solidFill>
                <a:latin typeface="Century Gothic" panose="020B0502020202020204" pitchFamily="34" charset="0"/>
              </a:rPr>
              <a:t>of</a:t>
            </a:r>
            <a:r>
              <a:rPr lang="en-GB" sz="2400" dirty="0">
                <a:solidFill>
                  <a:schemeClr val="tx1"/>
                </a:solidFill>
                <a:latin typeface="Century Gothic" panose="020B0502020202020204" pitchFamily="34" charset="0"/>
              </a:rPr>
              <a:t>interests in the education sector. </a:t>
            </a:r>
            <a:r>
              <a:rPr lang="en-US" altLang="en-GB" sz="2400" dirty="0">
                <a:solidFill>
                  <a:schemeClr val="tx1"/>
                </a:solidFill>
                <a:latin typeface="Century Gothic" panose="020B0502020202020204" pitchFamily="34" charset="0"/>
              </a:rPr>
              <a:t> </a:t>
            </a:r>
            <a:r>
              <a:rPr lang="en-GB" sz="2400" dirty="0">
                <a:solidFill>
                  <a:schemeClr val="tx1"/>
                </a:solidFill>
                <a:latin typeface="Century Gothic" panose="020B0502020202020204" pitchFamily="34" charset="0"/>
              </a:rPr>
              <a:t>The</a:t>
            </a:r>
            <a:r>
              <a:rPr lang="en-US" altLang="en-GB" sz="2400" dirty="0">
                <a:solidFill>
                  <a:schemeClr val="tx1"/>
                </a:solidFill>
                <a:latin typeface="Century Gothic" panose="020B0502020202020204" pitchFamily="34" charset="0"/>
              </a:rPr>
              <a:t>refore the </a:t>
            </a:r>
            <a:r>
              <a:rPr lang="en-GB" sz="2400" dirty="0">
                <a:solidFill>
                  <a:schemeClr val="tx1"/>
                </a:solidFill>
                <a:latin typeface="Century Gothic" panose="020B0502020202020204" pitchFamily="34" charset="0"/>
              </a:rPr>
              <a:t>essence of managing and resolving labour issues to allow 2 conflicting forces produce a</a:t>
            </a:r>
            <a:r>
              <a:rPr lang="en-GB" sz="2400" baseline="30000" dirty="0">
                <a:solidFill>
                  <a:schemeClr val="tx1"/>
                </a:solidFill>
                <a:latin typeface="Century Gothic" panose="020B0502020202020204" pitchFamily="34" charset="0"/>
              </a:rPr>
              <a:t> </a:t>
            </a:r>
            <a:r>
              <a:rPr lang="en-GB" sz="2400" dirty="0">
                <a:solidFill>
                  <a:schemeClr val="tx1"/>
                </a:solidFill>
                <a:latin typeface="Century Gothic" panose="020B0502020202020204" pitchFamily="34" charset="0"/>
              </a:rPr>
              <a:t> 3</a:t>
            </a:r>
            <a:r>
              <a:rPr lang="en-GB" sz="2400" baseline="30000" dirty="0">
                <a:solidFill>
                  <a:schemeClr val="tx1"/>
                </a:solidFill>
                <a:latin typeface="Century Gothic" panose="020B0502020202020204" pitchFamily="34" charset="0"/>
              </a:rPr>
              <a:t>rd</a:t>
            </a:r>
            <a:r>
              <a:rPr lang="en-GB" sz="2400" dirty="0">
                <a:solidFill>
                  <a:schemeClr val="tx1"/>
                </a:solidFill>
                <a:latin typeface="Century Gothic" panose="020B0502020202020204" pitchFamily="34" charset="0"/>
              </a:rPr>
              <a:t> Force that usually takes care of </a:t>
            </a:r>
            <a:r>
              <a:rPr lang="en-US" altLang="en-GB" sz="2400" dirty="0">
                <a:solidFill>
                  <a:schemeClr val="tx1"/>
                </a:solidFill>
                <a:latin typeface="Century Gothic" panose="020B0502020202020204" pitchFamily="34" charset="0"/>
              </a:rPr>
              <a:t>all underscored this lecture today.</a:t>
            </a:r>
            <a:endParaRPr lang="en-GB" sz="2400" dirty="0">
              <a:solidFill>
                <a:srgbClr val="FF0000"/>
              </a:solidFill>
              <a:latin typeface="Arial Narrow" panose="020B0606020202030204" pitchFamily="34" charset="0"/>
            </a:endParaRPr>
          </a:p>
        </p:txBody>
      </p:sp>
      <p:sp>
        <p:nvSpPr>
          <p:cNvPr id="7" name="Date Placeholder 6"/>
          <p:cNvSpPr>
            <a:spLocks noGrp="1"/>
          </p:cNvSpPr>
          <p:nvPr>
            <p:ph type="dt" sz="half" idx="10"/>
          </p:nvPr>
        </p:nvSpPr>
        <p:spPr>
          <a:xfrm>
            <a:off x="755576" y="6309320"/>
            <a:ext cx="2133600" cy="365125"/>
          </a:xfrm>
        </p:spPr>
        <p:txBody>
          <a:bodyPr/>
          <a:lstStyle/>
          <a:p>
            <a:fld id="{67D80425-1511-41C9-9FE1-C72C72F345A1}" type="datetime1">
              <a:rPr lang="en-GB" b="1" smtClean="0">
                <a:solidFill>
                  <a:schemeClr val="tx1"/>
                </a:solidFill>
                <a:latin typeface="Century Gothic" panose="020B0502020202020204" pitchFamily="34" charset="0"/>
              </a:rPr>
              <a:t>25/07/2023</a:t>
            </a:fld>
            <a:endParaRPr lang="en-GB" b="1" dirty="0">
              <a:solidFill>
                <a:schemeClr val="tx1"/>
              </a:solidFill>
              <a:latin typeface="Century Gothic" panose="020B0502020202020204" pitchFamily="34" charset="0"/>
            </a:endParaRPr>
          </a:p>
        </p:txBody>
      </p:sp>
      <p:sp>
        <p:nvSpPr>
          <p:cNvPr id="8" name="Slide Number Placeholder 7"/>
          <p:cNvSpPr>
            <a:spLocks noGrp="1"/>
          </p:cNvSpPr>
          <p:nvPr>
            <p:ph type="sldNum" sz="quarter" idx="12"/>
          </p:nvPr>
        </p:nvSpPr>
        <p:spPr>
          <a:xfrm>
            <a:off x="6156176" y="6309320"/>
            <a:ext cx="2133600" cy="365125"/>
          </a:xfrm>
        </p:spPr>
        <p:txBody>
          <a:bodyPr/>
          <a:lstStyle/>
          <a:p>
            <a:fld id="{2F866846-0D87-40F2-A77F-FDECED61E5F1}" type="slidenum">
              <a:rPr lang="en-GB" b="1" smtClean="0">
                <a:solidFill>
                  <a:schemeClr val="tx1"/>
                </a:solidFill>
                <a:latin typeface="Century Gothic" panose="020B0502020202020204" pitchFamily="34" charset="0"/>
              </a:rPr>
              <a:t>5</a:t>
            </a:fld>
            <a:endParaRPr lang="en-GB" b="1" dirty="0">
              <a:solidFill>
                <a:schemeClr val="tx1"/>
              </a:solidFill>
              <a:latin typeface="Century Gothic" panose="020B0502020202020204" pitchFamily="34" charset="0"/>
            </a:endParaRPr>
          </a:p>
        </p:txBody>
      </p:sp>
      <p:sp>
        <p:nvSpPr>
          <p:cNvPr id="18" name="Rectangle 17"/>
          <p:cNvSpPr/>
          <p:nvPr/>
        </p:nvSpPr>
        <p:spPr>
          <a:xfrm>
            <a:off x="8702745"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Tree>
    <p:extLst>
      <p:ext uri="{BB962C8B-B14F-4D97-AF65-F5344CB8AC3E}">
        <p14:creationId xmlns:p14="http://schemas.microsoft.com/office/powerpoint/2010/main" val="671804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392"/>
            <a:ext cx="9144000" cy="6957392"/>
          </a:xfrm>
          <a:blipFill>
            <a:blip r:embed="rId2" cstate="print"/>
            <a:tile tx="0" ty="0" sx="100000" sy="100000" flip="none" algn="tl"/>
          </a:blipFill>
        </p:spPr>
        <p:txBody>
          <a:bodyPr>
            <a:normAutofit/>
          </a:bodyPr>
          <a:lstStyle/>
          <a:p>
            <a:fld id="{7FE23A7A-E579-47B0-97C3-219ECA36DB16}" type="slidenum">
              <a:rPr lang="en-GB" sz="2600" b="1" smtClean="0"/>
              <a:t>6</a:t>
            </a:fld>
            <a:fld id="{AEC2E98D-15F5-4DF8-B080-397231CA71E9}" type="slidenum">
              <a:rPr lang="en-GB" sz="2600" b="1" smtClean="0"/>
              <a:t>6</a:t>
            </a:fld>
            <a:fld id="{C07413FC-7500-4CCC-BA30-DAF36CECC41C}" type="slidenum">
              <a:rPr lang="en-GB" sz="2600" b="1" smtClean="0"/>
              <a:t>6</a:t>
            </a:fld>
            <a:fld id="{77A22582-B326-4149-A163-F20B830081D8}" type="slidenum">
              <a:rPr lang="en-GB" sz="2600" b="1" smtClean="0"/>
              <a:t>6</a:t>
            </a:fld>
            <a:fld id="{15A962B9-DEF2-43E7-B53C-BF4C83242F57}" type="slidenum">
              <a:rPr lang="en-GB" sz="2600" b="1" smtClean="0"/>
              <a:t>6</a:t>
            </a:fld>
            <a:fld id="{A25CC5F2-1B51-4D8C-9A05-A2990AF36F73}" type="slidenum">
              <a:rPr lang="en-GB" sz="2600" b="1" smtClean="0"/>
              <a:t>6</a:t>
            </a:fld>
            <a:fld id="{187117C3-B23B-4DD9-BE8E-DC68ADCB6FB1}" type="slidenum">
              <a:rPr lang="en-GB" sz="2600" b="1" smtClean="0"/>
              <a:t>6</a:t>
            </a:fld>
            <a:fld id="{E16A17BD-30BA-44A5-AEE2-95E84DCCDA44}" type="slidenum">
              <a:rPr lang="en-GB" sz="2600" b="1" smtClean="0"/>
              <a:t>6</a:t>
            </a:fld>
            <a:fld id="{B8F025E8-7E14-470E-A686-49203A56E7D4}" type="slidenum">
              <a:rPr lang="en-GB" sz="2600" b="1" smtClean="0"/>
              <a:t>6</a:t>
            </a:fld>
            <a:fld id="{56D83B8D-9474-4900-802E-4835E59674C1}" type="slidenum">
              <a:rPr lang="en-GB" sz="2600" b="1" smtClean="0"/>
              <a:t>6</a:t>
            </a:fld>
            <a:endParaRPr lang="en-GB" sz="2600" b="1" dirty="0"/>
          </a:p>
        </p:txBody>
      </p:sp>
      <p:sp>
        <p:nvSpPr>
          <p:cNvPr id="5" name="Rectangle 4"/>
          <p:cNvSpPr/>
          <p:nvPr/>
        </p:nvSpPr>
        <p:spPr>
          <a:xfrm>
            <a:off x="611560"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9" name="Rectangle 8"/>
          <p:cNvSpPr/>
          <p:nvPr/>
        </p:nvSpPr>
        <p:spPr>
          <a:xfrm>
            <a:off x="755576" y="44624"/>
            <a:ext cx="7776864" cy="57606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latin typeface="Century Gothic" panose="020B0502020202020204" pitchFamily="34" charset="0"/>
              </a:rPr>
              <a:t>SELECTED CAUSES OF LABOUR ISSUES IN THE EDUCATIONAL SECTOR</a:t>
            </a:r>
          </a:p>
        </p:txBody>
      </p:sp>
      <p:sp>
        <p:nvSpPr>
          <p:cNvPr id="10" name="Rectangle 9"/>
          <p:cNvSpPr/>
          <p:nvPr/>
        </p:nvSpPr>
        <p:spPr>
          <a:xfrm>
            <a:off x="899592" y="620688"/>
            <a:ext cx="7704856" cy="5688632"/>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dirty="0">
                <a:solidFill>
                  <a:schemeClr val="tx1"/>
                </a:solidFill>
                <a:latin typeface="Century Gothic" panose="020B0502020202020204" pitchFamily="34" charset="0"/>
              </a:rPr>
              <a:t>The educational sector consists of those institutions </a:t>
            </a:r>
            <a:r>
              <a:rPr lang="en-US" altLang="en-GB" sz="2400" dirty="0">
                <a:solidFill>
                  <a:schemeClr val="tx1"/>
                </a:solidFill>
                <a:latin typeface="Century Gothic" panose="020B0502020202020204" pitchFamily="34" charset="0"/>
              </a:rPr>
              <a:t>and individuals </a:t>
            </a:r>
            <a:r>
              <a:rPr lang="en-GB" sz="2400" dirty="0">
                <a:solidFill>
                  <a:schemeClr val="tx1"/>
                </a:solidFill>
                <a:latin typeface="Century Gothic" panose="020B0502020202020204" pitchFamily="34" charset="0"/>
              </a:rPr>
              <a:t>that provide educational services. The 2 key stakeholders </a:t>
            </a:r>
            <a:r>
              <a:rPr lang="en-US" altLang="en-GB" sz="2400" dirty="0">
                <a:solidFill>
                  <a:schemeClr val="tx1"/>
                </a:solidFill>
                <a:latin typeface="Century Gothic" panose="020B0502020202020204" pitchFamily="34" charset="0"/>
              </a:rPr>
              <a:t>here </a:t>
            </a:r>
            <a:r>
              <a:rPr lang="en-GB" sz="2400" dirty="0">
                <a:solidFill>
                  <a:schemeClr val="tx1"/>
                </a:solidFill>
                <a:latin typeface="Century Gothic" panose="020B0502020202020204" pitchFamily="34" charset="0"/>
              </a:rPr>
              <a:t>are the educational providers (policyholders) and educators (teachers).  Some of the causes </a:t>
            </a:r>
            <a:r>
              <a:rPr lang="en-US" altLang="en-GB" sz="2400" dirty="0">
                <a:solidFill>
                  <a:schemeClr val="tx1"/>
                </a:solidFill>
                <a:latin typeface="Century Gothic" panose="020B0502020202020204" pitchFamily="34" charset="0"/>
              </a:rPr>
              <a:t>of these issues inlcude </a:t>
            </a:r>
            <a:r>
              <a:rPr lang="en-GB" sz="2400" dirty="0">
                <a:solidFill>
                  <a:schemeClr val="tx1"/>
                </a:solidFill>
                <a:latin typeface="Century Gothic" panose="020B0502020202020204" pitchFamily="34" charset="0"/>
              </a:rPr>
              <a:t>but</a:t>
            </a:r>
            <a:r>
              <a:rPr lang="en-US" altLang="en-GB" sz="2400" dirty="0">
                <a:solidFill>
                  <a:schemeClr val="tx1"/>
                </a:solidFill>
                <a:latin typeface="Century Gothic" panose="020B0502020202020204" pitchFamily="34" charset="0"/>
              </a:rPr>
              <a:t> not </a:t>
            </a:r>
            <a:r>
              <a:rPr lang="en-GB" sz="2400" dirty="0">
                <a:solidFill>
                  <a:schemeClr val="tx1"/>
                </a:solidFill>
                <a:latin typeface="Century Gothic" panose="020B0502020202020204" pitchFamily="34" charset="0"/>
              </a:rPr>
              <a:t>limited to Poor remuneration</a:t>
            </a:r>
            <a:r>
              <a:rPr lang="en-US" altLang="en-GB" sz="2400" dirty="0">
                <a:solidFill>
                  <a:schemeClr val="tx1"/>
                </a:solidFill>
                <a:latin typeface="Century Gothic" panose="020B0502020202020204" pitchFamily="34" charset="0"/>
              </a:rPr>
              <a:t>, </a:t>
            </a:r>
            <a:r>
              <a:rPr lang="en-GB" sz="2400" dirty="0">
                <a:solidFill>
                  <a:schemeClr val="tx1"/>
                </a:solidFill>
                <a:latin typeface="Century Gothic" panose="020B0502020202020204" pitchFamily="34" charset="0"/>
              </a:rPr>
              <a:t>Poor welfare</a:t>
            </a:r>
            <a:r>
              <a:rPr lang="en-US" altLang="en-GB" sz="2400" dirty="0">
                <a:solidFill>
                  <a:schemeClr val="tx1"/>
                </a:solidFill>
                <a:latin typeface="Century Gothic" panose="020B0502020202020204" pitchFamily="34" charset="0"/>
              </a:rPr>
              <a:t>, </a:t>
            </a:r>
            <a:r>
              <a:rPr lang="en-GB" sz="2400" dirty="0">
                <a:solidFill>
                  <a:schemeClr val="tx1"/>
                </a:solidFill>
                <a:latin typeface="Century Gothic" panose="020B0502020202020204" pitchFamily="34" charset="0"/>
              </a:rPr>
              <a:t>Poor condition of work</a:t>
            </a:r>
            <a:r>
              <a:rPr lang="en-US" altLang="en-GB" sz="2400" dirty="0">
                <a:solidFill>
                  <a:schemeClr val="tx1"/>
                </a:solidFill>
                <a:latin typeface="Century Gothic" panose="020B0502020202020204" pitchFamily="34" charset="0"/>
              </a:rPr>
              <a:t>, Poor terms of employment, poor social and phsyical safety measurs at work. </a:t>
            </a:r>
          </a:p>
          <a:p>
            <a:pPr indent="0" algn="just">
              <a:buNone/>
            </a:pPr>
            <a:endParaRPr lang="en-US" altLang="en-GB" dirty="0">
              <a:solidFill>
                <a:schemeClr val="tx1"/>
              </a:solidFill>
              <a:latin typeface="Century Gothic" panose="020B0502020202020204" pitchFamily="34" charset="0"/>
            </a:endParaRPr>
          </a:p>
          <a:p>
            <a:pPr indent="0" algn="just">
              <a:buNone/>
            </a:pPr>
            <a:endParaRPr lang="en-GB" i="1" dirty="0">
              <a:solidFill>
                <a:schemeClr val="tx1"/>
              </a:solidFill>
              <a:latin typeface="Century Gothic" panose="020B0502020202020204" pitchFamily="34" charset="0"/>
            </a:endParaRPr>
          </a:p>
          <a:p>
            <a:pPr marL="342900" indent="-342900" algn="just"/>
            <a:endParaRPr lang="en-GB" i="1" dirty="0">
              <a:solidFill>
                <a:schemeClr val="tx1"/>
              </a:solidFill>
              <a:latin typeface="Century Gothic" panose="020B0502020202020204" pitchFamily="34" charset="0"/>
            </a:endParaRPr>
          </a:p>
        </p:txBody>
      </p:sp>
      <p:sp>
        <p:nvSpPr>
          <p:cNvPr id="7" name="Date Placeholder 6"/>
          <p:cNvSpPr>
            <a:spLocks noGrp="1"/>
          </p:cNvSpPr>
          <p:nvPr>
            <p:ph type="dt" sz="half" idx="10"/>
          </p:nvPr>
        </p:nvSpPr>
        <p:spPr>
          <a:xfrm>
            <a:off x="755576" y="6309320"/>
            <a:ext cx="2133600" cy="365125"/>
          </a:xfrm>
        </p:spPr>
        <p:txBody>
          <a:bodyPr/>
          <a:lstStyle/>
          <a:p>
            <a:fld id="{67D80425-1511-41C9-9FE1-C72C72F345A1}" type="datetime1">
              <a:rPr lang="en-GB" b="1" smtClean="0">
                <a:solidFill>
                  <a:schemeClr val="tx1"/>
                </a:solidFill>
                <a:latin typeface="Century Gothic" panose="020B0502020202020204" pitchFamily="34" charset="0"/>
              </a:rPr>
              <a:t>25/07/2023</a:t>
            </a:fld>
            <a:endParaRPr lang="en-GB" b="1" dirty="0">
              <a:solidFill>
                <a:schemeClr val="tx1"/>
              </a:solidFill>
              <a:latin typeface="Century Gothic" panose="020B0502020202020204" pitchFamily="34" charset="0"/>
            </a:endParaRPr>
          </a:p>
        </p:txBody>
      </p:sp>
      <p:sp>
        <p:nvSpPr>
          <p:cNvPr id="8" name="Slide Number Placeholder 7"/>
          <p:cNvSpPr>
            <a:spLocks noGrp="1"/>
          </p:cNvSpPr>
          <p:nvPr>
            <p:ph type="sldNum" sz="quarter" idx="12"/>
          </p:nvPr>
        </p:nvSpPr>
        <p:spPr>
          <a:xfrm>
            <a:off x="6156176" y="6309320"/>
            <a:ext cx="2133600" cy="365125"/>
          </a:xfrm>
        </p:spPr>
        <p:txBody>
          <a:bodyPr/>
          <a:lstStyle/>
          <a:p>
            <a:fld id="{2F866846-0D87-40F2-A77F-FDECED61E5F1}" type="slidenum">
              <a:rPr lang="en-GB" b="1" smtClean="0">
                <a:solidFill>
                  <a:schemeClr val="tx1"/>
                </a:solidFill>
                <a:latin typeface="Century Gothic" panose="020B0502020202020204" pitchFamily="34" charset="0"/>
              </a:rPr>
              <a:t>6</a:t>
            </a:fld>
            <a:endParaRPr lang="en-GB" b="1" dirty="0">
              <a:solidFill>
                <a:schemeClr val="tx1"/>
              </a:solidFill>
              <a:latin typeface="Century Gothic" panose="020B0502020202020204" pitchFamily="34" charset="0"/>
            </a:endParaRPr>
          </a:p>
        </p:txBody>
      </p:sp>
      <p:sp>
        <p:nvSpPr>
          <p:cNvPr id="18" name="Rectangle 17"/>
          <p:cNvSpPr/>
          <p:nvPr/>
        </p:nvSpPr>
        <p:spPr>
          <a:xfrm>
            <a:off x="8702745"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392"/>
            <a:ext cx="9144000" cy="6957392"/>
          </a:xfrm>
          <a:blipFill>
            <a:blip r:embed="rId2" cstate="print"/>
            <a:tile tx="0" ty="0" sx="100000" sy="100000" flip="none" algn="tl"/>
          </a:blipFill>
        </p:spPr>
        <p:txBody>
          <a:bodyPr>
            <a:normAutofit/>
          </a:bodyPr>
          <a:lstStyle/>
          <a:p>
            <a:fld id="{7FE23A7A-E579-47B0-97C3-219ECA36DB16}" type="slidenum">
              <a:rPr lang="en-GB" sz="2600" b="1" smtClean="0"/>
              <a:t>7</a:t>
            </a:fld>
            <a:fld id="{AEC2E98D-15F5-4DF8-B080-397231CA71E9}" type="slidenum">
              <a:rPr lang="en-GB" sz="2600" b="1" smtClean="0"/>
              <a:t>7</a:t>
            </a:fld>
            <a:fld id="{C07413FC-7500-4CCC-BA30-DAF36CECC41C}" type="slidenum">
              <a:rPr lang="en-GB" sz="2600" b="1" smtClean="0"/>
              <a:t>7</a:t>
            </a:fld>
            <a:fld id="{77A22582-B326-4149-A163-F20B830081D8}" type="slidenum">
              <a:rPr lang="en-GB" sz="2600" b="1" smtClean="0"/>
              <a:t>7</a:t>
            </a:fld>
            <a:fld id="{15A962B9-DEF2-43E7-B53C-BF4C83242F57}" type="slidenum">
              <a:rPr lang="en-GB" sz="2600" b="1" smtClean="0"/>
              <a:t>7</a:t>
            </a:fld>
            <a:fld id="{A25CC5F2-1B51-4D8C-9A05-A2990AF36F73}" type="slidenum">
              <a:rPr lang="en-GB" sz="2600" b="1" smtClean="0"/>
              <a:t>7</a:t>
            </a:fld>
            <a:fld id="{187117C3-B23B-4DD9-BE8E-DC68ADCB6FB1}" type="slidenum">
              <a:rPr lang="en-GB" sz="2600" b="1" smtClean="0"/>
              <a:t>7</a:t>
            </a:fld>
            <a:fld id="{E16A17BD-30BA-44A5-AEE2-95E84DCCDA44}" type="slidenum">
              <a:rPr lang="en-GB" sz="2600" b="1" smtClean="0"/>
              <a:t>7</a:t>
            </a:fld>
            <a:fld id="{B8F025E8-7E14-470E-A686-49203A56E7D4}" type="slidenum">
              <a:rPr lang="en-GB" sz="2600" b="1" smtClean="0"/>
              <a:t>7</a:t>
            </a:fld>
            <a:fld id="{56D83B8D-9474-4900-802E-4835E59674C1}" type="slidenum">
              <a:rPr lang="en-GB" sz="2600" b="1" smtClean="0"/>
              <a:t>7</a:t>
            </a:fld>
            <a:endParaRPr lang="en-GB" sz="2600" b="1" dirty="0"/>
          </a:p>
        </p:txBody>
      </p:sp>
      <p:sp>
        <p:nvSpPr>
          <p:cNvPr id="5" name="Rectangle 4"/>
          <p:cNvSpPr/>
          <p:nvPr/>
        </p:nvSpPr>
        <p:spPr>
          <a:xfrm>
            <a:off x="611560"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9" name="Rectangle 8"/>
          <p:cNvSpPr/>
          <p:nvPr/>
        </p:nvSpPr>
        <p:spPr>
          <a:xfrm>
            <a:off x="755576" y="61057"/>
            <a:ext cx="7776864" cy="57606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latin typeface="Century Gothic" panose="020B0502020202020204" pitchFamily="34" charset="0"/>
              </a:rPr>
              <a:t>SELECTED CAUSES OF LABOUR ISSUES IN THE EDUCATIONAL SECTOR</a:t>
            </a:r>
          </a:p>
        </p:txBody>
      </p:sp>
      <p:sp>
        <p:nvSpPr>
          <p:cNvPr id="10" name="Rectangle 9"/>
          <p:cNvSpPr/>
          <p:nvPr/>
        </p:nvSpPr>
        <p:spPr>
          <a:xfrm>
            <a:off x="912737" y="797570"/>
            <a:ext cx="7704856" cy="5688632"/>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just">
              <a:buNone/>
            </a:pPr>
            <a:endParaRPr lang="en-US" altLang="en-GB" sz="2400" dirty="0">
              <a:solidFill>
                <a:schemeClr val="tx1"/>
              </a:solidFill>
              <a:latin typeface="Century Gothic" panose="020B0502020202020204" pitchFamily="34" charset="0"/>
            </a:endParaRPr>
          </a:p>
          <a:p>
            <a:pPr indent="0" algn="just">
              <a:buNone/>
            </a:pPr>
            <a:r>
              <a:rPr lang="en-US" altLang="en-GB" sz="2400" dirty="0">
                <a:solidFill>
                  <a:schemeClr val="tx1"/>
                </a:solidFill>
                <a:latin typeface="Century Gothic" panose="020B0502020202020204" pitchFamily="34" charset="0"/>
              </a:rPr>
              <a:t>These can be summarized in t</a:t>
            </a:r>
            <a:r>
              <a:rPr lang="en-GB" sz="2400" dirty="0">
                <a:solidFill>
                  <a:schemeClr val="tx1"/>
                </a:solidFill>
                <a:latin typeface="Century Gothic" panose="020B0502020202020204" pitchFamily="34" charset="0"/>
              </a:rPr>
              <a:t>he African adage that says</a:t>
            </a:r>
            <a:r>
              <a:rPr lang="en-GB" sz="2400" i="1" dirty="0">
                <a:solidFill>
                  <a:schemeClr val="tx1"/>
                </a:solidFill>
                <a:latin typeface="Century Gothic" panose="020B0502020202020204" pitchFamily="34" charset="0"/>
              </a:rPr>
              <a:t> “</a:t>
            </a:r>
            <a:r>
              <a:rPr lang="en-GB" sz="2400" i="1" u="sng" dirty="0">
                <a:solidFill>
                  <a:schemeClr val="tx1"/>
                </a:solidFill>
                <a:latin typeface="Century Gothic" panose="020B0502020202020204" pitchFamily="34" charset="0"/>
              </a:rPr>
              <a:t>those who crown kings don’t look like kings</a:t>
            </a:r>
            <a:r>
              <a:rPr lang="en-GB" sz="2400" b="1" i="1" dirty="0">
                <a:solidFill>
                  <a:schemeClr val="tx1"/>
                </a:solidFill>
                <a:latin typeface="Century Gothic" panose="020B0502020202020204" pitchFamily="34" charset="0"/>
              </a:rPr>
              <a:t>”</a:t>
            </a:r>
            <a:r>
              <a:rPr lang="en-US" altLang="en-GB" sz="2400" b="1" i="1" dirty="0">
                <a:solidFill>
                  <a:schemeClr val="tx1"/>
                </a:solidFill>
                <a:latin typeface="Century Gothic" panose="020B0502020202020204" pitchFamily="34" charset="0"/>
              </a:rPr>
              <a:t>. </a:t>
            </a:r>
            <a:r>
              <a:rPr lang="en-GB" sz="2400" i="1" dirty="0">
                <a:solidFill>
                  <a:schemeClr val="tx1"/>
                </a:solidFill>
                <a:latin typeface="Century Gothic" panose="020B0502020202020204" pitchFamily="34" charset="0"/>
              </a:rPr>
              <a:t> </a:t>
            </a:r>
            <a:r>
              <a:rPr lang="en-GB" sz="2400" b="1" dirty="0">
                <a:solidFill>
                  <a:schemeClr val="tx1"/>
                </a:solidFill>
                <a:latin typeface="Century Gothic" panose="020B0502020202020204" pitchFamily="34" charset="0"/>
                <a:sym typeface="+mn-ea"/>
              </a:rPr>
              <a:t> </a:t>
            </a:r>
            <a:r>
              <a:rPr lang="en-US" altLang="en-GB" sz="2400" dirty="0">
                <a:solidFill>
                  <a:schemeClr val="tx1"/>
                </a:solidFill>
                <a:latin typeface="Century Gothic" panose="020B0502020202020204" pitchFamily="34" charset="0"/>
                <a:sym typeface="+mn-ea"/>
              </a:rPr>
              <a:t>Today’s educators don’t live like their products in the world of work and remuneration.</a:t>
            </a:r>
            <a:r>
              <a:rPr lang="en-US" altLang="en-GB" sz="2400" b="1" dirty="0">
                <a:solidFill>
                  <a:schemeClr val="tx1"/>
                </a:solidFill>
                <a:latin typeface="Century Gothic" panose="020B0502020202020204" pitchFamily="34" charset="0"/>
                <a:sym typeface="+mn-ea"/>
              </a:rPr>
              <a:t> </a:t>
            </a:r>
            <a:r>
              <a:rPr lang="en-GB" sz="2400" i="1" dirty="0">
                <a:solidFill>
                  <a:schemeClr val="tx1"/>
                </a:solidFill>
                <a:latin typeface="Century Gothic" panose="020B0502020202020204" pitchFamily="34" charset="0"/>
                <a:sym typeface="+mn-ea"/>
              </a:rPr>
              <a:t>Robert Owen</a:t>
            </a:r>
            <a:r>
              <a:rPr lang="en-US" altLang="en-GB" sz="2400" i="1" dirty="0">
                <a:solidFill>
                  <a:schemeClr val="tx1"/>
                </a:solidFill>
                <a:latin typeface="Century Gothic" panose="020B0502020202020204" pitchFamily="34" charset="0"/>
                <a:sym typeface="+mn-ea"/>
              </a:rPr>
              <a:t> simply put it that</a:t>
            </a:r>
            <a:r>
              <a:rPr lang="en-US" altLang="en-GB" sz="2400" b="1" i="1" dirty="0">
                <a:solidFill>
                  <a:schemeClr val="tx1"/>
                </a:solidFill>
                <a:latin typeface="Century Gothic" panose="020B0502020202020204" pitchFamily="34" charset="0"/>
                <a:sym typeface="+mn-ea"/>
              </a:rPr>
              <a:t> </a:t>
            </a:r>
            <a:r>
              <a:rPr lang="en-US" altLang="en-GB" sz="2400" i="1" dirty="0">
                <a:solidFill>
                  <a:schemeClr val="tx1"/>
                </a:solidFill>
                <a:latin typeface="Century Gothic" panose="020B0502020202020204" pitchFamily="34" charset="0"/>
                <a:sym typeface="+mn-ea"/>
              </a:rPr>
              <a:t>“</a:t>
            </a:r>
            <a:r>
              <a:rPr lang="en-US" altLang="en-GB" sz="2400" i="1" u="sng" dirty="0">
                <a:solidFill>
                  <a:schemeClr val="tx1"/>
                </a:solidFill>
                <a:latin typeface="Century Gothic" panose="020B0502020202020204" pitchFamily="34" charset="0"/>
                <a:sym typeface="+mn-ea"/>
              </a:rPr>
              <a:t>t</a:t>
            </a:r>
            <a:r>
              <a:rPr lang="en-GB" sz="2400" i="1" u="sng" dirty="0">
                <a:solidFill>
                  <a:schemeClr val="tx1"/>
                </a:solidFill>
                <a:latin typeface="Century Gothic" panose="020B0502020202020204" pitchFamily="34" charset="0"/>
                <a:sym typeface="+mn-ea"/>
              </a:rPr>
              <a:t>he lowest stage of humanity is experienced when the individual must labor for small pittance of wages from others</a:t>
            </a:r>
            <a:r>
              <a:rPr lang="en-US" altLang="en-GB" sz="2400" i="1" u="sng" dirty="0">
                <a:solidFill>
                  <a:schemeClr val="tx1"/>
                </a:solidFill>
                <a:latin typeface="Century Gothic" panose="020B0502020202020204" pitchFamily="34" charset="0"/>
                <a:sym typeface="+mn-ea"/>
              </a:rPr>
              <a:t>”</a:t>
            </a:r>
            <a:r>
              <a:rPr lang="en-US" altLang="en-GB" sz="2400" b="1" i="1" dirty="0">
                <a:solidFill>
                  <a:schemeClr val="tx1"/>
                </a:solidFill>
                <a:latin typeface="Century Gothic" panose="020B0502020202020204" pitchFamily="34" charset="0"/>
                <a:sym typeface="+mn-ea"/>
              </a:rPr>
              <a:t>. </a:t>
            </a:r>
            <a:r>
              <a:rPr lang="en-US" altLang="en-GB" sz="2400" dirty="0">
                <a:solidFill>
                  <a:schemeClr val="tx1"/>
                </a:solidFill>
                <a:latin typeface="Century Gothic" panose="020B0502020202020204" pitchFamily="34" charset="0"/>
                <a:sym typeface="+mn-ea"/>
              </a:rPr>
              <a:t>The issues are  further captured in the words of Abraham Lincoln </a:t>
            </a:r>
            <a:r>
              <a:rPr lang="en-GB" sz="2400" i="1" u="sng" dirty="0">
                <a:solidFill>
                  <a:schemeClr val="tx1"/>
                </a:solidFill>
                <a:latin typeface="Century Gothic" panose="020B0502020202020204" pitchFamily="34" charset="0"/>
                <a:sym typeface="+mn-ea"/>
              </a:rPr>
              <a:t>“...and in as much as most good</a:t>
            </a:r>
            <a:r>
              <a:rPr lang="en-GB" sz="2400" u="sng" dirty="0">
                <a:solidFill>
                  <a:schemeClr val="tx1"/>
                </a:solidFill>
                <a:latin typeface="Century Gothic" panose="020B0502020202020204" pitchFamily="34" charset="0"/>
                <a:sym typeface="+mn-ea"/>
              </a:rPr>
              <a:t> </a:t>
            </a:r>
            <a:r>
              <a:rPr lang="en-GB" sz="2400" i="1" u="sng" dirty="0">
                <a:solidFill>
                  <a:schemeClr val="tx1"/>
                </a:solidFill>
                <a:latin typeface="Century Gothic" panose="020B0502020202020204" pitchFamily="34" charset="0"/>
                <a:sym typeface="+mn-ea"/>
              </a:rPr>
              <a:t>things are produced by labour, it follows that all such things of right belong to those whose labour has produced them. But it has so happened in all ages of the world that some have laboured without  enjoyed a large proportion of the fruits. This is wrong and should not continue...</a:t>
            </a:r>
            <a:r>
              <a:rPr lang="en-GB" sz="2400" i="1" dirty="0">
                <a:solidFill>
                  <a:schemeClr val="tx1"/>
                </a:solidFill>
                <a:latin typeface="Century Gothic" panose="020B0502020202020204" pitchFamily="34" charset="0"/>
                <a:sym typeface="+mn-ea"/>
              </a:rPr>
              <a:t>”. </a:t>
            </a:r>
            <a:endParaRPr lang="en-GB" sz="2400" i="1" dirty="0">
              <a:solidFill>
                <a:schemeClr val="tx1"/>
              </a:solidFill>
              <a:latin typeface="Century Gothic" panose="020B0502020202020204" pitchFamily="34" charset="0"/>
            </a:endParaRPr>
          </a:p>
          <a:p>
            <a:pPr indent="0" algn="just">
              <a:buNone/>
            </a:pPr>
            <a:endParaRPr lang="en-GB" i="1" dirty="0">
              <a:solidFill>
                <a:schemeClr val="tx1"/>
              </a:solidFill>
              <a:latin typeface="Century Gothic" panose="020B0502020202020204" pitchFamily="34" charset="0"/>
            </a:endParaRPr>
          </a:p>
          <a:p>
            <a:pPr marL="342900" indent="-342900" algn="just"/>
            <a:endParaRPr lang="en-GB" i="1" dirty="0">
              <a:solidFill>
                <a:schemeClr val="tx1"/>
              </a:solidFill>
              <a:latin typeface="Century Gothic" panose="020B0502020202020204" pitchFamily="34" charset="0"/>
            </a:endParaRPr>
          </a:p>
        </p:txBody>
      </p:sp>
      <p:sp>
        <p:nvSpPr>
          <p:cNvPr id="7" name="Date Placeholder 6"/>
          <p:cNvSpPr>
            <a:spLocks noGrp="1"/>
          </p:cNvSpPr>
          <p:nvPr>
            <p:ph type="dt" sz="half" idx="10"/>
          </p:nvPr>
        </p:nvSpPr>
        <p:spPr>
          <a:xfrm>
            <a:off x="755576" y="6309320"/>
            <a:ext cx="2133600" cy="365125"/>
          </a:xfrm>
        </p:spPr>
        <p:txBody>
          <a:bodyPr/>
          <a:lstStyle/>
          <a:p>
            <a:fld id="{67D80425-1511-41C9-9FE1-C72C72F345A1}" type="datetime1">
              <a:rPr lang="en-GB" b="1" smtClean="0">
                <a:solidFill>
                  <a:schemeClr val="tx1"/>
                </a:solidFill>
                <a:latin typeface="Century Gothic" panose="020B0502020202020204" pitchFamily="34" charset="0"/>
              </a:rPr>
              <a:t>25/07/2023</a:t>
            </a:fld>
            <a:endParaRPr lang="en-GB" b="1" dirty="0">
              <a:solidFill>
                <a:schemeClr val="tx1"/>
              </a:solidFill>
              <a:latin typeface="Century Gothic" panose="020B0502020202020204" pitchFamily="34" charset="0"/>
            </a:endParaRPr>
          </a:p>
        </p:txBody>
      </p:sp>
      <p:sp>
        <p:nvSpPr>
          <p:cNvPr id="8" name="Slide Number Placeholder 7"/>
          <p:cNvSpPr>
            <a:spLocks noGrp="1"/>
          </p:cNvSpPr>
          <p:nvPr>
            <p:ph type="sldNum" sz="quarter" idx="12"/>
          </p:nvPr>
        </p:nvSpPr>
        <p:spPr>
          <a:xfrm>
            <a:off x="6156176" y="6309320"/>
            <a:ext cx="2133600" cy="365125"/>
          </a:xfrm>
        </p:spPr>
        <p:txBody>
          <a:bodyPr/>
          <a:lstStyle/>
          <a:p>
            <a:fld id="{2F866846-0D87-40F2-A77F-FDECED61E5F1}" type="slidenum">
              <a:rPr lang="en-GB" b="1" smtClean="0">
                <a:solidFill>
                  <a:schemeClr val="tx1"/>
                </a:solidFill>
                <a:latin typeface="Century Gothic" panose="020B0502020202020204" pitchFamily="34" charset="0"/>
              </a:rPr>
              <a:t>7</a:t>
            </a:fld>
            <a:endParaRPr lang="en-GB" b="1" dirty="0">
              <a:solidFill>
                <a:schemeClr val="tx1"/>
              </a:solidFill>
              <a:latin typeface="Century Gothic" panose="020B0502020202020204" pitchFamily="34" charset="0"/>
            </a:endParaRPr>
          </a:p>
        </p:txBody>
      </p:sp>
      <p:sp>
        <p:nvSpPr>
          <p:cNvPr id="18" name="Rectangle 17"/>
          <p:cNvSpPr/>
          <p:nvPr/>
        </p:nvSpPr>
        <p:spPr>
          <a:xfrm>
            <a:off x="8702745"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Tree>
    <p:extLst>
      <p:ext uri="{BB962C8B-B14F-4D97-AF65-F5344CB8AC3E}">
        <p14:creationId xmlns:p14="http://schemas.microsoft.com/office/powerpoint/2010/main" val="38690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392"/>
            <a:ext cx="9144000" cy="6957392"/>
          </a:xfrm>
          <a:blipFill>
            <a:blip r:embed="rId2" cstate="print"/>
            <a:tile tx="0" ty="0" sx="100000" sy="100000" flip="none" algn="tl"/>
          </a:blipFill>
        </p:spPr>
        <p:txBody>
          <a:bodyPr>
            <a:normAutofit/>
          </a:bodyPr>
          <a:lstStyle/>
          <a:p>
            <a:fld id="{7FE23A7A-E579-47B0-97C3-219ECA36DB16}" type="slidenum">
              <a:rPr lang="en-GB" sz="2600" b="1" smtClean="0"/>
              <a:t>8</a:t>
            </a:fld>
            <a:fld id="{AEC2E98D-15F5-4DF8-B080-397231CA71E9}" type="slidenum">
              <a:rPr lang="en-GB" sz="2600" b="1" smtClean="0"/>
              <a:t>8</a:t>
            </a:fld>
            <a:fld id="{C07413FC-7500-4CCC-BA30-DAF36CECC41C}" type="slidenum">
              <a:rPr lang="en-GB" sz="2600" b="1" smtClean="0"/>
              <a:t>8</a:t>
            </a:fld>
            <a:fld id="{77A22582-B326-4149-A163-F20B830081D8}" type="slidenum">
              <a:rPr lang="en-GB" sz="2600" b="1" smtClean="0"/>
              <a:t>8</a:t>
            </a:fld>
            <a:fld id="{15A962B9-DEF2-43E7-B53C-BF4C83242F57}" type="slidenum">
              <a:rPr lang="en-GB" sz="2600" b="1" smtClean="0"/>
              <a:t>8</a:t>
            </a:fld>
            <a:fld id="{A25CC5F2-1B51-4D8C-9A05-A2990AF36F73}" type="slidenum">
              <a:rPr lang="en-GB" sz="2600" b="1" smtClean="0"/>
              <a:t>8</a:t>
            </a:fld>
            <a:fld id="{187117C3-B23B-4DD9-BE8E-DC68ADCB6FB1}" type="slidenum">
              <a:rPr lang="en-GB" sz="2600" b="1" smtClean="0"/>
              <a:t>8</a:t>
            </a:fld>
            <a:fld id="{E16A17BD-30BA-44A5-AEE2-95E84DCCDA44}" type="slidenum">
              <a:rPr lang="en-GB" sz="2600" b="1" smtClean="0"/>
              <a:t>8</a:t>
            </a:fld>
            <a:fld id="{B8F025E8-7E14-470E-A686-49203A56E7D4}" type="slidenum">
              <a:rPr lang="en-GB" sz="2600" b="1" smtClean="0"/>
              <a:t>8</a:t>
            </a:fld>
            <a:fld id="{56D83B8D-9474-4900-802E-4835E59674C1}" type="slidenum">
              <a:rPr lang="en-GB" sz="2600" b="1" smtClean="0"/>
              <a:t>8</a:t>
            </a:fld>
            <a:endParaRPr lang="en-GB" sz="2600" b="1" dirty="0"/>
          </a:p>
        </p:txBody>
      </p:sp>
      <p:sp>
        <p:nvSpPr>
          <p:cNvPr id="5" name="Rectangle 4"/>
          <p:cNvSpPr/>
          <p:nvPr/>
        </p:nvSpPr>
        <p:spPr>
          <a:xfrm>
            <a:off x="611560"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9" name="Rectangle 8"/>
          <p:cNvSpPr/>
          <p:nvPr/>
        </p:nvSpPr>
        <p:spPr>
          <a:xfrm>
            <a:off x="755576" y="44624"/>
            <a:ext cx="7776864" cy="57606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latin typeface="Century Gothic" panose="020B0502020202020204" pitchFamily="34" charset="0"/>
              </a:rPr>
              <a:t>MANAGING LABOUR MATTERS</a:t>
            </a:r>
          </a:p>
        </p:txBody>
      </p:sp>
      <p:sp>
        <p:nvSpPr>
          <p:cNvPr id="10" name="Rectangle 9"/>
          <p:cNvSpPr/>
          <p:nvPr/>
        </p:nvSpPr>
        <p:spPr>
          <a:xfrm>
            <a:off x="899592" y="620688"/>
            <a:ext cx="7704856" cy="5688632"/>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solidFill>
                <a:latin typeface="Century Gothic" panose="020B0502020202020204" pitchFamily="34" charset="0"/>
              </a:rPr>
              <a:t>Ignoring or putting labour matters under lock and key is not progress. Educational providers and educators must recognize, accept and face it. The thing is that you cannot change what you ignored. Therefore managing labour issues in the educational sector is key. </a:t>
            </a:r>
          </a:p>
          <a:p>
            <a:pPr algn="just"/>
            <a:endParaRPr lang="en-GB" sz="1600" dirty="0">
              <a:solidFill>
                <a:schemeClr val="tx1"/>
              </a:solidFill>
              <a:latin typeface="Century Gothic" panose="020B0502020202020204" pitchFamily="34" charset="0"/>
            </a:endParaRPr>
          </a:p>
          <a:p>
            <a:pPr algn="just"/>
            <a:r>
              <a:rPr lang="en-GB" sz="1600" dirty="0">
                <a:solidFill>
                  <a:schemeClr val="tx1"/>
                </a:solidFill>
                <a:latin typeface="Century Gothic" panose="020B0502020202020204" pitchFamily="34" charset="0"/>
              </a:rPr>
              <a:t>Conflict management on the hand is the process by which disputes are resolved productively. There are basically 4 methods through which conflicts are managed. Thus:</a:t>
            </a:r>
          </a:p>
          <a:p>
            <a:pPr marL="342900" indent="-342900" algn="just">
              <a:buAutoNum type="arabicPeriod"/>
            </a:pPr>
            <a:r>
              <a:rPr lang="en-GB" sz="1600" b="1" u="sng" dirty="0">
                <a:solidFill>
                  <a:schemeClr val="tx1"/>
                </a:solidFill>
                <a:latin typeface="Century Gothic" panose="020B0502020202020204" pitchFamily="34" charset="0"/>
              </a:rPr>
              <a:t>Negotiation</a:t>
            </a:r>
            <a:r>
              <a:rPr lang="en-GB" sz="1600" b="1" dirty="0">
                <a:solidFill>
                  <a:schemeClr val="tx1"/>
                </a:solidFill>
                <a:latin typeface="Century Gothic" panose="020B0502020202020204" pitchFamily="34" charset="0"/>
              </a:rPr>
              <a:t>. </a:t>
            </a:r>
            <a:r>
              <a:rPr lang="en-GB" sz="1600" dirty="0">
                <a:solidFill>
                  <a:schemeClr val="tx1"/>
                </a:solidFill>
                <a:latin typeface="Century Gothic" panose="020B0502020202020204" pitchFamily="34" charset="0"/>
              </a:rPr>
              <a:t>Negotiation is a discussion aimed at reaching agreement. Albert Einstein says Peace cannot be kept by force but can be achieved by understanding</a:t>
            </a:r>
            <a:r>
              <a:rPr lang="en-GB" sz="1600" b="1" i="1" dirty="0">
                <a:solidFill>
                  <a:schemeClr val="tx1"/>
                </a:solidFill>
                <a:latin typeface="Century Gothic" panose="020B0502020202020204" pitchFamily="34" charset="0"/>
              </a:rPr>
              <a:t>.  </a:t>
            </a:r>
            <a:r>
              <a:rPr lang="en-GB" sz="1600" dirty="0">
                <a:solidFill>
                  <a:schemeClr val="tx1"/>
                </a:solidFill>
                <a:latin typeface="Century Gothic" panose="020B0502020202020204" pitchFamily="34" charset="0"/>
              </a:rPr>
              <a:t>Negotiation allows us to move from points of views to view point</a:t>
            </a:r>
            <a:r>
              <a:rPr lang="en-US" altLang="en-GB" sz="1600" dirty="0">
                <a:solidFill>
                  <a:schemeClr val="tx1"/>
                </a:solidFill>
                <a:latin typeface="Century Gothic" panose="020B0502020202020204" pitchFamily="34" charset="0"/>
              </a:rPr>
              <a:t>s</a:t>
            </a:r>
            <a:r>
              <a:rPr lang="en-GB" sz="1600" dirty="0">
                <a:solidFill>
                  <a:schemeClr val="tx1"/>
                </a:solidFill>
                <a:latin typeface="Century Gothic" panose="020B0502020202020204" pitchFamily="34" charset="0"/>
              </a:rPr>
              <a:t>. </a:t>
            </a:r>
            <a:r>
              <a:rPr lang="en-GB" sz="1600" i="1" dirty="0">
                <a:solidFill>
                  <a:schemeClr val="tx1"/>
                </a:solidFill>
                <a:latin typeface="Century Gothic" panose="020B0502020202020204" pitchFamily="34" charset="0"/>
              </a:rPr>
              <a:t>It is recommended for the sector</a:t>
            </a:r>
            <a:r>
              <a:rPr lang="en-GB" sz="1600" b="1" dirty="0">
                <a:solidFill>
                  <a:schemeClr val="tx1"/>
                </a:solidFill>
                <a:latin typeface="Century Gothic" panose="020B0502020202020204" pitchFamily="34" charset="0"/>
              </a:rPr>
              <a:t>. </a:t>
            </a:r>
          </a:p>
          <a:p>
            <a:pPr marL="342900" indent="-342900" algn="just">
              <a:buAutoNum type="arabicPeriod"/>
            </a:pPr>
            <a:r>
              <a:rPr lang="en-GB" sz="1600" b="1" u="sng" dirty="0">
                <a:solidFill>
                  <a:schemeClr val="tx1"/>
                </a:solidFill>
                <a:latin typeface="Century Gothic" panose="020B0502020202020204" pitchFamily="34" charset="0"/>
              </a:rPr>
              <a:t>Mediation</a:t>
            </a:r>
            <a:r>
              <a:rPr lang="en-GB" sz="1600" b="1" dirty="0">
                <a:solidFill>
                  <a:schemeClr val="tx1"/>
                </a:solidFill>
                <a:latin typeface="Century Gothic" panose="020B0502020202020204" pitchFamily="34" charset="0"/>
              </a:rPr>
              <a:t>. </a:t>
            </a:r>
            <a:r>
              <a:rPr lang="en-GB" sz="1600" i="1" dirty="0">
                <a:solidFill>
                  <a:schemeClr val="tx1"/>
                </a:solidFill>
                <a:latin typeface="Century Gothic" panose="020B0502020202020204" pitchFamily="34" charset="0"/>
              </a:rPr>
              <a:t> </a:t>
            </a:r>
            <a:r>
              <a:rPr lang="en-GB" sz="1600" dirty="0">
                <a:solidFill>
                  <a:schemeClr val="tx1"/>
                </a:solidFill>
                <a:latin typeface="Century Gothic" panose="020B0502020202020204" pitchFamily="34" charset="0"/>
              </a:rPr>
              <a:t>Mediation is a constructive conversation between parties in conflicts facilitated by a neutral third person. When there is a conflict that means there are truths that have to be addressed on each side of the conflicts. And to resolve it  mediation is key in ensuring both sides are engage in a dialogue.</a:t>
            </a:r>
            <a:r>
              <a:rPr lang="en-GB" sz="1600" b="1" i="1" dirty="0">
                <a:solidFill>
                  <a:schemeClr val="tx1"/>
                </a:solidFill>
                <a:latin typeface="Century Gothic" panose="020B0502020202020204" pitchFamily="34" charset="0"/>
              </a:rPr>
              <a:t> </a:t>
            </a:r>
            <a:r>
              <a:rPr lang="en-GB" sz="1600" i="1" dirty="0">
                <a:solidFill>
                  <a:schemeClr val="tx1"/>
                </a:solidFill>
                <a:latin typeface="Century Gothic" panose="020B0502020202020204" pitchFamily="34" charset="0"/>
              </a:rPr>
              <a:t>Good for the sector as well.</a:t>
            </a:r>
            <a:endParaRPr lang="en-GB" sz="1600" b="1" dirty="0">
              <a:solidFill>
                <a:schemeClr val="tx1"/>
              </a:solidFill>
              <a:latin typeface="Century Gothic" panose="020B0502020202020204" pitchFamily="34" charset="0"/>
            </a:endParaRPr>
          </a:p>
          <a:p>
            <a:pPr marL="342900" indent="-342900" algn="just">
              <a:buAutoNum type="arabicPeriod"/>
            </a:pPr>
            <a:r>
              <a:rPr lang="en-GB" sz="1600" b="1" u="sng" dirty="0">
                <a:solidFill>
                  <a:schemeClr val="tx1"/>
                </a:solidFill>
                <a:latin typeface="Century Gothic" panose="020B0502020202020204" pitchFamily="34" charset="0"/>
              </a:rPr>
              <a:t>Arbitration. </a:t>
            </a:r>
            <a:r>
              <a:rPr lang="en-GB" sz="1600" dirty="0">
                <a:solidFill>
                  <a:schemeClr val="tx1"/>
                </a:solidFill>
                <a:latin typeface="Century Gothic" panose="020B0502020202020204" pitchFamily="34" charset="0"/>
              </a:rPr>
              <a:t> Is a technique of resolving disputes outside the court system. Parties involved decide to have their disputes heard by one or two arbitrators and agree to be bound by their decisions. </a:t>
            </a:r>
            <a:r>
              <a:rPr lang="en-GB" sz="1600" i="1" dirty="0">
                <a:solidFill>
                  <a:schemeClr val="tx1"/>
                </a:solidFill>
                <a:latin typeface="Century Gothic" panose="020B0502020202020204" pitchFamily="34" charset="0"/>
              </a:rPr>
              <a:t>Not too good. </a:t>
            </a:r>
            <a:endParaRPr lang="en-GB" sz="1600" dirty="0">
              <a:solidFill>
                <a:schemeClr val="tx1"/>
              </a:solidFill>
              <a:latin typeface="Century Gothic" panose="020B0502020202020204" pitchFamily="34" charset="0"/>
            </a:endParaRPr>
          </a:p>
          <a:p>
            <a:pPr marL="342900" indent="-342900" algn="just">
              <a:buAutoNum type="arabicPeriod"/>
            </a:pPr>
            <a:r>
              <a:rPr lang="en-GB" sz="1600" b="1" u="sng" dirty="0">
                <a:solidFill>
                  <a:schemeClr val="tx1"/>
                </a:solidFill>
                <a:latin typeface="Century Gothic" panose="020B0502020202020204" pitchFamily="34" charset="0"/>
              </a:rPr>
              <a:t>Litigation</a:t>
            </a:r>
            <a:r>
              <a:rPr lang="en-GB" sz="1600" b="1" dirty="0">
                <a:solidFill>
                  <a:schemeClr val="tx1"/>
                </a:solidFill>
                <a:latin typeface="Century Gothic" panose="020B0502020202020204" pitchFamily="34" charset="0"/>
              </a:rPr>
              <a:t>. </a:t>
            </a:r>
            <a:r>
              <a:rPr lang="en-GB" sz="1600" dirty="0">
                <a:solidFill>
                  <a:schemeClr val="tx1"/>
                </a:solidFill>
                <a:latin typeface="Century Gothic" panose="020B0502020202020204" pitchFamily="34" charset="0"/>
              </a:rPr>
              <a:t>It is purely a court case to listen to parties argument by a judge and decides the case. This should be a last resort in labour matters. </a:t>
            </a:r>
            <a:endParaRPr lang="en-GB" sz="1600" b="1" dirty="0">
              <a:solidFill>
                <a:schemeClr val="tx1"/>
              </a:solidFill>
              <a:latin typeface="Century Gothic" panose="020B0502020202020204" pitchFamily="34" charset="0"/>
            </a:endParaRPr>
          </a:p>
        </p:txBody>
      </p:sp>
      <p:sp>
        <p:nvSpPr>
          <p:cNvPr id="7" name="Date Placeholder 6"/>
          <p:cNvSpPr>
            <a:spLocks noGrp="1"/>
          </p:cNvSpPr>
          <p:nvPr>
            <p:ph type="dt" sz="half" idx="10"/>
          </p:nvPr>
        </p:nvSpPr>
        <p:spPr>
          <a:xfrm>
            <a:off x="755576" y="6309320"/>
            <a:ext cx="2133600" cy="365125"/>
          </a:xfrm>
        </p:spPr>
        <p:txBody>
          <a:bodyPr/>
          <a:lstStyle/>
          <a:p>
            <a:fld id="{67D80425-1511-41C9-9FE1-C72C72F345A1}" type="datetime1">
              <a:rPr lang="en-GB" b="1" smtClean="0">
                <a:solidFill>
                  <a:schemeClr val="tx1"/>
                </a:solidFill>
                <a:latin typeface="Century Gothic" panose="020B0502020202020204" pitchFamily="34" charset="0"/>
              </a:rPr>
              <a:t>25/07/2023</a:t>
            </a:fld>
            <a:endParaRPr lang="en-GB" b="1" dirty="0">
              <a:solidFill>
                <a:schemeClr val="tx1"/>
              </a:solidFill>
              <a:latin typeface="Century Gothic" panose="020B0502020202020204" pitchFamily="34" charset="0"/>
            </a:endParaRPr>
          </a:p>
        </p:txBody>
      </p:sp>
      <p:sp>
        <p:nvSpPr>
          <p:cNvPr id="8" name="Slide Number Placeholder 7"/>
          <p:cNvSpPr>
            <a:spLocks noGrp="1"/>
          </p:cNvSpPr>
          <p:nvPr>
            <p:ph type="sldNum" sz="quarter" idx="12"/>
          </p:nvPr>
        </p:nvSpPr>
        <p:spPr>
          <a:xfrm>
            <a:off x="6156176" y="6309320"/>
            <a:ext cx="2133600" cy="365125"/>
          </a:xfrm>
        </p:spPr>
        <p:txBody>
          <a:bodyPr/>
          <a:lstStyle/>
          <a:p>
            <a:fld id="{2F866846-0D87-40F2-A77F-FDECED61E5F1}" type="slidenum">
              <a:rPr lang="en-GB" b="1" smtClean="0">
                <a:solidFill>
                  <a:schemeClr val="tx1"/>
                </a:solidFill>
                <a:latin typeface="Century Gothic" panose="020B0502020202020204" pitchFamily="34" charset="0"/>
              </a:rPr>
              <a:t>8</a:t>
            </a:fld>
            <a:endParaRPr lang="en-GB" b="1" dirty="0">
              <a:solidFill>
                <a:schemeClr val="tx1"/>
              </a:solidFill>
              <a:latin typeface="Century Gothic" panose="020B0502020202020204" pitchFamily="34" charset="0"/>
            </a:endParaRPr>
          </a:p>
        </p:txBody>
      </p:sp>
      <p:sp>
        <p:nvSpPr>
          <p:cNvPr id="18" name="Rectangle 17"/>
          <p:cNvSpPr/>
          <p:nvPr/>
        </p:nvSpPr>
        <p:spPr>
          <a:xfrm>
            <a:off x="8702745"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392"/>
            <a:ext cx="9144000" cy="6957392"/>
          </a:xfrm>
          <a:blipFill>
            <a:blip r:embed="rId2" cstate="print"/>
            <a:tile tx="0" ty="0" sx="100000" sy="100000" flip="none" algn="tl"/>
          </a:blipFill>
        </p:spPr>
        <p:txBody>
          <a:bodyPr>
            <a:normAutofit/>
          </a:bodyPr>
          <a:lstStyle/>
          <a:p>
            <a:fld id="{7FE23A7A-E579-47B0-97C3-219ECA36DB16}" type="slidenum">
              <a:rPr lang="en-GB" sz="2600" b="1" smtClean="0"/>
              <a:t>9</a:t>
            </a:fld>
            <a:fld id="{AEC2E98D-15F5-4DF8-B080-397231CA71E9}" type="slidenum">
              <a:rPr lang="en-GB" sz="2600" b="1" smtClean="0"/>
              <a:t>9</a:t>
            </a:fld>
            <a:fld id="{C07413FC-7500-4CCC-BA30-DAF36CECC41C}" type="slidenum">
              <a:rPr lang="en-GB" sz="2600" b="1" smtClean="0"/>
              <a:t>9</a:t>
            </a:fld>
            <a:fld id="{77A22582-B326-4149-A163-F20B830081D8}" type="slidenum">
              <a:rPr lang="en-GB" sz="2600" b="1" smtClean="0"/>
              <a:t>9</a:t>
            </a:fld>
            <a:fld id="{15A962B9-DEF2-43E7-B53C-BF4C83242F57}" type="slidenum">
              <a:rPr lang="en-GB" sz="2600" b="1" smtClean="0"/>
              <a:t>9</a:t>
            </a:fld>
            <a:fld id="{A25CC5F2-1B51-4D8C-9A05-A2990AF36F73}" type="slidenum">
              <a:rPr lang="en-GB" sz="2600" b="1" smtClean="0"/>
              <a:t>9</a:t>
            </a:fld>
            <a:fld id="{187117C3-B23B-4DD9-BE8E-DC68ADCB6FB1}" type="slidenum">
              <a:rPr lang="en-GB" sz="2600" b="1" smtClean="0"/>
              <a:t>9</a:t>
            </a:fld>
            <a:fld id="{E16A17BD-30BA-44A5-AEE2-95E84DCCDA44}" type="slidenum">
              <a:rPr lang="en-GB" sz="2600" b="1" smtClean="0"/>
              <a:t>9</a:t>
            </a:fld>
            <a:fld id="{B8F025E8-7E14-470E-A686-49203A56E7D4}" type="slidenum">
              <a:rPr lang="en-GB" sz="2600" b="1" smtClean="0"/>
              <a:t>9</a:t>
            </a:fld>
            <a:fld id="{56D83B8D-9474-4900-802E-4835E59674C1}" type="slidenum">
              <a:rPr lang="en-GB" sz="2600" b="1" smtClean="0"/>
              <a:t>9</a:t>
            </a:fld>
            <a:endParaRPr lang="en-GB" sz="2600" b="1" dirty="0"/>
          </a:p>
        </p:txBody>
      </p:sp>
      <p:sp>
        <p:nvSpPr>
          <p:cNvPr id="5" name="Rectangle 4"/>
          <p:cNvSpPr/>
          <p:nvPr/>
        </p:nvSpPr>
        <p:spPr>
          <a:xfrm>
            <a:off x="611560"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9" name="Rectangle 8"/>
          <p:cNvSpPr/>
          <p:nvPr/>
        </p:nvSpPr>
        <p:spPr>
          <a:xfrm>
            <a:off x="755576" y="44624"/>
            <a:ext cx="7776864" cy="57606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u="sng" dirty="0">
                <a:solidFill>
                  <a:schemeClr val="tx1"/>
                </a:solidFill>
                <a:latin typeface="Century Gothic" panose="020B0502020202020204" pitchFamily="34" charset="0"/>
              </a:rPr>
              <a:t>APPLICATION OF </a:t>
            </a:r>
            <a:r>
              <a:rPr lang="en-GB" b="1" u="sng" dirty="0">
                <a:solidFill>
                  <a:schemeClr val="tx1"/>
                </a:solidFill>
                <a:latin typeface="Century Gothic" panose="020B0502020202020204" pitchFamily="34" charset="0"/>
              </a:rPr>
              <a:t>CONFLICT RESOLUTION TECHNIQUES</a:t>
            </a:r>
          </a:p>
        </p:txBody>
      </p:sp>
      <p:sp>
        <p:nvSpPr>
          <p:cNvPr id="10" name="Rectangle 9"/>
          <p:cNvSpPr/>
          <p:nvPr/>
        </p:nvSpPr>
        <p:spPr>
          <a:xfrm>
            <a:off x="899592" y="620688"/>
            <a:ext cx="7704856" cy="5688632"/>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750" dirty="0">
                <a:solidFill>
                  <a:schemeClr val="tx1"/>
                </a:solidFill>
                <a:latin typeface="Century Gothic" panose="020B0502020202020204" pitchFamily="34" charset="0"/>
              </a:rPr>
              <a:t>Different people use different techniques to resolve conflict, depending on their personalities and preferences.  However, there are five common techniques </a:t>
            </a:r>
            <a:r>
              <a:rPr lang="en-US" altLang="en-GB" sz="1750" dirty="0">
                <a:solidFill>
                  <a:schemeClr val="tx1"/>
                </a:solidFill>
                <a:latin typeface="Century Gothic" panose="020B0502020202020204" pitchFamily="34" charset="0"/>
              </a:rPr>
              <a:t>which </a:t>
            </a:r>
            <a:r>
              <a:rPr lang="en-GB" sz="1750" dirty="0">
                <a:solidFill>
                  <a:schemeClr val="tx1"/>
                </a:solidFill>
                <a:latin typeface="Century Gothic" panose="020B0502020202020204" pitchFamily="34" charset="0"/>
              </a:rPr>
              <a:t>none is one size fit all. These are:</a:t>
            </a:r>
          </a:p>
          <a:p>
            <a:pPr marL="342900" indent="-342900" algn="just">
              <a:buAutoNum type="arabicPeriod"/>
            </a:pPr>
            <a:r>
              <a:rPr lang="en-GB" sz="1750" b="1" u="sng" dirty="0">
                <a:solidFill>
                  <a:schemeClr val="tx1"/>
                </a:solidFill>
                <a:latin typeface="Century Gothic" panose="020B0502020202020204" pitchFamily="34" charset="0"/>
              </a:rPr>
              <a:t>Avoiding</a:t>
            </a:r>
            <a:r>
              <a:rPr lang="en-GB" sz="1750" b="1" dirty="0">
                <a:solidFill>
                  <a:schemeClr val="tx1"/>
                </a:solidFill>
                <a:latin typeface="Century Gothic" panose="020B0502020202020204" pitchFamily="34" charset="0"/>
              </a:rPr>
              <a:t>. </a:t>
            </a:r>
            <a:r>
              <a:rPr lang="en-GB" sz="1750" dirty="0">
                <a:solidFill>
                  <a:schemeClr val="tx1"/>
                </a:solidFill>
                <a:latin typeface="Century Gothic" panose="020B0502020202020204" pitchFamily="34" charset="0"/>
              </a:rPr>
              <a:t>Involve ignoring that there may be conflicts. There are times that the technique is good but not in all situations. Sometimes to resolve certain issues is to do nothing. </a:t>
            </a:r>
            <a:r>
              <a:rPr lang="en-GB" sz="1750" i="1" dirty="0">
                <a:solidFill>
                  <a:schemeClr val="tx1"/>
                </a:solidFill>
                <a:latin typeface="Century Gothic" panose="020B0502020202020204" pitchFamily="34" charset="0"/>
              </a:rPr>
              <a:t>Not good </a:t>
            </a:r>
            <a:r>
              <a:rPr lang="en-US" altLang="en-GB" sz="1750" i="1" dirty="0">
                <a:solidFill>
                  <a:schemeClr val="tx1"/>
                </a:solidFill>
                <a:latin typeface="Century Gothic" panose="020B0502020202020204" pitchFamily="34" charset="0"/>
              </a:rPr>
              <a:t>for </a:t>
            </a:r>
            <a:r>
              <a:rPr lang="en-GB" sz="1750" i="1" dirty="0">
                <a:solidFill>
                  <a:schemeClr val="tx1"/>
                </a:solidFill>
                <a:latin typeface="Century Gothic" panose="020B0502020202020204" pitchFamily="34" charset="0"/>
              </a:rPr>
              <a:t>the educational sector.</a:t>
            </a:r>
            <a:endParaRPr lang="en-GB" sz="1750" b="1" i="1" dirty="0">
              <a:solidFill>
                <a:schemeClr val="tx1"/>
              </a:solidFill>
              <a:latin typeface="Century Gothic" panose="020B0502020202020204" pitchFamily="34" charset="0"/>
            </a:endParaRPr>
          </a:p>
          <a:p>
            <a:pPr marL="342900" indent="-342900" algn="just">
              <a:buAutoNum type="arabicPeriod"/>
            </a:pPr>
            <a:r>
              <a:rPr lang="en-GB" sz="1750" b="1" u="sng" dirty="0">
                <a:solidFill>
                  <a:schemeClr val="tx1"/>
                </a:solidFill>
                <a:latin typeface="Century Gothic" panose="020B0502020202020204" pitchFamily="34" charset="0"/>
              </a:rPr>
              <a:t>Competing</a:t>
            </a:r>
            <a:r>
              <a:rPr lang="en-GB" sz="1750" b="1" dirty="0">
                <a:solidFill>
                  <a:schemeClr val="tx1"/>
                </a:solidFill>
                <a:latin typeface="Century Gothic" panose="020B0502020202020204" pitchFamily="34" charset="0"/>
              </a:rPr>
              <a:t>. </a:t>
            </a:r>
            <a:r>
              <a:rPr lang="en-GB" sz="1750" i="1" dirty="0">
                <a:solidFill>
                  <a:schemeClr val="tx1"/>
                </a:solidFill>
                <a:latin typeface="Century Gothic" panose="020B0502020202020204" pitchFamily="34" charset="0"/>
              </a:rPr>
              <a:t> </a:t>
            </a:r>
            <a:r>
              <a:rPr lang="en-GB" sz="1750" dirty="0">
                <a:solidFill>
                  <a:schemeClr val="tx1"/>
                </a:solidFill>
                <a:latin typeface="Century Gothic" panose="020B0502020202020204" pitchFamily="34" charset="0"/>
              </a:rPr>
              <a:t>Competing is an uncooperative overly assertive method used by people who insist on wining. It is win-lose technique. Like in the case of ASUU and FGN. </a:t>
            </a:r>
            <a:r>
              <a:rPr lang="en-GB" sz="1750" i="1" dirty="0">
                <a:solidFill>
                  <a:schemeClr val="tx1"/>
                </a:solidFill>
                <a:latin typeface="Century Gothic" panose="020B0502020202020204" pitchFamily="34" charset="0"/>
              </a:rPr>
              <a:t>Not good </a:t>
            </a:r>
            <a:r>
              <a:rPr lang="en-US" altLang="en-GB" sz="1750" i="1" dirty="0">
                <a:solidFill>
                  <a:schemeClr val="tx1"/>
                </a:solidFill>
                <a:latin typeface="Century Gothic" panose="020B0502020202020204" pitchFamily="34" charset="0"/>
              </a:rPr>
              <a:t>for </a:t>
            </a:r>
            <a:r>
              <a:rPr lang="en-GB" sz="1750" i="1" dirty="0">
                <a:solidFill>
                  <a:schemeClr val="tx1"/>
                </a:solidFill>
                <a:latin typeface="Century Gothic" panose="020B0502020202020204" pitchFamily="34" charset="0"/>
              </a:rPr>
              <a:t>the educational sector.</a:t>
            </a:r>
          </a:p>
          <a:p>
            <a:pPr marL="342900" indent="-342900" algn="just">
              <a:buAutoNum type="arabicPeriod"/>
            </a:pPr>
            <a:r>
              <a:rPr lang="en-GB" sz="1750" b="1" u="sng" dirty="0">
                <a:solidFill>
                  <a:schemeClr val="tx1"/>
                </a:solidFill>
                <a:latin typeface="Century Gothic" panose="020B0502020202020204" pitchFamily="34" charset="0"/>
              </a:rPr>
              <a:t>Accommodating. </a:t>
            </a:r>
            <a:r>
              <a:rPr lang="en-GB" sz="1750" dirty="0">
                <a:solidFill>
                  <a:schemeClr val="tx1"/>
                </a:solidFill>
                <a:latin typeface="Century Gothic" panose="020B0502020202020204" pitchFamily="34" charset="0"/>
              </a:rPr>
              <a:t> This technique is called smoothing. It involves one party giving the opposing party exactly what it needs to resolve the problem. </a:t>
            </a:r>
            <a:r>
              <a:rPr lang="en-GB" sz="1750" i="1" dirty="0">
                <a:solidFill>
                  <a:schemeClr val="tx1"/>
                </a:solidFill>
                <a:latin typeface="Century Gothic" panose="020B0502020202020204" pitchFamily="34" charset="0"/>
              </a:rPr>
              <a:t>Not too good for the sector</a:t>
            </a:r>
            <a:endParaRPr lang="en-GB" sz="1750" b="1" dirty="0">
              <a:solidFill>
                <a:schemeClr val="tx1"/>
              </a:solidFill>
              <a:latin typeface="Century Gothic" panose="020B0502020202020204" pitchFamily="34" charset="0"/>
            </a:endParaRPr>
          </a:p>
          <a:p>
            <a:pPr marL="342900" indent="-342900" algn="just">
              <a:buAutoNum type="arabicPeriod"/>
            </a:pPr>
            <a:r>
              <a:rPr lang="en-GB" sz="1750" b="1" u="sng" dirty="0">
                <a:solidFill>
                  <a:schemeClr val="tx1"/>
                </a:solidFill>
                <a:latin typeface="Century Gothic" panose="020B0502020202020204" pitchFamily="34" charset="0"/>
              </a:rPr>
              <a:t>Collaborating</a:t>
            </a:r>
            <a:r>
              <a:rPr lang="en-GB" sz="1750" b="1" dirty="0">
                <a:solidFill>
                  <a:schemeClr val="tx1"/>
                </a:solidFill>
                <a:latin typeface="Century Gothic" panose="020B0502020202020204" pitchFamily="34" charset="0"/>
              </a:rPr>
              <a:t>. </a:t>
            </a:r>
            <a:r>
              <a:rPr lang="en-GB" sz="1750" dirty="0">
                <a:solidFill>
                  <a:schemeClr val="tx1"/>
                </a:solidFill>
                <a:latin typeface="Century Gothic" panose="020B0502020202020204" pitchFamily="34" charset="0"/>
              </a:rPr>
              <a:t>It is a win-win technique. Parties work together to find common grounds and mutually agree to work to resolve conflicts. This is the most idle technique for the education sector. </a:t>
            </a:r>
            <a:r>
              <a:rPr lang="en-GB" sz="1750" b="1" i="1" dirty="0">
                <a:solidFill>
                  <a:schemeClr val="tx1"/>
                </a:solidFill>
                <a:latin typeface="Century Gothic" panose="020B0502020202020204" pitchFamily="34" charset="0"/>
              </a:rPr>
              <a:t>Conflict cannot survive without your participation </a:t>
            </a:r>
            <a:r>
              <a:rPr lang="en-GB" sz="1750" b="1" dirty="0">
                <a:solidFill>
                  <a:schemeClr val="tx1"/>
                </a:solidFill>
                <a:latin typeface="Century Gothic" panose="020B0502020202020204" pitchFamily="34" charset="0"/>
              </a:rPr>
              <a:t>– Wayne Dyer. </a:t>
            </a:r>
            <a:r>
              <a:rPr lang="en-GB" sz="1750" dirty="0">
                <a:solidFill>
                  <a:schemeClr val="tx1"/>
                </a:solidFill>
                <a:latin typeface="Century Gothic" panose="020B0502020202020204" pitchFamily="34" charset="0"/>
              </a:rPr>
              <a:t>The moment conflicting parties agree to collaborate to address their differences conflicts die natural death. </a:t>
            </a:r>
            <a:r>
              <a:rPr lang="en-US" altLang="en-GB" sz="1750" dirty="0">
                <a:solidFill>
                  <a:schemeClr val="tx1"/>
                </a:solidFill>
                <a:latin typeface="Century Gothic" panose="020B0502020202020204" pitchFamily="34" charset="0"/>
              </a:rPr>
              <a:t>Let me proof this further with a practiical illustration.</a:t>
            </a:r>
            <a:endParaRPr lang="en-US" altLang="en-GB" sz="1750" b="1" i="1" dirty="0">
              <a:solidFill>
                <a:schemeClr val="tx1"/>
              </a:solidFill>
              <a:latin typeface="Century Gothic" panose="020B0502020202020204" pitchFamily="34" charset="0"/>
            </a:endParaRPr>
          </a:p>
        </p:txBody>
      </p:sp>
      <p:sp>
        <p:nvSpPr>
          <p:cNvPr id="7" name="Date Placeholder 6"/>
          <p:cNvSpPr>
            <a:spLocks noGrp="1"/>
          </p:cNvSpPr>
          <p:nvPr>
            <p:ph type="dt" sz="half" idx="10"/>
          </p:nvPr>
        </p:nvSpPr>
        <p:spPr>
          <a:xfrm>
            <a:off x="755576" y="6309320"/>
            <a:ext cx="2133600" cy="365125"/>
          </a:xfrm>
        </p:spPr>
        <p:txBody>
          <a:bodyPr/>
          <a:lstStyle/>
          <a:p>
            <a:fld id="{67D80425-1511-41C9-9FE1-C72C72F345A1}" type="datetime1">
              <a:rPr lang="en-GB" b="1" smtClean="0">
                <a:solidFill>
                  <a:schemeClr val="tx1"/>
                </a:solidFill>
                <a:latin typeface="Century Gothic" panose="020B0502020202020204" pitchFamily="34" charset="0"/>
              </a:rPr>
              <a:t>25/07/2023</a:t>
            </a:fld>
            <a:endParaRPr lang="en-GB" b="1" dirty="0">
              <a:solidFill>
                <a:schemeClr val="tx1"/>
              </a:solidFill>
              <a:latin typeface="Century Gothic" panose="020B0502020202020204" pitchFamily="34" charset="0"/>
            </a:endParaRPr>
          </a:p>
        </p:txBody>
      </p:sp>
      <p:sp>
        <p:nvSpPr>
          <p:cNvPr id="8" name="Slide Number Placeholder 7"/>
          <p:cNvSpPr>
            <a:spLocks noGrp="1"/>
          </p:cNvSpPr>
          <p:nvPr>
            <p:ph type="sldNum" sz="quarter" idx="12"/>
          </p:nvPr>
        </p:nvSpPr>
        <p:spPr>
          <a:xfrm>
            <a:off x="6156176" y="6309320"/>
            <a:ext cx="2133600" cy="365125"/>
          </a:xfrm>
        </p:spPr>
        <p:txBody>
          <a:bodyPr/>
          <a:lstStyle/>
          <a:p>
            <a:fld id="{2F866846-0D87-40F2-A77F-FDECED61E5F1}" type="slidenum">
              <a:rPr lang="en-GB" b="1" smtClean="0">
                <a:solidFill>
                  <a:schemeClr val="tx1"/>
                </a:solidFill>
                <a:latin typeface="Century Gothic" panose="020B0502020202020204" pitchFamily="34" charset="0"/>
              </a:rPr>
              <a:t>9</a:t>
            </a:fld>
            <a:endParaRPr lang="en-GB" b="1" dirty="0">
              <a:solidFill>
                <a:schemeClr val="tx1"/>
              </a:solidFill>
              <a:latin typeface="Century Gothic" panose="020B0502020202020204" pitchFamily="34" charset="0"/>
            </a:endParaRPr>
          </a:p>
        </p:txBody>
      </p:sp>
      <p:sp>
        <p:nvSpPr>
          <p:cNvPr id="18" name="Rectangle 17"/>
          <p:cNvSpPr/>
          <p:nvPr/>
        </p:nvSpPr>
        <p:spPr>
          <a:xfrm>
            <a:off x="8702745" y="-27384"/>
            <a:ext cx="45719" cy="68580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1595</Words>
  <Application>Microsoft Macintosh PowerPoint</Application>
  <PresentationFormat>On-screen Show (4:3)</PresentationFormat>
  <Paragraphs>113</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Narrow</vt:lpstr>
      <vt:lpstr>Calibri</vt:lpstr>
      <vt:lpstr>Century Gothic</vt:lpstr>
      <vt:lpstr>Office Theme</vt:lpstr>
      <vt:lpstr>PowerPoint Presentation</vt:lpstr>
      <vt:lpstr>2222222222</vt:lpstr>
      <vt:lpstr>3333333333</vt:lpstr>
      <vt:lpstr>4444444444</vt:lpstr>
      <vt:lpstr>5555555555</vt:lpstr>
      <vt:lpstr>6666666666</vt:lpstr>
      <vt:lpstr>7777777777</vt:lpstr>
      <vt:lpstr>8888888888</vt:lpstr>
      <vt:lpstr>9999999999</vt:lpstr>
      <vt:lpstr>10101010101010101010</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IGWE IFEOMA</dc:creator>
  <cp:lastModifiedBy>Jerry Vreeman</cp:lastModifiedBy>
  <cp:revision>133</cp:revision>
  <dcterms:created xsi:type="dcterms:W3CDTF">2023-07-18T09:33:00Z</dcterms:created>
  <dcterms:modified xsi:type="dcterms:W3CDTF">2023-07-25T13:52:12Z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F265696BAFE342A3BEA8E50DD2F08733</vt:lpwstr>
  </property>
  <property fmtid="{D5CDD505-2E9C-101B-9397-08002B2CF9AE}" pid="3" name="KSOProductBuildVer">
    <vt:lpwstr>1033-11.2.0.11486</vt:lpwstr>
  </property>
</Properties>
</file>