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348" r:id="rId2"/>
    <p:sldId id="349" r:id="rId3"/>
    <p:sldId id="385" r:id="rId4"/>
    <p:sldId id="383" r:id="rId5"/>
    <p:sldId id="380" r:id="rId6"/>
    <p:sldId id="381" r:id="rId7"/>
    <p:sldId id="311" r:id="rId8"/>
    <p:sldId id="257" r:id="rId9"/>
    <p:sldId id="350" r:id="rId10"/>
    <p:sldId id="351" r:id="rId11"/>
    <p:sldId id="355" r:id="rId12"/>
    <p:sldId id="352" r:id="rId13"/>
    <p:sldId id="358" r:id="rId14"/>
    <p:sldId id="353" r:id="rId15"/>
    <p:sldId id="356" r:id="rId16"/>
    <p:sldId id="357" r:id="rId17"/>
    <p:sldId id="359" r:id="rId18"/>
    <p:sldId id="360" r:id="rId19"/>
    <p:sldId id="361" r:id="rId20"/>
    <p:sldId id="362" r:id="rId21"/>
    <p:sldId id="364" r:id="rId22"/>
    <p:sldId id="365" r:id="rId23"/>
    <p:sldId id="363" r:id="rId24"/>
    <p:sldId id="366" r:id="rId25"/>
    <p:sldId id="367" r:id="rId26"/>
    <p:sldId id="300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280" r:id="rId40"/>
    <p:sldId id="279" r:id="rId41"/>
    <p:sldId id="298" r:id="rId42"/>
    <p:sldId id="3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25"/>
    <p:restoredTop sz="94672"/>
  </p:normalViewPr>
  <p:slideViewPr>
    <p:cSldViewPr snapToGrid="0" snapToObjects="1">
      <p:cViewPr>
        <p:scale>
          <a:sx n="76" d="100"/>
          <a:sy n="76" d="100"/>
        </p:scale>
        <p:origin x="-3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E55E-A3D6-BC41-97C9-CFAEDBE9860D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FE82-AD60-1B48-955D-545E826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7672A-F738-314E-BE48-ECD01F428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7672A-F738-314E-BE48-ECD01F428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5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A2AA5-ED68-B343-841A-0FC2DE3925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75409-0028-8B4A-A485-B5FCF4A9D1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75409-0028-8B4A-A485-B5FCF4A9D1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75409-0028-8B4A-A485-B5FCF4A9D1F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the context of workplace leadership, we decided to define leadership in a way the participants can relate to their immediate environment.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7B5D-7699-EB4D-AEE3-A6F6778EF3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B63C-DFA9-651F-BA57-733A82E1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29B1-44BB-C77E-B439-2F6A3703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EDUCATION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LEADERSHIP RETREAT 2023</a:t>
            </a:r>
          </a:p>
        </p:txBody>
      </p:sp>
    </p:spTree>
    <p:extLst>
      <p:ext uri="{BB962C8B-B14F-4D97-AF65-F5344CB8AC3E}">
        <p14:creationId xmlns:p14="http://schemas.microsoft.com/office/powerpoint/2010/main" val="100755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r>
              <a:rPr lang="en-US" sz="4000" b="1" dirty="0"/>
              <a:t>Leadership and Management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036507" cy="4249271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US" sz="4300" b="1" i="1" dirty="0"/>
              <a:t>“Mechanical systems may be linear but as soon as the </a:t>
            </a:r>
            <a:r>
              <a:rPr lang="en-US" sz="4300" b="1" i="1" u="sng" dirty="0">
                <a:solidFill>
                  <a:srgbClr val="00B050"/>
                </a:solidFill>
              </a:rPr>
              <a:t>human</a:t>
            </a:r>
            <a:r>
              <a:rPr lang="en-US" sz="4300" b="1" i="1" dirty="0"/>
              <a:t> element becomes involved the system becomes both complex and adaptive.”</a:t>
            </a:r>
          </a:p>
          <a:p>
            <a:pPr marL="400050" lvl="1" indent="0">
              <a:buNone/>
            </a:pPr>
            <a:endParaRPr lang="en-US" sz="4300" b="1" dirty="0"/>
          </a:p>
          <a:p>
            <a:pPr lvl="1" algn="r"/>
            <a:r>
              <a:rPr lang="en-US" sz="2200" b="1" dirty="0">
                <a:solidFill>
                  <a:srgbClr val="FF0000"/>
                </a:solidFill>
              </a:rPr>
              <a:t>Eric J. McNulty, director of research at the National Preparedness Leadership Initiative</a:t>
            </a:r>
            <a:r>
              <a:rPr lang="en-US" sz="3300" b="1" dirty="0">
                <a:solidFill>
                  <a:srgbClr val="FF0000"/>
                </a:solidFill>
              </a:rPr>
              <a:t>:</a:t>
            </a: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670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r>
              <a:rPr lang="en-US" sz="4000" b="1" dirty="0"/>
              <a:t>Leadership and Management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300" b="1" i="1" dirty="0"/>
              <a:t>Where </a:t>
            </a:r>
            <a:r>
              <a:rPr lang="en-US" sz="4300" b="1" i="1" u="sng" dirty="0"/>
              <a:t>management</a:t>
            </a:r>
            <a:r>
              <a:rPr lang="en-US" sz="4300" b="1" i="1" dirty="0"/>
              <a:t> took </a:t>
            </a:r>
            <a:r>
              <a:rPr lang="en-US" sz="4300" b="1" i="1" dirty="0">
                <a:solidFill>
                  <a:srgbClr val="FF0000"/>
                </a:solidFill>
              </a:rPr>
              <a:t>stability</a:t>
            </a:r>
            <a:r>
              <a:rPr lang="en-US" sz="4300" b="1" i="1" dirty="0"/>
              <a:t> for granted, </a:t>
            </a:r>
          </a:p>
          <a:p>
            <a:pPr marL="400050" lvl="1" indent="0">
              <a:buNone/>
            </a:pPr>
            <a:r>
              <a:rPr lang="en-US" sz="4300" b="1" i="1" u="sng" dirty="0"/>
              <a:t>Leadership</a:t>
            </a:r>
            <a:r>
              <a:rPr lang="en-US" sz="4300" b="1" i="1" dirty="0"/>
              <a:t> provides </a:t>
            </a:r>
            <a:r>
              <a:rPr lang="en-US" sz="4300" b="1" i="1" dirty="0">
                <a:solidFill>
                  <a:srgbClr val="FF0000"/>
                </a:solidFill>
              </a:rPr>
              <a:t>principles</a:t>
            </a:r>
            <a:r>
              <a:rPr lang="en-US" sz="4300" b="1" i="1" dirty="0"/>
              <a:t> that work in the face of the unknown.</a:t>
            </a:r>
          </a:p>
          <a:p>
            <a:pPr marL="400050" lvl="1" indent="0">
              <a:buNone/>
            </a:pPr>
            <a:endParaRPr lang="en-US" sz="4300" b="1" i="1" dirty="0"/>
          </a:p>
          <a:p>
            <a:pPr marL="400050" lvl="1" indent="0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94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r>
              <a:rPr lang="en-US" sz="4000" b="1" dirty="0"/>
              <a:t>The Speed of Change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US" sz="4300" b="1" i="1" dirty="0"/>
              <a:t>1960’s-2023- </a:t>
            </a:r>
          </a:p>
          <a:p>
            <a:pPr marL="400050" lvl="1" indent="0">
              <a:buNone/>
            </a:pPr>
            <a:r>
              <a:rPr lang="en-US" sz="4300" b="1" i="1" dirty="0">
                <a:solidFill>
                  <a:schemeClr val="tx1"/>
                </a:solidFill>
              </a:rPr>
              <a:t>		</a:t>
            </a:r>
            <a:r>
              <a:rPr lang="en-US" sz="2400" b="1" i="1" dirty="0">
                <a:solidFill>
                  <a:schemeClr val="tx1"/>
                </a:solidFill>
              </a:rPr>
              <a:t>My “brief” perspective on my “short” lifetime:</a:t>
            </a:r>
          </a:p>
          <a:p>
            <a:pPr marL="400050" lvl="1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			Moon Landing/ Satellites</a:t>
            </a:r>
          </a:p>
          <a:p>
            <a:pPr marL="400050" lvl="1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			Color Television</a:t>
            </a:r>
          </a:p>
          <a:p>
            <a:pPr marL="400050" lvl="1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			Video Tape vs. Film</a:t>
            </a:r>
          </a:p>
          <a:p>
            <a:pPr marL="400050" lvl="1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			“Personal Computer”</a:t>
            </a:r>
          </a:p>
          <a:p>
            <a:pPr marL="400050" lvl="1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			Cell Phone</a:t>
            </a:r>
          </a:p>
          <a:p>
            <a:pPr marL="400050" lvl="1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			AI – a Reality</a:t>
            </a:r>
          </a:p>
          <a:p>
            <a:pPr marL="400050" lvl="1" indent="0">
              <a:buNone/>
            </a:pPr>
            <a:r>
              <a:rPr lang="en-US" sz="4300" b="1" i="1" dirty="0">
                <a:solidFill>
                  <a:schemeClr val="tx1"/>
                </a:solidFill>
              </a:rPr>
              <a:t>			</a:t>
            </a:r>
          </a:p>
          <a:p>
            <a:pPr marL="400050" lvl="1" indent="0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56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FASTER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300" b="1" i="1" dirty="0"/>
              <a:t>Would anybody seriously consider the idea </a:t>
            </a:r>
            <a:r>
              <a:rPr lang="en-US" sz="4300" b="1" i="1" dirty="0">
                <a:solidFill>
                  <a:srgbClr val="FF0000"/>
                </a:solidFill>
              </a:rPr>
              <a:t>that </a:t>
            </a:r>
            <a:r>
              <a:rPr lang="en-US" sz="4300" b="1" i="1" u="sng" dirty="0">
                <a:solidFill>
                  <a:srgbClr val="FF0000"/>
                </a:solidFill>
              </a:rPr>
              <a:t>tomorrow</a:t>
            </a:r>
            <a:r>
              <a:rPr lang="en-US" sz="4300" b="1" i="1" dirty="0">
                <a:solidFill>
                  <a:srgbClr val="FF0000"/>
                </a:solidFill>
              </a:rPr>
              <a:t> will be at a </a:t>
            </a:r>
            <a:r>
              <a:rPr lang="en-US" sz="4300" b="1" i="1" u="sng" dirty="0">
                <a:solidFill>
                  <a:srgbClr val="FF0000"/>
                </a:solidFill>
              </a:rPr>
              <a:t>slower</a:t>
            </a:r>
            <a:r>
              <a:rPr lang="en-US" sz="4300" b="1" i="1" dirty="0">
                <a:solidFill>
                  <a:srgbClr val="FF0000"/>
                </a:solidFill>
              </a:rPr>
              <a:t> pace than today?</a:t>
            </a:r>
          </a:p>
          <a:p>
            <a:pPr marL="400050" lvl="1" indent="0" algn="r"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:</a:t>
            </a: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190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FASTER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300" b="1" i="1" dirty="0"/>
              <a:t>Technology, social media, and the rate of change will never allow anything like that to happen.</a:t>
            </a:r>
          </a:p>
          <a:p>
            <a:pPr marL="400050" lvl="1" indent="0">
              <a:buNone/>
            </a:pPr>
            <a:r>
              <a:rPr lang="en-US" sz="4300" b="1" dirty="0">
                <a:solidFill>
                  <a:srgbClr val="00B050"/>
                </a:solidFill>
              </a:rPr>
              <a:t>The future seems to be coming faster than ever before</a:t>
            </a:r>
          </a:p>
          <a:p>
            <a:pPr marL="400050" lvl="1" indent="0">
              <a:buNone/>
            </a:pPr>
            <a:endParaRPr lang="en-US" sz="4300" b="1" i="1" dirty="0"/>
          </a:p>
          <a:p>
            <a:pPr marL="400050" lvl="1" indent="0">
              <a:buNone/>
            </a:pPr>
            <a:endParaRPr lang="en-US" sz="4300" b="1" i="1" dirty="0"/>
          </a:p>
          <a:p>
            <a:pPr marL="400050" lvl="1" indent="0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85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FASTER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US" sz="4300" b="1" i="1" dirty="0"/>
              <a:t>To go forward, we need to move faster. </a:t>
            </a:r>
          </a:p>
          <a:p>
            <a:pPr marL="400050" lvl="1" indent="0">
              <a:buNone/>
            </a:pPr>
            <a:r>
              <a:rPr lang="en-US" sz="4300" b="1" i="1" dirty="0"/>
              <a:t>As leaders, we need to stay ahead:</a:t>
            </a:r>
          </a:p>
          <a:p>
            <a:pPr marL="800100" lvl="2" indent="0">
              <a:buNone/>
            </a:pPr>
            <a:r>
              <a:rPr lang="en-US" sz="4100" b="1" i="1" dirty="0"/>
              <a:t>we need to </a:t>
            </a:r>
            <a:r>
              <a:rPr lang="en-US" sz="4100" b="1" i="1" dirty="0">
                <a:solidFill>
                  <a:srgbClr val="FF0000"/>
                </a:solidFill>
              </a:rPr>
              <a:t>see</a:t>
            </a:r>
            <a:r>
              <a:rPr lang="en-US" sz="4100" b="1" i="1" dirty="0"/>
              <a:t> </a:t>
            </a:r>
            <a:r>
              <a:rPr lang="en-US" sz="4100" b="1" i="1" u="sng" dirty="0">
                <a:solidFill>
                  <a:srgbClr val="FF0000"/>
                </a:solidFill>
              </a:rPr>
              <a:t>more</a:t>
            </a:r>
            <a:r>
              <a:rPr lang="en-US" sz="4100" b="1" i="1" dirty="0"/>
              <a:t> than others, and we need to </a:t>
            </a:r>
            <a:r>
              <a:rPr lang="en-US" sz="4100" b="1" i="1" dirty="0">
                <a:solidFill>
                  <a:srgbClr val="FF0000"/>
                </a:solidFill>
              </a:rPr>
              <a:t>see </a:t>
            </a:r>
            <a:r>
              <a:rPr lang="en-US" sz="4100" b="1" i="1" u="sng" dirty="0">
                <a:solidFill>
                  <a:srgbClr val="FF0000"/>
                </a:solidFill>
              </a:rPr>
              <a:t>before</a:t>
            </a:r>
            <a:r>
              <a:rPr lang="en-US" sz="4100" b="1" i="1" dirty="0">
                <a:solidFill>
                  <a:srgbClr val="FF0000"/>
                </a:solidFill>
              </a:rPr>
              <a:t> </a:t>
            </a:r>
            <a:r>
              <a:rPr lang="en-US" sz="4100" b="1" i="1" dirty="0"/>
              <a:t>others.</a:t>
            </a:r>
          </a:p>
          <a:p>
            <a:pPr marL="800100" lvl="2" indent="0" algn="ctr">
              <a:buNone/>
            </a:pPr>
            <a:r>
              <a:rPr lang="en-US" sz="4100" b="1" i="1" dirty="0"/>
              <a:t>(Preferred Future)</a:t>
            </a:r>
          </a:p>
          <a:p>
            <a:pPr marL="400050" lvl="1" indent="0">
              <a:buNone/>
            </a:pPr>
            <a:endParaRPr lang="en-US" sz="4300" b="1" i="1" dirty="0"/>
          </a:p>
          <a:p>
            <a:pPr marL="400050" lvl="1" indent="0">
              <a:buNone/>
            </a:pPr>
            <a:endParaRPr lang="en-US" sz="4300" b="1" i="1" dirty="0"/>
          </a:p>
          <a:p>
            <a:pPr marL="400050" lvl="1" indent="0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13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38201"/>
            <a:ext cx="8761413" cy="1092200"/>
          </a:xfrm>
        </p:spPr>
        <p:txBody>
          <a:bodyPr/>
          <a:lstStyle/>
          <a:p>
            <a:pPr algn="ctr"/>
            <a:r>
              <a:rPr lang="en-US" sz="4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US" sz="4300" b="1" i="1" dirty="0"/>
              <a:t>To go forward, </a:t>
            </a:r>
            <a:r>
              <a:rPr lang="en-US" sz="4300" b="1" i="1" u="sng" dirty="0"/>
              <a:t>we need to move. </a:t>
            </a:r>
            <a:r>
              <a:rPr lang="en-US" sz="4300" b="1" i="1" dirty="0"/>
              <a:t>Because of the pace of change, we also </a:t>
            </a:r>
            <a:r>
              <a:rPr lang="en-US" sz="4300" b="1" i="1" u="sng" dirty="0"/>
              <a:t>need to be flexible</a:t>
            </a:r>
            <a:r>
              <a:rPr lang="en-US" sz="4300" b="1" i="1" dirty="0"/>
              <a:t>.</a:t>
            </a:r>
          </a:p>
          <a:p>
            <a:pPr marL="400050" lvl="1" indent="0">
              <a:buNone/>
            </a:pPr>
            <a:r>
              <a:rPr lang="en-US" sz="4300" b="1" i="1" dirty="0"/>
              <a:t>		“Jack be nimble..”</a:t>
            </a:r>
          </a:p>
          <a:p>
            <a:pPr marL="400050" lvl="1" indent="0">
              <a:buNone/>
            </a:pPr>
            <a:r>
              <a:rPr lang="en-US" sz="4300" b="1" i="1" dirty="0"/>
              <a:t>The more </a:t>
            </a:r>
            <a:r>
              <a:rPr lang="en-US" sz="4300" b="1" i="1" dirty="0">
                <a:solidFill>
                  <a:srgbClr val="FF0000"/>
                </a:solidFill>
              </a:rPr>
              <a:t>nimble</a:t>
            </a:r>
            <a:r>
              <a:rPr lang="en-US" sz="4300" b="1" i="1" dirty="0"/>
              <a:t>, </a:t>
            </a:r>
            <a:r>
              <a:rPr lang="en-US" sz="4300" b="1" i="1" dirty="0">
                <a:solidFill>
                  <a:srgbClr val="FF0000"/>
                </a:solidFill>
              </a:rPr>
              <a:t>adaptable</a:t>
            </a:r>
            <a:r>
              <a:rPr lang="en-US" sz="4300" b="1" i="1" dirty="0"/>
              <a:t>, and </a:t>
            </a:r>
            <a:r>
              <a:rPr lang="en-US" sz="4300" b="1" i="1" dirty="0">
                <a:solidFill>
                  <a:srgbClr val="FF0000"/>
                </a:solidFill>
              </a:rPr>
              <a:t>flexible</a:t>
            </a:r>
            <a:r>
              <a:rPr lang="en-US" sz="4300" b="1" i="1" dirty="0"/>
              <a:t> we are, the more quickly we can move and change.</a:t>
            </a:r>
          </a:p>
          <a:p>
            <a:pPr marL="400050" lvl="1" indent="0">
              <a:buNone/>
            </a:pPr>
            <a:endParaRPr lang="en-US" sz="4300" b="1" i="1" dirty="0"/>
          </a:p>
          <a:p>
            <a:pPr marL="400050" lvl="1" indent="0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D73C9-AA9E-B77D-340E-9E6DF5EA93F0}"/>
              </a:ext>
            </a:extLst>
          </p:cNvPr>
          <p:cNvSpPr txBox="1"/>
          <p:nvPr/>
        </p:nvSpPr>
        <p:spPr>
          <a:xfrm>
            <a:off x="9125121" y="1384301"/>
            <a:ext cx="233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(John Maxwell )</a:t>
            </a:r>
          </a:p>
        </p:txBody>
      </p:sp>
    </p:spTree>
    <p:extLst>
      <p:ext uri="{BB962C8B-B14F-4D97-AF65-F5344CB8AC3E}">
        <p14:creationId xmlns:p14="http://schemas.microsoft.com/office/powerpoint/2010/main" val="18345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300" b="1" i="1" dirty="0"/>
              <a:t>Cheetah</a:t>
            </a:r>
          </a:p>
          <a:p>
            <a:pPr marL="400050" lvl="1" indent="0">
              <a:buNone/>
            </a:pPr>
            <a:r>
              <a:rPr lang="en-US" sz="4300" b="1" i="1" dirty="0"/>
              <a:t>	</a:t>
            </a:r>
            <a:r>
              <a:rPr lang="en-US" sz="2400" b="1" i="1" dirty="0"/>
              <a:t>93 Km </a:t>
            </a:r>
            <a:r>
              <a:rPr lang="en-US" sz="2400" b="1" i="1" dirty="0" err="1"/>
              <a:t>ph</a:t>
            </a:r>
            <a:endParaRPr lang="en-US" sz="2400" b="1" i="1" dirty="0"/>
          </a:p>
          <a:p>
            <a:pPr marL="400050" lvl="1" indent="0">
              <a:buNone/>
            </a:pPr>
            <a:r>
              <a:rPr lang="en-US" sz="2400" b="1" i="1" dirty="0"/>
              <a:t>	10 km slow in a single stride </a:t>
            </a:r>
          </a:p>
          <a:p>
            <a:pPr marL="400050" lvl="1" indent="0">
              <a:buNone/>
            </a:pPr>
            <a:r>
              <a:rPr lang="en-US" sz="2400" b="1" i="1" dirty="0"/>
              <a:t>  -decelerate before turning</a:t>
            </a:r>
          </a:p>
          <a:p>
            <a:pPr marL="400050" lvl="1" indent="0">
              <a:buNone/>
            </a:pPr>
            <a:r>
              <a:rPr lang="en-US" sz="2400" b="1" i="1" dirty="0"/>
              <a:t>	Adapt, turn, pounce, adjust</a:t>
            </a:r>
          </a:p>
          <a:p>
            <a:pPr marL="400050" lvl="1" indent="0">
              <a:buNone/>
            </a:pPr>
            <a:r>
              <a:rPr lang="en-US" sz="2400" b="1" i="1" dirty="0"/>
              <a:t>	Gives huge advantage </a:t>
            </a:r>
          </a:p>
          <a:p>
            <a:pPr marL="400050" lvl="1" indent="0">
              <a:buNone/>
            </a:pPr>
            <a:r>
              <a:rPr lang="en-US" sz="2400" b="1" i="1" dirty="0"/>
              <a:t>over prey</a:t>
            </a:r>
          </a:p>
          <a:p>
            <a:pPr marL="400050" lvl="1" indent="0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216C2-CA1D-CC5A-3A3E-A263A962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33" y="2339787"/>
            <a:ext cx="5757333" cy="40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6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b="1" i="1" dirty="0"/>
              <a:t>Forward is getting shorter.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800" b="1" i="1" dirty="0"/>
              <a:t>As a young leader, I was taught that to be effective in leading my organization, I should create: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2600" b="1" i="1" dirty="0"/>
              <a:t>Long-range plan of 10 years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2600" b="1" i="1" dirty="0"/>
              <a:t>Medium-range plan </a:t>
            </a:r>
            <a:r>
              <a:rPr lang="en-US" sz="2600" b="1" i="1" dirty="0" err="1"/>
              <a:t>ot</a:t>
            </a:r>
            <a:r>
              <a:rPr lang="en-US" sz="2600" b="1" i="1" dirty="0"/>
              <a:t> 5 years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2600" b="1" i="1" dirty="0"/>
              <a:t>Short-term plan of 2 years</a:t>
            </a:r>
          </a:p>
          <a:p>
            <a:pPr marL="0" indent="0">
              <a:buNone/>
            </a:pPr>
            <a:r>
              <a:rPr lang="en-US" sz="2800" b="1" i="1" dirty="0"/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TODAY: A LONG RANGE PLAN MAY BE 2 YEARS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000" b="1" i="1" dirty="0"/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37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301940" cy="4249271"/>
          </a:xfrm>
        </p:spPr>
        <p:txBody>
          <a:bodyPr>
            <a:normAutofit/>
          </a:bodyPr>
          <a:lstStyle/>
          <a:p>
            <a:pPr lvl="1" indent="-342900"/>
            <a:r>
              <a:rPr lang="en-US" sz="2800" b="1" dirty="0"/>
              <a:t>Technology and innovation move so quickly that everything is going forward in a shorter time frame. </a:t>
            </a:r>
          </a:p>
          <a:p>
            <a:pPr lvl="2" indent="-342900"/>
            <a:r>
              <a:rPr lang="en-US" sz="2600" b="1" i="1" dirty="0">
                <a:solidFill>
                  <a:srgbClr val="C00000"/>
                </a:solidFill>
              </a:rPr>
              <a:t>As leaders, we can’t drag our feet or take too long making assessments. </a:t>
            </a:r>
          </a:p>
          <a:p>
            <a:pPr lvl="1" indent="-342900"/>
            <a:r>
              <a:rPr lang="en-US" sz="2800" b="1" dirty="0"/>
              <a:t>We have to change, </a:t>
            </a:r>
            <a:r>
              <a:rPr lang="en-US" sz="2800" b="1" u="sng" dirty="0"/>
              <a:t>reread</a:t>
            </a:r>
            <a:r>
              <a:rPr lang="en-US" sz="2800" b="1" dirty="0"/>
              <a:t> our situation, and </a:t>
            </a:r>
            <a:r>
              <a:rPr lang="en-US" sz="2800" b="1" u="sng" dirty="0"/>
              <a:t>change again</a:t>
            </a:r>
            <a:r>
              <a:rPr lang="en-US" sz="2800" b="1" dirty="0"/>
              <a:t>. </a:t>
            </a:r>
          </a:p>
          <a:p>
            <a:pPr lvl="2" indent="-342900"/>
            <a:r>
              <a:rPr lang="en-US" sz="2600" b="1" dirty="0">
                <a:solidFill>
                  <a:srgbClr val="C00000"/>
                </a:solidFill>
              </a:rPr>
              <a:t>And continue changing</a:t>
            </a:r>
            <a:r>
              <a:rPr lang="en-US" sz="2600" b="1" dirty="0"/>
              <a:t>. </a:t>
            </a:r>
          </a:p>
          <a:p>
            <a:pPr marL="400050" lvl="1" indent="0">
              <a:buNone/>
            </a:pPr>
            <a:endParaRPr lang="en-US" sz="2400" b="1" i="1" dirty="0"/>
          </a:p>
          <a:p>
            <a:pPr marL="400050" lvl="1" indent="0">
              <a:buNone/>
            </a:pPr>
            <a:endParaRPr lang="en-US" sz="3200" b="1" i="1" dirty="0"/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29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B63C-DFA9-651F-BA57-733A82E1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29B1-44BB-C77E-B439-2F6A3703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PASTOR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HONEY OLAWALE</a:t>
            </a:r>
          </a:p>
        </p:txBody>
      </p:sp>
    </p:spTree>
    <p:extLst>
      <p:ext uri="{BB962C8B-B14F-4D97-AF65-F5344CB8AC3E}">
        <p14:creationId xmlns:p14="http://schemas.microsoft.com/office/powerpoint/2010/main" val="4121772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8" y="2370783"/>
            <a:ext cx="10546266" cy="4249271"/>
          </a:xfrm>
        </p:spPr>
        <p:txBody>
          <a:bodyPr>
            <a:normAutofit fontScale="92500" lnSpcReduction="10000"/>
          </a:bodyPr>
          <a:lstStyle/>
          <a:p>
            <a:pPr lvl="1" indent="-342900"/>
            <a:r>
              <a:rPr lang="en-US" sz="2800" b="1" dirty="0"/>
              <a:t>How does a leader do more than just hang on and survive in such an environment? </a:t>
            </a:r>
          </a:p>
          <a:p>
            <a:pPr lvl="2" indent="-342900"/>
            <a:r>
              <a:rPr lang="en-US" sz="2600" b="1" dirty="0"/>
              <a:t>The key is to learn how to </a:t>
            </a:r>
            <a:r>
              <a:rPr lang="en-US" sz="2600" b="1" u="sng" dirty="0"/>
              <a:t>continually make </a:t>
            </a:r>
            <a:r>
              <a:rPr lang="en-US" sz="2600" b="1" u="sng" dirty="0" err="1"/>
              <a:t>leadershifts</a:t>
            </a:r>
            <a:r>
              <a:rPr lang="en-US" sz="2600" b="1" dirty="0"/>
              <a:t>.</a:t>
            </a:r>
          </a:p>
          <a:p>
            <a:pPr marL="800100" lvl="2" indent="0">
              <a:buNone/>
            </a:pPr>
            <a:endParaRPr lang="en-US" sz="2600" b="1" dirty="0"/>
          </a:p>
          <a:p>
            <a:pPr lvl="1" indent="-342900"/>
            <a:r>
              <a:rPr lang="en-US" sz="2800" b="1" dirty="0"/>
              <a:t> </a:t>
            </a:r>
            <a:r>
              <a:rPr lang="en-US" sz="2800" b="1" u="sng" dirty="0"/>
              <a:t>What is a </a:t>
            </a:r>
            <a:r>
              <a:rPr lang="en-US" sz="2800" b="1" u="sng" dirty="0" err="1"/>
              <a:t>leadershift</a:t>
            </a:r>
            <a:r>
              <a:rPr lang="en-US" sz="2800" b="1" u="sng" dirty="0"/>
              <a:t>? </a:t>
            </a:r>
          </a:p>
          <a:p>
            <a:pPr marL="400050" lvl="1" indent="0">
              <a:buNone/>
            </a:pPr>
            <a:endParaRPr lang="en-US" sz="2800" b="1" u="sng" dirty="0"/>
          </a:p>
          <a:p>
            <a:pPr lvl="2" indent="-342900"/>
            <a:r>
              <a:rPr lang="en-US" sz="3200" b="1" dirty="0">
                <a:solidFill>
                  <a:srgbClr val="C00000"/>
                </a:solidFill>
              </a:rPr>
              <a:t>It is an ability and willingness to make a leadership </a:t>
            </a:r>
            <a:r>
              <a:rPr lang="en-US" sz="3200" b="1" u="sng" dirty="0">
                <a:solidFill>
                  <a:srgbClr val="C00000"/>
                </a:solidFill>
              </a:rPr>
              <a:t>change</a:t>
            </a:r>
            <a:r>
              <a:rPr lang="en-US" sz="3200" b="1" dirty="0">
                <a:solidFill>
                  <a:srgbClr val="C00000"/>
                </a:solidFill>
              </a:rPr>
              <a:t> that will positively enhance organizational and personal growth.</a:t>
            </a:r>
          </a:p>
          <a:p>
            <a:pPr lvl="1" indent="-342900"/>
            <a:endParaRPr lang="en-US" sz="2800" b="1" dirty="0"/>
          </a:p>
          <a:p>
            <a:pPr marL="400050" lvl="1" indent="0">
              <a:buNone/>
            </a:pPr>
            <a:endParaRPr lang="en-US" sz="3200" b="1" i="1" dirty="0"/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53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8" y="2370783"/>
            <a:ext cx="10546266" cy="4249271"/>
          </a:xfrm>
        </p:spPr>
        <p:txBody>
          <a:bodyPr>
            <a:normAutofit/>
          </a:bodyPr>
          <a:lstStyle/>
          <a:p>
            <a:pPr lvl="1" indent="-342900"/>
            <a:r>
              <a:rPr lang="en-US" sz="2800" b="1" dirty="0"/>
              <a:t>The top three leadership qualities that will be important in the years ahead: </a:t>
            </a:r>
          </a:p>
          <a:p>
            <a:pPr lvl="2" indent="-342900"/>
            <a:r>
              <a:rPr lang="en-US" sz="2600" b="1" dirty="0"/>
              <a:t>1.“the ability to </a:t>
            </a:r>
            <a:r>
              <a:rPr lang="en-US" sz="2600" b="1" u="sng" dirty="0"/>
              <a:t>motivate</a:t>
            </a:r>
            <a:r>
              <a:rPr lang="en-US" sz="2600" b="1" dirty="0"/>
              <a:t> staff (35 percent);” </a:t>
            </a:r>
          </a:p>
          <a:p>
            <a:pPr lvl="2" indent="-342900"/>
            <a:r>
              <a:rPr lang="en-US" sz="2600" b="1" dirty="0"/>
              <a:t>2. “the ability to </a:t>
            </a:r>
            <a:r>
              <a:rPr lang="en-US" sz="2600" b="1" u="sng" dirty="0"/>
              <a:t>work well across cultures </a:t>
            </a:r>
            <a:r>
              <a:rPr lang="en-US" sz="2600" b="1" dirty="0"/>
              <a:t>(34 percent);”</a:t>
            </a:r>
          </a:p>
          <a:p>
            <a:pPr lvl="2" indent="-342900"/>
            <a:r>
              <a:rPr lang="en-US" sz="2600" b="1" dirty="0"/>
              <a:t>3. </a:t>
            </a:r>
            <a:r>
              <a:rPr lang="en-US" sz="2600" b="1" dirty="0">
                <a:solidFill>
                  <a:srgbClr val="00B050"/>
                </a:solidFill>
              </a:rPr>
              <a:t>“the ability to facilitate change </a:t>
            </a:r>
            <a:r>
              <a:rPr lang="en-US" sz="2600" b="1" dirty="0"/>
              <a:t>(32 percent).”</a:t>
            </a:r>
          </a:p>
          <a:p>
            <a:pPr marL="400050" lvl="1" indent="0">
              <a:buNone/>
            </a:pPr>
            <a:endParaRPr lang="en-US" sz="3200" b="1" i="1" dirty="0"/>
          </a:p>
          <a:p>
            <a:pPr marL="800100" lvl="2" indent="0" algn="r">
              <a:buNone/>
            </a:pPr>
            <a:r>
              <a:rPr lang="en-US" sz="2000" b="1" dirty="0">
                <a:solidFill>
                  <a:schemeClr val="tx1"/>
                </a:solidFill>
              </a:rPr>
              <a:t>Bruna </a:t>
            </a:r>
            <a:r>
              <a:rPr lang="en-US" sz="2000" b="1" dirty="0" err="1">
                <a:solidFill>
                  <a:schemeClr val="tx1"/>
                </a:solidFill>
              </a:rPr>
              <a:t>Martinuzzi</a:t>
            </a:r>
            <a:r>
              <a:rPr lang="en-US" sz="2000" b="1" dirty="0">
                <a:solidFill>
                  <a:schemeClr val="tx1"/>
                </a:solidFill>
              </a:rPr>
              <a:t>, “The Agile Leader: Adaptability,” from a study by Economist Intelligence Unit.</a:t>
            </a:r>
          </a:p>
          <a:p>
            <a:pPr marL="800100" lvl="2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01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8" y="2370783"/>
            <a:ext cx="10577263" cy="4249271"/>
          </a:xfrm>
        </p:spPr>
        <p:txBody>
          <a:bodyPr>
            <a:normAutofit lnSpcReduction="10000"/>
          </a:bodyPr>
          <a:lstStyle/>
          <a:p>
            <a:pPr lvl="1" indent="-342900"/>
            <a:r>
              <a:rPr lang="en-US" sz="2800" b="1" dirty="0"/>
              <a:t>Bruna </a:t>
            </a:r>
            <a:r>
              <a:rPr lang="en-US" sz="2800" b="1" dirty="0" err="1"/>
              <a:t>Martinuzzi</a:t>
            </a:r>
            <a:r>
              <a:rPr lang="en-US" sz="2800" b="1" dirty="0"/>
              <a:t> likened this to the Chinese proverb that says: </a:t>
            </a:r>
          </a:p>
          <a:p>
            <a:pPr lvl="2" indent="-342900"/>
            <a:r>
              <a:rPr lang="en-US" sz="2800" b="1" i="1" dirty="0">
                <a:solidFill>
                  <a:srgbClr val="FF0000"/>
                </a:solidFill>
              </a:rPr>
              <a:t>“The wise adapt themselves to circumstances, as water molds itself to the pitcher.</a:t>
            </a:r>
          </a:p>
          <a:p>
            <a:pPr lvl="1" indent="-342900"/>
            <a:endParaRPr lang="en-US" sz="2800" b="1" dirty="0"/>
          </a:p>
          <a:p>
            <a:pPr lvl="1" indent="-342900"/>
            <a:r>
              <a:rPr lang="en-US" sz="2800" b="1" dirty="0"/>
              <a:t>“Adaptability: </a:t>
            </a:r>
            <a:r>
              <a:rPr lang="en-US" sz="2800" b="1" dirty="0">
                <a:solidFill>
                  <a:srgbClr val="FF0000"/>
                </a:solidFill>
              </a:rPr>
              <a:t>the ability to change (or to be changed) to fit new circumstances</a:t>
            </a:r>
          </a:p>
          <a:p>
            <a:pPr marL="40005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r>
              <a:rPr lang="en-US" sz="1400" b="1" dirty="0">
                <a:solidFill>
                  <a:schemeClr val="tx1"/>
                </a:solidFill>
              </a:rPr>
              <a:t>Bruna </a:t>
            </a:r>
            <a:r>
              <a:rPr lang="en-US" sz="1400" b="1" dirty="0" err="1">
                <a:solidFill>
                  <a:schemeClr val="tx1"/>
                </a:solidFill>
              </a:rPr>
              <a:t>Martinuzzi</a:t>
            </a:r>
            <a:r>
              <a:rPr lang="en-US" sz="1400" b="1" dirty="0">
                <a:solidFill>
                  <a:schemeClr val="tx1"/>
                </a:solidFill>
              </a:rPr>
              <a:t>, “The Agile Leader: Adaptability,” from a study by Economist Intelligence Unit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800100" lvl="2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4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8" y="2370783"/>
            <a:ext cx="10577263" cy="4249271"/>
          </a:xfrm>
        </p:spPr>
        <p:txBody>
          <a:bodyPr>
            <a:normAutofit/>
          </a:bodyPr>
          <a:lstStyle/>
          <a:p>
            <a:pPr lvl="1" indent="-342900"/>
            <a:r>
              <a:rPr lang="en-US" sz="2800" b="1" dirty="0"/>
              <a:t>The Flux Report: </a:t>
            </a:r>
          </a:p>
          <a:p>
            <a:pPr lvl="2" indent="-342900"/>
            <a:r>
              <a:rPr lang="en-US" sz="2800" b="1" i="1" dirty="0">
                <a:solidFill>
                  <a:srgbClr val="FF0000"/>
                </a:solidFill>
              </a:rPr>
              <a:t>“91 percent of </a:t>
            </a:r>
            <a:r>
              <a:rPr lang="en-US" sz="2800" b="1" i="1" u="sng" dirty="0">
                <a:solidFill>
                  <a:srgbClr val="FF0000"/>
                </a:solidFill>
              </a:rPr>
              <a:t>future recruiting </a:t>
            </a:r>
            <a:r>
              <a:rPr lang="en-US" sz="2800" b="1" i="1" dirty="0">
                <a:solidFill>
                  <a:srgbClr val="FF0000"/>
                </a:solidFill>
              </a:rPr>
              <a:t>in the workplace will be based on people’s ability to deal with change and uncertainty.”</a:t>
            </a:r>
          </a:p>
          <a:p>
            <a:pPr lvl="1" indent="-342900"/>
            <a:endParaRPr lang="en-US" sz="2800" b="1" dirty="0"/>
          </a:p>
          <a:p>
            <a:pPr marL="800100" lvl="2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r>
              <a:rPr lang="en-US" sz="1400" b="1" i="1" dirty="0">
                <a:solidFill>
                  <a:schemeClr val="tx1"/>
                </a:solidFill>
              </a:rPr>
              <a:t>The Flux Report: Building a Resilient Workforce in the Face of Flux (London: Right Management, 2014),</a:t>
            </a: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90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8" y="2370783"/>
            <a:ext cx="10577263" cy="4249271"/>
          </a:xfrm>
        </p:spPr>
        <p:txBody>
          <a:bodyPr>
            <a:normAutofit/>
          </a:bodyPr>
          <a:lstStyle/>
          <a:p>
            <a:pPr lvl="1" indent="-342900"/>
            <a:r>
              <a:rPr lang="en-US" sz="2800" b="1" dirty="0"/>
              <a:t>Good </a:t>
            </a:r>
            <a:r>
              <a:rPr lang="en-US" sz="2800" b="1" dirty="0">
                <a:solidFill>
                  <a:srgbClr val="FF0000"/>
                </a:solidFill>
              </a:rPr>
              <a:t>leaders</a:t>
            </a:r>
            <a:r>
              <a:rPr lang="en-US" sz="2800" b="1" dirty="0"/>
              <a:t> adapt </a:t>
            </a:r>
          </a:p>
          <a:p>
            <a:pPr lvl="1" indent="-342900"/>
            <a:r>
              <a:rPr lang="en-US" sz="2800" b="1" dirty="0"/>
              <a:t>They </a:t>
            </a:r>
            <a:r>
              <a:rPr lang="en-US" sz="2800" b="1" dirty="0">
                <a:solidFill>
                  <a:srgbClr val="FF0000"/>
                </a:solidFill>
              </a:rPr>
              <a:t>shift</a:t>
            </a:r>
            <a:endParaRPr lang="en-US" sz="2800" b="1" dirty="0"/>
          </a:p>
          <a:p>
            <a:pPr lvl="1" indent="-342900"/>
            <a:r>
              <a:rPr lang="en-US" sz="2800" b="1" dirty="0"/>
              <a:t>They </a:t>
            </a:r>
            <a:r>
              <a:rPr lang="en-US" sz="2800" b="1" dirty="0">
                <a:solidFill>
                  <a:srgbClr val="FF0000"/>
                </a:solidFill>
              </a:rPr>
              <a:t>don’t remain static </a:t>
            </a:r>
          </a:p>
          <a:p>
            <a:pPr marL="400050" lvl="1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Why?</a:t>
            </a:r>
          </a:p>
          <a:p>
            <a:pPr lvl="1" indent="-342900"/>
            <a:r>
              <a:rPr lang="en-US" sz="3200" b="1" dirty="0"/>
              <a:t>Because they know the world around them does not remain static!</a:t>
            </a:r>
          </a:p>
          <a:p>
            <a:pPr lvl="1" indent="-342900"/>
            <a:endParaRPr lang="en-US" sz="2800" b="1" dirty="0"/>
          </a:p>
          <a:p>
            <a:pPr marL="800100" lvl="2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95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8" y="2370784"/>
            <a:ext cx="10577263" cy="2810816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dirty="0">
                <a:solidFill>
                  <a:srgbClr val="FF0000"/>
                </a:solidFill>
              </a:rPr>
              <a:t>Adaptability</a:t>
            </a:r>
            <a:r>
              <a:rPr lang="en-US" sz="3600" b="1" dirty="0"/>
              <a:t> is the positive quality of being able to sense the shift in wind direction and proactively adjust one’s course to take advantage of that wind shift.</a:t>
            </a:r>
          </a:p>
          <a:p>
            <a:pPr marL="800100" lvl="2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6713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931A-D62A-F34A-83EA-173931BB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LEADER-SHIFT </a:t>
            </a:r>
            <a:r>
              <a:rPr lang="en-US" dirty="0"/>
              <a:t>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7A86DD-F480-B348-A5A7-BE1F9BEEC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4378" y="2298700"/>
            <a:ext cx="8105422" cy="4559300"/>
          </a:xfrm>
        </p:spPr>
      </p:pic>
    </p:spTree>
    <p:extLst>
      <p:ext uri="{BB962C8B-B14F-4D97-AF65-F5344CB8AC3E}">
        <p14:creationId xmlns:p14="http://schemas.microsoft.com/office/powerpoint/2010/main" val="229585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If you want to be successful as a leader…</a:t>
            </a:r>
          </a:p>
          <a:p>
            <a:pPr lvl="2" indent="-342900"/>
            <a:r>
              <a:rPr lang="en-US" sz="3400" b="1" dirty="0">
                <a:solidFill>
                  <a:schemeClr val="tx1"/>
                </a:solidFill>
              </a:rPr>
              <a:t>you need to learn to </a:t>
            </a:r>
            <a:r>
              <a:rPr lang="en-US" sz="3400" b="1" dirty="0">
                <a:solidFill>
                  <a:srgbClr val="00B050"/>
                </a:solidFill>
              </a:rPr>
              <a:t>become comfortable with uncertainty</a:t>
            </a:r>
            <a:r>
              <a:rPr lang="en-US" sz="3400" b="1" dirty="0">
                <a:solidFill>
                  <a:schemeClr val="tx1"/>
                </a:solidFill>
              </a:rPr>
              <a:t> and </a:t>
            </a:r>
            <a:r>
              <a:rPr lang="en-US" sz="3400" b="1" dirty="0">
                <a:solidFill>
                  <a:srgbClr val="00B050"/>
                </a:solidFill>
              </a:rPr>
              <a:t>make shifts continually</a:t>
            </a:r>
            <a:r>
              <a:rPr lang="en-US" sz="3400" b="1" dirty="0">
                <a:solidFill>
                  <a:schemeClr val="tx1"/>
                </a:solidFill>
              </a:rPr>
              <a:t>. </a:t>
            </a:r>
          </a:p>
          <a:p>
            <a:pPr lvl="2" indent="-342900"/>
            <a:r>
              <a:rPr lang="en-US" sz="3400" b="1" dirty="0">
                <a:solidFill>
                  <a:schemeClr val="tx1"/>
                </a:solidFill>
              </a:rPr>
              <a:t>You need to be </a:t>
            </a:r>
            <a:r>
              <a:rPr lang="en-US" sz="3400" b="1" dirty="0">
                <a:solidFill>
                  <a:srgbClr val="FF0000"/>
                </a:solidFill>
              </a:rPr>
              <a:t>flexible </a:t>
            </a:r>
            <a:r>
              <a:rPr lang="en-US" sz="3400" b="1" dirty="0">
                <a:solidFill>
                  <a:schemeClr val="tx1"/>
                </a:solidFill>
              </a:rPr>
              <a:t>and deal with uncertainty without losing focus.</a:t>
            </a:r>
          </a:p>
          <a:p>
            <a:pPr lvl="1" indent="-342900"/>
            <a:endParaRPr lang="en-US" sz="3600" b="1" dirty="0">
              <a:solidFill>
                <a:srgbClr val="FF0000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96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If you want to be successful as a leader…</a:t>
            </a:r>
          </a:p>
          <a:p>
            <a:pPr lvl="2" indent="-342900"/>
            <a:r>
              <a:rPr lang="en-US" sz="3400" b="1" dirty="0">
                <a:solidFill>
                  <a:schemeClr val="tx1"/>
                </a:solidFill>
              </a:rPr>
              <a:t>Every advance you make as a leader will require a</a:t>
            </a:r>
            <a:r>
              <a:rPr lang="en-US" sz="3400" b="1" u="sng" dirty="0">
                <a:solidFill>
                  <a:schemeClr val="tx1"/>
                </a:solidFill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</a:rPr>
              <a:t>leadershift</a:t>
            </a:r>
            <a:r>
              <a:rPr lang="en-US" sz="3400" b="1" u="sng" dirty="0">
                <a:solidFill>
                  <a:schemeClr val="tx1"/>
                </a:solidFill>
              </a:rPr>
              <a:t> </a:t>
            </a:r>
            <a:r>
              <a:rPr lang="en-US" sz="3400" b="1" dirty="0">
                <a:solidFill>
                  <a:schemeClr val="tx1"/>
                </a:solidFill>
              </a:rPr>
              <a:t>that changes the way you think, act, and lead. </a:t>
            </a:r>
          </a:p>
          <a:p>
            <a:pPr lvl="2" indent="-342900"/>
            <a:r>
              <a:rPr lang="en-US" sz="3400" b="1" dirty="0">
                <a:solidFill>
                  <a:srgbClr val="FF0000"/>
                </a:solidFill>
              </a:rPr>
              <a:t>If you want to be an effective leader, you must </a:t>
            </a:r>
            <a:r>
              <a:rPr lang="en-US" sz="3400" b="1" u="sng" dirty="0" err="1">
                <a:solidFill>
                  <a:srgbClr val="FF0000"/>
                </a:solidFill>
              </a:rPr>
              <a:t>leadershift</a:t>
            </a:r>
            <a:r>
              <a:rPr lang="en-US" sz="3400" b="1" dirty="0">
                <a:solidFill>
                  <a:srgbClr val="FF0000"/>
                </a:solidFill>
              </a:rPr>
              <a:t>.</a:t>
            </a:r>
          </a:p>
          <a:p>
            <a:pPr lvl="2" indent="-342900"/>
            <a:endParaRPr lang="en-US" sz="34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972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YOU </a:t>
            </a:r>
            <a:r>
              <a:rPr lang="en-US" sz="3600" b="1" u="sng" dirty="0">
                <a:solidFill>
                  <a:schemeClr val="tx1"/>
                </a:solidFill>
              </a:rPr>
              <a:t>CANNOT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BE THE SAME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</a:p>
          <a:p>
            <a:pPr lvl="2" indent="-342900"/>
            <a:r>
              <a:rPr lang="en-US" sz="3400" b="1" dirty="0">
                <a:solidFill>
                  <a:srgbClr val="FF0000"/>
                </a:solidFill>
              </a:rPr>
              <a:t>THINK THE SAME</a:t>
            </a:r>
            <a:r>
              <a:rPr lang="en-US" sz="3400" b="1" dirty="0">
                <a:solidFill>
                  <a:schemeClr val="tx1"/>
                </a:solidFill>
              </a:rPr>
              <a:t>, </a:t>
            </a:r>
          </a:p>
          <a:p>
            <a:pPr lvl="2" indent="-342900"/>
            <a:r>
              <a:rPr lang="en-US" sz="3400" b="1" dirty="0">
                <a:solidFill>
                  <a:schemeClr val="tx1"/>
                </a:solidFill>
              </a:rPr>
              <a:t>AND </a:t>
            </a:r>
            <a:r>
              <a:rPr lang="en-US" sz="3400" b="1" dirty="0">
                <a:solidFill>
                  <a:srgbClr val="FF0000"/>
                </a:solidFill>
              </a:rPr>
              <a:t>ACT THE SAME </a:t>
            </a:r>
          </a:p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IF YOU HOPE TO BE SUCCESSFUL </a:t>
            </a:r>
            <a:r>
              <a:rPr lang="en-US" sz="3600" b="1" dirty="0">
                <a:solidFill>
                  <a:srgbClr val="FF0000"/>
                </a:solidFill>
              </a:rPr>
              <a:t>IN A WORLD THAT DOES NOT REMAIN THE SAME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34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B63C-DFA9-651F-BA57-733A82E1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29B1-44BB-C77E-B439-2F6A3703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8000" b="1" dirty="0">
                <a:latin typeface="Copperplate Gothic Bold" pitchFamily="34" charset="0"/>
              </a:rPr>
              <a:t>Dr.  </a:t>
            </a:r>
            <a:r>
              <a:rPr lang="en-US" sz="8000" b="1" dirty="0" err="1">
                <a:latin typeface="Copperplate Gothic Bold" pitchFamily="34" charset="0"/>
              </a:rPr>
              <a:t>Adeware</a:t>
            </a:r>
            <a:r>
              <a:rPr lang="en-US" sz="8000" b="1" dirty="0">
                <a:latin typeface="Copperplate Gothic Bold" pitchFamily="34" charset="0"/>
              </a:rPr>
              <a:t> O. G</a:t>
            </a:r>
            <a:r>
              <a:rPr lang="en-US" sz="8000" b="1" dirty="0"/>
              <a:t>.</a:t>
            </a:r>
          </a:p>
          <a:p>
            <a:pPr algn="ctr"/>
            <a:r>
              <a:rPr lang="en-US" sz="7200" i="1" dirty="0"/>
              <a:t>Provost/CEO</a:t>
            </a:r>
            <a:r>
              <a:rPr lang="en-US" sz="7200" dirty="0"/>
              <a:t>,</a:t>
            </a:r>
            <a:r>
              <a:rPr lang="en-US" sz="8000" dirty="0"/>
              <a:t> </a:t>
            </a:r>
          </a:p>
          <a:p>
            <a:pPr algn="ctr"/>
            <a:r>
              <a:rPr lang="en-US" sz="7200" dirty="0"/>
              <a:t>De Potter College of Health Technology,</a:t>
            </a:r>
            <a:endParaRPr lang="en-US" sz="8000" dirty="0"/>
          </a:p>
          <a:p>
            <a:pPr algn="ctr"/>
            <a:r>
              <a:rPr lang="en-US" sz="7200" dirty="0"/>
              <a:t>Ogun State, Nigeria</a:t>
            </a:r>
            <a:r>
              <a:rPr lang="en-US" sz="8000" dirty="0"/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92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4131616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i="1" dirty="0">
                <a:solidFill>
                  <a:srgbClr val="00B050"/>
                </a:solidFill>
              </a:rPr>
              <a:t>“That’s your responsibility as a person, as a human being—</a:t>
            </a:r>
            <a:r>
              <a:rPr lang="en-US" sz="3600" b="1" i="1" u="sng" dirty="0">
                <a:solidFill>
                  <a:srgbClr val="00B050"/>
                </a:solidFill>
              </a:rPr>
              <a:t>to constantly be updating your positions on as many things as possible</a:t>
            </a:r>
            <a:r>
              <a:rPr lang="en-US" sz="3600" b="1" i="1" dirty="0">
                <a:solidFill>
                  <a:srgbClr val="00B050"/>
                </a:solidFill>
              </a:rPr>
              <a:t>. And if you don’t contradict yourself on a regular basis, then you’re not thinking.”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r>
              <a:rPr lang="en-US" sz="1400" b="1" dirty="0">
                <a:solidFill>
                  <a:schemeClr val="tx1"/>
                </a:solidFill>
              </a:rPr>
              <a:t>“Malcolm Gladwell on Criticism, Tolerance, and Changing Your Mind,” Brain Pickings, June 24, 2014,</a:t>
            </a: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9455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ARE YOU READY TO SHIFT AS A LEADER?</a:t>
            </a:r>
            <a:endParaRPr lang="en-US" sz="1900" b="1" dirty="0">
              <a:solidFill>
                <a:schemeClr val="tx1"/>
              </a:solidFill>
            </a:endParaRPr>
          </a:p>
          <a:p>
            <a:pPr lvl="1" indent="-342900"/>
            <a:r>
              <a:rPr lang="en-US" sz="2800" b="1" dirty="0">
                <a:solidFill>
                  <a:schemeClr val="tx1"/>
                </a:solidFill>
              </a:rPr>
              <a:t>How open are you to change?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lvl="2" indent="-342900"/>
            <a:r>
              <a:rPr lang="en-US" sz="2800" b="1" dirty="0">
                <a:solidFill>
                  <a:schemeClr val="tx1"/>
                </a:solidFill>
              </a:rPr>
              <a:t>Are you willing </a:t>
            </a:r>
            <a:r>
              <a:rPr lang="en-US" sz="2800" b="1" dirty="0">
                <a:solidFill>
                  <a:srgbClr val="FF0000"/>
                </a:solidFill>
              </a:rPr>
              <a:t>to start asking more questions </a:t>
            </a:r>
            <a:r>
              <a:rPr lang="en-US" sz="2800" b="1" dirty="0">
                <a:solidFill>
                  <a:schemeClr val="tx1"/>
                </a:solidFill>
              </a:rPr>
              <a:t>instead of giving more answers? </a:t>
            </a:r>
          </a:p>
          <a:p>
            <a:pPr lvl="2" indent="-342900"/>
            <a:r>
              <a:rPr lang="en-US" sz="2800" b="1" dirty="0">
                <a:solidFill>
                  <a:schemeClr val="tx1"/>
                </a:solidFill>
              </a:rPr>
              <a:t>Are you willing </a:t>
            </a:r>
            <a:r>
              <a:rPr lang="en-US" sz="2800" b="1" dirty="0">
                <a:solidFill>
                  <a:srgbClr val="FF0000"/>
                </a:solidFill>
              </a:rPr>
              <a:t>to become a better listener, a better observer?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99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 fontScale="92500" lnSpcReduction="20000"/>
          </a:bodyPr>
          <a:lstStyle/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Are you willing to rely more on your intuition and your creativity?</a:t>
            </a:r>
          </a:p>
          <a:p>
            <a:pPr lvl="1" indent="-342900"/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Leadershifting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will require you to rely on </a:t>
            </a:r>
            <a:r>
              <a:rPr lang="en-US" sz="3600" b="1" dirty="0">
                <a:solidFill>
                  <a:srgbClr val="FF0000"/>
                </a:solidFill>
              </a:rPr>
              <a:t>values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principles</a:t>
            </a:r>
            <a:r>
              <a:rPr lang="en-US" sz="3600" b="1" dirty="0">
                <a:solidFill>
                  <a:schemeClr val="tx1"/>
                </a:solidFill>
              </a:rPr>
              <a:t>, and </a:t>
            </a:r>
            <a:r>
              <a:rPr lang="en-US" sz="3600" b="1" dirty="0">
                <a:solidFill>
                  <a:srgbClr val="FF0000"/>
                </a:solidFill>
              </a:rPr>
              <a:t>strategy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</a:p>
          <a:p>
            <a:pPr lvl="2" indent="-342900"/>
            <a:r>
              <a:rPr lang="en-US" sz="3400" b="1" dirty="0">
                <a:solidFill>
                  <a:schemeClr val="tx1"/>
                </a:solidFill>
              </a:rPr>
              <a:t>but it will also push you to </a:t>
            </a:r>
            <a:r>
              <a:rPr lang="en-US" sz="3400" b="1" dirty="0">
                <a:solidFill>
                  <a:srgbClr val="FF0000"/>
                </a:solidFill>
              </a:rPr>
              <a:t>rely on innovation</a:t>
            </a:r>
            <a:r>
              <a:rPr lang="en-US" sz="3400" b="1" dirty="0">
                <a:solidFill>
                  <a:schemeClr val="tx1"/>
                </a:solidFill>
              </a:rPr>
              <a:t>, to seek out </a:t>
            </a:r>
            <a:r>
              <a:rPr lang="en-US" sz="3400" b="1" dirty="0">
                <a:solidFill>
                  <a:srgbClr val="FF0000"/>
                </a:solidFill>
              </a:rPr>
              <a:t>options</a:t>
            </a:r>
            <a:r>
              <a:rPr lang="en-US" sz="3400" b="1" dirty="0">
                <a:solidFill>
                  <a:schemeClr val="tx1"/>
                </a:solidFill>
              </a:rPr>
              <a:t>, to </a:t>
            </a:r>
            <a:r>
              <a:rPr lang="en-US" sz="3400" b="1" dirty="0">
                <a:solidFill>
                  <a:srgbClr val="FF0000"/>
                </a:solidFill>
              </a:rPr>
              <a:t>harness creativity</a:t>
            </a:r>
            <a:r>
              <a:rPr lang="en-US" sz="3400" b="1" dirty="0">
                <a:solidFill>
                  <a:schemeClr val="tx1"/>
                </a:solidFill>
              </a:rPr>
              <a:t>. </a:t>
            </a:r>
          </a:p>
          <a:p>
            <a:pPr lvl="2" indent="-342900"/>
            <a:r>
              <a:rPr lang="en-US" sz="3400" b="1" dirty="0">
                <a:solidFill>
                  <a:schemeClr val="tx1"/>
                </a:solidFill>
              </a:rPr>
              <a:t>You’ll also need to </a:t>
            </a:r>
            <a:r>
              <a:rPr lang="en-US" sz="3400" b="1" dirty="0">
                <a:solidFill>
                  <a:srgbClr val="FF0000"/>
                </a:solidFill>
              </a:rPr>
              <a:t>let go of some things </a:t>
            </a:r>
            <a:r>
              <a:rPr lang="en-US" sz="3400" b="1" dirty="0">
                <a:solidFill>
                  <a:schemeClr val="tx1"/>
                </a:solidFill>
              </a:rPr>
              <a:t>and be dedicated to getting better.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5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You’ll have to deal with the </a:t>
            </a:r>
            <a:r>
              <a:rPr lang="en-US" sz="3600" b="1" dirty="0">
                <a:solidFill>
                  <a:srgbClr val="FF0000"/>
                </a:solidFill>
              </a:rPr>
              <a:t>tension</a:t>
            </a:r>
            <a:r>
              <a:rPr lang="en-US" sz="3600" b="1" dirty="0">
                <a:solidFill>
                  <a:schemeClr val="tx1"/>
                </a:solidFill>
              </a:rPr>
              <a:t> between the </a:t>
            </a:r>
            <a:r>
              <a:rPr lang="en-US" sz="3600" b="1" u="sng" dirty="0">
                <a:solidFill>
                  <a:schemeClr val="tx1"/>
                </a:solidFill>
              </a:rPr>
              <a:t>stability that gives security </a:t>
            </a:r>
            <a:r>
              <a:rPr lang="en-US" sz="3600" b="1" dirty="0">
                <a:solidFill>
                  <a:schemeClr val="tx1"/>
                </a:solidFill>
              </a:rPr>
              <a:t>and the </a:t>
            </a:r>
            <a:r>
              <a:rPr lang="en-US" sz="3600" b="1" dirty="0">
                <a:solidFill>
                  <a:srgbClr val="FF0000"/>
                </a:solidFill>
              </a:rPr>
              <a:t>adaptability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u="sng" dirty="0">
                <a:solidFill>
                  <a:schemeClr val="tx1"/>
                </a:solidFill>
              </a:rPr>
              <a:t>that opens up opportunity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The desire to improve will drive you to: </a:t>
            </a:r>
          </a:p>
          <a:p>
            <a:pPr marL="400050" lvl="1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keep learning.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55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4000" b="1" dirty="0">
                <a:solidFill>
                  <a:schemeClr val="tx1"/>
                </a:solidFill>
              </a:rPr>
              <a:t>But here’s the good news: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Learning to </a:t>
            </a:r>
            <a:r>
              <a:rPr lang="en-US" sz="3600" b="1" u="sng" dirty="0" err="1">
                <a:solidFill>
                  <a:srgbClr val="FF0000"/>
                </a:solidFill>
              </a:rPr>
              <a:t>leadershift</a:t>
            </a:r>
            <a:r>
              <a:rPr lang="en-US" sz="3600" b="1" dirty="0">
                <a:solidFill>
                  <a:srgbClr val="FF0000"/>
                </a:solidFill>
              </a:rPr>
              <a:t> will make you a Better Leader!</a:t>
            </a: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89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200" b="1" dirty="0">
                <a:solidFill>
                  <a:schemeClr val="tx1"/>
                </a:solidFill>
              </a:rPr>
              <a:t>7 things you must do to </a:t>
            </a:r>
            <a:r>
              <a:rPr lang="en-US" sz="3200" b="1" dirty="0" err="1">
                <a:solidFill>
                  <a:schemeClr val="tx1"/>
                </a:solidFill>
              </a:rPr>
              <a:t>leadershift</a:t>
            </a:r>
            <a:r>
              <a:rPr lang="en-US" sz="3200" b="1" dirty="0">
                <a:solidFill>
                  <a:schemeClr val="tx1"/>
                </a:solidFill>
              </a:rPr>
              <a:t> successfully. </a:t>
            </a:r>
          </a:p>
          <a:p>
            <a:pPr lvl="1" indent="-342900"/>
            <a:r>
              <a:rPr lang="en-US" sz="3200" b="1" dirty="0">
                <a:solidFill>
                  <a:schemeClr val="tx1"/>
                </a:solidFill>
              </a:rPr>
              <a:t>Practice these daily, and you will be ready to face every </a:t>
            </a:r>
            <a:r>
              <a:rPr lang="en-US" sz="3200" b="1" dirty="0" err="1">
                <a:solidFill>
                  <a:schemeClr val="tx1"/>
                </a:solidFill>
              </a:rPr>
              <a:t>leadershift</a:t>
            </a:r>
            <a:r>
              <a:rPr lang="en-US" sz="3200" b="1" dirty="0">
                <a:solidFill>
                  <a:schemeClr val="tx1"/>
                </a:solidFill>
              </a:rPr>
              <a:t> situation with </a:t>
            </a:r>
            <a:r>
              <a:rPr lang="en-US" sz="3200" b="1" dirty="0">
                <a:solidFill>
                  <a:srgbClr val="FF0000"/>
                </a:solidFill>
              </a:rPr>
              <a:t>flexibility </a:t>
            </a:r>
            <a:r>
              <a:rPr lang="en-US" sz="3200" b="1" dirty="0">
                <a:solidFill>
                  <a:schemeClr val="tx1"/>
                </a:solidFill>
              </a:rPr>
              <a:t>and </a:t>
            </a:r>
            <a:r>
              <a:rPr lang="en-US" sz="3200" b="1" dirty="0">
                <a:solidFill>
                  <a:srgbClr val="FF0000"/>
                </a:solidFill>
              </a:rPr>
              <a:t>confidence.</a:t>
            </a:r>
          </a:p>
          <a:p>
            <a:pPr marL="400050" lvl="1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lvl="1" indent="-342900"/>
            <a:r>
              <a:rPr lang="en-US" sz="3200" b="1" dirty="0">
                <a:solidFill>
                  <a:srgbClr val="00B050"/>
                </a:solidFill>
              </a:rPr>
              <a:t>Would you like to hear them?</a:t>
            </a:r>
          </a:p>
          <a:p>
            <a:pPr marL="400050" lvl="1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lvl="1" indent="-342900"/>
            <a:endParaRPr lang="en-US" sz="3600" b="1" dirty="0">
              <a:solidFill>
                <a:schemeClr val="tx1"/>
              </a:solidFill>
            </a:endParaRPr>
          </a:p>
          <a:p>
            <a:pPr lvl="1" indent="-342900"/>
            <a:endParaRPr lang="en-US" sz="2000" b="1" dirty="0">
              <a:solidFill>
                <a:srgbClr val="FF0000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98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/>
          </a:bodyPr>
          <a:lstStyle/>
          <a:p>
            <a:pPr lvl="1" indent="-342900"/>
            <a:r>
              <a:rPr lang="en-US" sz="3200" b="1" dirty="0">
                <a:solidFill>
                  <a:schemeClr val="tx1"/>
                </a:solidFill>
              </a:rPr>
              <a:t>7 </a:t>
            </a:r>
            <a:r>
              <a:rPr lang="en-US" sz="3200" b="1" dirty="0" err="1">
                <a:solidFill>
                  <a:srgbClr val="FF0000"/>
                </a:solidFill>
              </a:rPr>
              <a:t>Leadershift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practices: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1. CONTINUALLY LEARN, UNLEARN, AND RELEARN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2. VALUE YESTERDAY BUT LIVE IN TODAY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3. RELY ON SPEED, BUT THRIVE ON TIMING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4. SEE THE BIG PICTURE AS THE PICTURE KEEPS GETTING BIGGER</a:t>
            </a:r>
          </a:p>
          <a:p>
            <a:pPr lvl="2" indent="-342900"/>
            <a:endParaRPr lang="en-US" sz="3000" b="1" dirty="0">
              <a:solidFill>
                <a:schemeClr val="tx1"/>
              </a:solidFill>
            </a:endParaRPr>
          </a:p>
          <a:p>
            <a:pPr marL="1257300" lvl="2" indent="-457200">
              <a:buFont typeface="Wingdings" pitchFamily="2" charset="2"/>
              <a:buChar char="Ø"/>
            </a:pPr>
            <a:endParaRPr lang="en-US" sz="31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6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3691349"/>
          </a:xfrm>
        </p:spPr>
        <p:txBody>
          <a:bodyPr>
            <a:normAutofit fontScale="85000" lnSpcReduction="20000"/>
          </a:bodyPr>
          <a:lstStyle/>
          <a:p>
            <a:pPr lvl="1" indent="-342900"/>
            <a:r>
              <a:rPr lang="en-US" sz="3200" b="1" dirty="0">
                <a:solidFill>
                  <a:schemeClr val="tx1"/>
                </a:solidFill>
              </a:rPr>
              <a:t>7 </a:t>
            </a:r>
            <a:r>
              <a:rPr lang="en-US" sz="3200" b="1" dirty="0" err="1">
                <a:solidFill>
                  <a:srgbClr val="FF0000"/>
                </a:solidFill>
              </a:rPr>
              <a:t>Leadershift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practices: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5. LIVE IN TODAY BUT THINK ABOUT TOMORROW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6. MOVE FORWARD COURAGEOUSLY IN THE MIDST OF UNCERTAINTY</a:t>
            </a:r>
          </a:p>
          <a:p>
            <a:pPr lvl="2" indent="-342900"/>
            <a:r>
              <a:rPr lang="en-US" sz="3000" b="1" dirty="0">
                <a:solidFill>
                  <a:schemeClr val="tx1"/>
                </a:solidFill>
              </a:rPr>
              <a:t>7. REALIZE TODAY’S BEST WILL NOT MEET TOMORROW’S CHALLENGES</a:t>
            </a:r>
          </a:p>
          <a:p>
            <a:pPr lvl="2" indent="-342900" algn="r"/>
            <a:endParaRPr lang="en-US" sz="3000" b="1" dirty="0">
              <a:solidFill>
                <a:schemeClr val="tx1"/>
              </a:solidFill>
            </a:endParaRPr>
          </a:p>
          <a:p>
            <a:pPr marL="800100" lvl="2" indent="0" algn="r">
              <a:buNone/>
            </a:pPr>
            <a:endParaRPr lang="en-US" sz="1500" b="1" dirty="0">
              <a:solidFill>
                <a:schemeClr val="tx1"/>
              </a:solidFill>
            </a:endParaRPr>
          </a:p>
          <a:p>
            <a:pPr marL="800100" lvl="2" indent="0" algn="r">
              <a:buNone/>
            </a:pPr>
            <a:endParaRPr lang="en-US" sz="1500" b="1" dirty="0">
              <a:solidFill>
                <a:schemeClr val="tx1"/>
              </a:solidFill>
            </a:endParaRPr>
          </a:p>
          <a:p>
            <a:pPr marL="800100" lvl="2" indent="0" algn="r">
              <a:buNone/>
            </a:pPr>
            <a:r>
              <a:rPr lang="en-US" sz="1500" b="1" dirty="0">
                <a:solidFill>
                  <a:schemeClr val="tx1"/>
                </a:solidFill>
              </a:rPr>
              <a:t>Maxwell, John C.. </a:t>
            </a:r>
            <a:r>
              <a:rPr lang="en-US" sz="1500" b="1" dirty="0" err="1">
                <a:solidFill>
                  <a:schemeClr val="tx1"/>
                </a:solidFill>
              </a:rPr>
              <a:t>Leadershift</a:t>
            </a:r>
            <a:r>
              <a:rPr lang="en-US" sz="1500" b="1" dirty="0">
                <a:solidFill>
                  <a:schemeClr val="tx1"/>
                </a:solidFill>
              </a:rPr>
              <a:t> (The 11 Essential Changes Every Leader Must Embrace) (p. 16). HarperCollins Leadership. </a:t>
            </a:r>
            <a:endParaRPr lang="en-US" sz="1500" b="1" dirty="0">
              <a:solidFill>
                <a:srgbClr val="FF0000"/>
              </a:solidFill>
            </a:endParaRPr>
          </a:p>
          <a:p>
            <a:pPr marL="400050" lvl="1" indent="0" algn="r">
              <a:buNone/>
            </a:pPr>
            <a:endParaRPr lang="en-US" sz="15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27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pPr algn="ctr"/>
            <a:r>
              <a:rPr lang="en-US" sz="6000" b="1" dirty="0"/>
              <a:t>LEADER-SHIFT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64" y="2370784"/>
            <a:ext cx="10948936" cy="4487216"/>
          </a:xfrm>
        </p:spPr>
        <p:txBody>
          <a:bodyPr>
            <a:normAutofit/>
          </a:bodyPr>
          <a:lstStyle/>
          <a:p>
            <a:pPr lvl="1" indent="-342900"/>
            <a:r>
              <a:rPr lang="en-US" sz="3200" b="1" dirty="0">
                <a:solidFill>
                  <a:schemeClr val="tx1"/>
                </a:solidFill>
              </a:rPr>
              <a:t>My Final Challenge to You:</a:t>
            </a:r>
          </a:p>
          <a:p>
            <a:pPr lvl="2" indent="-342900"/>
            <a:r>
              <a:rPr lang="en-US" sz="2800" b="1" dirty="0">
                <a:solidFill>
                  <a:srgbClr val="FF0000"/>
                </a:solidFill>
              </a:rPr>
              <a:t>LEARN SOMETHING NEW</a:t>
            </a:r>
            <a:r>
              <a:rPr lang="en-US" sz="2800" b="1" dirty="0">
                <a:solidFill>
                  <a:schemeClr val="tx1"/>
                </a:solidFill>
              </a:rPr>
              <a:t>—</a:t>
            </a:r>
            <a:r>
              <a:rPr lang="en-US" sz="2400" b="1" dirty="0">
                <a:solidFill>
                  <a:schemeClr val="tx1"/>
                </a:solidFill>
              </a:rPr>
              <a:t>Ask yourself, </a:t>
            </a:r>
            <a:r>
              <a:rPr lang="en-US" sz="2400" b="1" i="1" dirty="0">
                <a:solidFill>
                  <a:schemeClr val="tx1"/>
                </a:solidFill>
              </a:rPr>
              <a:t>“When’s the last time I learned something for the first time?” </a:t>
            </a:r>
          </a:p>
          <a:p>
            <a:pPr lvl="2" indent="-342900"/>
            <a:r>
              <a:rPr lang="en-US" sz="2800" b="1" dirty="0">
                <a:solidFill>
                  <a:schemeClr val="tx1"/>
                </a:solidFill>
              </a:rPr>
              <a:t>​</a:t>
            </a:r>
            <a:r>
              <a:rPr lang="en-US" sz="2800" b="1" dirty="0">
                <a:solidFill>
                  <a:srgbClr val="FF0000"/>
                </a:solidFill>
              </a:rPr>
              <a:t>TRY SOMETHING DIFFERENT</a:t>
            </a:r>
            <a:r>
              <a:rPr lang="en-US" sz="2800" b="1" dirty="0">
                <a:solidFill>
                  <a:schemeClr val="tx1"/>
                </a:solidFill>
              </a:rPr>
              <a:t>—</a:t>
            </a:r>
            <a:r>
              <a:rPr lang="en-US" sz="2400" b="1" dirty="0">
                <a:solidFill>
                  <a:schemeClr val="tx1"/>
                </a:solidFill>
              </a:rPr>
              <a:t>Ask yourself, </a:t>
            </a:r>
            <a:r>
              <a:rPr lang="en-US" sz="2400" b="1" i="1" dirty="0">
                <a:solidFill>
                  <a:schemeClr val="tx1"/>
                </a:solidFill>
              </a:rPr>
              <a:t>“When’s the last time I did something for the first time?” </a:t>
            </a:r>
          </a:p>
          <a:p>
            <a:pPr lvl="2" indent="-342900"/>
            <a:r>
              <a:rPr lang="en-US" sz="2800" b="1" dirty="0">
                <a:solidFill>
                  <a:schemeClr val="tx1"/>
                </a:solidFill>
              </a:rPr>
              <a:t>​</a:t>
            </a:r>
            <a:r>
              <a:rPr lang="en-US" sz="2800" b="1" dirty="0">
                <a:solidFill>
                  <a:srgbClr val="FF0000"/>
                </a:solidFill>
              </a:rPr>
              <a:t>FIND SOMETHING BETTER</a:t>
            </a:r>
            <a:r>
              <a:rPr lang="en-US" sz="2800" b="1" dirty="0">
                <a:solidFill>
                  <a:schemeClr val="tx1"/>
                </a:solidFill>
              </a:rPr>
              <a:t>—</a:t>
            </a:r>
            <a:r>
              <a:rPr lang="en-US" sz="2400" b="1" dirty="0">
                <a:solidFill>
                  <a:schemeClr val="tx1"/>
                </a:solidFill>
              </a:rPr>
              <a:t>Ask yourself, </a:t>
            </a:r>
            <a:r>
              <a:rPr lang="en-US" sz="2400" b="1" i="1" dirty="0">
                <a:solidFill>
                  <a:schemeClr val="tx1"/>
                </a:solidFill>
              </a:rPr>
              <a:t>“When’s the last time I found something better for the first time?”</a:t>
            </a:r>
          </a:p>
          <a:p>
            <a:pPr lvl="2" indent="-342900"/>
            <a:r>
              <a:rPr lang="en-US" sz="2800" b="1" dirty="0">
                <a:solidFill>
                  <a:srgbClr val="FF0000"/>
                </a:solidFill>
              </a:rPr>
              <a:t>SEE SOMETHING BIGGER</a:t>
            </a:r>
            <a:r>
              <a:rPr lang="en-US" sz="2800" b="1" dirty="0">
                <a:solidFill>
                  <a:schemeClr val="tx1"/>
                </a:solidFill>
              </a:rPr>
              <a:t>—</a:t>
            </a:r>
            <a:r>
              <a:rPr lang="en-US" sz="2400" b="1" dirty="0">
                <a:solidFill>
                  <a:schemeClr val="tx1"/>
                </a:solidFill>
              </a:rPr>
              <a:t>Ask yourself, </a:t>
            </a:r>
            <a:r>
              <a:rPr lang="en-US" sz="2400" b="1" i="1" dirty="0">
                <a:solidFill>
                  <a:schemeClr val="tx1"/>
                </a:solidFill>
              </a:rPr>
              <a:t>“When’s the last time I saw something bigger for the first time?”</a:t>
            </a:r>
          </a:p>
          <a:p>
            <a:pPr lvl="2" indent="-342900"/>
            <a:endParaRPr lang="en-US" sz="2800" b="1" dirty="0">
              <a:solidFill>
                <a:schemeClr val="tx1"/>
              </a:solidFill>
            </a:endParaRPr>
          </a:p>
          <a:p>
            <a:pPr lvl="2" indent="-342900"/>
            <a:endParaRPr lang="en-US" sz="2800" b="1" dirty="0">
              <a:solidFill>
                <a:schemeClr val="tx1"/>
              </a:solidFill>
            </a:endParaRPr>
          </a:p>
          <a:p>
            <a:pPr lvl="2" indent="-342900" algn="r"/>
            <a:endParaRPr lang="en-US" sz="3000" b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 lvl="1" indent="0" algn="r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44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9976B9-F66E-2F4C-AAC5-512B31269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304043"/>
            <a:ext cx="8825658" cy="1334755"/>
          </a:xfrm>
        </p:spPr>
        <p:txBody>
          <a:bodyPr>
            <a:noAutofit/>
          </a:bodyPr>
          <a:lstStyle/>
          <a:p>
            <a:r>
              <a:rPr lang="en-US" sz="4000" b="1" i="1" dirty="0"/>
              <a:t>Leadership is:  </a:t>
            </a:r>
            <a:r>
              <a:rPr lang="en-US" sz="4000" b="1" i="1" dirty="0">
                <a:solidFill>
                  <a:srgbClr val="FFFF00"/>
                </a:solidFill>
              </a:rPr>
              <a:t>influence</a:t>
            </a:r>
          </a:p>
          <a:p>
            <a:r>
              <a:rPr lang="en-US" sz="4000" b="1" i="1" dirty="0"/>
              <a:t>A leader is: </a:t>
            </a:r>
            <a:r>
              <a:rPr lang="en-US" sz="4000" b="1" i="1" dirty="0">
                <a:solidFill>
                  <a:srgbClr val="FFFF00"/>
                </a:solidFill>
              </a:rPr>
              <a:t>one who influences</a:t>
            </a:r>
            <a:endParaRPr lang="en-US" sz="4000" b="1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70532-28D5-5A42-A9BA-927DA60D43E9}"/>
              </a:ext>
            </a:extLst>
          </p:cNvPr>
          <p:cNvSpPr txBox="1">
            <a:spLocks/>
          </p:cNvSpPr>
          <p:nvPr/>
        </p:nvSpPr>
        <p:spPr bwMode="gray">
          <a:xfrm>
            <a:off x="1154955" y="2413791"/>
            <a:ext cx="8825658" cy="1168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What is Leadership ?</a:t>
            </a:r>
          </a:p>
        </p:txBody>
      </p:sp>
    </p:spTree>
    <p:extLst>
      <p:ext uri="{BB962C8B-B14F-4D97-AF65-F5344CB8AC3E}">
        <p14:creationId xmlns:p14="http://schemas.microsoft.com/office/powerpoint/2010/main" val="15284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B63C-DFA9-651F-BA57-733A82E1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29B1-44BB-C77E-B439-2F6A3703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Hon. GERARD PHIRI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Parliament of Malawi</a:t>
            </a:r>
          </a:p>
        </p:txBody>
      </p:sp>
    </p:spTree>
    <p:extLst>
      <p:ext uri="{BB962C8B-B14F-4D97-AF65-F5344CB8AC3E}">
        <p14:creationId xmlns:p14="http://schemas.microsoft.com/office/powerpoint/2010/main" val="892135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70532-28D5-5A42-A9BA-927DA60D43E9}"/>
              </a:ext>
            </a:extLst>
          </p:cNvPr>
          <p:cNvSpPr txBox="1">
            <a:spLocks/>
          </p:cNvSpPr>
          <p:nvPr/>
        </p:nvSpPr>
        <p:spPr bwMode="gray">
          <a:xfrm>
            <a:off x="1154955" y="2413791"/>
            <a:ext cx="8825658" cy="1168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WHEN WE INTENTIONALLY SET OUT TO INFLUENCE OTHERS, </a:t>
            </a:r>
          </a:p>
          <a:p>
            <a:pPr algn="ctr"/>
            <a:r>
              <a:rPr lang="en-US" sz="4400" dirty="0"/>
              <a:t>We Exercise Leadership 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37D24-4E4B-75ED-C9F9-069C8C325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1020"/>
            <a:ext cx="9282825" cy="1253165"/>
          </a:xfrm>
        </p:spPr>
        <p:txBody>
          <a:bodyPr/>
          <a:lstStyle/>
          <a:p>
            <a:r>
              <a:rPr lang="en-US" sz="4000" b="1" dirty="0"/>
              <a:t>Leadership is: </a:t>
            </a:r>
            <a:br>
              <a:rPr lang="en-US" dirty="0"/>
            </a:br>
            <a:r>
              <a:rPr lang="en-US" dirty="0"/>
              <a:t>										    (Jerry’s  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ability to see a better future and</a:t>
            </a:r>
          </a:p>
          <a:p>
            <a:r>
              <a:rPr lang="en-US" sz="3600" b="1" dirty="0"/>
              <a:t>The skill to influence others: </a:t>
            </a:r>
          </a:p>
          <a:p>
            <a:pPr lvl="1"/>
            <a:r>
              <a:rPr lang="en-US" sz="3600" b="1" dirty="0"/>
              <a:t>to see that future </a:t>
            </a:r>
          </a:p>
          <a:p>
            <a:pPr lvl="1"/>
            <a:r>
              <a:rPr lang="en-US" sz="3600" b="1" dirty="0"/>
              <a:t>and work together to accomplish it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35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 LEADER?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8"/>
            <a:ext cx="10055238" cy="3943605"/>
          </a:xfrm>
        </p:spPr>
        <p:txBody>
          <a:bodyPr>
            <a:noAutofit/>
          </a:bodyPr>
          <a:lstStyle/>
          <a:p>
            <a:r>
              <a:rPr lang="en-US" sz="3200" dirty="0"/>
              <a:t>One who has the </a:t>
            </a:r>
            <a:r>
              <a:rPr lang="en-US" sz="3200" b="1" u="sng" dirty="0">
                <a:solidFill>
                  <a:srgbClr val="00B050"/>
                </a:solidFill>
              </a:rPr>
              <a:t>ability</a:t>
            </a:r>
            <a:r>
              <a:rPr lang="en-US" sz="3200" dirty="0"/>
              <a:t> to </a:t>
            </a:r>
            <a:r>
              <a:rPr lang="en-US" sz="3200" b="1" dirty="0">
                <a:solidFill>
                  <a:srgbClr val="00B050"/>
                </a:solidFill>
              </a:rPr>
              <a:t>see a better future</a:t>
            </a:r>
          </a:p>
          <a:p>
            <a:r>
              <a:rPr lang="en-US" sz="3200" dirty="0"/>
              <a:t>One who develops </a:t>
            </a:r>
            <a:r>
              <a:rPr lang="en-US" sz="3200" b="1" u="sng" dirty="0">
                <a:solidFill>
                  <a:srgbClr val="00B050"/>
                </a:solidFill>
              </a:rPr>
              <a:t>the skills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to </a:t>
            </a:r>
            <a:r>
              <a:rPr lang="en-US" sz="3200" b="1" dirty="0">
                <a:solidFill>
                  <a:srgbClr val="00B050"/>
                </a:solidFill>
              </a:rPr>
              <a:t>influence others</a:t>
            </a:r>
            <a:r>
              <a:rPr lang="en-US" sz="3200" dirty="0"/>
              <a:t>: </a:t>
            </a:r>
          </a:p>
          <a:p>
            <a:pPr lvl="1"/>
            <a:r>
              <a:rPr lang="en-US" sz="3000" dirty="0">
                <a:solidFill>
                  <a:srgbClr val="00B050"/>
                </a:solidFill>
              </a:rPr>
              <a:t>to see that future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and </a:t>
            </a:r>
            <a:r>
              <a:rPr lang="en-US" sz="3000" u="sng" dirty="0">
                <a:solidFill>
                  <a:srgbClr val="00B050"/>
                </a:solidFill>
              </a:rPr>
              <a:t>work together </a:t>
            </a:r>
            <a:r>
              <a:rPr lang="en-US" sz="3000" dirty="0">
                <a:solidFill>
                  <a:srgbClr val="00B050"/>
                </a:solidFill>
              </a:rPr>
              <a:t>to accomplish it</a:t>
            </a:r>
          </a:p>
          <a:p>
            <a:pPr lvl="1"/>
            <a:endParaRPr lang="en-US" sz="3000" dirty="0">
              <a:solidFill>
                <a:srgbClr val="00B050"/>
              </a:solidFill>
            </a:endParaRPr>
          </a:p>
          <a:p>
            <a:pPr lvl="1" algn="ctr"/>
            <a:r>
              <a:rPr lang="en-US" sz="4800" b="1" dirty="0">
                <a:solidFill>
                  <a:srgbClr val="00B050"/>
                </a:solidFill>
              </a:rPr>
              <a:t>YOU CAN BE THAT PERSON!</a:t>
            </a:r>
          </a:p>
        </p:txBody>
      </p:sp>
    </p:spTree>
    <p:extLst>
      <p:ext uri="{BB962C8B-B14F-4D97-AF65-F5344CB8AC3E}">
        <p14:creationId xmlns:p14="http://schemas.microsoft.com/office/powerpoint/2010/main" val="37560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9976B9-F66E-2F4C-AAC5-512B31269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304043"/>
            <a:ext cx="8825658" cy="1334755"/>
          </a:xfrm>
        </p:spPr>
        <p:txBody>
          <a:bodyPr>
            <a:normAutofit/>
          </a:bodyPr>
          <a:lstStyle/>
          <a:p>
            <a:r>
              <a:rPr lang="en-US" sz="2800" b="1" i="1" dirty="0"/>
              <a:t>Leadership is:  </a:t>
            </a:r>
            <a:r>
              <a:rPr lang="en-US" sz="2800" b="1" i="1" dirty="0">
                <a:solidFill>
                  <a:srgbClr val="FFFF00"/>
                </a:solidFill>
              </a:rPr>
              <a:t>influence</a:t>
            </a:r>
          </a:p>
          <a:p>
            <a:r>
              <a:rPr lang="en-US" sz="2800" b="1" i="1" dirty="0"/>
              <a:t>A leader is: </a:t>
            </a:r>
            <a:r>
              <a:rPr lang="en-US" sz="2800" b="1" i="1" dirty="0">
                <a:solidFill>
                  <a:srgbClr val="FFFF00"/>
                </a:solidFill>
              </a:rPr>
              <a:t>one who influences</a:t>
            </a:r>
            <a:endParaRPr lang="en-US" sz="2800" b="1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70532-28D5-5A42-A9BA-927DA60D43E9}"/>
              </a:ext>
            </a:extLst>
          </p:cNvPr>
          <p:cNvSpPr txBox="1">
            <a:spLocks/>
          </p:cNvSpPr>
          <p:nvPr/>
        </p:nvSpPr>
        <p:spPr bwMode="gray">
          <a:xfrm>
            <a:off x="1154955" y="2413791"/>
            <a:ext cx="8825658" cy="1168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What is Leadership ?</a:t>
            </a:r>
          </a:p>
        </p:txBody>
      </p:sp>
    </p:spTree>
    <p:extLst>
      <p:ext uri="{BB962C8B-B14F-4D97-AF65-F5344CB8AC3E}">
        <p14:creationId xmlns:p14="http://schemas.microsoft.com/office/powerpoint/2010/main" val="21508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r>
              <a:rPr lang="en-US" sz="4000" b="1" dirty="0"/>
              <a:t>Leadership is: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/>
          </a:bodyPr>
          <a:lstStyle/>
          <a:p>
            <a:r>
              <a:rPr lang="en-US" sz="3200" b="1" dirty="0"/>
              <a:t>The ability to see a better future</a:t>
            </a:r>
          </a:p>
          <a:p>
            <a:r>
              <a:rPr lang="en-US" sz="3200" b="1" dirty="0"/>
              <a:t>The skill to influence others: </a:t>
            </a:r>
          </a:p>
          <a:p>
            <a:pPr lvl="1"/>
            <a:r>
              <a:rPr lang="en-US" sz="3000" b="1" dirty="0"/>
              <a:t>to see that future </a:t>
            </a:r>
          </a:p>
          <a:p>
            <a:pPr lvl="1"/>
            <a:r>
              <a:rPr lang="en-US" sz="3000" b="1" dirty="0"/>
              <a:t>and work together to accomplish it</a:t>
            </a:r>
          </a:p>
          <a:p>
            <a:endParaRPr lang="en-US" sz="3200" b="1" dirty="0"/>
          </a:p>
          <a:p>
            <a:pPr lvl="1"/>
            <a:r>
              <a:rPr lang="en-US" sz="3000" b="1" dirty="0"/>
              <a:t>THE CHALLENGE FOR THE FUTURE</a:t>
            </a:r>
          </a:p>
          <a:p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E0E03-3A0A-E8B8-C63B-99AB0C3DA622}"/>
              </a:ext>
            </a:extLst>
          </p:cNvPr>
          <p:cNvSpPr txBox="1"/>
          <p:nvPr/>
        </p:nvSpPr>
        <p:spPr>
          <a:xfrm>
            <a:off x="8178800" y="1138584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(JERRY’S DEFINITION)</a:t>
            </a:r>
          </a:p>
        </p:txBody>
      </p:sp>
    </p:spTree>
    <p:extLst>
      <p:ext uri="{BB962C8B-B14F-4D97-AF65-F5344CB8AC3E}">
        <p14:creationId xmlns:p14="http://schemas.microsoft.com/office/powerpoint/2010/main" val="34444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70532-28D5-5A42-A9BA-927DA60D43E9}"/>
              </a:ext>
            </a:extLst>
          </p:cNvPr>
          <p:cNvSpPr txBox="1">
            <a:spLocks/>
          </p:cNvSpPr>
          <p:nvPr/>
        </p:nvSpPr>
        <p:spPr bwMode="gray">
          <a:xfrm>
            <a:off x="1154955" y="2413791"/>
            <a:ext cx="8825658" cy="1168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err="1"/>
              <a:t>Leadershift</a:t>
            </a:r>
            <a:r>
              <a:rPr lang="en-US" dirty="0"/>
              <a:t>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1F381EC-CE85-5144-9210-11AF9FEC1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355" y="5146432"/>
            <a:ext cx="10291978" cy="518054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</a:rPr>
              <a:t>EVERY SIGNIFICANT HUMAN ENDEAVOR RISES OR FALLS ON LEADERSHIP!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1B6425B-D8DB-754F-BB3C-94EA56285BB0}"/>
              </a:ext>
            </a:extLst>
          </p:cNvPr>
          <p:cNvSpPr txBox="1">
            <a:spLocks/>
          </p:cNvSpPr>
          <p:nvPr/>
        </p:nvSpPr>
        <p:spPr bwMode="gray">
          <a:xfrm>
            <a:off x="1307355" y="4628378"/>
            <a:ext cx="8825658" cy="5180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The primary educational lesson of my lifetime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677FF-683F-5A93-88DA-959DE7BB999B}"/>
              </a:ext>
            </a:extLst>
          </p:cNvPr>
          <p:cNvSpPr txBox="1"/>
          <p:nvPr/>
        </p:nvSpPr>
        <p:spPr>
          <a:xfrm>
            <a:off x="75184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85146-CE0B-2983-3B93-C3B2BB1344AC}"/>
              </a:ext>
            </a:extLst>
          </p:cNvPr>
          <p:cNvSpPr txBox="1"/>
          <p:nvPr/>
        </p:nvSpPr>
        <p:spPr>
          <a:xfrm>
            <a:off x="9267560" y="3943967"/>
            <a:ext cx="233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(John Maxwell )</a:t>
            </a:r>
          </a:p>
        </p:txBody>
      </p:sp>
    </p:spTree>
    <p:extLst>
      <p:ext uri="{BB962C8B-B14F-4D97-AF65-F5344CB8AC3E}">
        <p14:creationId xmlns:p14="http://schemas.microsoft.com/office/powerpoint/2010/main" val="6962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r>
              <a:rPr lang="en-US" sz="4000" b="1" dirty="0"/>
              <a:t>Leadership and Management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036507" cy="4249271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US" sz="4300" b="1" dirty="0"/>
              <a:t>The principles of management, which have been taught for years, depended on </a:t>
            </a:r>
            <a:r>
              <a:rPr lang="en-US" sz="4300" b="1" u="sng" dirty="0"/>
              <a:t>stability</a:t>
            </a:r>
            <a:r>
              <a:rPr lang="en-US" sz="4300" b="1" dirty="0"/>
              <a:t> and </a:t>
            </a:r>
            <a:r>
              <a:rPr lang="en-US" sz="4300" b="1" u="sng" dirty="0"/>
              <a:t>known factors.</a:t>
            </a:r>
            <a:endParaRPr lang="en-US" sz="4000" b="1" u="sng" dirty="0"/>
          </a:p>
          <a:p>
            <a:pPr lvl="1"/>
            <a:r>
              <a:rPr lang="en-US" sz="3300" b="1" dirty="0">
                <a:solidFill>
                  <a:srgbClr val="FF0000"/>
                </a:solidFill>
              </a:rPr>
              <a:t>Management </a:t>
            </a:r>
            <a:r>
              <a:rPr lang="en-US" sz="3300" b="1" dirty="0">
                <a:solidFill>
                  <a:schemeClr val="tx1"/>
                </a:solidFill>
              </a:rPr>
              <a:t>systems and processes: </a:t>
            </a:r>
          </a:p>
          <a:p>
            <a:pPr lvl="3"/>
            <a:r>
              <a:rPr lang="en-US" sz="2900" b="1" dirty="0">
                <a:solidFill>
                  <a:srgbClr val="FF0000"/>
                </a:solidFill>
              </a:rPr>
              <a:t>tend to be linear. </a:t>
            </a:r>
          </a:p>
          <a:p>
            <a:pPr lvl="1"/>
            <a:r>
              <a:rPr lang="en-US" sz="3300" b="1" dirty="0">
                <a:solidFill>
                  <a:schemeClr val="tx1"/>
                </a:solidFill>
              </a:rPr>
              <a:t>They assume:</a:t>
            </a:r>
          </a:p>
          <a:p>
            <a:pPr lvl="2"/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chemeClr val="tx1"/>
                </a:solidFill>
              </a:rPr>
              <a:t>similar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u="sng" dirty="0">
                <a:solidFill>
                  <a:srgbClr val="FF0000"/>
                </a:solidFill>
              </a:rPr>
              <a:t>inputs </a:t>
            </a:r>
            <a:r>
              <a:rPr lang="en-US" sz="3100" b="1" dirty="0">
                <a:solidFill>
                  <a:schemeClr val="tx1"/>
                </a:solidFill>
              </a:rPr>
              <a:t>will result in similar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u="sng" dirty="0">
                <a:solidFill>
                  <a:srgbClr val="FF0000"/>
                </a:solidFill>
              </a:rPr>
              <a:t>outputs</a:t>
            </a:r>
            <a:r>
              <a:rPr lang="en-US" sz="3100" b="1" dirty="0">
                <a:solidFill>
                  <a:srgbClr val="FF0000"/>
                </a:solidFill>
              </a:rPr>
              <a:t>. 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25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5EC-9AD1-3544-A522-487002D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253165"/>
          </a:xfrm>
        </p:spPr>
        <p:txBody>
          <a:bodyPr/>
          <a:lstStyle/>
          <a:p>
            <a:r>
              <a:rPr lang="en-US" sz="4000" b="1" dirty="0"/>
              <a:t>Leadership and Management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03D9-7AC3-904A-8C26-CB0F653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9787"/>
            <a:ext cx="10036507" cy="424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Leadership, requires a more nuanced view of the world because it involves </a:t>
            </a:r>
            <a:r>
              <a:rPr lang="en-US" sz="3600" b="1" u="sng" dirty="0">
                <a:solidFill>
                  <a:srgbClr val="FF0000"/>
                </a:solidFill>
              </a:rPr>
              <a:t>people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r>
              <a:rPr lang="en-US" sz="3600" b="1" dirty="0"/>
              <a:t> </a:t>
            </a:r>
          </a:p>
          <a:p>
            <a:pPr marL="971550" lvl="1" indent="-571500"/>
            <a:r>
              <a:rPr lang="en-US" sz="3600" b="1" dirty="0">
                <a:solidFill>
                  <a:srgbClr val="00B050"/>
                </a:solidFill>
              </a:rPr>
              <a:t>what motivates them, </a:t>
            </a:r>
          </a:p>
          <a:p>
            <a:pPr lvl="1"/>
            <a:r>
              <a:rPr lang="en-US" sz="3600" b="1" dirty="0">
                <a:solidFill>
                  <a:srgbClr val="00B050"/>
                </a:solidFill>
              </a:rPr>
              <a:t>	what their interests are, </a:t>
            </a:r>
          </a:p>
          <a:p>
            <a:pPr lvl="1"/>
            <a:r>
              <a:rPr lang="en-US" sz="3600" b="1" dirty="0">
                <a:solidFill>
                  <a:srgbClr val="00B050"/>
                </a:solidFill>
              </a:rPr>
              <a:t>	how engaged they become</a:t>
            </a:r>
            <a:r>
              <a:rPr lang="en-US" sz="3600" b="1" dirty="0"/>
              <a:t>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26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3394</TotalTime>
  <Words>1627</Words>
  <Application>Microsoft Macintosh PowerPoint</Application>
  <PresentationFormat>Widescreen</PresentationFormat>
  <Paragraphs>347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Copperplate Gothic Bold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is:  </vt:lpstr>
      <vt:lpstr>PowerPoint Presentation</vt:lpstr>
      <vt:lpstr>Leadership and Management  </vt:lpstr>
      <vt:lpstr>Leadership and Management  </vt:lpstr>
      <vt:lpstr>Leadership and Management  </vt:lpstr>
      <vt:lpstr>Leadership and Management  </vt:lpstr>
      <vt:lpstr>The Speed of Change </vt:lpstr>
      <vt:lpstr>FASTER </vt:lpstr>
      <vt:lpstr>FASTER </vt:lpstr>
      <vt:lpstr>FASTER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LEADER-SHIFT </vt:lpstr>
      <vt:lpstr>PowerPoint Presentation</vt:lpstr>
      <vt:lpstr>PowerPoint Presentation</vt:lpstr>
      <vt:lpstr>Leadership is:                (Jerry’s  definition)</vt:lpstr>
      <vt:lpstr>WHO IS A LEADER?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Leader ?</dc:title>
  <dc:creator>Jerry Vreeman</dc:creator>
  <cp:lastModifiedBy>Jerry Vreeman</cp:lastModifiedBy>
  <cp:revision>65</cp:revision>
  <dcterms:created xsi:type="dcterms:W3CDTF">2020-09-24T14:20:28Z</dcterms:created>
  <dcterms:modified xsi:type="dcterms:W3CDTF">2023-07-26T10:51:37Z</dcterms:modified>
</cp:coreProperties>
</file>