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1E9430-7CF0-40B0-B1E0-2A4E2F4CA13E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18C4A71-0AF8-44E6-8452-AF0D9DB75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ee-motivation-skills.com/employee-motivation-techniques.htmls" TargetMode="External"/><Relationship Id="rId2" Type="http://schemas.openxmlformats.org/officeDocument/2006/relationships/hyperlink" Target="https://en.wikipedia.org/wiki/Employee.moti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tactrilla.com/blog/5-psychological-theories-motivation-increase-productivity/" TargetMode="External"/><Relationship Id="rId5" Type="http://schemas.openxmlformats.org/officeDocument/2006/relationships/hyperlink" Target="http://www.accef-team.com/publications/atPDF_02_motivation.html" TargetMode="External"/><Relationship Id="rId4" Type="http://schemas.openxmlformats.org/officeDocument/2006/relationships/hyperlink" Target="http://www.inc.com/encyclopedia/employee-motivation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IMPORTANCE OF MOTIVATION IN THE MANAGEMENT OF PERSONNEL IN EDUCATIONAL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4786322"/>
            <a:ext cx="72866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DELIVERED BY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DR. ADEWARE O. G</a:t>
            </a:r>
            <a:r>
              <a:rPr lang="en-US" sz="2400" i="1" dirty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en-US" sz="16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PROVOST/CEO</a:t>
            </a:r>
            <a:endParaRPr lang="en-US" sz="14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1600" b="1" dirty="0"/>
              <a:t>DE POTTER COLLEGE OF HEALTH TECHNOLOGY, OGUN STATE, NIGERIA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 algn="just">
              <a:buFontTx/>
              <a:buChar char="-"/>
            </a:pPr>
            <a:r>
              <a:rPr lang="en-US" dirty="0"/>
              <a:t>We all have a drive to </a:t>
            </a:r>
            <a:r>
              <a:rPr lang="en-US" b="1" dirty="0">
                <a:solidFill>
                  <a:srgbClr val="FF0000"/>
                </a:solidFill>
              </a:rPr>
              <a:t>Acquire</a:t>
            </a:r>
            <a:r>
              <a:rPr lang="en-US" dirty="0"/>
              <a:t> &amp; </a:t>
            </a:r>
            <a:r>
              <a:rPr lang="en-US" b="1" dirty="0">
                <a:solidFill>
                  <a:srgbClr val="FF0000"/>
                </a:solidFill>
              </a:rPr>
              <a:t>Achieve</a:t>
            </a:r>
            <a:r>
              <a:rPr lang="en-US" dirty="0"/>
              <a:t> money, things, prestige, power, etc</a:t>
            </a:r>
          </a:p>
          <a:p>
            <a:pPr algn="just">
              <a:buFontTx/>
              <a:buChar char="-"/>
            </a:pPr>
            <a:r>
              <a:rPr lang="en-US" dirty="0"/>
              <a:t>We also want to </a:t>
            </a:r>
            <a:r>
              <a:rPr lang="en-US" b="1" dirty="0">
                <a:solidFill>
                  <a:srgbClr val="FF0000"/>
                </a:solidFill>
              </a:rPr>
              <a:t>Bond</a:t>
            </a:r>
            <a:r>
              <a:rPr lang="en-US" dirty="0"/>
              <a:t> with others – and </a:t>
            </a:r>
            <a:r>
              <a:rPr lang="en-US" b="1" dirty="0">
                <a:solidFill>
                  <a:srgbClr val="FF0000"/>
                </a:solidFill>
              </a:rPr>
              <a:t>Belong</a:t>
            </a:r>
          </a:p>
          <a:p>
            <a:pPr algn="just">
              <a:buFontTx/>
              <a:buChar char="-"/>
            </a:pPr>
            <a:r>
              <a:rPr lang="en-US" dirty="0"/>
              <a:t>We strive to </a:t>
            </a:r>
            <a:r>
              <a:rPr lang="en-US" b="1" dirty="0">
                <a:solidFill>
                  <a:srgbClr val="FF0000"/>
                </a:solidFill>
              </a:rPr>
              <a:t>COMPREHEND</a:t>
            </a:r>
            <a:r>
              <a:rPr lang="en-US" dirty="0"/>
              <a:t> our world and feel </a:t>
            </a:r>
            <a:r>
              <a:rPr lang="en-US" b="1" dirty="0">
                <a:solidFill>
                  <a:srgbClr val="FF0000"/>
                </a:solidFill>
              </a:rPr>
              <a:t>CHALLENGED</a:t>
            </a:r>
          </a:p>
          <a:p>
            <a:pPr algn="just">
              <a:buFontTx/>
              <a:buChar char="-"/>
            </a:pPr>
            <a:r>
              <a:rPr lang="en-US" dirty="0"/>
              <a:t>And we need to </a:t>
            </a:r>
            <a:r>
              <a:rPr lang="en-US" b="1" dirty="0">
                <a:solidFill>
                  <a:srgbClr val="FF0000"/>
                </a:solidFill>
              </a:rPr>
              <a:t>DEFINE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DEFEND</a:t>
            </a:r>
            <a:r>
              <a:rPr lang="en-US" dirty="0"/>
              <a:t> those things and ideas we </a:t>
            </a:r>
            <a:r>
              <a:rPr lang="en-US" b="1" dirty="0">
                <a:solidFill>
                  <a:srgbClr val="FF0000"/>
                </a:solidFill>
              </a:rPr>
              <a:t>BELIEVE IN</a:t>
            </a:r>
          </a:p>
        </p:txBody>
      </p:sp>
      <p:sp>
        <p:nvSpPr>
          <p:cNvPr id="5" name="Cloud Callout 4"/>
          <p:cNvSpPr/>
          <p:nvPr/>
        </p:nvSpPr>
        <p:spPr>
          <a:xfrm rot="524987">
            <a:off x="6673985" y="724623"/>
            <a:ext cx="2128219" cy="1500198"/>
          </a:xfrm>
          <a:prstGeom prst="cloudCallout">
            <a:avLst>
              <a:gd name="adj1" fmla="val -70774"/>
              <a:gd name="adj2" fmla="val 120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Impact" pitchFamily="34" charset="0"/>
              </a:rPr>
              <a:t>The four drive model of employee motivation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TIPS AND TECHNIQUES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3"/>
            <a:ext cx="8229600" cy="9286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100" b="1" dirty="0">
                <a:solidFill>
                  <a:srgbClr val="C00000"/>
                </a:solidFill>
                <a:latin typeface="Corbel" pitchFamily="34" charset="0"/>
              </a:rPr>
              <a:t>Top Ten Motivation Tips</a:t>
            </a:r>
          </a:p>
          <a:p>
            <a:pPr>
              <a:buNone/>
            </a:pPr>
            <a:endParaRPr lang="en-US" sz="1600" b="1" dirty="0">
              <a:latin typeface="Corbel" pitchFamily="34" charset="0"/>
            </a:endParaRPr>
          </a:p>
          <a:p>
            <a:pPr>
              <a:buNone/>
            </a:pPr>
            <a:r>
              <a:rPr lang="en-US" sz="2100" dirty="0">
                <a:solidFill>
                  <a:srgbClr val="002060"/>
                </a:solidFill>
                <a:latin typeface="Corbel" pitchFamily="34" charset="0"/>
              </a:rPr>
              <a:t>- A positive attitude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5783065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Create a change of pace by giving employees a chance to work on exciting projects and learn new skills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514351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Join in and help an employee who is under pressure. Ask what can be done and help complete the task side-by-side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477418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 Remind staff how their work matters to customers and encourage them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72" y="4416990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 Encourage staff to dress smartly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4059800"/>
            <a:ext cx="283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 Positive immediate effects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472" y="370261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 Listening to your team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72" y="3345420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 Offer a nice clean working environment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298823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Training is always good, it keeps people up to date and focused on the job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118" y="263104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The right tools and skills for the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Ways to Motivate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66285"/>
            <a:ext cx="8229600" cy="582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Create a Positive Work Environment </a:t>
            </a:r>
          </a:p>
        </p:txBody>
      </p:sp>
      <p:pic>
        <p:nvPicPr>
          <p:cNvPr id="31746" name="Picture 2" descr="C:\Users\HP\AppData\Local\Temp\ksohtml10488\wps6.png"/>
          <p:cNvPicPr>
            <a:picLocks noChangeAspect="1" noChangeArrowheads="1"/>
          </p:cNvPicPr>
          <p:nvPr/>
        </p:nvPicPr>
        <p:blipFill>
          <a:blip r:embed="rId2"/>
          <a:srcRect l="57955" t="62121" b="13636"/>
          <a:stretch>
            <a:fillRect/>
          </a:stretch>
        </p:blipFill>
        <p:spPr bwMode="auto">
          <a:xfrm rot="20728633">
            <a:off x="5148838" y="2591193"/>
            <a:ext cx="3816855" cy="190844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7078" y="6263366"/>
            <a:ext cx="6588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Building Employee Recognition 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048" y="5834738"/>
            <a:ext cx="3355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Provide Incentives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6855" y="5406110"/>
            <a:ext cx="408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Improve your leadership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731" y="4977482"/>
            <a:ext cx="3130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Reduce workload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2868" y="4477416"/>
            <a:ext cx="37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Improve Productivity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868" y="3977350"/>
            <a:ext cx="448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Understanding Employees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868" y="3477284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Business Promotion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458" y="2977218"/>
            <a:ext cx="4091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Build Trust and Respect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476" y="2477152"/>
            <a:ext cx="1965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Set Goals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255" y="1977086"/>
            <a:ext cx="2872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Increase Salary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Effective Ways to Motivate Employees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Recognize Achievement</a:t>
            </a:r>
          </a:p>
          <a:p>
            <a:r>
              <a:rPr lang="en-US" dirty="0"/>
              <a:t>Share Profits </a:t>
            </a:r>
          </a:p>
          <a:p>
            <a:r>
              <a:rPr lang="en-US" dirty="0"/>
              <a:t>Solicit Employee Input</a:t>
            </a:r>
          </a:p>
          <a:p>
            <a:r>
              <a:rPr lang="en-US" dirty="0"/>
              <a:t>Provide Professional Enrichment </a:t>
            </a:r>
          </a:p>
          <a:p>
            <a:r>
              <a:rPr lang="en-US" dirty="0"/>
              <a:t>Cross Training </a:t>
            </a:r>
          </a:p>
          <a:p>
            <a:r>
              <a:rPr lang="en-US" dirty="0"/>
              <a:t>Radiate Positivity </a:t>
            </a:r>
          </a:p>
          <a:p>
            <a:r>
              <a:rPr lang="en-US" dirty="0"/>
              <a:t>Be Transparent </a:t>
            </a:r>
          </a:p>
          <a:p>
            <a:r>
              <a:rPr lang="en-US" dirty="0"/>
              <a:t>Motivate Individuals Rather Than the Team</a:t>
            </a:r>
          </a:p>
          <a:p>
            <a:r>
              <a:rPr lang="en-US" dirty="0"/>
              <a:t>Rewards: Intrinsic and extrinsic motivation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WILL MOTIVATE STAFF IN 2023?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r>
              <a:rPr lang="en-US" sz="1200" dirty="0">
                <a:latin typeface="Arial Rounded MT Bold" pitchFamily="34" charset="0"/>
              </a:rPr>
              <a:t>	PAY 		GOOD WORK/	RECOGNITION                 PROMOTION	           EXTRA</a:t>
            </a:r>
          </a:p>
          <a:p>
            <a:pPr>
              <a:buNone/>
            </a:pPr>
            <a:r>
              <a:rPr lang="en-US" sz="1200" dirty="0">
                <a:latin typeface="Arial Rounded MT Bold" pitchFamily="34" charset="0"/>
              </a:rPr>
              <a:t>	RISE		LIFE BALANCE	&amp; REWARD FOR </a:t>
            </a:r>
          </a:p>
          <a:p>
            <a:pPr>
              <a:buNone/>
            </a:pPr>
            <a:r>
              <a:rPr lang="en-US" sz="1200" dirty="0">
                <a:latin typeface="Arial Rounded MT Bold" pitchFamily="34" charset="0"/>
              </a:rPr>
              <a:t>					HARD WORK	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29698" name="Picture 2" descr="C:\Users\HP\AppData\Local\Temp\ksohtml10488\wps8.png"/>
          <p:cNvPicPr>
            <a:picLocks noChangeAspect="1" noChangeArrowheads="1"/>
          </p:cNvPicPr>
          <p:nvPr/>
        </p:nvPicPr>
        <p:blipFill>
          <a:blip r:embed="rId2"/>
          <a:srcRect l="7651" t="7651" r="7226" b="26036"/>
          <a:stretch>
            <a:fillRect/>
          </a:stretch>
        </p:blipFill>
        <p:spPr bwMode="auto">
          <a:xfrm>
            <a:off x="428596" y="1714488"/>
            <a:ext cx="8072494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1785926"/>
            <a:ext cx="5143536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WHAT WILL MOTIVATE STAFF IN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  <a:hlinkClick r:id="rId2"/>
              </a:rPr>
              <a:t>https://en.wikipedia.org/wiki/Employee.motivation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http://www.inc.com/ilya-ponzin/14-highly-effective-ways-to-motivate-employees.html</a:t>
            </a: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  <a:hlinkClick r:id="rId3"/>
              </a:rPr>
              <a:t>http://www.employee-motivation-skills.com/employee-motivation-techniques.htmls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  <a:hlinkClick r:id="rId4"/>
              </a:rPr>
              <a:t>http://www.inc.com/encyclopedia/employee-motivation.html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  <a:hlinkClick r:id="rId5"/>
            </a:endParaRPr>
          </a:p>
          <a:p>
            <a:pPr algn="just"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  <a:hlinkClick r:id="rId5"/>
              </a:rPr>
              <a:t>http://www.accef-team.com/publications/atPDF_02_motivation.html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  <a:hlinkClick r:id="rId6"/>
            </a:endParaRPr>
          </a:p>
          <a:p>
            <a:pPr algn="just"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  <a:hlinkClick r:id="rId6"/>
              </a:rPr>
              <a:t>https://contactrilla.com/blog/5-psychological-theories-motivation-increase-productivity/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https://www.officevibe.com/blog/challenges-first-time-managers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24000" y="-1005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5786" y="357166"/>
            <a:ext cx="734335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THANKS FOR YOUR KIND ATTENTION</a:t>
            </a:r>
            <a:endParaRPr lang="en-GB" alt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3116"/>
            <a:ext cx="6850981" cy="4103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1080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/>
              <a:t>Motivation as it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1670" y="6000768"/>
            <a:ext cx="5911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 What will Motivate Staff in 2023?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10" y="5429264"/>
            <a:ext cx="697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 Effective Ways to Motivate Employees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050" y="4786322"/>
            <a:ext cx="6134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 Tips and Techniques of Motivation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7370" y="4286256"/>
            <a:ext cx="4988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Overcoming the Challenges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10" y="3714752"/>
            <a:ext cx="6497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Challenges of Motivating Employees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174" y="3143248"/>
            <a:ext cx="6531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Psychological Theories of Motivation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85918" y="2428868"/>
            <a:ext cx="367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Types of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i="1" dirty="0"/>
              <a:t>When there is no consequence for poor work ethic, and no reward for good work ethic, there is no motivation.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AS IT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81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/>
              <a:t>Motivation  is generally defined as the force  that compels us to action. It drives us to work hard and pushes us to succeed. Motivation influences our </a:t>
            </a:r>
            <a:r>
              <a:rPr lang="en-US" sz="2800" dirty="0" err="1"/>
              <a:t>behaviour</a:t>
            </a:r>
            <a:r>
              <a:rPr lang="en-US" sz="2800" dirty="0"/>
              <a:t> and our ability to accomplish goals.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5072074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/>
              <a:t>As a managers/owners we need to drive </a:t>
            </a:r>
            <a:r>
              <a:rPr lang="en-US" sz="2800" dirty="0" err="1"/>
              <a:t>behaviour</a:t>
            </a:r>
            <a:r>
              <a:rPr lang="en-US" sz="2800" dirty="0"/>
              <a:t> of our employees. Understanding what their motivation is and how to tap into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3714752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/>
              <a:t>Motivation is the driving force behind our </a:t>
            </a:r>
            <a:r>
              <a:rPr lang="en-US" sz="2800" dirty="0" err="1"/>
              <a:t>behaviour</a:t>
            </a:r>
            <a:r>
              <a:rPr lang="en-US" sz="2800" dirty="0"/>
              <a:t>. This is key to understanding why it is important for  business.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6539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/>
              <a:t>Extrinsic Motivation</a:t>
            </a:r>
          </a:p>
          <a:p>
            <a:pPr>
              <a:buFontTx/>
              <a:buChar char="-"/>
            </a:pPr>
            <a:r>
              <a:rPr lang="en-US" sz="2800" dirty="0"/>
              <a:t>Salary</a:t>
            </a:r>
          </a:p>
          <a:p>
            <a:pPr>
              <a:buFontTx/>
              <a:buChar char="-"/>
            </a:pPr>
            <a:r>
              <a:rPr lang="en-US" sz="2800" dirty="0"/>
              <a:t>Bonuses / Perks</a:t>
            </a:r>
          </a:p>
          <a:p>
            <a:pPr>
              <a:buFontTx/>
              <a:buChar char="-"/>
            </a:pPr>
            <a:r>
              <a:rPr lang="en-US" sz="2800" dirty="0"/>
              <a:t>Organized activities </a:t>
            </a:r>
          </a:p>
          <a:p>
            <a:pPr>
              <a:buFontTx/>
              <a:buChar char="-"/>
            </a:pPr>
            <a:r>
              <a:rPr lang="en-US" sz="2800" dirty="0"/>
              <a:t>Promotion / Grades</a:t>
            </a:r>
          </a:p>
          <a:p>
            <a:pPr>
              <a:buFontTx/>
              <a:buChar char="-"/>
            </a:pPr>
            <a:r>
              <a:rPr lang="en-US" sz="2800" dirty="0"/>
              <a:t>Punishment / Layoffs</a:t>
            </a:r>
          </a:p>
        </p:txBody>
      </p:sp>
      <p:sp>
        <p:nvSpPr>
          <p:cNvPr id="8" name="Can 7"/>
          <p:cNvSpPr/>
          <p:nvPr/>
        </p:nvSpPr>
        <p:spPr>
          <a:xfrm>
            <a:off x="5000628" y="2143116"/>
            <a:ext cx="2143140" cy="2214578"/>
          </a:xfrm>
          <a:prstGeom prst="can">
            <a:avLst>
              <a:gd name="adj" fmla="val 27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erlin Sans FB Demi" pitchFamily="34" charset="0"/>
              </a:rPr>
              <a:t>EXTRINSIC MOTIVATION</a:t>
            </a:r>
          </a:p>
          <a:p>
            <a:pPr algn="ctr"/>
            <a:endParaRPr lang="en-US" b="1" dirty="0"/>
          </a:p>
          <a:p>
            <a:pPr algn="ctr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Berlin Sans FB Demi" pitchFamily="34" charset="0"/>
              </a:rPr>
              <a:t>Comes from the outside of an individual</a:t>
            </a:r>
          </a:p>
          <a:p>
            <a:pPr algn="ctr">
              <a:buFontTx/>
              <a:buChar char="-"/>
            </a:pPr>
            <a:endParaRPr lang="en-US" sz="1600" b="1" dirty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/>
            <a:endParaRPr lang="en-US" sz="1600" b="1" dirty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buFontTx/>
              <a:buChar char="-"/>
            </a:pPr>
            <a:endParaRPr lang="en-US" sz="1600" b="1" dirty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buFontTx/>
              <a:buChar char="-"/>
            </a:pPr>
            <a:endParaRPr lang="en-US" sz="16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6357950" y="3929066"/>
            <a:ext cx="2428892" cy="2571768"/>
          </a:xfrm>
          <a:prstGeom prst="can">
            <a:avLst>
              <a:gd name="adj" fmla="val 21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Berlin Sans FB Demi" pitchFamily="34" charset="0"/>
              </a:rPr>
              <a:t>INTRINSIC MOTIVATION</a:t>
            </a:r>
          </a:p>
          <a:p>
            <a:pPr algn="ctr"/>
            <a:endParaRPr lang="en-US" sz="1600" b="1" dirty="0"/>
          </a:p>
          <a:p>
            <a:pPr algn="ctr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Motivation that is driven by an interest</a:t>
            </a:r>
          </a:p>
          <a:p>
            <a:pPr algn="ctr">
              <a:buFontTx/>
              <a:buChar char="-"/>
            </a:pPr>
            <a:endParaRPr lang="en-US" sz="16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Interest within the individual</a:t>
            </a:r>
          </a:p>
          <a:p>
            <a:pPr algn="ctr">
              <a:buFontTx/>
              <a:buChar char="-"/>
            </a:pPr>
            <a:endParaRPr lang="en-US" sz="1600" dirty="0"/>
          </a:p>
          <a:p>
            <a:pPr algn="ctr">
              <a:buFontTx/>
              <a:buChar char="-"/>
            </a:pPr>
            <a:endParaRPr lang="en-US" sz="1600" dirty="0"/>
          </a:p>
          <a:p>
            <a:pPr algn="ctr">
              <a:buFontTx/>
              <a:buChar char="-"/>
            </a:pP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42910" y="4357694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Intrinsic Motivation</a:t>
            </a:r>
          </a:p>
          <a:p>
            <a:pPr>
              <a:buFontTx/>
              <a:buChar char="-"/>
            </a:pPr>
            <a:r>
              <a:rPr lang="en-US" sz="2800" dirty="0"/>
              <a:t>Learning and Growth opportunity </a:t>
            </a:r>
          </a:p>
          <a:p>
            <a:pPr>
              <a:buFontTx/>
              <a:buChar char="-"/>
            </a:pPr>
            <a:r>
              <a:rPr lang="en-US" sz="2800" dirty="0"/>
              <a:t>Social contact and status</a:t>
            </a:r>
          </a:p>
          <a:p>
            <a:pPr>
              <a:buFontTx/>
              <a:buChar char="-"/>
            </a:pPr>
            <a:r>
              <a:rPr lang="en-US" sz="2800" dirty="0"/>
              <a:t>Curiosity </a:t>
            </a:r>
          </a:p>
          <a:p>
            <a:pPr>
              <a:buFontTx/>
              <a:buChar char="-"/>
            </a:pPr>
            <a:r>
              <a:rPr lang="en-US" sz="2800" dirty="0"/>
              <a:t>Respect and </a:t>
            </a:r>
            <a:r>
              <a:rPr lang="en-US" sz="2800" dirty="0" err="1"/>
              <a:t>Honour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Psychological Theories of 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1. </a:t>
            </a:r>
            <a:r>
              <a:rPr lang="en-US" sz="2800" b="1" dirty="0"/>
              <a:t>Hertzberg’s Two Factor Theory: </a:t>
            </a:r>
            <a:r>
              <a:rPr lang="en-US" sz="2400" dirty="0"/>
              <a:t>was developed by psychologist </a:t>
            </a:r>
            <a:r>
              <a:rPr lang="en-US" sz="2400" dirty="0" err="1"/>
              <a:t>Fredick</a:t>
            </a:r>
            <a:r>
              <a:rPr lang="en-US" sz="2400" dirty="0"/>
              <a:t> Herzberg in the 1950s. Herzberg found 2 factors that influence employee motivation and satisfaction</a:t>
            </a:r>
          </a:p>
        </p:txBody>
      </p:sp>
      <p:pic>
        <p:nvPicPr>
          <p:cNvPr id="4" name="Picture 4" descr="C:\Users\HP\AppData\Local\Temp\ksohtml9808\wps2.png"/>
          <p:cNvPicPr>
            <a:picLocks noChangeAspect="1" noChangeArrowheads="1"/>
          </p:cNvPicPr>
          <p:nvPr/>
        </p:nvPicPr>
        <p:blipFill>
          <a:blip r:embed="rId2"/>
          <a:srcRect t="37500"/>
          <a:stretch>
            <a:fillRect/>
          </a:stretch>
        </p:blipFill>
        <p:spPr bwMode="auto">
          <a:xfrm>
            <a:off x="571472" y="3161104"/>
            <a:ext cx="8001056" cy="3625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n-US" sz="3200" b="1" dirty="0"/>
              <a:t>Psychological Theories of Motivation Contd.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2. Maslow Hierarchy of Needs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The hierarchy is made up of 5 levels:</a:t>
            </a:r>
          </a:p>
        </p:txBody>
      </p:sp>
      <p:pic>
        <p:nvPicPr>
          <p:cNvPr id="36866" name="Picture 2" descr="C:\Users\HP\AppData\Local\Temp\ksohtml10488\wps1.png"/>
          <p:cNvPicPr>
            <a:picLocks noChangeAspect="1" noChangeArrowheads="1"/>
          </p:cNvPicPr>
          <p:nvPr/>
        </p:nvPicPr>
        <p:blipFill>
          <a:blip r:embed="rId2"/>
          <a:srcRect l="5079" t="37246" r="35242"/>
          <a:stretch>
            <a:fillRect/>
          </a:stretch>
        </p:blipFill>
        <p:spPr bwMode="auto">
          <a:xfrm>
            <a:off x="357158" y="2857496"/>
            <a:ext cx="4166789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2571744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</a:rPr>
              <a:t>Intellectual needs, fulfilling potential, achieving targets.</a:t>
            </a:r>
          </a:p>
          <a:p>
            <a:pPr>
              <a:buNone/>
            </a:pP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3438" y="5500702"/>
            <a:ext cx="352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Basic needs – </a:t>
            </a:r>
            <a:r>
              <a:rPr lang="en-US" dirty="0" err="1">
                <a:solidFill>
                  <a:srgbClr val="002060"/>
                </a:solidFill>
                <a:latin typeface="Arial Rounded MT Bold" pitchFamily="34" charset="0"/>
              </a:rPr>
              <a:t>e.g</a:t>
            </a: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 food shelter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3438" y="4786322"/>
            <a:ext cx="3221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Safe working environment,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job security.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Feeling wanted, sense of belonging, part of team.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0562" y="3500438"/>
            <a:ext cx="324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Self-respect, level of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Psychological Theories of Motivation Contd.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</a:rPr>
              <a:t>3. Hawthorne Effect: </a:t>
            </a:r>
            <a:r>
              <a:rPr lang="en-US" dirty="0">
                <a:solidFill>
                  <a:srgbClr val="002060"/>
                </a:solidFill>
              </a:rPr>
              <a:t>A tendency for some people to work harder and perform better when they were being observed by researchers.</a:t>
            </a:r>
          </a:p>
          <a:p>
            <a:pPr algn="just">
              <a:buNone/>
            </a:pPr>
            <a:endParaRPr lang="en-US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</a:rPr>
              <a:t>4. Expectancy Theory: </a:t>
            </a:r>
            <a:r>
              <a:rPr lang="en-US" dirty="0">
                <a:solidFill>
                  <a:srgbClr val="002060"/>
                </a:solidFill>
              </a:rPr>
              <a:t>Proposes that people will choose how to behave depending on the outcomes they expect as a result of their </a:t>
            </a:r>
            <a:r>
              <a:rPr lang="en-US" dirty="0" err="1">
                <a:solidFill>
                  <a:srgbClr val="002060"/>
                </a:solidFill>
              </a:rPr>
              <a:t>behaviour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r>
              <a:rPr lang="en-US" dirty="0">
                <a:solidFill>
                  <a:srgbClr val="002060"/>
                </a:solidFill>
              </a:rPr>
              <a:t>Expectancy Theory is based on three elements:</a:t>
            </a:r>
          </a:p>
          <a:p>
            <a:pPr marL="571500" indent="-571500" algn="just">
              <a:buAutoNum type="romanLcPeriod"/>
            </a:pPr>
            <a:r>
              <a:rPr lang="en-US" dirty="0">
                <a:solidFill>
                  <a:srgbClr val="002060"/>
                </a:solidFill>
              </a:rPr>
              <a:t>Expectancy – The belief that your effort will result in your desired goal.</a:t>
            </a:r>
          </a:p>
          <a:p>
            <a:pPr marL="571500" indent="-571500" algn="just">
              <a:buAutoNum type="romanLcPeriod"/>
            </a:pPr>
            <a:r>
              <a:rPr lang="en-US" dirty="0">
                <a:solidFill>
                  <a:srgbClr val="002060"/>
                </a:solidFill>
              </a:rPr>
              <a:t>Instrumentality – The belief that you will receive a reward if you meet performance expectations.</a:t>
            </a:r>
          </a:p>
          <a:p>
            <a:pPr marL="571500" indent="-571500" algn="just">
              <a:buAutoNum type="romanLcPeriod"/>
            </a:pPr>
            <a:r>
              <a:rPr lang="en-US" dirty="0">
                <a:solidFill>
                  <a:srgbClr val="002060"/>
                </a:solidFill>
              </a:rPr>
              <a:t>Valence – The value you place on the reward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of Motivating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2185974" cy="582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Focus</a:t>
            </a:r>
          </a:p>
        </p:txBody>
      </p:sp>
      <p:sp>
        <p:nvSpPr>
          <p:cNvPr id="6" name="Cloud 5"/>
          <p:cNvSpPr/>
          <p:nvPr/>
        </p:nvSpPr>
        <p:spPr>
          <a:xfrm rot="21056028">
            <a:off x="5371871" y="1694781"/>
            <a:ext cx="3586278" cy="26432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gency FB" pitchFamily="34" charset="0"/>
              </a:rPr>
              <a:t>Don’t limit your challenges: challenge your limit.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1670" y="6143644"/>
            <a:ext cx="229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Fear of Failure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4480" y="5702874"/>
            <a:ext cx="341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Achievement Anxiety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7290" y="5214950"/>
            <a:ext cx="5101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Lack of Interest in Subject Matter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8662" y="4714884"/>
            <a:ext cx="4535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Low Expectations for Success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72" y="4286256"/>
            <a:ext cx="3256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Low Self-Confidence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1736" y="3857628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Environment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14546" y="3429000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4096" y="2928934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Expectations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5852" y="2477152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8662" y="2071678"/>
            <a:ext cx="207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Personalities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485</TotalTime>
  <Words>830</Words>
  <Application>Microsoft Macintosh PowerPoint</Application>
  <PresentationFormat>On-screen Show (4:3)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Agency FB</vt:lpstr>
      <vt:lpstr>Arial</vt:lpstr>
      <vt:lpstr>Arial Rounded MT Bold</vt:lpstr>
      <vt:lpstr>Berlin Sans FB Demi</vt:lpstr>
      <vt:lpstr>Corbel</vt:lpstr>
      <vt:lpstr>Impact</vt:lpstr>
      <vt:lpstr>Wingdings</vt:lpstr>
      <vt:lpstr>Wingdings 2</vt:lpstr>
      <vt:lpstr>Wingdings 3</vt:lpstr>
      <vt:lpstr>Module</vt:lpstr>
      <vt:lpstr>IMPORTANCE OF MOTIVATION IN THE MANAGEMENT OF PERSONNEL IN EDUCATIONAL SYSTEM</vt:lpstr>
      <vt:lpstr>OVERVIEW</vt:lpstr>
      <vt:lpstr>PowerPoint Presentation</vt:lpstr>
      <vt:lpstr>MOTIVATION AS IT IS</vt:lpstr>
      <vt:lpstr>Types of Motivation</vt:lpstr>
      <vt:lpstr>Psychological Theories of Motivation</vt:lpstr>
      <vt:lpstr>Psychological Theories of Motivation Contd.</vt:lpstr>
      <vt:lpstr>Psychological Theories of Motivation Contd.</vt:lpstr>
      <vt:lpstr>Challenges of Motivating Employees</vt:lpstr>
      <vt:lpstr>Overcoming the Challenges</vt:lpstr>
      <vt:lpstr>TIPS AND TECHNIQUES OF MOTIVATION</vt:lpstr>
      <vt:lpstr>Effective Ways to Motivate Employees</vt:lpstr>
      <vt:lpstr>Effective Ways to Motivate Employees Contd.</vt:lpstr>
      <vt:lpstr>WHAT WILL MOTIVATE STAFF IN 2023?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MOTIVATION IN THE MANAGEMENT OF PERSONNEL IN A EDUCATIONAL SYSTEM</dc:title>
  <dc:creator>HP</dc:creator>
  <cp:lastModifiedBy>Microsoft Office User</cp:lastModifiedBy>
  <cp:revision>42</cp:revision>
  <dcterms:created xsi:type="dcterms:W3CDTF">2023-07-24T07:23:40Z</dcterms:created>
  <dcterms:modified xsi:type="dcterms:W3CDTF">2023-07-25T20:41:50Z</dcterms:modified>
</cp:coreProperties>
</file>