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257" r:id="rId4"/>
    <p:sldId id="258" r:id="rId5"/>
    <p:sldId id="259" r:id="rId6"/>
    <p:sldId id="272" r:id="rId7"/>
    <p:sldId id="260" r:id="rId8"/>
    <p:sldId id="261" r:id="rId9"/>
    <p:sldId id="275" r:id="rId10"/>
    <p:sldId id="276" r:id="rId11"/>
    <p:sldId id="262" r:id="rId12"/>
    <p:sldId id="263" r:id="rId13"/>
    <p:sldId id="264" r:id="rId14"/>
    <p:sldId id="265" r:id="rId15"/>
    <p:sldId id="266" r:id="rId16"/>
    <p:sldId id="267" r:id="rId17"/>
    <p:sldId id="268" r:id="rId18"/>
    <p:sldId id="269" r:id="rId19"/>
    <p:sldId id="270" r:id="rId20"/>
    <p:sldId id="277" r:id="rId21"/>
    <p:sldId id="274" r:id="rId22"/>
    <p:sldId id="278" r:id="rId23"/>
    <p:sldId id="27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3"/>
    <p:restoredTop sz="94697"/>
  </p:normalViewPr>
  <p:slideViewPr>
    <p:cSldViewPr>
      <p:cViewPr varScale="1">
        <p:scale>
          <a:sx n="108" d="100"/>
          <a:sy n="108" d="100"/>
        </p:scale>
        <p:origin x="56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64B65EF8-C297-4A6E-804B-296BC347CCA3}" type="datetimeFigureOut">
              <a:rPr lang="en-US" smtClean="0"/>
              <a:pPr/>
              <a:t>7/20/23</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1DD41F8-942B-48F8-9990-97E9451F9D86}"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B65EF8-C297-4A6E-804B-296BC347CCA3}" type="datetimeFigureOut">
              <a:rPr lang="en-US" smtClean="0"/>
              <a:pPr/>
              <a:t>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D41F8-942B-48F8-9990-97E9451F9D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B65EF8-C297-4A6E-804B-296BC347CCA3}" type="datetimeFigureOut">
              <a:rPr lang="en-US" smtClean="0"/>
              <a:pPr/>
              <a:t>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D41F8-942B-48F8-9990-97E9451F9D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B65EF8-C297-4A6E-804B-296BC347CCA3}" type="datetimeFigureOut">
              <a:rPr lang="en-US" smtClean="0"/>
              <a:pPr/>
              <a:t>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D41F8-942B-48F8-9990-97E9451F9D8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4B65EF8-C297-4A6E-804B-296BC347CCA3}" type="datetimeFigureOut">
              <a:rPr lang="en-US" smtClean="0"/>
              <a:pPr/>
              <a:t>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DD41F8-942B-48F8-9990-97E9451F9D86}"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4B65EF8-C297-4A6E-804B-296BC347CCA3}" type="datetimeFigureOut">
              <a:rPr lang="en-US" smtClean="0"/>
              <a:pPr/>
              <a:t>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D41F8-942B-48F8-9990-97E9451F9D8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4B65EF8-C297-4A6E-804B-296BC347CCA3}" type="datetimeFigureOut">
              <a:rPr lang="en-US" smtClean="0"/>
              <a:pPr/>
              <a:t>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DD41F8-942B-48F8-9990-97E9451F9D8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64B65EF8-C297-4A6E-804B-296BC347CCA3}" type="datetimeFigureOut">
              <a:rPr lang="en-US" smtClean="0"/>
              <a:pPr/>
              <a:t>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DD41F8-942B-48F8-9990-97E9451F9D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64B65EF8-C297-4A6E-804B-296BC347CCA3}" type="datetimeFigureOut">
              <a:rPr lang="en-US" smtClean="0"/>
              <a:pPr/>
              <a:t>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DD41F8-942B-48F8-9990-97E9451F9D86}"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4B65EF8-C297-4A6E-804B-296BC347CCA3}" type="datetimeFigureOut">
              <a:rPr lang="en-US" smtClean="0"/>
              <a:pPr/>
              <a:t>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D41F8-942B-48F8-9990-97E9451F9D8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64B65EF8-C297-4A6E-804B-296BC347CCA3}" type="datetimeFigureOut">
              <a:rPr lang="en-US" smtClean="0"/>
              <a:pPr/>
              <a:t>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DD41F8-942B-48F8-9990-97E9451F9D86}"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4B65EF8-C297-4A6E-804B-296BC347CCA3}" type="datetimeFigureOut">
              <a:rPr lang="en-US" smtClean="0"/>
              <a:pPr/>
              <a:t>7/20/23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1DD41F8-942B-48F8-9990-97E9451F9D86}"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85852" y="714356"/>
            <a:ext cx="7215238" cy="2062103"/>
          </a:xfrm>
          <a:prstGeom prst="rect">
            <a:avLst/>
          </a:prstGeom>
          <a:noFill/>
        </p:spPr>
        <p:txBody>
          <a:bodyPr wrap="square" rtlCol="0">
            <a:spAutoFit/>
          </a:bodyPr>
          <a:lstStyle/>
          <a:p>
            <a:pPr algn="ctr"/>
            <a:r>
              <a:rPr lang="en-US" sz="3200" dirty="0">
                <a:latin typeface="Cooper Black" panose="0208090404030B020404" pitchFamily="18" charset="77"/>
              </a:rPr>
              <a:t>ROLE OF EFFECTIVE DELEGATION IN MANAGEMENT OF PERSONNEL IN EDUCATIONAL SYSTEM</a:t>
            </a:r>
          </a:p>
        </p:txBody>
      </p:sp>
      <p:sp>
        <p:nvSpPr>
          <p:cNvPr id="8" name="TextBox 7"/>
          <p:cNvSpPr txBox="1"/>
          <p:nvPr/>
        </p:nvSpPr>
        <p:spPr>
          <a:xfrm>
            <a:off x="1714480" y="4714884"/>
            <a:ext cx="6715172" cy="1938992"/>
          </a:xfrm>
          <a:prstGeom prst="rect">
            <a:avLst/>
          </a:prstGeom>
          <a:noFill/>
        </p:spPr>
        <p:txBody>
          <a:bodyPr wrap="square" rtlCol="0">
            <a:spAutoFit/>
          </a:bodyPr>
          <a:lstStyle/>
          <a:p>
            <a:pPr algn="ctr"/>
            <a:r>
              <a:rPr lang="en-US" sz="2400" i="1" dirty="0"/>
              <a:t>by</a:t>
            </a:r>
          </a:p>
          <a:p>
            <a:pPr algn="ctr"/>
            <a:r>
              <a:rPr lang="en-US" sz="2400" b="1" dirty="0">
                <a:latin typeface="Copperplate Gothic Bold" pitchFamily="34" charset="0"/>
              </a:rPr>
              <a:t>Dr.  </a:t>
            </a:r>
            <a:r>
              <a:rPr lang="en-US" sz="2400" b="1" dirty="0" err="1">
                <a:latin typeface="Copperplate Gothic Bold" pitchFamily="34" charset="0"/>
              </a:rPr>
              <a:t>Adeware</a:t>
            </a:r>
            <a:r>
              <a:rPr lang="en-US" sz="2400" b="1" dirty="0">
                <a:latin typeface="Copperplate Gothic Bold" pitchFamily="34" charset="0"/>
              </a:rPr>
              <a:t> O. G</a:t>
            </a:r>
            <a:r>
              <a:rPr lang="en-US" sz="2400" b="1" dirty="0"/>
              <a:t>.</a:t>
            </a:r>
          </a:p>
          <a:p>
            <a:pPr algn="ctr"/>
            <a:r>
              <a:rPr lang="en-US" sz="2000" i="1" dirty="0"/>
              <a:t>Provost/CEO</a:t>
            </a:r>
            <a:r>
              <a:rPr lang="en-US" sz="2000" dirty="0"/>
              <a:t>,</a:t>
            </a:r>
            <a:r>
              <a:rPr lang="en-US" sz="2400" dirty="0"/>
              <a:t> </a:t>
            </a:r>
          </a:p>
          <a:p>
            <a:pPr algn="ctr"/>
            <a:r>
              <a:rPr lang="en-US" sz="2000" dirty="0"/>
              <a:t>De Potter College of Health Technology,</a:t>
            </a:r>
            <a:endParaRPr lang="en-US" sz="2400" dirty="0"/>
          </a:p>
          <a:p>
            <a:pPr algn="ctr"/>
            <a:r>
              <a:rPr lang="en-US" sz="2000" dirty="0" err="1"/>
              <a:t>Ogun</a:t>
            </a:r>
            <a:r>
              <a:rPr lang="en-US" sz="2000" dirty="0"/>
              <a:t> State, Nigeria</a:t>
            </a:r>
            <a:r>
              <a:rPr lang="en-US" sz="2400"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EB4D1-3F5D-7B44-AADA-9E1FB447C617}"/>
              </a:ext>
            </a:extLst>
          </p:cNvPr>
          <p:cNvSpPr>
            <a:spLocks noGrp="1"/>
          </p:cNvSpPr>
          <p:nvPr>
            <p:ph type="title"/>
          </p:nvPr>
        </p:nvSpPr>
        <p:spPr/>
        <p:txBody>
          <a:bodyPr>
            <a:normAutofit fontScale="90000"/>
          </a:bodyPr>
          <a:lstStyle/>
          <a:p>
            <a:r>
              <a:rPr lang="en-US" sz="4400" dirty="0"/>
              <a:t>Factors that can lead to effective delegation</a:t>
            </a:r>
            <a:endParaRPr lang="en-US" dirty="0"/>
          </a:p>
        </p:txBody>
      </p:sp>
      <p:sp>
        <p:nvSpPr>
          <p:cNvPr id="3" name="Content Placeholder 2">
            <a:extLst>
              <a:ext uri="{FF2B5EF4-FFF2-40B4-BE49-F238E27FC236}">
                <a16:creationId xmlns:a16="http://schemas.microsoft.com/office/drawing/2014/main" id="{CB8B05FE-4176-E747-BCD4-1BEDEE1FD123}"/>
              </a:ext>
            </a:extLst>
          </p:cNvPr>
          <p:cNvSpPr>
            <a:spLocks noGrp="1"/>
          </p:cNvSpPr>
          <p:nvPr>
            <p:ph idx="1"/>
          </p:nvPr>
        </p:nvSpPr>
        <p:spPr>
          <a:xfrm>
            <a:off x="1435608" y="1796752"/>
            <a:ext cx="7498080" cy="624136"/>
          </a:xfrm>
        </p:spPr>
        <p:txBody>
          <a:bodyPr/>
          <a:lstStyle/>
          <a:p>
            <a:pPr marL="82296" indent="0">
              <a:buNone/>
            </a:pPr>
            <a:r>
              <a:rPr lang="en-US" dirty="0"/>
              <a:t>Define the Assignment </a:t>
            </a:r>
          </a:p>
        </p:txBody>
      </p:sp>
      <p:sp>
        <p:nvSpPr>
          <p:cNvPr id="4" name="Rectangle 3">
            <a:extLst>
              <a:ext uri="{FF2B5EF4-FFF2-40B4-BE49-F238E27FC236}">
                <a16:creationId xmlns:a16="http://schemas.microsoft.com/office/drawing/2014/main" id="{31F538F5-CF79-1549-8B35-31180FDEFEAB}"/>
              </a:ext>
            </a:extLst>
          </p:cNvPr>
          <p:cNvSpPr/>
          <p:nvPr/>
        </p:nvSpPr>
        <p:spPr>
          <a:xfrm>
            <a:off x="1575234" y="5919386"/>
            <a:ext cx="3701463" cy="523220"/>
          </a:xfrm>
          <a:prstGeom prst="rect">
            <a:avLst/>
          </a:prstGeom>
        </p:spPr>
        <p:txBody>
          <a:bodyPr wrap="none">
            <a:spAutoFit/>
          </a:bodyPr>
          <a:lstStyle/>
          <a:p>
            <a:r>
              <a:rPr lang="en-US" sz="2800" dirty="0"/>
              <a:t>Establish proper control</a:t>
            </a:r>
          </a:p>
        </p:txBody>
      </p:sp>
      <p:sp>
        <p:nvSpPr>
          <p:cNvPr id="5" name="Rectangle 4">
            <a:extLst>
              <a:ext uri="{FF2B5EF4-FFF2-40B4-BE49-F238E27FC236}">
                <a16:creationId xmlns:a16="http://schemas.microsoft.com/office/drawing/2014/main" id="{585C08EA-6E08-0A44-996E-C9B606E3E68D}"/>
              </a:ext>
            </a:extLst>
          </p:cNvPr>
          <p:cNvSpPr/>
          <p:nvPr/>
        </p:nvSpPr>
        <p:spPr>
          <a:xfrm>
            <a:off x="1619672" y="4716500"/>
            <a:ext cx="7128792" cy="954107"/>
          </a:xfrm>
          <a:prstGeom prst="rect">
            <a:avLst/>
          </a:prstGeom>
        </p:spPr>
        <p:txBody>
          <a:bodyPr wrap="square">
            <a:spAutoFit/>
          </a:bodyPr>
          <a:lstStyle/>
          <a:p>
            <a:r>
              <a:rPr lang="en-US" sz="2800" dirty="0"/>
              <a:t>Delegate authority that commensurate to result expected </a:t>
            </a:r>
          </a:p>
        </p:txBody>
      </p:sp>
      <p:sp>
        <p:nvSpPr>
          <p:cNvPr id="6" name="Rectangle 5">
            <a:extLst>
              <a:ext uri="{FF2B5EF4-FFF2-40B4-BE49-F238E27FC236}">
                <a16:creationId xmlns:a16="http://schemas.microsoft.com/office/drawing/2014/main" id="{F1C7CDAF-9B32-A748-94C4-DF8FCB2523BB}"/>
              </a:ext>
            </a:extLst>
          </p:cNvPr>
          <p:cNvSpPr/>
          <p:nvPr/>
        </p:nvSpPr>
        <p:spPr>
          <a:xfrm>
            <a:off x="1558158" y="3944501"/>
            <a:ext cx="3628879" cy="523220"/>
          </a:xfrm>
          <a:prstGeom prst="rect">
            <a:avLst/>
          </a:prstGeom>
        </p:spPr>
        <p:txBody>
          <a:bodyPr wrap="none">
            <a:spAutoFit/>
          </a:bodyPr>
          <a:lstStyle/>
          <a:p>
            <a:r>
              <a:rPr lang="en-US" sz="2800" dirty="0"/>
              <a:t>Training of subordinate </a:t>
            </a:r>
          </a:p>
        </p:txBody>
      </p:sp>
      <p:sp>
        <p:nvSpPr>
          <p:cNvPr id="7" name="Rectangle 6">
            <a:extLst>
              <a:ext uri="{FF2B5EF4-FFF2-40B4-BE49-F238E27FC236}">
                <a16:creationId xmlns:a16="http://schemas.microsoft.com/office/drawing/2014/main" id="{2DC08674-72F1-CB4B-AACF-D50DEA9B1503}"/>
              </a:ext>
            </a:extLst>
          </p:cNvPr>
          <p:cNvSpPr/>
          <p:nvPr/>
        </p:nvSpPr>
        <p:spPr>
          <a:xfrm>
            <a:off x="1558158" y="3195840"/>
            <a:ext cx="5565626" cy="523220"/>
          </a:xfrm>
          <a:prstGeom prst="rect">
            <a:avLst/>
          </a:prstGeom>
        </p:spPr>
        <p:txBody>
          <a:bodyPr wrap="none">
            <a:spAutoFit/>
          </a:bodyPr>
          <a:lstStyle/>
          <a:p>
            <a:r>
              <a:rPr lang="en-US" sz="2800" dirty="0"/>
              <a:t>Maintain open line of communication</a:t>
            </a:r>
          </a:p>
        </p:txBody>
      </p:sp>
      <p:sp>
        <p:nvSpPr>
          <p:cNvPr id="8" name="Rectangle 7">
            <a:extLst>
              <a:ext uri="{FF2B5EF4-FFF2-40B4-BE49-F238E27FC236}">
                <a16:creationId xmlns:a16="http://schemas.microsoft.com/office/drawing/2014/main" id="{2D8A876F-E619-CB4E-8361-EF8588A0B1DE}"/>
              </a:ext>
            </a:extLst>
          </p:cNvPr>
          <p:cNvSpPr/>
          <p:nvPr/>
        </p:nvSpPr>
        <p:spPr>
          <a:xfrm>
            <a:off x="1547664" y="2496279"/>
            <a:ext cx="6306214" cy="523220"/>
          </a:xfrm>
          <a:prstGeom prst="rect">
            <a:avLst/>
          </a:prstGeom>
        </p:spPr>
        <p:txBody>
          <a:bodyPr wrap="none">
            <a:spAutoFit/>
          </a:bodyPr>
          <a:lstStyle/>
          <a:p>
            <a:r>
              <a:rPr lang="en-US" sz="2800" dirty="0"/>
              <a:t>Select the person capable of doing the job</a:t>
            </a:r>
          </a:p>
        </p:txBody>
      </p:sp>
    </p:spTree>
    <p:extLst>
      <p:ext uri="{BB962C8B-B14F-4D97-AF65-F5344CB8AC3E}">
        <p14:creationId xmlns:p14="http://schemas.microsoft.com/office/powerpoint/2010/main" val="184227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heckerboard(across)">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1)">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 calcmode="lin" valueType="num">
                                      <p:cBhvr>
                                        <p:cTn id="30" dur="1000" fill="hold"/>
                                        <p:tgtEl>
                                          <p:spTgt spid="5"/>
                                        </p:tgtEl>
                                        <p:attrNameLst>
                                          <p:attrName>style.rotation</p:attrName>
                                        </p:attrNameLst>
                                      </p:cBhvr>
                                      <p:tavLst>
                                        <p:tav tm="0">
                                          <p:val>
                                            <p:fltVal val="90"/>
                                          </p:val>
                                        </p:tav>
                                        <p:tav tm="100000">
                                          <p:val>
                                            <p:fltVal val="0"/>
                                          </p:val>
                                        </p:tav>
                                      </p:tavLst>
                                    </p:anim>
                                    <p:animEffect transition="in" filter="fade">
                                      <p:cBhvr>
                                        <p:cTn id="31" dur="10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down)">
                                      <p:cBhvr>
                                        <p:cTn id="36" dur="580">
                                          <p:stCondLst>
                                            <p:cond delay="0"/>
                                          </p:stCondLst>
                                        </p:cTn>
                                        <p:tgtEl>
                                          <p:spTgt spid="4"/>
                                        </p:tgtEl>
                                      </p:cBhvr>
                                    </p:animEffect>
                                    <p:anim calcmode="lin" valueType="num">
                                      <p:cBhvr>
                                        <p:cTn id="37"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2" dur="26">
                                          <p:stCondLst>
                                            <p:cond delay="650"/>
                                          </p:stCondLst>
                                        </p:cTn>
                                        <p:tgtEl>
                                          <p:spTgt spid="4"/>
                                        </p:tgtEl>
                                      </p:cBhvr>
                                      <p:to x="100000" y="60000"/>
                                    </p:animScale>
                                    <p:animScale>
                                      <p:cBhvr>
                                        <p:cTn id="43" dur="166" decel="50000">
                                          <p:stCondLst>
                                            <p:cond delay="676"/>
                                          </p:stCondLst>
                                        </p:cTn>
                                        <p:tgtEl>
                                          <p:spTgt spid="4"/>
                                        </p:tgtEl>
                                      </p:cBhvr>
                                      <p:to x="100000" y="100000"/>
                                    </p:animScale>
                                    <p:animScale>
                                      <p:cBhvr>
                                        <p:cTn id="44" dur="26">
                                          <p:stCondLst>
                                            <p:cond delay="1312"/>
                                          </p:stCondLst>
                                        </p:cTn>
                                        <p:tgtEl>
                                          <p:spTgt spid="4"/>
                                        </p:tgtEl>
                                      </p:cBhvr>
                                      <p:to x="100000" y="80000"/>
                                    </p:animScale>
                                    <p:animScale>
                                      <p:cBhvr>
                                        <p:cTn id="45" dur="166" decel="50000">
                                          <p:stCondLst>
                                            <p:cond delay="1338"/>
                                          </p:stCondLst>
                                        </p:cTn>
                                        <p:tgtEl>
                                          <p:spTgt spid="4"/>
                                        </p:tgtEl>
                                      </p:cBhvr>
                                      <p:to x="100000" y="100000"/>
                                    </p:animScale>
                                    <p:animScale>
                                      <p:cBhvr>
                                        <p:cTn id="46" dur="26">
                                          <p:stCondLst>
                                            <p:cond delay="1642"/>
                                          </p:stCondLst>
                                        </p:cTn>
                                        <p:tgtEl>
                                          <p:spTgt spid="4"/>
                                        </p:tgtEl>
                                      </p:cBhvr>
                                      <p:to x="100000" y="90000"/>
                                    </p:animScale>
                                    <p:animScale>
                                      <p:cBhvr>
                                        <p:cTn id="47" dur="166" decel="50000">
                                          <p:stCondLst>
                                            <p:cond delay="1668"/>
                                          </p:stCondLst>
                                        </p:cTn>
                                        <p:tgtEl>
                                          <p:spTgt spid="4"/>
                                        </p:tgtEl>
                                      </p:cBhvr>
                                      <p:to x="100000" y="100000"/>
                                    </p:animScale>
                                    <p:animScale>
                                      <p:cBhvr>
                                        <p:cTn id="48" dur="26">
                                          <p:stCondLst>
                                            <p:cond delay="1808"/>
                                          </p:stCondLst>
                                        </p:cTn>
                                        <p:tgtEl>
                                          <p:spTgt spid="4"/>
                                        </p:tgtEl>
                                      </p:cBhvr>
                                      <p:to x="100000" y="95000"/>
                                    </p:animScale>
                                    <p:animScale>
                                      <p:cBhvr>
                                        <p:cTn id="49"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a:t>Why some Subordinates are Reluctant to accept Delegation</a:t>
            </a:r>
          </a:p>
        </p:txBody>
      </p:sp>
      <p:sp>
        <p:nvSpPr>
          <p:cNvPr id="3" name="Content Placeholder 2"/>
          <p:cNvSpPr>
            <a:spLocks noGrp="1"/>
          </p:cNvSpPr>
          <p:nvPr>
            <p:ph idx="1"/>
          </p:nvPr>
        </p:nvSpPr>
        <p:spPr>
          <a:xfrm>
            <a:off x="971600" y="1728863"/>
            <a:ext cx="7498080" cy="841259"/>
          </a:xfrm>
        </p:spPr>
        <p:txBody>
          <a:bodyPr>
            <a:normAutofit/>
          </a:bodyPr>
          <a:lstStyle/>
          <a:p>
            <a:pPr marL="82296" indent="0" algn="just">
              <a:buNone/>
            </a:pPr>
            <a:r>
              <a:rPr lang="en-US" sz="2400" dirty="0">
                <a:solidFill>
                  <a:srgbClr val="002060"/>
                </a:solidFill>
              </a:rPr>
              <a:t>Lack of Trust in Themselves: They have no confidence in themselves. They think they will bungle the job.</a:t>
            </a:r>
          </a:p>
        </p:txBody>
      </p:sp>
      <p:sp>
        <p:nvSpPr>
          <p:cNvPr id="4" name="Rectangle 3">
            <a:extLst>
              <a:ext uri="{FF2B5EF4-FFF2-40B4-BE49-F238E27FC236}">
                <a16:creationId xmlns:a16="http://schemas.microsoft.com/office/drawing/2014/main" id="{03792FDE-7722-B242-8E49-54D0824550D4}"/>
              </a:ext>
            </a:extLst>
          </p:cNvPr>
          <p:cNvSpPr/>
          <p:nvPr/>
        </p:nvSpPr>
        <p:spPr>
          <a:xfrm>
            <a:off x="1707660" y="5937031"/>
            <a:ext cx="7226028" cy="830997"/>
          </a:xfrm>
          <a:prstGeom prst="rect">
            <a:avLst/>
          </a:prstGeom>
        </p:spPr>
        <p:txBody>
          <a:bodyPr wrap="square">
            <a:spAutoFit/>
          </a:bodyPr>
          <a:lstStyle/>
          <a:p>
            <a:pPr algn="just"/>
            <a:r>
              <a:rPr lang="en-US" sz="2400" dirty="0">
                <a:solidFill>
                  <a:srgbClr val="002060"/>
                </a:solidFill>
              </a:rPr>
              <a:t>Fear of Criticism: They are afraid that they may make a mistake and become open to criticism.</a:t>
            </a:r>
          </a:p>
        </p:txBody>
      </p:sp>
      <p:sp>
        <p:nvSpPr>
          <p:cNvPr id="5" name="Rectangle 4">
            <a:extLst>
              <a:ext uri="{FF2B5EF4-FFF2-40B4-BE49-F238E27FC236}">
                <a16:creationId xmlns:a16="http://schemas.microsoft.com/office/drawing/2014/main" id="{781D882F-4B55-E84D-848F-D0B248930BCD}"/>
              </a:ext>
            </a:extLst>
          </p:cNvPr>
          <p:cNvSpPr/>
          <p:nvPr/>
        </p:nvSpPr>
        <p:spPr>
          <a:xfrm>
            <a:off x="1115616" y="5013176"/>
            <a:ext cx="7312856" cy="830997"/>
          </a:xfrm>
          <a:prstGeom prst="rect">
            <a:avLst/>
          </a:prstGeom>
        </p:spPr>
        <p:txBody>
          <a:bodyPr wrap="square">
            <a:spAutoFit/>
          </a:bodyPr>
          <a:lstStyle/>
          <a:p>
            <a:pPr algn="just"/>
            <a:r>
              <a:rPr lang="en-US" sz="2400" dirty="0">
                <a:solidFill>
                  <a:srgbClr val="002060"/>
                </a:solidFill>
              </a:rPr>
              <a:t>Poor Rapport between Superior and Subordinate: This can lead to resistance to accepting delegation.</a:t>
            </a:r>
          </a:p>
        </p:txBody>
      </p:sp>
      <p:sp>
        <p:nvSpPr>
          <p:cNvPr id="6" name="Rectangle 5">
            <a:extLst>
              <a:ext uri="{FF2B5EF4-FFF2-40B4-BE49-F238E27FC236}">
                <a16:creationId xmlns:a16="http://schemas.microsoft.com/office/drawing/2014/main" id="{EB56DA94-42A1-B84B-A1FA-762027F00FEB}"/>
              </a:ext>
            </a:extLst>
          </p:cNvPr>
          <p:cNvSpPr/>
          <p:nvPr/>
        </p:nvSpPr>
        <p:spPr>
          <a:xfrm>
            <a:off x="1707660" y="2580139"/>
            <a:ext cx="7312856" cy="2677656"/>
          </a:xfrm>
          <a:prstGeom prst="rect">
            <a:avLst/>
          </a:prstGeom>
        </p:spPr>
        <p:txBody>
          <a:bodyPr wrap="square">
            <a:spAutoFit/>
          </a:bodyPr>
          <a:lstStyle/>
          <a:p>
            <a:pPr algn="just"/>
            <a:r>
              <a:rPr lang="en-US" sz="2400" dirty="0">
                <a:solidFill>
                  <a:srgbClr val="002060"/>
                </a:solidFill>
              </a:rPr>
              <a:t>Difficulty in Decision-Making: Carrying out </a:t>
            </a:r>
            <a:r>
              <a:rPr lang="en-US" sz="2400" dirty="0" err="1">
                <a:solidFill>
                  <a:srgbClr val="002060"/>
                </a:solidFill>
              </a:rPr>
              <a:t>degelated</a:t>
            </a:r>
            <a:r>
              <a:rPr lang="en-US" sz="2400" dirty="0">
                <a:solidFill>
                  <a:srgbClr val="002060"/>
                </a:solidFill>
              </a:rPr>
              <a:t> task involves a series of decision making. Some subordinates lack the courage to decide. Such subordinates tend to run back to their boss for any kind of decision making. In a way, they are practicing reverse delegation which should not be encouraged.</a:t>
            </a:r>
          </a:p>
          <a:p>
            <a:pPr algn="just"/>
            <a:endParaRPr lang="en-US" sz="24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800" decel="100000"/>
                                        <p:tgtEl>
                                          <p:spTgt spid="6"/>
                                        </p:tgtEl>
                                      </p:cBhvr>
                                    </p:animEffect>
                                    <p:anim calcmode="lin" valueType="num">
                                      <p:cBhvr>
                                        <p:cTn id="14" dur="800" decel="100000" fill="hold"/>
                                        <p:tgtEl>
                                          <p:spTgt spid="6"/>
                                        </p:tgtEl>
                                        <p:attrNameLst>
                                          <p:attrName>style.rotation</p:attrName>
                                        </p:attrNameLst>
                                      </p:cBhvr>
                                      <p:tavLst>
                                        <p:tav tm="0">
                                          <p:val>
                                            <p:fltVal val="-90"/>
                                          </p:val>
                                        </p:tav>
                                        <p:tav tm="100000">
                                          <p:val>
                                            <p:fltVal val="0"/>
                                          </p:val>
                                        </p:tav>
                                      </p:tavLst>
                                    </p:anim>
                                    <p:anim calcmode="lin" valueType="num">
                                      <p:cBhvr>
                                        <p:cTn id="15" dur="800" decel="100000" fill="hold"/>
                                        <p:tgtEl>
                                          <p:spTgt spid="6"/>
                                        </p:tgtEl>
                                        <p:attrNameLst>
                                          <p:attrName>ppt_x</p:attrName>
                                        </p:attrNameLst>
                                      </p:cBhvr>
                                      <p:tavLst>
                                        <p:tav tm="0">
                                          <p:val>
                                            <p:strVal val="#ppt_x+0.4"/>
                                          </p:val>
                                        </p:tav>
                                        <p:tav tm="100000">
                                          <p:val>
                                            <p:strVal val="#ppt_x-0.05"/>
                                          </p:val>
                                        </p:tav>
                                      </p:tavLst>
                                    </p:anim>
                                    <p:anim calcmode="lin" valueType="num">
                                      <p:cBhvr>
                                        <p:cTn id="16" dur="800" decel="100000" fill="hold"/>
                                        <p:tgtEl>
                                          <p:spTgt spid="6"/>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fltVal val="0"/>
                                          </p:val>
                                        </p:tav>
                                        <p:tav tm="100000">
                                          <p:val>
                                            <p:strVal val="#ppt_w"/>
                                          </p:val>
                                        </p:tav>
                                      </p:tavLst>
                                    </p:anim>
                                    <p:anim calcmode="lin" valueType="num">
                                      <p:cBhvr>
                                        <p:cTn id="24" dur="1000" fill="hold"/>
                                        <p:tgtEl>
                                          <p:spTgt spid="5"/>
                                        </p:tgtEl>
                                        <p:attrNameLst>
                                          <p:attrName>ppt_h</p:attrName>
                                        </p:attrNameLst>
                                      </p:cBhvr>
                                      <p:tavLst>
                                        <p:tav tm="0">
                                          <p:val>
                                            <p:fltVal val="0"/>
                                          </p:val>
                                        </p:tav>
                                        <p:tav tm="100000">
                                          <p:val>
                                            <p:strVal val="#ppt_h"/>
                                          </p:val>
                                        </p:tav>
                                      </p:tavLst>
                                    </p:anim>
                                    <p:anim calcmode="lin" valueType="num">
                                      <p:cBhvr>
                                        <p:cTn id="25"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3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800" decel="100000"/>
                                        <p:tgtEl>
                                          <p:spTgt spid="4"/>
                                        </p:tgtEl>
                                      </p:cBhvr>
                                    </p:animEffect>
                                    <p:anim calcmode="lin" valueType="num">
                                      <p:cBhvr>
                                        <p:cTn id="32" dur="800" decel="100000" fill="hold"/>
                                        <p:tgtEl>
                                          <p:spTgt spid="4"/>
                                        </p:tgtEl>
                                        <p:attrNameLst>
                                          <p:attrName>style.rotation</p:attrName>
                                        </p:attrNameLst>
                                      </p:cBhvr>
                                      <p:tavLst>
                                        <p:tav tm="0">
                                          <p:val>
                                            <p:fltVal val="-90"/>
                                          </p:val>
                                        </p:tav>
                                        <p:tav tm="100000">
                                          <p:val>
                                            <p:fltVal val="0"/>
                                          </p:val>
                                        </p:tav>
                                      </p:tavLst>
                                    </p:anim>
                                    <p:anim calcmode="lin" valueType="num">
                                      <p:cBhvr>
                                        <p:cTn id="33" dur="800" decel="100000" fill="hold"/>
                                        <p:tgtEl>
                                          <p:spTgt spid="4"/>
                                        </p:tgtEl>
                                        <p:attrNameLst>
                                          <p:attrName>ppt_x</p:attrName>
                                        </p:attrNameLst>
                                      </p:cBhvr>
                                      <p:tavLst>
                                        <p:tav tm="0">
                                          <p:val>
                                            <p:strVal val="#ppt_x+0.4"/>
                                          </p:val>
                                        </p:tav>
                                        <p:tav tm="100000">
                                          <p:val>
                                            <p:strVal val="#ppt_x-0.05"/>
                                          </p:val>
                                        </p:tav>
                                      </p:tavLst>
                                    </p:anim>
                                    <p:anim calcmode="lin" valueType="num">
                                      <p:cBhvr>
                                        <p:cTn id="34" dur="800" decel="100000" fill="hold"/>
                                        <p:tgtEl>
                                          <p:spTgt spid="4"/>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there anything that may not be delegated?</a:t>
            </a:r>
          </a:p>
        </p:txBody>
      </p:sp>
      <p:sp>
        <p:nvSpPr>
          <p:cNvPr id="3" name="Content Placeholder 2"/>
          <p:cNvSpPr>
            <a:spLocks noGrp="1"/>
          </p:cNvSpPr>
          <p:nvPr>
            <p:ph idx="1"/>
          </p:nvPr>
        </p:nvSpPr>
        <p:spPr>
          <a:xfrm>
            <a:off x="1357290" y="1643050"/>
            <a:ext cx="7498080" cy="4800600"/>
          </a:xfrm>
        </p:spPr>
        <p:txBody>
          <a:bodyPr>
            <a:normAutofit fontScale="92500" lnSpcReduction="10000"/>
          </a:bodyPr>
          <a:lstStyle/>
          <a:p>
            <a:pPr algn="just">
              <a:buNone/>
            </a:pPr>
            <a:r>
              <a:rPr lang="en-US" dirty="0">
                <a:solidFill>
                  <a:srgbClr val="002060"/>
                </a:solidFill>
              </a:rPr>
              <a:t>YES – You may delegate any task and authority to your subordinates but in the final analysis, you cannot delegate responsibility.</a:t>
            </a:r>
          </a:p>
          <a:p>
            <a:pPr algn="just">
              <a:buNone/>
            </a:pPr>
            <a:endParaRPr lang="en-US" dirty="0">
              <a:solidFill>
                <a:srgbClr val="002060"/>
              </a:solidFill>
            </a:endParaRPr>
          </a:p>
          <a:p>
            <a:pPr algn="just">
              <a:buNone/>
            </a:pPr>
            <a:r>
              <a:rPr lang="en-US" dirty="0">
                <a:solidFill>
                  <a:srgbClr val="002060"/>
                </a:solidFill>
              </a:rPr>
              <a:t>You cannot say: Oh, it was MR. ABC that did this or that. No….. You are accountable, responsible for whatever is the outcome of the delegation.</a:t>
            </a:r>
          </a:p>
          <a:p>
            <a:pPr algn="just">
              <a:buNone/>
            </a:pPr>
            <a:endParaRPr lang="en-US" dirty="0">
              <a:solidFill>
                <a:srgbClr val="002060"/>
              </a:solidFill>
            </a:endParaRPr>
          </a:p>
          <a:p>
            <a:pPr algn="ctr">
              <a:buNone/>
            </a:pPr>
            <a:r>
              <a:rPr lang="en-US" dirty="0">
                <a:solidFill>
                  <a:srgbClr val="002060"/>
                </a:solidFill>
              </a:rPr>
              <a:t>You cannot pass the buck!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7290" y="1643050"/>
            <a:ext cx="7498080" cy="4800600"/>
          </a:xfrm>
        </p:spPr>
        <p:txBody>
          <a:bodyPr>
            <a:normAutofit fontScale="92500" lnSpcReduction="20000"/>
          </a:bodyPr>
          <a:lstStyle/>
          <a:p>
            <a:pPr algn="just">
              <a:buNone/>
            </a:pPr>
            <a:endParaRPr lang="en-US" dirty="0">
              <a:solidFill>
                <a:srgbClr val="002060"/>
              </a:solidFill>
            </a:endParaRPr>
          </a:p>
          <a:p>
            <a:pPr algn="just">
              <a:buNone/>
            </a:pPr>
            <a:endParaRPr lang="en-US" dirty="0">
              <a:solidFill>
                <a:srgbClr val="002060"/>
              </a:solidFill>
            </a:endParaRPr>
          </a:p>
          <a:p>
            <a:pPr algn="just">
              <a:buNone/>
            </a:pPr>
            <a:r>
              <a:rPr lang="en-US" dirty="0">
                <a:solidFill>
                  <a:srgbClr val="002060"/>
                </a:solidFill>
              </a:rPr>
              <a:t>When delegating a task to someone, it is helpful to let the person know the level of authority you are allowing him or her to exercise. The levels of delegation may be viewed as boundaries of authority set out for the person.</a:t>
            </a:r>
          </a:p>
          <a:p>
            <a:pPr algn="just">
              <a:buNone/>
            </a:pPr>
            <a:endParaRPr lang="en-US" dirty="0">
              <a:solidFill>
                <a:srgbClr val="002060"/>
              </a:solidFill>
            </a:endParaRPr>
          </a:p>
          <a:p>
            <a:pPr algn="just">
              <a:buNone/>
            </a:pPr>
            <a:r>
              <a:rPr lang="en-US" dirty="0">
                <a:solidFill>
                  <a:srgbClr val="002060"/>
                </a:solidFill>
              </a:rPr>
              <a:t>There are five possible levels of authority in delegation.</a:t>
            </a:r>
          </a:p>
        </p:txBody>
      </p:sp>
      <p:pic>
        <p:nvPicPr>
          <p:cNvPr id="8194" name="Picture 2" descr="C:\Users\HP\Pictures\fer.png"/>
          <p:cNvPicPr>
            <a:picLocks noChangeAspect="1" noChangeArrowheads="1"/>
          </p:cNvPicPr>
          <p:nvPr/>
        </p:nvPicPr>
        <p:blipFill>
          <a:blip r:embed="rId2"/>
          <a:srcRect/>
          <a:stretch>
            <a:fillRect/>
          </a:stretch>
        </p:blipFill>
        <p:spPr bwMode="auto">
          <a:xfrm>
            <a:off x="1714480" y="214290"/>
            <a:ext cx="5929354" cy="182277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C:\Users\HP\Pictures\1.jpg"/>
          <p:cNvPicPr>
            <a:picLocks noChangeAspect="1" noChangeArrowheads="1"/>
          </p:cNvPicPr>
          <p:nvPr/>
        </p:nvPicPr>
        <p:blipFill>
          <a:blip r:embed="rId2"/>
          <a:srcRect/>
          <a:stretch>
            <a:fillRect/>
          </a:stretch>
        </p:blipFill>
        <p:spPr bwMode="auto">
          <a:xfrm>
            <a:off x="1857356" y="0"/>
            <a:ext cx="5531626" cy="3429000"/>
          </a:xfrm>
          <a:prstGeom prst="rect">
            <a:avLst/>
          </a:prstGeom>
          <a:noFill/>
        </p:spPr>
      </p:pic>
      <p:sp>
        <p:nvSpPr>
          <p:cNvPr id="3" name="Content Placeholder 2"/>
          <p:cNvSpPr>
            <a:spLocks noGrp="1"/>
          </p:cNvSpPr>
          <p:nvPr>
            <p:ph idx="1"/>
          </p:nvPr>
        </p:nvSpPr>
        <p:spPr>
          <a:xfrm>
            <a:off x="1214414" y="3286124"/>
            <a:ext cx="7572428" cy="1428760"/>
          </a:xfrm>
        </p:spPr>
        <p:txBody>
          <a:bodyPr>
            <a:noAutofit/>
          </a:bodyPr>
          <a:lstStyle/>
          <a:p>
            <a:pPr algn="ctr">
              <a:buNone/>
            </a:pPr>
            <a:r>
              <a:rPr lang="en-US" sz="6000" dirty="0">
                <a:solidFill>
                  <a:srgbClr val="002060"/>
                </a:solidFill>
                <a:latin typeface="Berlin Sans FB Demi" pitchFamily="34" charset="0"/>
              </a:rPr>
              <a:t>DO EXACTLY WHAT I TELL YOU.  DO NOT DEVIATE</a:t>
            </a:r>
          </a:p>
        </p:txBody>
      </p:sp>
      <p:sp>
        <p:nvSpPr>
          <p:cNvPr id="7170" name="AutoShape 2" descr="LEVEL ONE Makes A Move - Startup News in WA, events, advice, podcasts and  ecosyste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3143248"/>
            <a:ext cx="7500990" cy="1357322"/>
          </a:xfrm>
        </p:spPr>
        <p:txBody>
          <a:bodyPr>
            <a:noAutofit/>
          </a:bodyPr>
          <a:lstStyle/>
          <a:p>
            <a:pPr algn="ctr">
              <a:buNone/>
            </a:pPr>
            <a:r>
              <a:rPr lang="en-US" sz="4800" b="1" dirty="0">
                <a:solidFill>
                  <a:srgbClr val="002060"/>
                </a:solidFill>
                <a:latin typeface="Berlin Sans FB Demi" pitchFamily="34" charset="0"/>
              </a:rPr>
              <a:t>Go and research the task. Come back to me for a decision, then I will tell you what to do.</a:t>
            </a:r>
          </a:p>
        </p:txBody>
      </p:sp>
      <p:pic>
        <p:nvPicPr>
          <p:cNvPr id="6145" name="Picture 1" descr="C:\Users\HP\Pictures\2.png"/>
          <p:cNvPicPr>
            <a:picLocks noChangeAspect="1" noChangeArrowheads="1"/>
          </p:cNvPicPr>
          <p:nvPr/>
        </p:nvPicPr>
        <p:blipFill>
          <a:blip r:embed="rId2"/>
          <a:srcRect/>
          <a:stretch>
            <a:fillRect/>
          </a:stretch>
        </p:blipFill>
        <p:spPr bwMode="auto">
          <a:xfrm>
            <a:off x="1814797" y="500042"/>
            <a:ext cx="4702749" cy="185738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descr="C:\Users\HP\Pictures\3.png"/>
          <p:cNvPicPr>
            <a:picLocks noChangeAspect="1" noChangeArrowheads="1"/>
          </p:cNvPicPr>
          <p:nvPr/>
        </p:nvPicPr>
        <p:blipFill>
          <a:blip r:embed="rId2"/>
          <a:srcRect/>
          <a:stretch>
            <a:fillRect/>
          </a:stretch>
        </p:blipFill>
        <p:spPr bwMode="auto">
          <a:xfrm>
            <a:off x="1214414" y="357167"/>
            <a:ext cx="6429420" cy="2286016"/>
          </a:xfrm>
          <a:prstGeom prst="rect">
            <a:avLst/>
          </a:prstGeom>
          <a:noFill/>
        </p:spPr>
      </p:pic>
      <p:sp>
        <p:nvSpPr>
          <p:cNvPr id="3" name="Content Placeholder 2"/>
          <p:cNvSpPr>
            <a:spLocks noGrp="1"/>
          </p:cNvSpPr>
          <p:nvPr>
            <p:ph idx="1"/>
          </p:nvPr>
        </p:nvSpPr>
        <p:spPr>
          <a:xfrm>
            <a:off x="1285852" y="3071810"/>
            <a:ext cx="7443782" cy="2114552"/>
          </a:xfrm>
        </p:spPr>
        <p:txBody>
          <a:bodyPr>
            <a:noAutofit/>
          </a:bodyPr>
          <a:lstStyle/>
          <a:p>
            <a:pPr algn="ctr">
              <a:buNone/>
            </a:pPr>
            <a:r>
              <a:rPr lang="en-US" sz="4000" b="1" dirty="0">
                <a:solidFill>
                  <a:srgbClr val="002060"/>
                </a:solidFill>
                <a:latin typeface="Berlin Sans FB Demi" pitchFamily="34" charset="0"/>
              </a:rPr>
              <a:t>Go and research the task. Outline possible options and make recommendations. I will decide and tell you to move forward.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descr="C:\Users\HP\Pictures\4.png"/>
          <p:cNvPicPr>
            <a:picLocks noChangeAspect="1" noChangeArrowheads="1"/>
          </p:cNvPicPr>
          <p:nvPr/>
        </p:nvPicPr>
        <p:blipFill>
          <a:blip r:embed="rId2"/>
          <a:srcRect/>
          <a:stretch>
            <a:fillRect/>
          </a:stretch>
        </p:blipFill>
        <p:spPr bwMode="auto">
          <a:xfrm>
            <a:off x="1142976" y="214290"/>
            <a:ext cx="6643734" cy="2857520"/>
          </a:xfrm>
          <a:prstGeom prst="rect">
            <a:avLst/>
          </a:prstGeom>
          <a:noFill/>
        </p:spPr>
      </p:pic>
      <p:sp>
        <p:nvSpPr>
          <p:cNvPr id="3" name="Content Placeholder 2"/>
          <p:cNvSpPr>
            <a:spLocks noGrp="1"/>
          </p:cNvSpPr>
          <p:nvPr>
            <p:ph idx="1"/>
          </p:nvPr>
        </p:nvSpPr>
        <p:spPr>
          <a:xfrm>
            <a:off x="1285852" y="3357562"/>
            <a:ext cx="7372344" cy="1471610"/>
          </a:xfrm>
        </p:spPr>
        <p:txBody>
          <a:bodyPr>
            <a:noAutofit/>
          </a:bodyPr>
          <a:lstStyle/>
          <a:p>
            <a:pPr algn="ctr">
              <a:buNone/>
            </a:pPr>
            <a:r>
              <a:rPr lang="en-US" sz="4800" b="1" dirty="0">
                <a:solidFill>
                  <a:srgbClr val="002060"/>
                </a:solidFill>
                <a:latin typeface="Berlin Sans FB Demi" pitchFamily="34" charset="0"/>
              </a:rPr>
              <a:t>Go and carry out the task. Make all decisions and tell me what you have done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2714620"/>
            <a:ext cx="7786742" cy="1828800"/>
          </a:xfrm>
        </p:spPr>
        <p:txBody>
          <a:bodyPr>
            <a:noAutofit/>
          </a:bodyPr>
          <a:lstStyle/>
          <a:p>
            <a:pPr algn="ctr">
              <a:buNone/>
            </a:pPr>
            <a:r>
              <a:rPr lang="en-US" sz="4800" b="1" dirty="0">
                <a:solidFill>
                  <a:srgbClr val="002060"/>
                </a:solidFill>
                <a:latin typeface="Berlin Sans FB Demi" pitchFamily="34" charset="0"/>
              </a:rPr>
              <a:t>Go and carry out the task. Make all decisions as you think best. I have the trust and full confidence in you</a:t>
            </a:r>
          </a:p>
        </p:txBody>
      </p:sp>
      <p:pic>
        <p:nvPicPr>
          <p:cNvPr id="3073" name="Picture 1" descr="C:\Users\HP\Pictures\5.png"/>
          <p:cNvPicPr>
            <a:picLocks noChangeAspect="1" noChangeArrowheads="1"/>
          </p:cNvPicPr>
          <p:nvPr/>
        </p:nvPicPr>
        <p:blipFill>
          <a:blip r:embed="rId2"/>
          <a:srcRect/>
          <a:stretch>
            <a:fillRect/>
          </a:stretch>
        </p:blipFill>
        <p:spPr bwMode="auto">
          <a:xfrm>
            <a:off x="1142976" y="428604"/>
            <a:ext cx="6953354" cy="1757783"/>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7290" y="714356"/>
            <a:ext cx="7494110" cy="2838456"/>
          </a:xfrm>
        </p:spPr>
        <p:txBody>
          <a:bodyPr>
            <a:noAutofit/>
          </a:bodyPr>
          <a:lstStyle/>
          <a:p>
            <a:pPr marL="95250" indent="-12700" algn="ctr">
              <a:buNone/>
            </a:pPr>
            <a:r>
              <a:rPr lang="en-US" sz="4000" dirty="0">
                <a:solidFill>
                  <a:srgbClr val="002060"/>
                </a:solidFill>
              </a:rPr>
              <a:t>As leaders and managers, we have to delegate at the various levels. Selecting the level depends on the situation and on training and experience of the individual that is being delegated to.</a:t>
            </a:r>
          </a:p>
        </p:txBody>
      </p:sp>
      <p:pic>
        <p:nvPicPr>
          <p:cNvPr id="4" name="Picture 1" descr="C:\Users\HP\Pictures\LEVL.png"/>
          <p:cNvPicPr>
            <a:picLocks noChangeAspect="1" noChangeArrowheads="1"/>
          </p:cNvPicPr>
          <p:nvPr/>
        </p:nvPicPr>
        <p:blipFill>
          <a:blip r:embed="rId2"/>
          <a:srcRect/>
          <a:stretch>
            <a:fillRect/>
          </a:stretch>
        </p:blipFill>
        <p:spPr bwMode="auto">
          <a:xfrm>
            <a:off x="4143372" y="4429132"/>
            <a:ext cx="4786314" cy="2254105"/>
          </a:xfrm>
          <a:prstGeom prst="ellipse">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1435608" y="1447800"/>
            <a:ext cx="4065086" cy="552440"/>
          </a:xfrm>
        </p:spPr>
        <p:txBody>
          <a:bodyPr>
            <a:normAutofit lnSpcReduction="10000"/>
          </a:bodyPr>
          <a:lstStyle/>
          <a:p>
            <a:pPr>
              <a:buNone/>
            </a:pPr>
            <a:r>
              <a:rPr lang="en-US" dirty="0">
                <a:solidFill>
                  <a:srgbClr val="002060"/>
                </a:solidFill>
              </a:rPr>
              <a:t>Delegation as it mean</a:t>
            </a:r>
          </a:p>
        </p:txBody>
      </p:sp>
      <p:sp>
        <p:nvSpPr>
          <p:cNvPr id="4" name="Rectangle 3"/>
          <p:cNvSpPr/>
          <p:nvPr/>
        </p:nvSpPr>
        <p:spPr>
          <a:xfrm>
            <a:off x="4000496" y="2000240"/>
            <a:ext cx="3821303" cy="584775"/>
          </a:xfrm>
          <a:prstGeom prst="rect">
            <a:avLst/>
          </a:prstGeom>
        </p:spPr>
        <p:txBody>
          <a:bodyPr wrap="none">
            <a:spAutoFit/>
          </a:bodyPr>
          <a:lstStyle/>
          <a:p>
            <a:r>
              <a:rPr lang="en-US" sz="3200" dirty="0">
                <a:solidFill>
                  <a:srgbClr val="002060"/>
                </a:solidFill>
              </a:rPr>
              <a:t>Process of Delegation</a:t>
            </a:r>
          </a:p>
        </p:txBody>
      </p:sp>
      <p:sp>
        <p:nvSpPr>
          <p:cNvPr id="5" name="Rectangle 4"/>
          <p:cNvSpPr/>
          <p:nvPr/>
        </p:nvSpPr>
        <p:spPr>
          <a:xfrm>
            <a:off x="1500166" y="2786058"/>
            <a:ext cx="3857146" cy="584775"/>
          </a:xfrm>
          <a:prstGeom prst="rect">
            <a:avLst/>
          </a:prstGeom>
        </p:spPr>
        <p:txBody>
          <a:bodyPr wrap="none">
            <a:spAutoFit/>
          </a:bodyPr>
          <a:lstStyle/>
          <a:p>
            <a:r>
              <a:rPr lang="en-US" sz="3200" dirty="0">
                <a:solidFill>
                  <a:srgbClr val="002060"/>
                </a:solidFill>
              </a:rPr>
              <a:t>Benefits of Delegation</a:t>
            </a:r>
          </a:p>
        </p:txBody>
      </p:sp>
      <p:sp>
        <p:nvSpPr>
          <p:cNvPr id="6" name="Rectangle 5"/>
          <p:cNvSpPr/>
          <p:nvPr/>
        </p:nvSpPr>
        <p:spPr>
          <a:xfrm>
            <a:off x="1913003" y="3429000"/>
            <a:ext cx="6888617" cy="523220"/>
          </a:xfrm>
          <a:prstGeom prst="rect">
            <a:avLst/>
          </a:prstGeom>
        </p:spPr>
        <p:txBody>
          <a:bodyPr wrap="none">
            <a:spAutoFit/>
          </a:bodyPr>
          <a:lstStyle/>
          <a:p>
            <a:r>
              <a:rPr lang="en-US" sz="2800" dirty="0">
                <a:solidFill>
                  <a:srgbClr val="002060"/>
                </a:solidFill>
              </a:rPr>
              <a:t>Reasons why some Managers do not Delegate</a:t>
            </a:r>
          </a:p>
        </p:txBody>
      </p:sp>
      <p:sp>
        <p:nvSpPr>
          <p:cNvPr id="7" name="Rectangle 6"/>
          <p:cNvSpPr/>
          <p:nvPr/>
        </p:nvSpPr>
        <p:spPr>
          <a:xfrm>
            <a:off x="2428354" y="4628595"/>
            <a:ext cx="5857916" cy="954107"/>
          </a:xfrm>
          <a:prstGeom prst="rect">
            <a:avLst/>
          </a:prstGeom>
        </p:spPr>
        <p:txBody>
          <a:bodyPr wrap="square">
            <a:spAutoFit/>
          </a:bodyPr>
          <a:lstStyle/>
          <a:p>
            <a:r>
              <a:rPr lang="en-US" sz="2800" dirty="0">
                <a:solidFill>
                  <a:srgbClr val="002060"/>
                </a:solidFill>
              </a:rPr>
              <a:t>Why some Subordinate do not accept Delegation</a:t>
            </a:r>
          </a:p>
        </p:txBody>
      </p:sp>
      <p:sp>
        <p:nvSpPr>
          <p:cNvPr id="8" name="Rectangle 7"/>
          <p:cNvSpPr/>
          <p:nvPr/>
        </p:nvSpPr>
        <p:spPr>
          <a:xfrm>
            <a:off x="4518079" y="5580932"/>
            <a:ext cx="2948243" cy="584775"/>
          </a:xfrm>
          <a:prstGeom prst="rect">
            <a:avLst/>
          </a:prstGeom>
        </p:spPr>
        <p:txBody>
          <a:bodyPr wrap="none">
            <a:spAutoFit/>
          </a:bodyPr>
          <a:lstStyle/>
          <a:p>
            <a:r>
              <a:rPr lang="en-US" sz="3200" dirty="0">
                <a:solidFill>
                  <a:srgbClr val="002060"/>
                </a:solidFill>
              </a:rPr>
              <a:t>Delegation Level</a:t>
            </a:r>
          </a:p>
        </p:txBody>
      </p:sp>
      <p:sp>
        <p:nvSpPr>
          <p:cNvPr id="9" name="TextBox 8">
            <a:extLst>
              <a:ext uri="{FF2B5EF4-FFF2-40B4-BE49-F238E27FC236}">
                <a16:creationId xmlns:a16="http://schemas.microsoft.com/office/drawing/2014/main" id="{C20EC8CB-9E0A-064F-8FB5-6C41A1F41AA4}"/>
              </a:ext>
            </a:extLst>
          </p:cNvPr>
          <p:cNvSpPr txBox="1"/>
          <p:nvPr/>
        </p:nvSpPr>
        <p:spPr>
          <a:xfrm>
            <a:off x="1197260" y="4059862"/>
            <a:ext cx="5606471" cy="461665"/>
          </a:xfrm>
          <a:prstGeom prst="rect">
            <a:avLst/>
          </a:prstGeom>
          <a:noFill/>
        </p:spPr>
        <p:txBody>
          <a:bodyPr wrap="none" rtlCol="0">
            <a:spAutoFit/>
          </a:bodyPr>
          <a:lstStyle/>
          <a:p>
            <a:r>
              <a:rPr lang="en-US" sz="2400" dirty="0"/>
              <a:t>Factors that can lead to effective delegation</a:t>
            </a:r>
          </a:p>
        </p:txBody>
      </p:sp>
      <p:sp>
        <p:nvSpPr>
          <p:cNvPr id="10" name="TextBox 9">
            <a:extLst>
              <a:ext uri="{FF2B5EF4-FFF2-40B4-BE49-F238E27FC236}">
                <a16:creationId xmlns:a16="http://schemas.microsoft.com/office/drawing/2014/main" id="{916F2773-594E-4A43-899C-88CA9F3A64DD}"/>
              </a:ext>
            </a:extLst>
          </p:cNvPr>
          <p:cNvSpPr txBox="1"/>
          <p:nvPr/>
        </p:nvSpPr>
        <p:spPr>
          <a:xfrm>
            <a:off x="1696560" y="6022878"/>
            <a:ext cx="2736903" cy="461665"/>
          </a:xfrm>
          <a:prstGeom prst="rect">
            <a:avLst/>
          </a:prstGeom>
          <a:noFill/>
        </p:spPr>
        <p:txBody>
          <a:bodyPr wrap="none" rtlCol="0">
            <a:spAutoFit/>
          </a:bodyPr>
          <a:lstStyle/>
          <a:p>
            <a:r>
              <a:rPr lang="en-US" sz="2400" dirty="0"/>
              <a:t>Creed of Delegation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heckerboard(across)">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dissolve">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checkerboard(across)">
                                      <p:cBhvr>
                                        <p:cTn id="4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5450E-CDE1-6648-890E-60A28087BE67}"/>
              </a:ext>
            </a:extLst>
          </p:cNvPr>
          <p:cNvSpPr>
            <a:spLocks noGrp="1"/>
          </p:cNvSpPr>
          <p:nvPr>
            <p:ph type="title"/>
          </p:nvPr>
        </p:nvSpPr>
        <p:spPr/>
        <p:txBody>
          <a:bodyPr>
            <a:normAutofit/>
          </a:bodyPr>
          <a:lstStyle/>
          <a:p>
            <a:r>
              <a:rPr lang="en-US" sz="4400" dirty="0"/>
              <a:t>Creed of Delegation</a:t>
            </a:r>
            <a:endParaRPr lang="en-US" dirty="0"/>
          </a:p>
        </p:txBody>
      </p:sp>
      <p:sp>
        <p:nvSpPr>
          <p:cNvPr id="3" name="Content Placeholder 2">
            <a:extLst>
              <a:ext uri="{FF2B5EF4-FFF2-40B4-BE49-F238E27FC236}">
                <a16:creationId xmlns:a16="http://schemas.microsoft.com/office/drawing/2014/main" id="{EBCBA543-2711-4145-8CF3-4B55A32BCA39}"/>
              </a:ext>
            </a:extLst>
          </p:cNvPr>
          <p:cNvSpPr>
            <a:spLocks noGrp="1"/>
          </p:cNvSpPr>
          <p:nvPr>
            <p:ph idx="1"/>
          </p:nvPr>
        </p:nvSpPr>
        <p:spPr>
          <a:xfrm>
            <a:off x="1153298" y="1424243"/>
            <a:ext cx="7883198" cy="540575"/>
          </a:xfrm>
        </p:spPr>
        <p:txBody>
          <a:bodyPr>
            <a:normAutofit/>
          </a:bodyPr>
          <a:lstStyle/>
          <a:p>
            <a:pPr marL="82296" indent="0" algn="just">
              <a:buNone/>
            </a:pPr>
            <a:r>
              <a:rPr lang="en-US" sz="2400" dirty="0"/>
              <a:t>Mutual trust in sharing of responsibilities with subordinate.</a:t>
            </a:r>
          </a:p>
        </p:txBody>
      </p:sp>
      <p:sp>
        <p:nvSpPr>
          <p:cNvPr id="4" name="Rectangle 3">
            <a:extLst>
              <a:ext uri="{FF2B5EF4-FFF2-40B4-BE49-F238E27FC236}">
                <a16:creationId xmlns:a16="http://schemas.microsoft.com/office/drawing/2014/main" id="{7411D826-DDFE-9045-AED4-7671094BCA6B}"/>
              </a:ext>
            </a:extLst>
          </p:cNvPr>
          <p:cNvSpPr/>
          <p:nvPr/>
        </p:nvSpPr>
        <p:spPr>
          <a:xfrm>
            <a:off x="1944216" y="6165304"/>
            <a:ext cx="3893758" cy="461665"/>
          </a:xfrm>
          <a:prstGeom prst="rect">
            <a:avLst/>
          </a:prstGeom>
        </p:spPr>
        <p:txBody>
          <a:bodyPr wrap="none">
            <a:spAutoFit/>
          </a:bodyPr>
          <a:lstStyle/>
          <a:p>
            <a:pPr algn="just"/>
            <a:r>
              <a:rPr lang="en-US" sz="2400" dirty="0"/>
              <a:t>Delegate but do not abdicate.</a:t>
            </a:r>
          </a:p>
        </p:txBody>
      </p:sp>
      <p:sp>
        <p:nvSpPr>
          <p:cNvPr id="5" name="Rectangle 4">
            <a:extLst>
              <a:ext uri="{FF2B5EF4-FFF2-40B4-BE49-F238E27FC236}">
                <a16:creationId xmlns:a16="http://schemas.microsoft.com/office/drawing/2014/main" id="{61936354-A3BA-BA45-95FF-0BBDAFAF3E92}"/>
              </a:ext>
            </a:extLst>
          </p:cNvPr>
          <p:cNvSpPr/>
          <p:nvPr/>
        </p:nvSpPr>
        <p:spPr>
          <a:xfrm>
            <a:off x="1410345" y="5589240"/>
            <a:ext cx="4022255" cy="461665"/>
          </a:xfrm>
          <a:prstGeom prst="rect">
            <a:avLst/>
          </a:prstGeom>
        </p:spPr>
        <p:txBody>
          <a:bodyPr wrap="none">
            <a:spAutoFit/>
          </a:bodyPr>
          <a:lstStyle/>
          <a:p>
            <a:pPr algn="just"/>
            <a:r>
              <a:rPr lang="en-US" sz="2400" dirty="0"/>
              <a:t>Willingness and ability to train.</a:t>
            </a:r>
          </a:p>
        </p:txBody>
      </p:sp>
      <p:sp>
        <p:nvSpPr>
          <p:cNvPr id="6" name="Rectangle 5">
            <a:extLst>
              <a:ext uri="{FF2B5EF4-FFF2-40B4-BE49-F238E27FC236}">
                <a16:creationId xmlns:a16="http://schemas.microsoft.com/office/drawing/2014/main" id="{2CB98B7C-6C1F-A54F-BCC2-69C5D880D9C0}"/>
              </a:ext>
            </a:extLst>
          </p:cNvPr>
          <p:cNvSpPr/>
          <p:nvPr/>
        </p:nvSpPr>
        <p:spPr>
          <a:xfrm>
            <a:off x="1944216" y="4725144"/>
            <a:ext cx="6588224" cy="830997"/>
          </a:xfrm>
          <a:prstGeom prst="rect">
            <a:avLst/>
          </a:prstGeom>
        </p:spPr>
        <p:txBody>
          <a:bodyPr wrap="square">
            <a:spAutoFit/>
          </a:bodyPr>
          <a:lstStyle/>
          <a:p>
            <a:pPr algn="just"/>
            <a:r>
              <a:rPr lang="en-US" sz="2400" dirty="0"/>
              <a:t>Willingness and ability to tolerate initial failings of the subordinate. </a:t>
            </a:r>
          </a:p>
        </p:txBody>
      </p:sp>
      <p:sp>
        <p:nvSpPr>
          <p:cNvPr id="7" name="Rectangle 6">
            <a:extLst>
              <a:ext uri="{FF2B5EF4-FFF2-40B4-BE49-F238E27FC236}">
                <a16:creationId xmlns:a16="http://schemas.microsoft.com/office/drawing/2014/main" id="{DE9A7838-28CF-CD4A-B8C3-D353AA0B23C3}"/>
              </a:ext>
            </a:extLst>
          </p:cNvPr>
          <p:cNvSpPr/>
          <p:nvPr/>
        </p:nvSpPr>
        <p:spPr>
          <a:xfrm>
            <a:off x="1368152" y="4149080"/>
            <a:ext cx="7164288" cy="461665"/>
          </a:xfrm>
          <a:prstGeom prst="rect">
            <a:avLst/>
          </a:prstGeom>
        </p:spPr>
        <p:txBody>
          <a:bodyPr wrap="square">
            <a:spAutoFit/>
          </a:bodyPr>
          <a:lstStyle/>
          <a:p>
            <a:pPr algn="just"/>
            <a:r>
              <a:rPr lang="en-US" sz="2400" dirty="0"/>
              <a:t>Creating a sense of obligation and accountability.</a:t>
            </a:r>
          </a:p>
        </p:txBody>
      </p:sp>
      <p:sp>
        <p:nvSpPr>
          <p:cNvPr id="8" name="Rectangle 7">
            <a:extLst>
              <a:ext uri="{FF2B5EF4-FFF2-40B4-BE49-F238E27FC236}">
                <a16:creationId xmlns:a16="http://schemas.microsoft.com/office/drawing/2014/main" id="{8C08456A-B453-7849-8EEA-E28648DEC579}"/>
              </a:ext>
            </a:extLst>
          </p:cNvPr>
          <p:cNvSpPr/>
          <p:nvPr/>
        </p:nvSpPr>
        <p:spPr>
          <a:xfrm>
            <a:off x="1907704" y="3206146"/>
            <a:ext cx="6624736" cy="830997"/>
          </a:xfrm>
          <a:prstGeom prst="rect">
            <a:avLst/>
          </a:prstGeom>
        </p:spPr>
        <p:txBody>
          <a:bodyPr wrap="square">
            <a:spAutoFit/>
          </a:bodyPr>
          <a:lstStyle/>
          <a:p>
            <a:pPr algn="just"/>
            <a:r>
              <a:rPr lang="en-US" sz="2400" dirty="0"/>
              <a:t>Transfer of authority, decision making and responsibility.</a:t>
            </a:r>
          </a:p>
        </p:txBody>
      </p:sp>
      <p:sp>
        <p:nvSpPr>
          <p:cNvPr id="9" name="Rectangle 8">
            <a:extLst>
              <a:ext uri="{FF2B5EF4-FFF2-40B4-BE49-F238E27FC236}">
                <a16:creationId xmlns:a16="http://schemas.microsoft.com/office/drawing/2014/main" id="{36272CD4-B423-B545-B2DC-5D3A89430E6F}"/>
              </a:ext>
            </a:extLst>
          </p:cNvPr>
          <p:cNvSpPr/>
          <p:nvPr/>
        </p:nvSpPr>
        <p:spPr>
          <a:xfrm>
            <a:off x="1284552" y="2574954"/>
            <a:ext cx="7175880" cy="461665"/>
          </a:xfrm>
          <a:prstGeom prst="rect">
            <a:avLst/>
          </a:prstGeom>
        </p:spPr>
        <p:txBody>
          <a:bodyPr wrap="square">
            <a:spAutoFit/>
          </a:bodyPr>
          <a:lstStyle/>
          <a:p>
            <a:pPr algn="just"/>
            <a:r>
              <a:rPr lang="en-US" sz="2400" dirty="0"/>
              <a:t>Choosing the right person for the job (Job Analysis).</a:t>
            </a:r>
          </a:p>
        </p:txBody>
      </p:sp>
      <p:sp>
        <p:nvSpPr>
          <p:cNvPr id="10" name="Rectangle 9">
            <a:extLst>
              <a:ext uri="{FF2B5EF4-FFF2-40B4-BE49-F238E27FC236}">
                <a16:creationId xmlns:a16="http://schemas.microsoft.com/office/drawing/2014/main" id="{C1C5BE6F-707D-7641-B111-46E318F36AD6}"/>
              </a:ext>
            </a:extLst>
          </p:cNvPr>
          <p:cNvSpPr/>
          <p:nvPr/>
        </p:nvSpPr>
        <p:spPr>
          <a:xfrm>
            <a:off x="1907704" y="2031362"/>
            <a:ext cx="5992794" cy="461665"/>
          </a:xfrm>
          <a:prstGeom prst="rect">
            <a:avLst/>
          </a:prstGeom>
        </p:spPr>
        <p:txBody>
          <a:bodyPr wrap="none">
            <a:spAutoFit/>
          </a:bodyPr>
          <a:lstStyle/>
          <a:p>
            <a:pPr algn="just"/>
            <a:r>
              <a:rPr lang="en-US" sz="2400" dirty="0" err="1"/>
              <a:t>Analysing</a:t>
            </a:r>
            <a:r>
              <a:rPr lang="en-US" sz="2400" dirty="0"/>
              <a:t> the job to be done (Job description).</a:t>
            </a:r>
          </a:p>
        </p:txBody>
      </p:sp>
    </p:spTree>
    <p:extLst>
      <p:ext uri="{BB962C8B-B14F-4D97-AF65-F5344CB8AC3E}">
        <p14:creationId xmlns:p14="http://schemas.microsoft.com/office/powerpoint/2010/main" val="268224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checkerboard(across)">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2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p:cTn id="42" dur="500" fill="hold"/>
                                        <p:tgtEl>
                                          <p:spTgt spid="5"/>
                                        </p:tgtEl>
                                        <p:attrNameLst>
                                          <p:attrName>ppt_w</p:attrName>
                                        </p:attrNameLst>
                                      </p:cBhvr>
                                      <p:tavLst>
                                        <p:tav tm="0">
                                          <p:val>
                                            <p:fltVal val="0"/>
                                          </p:val>
                                        </p:tav>
                                        <p:tav tm="100000">
                                          <p:val>
                                            <p:strVal val="#ppt_w"/>
                                          </p:val>
                                        </p:tav>
                                      </p:tavLst>
                                    </p:anim>
                                    <p:anim calcmode="lin" valueType="num">
                                      <p:cBhvr>
                                        <p:cTn id="43"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52" presetClass="entr" presetSubtype="0"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Scale>
                                      <p:cBhvr>
                                        <p:cTn id="48"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9" dur="1000" decel="50000" fill="hold">
                                          <p:stCondLst>
                                            <p:cond delay="0"/>
                                          </p:stCondLst>
                                        </p:cTn>
                                        <p:tgtEl>
                                          <p:spTgt spid="4"/>
                                        </p:tgtEl>
                                        <p:attrNameLst>
                                          <p:attrName>ppt_x</p:attrName>
                                          <p:attrName>ppt_y</p:attrName>
                                        </p:attrNameLst>
                                      </p:cBhvr>
                                    </p:animMotion>
                                    <p:animEffect transition="in" filter="fade">
                                      <p:cBhvr>
                                        <p:cTn id="5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8"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p:txBody>
          <a:bodyPr>
            <a:normAutofit fontScale="85000" lnSpcReduction="20000"/>
          </a:bodyPr>
          <a:lstStyle/>
          <a:p>
            <a:pPr algn="just"/>
            <a:r>
              <a:rPr lang="en-US" dirty="0"/>
              <a:t>Bell, R. L. and Bodie, N. D. (2012). ’Delegation, authority and responsibility: Removing the rhetorical obstructions in the way of and paradigm.’ </a:t>
            </a:r>
            <a:r>
              <a:rPr lang="en-US" i="1" dirty="0"/>
              <a:t>Journal of Leadership, </a:t>
            </a:r>
            <a:r>
              <a:rPr lang="en-US" i="1" dirty="0" err="1"/>
              <a:t>accountatbility</a:t>
            </a:r>
            <a:r>
              <a:rPr lang="en-US" i="1" dirty="0"/>
              <a:t> and Ethics</a:t>
            </a:r>
          </a:p>
          <a:p>
            <a:pPr marL="82296" indent="0" algn="just">
              <a:buNone/>
            </a:pPr>
            <a:endParaRPr lang="en-US" i="1" dirty="0"/>
          </a:p>
          <a:p>
            <a:pPr algn="just"/>
            <a:r>
              <a:rPr lang="en-US" i="1" dirty="0"/>
              <a:t>Kansas (2012). Effective delegation. Retrieved May 5 2017 from http//www.kansas4h-.org/resources/4-h-library/4-h</a:t>
            </a:r>
          </a:p>
          <a:p>
            <a:pPr algn="just"/>
            <a:endParaRPr lang="en-US" i="1" dirty="0"/>
          </a:p>
          <a:p>
            <a:pPr algn="just"/>
            <a:r>
              <a:rPr lang="en-US" i="1" dirty="0"/>
              <a:t>Parikh, V. (2017). Advantages of delegation. Retrieved April 16, 2017 from http//</a:t>
            </a:r>
            <a:r>
              <a:rPr lang="en-US" i="1" dirty="0" err="1"/>
              <a:t>www.letslearnfinance.com</a:t>
            </a:r>
            <a:r>
              <a:rPr lang="en-US" i="1" dirty="0"/>
              <a:t>/ advantages-</a:t>
            </a:r>
            <a:r>
              <a:rPr lang="en-US" i="1" dirty="0" err="1"/>
              <a:t>disadvatages</a:t>
            </a:r>
            <a:r>
              <a:rPr lang="en-US" i="1" dirty="0"/>
              <a:t>-of-</a:t>
            </a:r>
            <a:r>
              <a:rPr lang="en-US" i="1" dirty="0" err="1"/>
              <a:t>delegation.html</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C8321-07FC-E846-9F1F-E684029C08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9C19B4F-5FE2-0645-ABE3-18BA178620A6}"/>
              </a:ext>
            </a:extLst>
          </p:cNvPr>
          <p:cNvSpPr>
            <a:spLocks noGrp="1"/>
          </p:cNvSpPr>
          <p:nvPr>
            <p:ph idx="1"/>
          </p:nvPr>
        </p:nvSpPr>
        <p:spPr/>
        <p:txBody>
          <a:bodyPr>
            <a:normAutofit/>
          </a:bodyPr>
          <a:lstStyle/>
          <a:p>
            <a:pPr marL="82296" indent="0" algn="ctr">
              <a:buNone/>
            </a:pPr>
            <a:endParaRPr lang="en-US" sz="6000" dirty="0"/>
          </a:p>
          <a:p>
            <a:pPr marL="82296" indent="0" algn="ctr">
              <a:buNone/>
            </a:pPr>
            <a:r>
              <a:rPr lang="en-US" sz="6000" dirty="0"/>
              <a:t>QUESTIONS ? ? ? ?</a:t>
            </a:r>
          </a:p>
        </p:txBody>
      </p:sp>
    </p:spTree>
    <p:extLst>
      <p:ext uri="{BB962C8B-B14F-4D97-AF65-F5344CB8AC3E}">
        <p14:creationId xmlns:p14="http://schemas.microsoft.com/office/powerpoint/2010/main" val="1082825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Thank You For Listening Handwritten Lettering. Template for Banner, Flier,  Poster, Print, Sticker or Web Product. Vector Illustration, Objects  Isolated on White Background. Stock Vector | Adobe 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Thank You For Listening Handwritten Lettering. Template for Banner, Flier,  Poster, Print, Sticker or Web Product. Vector Illustration, Objects  Isolated on White Background. Stock Vector | Adobe 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HP\Pictures\tha.jpg"/>
          <p:cNvPicPr>
            <a:picLocks noChangeAspect="1" noChangeArrowheads="1"/>
          </p:cNvPicPr>
          <p:nvPr/>
        </p:nvPicPr>
        <p:blipFill>
          <a:blip r:embed="rId2"/>
          <a:srcRect/>
          <a:stretch>
            <a:fillRect/>
          </a:stretch>
        </p:blipFill>
        <p:spPr bwMode="auto">
          <a:xfrm>
            <a:off x="1742938" y="857232"/>
            <a:ext cx="6329523" cy="4429156"/>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 descr="C:\Users\HP\Pictures\ben.jpg"/>
          <p:cNvPicPr>
            <a:picLocks noChangeAspect="1" noChangeArrowheads="1"/>
          </p:cNvPicPr>
          <p:nvPr/>
        </p:nvPicPr>
        <p:blipFill>
          <a:blip r:embed="rId2"/>
          <a:srcRect/>
          <a:stretch>
            <a:fillRect/>
          </a:stretch>
        </p:blipFill>
        <p:spPr bwMode="auto">
          <a:xfrm>
            <a:off x="1643042" y="500042"/>
            <a:ext cx="5786478" cy="3500462"/>
          </a:xfrm>
          <a:prstGeom prst="rect">
            <a:avLst/>
          </a:prstGeom>
          <a:noFill/>
        </p:spPr>
      </p:pic>
      <p:sp>
        <p:nvSpPr>
          <p:cNvPr id="2" name="Title 1"/>
          <p:cNvSpPr>
            <a:spLocks noGrp="1"/>
          </p:cNvSpPr>
          <p:nvPr>
            <p:ph type="title"/>
          </p:nvPr>
        </p:nvSpPr>
        <p:spPr/>
        <p:txBody>
          <a:bodyPr/>
          <a:lstStyle/>
          <a:p>
            <a:r>
              <a:rPr lang="en-US" dirty="0"/>
              <a:t>DELEGATION AS IT MEAN</a:t>
            </a:r>
          </a:p>
        </p:txBody>
      </p:sp>
      <p:sp>
        <p:nvSpPr>
          <p:cNvPr id="3" name="Content Placeholder 2"/>
          <p:cNvSpPr>
            <a:spLocks noGrp="1"/>
          </p:cNvSpPr>
          <p:nvPr>
            <p:ph idx="1"/>
          </p:nvPr>
        </p:nvSpPr>
        <p:spPr/>
        <p:txBody>
          <a:bodyPr>
            <a:normAutofit fontScale="70000" lnSpcReduction="20000"/>
          </a:bodyPr>
          <a:lstStyle/>
          <a:p>
            <a:pPr algn="just"/>
            <a:endParaRPr lang="en-US" dirty="0">
              <a:solidFill>
                <a:srgbClr val="002060"/>
              </a:solidFill>
            </a:endParaRPr>
          </a:p>
          <a:p>
            <a:pPr algn="just"/>
            <a:endParaRPr lang="en-US" dirty="0">
              <a:solidFill>
                <a:srgbClr val="002060"/>
              </a:solidFill>
            </a:endParaRPr>
          </a:p>
          <a:p>
            <a:pPr algn="just">
              <a:buNone/>
            </a:pPr>
            <a:endParaRPr lang="en-US" dirty="0">
              <a:solidFill>
                <a:srgbClr val="002060"/>
              </a:solidFill>
            </a:endParaRPr>
          </a:p>
          <a:p>
            <a:pPr algn="just"/>
            <a:endParaRPr lang="en-US" dirty="0">
              <a:solidFill>
                <a:srgbClr val="002060"/>
              </a:solidFill>
            </a:endParaRPr>
          </a:p>
          <a:p>
            <a:pPr algn="just"/>
            <a:endParaRPr lang="en-US" dirty="0">
              <a:solidFill>
                <a:srgbClr val="002060"/>
              </a:solidFill>
            </a:endParaRPr>
          </a:p>
          <a:p>
            <a:pPr algn="just"/>
            <a:endParaRPr lang="en-US" dirty="0">
              <a:solidFill>
                <a:srgbClr val="002060"/>
              </a:solidFill>
            </a:endParaRPr>
          </a:p>
          <a:p>
            <a:pPr algn="just"/>
            <a:r>
              <a:rPr lang="en-US" dirty="0">
                <a:solidFill>
                  <a:srgbClr val="002060"/>
                </a:solidFill>
              </a:rPr>
              <a:t>Delegation is the assignment of any responsibility or authority to another person (normally from a manager to a subordinate) to carry out specific activities.</a:t>
            </a:r>
          </a:p>
          <a:p>
            <a:pPr algn="just"/>
            <a:r>
              <a:rPr lang="en-US" dirty="0">
                <a:solidFill>
                  <a:srgbClr val="002060"/>
                </a:solidFill>
              </a:rPr>
              <a:t>It is an act of empowering another person to perform an activity.</a:t>
            </a:r>
          </a:p>
          <a:p>
            <a:pPr algn="just">
              <a:buNone/>
            </a:pPr>
            <a:r>
              <a:rPr lang="en-US" dirty="0">
                <a:solidFill>
                  <a:srgbClr val="002060"/>
                </a:solidFill>
              </a:rPr>
              <a:t>Very often it amounts to giving control, authority, a job or a duty to another person. however, the person who delegated the work remains accountable for the outcome of the delegated work.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descr="C:\Users\HP\Pictures\steps.jpg"/>
          <p:cNvPicPr>
            <a:picLocks noChangeAspect="1" noChangeArrowheads="1"/>
          </p:cNvPicPr>
          <p:nvPr/>
        </p:nvPicPr>
        <p:blipFill>
          <a:blip r:embed="rId2">
            <a:lum bright="70000" contrast="-70000"/>
          </a:blip>
          <a:srcRect t="-4464" r="47324" b="19642"/>
          <a:stretch>
            <a:fillRect/>
          </a:stretch>
        </p:blipFill>
        <p:spPr bwMode="auto">
          <a:xfrm>
            <a:off x="0" y="6787"/>
            <a:ext cx="7572396" cy="6851214"/>
          </a:xfrm>
          <a:prstGeom prst="rect">
            <a:avLst/>
          </a:prstGeom>
          <a:noFill/>
          <a:effectLst>
            <a:softEdge rad="635000"/>
          </a:effectLst>
        </p:spPr>
      </p:pic>
      <p:sp>
        <p:nvSpPr>
          <p:cNvPr id="2" name="Title 1"/>
          <p:cNvSpPr>
            <a:spLocks noGrp="1"/>
          </p:cNvSpPr>
          <p:nvPr>
            <p:ph type="title"/>
          </p:nvPr>
        </p:nvSpPr>
        <p:spPr/>
        <p:txBody>
          <a:bodyPr/>
          <a:lstStyle/>
          <a:p>
            <a:r>
              <a:rPr lang="en-US" dirty="0"/>
              <a:t>Process of Delegation</a:t>
            </a:r>
          </a:p>
        </p:txBody>
      </p:sp>
      <p:sp>
        <p:nvSpPr>
          <p:cNvPr id="3" name="Content Placeholder 2"/>
          <p:cNvSpPr>
            <a:spLocks noGrp="1"/>
          </p:cNvSpPr>
          <p:nvPr>
            <p:ph idx="1"/>
          </p:nvPr>
        </p:nvSpPr>
        <p:spPr>
          <a:xfrm>
            <a:off x="1285852" y="1428736"/>
            <a:ext cx="7498080" cy="857256"/>
          </a:xfrm>
        </p:spPr>
        <p:txBody>
          <a:bodyPr/>
          <a:lstStyle/>
          <a:p>
            <a:pPr algn="just">
              <a:buNone/>
            </a:pPr>
            <a:r>
              <a:rPr lang="en-US" dirty="0">
                <a:solidFill>
                  <a:srgbClr val="002060"/>
                </a:solidFill>
              </a:rPr>
              <a:t>Assess and define the task to be delegated</a:t>
            </a:r>
          </a:p>
        </p:txBody>
      </p:sp>
      <p:sp>
        <p:nvSpPr>
          <p:cNvPr id="5" name="Rectangle 4"/>
          <p:cNvSpPr/>
          <p:nvPr/>
        </p:nvSpPr>
        <p:spPr>
          <a:xfrm>
            <a:off x="1643042" y="5214950"/>
            <a:ext cx="6786610" cy="1077218"/>
          </a:xfrm>
          <a:prstGeom prst="rect">
            <a:avLst/>
          </a:prstGeom>
        </p:spPr>
        <p:txBody>
          <a:bodyPr wrap="square">
            <a:spAutoFit/>
          </a:bodyPr>
          <a:lstStyle/>
          <a:p>
            <a:pPr algn="just"/>
            <a:r>
              <a:rPr lang="en-US" sz="3200" dirty="0">
                <a:solidFill>
                  <a:srgbClr val="002060"/>
                </a:solidFill>
              </a:rPr>
              <a:t>Provide necessary resources and other forms of empowerment.</a:t>
            </a:r>
          </a:p>
        </p:txBody>
      </p:sp>
      <p:sp>
        <p:nvSpPr>
          <p:cNvPr id="6" name="Rectangle 5"/>
          <p:cNvSpPr/>
          <p:nvPr/>
        </p:nvSpPr>
        <p:spPr>
          <a:xfrm>
            <a:off x="1500166" y="3786190"/>
            <a:ext cx="7000924" cy="1077218"/>
          </a:xfrm>
          <a:prstGeom prst="rect">
            <a:avLst/>
          </a:prstGeom>
        </p:spPr>
        <p:txBody>
          <a:bodyPr wrap="square">
            <a:spAutoFit/>
          </a:bodyPr>
          <a:lstStyle/>
          <a:p>
            <a:pPr algn="just"/>
            <a:r>
              <a:rPr lang="en-US" sz="3200" dirty="0">
                <a:solidFill>
                  <a:srgbClr val="002060"/>
                </a:solidFill>
              </a:rPr>
              <a:t>Explain the task to the delegatee. If necessary, train the person</a:t>
            </a:r>
          </a:p>
        </p:txBody>
      </p:sp>
      <p:sp>
        <p:nvSpPr>
          <p:cNvPr id="7" name="Rectangle 6"/>
          <p:cNvSpPr/>
          <p:nvPr/>
        </p:nvSpPr>
        <p:spPr>
          <a:xfrm>
            <a:off x="1357290" y="2428868"/>
            <a:ext cx="6929486" cy="1077218"/>
          </a:xfrm>
          <a:prstGeom prst="rect">
            <a:avLst/>
          </a:prstGeom>
        </p:spPr>
        <p:txBody>
          <a:bodyPr wrap="square">
            <a:spAutoFit/>
          </a:bodyPr>
          <a:lstStyle/>
          <a:p>
            <a:pPr algn="just"/>
            <a:r>
              <a:rPr lang="en-US" sz="3200" dirty="0">
                <a:solidFill>
                  <a:srgbClr val="002060"/>
                </a:solidFill>
              </a:rPr>
              <a:t>Select the delegatee: This has to do with the person who is to be given the task.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amond(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142860"/>
            <a:ext cx="7498080" cy="1143000"/>
          </a:xfrm>
        </p:spPr>
        <p:txBody>
          <a:bodyPr/>
          <a:lstStyle/>
          <a:p>
            <a:r>
              <a:rPr lang="en-US" dirty="0"/>
              <a:t>Benefits of Delegation</a:t>
            </a:r>
          </a:p>
        </p:txBody>
      </p:sp>
      <p:sp>
        <p:nvSpPr>
          <p:cNvPr id="3" name="Content Placeholder 2"/>
          <p:cNvSpPr>
            <a:spLocks noGrp="1"/>
          </p:cNvSpPr>
          <p:nvPr>
            <p:ph idx="1"/>
          </p:nvPr>
        </p:nvSpPr>
        <p:spPr>
          <a:xfrm>
            <a:off x="1285852" y="1142984"/>
            <a:ext cx="7498080" cy="2071702"/>
          </a:xfrm>
        </p:spPr>
        <p:txBody>
          <a:bodyPr>
            <a:noAutofit/>
          </a:bodyPr>
          <a:lstStyle/>
          <a:p>
            <a:pPr algn="just">
              <a:buNone/>
            </a:pPr>
            <a:r>
              <a:rPr lang="en-US" dirty="0">
                <a:solidFill>
                  <a:srgbClr val="002060"/>
                </a:solidFill>
              </a:rPr>
              <a:t>Delegation gives your employees opportunities to learn and grow dramatically and can alter both productivity and workplace wellbeing.</a:t>
            </a:r>
          </a:p>
        </p:txBody>
      </p:sp>
      <p:sp>
        <p:nvSpPr>
          <p:cNvPr id="4" name="Rectangle 3"/>
          <p:cNvSpPr/>
          <p:nvPr/>
        </p:nvSpPr>
        <p:spPr>
          <a:xfrm>
            <a:off x="1571604" y="5643578"/>
            <a:ext cx="7000924" cy="1077218"/>
          </a:xfrm>
          <a:prstGeom prst="rect">
            <a:avLst/>
          </a:prstGeom>
        </p:spPr>
        <p:txBody>
          <a:bodyPr wrap="square">
            <a:spAutoFit/>
          </a:bodyPr>
          <a:lstStyle/>
          <a:p>
            <a:pPr algn="just"/>
            <a:r>
              <a:rPr lang="en-US" sz="3200" dirty="0">
                <a:solidFill>
                  <a:srgbClr val="002060"/>
                </a:solidFill>
              </a:rPr>
              <a:t>Delegation encourages creative problem-solving</a:t>
            </a:r>
          </a:p>
        </p:txBody>
      </p:sp>
      <p:sp>
        <p:nvSpPr>
          <p:cNvPr id="5" name="Rectangle 4"/>
          <p:cNvSpPr/>
          <p:nvPr/>
        </p:nvSpPr>
        <p:spPr>
          <a:xfrm>
            <a:off x="1571604" y="3429000"/>
            <a:ext cx="7215238" cy="2062103"/>
          </a:xfrm>
          <a:prstGeom prst="rect">
            <a:avLst/>
          </a:prstGeom>
        </p:spPr>
        <p:txBody>
          <a:bodyPr wrap="square">
            <a:spAutoFit/>
          </a:bodyPr>
          <a:lstStyle/>
          <a:p>
            <a:pPr algn="just"/>
            <a:r>
              <a:rPr lang="en-US" sz="3200" dirty="0">
                <a:solidFill>
                  <a:srgbClr val="002060"/>
                </a:solidFill>
              </a:rPr>
              <a:t>Increases your earnings: This is because, by assigning duties to several people you can attend to more clients and do many things at the same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Delegation </a:t>
            </a:r>
            <a:r>
              <a:rPr lang="en-US" i="1" dirty="0"/>
              <a:t>contd</a:t>
            </a:r>
            <a:r>
              <a:rPr lang="en-US" dirty="0"/>
              <a:t>.</a:t>
            </a:r>
          </a:p>
        </p:txBody>
      </p:sp>
      <p:sp>
        <p:nvSpPr>
          <p:cNvPr id="3" name="Content Placeholder 2"/>
          <p:cNvSpPr>
            <a:spLocks noGrp="1"/>
          </p:cNvSpPr>
          <p:nvPr>
            <p:ph idx="1"/>
          </p:nvPr>
        </p:nvSpPr>
        <p:spPr>
          <a:xfrm>
            <a:off x="1071538" y="1428736"/>
            <a:ext cx="7498080" cy="1123944"/>
          </a:xfrm>
        </p:spPr>
        <p:txBody>
          <a:bodyPr>
            <a:normAutofit/>
          </a:bodyPr>
          <a:lstStyle/>
          <a:p>
            <a:pPr algn="just">
              <a:buNone/>
            </a:pPr>
            <a:r>
              <a:rPr lang="en-US" dirty="0">
                <a:solidFill>
                  <a:srgbClr val="002060"/>
                </a:solidFill>
              </a:rPr>
              <a:t>Delegation is one of the methods of managing time.</a:t>
            </a:r>
          </a:p>
          <a:p>
            <a:pPr algn="just">
              <a:buNone/>
            </a:pPr>
            <a:endParaRPr lang="en-US" dirty="0">
              <a:solidFill>
                <a:srgbClr val="002060"/>
              </a:solidFill>
            </a:endParaRPr>
          </a:p>
          <a:p>
            <a:pPr algn="just">
              <a:buNone/>
            </a:pPr>
            <a:endParaRPr lang="en-US" dirty="0">
              <a:solidFill>
                <a:srgbClr val="002060"/>
              </a:solidFill>
            </a:endParaRPr>
          </a:p>
        </p:txBody>
      </p:sp>
      <p:sp>
        <p:nvSpPr>
          <p:cNvPr id="4" name="Rectangle 3"/>
          <p:cNvSpPr/>
          <p:nvPr/>
        </p:nvSpPr>
        <p:spPr>
          <a:xfrm>
            <a:off x="1142976" y="3852826"/>
            <a:ext cx="7643866" cy="2862322"/>
          </a:xfrm>
          <a:prstGeom prst="rect">
            <a:avLst/>
          </a:prstGeom>
        </p:spPr>
        <p:txBody>
          <a:bodyPr wrap="square">
            <a:spAutoFit/>
          </a:bodyPr>
          <a:lstStyle/>
          <a:p>
            <a:pPr algn="just"/>
            <a:r>
              <a:rPr lang="en-US" sz="3000" dirty="0">
                <a:solidFill>
                  <a:srgbClr val="002060"/>
                </a:solidFill>
              </a:rPr>
              <a:t>Delegation is a form of involvement and participation in the work process. People who are involve in decision making and in carrying out the assignment feel good about their work. This leads to commitment, high moral and motivation.</a:t>
            </a:r>
          </a:p>
        </p:txBody>
      </p:sp>
      <p:sp>
        <p:nvSpPr>
          <p:cNvPr id="5" name="Rectangle 4"/>
          <p:cNvSpPr/>
          <p:nvPr/>
        </p:nvSpPr>
        <p:spPr>
          <a:xfrm>
            <a:off x="2214514" y="2643182"/>
            <a:ext cx="6929486" cy="1077218"/>
          </a:xfrm>
          <a:prstGeom prst="rect">
            <a:avLst/>
          </a:prstGeom>
        </p:spPr>
        <p:txBody>
          <a:bodyPr wrap="square">
            <a:spAutoFit/>
          </a:bodyPr>
          <a:lstStyle/>
          <a:p>
            <a:pPr algn="just"/>
            <a:r>
              <a:rPr lang="en-US" sz="3200" dirty="0">
                <a:solidFill>
                  <a:srgbClr val="002060"/>
                </a:solidFill>
              </a:rPr>
              <a:t>Delegation encourages communication between levels of management.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274638"/>
            <a:ext cx="8072462" cy="1143000"/>
          </a:xfrm>
        </p:spPr>
        <p:txBody>
          <a:bodyPr>
            <a:noAutofit/>
          </a:bodyPr>
          <a:lstStyle/>
          <a:p>
            <a:pPr algn="ctr"/>
            <a:r>
              <a:rPr lang="en-US" sz="3200" dirty="0"/>
              <a:t>Reasons why some Managers do not delegation</a:t>
            </a:r>
          </a:p>
        </p:txBody>
      </p:sp>
      <p:sp>
        <p:nvSpPr>
          <p:cNvPr id="3" name="Content Placeholder 2"/>
          <p:cNvSpPr>
            <a:spLocks noGrp="1"/>
          </p:cNvSpPr>
          <p:nvPr>
            <p:ph idx="1"/>
          </p:nvPr>
        </p:nvSpPr>
        <p:spPr>
          <a:xfrm>
            <a:off x="1435608" y="1447800"/>
            <a:ext cx="7498080" cy="1624010"/>
          </a:xfrm>
        </p:spPr>
        <p:txBody>
          <a:bodyPr>
            <a:normAutofit/>
          </a:bodyPr>
          <a:lstStyle/>
          <a:p>
            <a:pPr algn="just">
              <a:buNone/>
            </a:pPr>
            <a:r>
              <a:rPr lang="en-US" sz="2800" dirty="0">
                <a:solidFill>
                  <a:srgbClr val="002060"/>
                </a:solidFill>
              </a:rPr>
              <a:t>They are afraid that someone might do the task more effectively. They are afraid that somebody else may over shadow them.</a:t>
            </a:r>
          </a:p>
        </p:txBody>
      </p:sp>
      <p:sp>
        <p:nvSpPr>
          <p:cNvPr id="4" name="Rectangle 3"/>
          <p:cNvSpPr/>
          <p:nvPr/>
        </p:nvSpPr>
        <p:spPr>
          <a:xfrm>
            <a:off x="1142976" y="5689603"/>
            <a:ext cx="7000924" cy="954107"/>
          </a:xfrm>
          <a:prstGeom prst="rect">
            <a:avLst/>
          </a:prstGeom>
        </p:spPr>
        <p:txBody>
          <a:bodyPr wrap="square">
            <a:spAutoFit/>
          </a:bodyPr>
          <a:lstStyle/>
          <a:p>
            <a:pPr algn="just"/>
            <a:r>
              <a:rPr lang="en-US" sz="2800" dirty="0">
                <a:solidFill>
                  <a:srgbClr val="002060"/>
                </a:solidFill>
              </a:rPr>
              <a:t>Some managers may not realize that delegation contributes to employees development.</a:t>
            </a:r>
          </a:p>
        </p:txBody>
      </p:sp>
      <p:sp>
        <p:nvSpPr>
          <p:cNvPr id="5" name="Rectangle 4"/>
          <p:cNvSpPr/>
          <p:nvPr/>
        </p:nvSpPr>
        <p:spPr>
          <a:xfrm>
            <a:off x="1785918" y="4214818"/>
            <a:ext cx="7072362" cy="1384995"/>
          </a:xfrm>
          <a:prstGeom prst="rect">
            <a:avLst/>
          </a:prstGeom>
        </p:spPr>
        <p:txBody>
          <a:bodyPr wrap="square">
            <a:spAutoFit/>
          </a:bodyPr>
          <a:lstStyle/>
          <a:p>
            <a:pPr algn="just"/>
            <a:r>
              <a:rPr lang="en-US" sz="2800" dirty="0">
                <a:solidFill>
                  <a:srgbClr val="002060"/>
                </a:solidFill>
              </a:rPr>
              <a:t>Some managers do not delegate because they see the task as a key part of their authority or status.</a:t>
            </a:r>
          </a:p>
        </p:txBody>
      </p:sp>
      <p:sp>
        <p:nvSpPr>
          <p:cNvPr id="6" name="Rectangle 5"/>
          <p:cNvSpPr/>
          <p:nvPr/>
        </p:nvSpPr>
        <p:spPr>
          <a:xfrm>
            <a:off x="1071538" y="2928934"/>
            <a:ext cx="7215238" cy="954107"/>
          </a:xfrm>
          <a:prstGeom prst="rect">
            <a:avLst/>
          </a:prstGeom>
        </p:spPr>
        <p:txBody>
          <a:bodyPr wrap="square">
            <a:spAutoFit/>
          </a:bodyPr>
          <a:lstStyle/>
          <a:p>
            <a:pPr algn="just"/>
            <a:r>
              <a:rPr lang="en-US" sz="2800" dirty="0">
                <a:solidFill>
                  <a:srgbClr val="002060"/>
                </a:solidFill>
              </a:rPr>
              <a:t>They may truly believe that they are the only ones who really know how to do the task well.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ou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5"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dow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a:t>Reasons why some Managers do not delegation </a:t>
            </a:r>
            <a:r>
              <a:rPr lang="en-US" sz="2800" i="1" dirty="0"/>
              <a:t>Contd</a:t>
            </a:r>
            <a:r>
              <a:rPr lang="en-US" sz="2800" dirty="0"/>
              <a:t>.</a:t>
            </a:r>
          </a:p>
        </p:txBody>
      </p:sp>
      <p:sp>
        <p:nvSpPr>
          <p:cNvPr id="3" name="Content Placeholder 2"/>
          <p:cNvSpPr>
            <a:spLocks noGrp="1"/>
          </p:cNvSpPr>
          <p:nvPr>
            <p:ph idx="1"/>
          </p:nvPr>
        </p:nvSpPr>
        <p:spPr>
          <a:xfrm>
            <a:off x="1435608" y="1447800"/>
            <a:ext cx="7498080" cy="981068"/>
          </a:xfrm>
        </p:spPr>
        <p:txBody>
          <a:bodyPr>
            <a:noAutofit/>
          </a:bodyPr>
          <a:lstStyle/>
          <a:p>
            <a:pPr algn="just">
              <a:buNone/>
            </a:pPr>
            <a:r>
              <a:rPr lang="en-US" sz="2400" dirty="0">
                <a:solidFill>
                  <a:srgbClr val="002060"/>
                </a:solidFill>
              </a:rPr>
              <a:t>They may be afraid that their boss, customers or client will blame them if the task is not performed well</a:t>
            </a:r>
          </a:p>
          <a:p>
            <a:pPr algn="just"/>
            <a:endParaRPr lang="en-US" sz="1400" dirty="0">
              <a:solidFill>
                <a:srgbClr val="002060"/>
              </a:solidFill>
            </a:endParaRPr>
          </a:p>
          <a:p>
            <a:pPr algn="just"/>
            <a:endParaRPr lang="en-US" sz="1400" dirty="0">
              <a:solidFill>
                <a:srgbClr val="002060"/>
              </a:solidFill>
            </a:endParaRPr>
          </a:p>
          <a:p>
            <a:pPr algn="just"/>
            <a:endParaRPr lang="en-US" sz="1600" dirty="0">
              <a:solidFill>
                <a:srgbClr val="002060"/>
              </a:solidFill>
            </a:endParaRPr>
          </a:p>
        </p:txBody>
      </p:sp>
      <p:sp>
        <p:nvSpPr>
          <p:cNvPr id="4" name="Rectangle 3"/>
          <p:cNvSpPr/>
          <p:nvPr/>
        </p:nvSpPr>
        <p:spPr>
          <a:xfrm>
            <a:off x="928662" y="5572140"/>
            <a:ext cx="7000924" cy="830997"/>
          </a:xfrm>
          <a:prstGeom prst="rect">
            <a:avLst/>
          </a:prstGeom>
        </p:spPr>
        <p:txBody>
          <a:bodyPr wrap="square">
            <a:spAutoFit/>
          </a:bodyPr>
          <a:lstStyle/>
          <a:p>
            <a:pPr algn="just"/>
            <a:r>
              <a:rPr lang="en-US" sz="2400" dirty="0">
                <a:solidFill>
                  <a:srgbClr val="002060"/>
                </a:solidFill>
              </a:rPr>
              <a:t>They are afraid that the subordinates may outshine them.</a:t>
            </a:r>
          </a:p>
        </p:txBody>
      </p:sp>
      <p:sp>
        <p:nvSpPr>
          <p:cNvPr id="5" name="Rectangle 4"/>
          <p:cNvSpPr/>
          <p:nvPr/>
        </p:nvSpPr>
        <p:spPr>
          <a:xfrm>
            <a:off x="1857356" y="3716728"/>
            <a:ext cx="6786610" cy="1569660"/>
          </a:xfrm>
          <a:prstGeom prst="rect">
            <a:avLst/>
          </a:prstGeom>
        </p:spPr>
        <p:txBody>
          <a:bodyPr wrap="square">
            <a:spAutoFit/>
          </a:bodyPr>
          <a:lstStyle/>
          <a:p>
            <a:pPr algn="just"/>
            <a:r>
              <a:rPr lang="en-US" sz="2400" dirty="0">
                <a:solidFill>
                  <a:srgbClr val="002060"/>
                </a:solidFill>
              </a:rPr>
              <a:t>Some managers do not delegate because they are involved in corrupt practices in the course of their work, and so they are afraid that delegating task may expose them.</a:t>
            </a:r>
          </a:p>
        </p:txBody>
      </p:sp>
      <p:sp>
        <p:nvSpPr>
          <p:cNvPr id="6" name="Rectangle 5"/>
          <p:cNvSpPr/>
          <p:nvPr/>
        </p:nvSpPr>
        <p:spPr>
          <a:xfrm>
            <a:off x="1071538" y="2500306"/>
            <a:ext cx="6929486" cy="954107"/>
          </a:xfrm>
          <a:prstGeom prst="rect">
            <a:avLst/>
          </a:prstGeom>
        </p:spPr>
        <p:txBody>
          <a:bodyPr wrap="square">
            <a:spAutoFit/>
          </a:bodyPr>
          <a:lstStyle/>
          <a:p>
            <a:pPr algn="just"/>
            <a:r>
              <a:rPr lang="en-US" sz="2800" dirty="0">
                <a:solidFill>
                  <a:srgbClr val="002060"/>
                </a:solidFill>
              </a:rPr>
              <a:t>They may simply enjoy doing the task that is to be delegated.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200AC-99D8-894C-9958-6404689CF75E}"/>
              </a:ext>
            </a:extLst>
          </p:cNvPr>
          <p:cNvSpPr>
            <a:spLocks noGrp="1"/>
          </p:cNvSpPr>
          <p:nvPr>
            <p:ph type="title"/>
          </p:nvPr>
        </p:nvSpPr>
        <p:spPr/>
        <p:txBody>
          <a:bodyPr/>
          <a:lstStyle/>
          <a:p>
            <a:pPr algn="ctr"/>
            <a:r>
              <a:rPr lang="en-US" dirty="0"/>
              <a:t>NOTE</a:t>
            </a:r>
          </a:p>
        </p:txBody>
      </p:sp>
      <p:sp>
        <p:nvSpPr>
          <p:cNvPr id="3" name="Content Placeholder 2">
            <a:extLst>
              <a:ext uri="{FF2B5EF4-FFF2-40B4-BE49-F238E27FC236}">
                <a16:creationId xmlns:a16="http://schemas.microsoft.com/office/drawing/2014/main" id="{6278DD3B-BA71-AA42-8527-F04531BE9D28}"/>
              </a:ext>
            </a:extLst>
          </p:cNvPr>
          <p:cNvSpPr>
            <a:spLocks noGrp="1"/>
          </p:cNvSpPr>
          <p:nvPr>
            <p:ph idx="1"/>
          </p:nvPr>
        </p:nvSpPr>
        <p:spPr>
          <a:xfrm>
            <a:off x="1435608" y="1724744"/>
            <a:ext cx="7498080" cy="4800600"/>
          </a:xfrm>
        </p:spPr>
        <p:txBody>
          <a:bodyPr>
            <a:normAutofit/>
          </a:bodyPr>
          <a:lstStyle/>
          <a:p>
            <a:pPr marL="82296" indent="0" algn="ctr">
              <a:buNone/>
            </a:pPr>
            <a:r>
              <a:rPr lang="en-US" sz="3600" b="1" i="1" dirty="0">
                <a:latin typeface="Bradley Hand" pitchFamily="2" charset="77"/>
                <a:cs typeface="Apple Chancery" panose="03020702040506060504" pitchFamily="66" charset="-79"/>
              </a:rPr>
              <a:t>You can see clearly that fear lies behind most reasons why some managers may not want to delegate. This is a psychological factor that can be eliminated by training and coaching of those concerned.</a:t>
            </a:r>
          </a:p>
        </p:txBody>
      </p:sp>
    </p:spTree>
    <p:extLst>
      <p:ext uri="{BB962C8B-B14F-4D97-AF65-F5344CB8AC3E}">
        <p14:creationId xmlns:p14="http://schemas.microsoft.com/office/powerpoint/2010/main" val="18725492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440</TotalTime>
  <Words>1112</Words>
  <Application>Microsoft Macintosh PowerPoint</Application>
  <PresentationFormat>On-screen Show (4:3)</PresentationFormat>
  <Paragraphs>97</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Berlin Sans FB Demi</vt:lpstr>
      <vt:lpstr>Bradley Hand</vt:lpstr>
      <vt:lpstr>Cooper Black</vt:lpstr>
      <vt:lpstr>Copperplate Gothic Bold</vt:lpstr>
      <vt:lpstr>Gill Sans MT</vt:lpstr>
      <vt:lpstr>Verdana</vt:lpstr>
      <vt:lpstr>Wingdings 2</vt:lpstr>
      <vt:lpstr>Solstice</vt:lpstr>
      <vt:lpstr>PowerPoint Presentation</vt:lpstr>
      <vt:lpstr>OVERVIEW</vt:lpstr>
      <vt:lpstr>DELEGATION AS IT MEAN</vt:lpstr>
      <vt:lpstr>Process of Delegation</vt:lpstr>
      <vt:lpstr>Benefits of Delegation</vt:lpstr>
      <vt:lpstr>Benefits of Delegation contd.</vt:lpstr>
      <vt:lpstr>Reasons why some Managers do not delegation</vt:lpstr>
      <vt:lpstr>Reasons why some Managers do not delegation Contd.</vt:lpstr>
      <vt:lpstr>NOTE</vt:lpstr>
      <vt:lpstr>Factors that can lead to effective delegation</vt:lpstr>
      <vt:lpstr>Why some Subordinates are Reluctant to accept Delegation</vt:lpstr>
      <vt:lpstr>Is there anything that may not be delegated?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Creed of Delegation</vt:lpstr>
      <vt:lpstr>References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Microsoft Office User</cp:lastModifiedBy>
  <cp:revision>45</cp:revision>
  <dcterms:created xsi:type="dcterms:W3CDTF">2023-07-18T10:21:01Z</dcterms:created>
  <dcterms:modified xsi:type="dcterms:W3CDTF">2023-07-20T11:24:28Z</dcterms:modified>
</cp:coreProperties>
</file>