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8" r:id="rId9"/>
    <p:sldId id="266" r:id="rId10"/>
    <p:sldId id="267" r:id="rId11"/>
    <p:sldId id="265" r:id="rId12"/>
    <p:sldId id="269" r:id="rId13"/>
    <p:sldId id="270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72064" autoAdjust="0"/>
  </p:normalViewPr>
  <p:slideViewPr>
    <p:cSldViewPr>
      <p:cViewPr varScale="1">
        <p:scale>
          <a:sx n="52" d="100"/>
          <a:sy n="52" d="100"/>
        </p:scale>
        <p:origin x="-18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FB3FE-D974-4363-876E-AE9D63FC20AE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8DF5A-28F3-498A-B81D-C05DF1689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10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Headlines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More</a:t>
            </a:r>
            <a:r>
              <a:rPr lang="en-GB" baseline="0" dirty="0" smtClean="0"/>
              <a:t> than 240billion pins (Oct 2020)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416million monthly active users (Oct 2020)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90% of weekly Pinners make purchase decisions on Pinterest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Headlines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than 80% of U.S. women ages 18-64 with children use Pinterest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80% of all users access mobile app – growing YoY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2 billion text-based searches every month, across 8 different searches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2019 Pinterest produced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it’s annual list of 100 emerging trends. A “trend” shows significant search volume and an upward trajectory for at least six months, comparing search volumes from August 2017-July 2018 to August 2018-July 2019.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Proved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more insightful than ever, providing advertisers and marketers with insights other platforms couldn’t generate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 Covid hit in January all US pins have been almost equally split between users looking for reassurance over the current situation and planning for future events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60% uplift in searches and 40% uplift in saves YoY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Christmas came early in 2020 with 147% uplift in Christmas related searches and saves by April (5 months earlier than normal)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Release of UK </a:t>
            </a:r>
            <a:r>
              <a:rPr lang="en-GB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shoppable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Pins in September 2020 – in time to make the most of the festive trading period, further enhanced by a second lockdown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Revenue currently tracking at +58% Y/Y, closing Q32020 more than $120m up on the same period 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Highly likely to hit $1B for the second year in a row</a:t>
            </a:r>
          </a:p>
          <a:p>
            <a:pPr marL="628650" lvl="1" indent="-171450" algn="l">
              <a:buFont typeface="Arial" panose="020B0604020202020204" pitchFamily="34" charset="0"/>
              <a:buChar char="•"/>
            </a:pPr>
            <a:endParaRPr lang="en-GB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Headlines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 visit duration (2018)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More than 2M daily shopping saves to boards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3B total Pinterest boards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Pinterest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ads can reach 144.5M people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Pinterest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Analytics</a:t>
            </a: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Pinterest has created a promoted ad strategy that charges advertisers on the engagement or action. This means that an advertiser only pays when an existing user engages with a promoted pin, which has the potential to increase the advertiser's ROI.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addition, with Pinterest's unique use of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pinboards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advertisers can target users based on their interests, personas, or life stages. Doing so gives advertisers the chance to target potential customers on a more granular level than they can on other social sharing platforms, which can provide an added boost toward a positive return on investment (ROI) on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advertising budgets.</a:t>
            </a: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Headlines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 visit duration (Oct 2020)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More than 2M daily shopping saves to boards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4B total Pinterest boards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Pinterest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ads can reach 144.5M people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Pinterest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Analytics</a:t>
            </a: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typically start to save pins 6 months before an event, returning monthly to repeat their 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Headlines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Q32020 Revenue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ARPU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8DF5A-28F3-498A-B81D-C05DF16894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57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3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0DD6D9E-026B-4433-9201-E2225851F909}" type="datetimeFigureOut">
              <a:rPr lang="en-GB" smtClean="0"/>
              <a:t>07/11/2020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1ECDA8A-B453-46B4-AD0D-E463B3D3EE0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5856" y="2992404"/>
            <a:ext cx="3312368" cy="1300692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Introducing Pin reminders</a:t>
            </a:r>
          </a:p>
          <a:p>
            <a:endParaRPr lang="en-GB" dirty="0">
              <a:solidFill>
                <a:schemeClr val="tx1">
                  <a:lumMod val="65000"/>
                </a:schemeClr>
              </a:solidFill>
            </a:endParaRPr>
          </a:p>
          <a:p>
            <a:pPr algn="r"/>
            <a:r>
              <a:rPr lang="en-GB" dirty="0" smtClean="0">
                <a:solidFill>
                  <a:schemeClr val="tx1">
                    <a:lumMod val="65000"/>
                  </a:schemeClr>
                </a:solidFill>
              </a:rPr>
              <a:t>Michelle Anderson November 2020</a:t>
            </a:r>
            <a:endParaRPr lang="en-GB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2132856"/>
            <a:ext cx="2929880" cy="1080120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chemeClr val="bg2"/>
                </a:solidFill>
              </a:rPr>
              <a:t>Pinterest </a:t>
            </a:r>
            <a:endParaRPr lang="en-GB" b="1" dirty="0">
              <a:solidFill>
                <a:schemeClr val="bg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244827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9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GB" dirty="0" smtClean="0"/>
              <a:t>Introducing Pin Reminders: Roadmap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sz="2600" dirty="0"/>
              <a:t>Regular release schedule rolling out new features 2/3 times a </a:t>
            </a:r>
            <a:r>
              <a:rPr lang="en-GB" sz="2600" dirty="0" smtClean="0"/>
              <a:t>year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Introducing new icon set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Introducing new push notification preference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Introducing new Reminders section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Introducing Reminder functionality</a:t>
            </a:r>
          </a:p>
          <a:p>
            <a:pPr marL="640080" lvl="2" indent="0">
              <a:buNone/>
            </a:pPr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2060848"/>
            <a:ext cx="1673352" cy="4248472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Pinterest </a:t>
            </a:r>
            <a:r>
              <a:rPr lang="en-GB" sz="1800" b="1" dirty="0"/>
              <a:t>is the visual discovery engine. Our mission is to bring everyone the inspiration to create a life they love.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Vision Statement: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8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GB" dirty="0" smtClean="0"/>
              <a:t>Introducing Pin Reminders: Design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1484784"/>
            <a:ext cx="1673352" cy="4824536"/>
          </a:xfrm>
        </p:spPr>
        <p:txBody>
          <a:bodyPr>
            <a:normAutofit/>
          </a:bodyPr>
          <a:lstStyle/>
          <a:p>
            <a:endParaRPr lang="en-GB" sz="6400" dirty="0"/>
          </a:p>
          <a:p>
            <a:endParaRPr lang="en-GB" sz="2400" dirty="0" smtClean="0"/>
          </a:p>
          <a:p>
            <a:pPr marL="285750" indent="-285750">
              <a:buBlip>
                <a:blip r:embed="rId3"/>
              </a:buBlip>
            </a:pPr>
            <a:endParaRPr lang="en-GB" dirty="0" smtClean="0"/>
          </a:p>
          <a:p>
            <a:pPr marL="285750" indent="-285750">
              <a:buBlip>
                <a:blip r:embed="rId3"/>
              </a:buBlip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reminder icons: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59521"/>
            <a:ext cx="2654052" cy="55092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59521"/>
            <a:ext cx="2520280" cy="55092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916832"/>
            <a:ext cx="759925" cy="7599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386" y="4006460"/>
            <a:ext cx="720075" cy="7214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262766"/>
            <a:ext cx="2808312" cy="576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98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GB" dirty="0" smtClean="0"/>
              <a:t>Introducing Pin Reminders: Launch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sz="2600" dirty="0"/>
              <a:t>Launch to a limited market with potential to demonstrate conversion</a:t>
            </a:r>
          </a:p>
          <a:p>
            <a:pPr lvl="1">
              <a:buClr>
                <a:schemeClr val="accent1"/>
              </a:buClr>
            </a:pPr>
            <a:r>
              <a:rPr lang="en-GB" sz="2600" dirty="0"/>
              <a:t>UK best placed for this</a:t>
            </a:r>
          </a:p>
          <a:p>
            <a:pPr lvl="2">
              <a:buClr>
                <a:schemeClr val="accent1"/>
              </a:buClr>
            </a:pPr>
            <a:r>
              <a:rPr lang="en-GB" sz="2200" dirty="0"/>
              <a:t>Native language</a:t>
            </a:r>
          </a:p>
          <a:p>
            <a:pPr lvl="2">
              <a:buClr>
                <a:schemeClr val="accent1"/>
              </a:buClr>
            </a:pPr>
            <a:r>
              <a:rPr lang="en-GB" sz="2200" dirty="0"/>
              <a:t>Fully-featured</a:t>
            </a:r>
          </a:p>
          <a:p>
            <a:pPr lvl="1">
              <a:buClr>
                <a:schemeClr val="accent1"/>
              </a:buClr>
            </a:pPr>
            <a:r>
              <a:rPr lang="en-GB" sz="2600" dirty="0"/>
              <a:t>Roll-out with a closed user group</a:t>
            </a:r>
          </a:p>
          <a:p>
            <a:pPr lvl="2">
              <a:buClr>
                <a:schemeClr val="accent1"/>
              </a:buClr>
            </a:pPr>
            <a:r>
              <a:rPr lang="en-GB" sz="2200" dirty="0"/>
              <a:t>Mums active on other social platforms (YouTube, Instagram</a:t>
            </a:r>
            <a:r>
              <a:rPr lang="en-GB" sz="2200" dirty="0" smtClean="0"/>
              <a:t>)</a:t>
            </a:r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2060848"/>
            <a:ext cx="1673352" cy="4248472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Pinterest </a:t>
            </a:r>
            <a:r>
              <a:rPr lang="en-GB" sz="1800" b="1" dirty="0"/>
              <a:t>is the visual discovery engine. Our mission is to bring everyone the inspiration to create a life they love.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Vision Statement: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2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lvl="1" indent="0">
              <a:buNone/>
            </a:pPr>
            <a:r>
              <a:rPr lang="en-GB" dirty="0" smtClean="0"/>
              <a:t>Introducing Pin Reminders:  P&amp;L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$1 </a:t>
            </a:r>
            <a:r>
              <a:rPr lang="en-GB" sz="2600" dirty="0"/>
              <a:t>spent on promoted Pins </a:t>
            </a:r>
            <a:r>
              <a:rPr lang="en-GB" sz="2600" dirty="0" smtClean="0"/>
              <a:t>yields </a:t>
            </a:r>
            <a:r>
              <a:rPr lang="en-GB" sz="2600" dirty="0"/>
              <a:t>$2 in profit. </a:t>
            </a:r>
            <a:r>
              <a:rPr lang="en-GB" sz="2600" dirty="0" smtClean="0"/>
              <a:t>(Analytic Partners)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Pinners spend 1.6 more than consumers not on Pinterest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Promoted Pins drive 5x more sales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Passive UX – don’t want to overwhelm users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Promoted Pins combined with Pin Reminders demonstrates active intent therefore will provide uplift in the above numbers</a:t>
            </a:r>
          </a:p>
          <a:p>
            <a:pPr lvl="1">
              <a:buClr>
                <a:schemeClr val="accent1"/>
              </a:buClr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2060848"/>
            <a:ext cx="1673352" cy="4248472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Pinterest </a:t>
            </a:r>
            <a:r>
              <a:rPr lang="en-GB" sz="1800" b="1" dirty="0"/>
              <a:t>is the visual discovery engine. Our mission is to bring everyone the inspiration to create a life they love.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Vision Statement: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75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304800"/>
            <a:ext cx="6194648" cy="6553200"/>
          </a:xfrm>
        </p:spPr>
        <p:txBody>
          <a:bodyPr>
            <a:normAutofit fontScale="85000" lnSpcReduction="20000"/>
          </a:bodyPr>
          <a:lstStyle/>
          <a:p>
            <a:pPr marL="365760" lvl="1" indent="0">
              <a:buNone/>
            </a:pPr>
            <a:r>
              <a:rPr lang="en-GB" sz="3300" dirty="0" smtClean="0"/>
              <a:t>Introducing Pin Reminders:  P&amp;L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dirty="0" smtClean="0"/>
              <a:t>Current Pricing model:</a:t>
            </a:r>
          </a:p>
          <a:p>
            <a:pPr lvl="2">
              <a:buClr>
                <a:schemeClr val="accent1"/>
              </a:buClr>
            </a:pPr>
            <a:r>
              <a:rPr lang="en-GB" sz="2200" dirty="0" smtClean="0"/>
              <a:t>Building </a:t>
            </a:r>
            <a:r>
              <a:rPr lang="en-GB" sz="2200" dirty="0"/>
              <a:t>brand awareness: $2.00-5.00 for 1000 impressions</a:t>
            </a:r>
          </a:p>
          <a:p>
            <a:pPr lvl="2">
              <a:buClr>
                <a:schemeClr val="accent1"/>
              </a:buClr>
            </a:pPr>
            <a:r>
              <a:rPr lang="en-GB" sz="2200" dirty="0"/>
              <a:t>Boosting engagement: $0.10 - $1.50 per engagement</a:t>
            </a:r>
          </a:p>
          <a:p>
            <a:pPr lvl="2">
              <a:buClr>
                <a:schemeClr val="accent1"/>
              </a:buClr>
            </a:pPr>
            <a:r>
              <a:rPr lang="en-GB" sz="2200" dirty="0"/>
              <a:t>Driving web traffic: $0.10 - $1.50 per engagement</a:t>
            </a:r>
            <a:endParaRPr lang="en-GB" dirty="0"/>
          </a:p>
          <a:p>
            <a:pPr lvl="1">
              <a:buClr>
                <a:schemeClr val="accent1"/>
              </a:buClr>
            </a:pPr>
            <a:r>
              <a:rPr lang="en-GB" dirty="0"/>
              <a:t>The first option doesn’t rely on interaction with Pins so there is no additional ROI to be </a:t>
            </a:r>
            <a:r>
              <a:rPr lang="en-GB" dirty="0" smtClean="0"/>
              <a:t>gained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The second and third options do rely on interaction with the pin therefore there is a strong business case to identify increased ROI from active intent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Ultimately Pinterest could charge more for combining Promoted Pins with Pin Reminders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2060848"/>
            <a:ext cx="1673352" cy="4248472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Pinterest </a:t>
            </a:r>
            <a:r>
              <a:rPr lang="en-GB" sz="1800" b="1" dirty="0"/>
              <a:t>is the visual discovery engine. Our mission is to bring everyone the inspiration to create a life they love.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Vision Statement: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lvl="1" indent="0">
              <a:buNone/>
            </a:pPr>
            <a:r>
              <a:rPr lang="en-GB" dirty="0" smtClean="0"/>
              <a:t>Introducing Pin Reminders:  P&amp;L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sz="2600" dirty="0"/>
              <a:t>Localised rollouts provides opportunity for bug-fixing, iterations on small scale</a:t>
            </a:r>
          </a:p>
          <a:p>
            <a:pPr lvl="1">
              <a:buClr>
                <a:schemeClr val="accent1"/>
              </a:buClr>
            </a:pPr>
            <a:r>
              <a:rPr lang="en-GB" sz="2600" dirty="0"/>
              <a:t>No additional expenditure required</a:t>
            </a:r>
          </a:p>
          <a:p>
            <a:pPr lvl="2">
              <a:buClr>
                <a:schemeClr val="accent1"/>
              </a:buClr>
            </a:pPr>
            <a:r>
              <a:rPr lang="en-GB" dirty="0"/>
              <a:t>Uses existing functionality</a:t>
            </a:r>
          </a:p>
          <a:p>
            <a:pPr lvl="2">
              <a:buClr>
                <a:schemeClr val="accent1"/>
              </a:buClr>
            </a:pPr>
            <a:r>
              <a:rPr lang="en-GB" dirty="0"/>
              <a:t>Look at React native, Ionic, Firebase for implementation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Pure profit based on Pinterest’s existing business model</a:t>
            </a:r>
          </a:p>
          <a:p>
            <a:pPr lvl="2">
              <a:buClr>
                <a:schemeClr val="accent1"/>
              </a:buClr>
            </a:pPr>
            <a:r>
              <a:rPr lang="en-GB" sz="2200" dirty="0" smtClean="0"/>
              <a:t>Increased intent = </a:t>
            </a:r>
            <a:r>
              <a:rPr lang="en-GB" sz="2200" dirty="0"/>
              <a:t>improved </a:t>
            </a:r>
            <a:r>
              <a:rPr lang="en-GB" sz="2200" dirty="0" smtClean="0"/>
              <a:t>ROI = increased cost for advertising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2060848"/>
            <a:ext cx="1673352" cy="4248472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Pinterest </a:t>
            </a:r>
            <a:r>
              <a:rPr lang="en-GB" sz="1800" b="1" dirty="0"/>
              <a:t>is the visual discovery engine. Our mission is to bring everyone the inspiration to create a life they love.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Vision Statement: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8970" y="332656"/>
            <a:ext cx="6101262" cy="6041281"/>
          </a:xfrm>
        </p:spPr>
        <p:txBody>
          <a:bodyPr/>
          <a:lstStyle/>
          <a:p>
            <a:pPr marL="4572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The Power of Pinterest:</a:t>
            </a:r>
          </a:p>
          <a:p>
            <a:pPr marL="45720" indent="0">
              <a:buNone/>
            </a:pPr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1 in 4 Pinterest households in the UK earn &gt;£100k (&gt;$75k US)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27% of users are main household spenders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72% of Pinners get inspired even when not looking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66% go on to purchase after seeing a Pin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1.6x more average spend than customers not on Pinterest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020272" y="1700808"/>
            <a:ext cx="1944216" cy="3816424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4000" dirty="0"/>
              <a:t>&gt;</a:t>
            </a:r>
            <a:r>
              <a:rPr lang="en-GB" sz="4000" dirty="0" smtClean="0"/>
              <a:t>240B</a:t>
            </a:r>
          </a:p>
          <a:p>
            <a:pPr marL="285750" indent="-285750">
              <a:buBlip>
                <a:blip r:embed="rId3"/>
              </a:buBlip>
            </a:pPr>
            <a:endParaRPr lang="en-GB" sz="4000" dirty="0"/>
          </a:p>
          <a:p>
            <a:endParaRPr lang="en-GB" sz="40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4000" dirty="0" smtClean="0"/>
              <a:t> 416m</a:t>
            </a:r>
          </a:p>
          <a:p>
            <a:pPr marL="285750" indent="-285750">
              <a:buBlip>
                <a:blip r:embed="rId3"/>
              </a:buBlip>
            </a:pPr>
            <a:endParaRPr lang="en-GB" sz="4000" dirty="0"/>
          </a:p>
          <a:p>
            <a:endParaRPr lang="en-GB" sz="40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4000" dirty="0" smtClean="0"/>
              <a:t> 90%</a:t>
            </a:r>
          </a:p>
          <a:p>
            <a:pPr marL="285750" indent="-285750">
              <a:buBlip>
                <a:blip r:embed="rId3"/>
              </a:buBlip>
            </a:pPr>
            <a:endParaRPr lang="en-GB" sz="2400" dirty="0" smtClean="0"/>
          </a:p>
          <a:p>
            <a:pPr marL="285750" indent="-285750">
              <a:buBlip>
                <a:blip r:embed="rId3"/>
              </a:buBlip>
            </a:pPr>
            <a:endParaRPr lang="en-GB" dirty="0" smtClean="0"/>
          </a:p>
          <a:p>
            <a:pPr marL="285750" indent="-285750">
              <a:buBlip>
                <a:blip r:embed="rId3"/>
              </a:buBlip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811560"/>
          </a:xfrm>
        </p:spPr>
        <p:txBody>
          <a:bodyPr anchor="t"/>
          <a:lstStyle/>
          <a:p>
            <a:r>
              <a:rPr lang="en-GB" dirty="0" err="1" smtClean="0"/>
              <a:t>Pinsight</a:t>
            </a:r>
            <a:r>
              <a:rPr lang="en-GB" dirty="0" smtClean="0"/>
              <a:t> Headlines: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5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332656"/>
            <a:ext cx="5904656" cy="6041282"/>
          </a:xfrm>
        </p:spPr>
        <p:txBody>
          <a:bodyPr/>
          <a:lstStyle/>
          <a:p>
            <a:pPr marL="4572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2020 Trend Prediction:</a:t>
            </a:r>
          </a:p>
          <a:p>
            <a:pPr marL="45720" indent="0">
              <a:buNone/>
            </a:pPr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The Pinterest 100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All US Pins split between future optimism </a:t>
            </a:r>
            <a:r>
              <a:rPr lang="en-GB" sz="2600" dirty="0"/>
              <a:t>and information for right </a:t>
            </a:r>
            <a:r>
              <a:rPr lang="en-GB" sz="2600" dirty="0" smtClean="0"/>
              <a:t>now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Record peak for Global engagement</a:t>
            </a:r>
            <a:endParaRPr lang="en-GB" sz="2600" dirty="0"/>
          </a:p>
          <a:p>
            <a:pPr lvl="1">
              <a:buClr>
                <a:schemeClr val="accent1"/>
              </a:buClr>
            </a:pPr>
            <a:r>
              <a:rPr lang="en-GB" sz="2600" dirty="0"/>
              <a:t>Christmas comes early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Increased Advertising</a:t>
            </a:r>
          </a:p>
          <a:p>
            <a:pPr lvl="1">
              <a:buClr>
                <a:schemeClr val="accent1"/>
              </a:buClr>
            </a:pPr>
            <a:r>
              <a:rPr lang="en-GB" sz="2600" dirty="0" err="1" smtClean="0"/>
              <a:t>Shoppable</a:t>
            </a:r>
            <a:r>
              <a:rPr lang="en-GB" sz="2600" dirty="0" smtClean="0"/>
              <a:t> UK Pins </a:t>
            </a:r>
            <a:endParaRPr lang="en-GB" sz="2600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020272" y="1700808"/>
            <a:ext cx="1944216" cy="3816424"/>
          </a:xfrm>
        </p:spPr>
        <p:txBody>
          <a:bodyPr>
            <a:normAutofit fontScale="62500" lnSpcReduction="20000"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4000" dirty="0"/>
              <a:t>8</a:t>
            </a:r>
            <a:r>
              <a:rPr lang="en-GB" sz="4000" dirty="0" smtClean="0"/>
              <a:t>/10 mums</a:t>
            </a:r>
          </a:p>
          <a:p>
            <a:pPr marL="285750" indent="-285750">
              <a:buBlip>
                <a:blip r:embed="rId3"/>
              </a:buBlip>
            </a:pPr>
            <a:endParaRPr lang="en-GB" sz="4000" dirty="0"/>
          </a:p>
          <a:p>
            <a:endParaRPr lang="en-GB" sz="40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4000" dirty="0" smtClean="0"/>
              <a:t> 80% mobile users</a:t>
            </a:r>
          </a:p>
          <a:p>
            <a:pPr marL="285750" indent="-285750">
              <a:buBlip>
                <a:blip r:embed="rId3"/>
              </a:buBlip>
            </a:pPr>
            <a:endParaRPr lang="en-GB" sz="4000" dirty="0"/>
          </a:p>
          <a:p>
            <a:endParaRPr lang="en-GB" sz="40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4000" dirty="0" smtClean="0"/>
              <a:t> 2Billion</a:t>
            </a:r>
          </a:p>
          <a:p>
            <a:pPr marL="285750" indent="-285750">
              <a:buBlip>
                <a:blip r:embed="rId3"/>
              </a:buBlip>
            </a:pPr>
            <a:endParaRPr lang="en-GB" sz="2400" dirty="0" smtClean="0"/>
          </a:p>
          <a:p>
            <a:pPr marL="285750" indent="-285750">
              <a:buBlip>
                <a:blip r:embed="rId3"/>
              </a:buBlip>
            </a:pPr>
            <a:endParaRPr lang="en-GB" dirty="0" smtClean="0"/>
          </a:p>
          <a:p>
            <a:pPr marL="285750" indent="-285750">
              <a:buBlip>
                <a:blip r:embed="rId3"/>
              </a:buBlip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811560"/>
          </a:xfrm>
        </p:spPr>
        <p:txBody>
          <a:bodyPr anchor="t"/>
          <a:lstStyle/>
          <a:p>
            <a:r>
              <a:rPr lang="en-GB" dirty="0" err="1" smtClean="0"/>
              <a:t>Pinsight</a:t>
            </a:r>
            <a:r>
              <a:rPr lang="en-GB" dirty="0" smtClean="0"/>
              <a:t> Headlines: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332656"/>
            <a:ext cx="5867400" cy="5825257"/>
          </a:xfrm>
        </p:spPr>
        <p:txBody>
          <a:bodyPr>
            <a:normAutofit fontScale="92500" lnSpcReduction="10000"/>
          </a:bodyPr>
          <a:lstStyle/>
          <a:p>
            <a:pPr marL="365760" lvl="1" indent="0">
              <a:buNone/>
            </a:pPr>
            <a:r>
              <a:rPr lang="en-GB" sz="3000" dirty="0" smtClean="0"/>
              <a:t>Pinterest Analytics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dirty="0" smtClean="0"/>
              <a:t>4/6 Pinterest recommended key metrics to track relate to Pin interaction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Increased tracking of conversions and traffic through specific campaigns 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Improved targeting using Pinterest-specific categories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70% of feedback on </a:t>
            </a:r>
            <a:r>
              <a:rPr lang="en-GB" dirty="0" err="1" smtClean="0"/>
              <a:t>TrustPilot</a:t>
            </a:r>
            <a:r>
              <a:rPr lang="en-GB" dirty="0" smtClean="0"/>
              <a:t> UK relates to poor UX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Finding a saved pin can be frustrating</a:t>
            </a:r>
            <a:endParaRPr lang="en-GB" dirty="0"/>
          </a:p>
          <a:p>
            <a:pPr lvl="1"/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1484784"/>
            <a:ext cx="1673352" cy="4824536"/>
          </a:xfrm>
        </p:spPr>
        <p:txBody>
          <a:bodyPr>
            <a:normAutofit fontScale="32500" lnSpcReduction="20000"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7400" dirty="0" smtClean="0"/>
              <a:t>14 mins</a:t>
            </a:r>
          </a:p>
          <a:p>
            <a:pPr marL="285750" indent="-285750">
              <a:buBlip>
                <a:blip r:embed="rId3"/>
              </a:buBlip>
            </a:pPr>
            <a:endParaRPr lang="en-GB" sz="7400" dirty="0"/>
          </a:p>
          <a:p>
            <a:endParaRPr lang="en-GB" sz="74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7400" dirty="0" smtClean="0"/>
              <a:t> 2m saves</a:t>
            </a:r>
          </a:p>
          <a:p>
            <a:pPr marL="285750" indent="-285750">
              <a:buBlip>
                <a:blip r:embed="rId3"/>
              </a:buBlip>
            </a:pPr>
            <a:endParaRPr lang="en-GB" sz="7400" dirty="0"/>
          </a:p>
          <a:p>
            <a:endParaRPr lang="en-GB" sz="74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7400" dirty="0" smtClean="0"/>
              <a:t> 3B boards</a:t>
            </a:r>
          </a:p>
          <a:p>
            <a:endParaRPr lang="en-GB" sz="7400" dirty="0" smtClean="0"/>
          </a:p>
          <a:p>
            <a:pPr marL="285750" indent="-285750">
              <a:buBlip>
                <a:blip r:embed="rId3"/>
              </a:buBlip>
            </a:pPr>
            <a:endParaRPr lang="en-GB" sz="7400" dirty="0"/>
          </a:p>
          <a:p>
            <a:pPr marL="285750" indent="-285750">
              <a:buBlip>
                <a:blip r:embed="rId3"/>
              </a:buBlip>
            </a:pPr>
            <a:r>
              <a:rPr lang="en-GB" sz="7400" dirty="0" smtClean="0"/>
              <a:t>144.5M</a:t>
            </a:r>
          </a:p>
          <a:p>
            <a:pPr marL="285750" indent="-285750">
              <a:buBlip>
                <a:blip r:embed="rId3"/>
              </a:buBlip>
            </a:pPr>
            <a:endParaRPr lang="en-GB" sz="2400" dirty="0" smtClean="0"/>
          </a:p>
          <a:p>
            <a:pPr marL="285750" indent="-285750">
              <a:buBlip>
                <a:blip r:embed="rId3"/>
              </a:buBlip>
            </a:pPr>
            <a:endParaRPr lang="en-GB" dirty="0" smtClean="0"/>
          </a:p>
          <a:p>
            <a:pPr marL="285750" indent="-285750">
              <a:buBlip>
                <a:blip r:embed="rId3"/>
              </a:buBlip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err="1" smtClean="0"/>
              <a:t>Pinsight</a:t>
            </a:r>
            <a:r>
              <a:rPr lang="en-GB" dirty="0" smtClean="0"/>
              <a:t> Headlines: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384199"/>
            <a:ext cx="5867400" cy="5853113"/>
          </a:xfrm>
        </p:spPr>
        <p:txBody>
          <a:bodyPr>
            <a:normAutofit lnSpcReduction="10000"/>
          </a:bodyPr>
          <a:lstStyle/>
          <a:p>
            <a:pPr marL="365760" lvl="1" indent="0">
              <a:buNone/>
            </a:pPr>
            <a:r>
              <a:rPr lang="en-GB" dirty="0" smtClean="0"/>
              <a:t>Pinterest Analytics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dirty="0" smtClean="0"/>
              <a:t>In 2 years, visit duration dropped by 65%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50% of saved pins are for future events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Currently no way of returning to saved pins other than search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Saved pins demonstrate intent – to what extent?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Passive UX – what happens next?</a:t>
            </a:r>
          </a:p>
          <a:p>
            <a:pPr lvl="1"/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1484784"/>
            <a:ext cx="1673352" cy="4824536"/>
          </a:xfrm>
        </p:spPr>
        <p:txBody>
          <a:bodyPr>
            <a:normAutofit fontScale="32500" lnSpcReduction="20000"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7400" dirty="0"/>
              <a:t>5</a:t>
            </a:r>
            <a:r>
              <a:rPr lang="en-GB" sz="7400" dirty="0" smtClean="0"/>
              <a:t> mins</a:t>
            </a:r>
          </a:p>
          <a:p>
            <a:pPr marL="285750" indent="-285750">
              <a:buBlip>
                <a:blip r:embed="rId3"/>
              </a:buBlip>
            </a:pPr>
            <a:endParaRPr lang="en-GB" sz="7400" dirty="0"/>
          </a:p>
          <a:p>
            <a:endParaRPr lang="en-GB" sz="74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7400" dirty="0" smtClean="0"/>
              <a:t> 2m saves</a:t>
            </a:r>
          </a:p>
          <a:p>
            <a:pPr marL="285750" indent="-285750">
              <a:buBlip>
                <a:blip r:embed="rId3"/>
              </a:buBlip>
            </a:pPr>
            <a:endParaRPr lang="en-GB" sz="7400" dirty="0"/>
          </a:p>
          <a:p>
            <a:endParaRPr lang="en-GB" sz="74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7400" dirty="0" smtClean="0"/>
              <a:t> 4B boards</a:t>
            </a:r>
          </a:p>
          <a:p>
            <a:endParaRPr lang="en-GB" sz="7400" dirty="0" smtClean="0"/>
          </a:p>
          <a:p>
            <a:pPr marL="285750" indent="-285750">
              <a:buBlip>
                <a:blip r:embed="rId3"/>
              </a:buBlip>
            </a:pPr>
            <a:endParaRPr lang="en-GB" sz="7400" dirty="0"/>
          </a:p>
          <a:p>
            <a:pPr marL="285750" indent="-285750">
              <a:buBlip>
                <a:blip r:embed="rId3"/>
              </a:buBlip>
            </a:pPr>
            <a:r>
              <a:rPr lang="en-GB" sz="7400" dirty="0" smtClean="0"/>
              <a:t>144.5M</a:t>
            </a:r>
          </a:p>
          <a:p>
            <a:pPr marL="285750" indent="-285750">
              <a:buBlip>
                <a:blip r:embed="rId3"/>
              </a:buBlip>
            </a:pPr>
            <a:endParaRPr lang="en-GB" sz="2400" dirty="0" smtClean="0"/>
          </a:p>
          <a:p>
            <a:pPr marL="285750" indent="-285750">
              <a:buBlip>
                <a:blip r:embed="rId3"/>
              </a:buBlip>
            </a:pPr>
            <a:endParaRPr lang="en-GB" dirty="0" smtClean="0"/>
          </a:p>
          <a:p>
            <a:pPr marL="285750" indent="-285750">
              <a:buBlip>
                <a:blip r:embed="rId3"/>
              </a:buBlip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err="1" smtClean="0"/>
              <a:t>Pinsight</a:t>
            </a:r>
            <a:r>
              <a:rPr lang="en-GB" dirty="0" smtClean="0"/>
              <a:t> Headlines: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GB" dirty="0" smtClean="0"/>
              <a:t>Pinterest Analytics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dirty="0" smtClean="0"/>
              <a:t>Purely Ad generated Revenue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How to increase MAU interactivity?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How to increase visit time?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How to demonstrate conversion from Saved Pins?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How to engage more positively with MAUs?</a:t>
            </a:r>
          </a:p>
          <a:p>
            <a:pPr lvl="1"/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1484784"/>
            <a:ext cx="1673352" cy="4824536"/>
          </a:xfrm>
        </p:spPr>
        <p:txBody>
          <a:bodyPr>
            <a:norm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2400" dirty="0" smtClean="0"/>
              <a:t>$443M</a:t>
            </a:r>
          </a:p>
          <a:p>
            <a:pPr marL="285750" indent="-285750">
              <a:buBlip>
                <a:blip r:embed="rId3"/>
              </a:buBlip>
            </a:pPr>
            <a:endParaRPr lang="en-GB" sz="2400" dirty="0"/>
          </a:p>
          <a:p>
            <a:endParaRPr lang="en-GB" sz="24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2400" dirty="0" smtClean="0"/>
              <a:t> 442</a:t>
            </a:r>
          </a:p>
          <a:p>
            <a:pPr marL="285750" indent="-285750">
              <a:buBlip>
                <a:blip r:embed="rId3"/>
              </a:buBlip>
            </a:pPr>
            <a:endParaRPr lang="en-GB" sz="2400" dirty="0"/>
          </a:p>
          <a:p>
            <a:endParaRPr lang="en-GB" sz="2400" dirty="0" smtClean="0"/>
          </a:p>
          <a:p>
            <a:pPr marL="285750" indent="-285750">
              <a:buBlip>
                <a:blip r:embed="rId3"/>
              </a:buBlip>
            </a:pPr>
            <a:r>
              <a:rPr lang="en-GB" sz="2400" dirty="0" smtClean="0"/>
              <a:t> $1.03pp</a:t>
            </a:r>
          </a:p>
          <a:p>
            <a:pPr marL="285750" indent="-285750">
              <a:buBlip>
                <a:blip r:embed="rId3"/>
              </a:buBlip>
            </a:pPr>
            <a:endParaRPr lang="en-GB" sz="6400" dirty="0"/>
          </a:p>
          <a:p>
            <a:endParaRPr lang="en-GB" sz="2400" dirty="0" smtClean="0"/>
          </a:p>
          <a:p>
            <a:pPr marL="285750" indent="-285750">
              <a:buBlip>
                <a:blip r:embed="rId3"/>
              </a:buBlip>
            </a:pPr>
            <a:endParaRPr lang="en-GB" dirty="0" smtClean="0"/>
          </a:p>
          <a:p>
            <a:pPr marL="285750" indent="-285750">
              <a:buBlip>
                <a:blip r:embed="rId3"/>
              </a:buBlip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err="1" smtClean="0"/>
              <a:t>Pinsight</a:t>
            </a:r>
            <a:r>
              <a:rPr lang="en-GB" dirty="0" smtClean="0"/>
              <a:t> Headlines: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384199"/>
            <a:ext cx="5867400" cy="5853113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r>
              <a:rPr lang="en-GB" sz="3000" dirty="0" smtClean="0"/>
              <a:t>Introducing Pin Reminders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dirty="0" smtClean="0"/>
              <a:t>Pin reminders encourage active interaction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Pin reminders demonstrate an intent to re-visit saved Pins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Pin reminders encourage MAUs to return at a later time, driving up visit time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Pin reminders can demonstrate conversion/traffic uplift from saved Pins 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Pin reminders are set by the user, therefore more relevant to them</a:t>
            </a:r>
          </a:p>
          <a:p>
            <a:pPr lvl="1"/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2060848"/>
            <a:ext cx="1673352" cy="4248472"/>
          </a:xfrm>
        </p:spPr>
        <p:txBody>
          <a:bodyPr>
            <a:normAutofit/>
          </a:bodyPr>
          <a:lstStyle/>
          <a:p>
            <a:r>
              <a:rPr lang="en-GB" sz="1800" b="1" dirty="0"/>
              <a:t>Pinterest is the visual discovery engine. Our mission is to bring everyone the inspiration to create a life they love.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vision statement: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53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6292552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buNone/>
            </a:pPr>
            <a:r>
              <a:rPr lang="en-GB" sz="3000" dirty="0" smtClean="0"/>
              <a:t>Introducing Pin Reminders: </a:t>
            </a:r>
          </a:p>
          <a:p>
            <a:pPr marL="365760" lvl="1" indent="0">
              <a:buNone/>
            </a:pPr>
            <a:r>
              <a:rPr lang="en-GB" sz="3000" dirty="0" smtClean="0"/>
              <a:t>MVP Requirements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dirty="0" smtClean="0"/>
              <a:t>Ability to set a reminder for a Pin from all available Pin presentations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Reminders should appear as push notifications through to selected devices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Ability to dismiss notifications from devices but have them appear in app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Ability to postpone a reminder 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Ability to see an overview of all  reminders </a:t>
            </a:r>
          </a:p>
          <a:p>
            <a:pPr lvl="1">
              <a:buClr>
                <a:schemeClr val="accent1"/>
              </a:buClr>
            </a:pPr>
            <a:r>
              <a:rPr lang="en-GB" dirty="0" smtClean="0"/>
              <a:t>Ability to cancel any reminders </a:t>
            </a:r>
          </a:p>
          <a:p>
            <a:pPr lvl="1"/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2060848"/>
            <a:ext cx="1673352" cy="4104456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Pinterest </a:t>
            </a:r>
            <a:r>
              <a:rPr lang="en-GB" sz="1800" b="1" dirty="0"/>
              <a:t>is the visual discovery engine. Our mission is to bring everyone the inspiration to create a life they love.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Vision Statement: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GB" dirty="0" smtClean="0"/>
              <a:t>Introducing Pin Reminders: Roadmap</a:t>
            </a:r>
          </a:p>
          <a:p>
            <a:pPr lvl="1"/>
            <a:endParaRPr lang="en-GB" dirty="0" smtClean="0"/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183m Pins over New Year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439m for Valentine’s Day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Utilises existing product functionality &amp; push notification structure</a:t>
            </a:r>
          </a:p>
          <a:p>
            <a:pPr lvl="1">
              <a:buClr>
                <a:schemeClr val="accent1"/>
              </a:buClr>
            </a:pPr>
            <a:r>
              <a:rPr lang="en-GB" sz="2600" dirty="0" smtClean="0"/>
              <a:t>No additional infrastructure investment for MVP, just development resource</a:t>
            </a:r>
            <a:endParaRPr lang="en-GB" sz="2600" dirty="0"/>
          </a:p>
          <a:p>
            <a:pPr lvl="1"/>
            <a:endParaRPr lang="en-GB" dirty="0" smtClean="0"/>
          </a:p>
          <a:p>
            <a:pPr marL="640080" lvl="2" indent="0">
              <a:buNone/>
            </a:pPr>
            <a:endParaRPr lang="en-GB" dirty="0" smtClean="0"/>
          </a:p>
          <a:p>
            <a:pPr marL="36576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7159752" y="2060848"/>
            <a:ext cx="1673352" cy="4248472"/>
          </a:xfrm>
        </p:spPr>
        <p:txBody>
          <a:bodyPr>
            <a:normAutofit/>
          </a:bodyPr>
          <a:lstStyle/>
          <a:p>
            <a:r>
              <a:rPr lang="en-GB" sz="1800" b="1" dirty="0" smtClean="0"/>
              <a:t>Pinterest </a:t>
            </a:r>
            <a:r>
              <a:rPr lang="en-GB" sz="1800" b="1" dirty="0"/>
              <a:t>is the visual discovery engine. Our mission is to bring everyone the inspiration to create a life they love.</a:t>
            </a:r>
            <a:endParaRPr lang="en-GB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0272" y="457200"/>
            <a:ext cx="1944216" cy="1673352"/>
          </a:xfrm>
        </p:spPr>
        <p:txBody>
          <a:bodyPr anchor="t"/>
          <a:lstStyle/>
          <a:p>
            <a:r>
              <a:rPr lang="en-GB" dirty="0" smtClean="0"/>
              <a:t>Pinterest Vision Statement: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41" y="155469"/>
            <a:ext cx="825259" cy="825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Pinteres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E600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2946</TotalTime>
  <Words>1304</Words>
  <Application>Microsoft Office PowerPoint</Application>
  <PresentationFormat>On-screen Show (4:3)</PresentationFormat>
  <Paragraphs>240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Grid</vt:lpstr>
      <vt:lpstr>Pinterest </vt:lpstr>
      <vt:lpstr>Pinsight Headlines:</vt:lpstr>
      <vt:lpstr>Pinsight Headlines:</vt:lpstr>
      <vt:lpstr>Pinsight Headlines:</vt:lpstr>
      <vt:lpstr>Pinsight Headlines:</vt:lpstr>
      <vt:lpstr>Pinsight Headlines:</vt:lpstr>
      <vt:lpstr>Pinterest vision statement:</vt:lpstr>
      <vt:lpstr>Pinterest Vision Statement:</vt:lpstr>
      <vt:lpstr>Pinterest Vision Statement:</vt:lpstr>
      <vt:lpstr>Pinterest Vision Statement:</vt:lpstr>
      <vt:lpstr>Pinterest reminder icons:</vt:lpstr>
      <vt:lpstr>Pinterest Vision Statement:</vt:lpstr>
      <vt:lpstr>Pinterest Vision Statement:</vt:lpstr>
      <vt:lpstr>Pinterest Vision Statement:</vt:lpstr>
      <vt:lpstr>Pinterest Vision Statement:</vt:lpstr>
    </vt:vector>
  </TitlesOfParts>
  <Company>Eurocamp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Pinterest</dc:title>
  <dc:creator>Michelle Anderson</dc:creator>
  <cp:lastModifiedBy>Michelle Anderson</cp:lastModifiedBy>
  <cp:revision>44</cp:revision>
  <dcterms:created xsi:type="dcterms:W3CDTF">2020-11-07T17:46:05Z</dcterms:created>
  <dcterms:modified xsi:type="dcterms:W3CDTF">2020-11-09T18:52:52Z</dcterms:modified>
</cp:coreProperties>
</file>