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8" r:id="rId10"/>
    <p:sldId id="264" r:id="rId11"/>
    <p:sldId id="265" r:id="rId12"/>
    <p:sldId id="266" r:id="rId13"/>
    <p:sldId id="269" r:id="rId14"/>
    <p:sldId id="270" r:id="rId15"/>
    <p:sldId id="267"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63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1/12/2021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1/12/2021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Spring_bud" TargetMode="External"/><Relationship Id="rId3" Type="http://schemas.openxmlformats.org/officeDocument/2006/relationships/hyperlink" Target="https://en.wikipedia.org/wiki/Koine_Greek" TargetMode="External"/><Relationship Id="rId7" Type="http://schemas.openxmlformats.org/officeDocument/2006/relationships/hyperlink" Target="https://en.wikipedia.org/wiki/Chrysoprase" TargetMode="External"/><Relationship Id="rId2" Type="http://schemas.openxmlformats.org/officeDocument/2006/relationships/hyperlink" Target="https://en.wikipedia.org/wiki/Book_of_Revelation" TargetMode="External"/><Relationship Id="rId1" Type="http://schemas.openxmlformats.org/officeDocument/2006/relationships/slideLayout" Target="../slideLayouts/slideLayout2.xml"/><Relationship Id="rId6" Type="http://schemas.openxmlformats.org/officeDocument/2006/relationships/hyperlink" Target="https://en.wikipedia.org/wiki/Carnelian" TargetMode="External"/><Relationship Id="rId11" Type="http://schemas.openxmlformats.org/officeDocument/2006/relationships/hyperlink" Target="https://en.wikipedia.org/wiki/Solinus" TargetMode="External"/><Relationship Id="rId5" Type="http://schemas.openxmlformats.org/officeDocument/2006/relationships/hyperlink" Target="https://en.wikipedia.org/wiki/Chalcedony" TargetMode="External"/><Relationship Id="rId10" Type="http://schemas.openxmlformats.org/officeDocument/2006/relationships/hyperlink" Target="https://en.wikipedia.org/wiki/Jacinth" TargetMode="External"/><Relationship Id="rId4" Type="http://schemas.openxmlformats.org/officeDocument/2006/relationships/hyperlink" Target="https://en.wikipedia.org/wiki/Sardonyx" TargetMode="External"/><Relationship Id="rId9" Type="http://schemas.openxmlformats.org/officeDocument/2006/relationships/hyperlink" Target="https://en.wikipedia.org/wiki/Perido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Colour_vision" TargetMode="External"/><Relationship Id="rId2" Type="http://schemas.openxmlformats.org/officeDocument/2006/relationships/hyperlink" Target="https://en.wikipedia.org/wiki/Ganglion_cell_laye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High_Priest_of_Israel" TargetMode="External"/><Relationship Id="rId2" Type="http://schemas.openxmlformats.org/officeDocument/2006/relationships/hyperlink" Target="https://en.wikipedia.org/wiki/Hebrew_language"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en.wikipedia.org/wiki/Urim_and_Thummim" TargetMode="External"/><Relationship Id="rId4" Type="http://schemas.openxmlformats.org/officeDocument/2006/relationships/hyperlink" Target="https://en.wikipedia.org/wiki/Book_of_Exodus"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en.wikipedia.org/wiki/Epho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42F5F-D668-4EC9-9ADA-C332D1E5A7D9}"/>
              </a:ext>
            </a:extLst>
          </p:cNvPr>
          <p:cNvSpPr>
            <a:spLocks noGrp="1"/>
          </p:cNvSpPr>
          <p:nvPr>
            <p:ph type="ctrTitle"/>
          </p:nvPr>
        </p:nvSpPr>
        <p:spPr/>
        <p:txBody>
          <a:bodyPr/>
          <a:lstStyle/>
          <a:p>
            <a:r>
              <a:rPr lang="en-US" dirty="0"/>
              <a:t>High Priest </a:t>
            </a:r>
            <a:r>
              <a:rPr lang="en-US" dirty="0" err="1"/>
              <a:t>BreastPlate</a:t>
            </a:r>
            <a:endParaRPr lang="en-US" dirty="0"/>
          </a:p>
        </p:txBody>
      </p:sp>
      <p:sp>
        <p:nvSpPr>
          <p:cNvPr id="3" name="Subtitle 2">
            <a:extLst>
              <a:ext uri="{FF2B5EF4-FFF2-40B4-BE49-F238E27FC236}">
                <a16:creationId xmlns:a16="http://schemas.microsoft.com/office/drawing/2014/main" id="{FD638D91-60BB-4837-97CA-22B78DF8825D}"/>
              </a:ext>
            </a:extLst>
          </p:cNvPr>
          <p:cNvSpPr>
            <a:spLocks noGrp="1"/>
          </p:cNvSpPr>
          <p:nvPr>
            <p:ph type="subTitle" idx="1"/>
          </p:nvPr>
        </p:nvSpPr>
        <p:spPr/>
        <p:txBody>
          <a:bodyPr/>
          <a:lstStyle/>
          <a:p>
            <a:pPr algn="ctr"/>
            <a:r>
              <a:rPr lang="en-US" b="1" dirty="0">
                <a:solidFill>
                  <a:srgbClr val="FF0000"/>
                </a:solidFill>
              </a:rPr>
              <a:t>Companion Andrew D.  White #36</a:t>
            </a:r>
          </a:p>
          <a:p>
            <a:pPr algn="ctr"/>
            <a:r>
              <a:rPr lang="en-US" sz="1100" i="1" dirty="0"/>
              <a:t>(several sources and special thanks to PMEGHP D. Murray #3)</a:t>
            </a:r>
          </a:p>
        </p:txBody>
      </p:sp>
      <p:pic>
        <p:nvPicPr>
          <p:cNvPr id="5" name="Picture 4">
            <a:extLst>
              <a:ext uri="{FF2B5EF4-FFF2-40B4-BE49-F238E27FC236}">
                <a16:creationId xmlns:a16="http://schemas.microsoft.com/office/drawing/2014/main" id="{B9F0B638-8F11-4B04-B162-1DADDB59D917}"/>
              </a:ext>
            </a:extLst>
          </p:cNvPr>
          <p:cNvPicPr>
            <a:picLocks noChangeAspect="1"/>
          </p:cNvPicPr>
          <p:nvPr/>
        </p:nvPicPr>
        <p:blipFill>
          <a:blip r:embed="rId2"/>
          <a:stretch>
            <a:fillRect/>
          </a:stretch>
        </p:blipFill>
        <p:spPr>
          <a:xfrm>
            <a:off x="7974626" y="1267738"/>
            <a:ext cx="2066357" cy="2075991"/>
          </a:xfrm>
          <a:prstGeom prst="rect">
            <a:avLst/>
          </a:prstGeom>
        </p:spPr>
      </p:pic>
    </p:spTree>
    <p:extLst>
      <p:ext uri="{BB962C8B-B14F-4D97-AF65-F5344CB8AC3E}">
        <p14:creationId xmlns:p14="http://schemas.microsoft.com/office/powerpoint/2010/main" val="351160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3951-BE8D-4CB3-AC04-A6594EF56478}"/>
              </a:ext>
            </a:extLst>
          </p:cNvPr>
          <p:cNvSpPr>
            <a:spLocks noGrp="1"/>
          </p:cNvSpPr>
          <p:nvPr>
            <p:ph type="title"/>
          </p:nvPr>
        </p:nvSpPr>
        <p:spPr/>
        <p:txBody>
          <a:bodyPr/>
          <a:lstStyle/>
          <a:p>
            <a:r>
              <a:rPr lang="en-US" b="1" i="1" dirty="0"/>
              <a:t>In the Bible we learn that</a:t>
            </a:r>
            <a:endParaRPr lang="en-US" dirty="0"/>
          </a:p>
        </p:txBody>
      </p:sp>
      <p:sp>
        <p:nvSpPr>
          <p:cNvPr id="3" name="Content Placeholder 2">
            <a:extLst>
              <a:ext uri="{FF2B5EF4-FFF2-40B4-BE49-F238E27FC236}">
                <a16:creationId xmlns:a16="http://schemas.microsoft.com/office/drawing/2014/main" id="{18DA2E92-13C7-456D-812F-239A9F42A24F}"/>
              </a:ext>
            </a:extLst>
          </p:cNvPr>
          <p:cNvSpPr>
            <a:spLocks noGrp="1"/>
          </p:cNvSpPr>
          <p:nvPr>
            <p:ph idx="1"/>
          </p:nvPr>
        </p:nvSpPr>
        <p:spPr/>
        <p:txBody>
          <a:bodyPr>
            <a:normAutofit fontScale="92500" lnSpcReduction="20000"/>
          </a:bodyPr>
          <a:lstStyle/>
          <a:p>
            <a:r>
              <a:rPr lang="en-US" dirty="0"/>
              <a:t>And thou shalt set in it settings of stones, even four rows of stones: the first row shall be a </a:t>
            </a:r>
            <a:r>
              <a:rPr lang="en-US" dirty="0" err="1"/>
              <a:t>sardius</a:t>
            </a:r>
            <a:r>
              <a:rPr lang="en-US" dirty="0"/>
              <a:t>, a topaz, and a carbuncle: this shall be the first row.</a:t>
            </a:r>
          </a:p>
          <a:p>
            <a:r>
              <a:rPr lang="en-US" dirty="0"/>
              <a:t>And the second row shall be an emerald, a sapphire, and a diamond. And the third row a </a:t>
            </a:r>
            <a:r>
              <a:rPr lang="en-US" dirty="0" err="1"/>
              <a:t>ligure</a:t>
            </a:r>
            <a:r>
              <a:rPr lang="en-US" dirty="0"/>
              <a:t>, an agate, and an amethyst. And the fourth row a beryl, and an onyx, and a jasper; they shall be set in gold in their </a:t>
            </a:r>
            <a:r>
              <a:rPr lang="en-US" dirty="0" err="1"/>
              <a:t>enclosings</a:t>
            </a:r>
            <a:r>
              <a:rPr lang="en-US" dirty="0"/>
              <a:t>.</a:t>
            </a:r>
          </a:p>
          <a:p>
            <a:r>
              <a:rPr lang="en-US" dirty="0"/>
              <a:t>And the stones shall be with the names of the children of Israel, twelve, according to their names, like the engravings on a signet; every one with his name shall they be according to the twelve tribes....</a:t>
            </a:r>
          </a:p>
          <a:p>
            <a:r>
              <a:rPr lang="en-US" dirty="0"/>
              <a:t>And Aaron shall bear the names of the children of Israel in the breastplate of judgement upon his heart, when he </a:t>
            </a:r>
            <a:r>
              <a:rPr lang="en-US" dirty="0" err="1"/>
              <a:t>goeth</a:t>
            </a:r>
            <a:r>
              <a:rPr lang="en-US" dirty="0"/>
              <a:t> in unto the holy place, for a memorial before the Lord continually."</a:t>
            </a:r>
          </a:p>
          <a:p>
            <a:endParaRPr lang="en-US" dirty="0"/>
          </a:p>
        </p:txBody>
      </p:sp>
    </p:spTree>
    <p:extLst>
      <p:ext uri="{BB962C8B-B14F-4D97-AF65-F5344CB8AC3E}">
        <p14:creationId xmlns:p14="http://schemas.microsoft.com/office/powerpoint/2010/main" val="3570103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224C-0391-46FD-ACE9-1897BFC2E8D6}"/>
              </a:ext>
            </a:extLst>
          </p:cNvPr>
          <p:cNvSpPr>
            <a:spLocks noGrp="1"/>
          </p:cNvSpPr>
          <p:nvPr>
            <p:ph type="title"/>
          </p:nvPr>
        </p:nvSpPr>
        <p:spPr/>
        <p:txBody>
          <a:bodyPr/>
          <a:lstStyle/>
          <a:p>
            <a:r>
              <a:rPr lang="en-US" b="1" i="1" dirty="0"/>
              <a:t>The </a:t>
            </a:r>
            <a:r>
              <a:rPr lang="en-US" b="1" i="1" dirty="0" err="1"/>
              <a:t>Urim</a:t>
            </a:r>
            <a:r>
              <a:rPr lang="en-US" b="1" i="1" dirty="0"/>
              <a:t> and Thummim</a:t>
            </a:r>
            <a:endParaRPr lang="en-US" dirty="0"/>
          </a:p>
        </p:txBody>
      </p:sp>
      <p:sp>
        <p:nvSpPr>
          <p:cNvPr id="3" name="Content Placeholder 2">
            <a:extLst>
              <a:ext uri="{FF2B5EF4-FFF2-40B4-BE49-F238E27FC236}">
                <a16:creationId xmlns:a16="http://schemas.microsoft.com/office/drawing/2014/main" id="{EE00B95F-4D7D-4E46-B5B7-3940EBCC4871}"/>
              </a:ext>
            </a:extLst>
          </p:cNvPr>
          <p:cNvSpPr>
            <a:spLocks noGrp="1"/>
          </p:cNvSpPr>
          <p:nvPr>
            <p:ph idx="1"/>
          </p:nvPr>
        </p:nvSpPr>
        <p:spPr/>
        <p:txBody>
          <a:bodyPr/>
          <a:lstStyle/>
          <a:p>
            <a:r>
              <a:rPr lang="en-US" dirty="0"/>
              <a:t>The breastplate was actually made of two pieces, which formed a sort of purse, or bag, in which also was kept the two sacred stones, named the </a:t>
            </a:r>
            <a:r>
              <a:rPr lang="en-US" dirty="0" err="1"/>
              <a:t>Urim</a:t>
            </a:r>
            <a:r>
              <a:rPr lang="en-US" dirty="0"/>
              <a:t> (representing light and excellence) and the Thummim (representing perfection and completion).  These stones were some divinely appointed instruments by which the High Priest inquired of God about matters concerning the welfare of the Children of Israel. The Bible makes several references to these miraculous stones, but not anything physical, like the shape or size. </a:t>
            </a:r>
          </a:p>
        </p:txBody>
      </p:sp>
    </p:spTree>
    <p:extLst>
      <p:ext uri="{BB962C8B-B14F-4D97-AF65-F5344CB8AC3E}">
        <p14:creationId xmlns:p14="http://schemas.microsoft.com/office/powerpoint/2010/main" val="1093400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EA04-CA7B-429C-A871-728BB4A3D7FB}"/>
              </a:ext>
            </a:extLst>
          </p:cNvPr>
          <p:cNvSpPr>
            <a:spLocks noGrp="1"/>
          </p:cNvSpPr>
          <p:nvPr>
            <p:ph type="title"/>
          </p:nvPr>
        </p:nvSpPr>
        <p:spPr/>
        <p:txBody>
          <a:bodyPr/>
          <a:lstStyle/>
          <a:p>
            <a:r>
              <a:rPr lang="en-US" b="1" i="1" dirty="0"/>
              <a:t>The </a:t>
            </a:r>
            <a:r>
              <a:rPr lang="en-US" b="1" i="1" dirty="0" err="1"/>
              <a:t>Urim</a:t>
            </a:r>
            <a:r>
              <a:rPr lang="en-US" b="1" i="1" dirty="0"/>
              <a:t> and Thummim</a:t>
            </a:r>
            <a:endParaRPr lang="en-US" dirty="0"/>
          </a:p>
        </p:txBody>
      </p:sp>
      <p:sp>
        <p:nvSpPr>
          <p:cNvPr id="3" name="Content Placeholder 2">
            <a:extLst>
              <a:ext uri="{FF2B5EF4-FFF2-40B4-BE49-F238E27FC236}">
                <a16:creationId xmlns:a16="http://schemas.microsoft.com/office/drawing/2014/main" id="{095153D2-4E6C-4289-8114-BB1F7FBCC49A}"/>
              </a:ext>
            </a:extLst>
          </p:cNvPr>
          <p:cNvSpPr>
            <a:spLocks noGrp="1"/>
          </p:cNvSpPr>
          <p:nvPr>
            <p:ph idx="1"/>
          </p:nvPr>
        </p:nvSpPr>
        <p:spPr/>
        <p:txBody>
          <a:bodyPr>
            <a:normAutofit fontScale="92500" lnSpcReduction="20000"/>
          </a:bodyPr>
          <a:lstStyle/>
          <a:p>
            <a:r>
              <a:rPr lang="en-US" dirty="0"/>
              <a:t>They were probably two jewels.  When someone had to make an important decision, the request was made known to the high priest.  He would stand before the lampstand near the altar, holding the </a:t>
            </a:r>
            <a:r>
              <a:rPr lang="en-US" dirty="0" err="1"/>
              <a:t>Urim</a:t>
            </a:r>
            <a:r>
              <a:rPr lang="en-US" dirty="0"/>
              <a:t> in one hand and the </a:t>
            </a:r>
            <a:r>
              <a:rPr lang="en-US" dirty="0" err="1"/>
              <a:t>Thummin</a:t>
            </a:r>
            <a:r>
              <a:rPr lang="en-US" dirty="0"/>
              <a:t> in the other.  As the light from the candle reflected from the </a:t>
            </a:r>
            <a:r>
              <a:rPr lang="en-US" dirty="0" err="1"/>
              <a:t>Urim</a:t>
            </a:r>
            <a:r>
              <a:rPr lang="en-US" dirty="0"/>
              <a:t> and the </a:t>
            </a:r>
            <a:r>
              <a:rPr lang="en-US" dirty="0" err="1"/>
              <a:t>Thummin</a:t>
            </a:r>
            <a:r>
              <a:rPr lang="en-US" dirty="0"/>
              <a:t> onto the stones of the Breastplate, this flash of light provided up to 24 combinations (2 x 12).  Since there are 22 letters in the Hebrew alphabet, the flashes of light could produce strings of letters. It was said that God breathed through the wind, which in turn causes the veil to move, permitting a breeze to flicker the flames in the Lampstand to momentarily alter the angle of direction of the light onto the </a:t>
            </a:r>
            <a:r>
              <a:rPr lang="en-US" dirty="0" err="1"/>
              <a:t>Urim</a:t>
            </a:r>
            <a:r>
              <a:rPr lang="en-US" dirty="0"/>
              <a:t> and </a:t>
            </a:r>
            <a:r>
              <a:rPr lang="en-US" dirty="0" err="1"/>
              <a:t>Thummin</a:t>
            </a:r>
            <a:r>
              <a:rPr lang="en-US" dirty="0"/>
              <a:t>, and thence to the Breastplate</a:t>
            </a:r>
            <a:r>
              <a:rPr lang="en-US"/>
              <a:t>.  Thus </a:t>
            </a:r>
            <a:r>
              <a:rPr lang="en-US" dirty="0"/>
              <a:t>God was able to communicate directly, but not audibly, to the high priest and answer the enquiry.</a:t>
            </a:r>
          </a:p>
          <a:p>
            <a:r>
              <a:rPr lang="en-US" dirty="0"/>
              <a:t> </a:t>
            </a:r>
          </a:p>
          <a:p>
            <a:endParaRPr lang="en-US" dirty="0"/>
          </a:p>
        </p:txBody>
      </p:sp>
    </p:spTree>
    <p:extLst>
      <p:ext uri="{BB962C8B-B14F-4D97-AF65-F5344CB8AC3E}">
        <p14:creationId xmlns:p14="http://schemas.microsoft.com/office/powerpoint/2010/main" val="3417126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EA04-CA7B-429C-A871-728BB4A3D7FB}"/>
              </a:ext>
            </a:extLst>
          </p:cNvPr>
          <p:cNvSpPr>
            <a:spLocks noGrp="1"/>
          </p:cNvSpPr>
          <p:nvPr>
            <p:ph type="title"/>
          </p:nvPr>
        </p:nvSpPr>
        <p:spPr/>
        <p:txBody>
          <a:bodyPr/>
          <a:lstStyle/>
          <a:p>
            <a:r>
              <a:rPr lang="en-US" b="1" dirty="0"/>
              <a:t>12 jewels in the New Testament</a:t>
            </a:r>
            <a:endParaRPr lang="en-US" dirty="0"/>
          </a:p>
        </p:txBody>
      </p:sp>
      <p:sp>
        <p:nvSpPr>
          <p:cNvPr id="3" name="Content Placeholder 2">
            <a:extLst>
              <a:ext uri="{FF2B5EF4-FFF2-40B4-BE49-F238E27FC236}">
                <a16:creationId xmlns:a16="http://schemas.microsoft.com/office/drawing/2014/main" id="{095153D2-4E6C-4289-8114-BB1F7FBCC49A}"/>
              </a:ext>
            </a:extLst>
          </p:cNvPr>
          <p:cNvSpPr>
            <a:spLocks noGrp="1"/>
          </p:cNvSpPr>
          <p:nvPr>
            <p:ph idx="1"/>
          </p:nvPr>
        </p:nvSpPr>
        <p:spPr/>
        <p:txBody>
          <a:bodyPr>
            <a:normAutofit fontScale="55000" lnSpcReduction="20000"/>
          </a:bodyPr>
          <a:lstStyle/>
          <a:p>
            <a:pPr marL="0" indent="0">
              <a:buNone/>
            </a:pPr>
            <a:r>
              <a:rPr lang="en-US" b="1" dirty="0"/>
              <a:t>12 jewels in the New Testament</a:t>
            </a:r>
          </a:p>
          <a:p>
            <a:pPr marL="0" indent="0">
              <a:buNone/>
            </a:pPr>
            <a:r>
              <a:rPr lang="en-US" dirty="0"/>
              <a:t>In the New Testament </a:t>
            </a:r>
            <a:r>
              <a:rPr lang="en-US" dirty="0">
                <a:hlinkClick r:id="rId2" tooltip="Book of Revelation"/>
              </a:rPr>
              <a:t>Book of Revelation</a:t>
            </a:r>
            <a:r>
              <a:rPr lang="en-US" dirty="0"/>
              <a:t> is the description of a </a:t>
            </a:r>
            <a:r>
              <a:rPr lang="en-US" i="1" dirty="0"/>
              <a:t>city wall</a:t>
            </a:r>
            <a:r>
              <a:rPr lang="en-US" dirty="0"/>
              <a:t>, with each layer of stones in the wall being from a different material; in the original </a:t>
            </a:r>
            <a:r>
              <a:rPr lang="en-US" dirty="0" err="1">
                <a:hlinkClick r:id="rId3" tooltip="Koine Greek"/>
              </a:rPr>
              <a:t>Koine</a:t>
            </a:r>
            <a:r>
              <a:rPr lang="en-US" dirty="0">
                <a:hlinkClick r:id="rId3" tooltip="Koine Greek"/>
              </a:rPr>
              <a:t> Greek</a:t>
            </a:r>
            <a:r>
              <a:rPr lang="en-US" dirty="0"/>
              <a:t>, the layers are given as </a:t>
            </a:r>
            <a:r>
              <a:rPr lang="en-US" i="1" dirty="0" err="1"/>
              <a:t>iaspis</a:t>
            </a:r>
            <a:r>
              <a:rPr lang="en-US" dirty="0"/>
              <a:t>, </a:t>
            </a:r>
            <a:r>
              <a:rPr lang="en-US" i="1" dirty="0" err="1"/>
              <a:t>sapphiros</a:t>
            </a:r>
            <a:r>
              <a:rPr lang="en-US" dirty="0"/>
              <a:t>, </a:t>
            </a:r>
            <a:r>
              <a:rPr lang="en-US" i="1" dirty="0" err="1"/>
              <a:t>chalcedon</a:t>
            </a:r>
            <a:r>
              <a:rPr lang="en-US" dirty="0"/>
              <a:t>, </a:t>
            </a:r>
            <a:r>
              <a:rPr lang="en-US" i="1" dirty="0" err="1"/>
              <a:t>smaragdos</a:t>
            </a:r>
            <a:r>
              <a:rPr lang="en-US" dirty="0"/>
              <a:t>, </a:t>
            </a:r>
            <a:r>
              <a:rPr lang="en-US" i="1" dirty="0"/>
              <a:t>sardonyx</a:t>
            </a:r>
            <a:r>
              <a:rPr lang="en-US" dirty="0"/>
              <a:t>, </a:t>
            </a:r>
            <a:r>
              <a:rPr lang="en-US" i="1" dirty="0" err="1"/>
              <a:t>sardion</a:t>
            </a:r>
            <a:r>
              <a:rPr lang="en-US" dirty="0"/>
              <a:t>, </a:t>
            </a:r>
            <a:r>
              <a:rPr lang="en-US" i="1" dirty="0" err="1"/>
              <a:t>chrysolithos</a:t>
            </a:r>
            <a:r>
              <a:rPr lang="en-US" dirty="0"/>
              <a:t>, </a:t>
            </a:r>
            <a:r>
              <a:rPr lang="en-US" i="1" dirty="0" err="1"/>
              <a:t>beryllos</a:t>
            </a:r>
            <a:r>
              <a:rPr lang="en-US" dirty="0"/>
              <a:t>, </a:t>
            </a:r>
            <a:r>
              <a:rPr lang="en-US" i="1" dirty="0" err="1"/>
              <a:t>topazion</a:t>
            </a:r>
            <a:r>
              <a:rPr lang="en-US" dirty="0"/>
              <a:t>, </a:t>
            </a:r>
            <a:r>
              <a:rPr lang="en-US" i="1" dirty="0" err="1"/>
              <a:t>chrysoprason</a:t>
            </a:r>
            <a:r>
              <a:rPr lang="en-US" dirty="0"/>
              <a:t>, </a:t>
            </a:r>
            <a:r>
              <a:rPr lang="en-US" i="1" dirty="0" err="1"/>
              <a:t>yacinthos</a:t>
            </a:r>
            <a:r>
              <a:rPr lang="en-US" dirty="0"/>
              <a:t>, </a:t>
            </a:r>
            <a:r>
              <a:rPr lang="en-US" i="1" dirty="0" err="1"/>
              <a:t>amethystos</a:t>
            </a:r>
            <a:r>
              <a:rPr lang="en-US" dirty="0"/>
              <a:t>.</a:t>
            </a:r>
            <a:r>
              <a:rPr lang="en-US" baseline="30000" dirty="0"/>
              <a:t> </a:t>
            </a:r>
            <a:r>
              <a:rPr lang="en-US" dirty="0"/>
              <a:t>This list appears to be based on the Septuagint's version of the list of jewels in the Breastplate – if the top half of the breastplate was rotated by 180 degrees, and the bottom half turned upside down, with </a:t>
            </a:r>
            <a:r>
              <a:rPr lang="en-US" i="1" dirty="0" err="1"/>
              <a:t>Onchion</a:t>
            </a:r>
            <a:r>
              <a:rPr lang="en-US" dirty="0"/>
              <a:t> additionally swapping places with </a:t>
            </a:r>
            <a:r>
              <a:rPr lang="en-US" i="1" dirty="0" err="1"/>
              <a:t>Topazion</a:t>
            </a:r>
            <a:r>
              <a:rPr lang="en-US" dirty="0"/>
              <a:t>, the lists become extremely similar; there are only four differences: </a:t>
            </a:r>
          </a:p>
          <a:p>
            <a:pPr marL="0" indent="0">
              <a:buNone/>
            </a:pPr>
            <a:r>
              <a:rPr lang="en-US" i="1" dirty="0" err="1"/>
              <a:t>Onchion</a:t>
            </a:r>
            <a:r>
              <a:rPr lang="en-US" dirty="0"/>
              <a:t> (literally </a:t>
            </a:r>
            <a:r>
              <a:rPr lang="en-US" i="1" dirty="0"/>
              <a:t>onyx</a:t>
            </a:r>
            <a:r>
              <a:rPr lang="en-US" dirty="0"/>
              <a:t>) has become </a:t>
            </a:r>
            <a:r>
              <a:rPr lang="en-US" dirty="0">
                <a:hlinkClick r:id="rId4" tooltip="Sardonyx"/>
              </a:rPr>
              <a:t>sardonyx</a:t>
            </a:r>
            <a:r>
              <a:rPr lang="en-US" dirty="0"/>
              <a:t> (red onyx)</a:t>
            </a:r>
          </a:p>
          <a:p>
            <a:pPr marL="0" indent="0">
              <a:buNone/>
            </a:pPr>
            <a:r>
              <a:rPr lang="en-US" i="1" dirty="0"/>
              <a:t>Anthrax</a:t>
            </a:r>
            <a:r>
              <a:rPr lang="en-US" dirty="0"/>
              <a:t> has become </a:t>
            </a:r>
            <a:r>
              <a:rPr lang="en-US" i="1" dirty="0" err="1"/>
              <a:t>chalcedon</a:t>
            </a:r>
            <a:r>
              <a:rPr lang="en-US" dirty="0"/>
              <a:t> (literally meaning </a:t>
            </a:r>
            <a:r>
              <a:rPr lang="en-US" i="1" dirty="0">
                <a:hlinkClick r:id="rId5" tooltip="Chalcedony"/>
              </a:rPr>
              <a:t>chalcedony</a:t>
            </a:r>
            <a:r>
              <a:rPr lang="en-US" dirty="0"/>
              <a:t>, of which </a:t>
            </a:r>
            <a:r>
              <a:rPr lang="en-US" dirty="0">
                <a:hlinkClick r:id="rId6" tooltip="Carnelian"/>
              </a:rPr>
              <a:t>the red variety</a:t>
            </a:r>
            <a:r>
              <a:rPr lang="en-US" dirty="0"/>
              <a:t> is the most common). </a:t>
            </a:r>
            <a:r>
              <a:rPr lang="en-US" i="1" dirty="0"/>
              <a:t>Anthrax</a:t>
            </a:r>
            <a:r>
              <a:rPr lang="en-US" dirty="0"/>
              <a:t> literally means </a:t>
            </a:r>
            <a:r>
              <a:rPr lang="en-US" i="1" dirty="0"/>
              <a:t>coal</a:t>
            </a:r>
            <a:r>
              <a:rPr lang="en-US" dirty="0"/>
              <a:t>, presumably meaning the red </a:t>
            </a:r>
            <a:r>
              <a:rPr lang="en-US" dirty="0" err="1"/>
              <a:t>colour</a:t>
            </a:r>
            <a:r>
              <a:rPr lang="en-US" dirty="0"/>
              <a:t> of burning coal.</a:t>
            </a:r>
          </a:p>
          <a:p>
            <a:pPr marL="0" indent="0">
              <a:buNone/>
            </a:pPr>
            <a:r>
              <a:rPr lang="en-US" i="1" dirty="0" err="1"/>
              <a:t>Ligurios</a:t>
            </a:r>
            <a:r>
              <a:rPr lang="en-US" dirty="0"/>
              <a:t> has become </a:t>
            </a:r>
            <a:r>
              <a:rPr lang="en-US" i="1" dirty="0" err="1"/>
              <a:t>chrysoprason</a:t>
            </a:r>
            <a:r>
              <a:rPr lang="en-US" dirty="0"/>
              <a:t>. Scholars suspect that </a:t>
            </a:r>
            <a:r>
              <a:rPr lang="en-US" i="1" dirty="0" err="1"/>
              <a:t>ligurios</a:t>
            </a:r>
            <a:r>
              <a:rPr lang="en-US" dirty="0"/>
              <a:t> was a pale yellowish mineral, and although </a:t>
            </a:r>
            <a:r>
              <a:rPr lang="en-US" i="1" dirty="0">
                <a:hlinkClick r:id="rId7" tooltip="Chrysoprase"/>
              </a:rPr>
              <a:t>chrysoprase</a:t>
            </a:r>
            <a:r>
              <a:rPr lang="en-US" dirty="0"/>
              <a:t> now refers to a specific gemstone which is generally apple-green in </a:t>
            </a:r>
            <a:r>
              <a:rPr lang="en-US" dirty="0" err="1"/>
              <a:t>colour</a:t>
            </a:r>
            <a:r>
              <a:rPr lang="en-US" dirty="0"/>
              <a:t>, in earlier times it referred to gems of a yellowish </a:t>
            </a:r>
            <a:r>
              <a:rPr lang="en-US" dirty="0">
                <a:hlinkClick r:id="rId8" tooltip="Spring bud"/>
              </a:rPr>
              <a:t>leek-green</a:t>
            </a:r>
            <a:r>
              <a:rPr lang="en-US" dirty="0"/>
              <a:t>, such as </a:t>
            </a:r>
            <a:r>
              <a:rPr lang="en-US" dirty="0">
                <a:hlinkClick r:id="rId9" tooltip="Peridot"/>
              </a:rPr>
              <a:t>peridot</a:t>
            </a:r>
            <a:r>
              <a:rPr lang="en-US" dirty="0"/>
              <a:t>; </a:t>
            </a:r>
            <a:r>
              <a:rPr lang="en-US" i="1" dirty="0"/>
              <a:t>chrysoprase</a:t>
            </a:r>
            <a:r>
              <a:rPr lang="en-US" dirty="0"/>
              <a:t> literally means </a:t>
            </a:r>
            <a:r>
              <a:rPr lang="en-US" i="1" dirty="0"/>
              <a:t>golden leek</a:t>
            </a:r>
            <a:r>
              <a:rPr lang="en-US" dirty="0"/>
              <a:t>.</a:t>
            </a:r>
          </a:p>
          <a:p>
            <a:pPr marL="0" indent="0">
              <a:buNone/>
            </a:pPr>
            <a:r>
              <a:rPr lang="en-US" i="1" dirty="0"/>
              <a:t>Achates</a:t>
            </a:r>
            <a:r>
              <a:rPr lang="en-US" dirty="0"/>
              <a:t> (</a:t>
            </a:r>
            <a:r>
              <a:rPr lang="en-US" i="1" dirty="0"/>
              <a:t>agate</a:t>
            </a:r>
            <a:r>
              <a:rPr lang="en-US" dirty="0"/>
              <a:t>) has been replaced by </a:t>
            </a:r>
            <a:r>
              <a:rPr lang="en-US" i="1" dirty="0" err="1"/>
              <a:t>yacinthos</a:t>
            </a:r>
            <a:r>
              <a:rPr lang="en-US" dirty="0"/>
              <a:t> (</a:t>
            </a:r>
            <a:r>
              <a:rPr lang="en-US" i="1" dirty="0"/>
              <a:t>jacinth</a:t>
            </a:r>
            <a:r>
              <a:rPr lang="en-US" dirty="0"/>
              <a:t>). According to classical rabbinical literature, the specific agate was of a sky-blue </a:t>
            </a:r>
            <a:r>
              <a:rPr lang="en-US" dirty="0" err="1"/>
              <a:t>colour</a:t>
            </a:r>
            <a:r>
              <a:rPr lang="en-US" dirty="0"/>
              <a:t>, and though </a:t>
            </a:r>
            <a:r>
              <a:rPr lang="en-US" i="1" dirty="0">
                <a:hlinkClick r:id="rId10" tooltip="Jacinth"/>
              </a:rPr>
              <a:t>jacinth</a:t>
            </a:r>
            <a:r>
              <a:rPr lang="en-US" dirty="0"/>
              <a:t> now refers to a red-tinted clear gem, this was not the case at the time the Book of Revelation was written, and at that time </a:t>
            </a:r>
            <a:r>
              <a:rPr lang="en-US" i="1" dirty="0"/>
              <a:t>jacinth</a:t>
            </a:r>
            <a:r>
              <a:rPr lang="en-US" dirty="0"/>
              <a:t> appears to have referred to a bluish gem; Pliny describes </a:t>
            </a:r>
            <a:r>
              <a:rPr lang="en-US" i="1" dirty="0"/>
              <a:t>jacinth</a:t>
            </a:r>
            <a:r>
              <a:rPr lang="en-US" dirty="0"/>
              <a:t> as a dull and blueish amethyst, while </a:t>
            </a:r>
            <a:r>
              <a:rPr lang="en-US" dirty="0" err="1">
                <a:hlinkClick r:id="rId11" tooltip="Solinus"/>
              </a:rPr>
              <a:t>Solinus</a:t>
            </a:r>
            <a:r>
              <a:rPr lang="en-US" dirty="0"/>
              <a:t> describes it as a clear blue tinted gem – the modern sapphire.</a:t>
            </a:r>
          </a:p>
        </p:txBody>
      </p:sp>
    </p:spTree>
    <p:extLst>
      <p:ext uri="{BB962C8B-B14F-4D97-AF65-F5344CB8AC3E}">
        <p14:creationId xmlns:p14="http://schemas.microsoft.com/office/powerpoint/2010/main" val="908772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D116-3B6E-4903-B90F-1AA5D89B3FE3}"/>
              </a:ext>
            </a:extLst>
          </p:cNvPr>
          <p:cNvSpPr>
            <a:spLocks noGrp="1"/>
          </p:cNvSpPr>
          <p:nvPr>
            <p:ph type="title"/>
          </p:nvPr>
        </p:nvSpPr>
        <p:spPr/>
        <p:txBody>
          <a:bodyPr/>
          <a:lstStyle/>
          <a:p>
            <a:r>
              <a:rPr lang="en-US" b="1" dirty="0"/>
              <a:t>Pattern   </a:t>
            </a:r>
            <a:endParaRPr lang="en-US" dirty="0"/>
          </a:p>
        </p:txBody>
      </p:sp>
      <p:sp>
        <p:nvSpPr>
          <p:cNvPr id="3" name="Content Placeholder 2">
            <a:extLst>
              <a:ext uri="{FF2B5EF4-FFF2-40B4-BE49-F238E27FC236}">
                <a16:creationId xmlns:a16="http://schemas.microsoft.com/office/drawing/2014/main" id="{8B54A464-B1CF-49DB-A36D-5352D505B579}"/>
              </a:ext>
            </a:extLst>
          </p:cNvPr>
          <p:cNvSpPr>
            <a:spLocks noGrp="1"/>
          </p:cNvSpPr>
          <p:nvPr>
            <p:ph idx="1"/>
          </p:nvPr>
        </p:nvSpPr>
        <p:spPr/>
        <p:txBody>
          <a:bodyPr>
            <a:normAutofit fontScale="85000" lnSpcReduction="10000"/>
          </a:bodyPr>
          <a:lstStyle/>
          <a:p>
            <a:pPr marL="0" indent="0">
              <a:buNone/>
            </a:pPr>
            <a:r>
              <a:rPr lang="en-US" dirty="0"/>
              <a:t>Whether there is any pattern to the choice of gemstones depends on their identity. Taking the majority view of scholars in regard to the identity of the gems, and including the implication from the Book of Revelation that the </a:t>
            </a:r>
            <a:r>
              <a:rPr lang="en-US" i="1" dirty="0"/>
              <a:t>onyx</a:t>
            </a:r>
            <a:r>
              <a:rPr lang="en-US" dirty="0"/>
              <a:t> at the end of the fourth row was a </a:t>
            </a:r>
            <a:r>
              <a:rPr lang="en-US" i="1" dirty="0"/>
              <a:t>sardonyx</a:t>
            </a:r>
            <a:r>
              <a:rPr lang="en-US" dirty="0"/>
              <a:t>, there are four </a:t>
            </a:r>
            <a:r>
              <a:rPr lang="en-US" dirty="0" err="1"/>
              <a:t>colours</a:t>
            </a:r>
            <a:r>
              <a:rPr lang="en-US" dirty="0"/>
              <a:t> – red, green, yellow, and blue – each represented by a clear gem (red – carbuncle, green – heliodor, yellow – chrysolite, blue – amethyst), an opaque gem (red – carnelian/red jasper, green – green jasper, yellow – yellow jasper/yellow serpentine, blue – lapis lazuli), and a striped gem (red – sardonyx, green – malachite, yellow – pale golden agate, blue – sky-blue agate).</a:t>
            </a:r>
            <a:r>
              <a:rPr lang="en-US" baseline="30000" dirty="0"/>
              <a:t> </a:t>
            </a:r>
            <a:r>
              <a:rPr lang="en-US" dirty="0"/>
              <a:t> The four </a:t>
            </a:r>
            <a:r>
              <a:rPr lang="en-US" dirty="0" err="1"/>
              <a:t>colours</a:t>
            </a:r>
            <a:r>
              <a:rPr lang="en-US" dirty="0"/>
              <a:t> of red, green, yellow, and blue, are the first four </a:t>
            </a:r>
            <a:r>
              <a:rPr lang="en-US" dirty="0" err="1"/>
              <a:t>colours</a:t>
            </a:r>
            <a:r>
              <a:rPr lang="en-US" dirty="0"/>
              <a:t> (apart from black and white) distinguished by languages, and are distinguished in all cultures with at least six </a:t>
            </a:r>
            <a:r>
              <a:rPr lang="en-US" dirty="0" err="1"/>
              <a:t>colour</a:t>
            </a:r>
            <a:r>
              <a:rPr lang="en-US" dirty="0"/>
              <a:t> distinctions (the other two being black and white).</a:t>
            </a:r>
            <a:r>
              <a:rPr lang="en-US" baseline="30000" dirty="0"/>
              <a:t>  </a:t>
            </a:r>
            <a:r>
              <a:rPr lang="en-US" dirty="0"/>
              <a:t>These </a:t>
            </a:r>
            <a:r>
              <a:rPr lang="en-US" dirty="0" err="1"/>
              <a:t>colours</a:t>
            </a:r>
            <a:r>
              <a:rPr lang="en-US" dirty="0"/>
              <a:t> roughly correspond to the sensitivities of the </a:t>
            </a:r>
            <a:r>
              <a:rPr lang="en-US" dirty="0">
                <a:hlinkClick r:id="rId2" tooltip="Ganglion cell layer"/>
              </a:rPr>
              <a:t>retinal ganglion</a:t>
            </a:r>
            <a:r>
              <a:rPr lang="en-US" dirty="0"/>
              <a:t> cells.  (The </a:t>
            </a:r>
            <a:r>
              <a:rPr lang="en-US" dirty="0">
                <a:hlinkClick r:id="rId3" tooltip="Colour vision"/>
              </a:rPr>
              <a:t>retinal ganglia process </a:t>
            </a:r>
            <a:r>
              <a:rPr lang="en-US" dirty="0" err="1">
                <a:hlinkClick r:id="rId3" tooltip="Colour vision"/>
              </a:rPr>
              <a:t>colour</a:t>
            </a:r>
            <a:r>
              <a:rPr lang="en-US" dirty="0"/>
              <a:t> by positioning it within a blue to yellow range, and separately positioning it within a red to green range.</a:t>
            </a:r>
          </a:p>
        </p:txBody>
      </p:sp>
    </p:spTree>
    <p:extLst>
      <p:ext uri="{BB962C8B-B14F-4D97-AF65-F5344CB8AC3E}">
        <p14:creationId xmlns:p14="http://schemas.microsoft.com/office/powerpoint/2010/main" val="3390706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564E9-29C1-4602-9352-F74703A4046D}"/>
              </a:ext>
            </a:extLst>
          </p:cNvPr>
          <p:cNvSpPr>
            <a:spLocks noGrp="1"/>
          </p:cNvSpPr>
          <p:nvPr>
            <p:ph type="title"/>
          </p:nvPr>
        </p:nvSpPr>
        <p:spPr/>
        <p:txBody>
          <a:bodyPr/>
          <a:lstStyle/>
          <a:p>
            <a:r>
              <a:rPr lang="en-US" dirty="0"/>
              <a:t>Fraternally shared,  </a:t>
            </a:r>
            <a:br>
              <a:rPr lang="en-US" dirty="0"/>
            </a:br>
            <a:r>
              <a:rPr lang="en-US" dirty="0">
                <a:solidFill>
                  <a:srgbClr val="FF0000"/>
                </a:solidFill>
              </a:rPr>
              <a:t>Companion Andrew D. White #36</a:t>
            </a:r>
          </a:p>
        </p:txBody>
      </p:sp>
      <p:pic>
        <p:nvPicPr>
          <p:cNvPr id="4" name="Content Placeholder 3">
            <a:extLst>
              <a:ext uri="{FF2B5EF4-FFF2-40B4-BE49-F238E27FC236}">
                <a16:creationId xmlns:a16="http://schemas.microsoft.com/office/drawing/2014/main" id="{91AF6E8B-8A97-4542-996D-C000C61FCF28}"/>
              </a:ext>
            </a:extLst>
          </p:cNvPr>
          <p:cNvPicPr>
            <a:picLocks noGrp="1" noChangeAspect="1"/>
          </p:cNvPicPr>
          <p:nvPr>
            <p:ph idx="1"/>
          </p:nvPr>
        </p:nvPicPr>
        <p:blipFill>
          <a:blip r:embed="rId2"/>
          <a:stretch>
            <a:fillRect/>
          </a:stretch>
        </p:blipFill>
        <p:spPr>
          <a:xfrm>
            <a:off x="4488874" y="2016125"/>
            <a:ext cx="3497244" cy="3480826"/>
          </a:xfrm>
          <a:prstGeom prst="rect">
            <a:avLst/>
          </a:prstGeom>
        </p:spPr>
      </p:pic>
    </p:spTree>
    <p:extLst>
      <p:ext uri="{BB962C8B-B14F-4D97-AF65-F5344CB8AC3E}">
        <p14:creationId xmlns:p14="http://schemas.microsoft.com/office/powerpoint/2010/main" val="2827123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140BA-433E-4329-A4B7-93C3A2DC51ED}"/>
              </a:ext>
            </a:extLst>
          </p:cNvPr>
          <p:cNvSpPr>
            <a:spLocks noGrp="1"/>
          </p:cNvSpPr>
          <p:nvPr>
            <p:ph type="title"/>
          </p:nvPr>
        </p:nvSpPr>
        <p:spPr/>
        <p:txBody>
          <a:bodyPr/>
          <a:lstStyle/>
          <a:p>
            <a:pPr algn="ctr"/>
            <a:r>
              <a:rPr lang="en-US" dirty="0"/>
              <a:t>Priestly Breastplate</a:t>
            </a:r>
          </a:p>
        </p:txBody>
      </p:sp>
      <p:sp>
        <p:nvSpPr>
          <p:cNvPr id="3" name="Content Placeholder 2">
            <a:extLst>
              <a:ext uri="{FF2B5EF4-FFF2-40B4-BE49-F238E27FC236}">
                <a16:creationId xmlns:a16="http://schemas.microsoft.com/office/drawing/2014/main" id="{E576D4BA-33E6-43C0-BCF1-29712A24552A}"/>
              </a:ext>
            </a:extLst>
          </p:cNvPr>
          <p:cNvSpPr>
            <a:spLocks noGrp="1"/>
          </p:cNvSpPr>
          <p:nvPr>
            <p:ph idx="1"/>
          </p:nvPr>
        </p:nvSpPr>
        <p:spPr/>
        <p:txBody>
          <a:bodyPr/>
          <a:lstStyle/>
          <a:p>
            <a:r>
              <a:rPr lang="en-US" dirty="0"/>
              <a:t>The </a:t>
            </a:r>
            <a:r>
              <a:rPr lang="en-US" b="1" dirty="0"/>
              <a:t>priestly breastplate</a:t>
            </a:r>
            <a:r>
              <a:rPr lang="en-US" dirty="0"/>
              <a:t> (</a:t>
            </a:r>
            <a:r>
              <a:rPr lang="en-US" dirty="0">
                <a:hlinkClick r:id="rId2" tooltip="Hebrew language"/>
              </a:rPr>
              <a:t>Hebrew</a:t>
            </a:r>
            <a:r>
              <a:rPr lang="en-US" dirty="0"/>
              <a:t>: </a:t>
            </a:r>
            <a:r>
              <a:rPr lang="he-IL" dirty="0"/>
              <a:t>חֹשֶׁן</a:t>
            </a:r>
            <a:r>
              <a:rPr lang="en-US" dirty="0"/>
              <a:t>‎ </a:t>
            </a:r>
            <a:r>
              <a:rPr lang="en-US" i="1" dirty="0" err="1"/>
              <a:t>ẖošen</a:t>
            </a:r>
            <a:r>
              <a:rPr lang="en-US" dirty="0"/>
              <a:t>) was a sacred breastplate worn by the </a:t>
            </a:r>
            <a:r>
              <a:rPr lang="en-US" dirty="0">
                <a:hlinkClick r:id="rId3" tooltip="High Priest of Israel"/>
              </a:rPr>
              <a:t>High Priest of the Israelites</a:t>
            </a:r>
            <a:r>
              <a:rPr lang="en-US" dirty="0"/>
              <a:t>, according to the </a:t>
            </a:r>
            <a:r>
              <a:rPr lang="en-US" dirty="0">
                <a:hlinkClick r:id="rId4" tooltip="Book of Exodus"/>
              </a:rPr>
              <a:t>Book of Exodus</a:t>
            </a:r>
            <a:r>
              <a:rPr lang="en-US" dirty="0"/>
              <a:t>. In the biblical account, the breastplate is sometimes termed the </a:t>
            </a:r>
            <a:r>
              <a:rPr lang="en-US" i="1" dirty="0"/>
              <a:t>breastplate of judgment</a:t>
            </a:r>
            <a:r>
              <a:rPr lang="en-US" dirty="0"/>
              <a:t>, because the </a:t>
            </a:r>
            <a:r>
              <a:rPr lang="en-US" dirty="0" err="1">
                <a:hlinkClick r:id="rId5" tooltip="Urim and Thummim"/>
              </a:rPr>
              <a:t>Urim</a:t>
            </a:r>
            <a:r>
              <a:rPr lang="en-US" dirty="0">
                <a:hlinkClick r:id="rId5" tooltip="Urim and Thummim"/>
              </a:rPr>
              <a:t> and Thummim</a:t>
            </a:r>
            <a:r>
              <a:rPr lang="en-US" dirty="0"/>
              <a:t> were placed within it. These stones were, at times, used to determine God's will in a particular situation (see Exodus 28:30).</a:t>
            </a:r>
          </a:p>
        </p:txBody>
      </p:sp>
      <p:pic>
        <p:nvPicPr>
          <p:cNvPr id="4" name="Picture 3">
            <a:extLst>
              <a:ext uri="{FF2B5EF4-FFF2-40B4-BE49-F238E27FC236}">
                <a16:creationId xmlns:a16="http://schemas.microsoft.com/office/drawing/2014/main" id="{476B6180-E04C-4ECA-87AE-CED9C1599364}"/>
              </a:ext>
            </a:extLst>
          </p:cNvPr>
          <p:cNvPicPr>
            <a:picLocks noChangeAspect="1"/>
          </p:cNvPicPr>
          <p:nvPr/>
        </p:nvPicPr>
        <p:blipFill>
          <a:blip r:embed="rId6"/>
          <a:stretch>
            <a:fillRect/>
          </a:stretch>
        </p:blipFill>
        <p:spPr>
          <a:xfrm>
            <a:off x="1747119" y="395851"/>
            <a:ext cx="1513317" cy="1328593"/>
          </a:xfrm>
          <a:prstGeom prst="rect">
            <a:avLst/>
          </a:prstGeom>
        </p:spPr>
      </p:pic>
    </p:spTree>
    <p:extLst>
      <p:ext uri="{BB962C8B-B14F-4D97-AF65-F5344CB8AC3E}">
        <p14:creationId xmlns:p14="http://schemas.microsoft.com/office/powerpoint/2010/main" val="64833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F2A3-C58D-40A7-B6DD-E030C2946C43}"/>
              </a:ext>
            </a:extLst>
          </p:cNvPr>
          <p:cNvSpPr>
            <a:spLocks noGrp="1"/>
          </p:cNvSpPr>
          <p:nvPr>
            <p:ph type="title"/>
          </p:nvPr>
        </p:nvSpPr>
        <p:spPr/>
        <p:txBody>
          <a:bodyPr/>
          <a:lstStyle/>
          <a:p>
            <a:pPr algn="ctr"/>
            <a:r>
              <a:rPr lang="en-US" dirty="0"/>
              <a:t>Hebrew Bible</a:t>
            </a:r>
          </a:p>
        </p:txBody>
      </p:sp>
      <p:sp>
        <p:nvSpPr>
          <p:cNvPr id="3" name="Content Placeholder 2">
            <a:extLst>
              <a:ext uri="{FF2B5EF4-FFF2-40B4-BE49-F238E27FC236}">
                <a16:creationId xmlns:a16="http://schemas.microsoft.com/office/drawing/2014/main" id="{813EEB61-87CB-4A3F-959F-40D9D3FDB372}"/>
              </a:ext>
            </a:extLst>
          </p:cNvPr>
          <p:cNvSpPr>
            <a:spLocks noGrp="1"/>
          </p:cNvSpPr>
          <p:nvPr>
            <p:ph idx="1"/>
          </p:nvPr>
        </p:nvSpPr>
        <p:spPr/>
        <p:txBody>
          <a:bodyPr>
            <a:normAutofit lnSpcReduction="10000"/>
          </a:bodyPr>
          <a:lstStyle/>
          <a:p>
            <a:r>
              <a:rPr lang="en-US" dirty="0"/>
              <a:t>According to the description in Exodus, this breastplate was attached to the tunic-like garment known as an </a:t>
            </a:r>
            <a:r>
              <a:rPr lang="en-US" dirty="0">
                <a:hlinkClick r:id="rId2" tooltip="Ephod"/>
              </a:rPr>
              <a:t>ephod</a:t>
            </a:r>
            <a:r>
              <a:rPr lang="en-US" dirty="0"/>
              <a:t> by gold chains/cords tied to the gold rings on the ephod's shoulder straps, and by blue ribbon tied to the gold rings at the belt of the ephod.</a:t>
            </a:r>
            <a:r>
              <a:rPr lang="en-US" baseline="30000" dirty="0"/>
              <a:t>  </a:t>
            </a:r>
            <a:r>
              <a:rPr lang="en-US" dirty="0"/>
              <a:t>The biblical description states that the breastplate was also to be made from the same material as the Ephod—embroidery of 3 colors of dyed wool and linen—and was to be ​</a:t>
            </a:r>
            <a:r>
              <a:rPr lang="en-US" baseline="30000" dirty="0"/>
              <a:t>1</a:t>
            </a:r>
            <a:r>
              <a:rPr lang="en-US" dirty="0"/>
              <a:t>⁄</a:t>
            </a:r>
            <a:r>
              <a:rPr lang="en-US" baseline="-25000" dirty="0"/>
              <a:t>3</a:t>
            </a:r>
            <a:r>
              <a:rPr lang="en-US" dirty="0"/>
              <a:t> of a cubit squared, two layers thick, and with four rows of three engraved gems embedded in gold settings upon it, one setting for each stone. The description states that the square breastplate was to be formed from one rectangular piece of cloth—​</a:t>
            </a:r>
            <a:r>
              <a:rPr lang="en-US" baseline="30000" dirty="0"/>
              <a:t>1</a:t>
            </a:r>
            <a:r>
              <a:rPr lang="en-US" dirty="0"/>
              <a:t>⁄</a:t>
            </a:r>
            <a:r>
              <a:rPr lang="en-US" baseline="-25000" dirty="0"/>
              <a:t>3</a:t>
            </a:r>
            <a:r>
              <a:rPr lang="en-US" dirty="0"/>
              <a:t> of a cubit by ​</a:t>
            </a:r>
            <a:r>
              <a:rPr lang="en-US" baseline="30000" dirty="0"/>
              <a:t>2</a:t>
            </a:r>
            <a:r>
              <a:rPr lang="en-US" dirty="0"/>
              <a:t>⁄</a:t>
            </a:r>
            <a:r>
              <a:rPr lang="en-US" baseline="-25000" dirty="0"/>
              <a:t>3</a:t>
            </a:r>
            <a:r>
              <a:rPr lang="en-US" dirty="0"/>
              <a:t> of a cubit, folded so that it formed a pouch to contain the </a:t>
            </a:r>
            <a:r>
              <a:rPr lang="en-US" dirty="0" err="1">
                <a:highlight>
                  <a:srgbClr val="FFFF00"/>
                </a:highlight>
              </a:rPr>
              <a:t>Urim</a:t>
            </a:r>
            <a:r>
              <a:rPr lang="en-US" dirty="0"/>
              <a:t> and </a:t>
            </a:r>
            <a:r>
              <a:rPr lang="en-US" dirty="0">
                <a:highlight>
                  <a:srgbClr val="FFFF00"/>
                </a:highlight>
              </a:rPr>
              <a:t>Thummim</a:t>
            </a:r>
          </a:p>
        </p:txBody>
      </p:sp>
    </p:spTree>
    <p:extLst>
      <p:ext uri="{BB962C8B-B14F-4D97-AF65-F5344CB8AC3E}">
        <p14:creationId xmlns:p14="http://schemas.microsoft.com/office/powerpoint/2010/main" val="1610317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7C9E2-7A00-44C3-89AF-504011033CC5}"/>
              </a:ext>
            </a:extLst>
          </p:cNvPr>
          <p:cNvSpPr>
            <a:spLocks noGrp="1"/>
          </p:cNvSpPr>
          <p:nvPr>
            <p:ph type="title"/>
          </p:nvPr>
        </p:nvSpPr>
        <p:spPr/>
        <p:txBody>
          <a:bodyPr/>
          <a:lstStyle/>
          <a:p>
            <a:r>
              <a:rPr lang="en-US" dirty="0"/>
              <a:t>High Priest </a:t>
            </a:r>
            <a:r>
              <a:rPr lang="en-US" dirty="0" err="1"/>
              <a:t>BreastPlate</a:t>
            </a:r>
            <a:r>
              <a:rPr lang="en-US" dirty="0"/>
              <a:t>   </a:t>
            </a:r>
          </a:p>
        </p:txBody>
      </p:sp>
      <p:sp>
        <p:nvSpPr>
          <p:cNvPr id="3" name="Content Placeholder 2">
            <a:extLst>
              <a:ext uri="{FF2B5EF4-FFF2-40B4-BE49-F238E27FC236}">
                <a16:creationId xmlns:a16="http://schemas.microsoft.com/office/drawing/2014/main" id="{C7943BB0-D475-4093-981B-E38207C39591}"/>
              </a:ext>
            </a:extLst>
          </p:cNvPr>
          <p:cNvSpPr>
            <a:spLocks noGrp="1"/>
          </p:cNvSpPr>
          <p:nvPr>
            <p:ph idx="1"/>
          </p:nvPr>
        </p:nvSpPr>
        <p:spPr>
          <a:xfrm>
            <a:off x="1451579" y="2015732"/>
            <a:ext cx="9603275" cy="3729286"/>
          </a:xfrm>
        </p:spPr>
        <p:txBody>
          <a:bodyPr/>
          <a:lstStyle/>
          <a:p>
            <a:r>
              <a:rPr lang="en-US" dirty="0"/>
              <a:t>This Breastplate was worn by a High Priest who represented </a:t>
            </a:r>
            <a:r>
              <a:rPr lang="en-US" i="1" dirty="0"/>
              <a:t>Joshua, or </a:t>
            </a:r>
            <a:r>
              <a:rPr lang="en-US" i="1" dirty="0" err="1"/>
              <a:t>Jeshua</a:t>
            </a:r>
            <a:r>
              <a:rPr lang="en-US" i="1" dirty="0"/>
              <a:t>,</a:t>
            </a:r>
            <a:r>
              <a:rPr lang="en-US" dirty="0"/>
              <a:t> who was the son of </a:t>
            </a:r>
            <a:r>
              <a:rPr lang="en-US" dirty="0" err="1"/>
              <a:t>Josedech</a:t>
            </a:r>
            <a:r>
              <a:rPr lang="en-US" dirty="0"/>
              <a:t>, and the High Priest of the Jews when they returned from Babylonian exile.   He was seated in the East and clothed in the apparel of the ancient High Priest of the Jews.  He wore a robe of blue, purple, scarlet, and white linen, </a:t>
            </a:r>
            <a:r>
              <a:rPr lang="en-US" i="1" dirty="0">
                <a:solidFill>
                  <a:srgbClr val="FF0000"/>
                </a:solidFill>
              </a:rPr>
              <a:t>(think of the vails) </a:t>
            </a:r>
            <a:r>
              <a:rPr lang="en-US" dirty="0"/>
              <a:t>and was decorated with a breastplate and miter.  On the front of the miter was inscribed the words,  </a:t>
            </a:r>
            <a:r>
              <a:rPr lang="en-US" i="1" dirty="0">
                <a:solidFill>
                  <a:srgbClr val="FF0000"/>
                </a:solidFill>
              </a:rPr>
              <a:t>Holiness to the Lord</a:t>
            </a:r>
          </a:p>
          <a:p>
            <a:endParaRPr lang="en-US" dirty="0"/>
          </a:p>
        </p:txBody>
      </p:sp>
      <p:pic>
        <p:nvPicPr>
          <p:cNvPr id="6" name="Picture 5">
            <a:extLst>
              <a:ext uri="{FF2B5EF4-FFF2-40B4-BE49-F238E27FC236}">
                <a16:creationId xmlns:a16="http://schemas.microsoft.com/office/drawing/2014/main" id="{6AAE8C9B-F79F-4A0B-BF52-BD8A243CCDF9}"/>
              </a:ext>
            </a:extLst>
          </p:cNvPr>
          <p:cNvPicPr>
            <a:picLocks noChangeAspect="1"/>
          </p:cNvPicPr>
          <p:nvPr/>
        </p:nvPicPr>
        <p:blipFill>
          <a:blip r:embed="rId2"/>
          <a:stretch>
            <a:fillRect/>
          </a:stretch>
        </p:blipFill>
        <p:spPr>
          <a:xfrm>
            <a:off x="7498081" y="492794"/>
            <a:ext cx="870856" cy="1207047"/>
          </a:xfrm>
          <a:prstGeom prst="rect">
            <a:avLst/>
          </a:prstGeom>
        </p:spPr>
      </p:pic>
    </p:spTree>
    <p:extLst>
      <p:ext uri="{BB962C8B-B14F-4D97-AF65-F5344CB8AC3E}">
        <p14:creationId xmlns:p14="http://schemas.microsoft.com/office/powerpoint/2010/main" val="354582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9F3BC-5CC2-44FB-92A3-04181D20C78E}"/>
              </a:ext>
            </a:extLst>
          </p:cNvPr>
          <p:cNvSpPr>
            <a:spLocks noGrp="1"/>
          </p:cNvSpPr>
          <p:nvPr>
            <p:ph type="title"/>
          </p:nvPr>
        </p:nvSpPr>
        <p:spPr/>
        <p:txBody>
          <a:bodyPr/>
          <a:lstStyle/>
          <a:p>
            <a:r>
              <a:rPr lang="en-US" dirty="0"/>
              <a:t>High Priest </a:t>
            </a:r>
            <a:r>
              <a:rPr lang="en-US" dirty="0" err="1"/>
              <a:t>BreastPlate</a:t>
            </a:r>
            <a:r>
              <a:rPr lang="en-US" dirty="0"/>
              <a:t> </a:t>
            </a:r>
          </a:p>
        </p:txBody>
      </p:sp>
      <p:sp>
        <p:nvSpPr>
          <p:cNvPr id="3" name="Content Placeholder 2">
            <a:extLst>
              <a:ext uri="{FF2B5EF4-FFF2-40B4-BE49-F238E27FC236}">
                <a16:creationId xmlns:a16="http://schemas.microsoft.com/office/drawing/2014/main" id="{8E150EE7-C957-46A9-A824-BEC1D25AAAF2}"/>
              </a:ext>
            </a:extLst>
          </p:cNvPr>
          <p:cNvSpPr>
            <a:spLocks noGrp="1"/>
          </p:cNvSpPr>
          <p:nvPr>
            <p:ph idx="1"/>
          </p:nvPr>
        </p:nvSpPr>
        <p:spPr/>
        <p:txBody>
          <a:bodyPr/>
          <a:lstStyle/>
          <a:p>
            <a:r>
              <a:rPr lang="en-US" dirty="0"/>
              <a:t>The stones in this breastplate represent the Twelve Tribes of Israel.   This dress, as the Rabbis describe it, consisted of eight parts, namely, the breastplate, the ephod, with its curious girdle, the broidered coat, the robe of the ephod, the miter, and the girdle.  The vestments of a High Priest of a Royal Arch Chapter are intended to represent</a:t>
            </a:r>
          </a:p>
        </p:txBody>
      </p:sp>
    </p:spTree>
    <p:extLst>
      <p:ext uri="{BB962C8B-B14F-4D97-AF65-F5344CB8AC3E}">
        <p14:creationId xmlns:p14="http://schemas.microsoft.com/office/powerpoint/2010/main" val="1738623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D539A-15E8-4777-9B69-2A2C4A7616CF}"/>
              </a:ext>
            </a:extLst>
          </p:cNvPr>
          <p:cNvSpPr>
            <a:spLocks noGrp="1"/>
          </p:cNvSpPr>
          <p:nvPr>
            <p:ph type="title"/>
          </p:nvPr>
        </p:nvSpPr>
        <p:spPr/>
        <p:txBody>
          <a:bodyPr/>
          <a:lstStyle/>
          <a:p>
            <a:r>
              <a:rPr lang="en-US" dirty="0"/>
              <a:t>High Priest </a:t>
            </a:r>
            <a:r>
              <a:rPr lang="en-US" dirty="0" err="1"/>
              <a:t>BreastPlate</a:t>
            </a:r>
            <a:r>
              <a:rPr lang="en-US" dirty="0"/>
              <a:t>   </a:t>
            </a:r>
          </a:p>
        </p:txBody>
      </p:sp>
      <p:sp>
        <p:nvSpPr>
          <p:cNvPr id="3" name="Content Placeholder 2">
            <a:extLst>
              <a:ext uri="{FF2B5EF4-FFF2-40B4-BE49-F238E27FC236}">
                <a16:creationId xmlns:a16="http://schemas.microsoft.com/office/drawing/2014/main" id="{FC449C1D-C59F-4223-B044-59BF8ACE113D}"/>
              </a:ext>
            </a:extLst>
          </p:cNvPr>
          <p:cNvSpPr>
            <a:spLocks noGrp="1"/>
          </p:cNvSpPr>
          <p:nvPr>
            <p:ph idx="1"/>
          </p:nvPr>
        </p:nvSpPr>
        <p:spPr/>
        <p:txBody>
          <a:bodyPr>
            <a:normAutofit lnSpcReduction="10000"/>
          </a:bodyPr>
          <a:lstStyle/>
          <a:p>
            <a:r>
              <a:rPr lang="en-US" dirty="0"/>
              <a:t>Upon the breastplate were set four rows of precious stones, three in each row, and upon them were engraved the names of the twelve tribes, and as the great Jewish historian Josephus adds, "in the order of their birth", but we are not told which stone to which tribe. So which stones were used? This is a 2,000 year old question. Although the Hebrew names of the 12 stones are not in question, their translation is, and despite numerous attempts, the various translators cannot, to date, agree to a single translation. G. W. Kunz in "The Curious Lore of Precious Stones" says "In the Midrash </a:t>
            </a:r>
            <a:r>
              <a:rPr lang="en-US" dirty="0" err="1"/>
              <a:t>Bemidbar</a:t>
            </a:r>
            <a:r>
              <a:rPr lang="en-US" dirty="0"/>
              <a:t>, the Rabbinical commentary on numbers, the tribes are given in their order, with the stones appropriate to each and the color of the tribal standard pitched in the desert camp, this color corresponding in each case with that of the tribal stone."</a:t>
            </a:r>
          </a:p>
        </p:txBody>
      </p:sp>
      <p:pic>
        <p:nvPicPr>
          <p:cNvPr id="6" name="Content Placeholder 3">
            <a:extLst>
              <a:ext uri="{FF2B5EF4-FFF2-40B4-BE49-F238E27FC236}">
                <a16:creationId xmlns:a16="http://schemas.microsoft.com/office/drawing/2014/main" id="{1D81CA4E-D66B-4E13-89FE-1EB161EEBC5B}"/>
              </a:ext>
            </a:extLst>
          </p:cNvPr>
          <p:cNvPicPr>
            <a:picLocks noChangeAspect="1"/>
          </p:cNvPicPr>
          <p:nvPr/>
        </p:nvPicPr>
        <p:blipFill>
          <a:blip r:embed="rId2"/>
          <a:stretch>
            <a:fillRect/>
          </a:stretch>
        </p:blipFill>
        <p:spPr>
          <a:xfrm>
            <a:off x="7712364" y="163499"/>
            <a:ext cx="1618222" cy="1625767"/>
          </a:xfrm>
          <a:prstGeom prst="rect">
            <a:avLst/>
          </a:prstGeom>
        </p:spPr>
      </p:pic>
    </p:spTree>
    <p:extLst>
      <p:ext uri="{BB962C8B-B14F-4D97-AF65-F5344CB8AC3E}">
        <p14:creationId xmlns:p14="http://schemas.microsoft.com/office/powerpoint/2010/main" val="1610650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24B2249-FE68-4FE9-90CB-45387881A029}"/>
              </a:ext>
            </a:extLst>
          </p:cNvPr>
          <p:cNvPicPr>
            <a:picLocks noGrp="1" noChangeAspect="1"/>
          </p:cNvPicPr>
          <p:nvPr>
            <p:ph idx="1"/>
          </p:nvPr>
        </p:nvPicPr>
        <p:blipFill>
          <a:blip r:embed="rId2"/>
          <a:stretch>
            <a:fillRect/>
          </a:stretch>
        </p:blipFill>
        <p:spPr>
          <a:xfrm>
            <a:off x="4536347" y="2016125"/>
            <a:ext cx="3433630" cy="3449638"/>
          </a:xfrm>
          <a:prstGeom prst="rect">
            <a:avLst/>
          </a:prstGeom>
        </p:spPr>
      </p:pic>
      <p:sp>
        <p:nvSpPr>
          <p:cNvPr id="5" name="Rectangle 1">
            <a:extLst>
              <a:ext uri="{FF2B5EF4-FFF2-40B4-BE49-F238E27FC236}">
                <a16:creationId xmlns:a16="http://schemas.microsoft.com/office/drawing/2014/main" id="{DEAC3BD0-C44E-439B-BBDC-245CF3F13357}"/>
              </a:ext>
            </a:extLst>
          </p:cNvPr>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a:ln>
                  <a:noFill/>
                </a:ln>
                <a:solidFill>
                  <a:srgbClr val="FF0000"/>
                </a:solidFill>
                <a:effectLst/>
                <a:latin typeface="Arial" panose="020B0604020202020204" pitchFamily="34" charset="0"/>
              </a:rPr>
              <a:t>In the Midrash Rabba it states the colors of the stones: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20275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087CA720-112F-4C30-9C98-B3F8F84D58AD}"/>
              </a:ext>
            </a:extLst>
          </p:cNvPr>
          <p:cNvSpPr>
            <a:spLocks noGrp="1" noChangeArrowheads="1"/>
          </p:cNvSpPr>
          <p:nvPr>
            <p:ph idx="1"/>
          </p:nvPr>
        </p:nvSpPr>
        <p:spPr bwMode="auto">
          <a:xfrm>
            <a:off x="3441389" y="1848213"/>
            <a:ext cx="562365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Arial" panose="020B0604020202020204" pitchFamily="34" charset="0"/>
              </a:rPr>
              <a:t>1. Odem- red (</a:t>
            </a:r>
            <a:r>
              <a:rPr kumimoji="0" lang="en-US" altLang="en-US" sz="1400" b="0" i="0" u="none" strike="noStrike" cap="none" normalizeH="0" baseline="0" dirty="0" err="1">
                <a:ln>
                  <a:noFill/>
                </a:ln>
                <a:effectLst/>
                <a:latin typeface="Arial" panose="020B0604020202020204" pitchFamily="34" charset="0"/>
              </a:rPr>
              <a:t>Reuvain</a:t>
            </a:r>
            <a:r>
              <a:rPr kumimoji="0" lang="en-US" altLang="en-US" sz="1400" b="0" i="0" u="none" strike="noStrike" cap="none" normalizeH="0" baseline="0" dirty="0">
                <a:ln>
                  <a:noFill/>
                </a:ln>
                <a:effectLst/>
                <a:latin typeface="Arial" panose="020B0604020202020204" pitchFamily="34" charset="0"/>
              </a:rPr>
              <a:t>). </a:t>
            </a:r>
            <a:endParaRPr kumimoji="0" lang="en-US" altLang="en-US" sz="800" b="0" i="0" u="none" strike="noStrike" cap="none" normalizeH="0" baseline="0" dirty="0">
              <a:ln>
                <a:noFill/>
              </a:ln>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Arial" panose="020B0604020202020204" pitchFamily="34" charset="0"/>
              </a:rPr>
              <a:t>2. </a:t>
            </a:r>
            <a:r>
              <a:rPr kumimoji="0" lang="en-US" altLang="en-US" sz="1400" b="0" i="0" u="none" strike="noStrike" cap="none" normalizeH="0" baseline="0" dirty="0" err="1">
                <a:ln>
                  <a:noFill/>
                </a:ln>
                <a:effectLst/>
                <a:latin typeface="Arial" panose="020B0604020202020204" pitchFamily="34" charset="0"/>
              </a:rPr>
              <a:t>Pitida</a:t>
            </a:r>
            <a:r>
              <a:rPr kumimoji="0" lang="en-US" altLang="en-US" sz="1400" b="0" i="0" u="none" strike="noStrike" cap="none" normalizeH="0" baseline="0" dirty="0">
                <a:ln>
                  <a:noFill/>
                </a:ln>
                <a:effectLst/>
                <a:latin typeface="Arial" panose="020B0604020202020204" pitchFamily="34" charset="0"/>
              </a:rPr>
              <a:t> - green (</a:t>
            </a:r>
            <a:r>
              <a:rPr kumimoji="0" lang="en-US" altLang="en-US" sz="1400" b="0" i="0" u="none" strike="noStrike" cap="none" normalizeH="0" baseline="0" dirty="0" err="1">
                <a:ln>
                  <a:noFill/>
                </a:ln>
                <a:effectLst/>
                <a:latin typeface="Arial" panose="020B0604020202020204" pitchFamily="34" charset="0"/>
              </a:rPr>
              <a:t>Shimeon</a:t>
            </a:r>
            <a:r>
              <a:rPr kumimoji="0" lang="en-US" altLang="en-US" sz="1400" b="0" i="0" u="none" strike="noStrike" cap="none" normalizeH="0" baseline="0" dirty="0">
                <a:ln>
                  <a:noFill/>
                </a:ln>
                <a:effectLst/>
                <a:latin typeface="Arial" panose="020B0604020202020204" pitchFamily="34" charset="0"/>
              </a:rPr>
              <a:t>). </a:t>
            </a:r>
            <a:endParaRPr kumimoji="0" lang="en-US" altLang="en-US" sz="800" b="0" i="0" u="none" strike="noStrike" cap="none" normalizeH="0" baseline="0" dirty="0">
              <a:ln>
                <a:noFill/>
              </a:ln>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Arial" panose="020B0604020202020204" pitchFamily="34" charset="0"/>
              </a:rPr>
              <a:t>3. </a:t>
            </a:r>
            <a:r>
              <a:rPr kumimoji="0" lang="en-US" altLang="en-US" sz="1400" b="0" i="0" u="none" strike="noStrike" cap="none" normalizeH="0" baseline="0" dirty="0" err="1">
                <a:ln>
                  <a:noFill/>
                </a:ln>
                <a:effectLst/>
                <a:latin typeface="Arial" panose="020B0604020202020204" pitchFamily="34" charset="0"/>
              </a:rPr>
              <a:t>Barekes</a:t>
            </a:r>
            <a:r>
              <a:rPr kumimoji="0" lang="en-US" altLang="en-US" sz="1400" b="0" i="0" u="none" strike="noStrike" cap="none" normalizeH="0" baseline="0" dirty="0">
                <a:ln>
                  <a:noFill/>
                </a:ln>
                <a:effectLst/>
                <a:latin typeface="Arial" panose="020B0604020202020204" pitchFamily="34" charset="0"/>
              </a:rPr>
              <a:t> - one third white, one third black and one third red (Levi). </a:t>
            </a:r>
            <a:endParaRPr kumimoji="0" lang="en-US" altLang="en-US" sz="800" b="0" i="0" u="none" strike="noStrike" cap="none" normalizeH="0" baseline="0" dirty="0">
              <a:ln>
                <a:noFill/>
              </a:ln>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Arial" panose="020B0604020202020204" pitchFamily="34" charset="0"/>
              </a:rPr>
              <a:t>4. </a:t>
            </a:r>
            <a:r>
              <a:rPr kumimoji="0" lang="en-US" altLang="en-US" sz="1400" b="0" i="0" u="none" strike="noStrike" cap="none" normalizeH="0" baseline="0" dirty="0" err="1">
                <a:ln>
                  <a:noFill/>
                </a:ln>
                <a:effectLst/>
                <a:latin typeface="Arial" panose="020B0604020202020204" pitchFamily="34" charset="0"/>
              </a:rPr>
              <a:t>Nofech</a:t>
            </a:r>
            <a:r>
              <a:rPr kumimoji="0" lang="en-US" altLang="en-US" sz="1400" b="0" i="0" u="none" strike="noStrike" cap="none" normalizeH="0" baseline="0" dirty="0">
                <a:ln>
                  <a:noFill/>
                </a:ln>
                <a:effectLst/>
                <a:latin typeface="Arial" panose="020B0604020202020204" pitchFamily="34" charset="0"/>
              </a:rPr>
              <a:t> - sky blue (</a:t>
            </a:r>
            <a:r>
              <a:rPr kumimoji="0" lang="en-US" altLang="en-US" sz="1400" b="0" i="0" u="none" strike="noStrike" cap="none" normalizeH="0" baseline="0" dirty="0" err="1">
                <a:ln>
                  <a:noFill/>
                </a:ln>
                <a:effectLst/>
                <a:latin typeface="Arial" panose="020B0604020202020204" pitchFamily="34" charset="0"/>
              </a:rPr>
              <a:t>Yehudah</a:t>
            </a:r>
            <a:r>
              <a:rPr kumimoji="0" lang="en-US" altLang="en-US" sz="1400" b="0" i="0" u="none" strike="noStrike" cap="none" normalizeH="0" baseline="0" dirty="0">
                <a:ln>
                  <a:noFill/>
                </a:ln>
                <a:effectLst/>
                <a:latin typeface="Arial" panose="020B0604020202020204" pitchFamily="34" charset="0"/>
              </a:rPr>
              <a:t>). </a:t>
            </a:r>
            <a:endParaRPr kumimoji="0" lang="en-US" altLang="en-US" sz="800" b="0" i="0" u="none" strike="noStrike" cap="none" normalizeH="0" baseline="0" dirty="0">
              <a:ln>
                <a:noFill/>
              </a:ln>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Arial" panose="020B0604020202020204" pitchFamily="34" charset="0"/>
              </a:rPr>
              <a:t>5. Sapir - bluish black (</a:t>
            </a:r>
            <a:r>
              <a:rPr kumimoji="0" lang="en-US" altLang="en-US" sz="1400" b="0" i="0" u="none" strike="noStrike" cap="none" normalizeH="0" baseline="0" dirty="0" err="1">
                <a:ln>
                  <a:noFill/>
                </a:ln>
                <a:effectLst/>
                <a:latin typeface="Arial" panose="020B0604020202020204" pitchFamily="34" charset="0"/>
              </a:rPr>
              <a:t>Yisaschar</a:t>
            </a:r>
            <a:r>
              <a:rPr kumimoji="0" lang="en-US" altLang="en-US" sz="1400" b="0" i="0" u="none" strike="noStrike" cap="none" normalizeH="0" baseline="0" dirty="0">
                <a:ln>
                  <a:noFill/>
                </a:ln>
                <a:effectLst/>
                <a:latin typeface="Arial" panose="020B0604020202020204" pitchFamily="34" charset="0"/>
              </a:rPr>
              <a:t>). </a:t>
            </a:r>
            <a:endParaRPr kumimoji="0" lang="en-US" altLang="en-US" sz="800" b="0" i="0" u="none" strike="noStrike" cap="none" normalizeH="0" baseline="0" dirty="0">
              <a:ln>
                <a:noFill/>
              </a:ln>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Arial" panose="020B0604020202020204" pitchFamily="34" charset="0"/>
              </a:rPr>
              <a:t>6. Yahalom - white (</a:t>
            </a:r>
            <a:r>
              <a:rPr kumimoji="0" lang="en-US" altLang="en-US" sz="1400" b="0" i="0" u="none" strike="noStrike" cap="none" normalizeH="0" baseline="0" dirty="0" err="1">
                <a:ln>
                  <a:noFill/>
                </a:ln>
                <a:effectLst/>
                <a:latin typeface="Arial" panose="020B0604020202020204" pitchFamily="34" charset="0"/>
              </a:rPr>
              <a:t>Zevulun</a:t>
            </a:r>
            <a:r>
              <a:rPr kumimoji="0" lang="en-US" altLang="en-US" sz="1400" b="0" i="0" u="none" strike="noStrike" cap="none" normalizeH="0" baseline="0" dirty="0">
                <a:ln>
                  <a:noFill/>
                </a:ln>
                <a:effectLst/>
                <a:latin typeface="Arial" panose="020B0604020202020204" pitchFamily="34" charset="0"/>
              </a:rPr>
              <a:t>). </a:t>
            </a:r>
            <a:endParaRPr kumimoji="0" lang="en-US" altLang="en-US" sz="800" b="0" i="0" u="none" strike="noStrike" cap="none" normalizeH="0" baseline="0" dirty="0">
              <a:ln>
                <a:noFill/>
              </a:ln>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Arial" panose="020B0604020202020204" pitchFamily="34" charset="0"/>
              </a:rPr>
              <a:t>7. </a:t>
            </a:r>
            <a:r>
              <a:rPr kumimoji="0" lang="en-US" altLang="en-US" sz="1400" b="0" i="0" u="none" strike="noStrike" cap="none" normalizeH="0" baseline="0" dirty="0" err="1">
                <a:ln>
                  <a:noFill/>
                </a:ln>
                <a:effectLst/>
                <a:latin typeface="Arial" panose="020B0604020202020204" pitchFamily="34" charset="0"/>
              </a:rPr>
              <a:t>Leshem</a:t>
            </a:r>
            <a:r>
              <a:rPr kumimoji="0" lang="en-US" altLang="en-US" sz="1400" b="0" i="0" u="none" strike="noStrike" cap="none" normalizeH="0" baseline="0" dirty="0">
                <a:ln>
                  <a:noFill/>
                </a:ln>
                <a:effectLst/>
                <a:latin typeface="Arial" panose="020B0604020202020204" pitchFamily="34" charset="0"/>
              </a:rPr>
              <a:t> - same color as Sapir (Dan). </a:t>
            </a:r>
            <a:endParaRPr kumimoji="0" lang="en-US" altLang="en-US" sz="800" b="0" i="0" u="none" strike="noStrike" cap="none" normalizeH="0" baseline="0" dirty="0">
              <a:ln>
                <a:noFill/>
              </a:ln>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Arial" panose="020B0604020202020204" pitchFamily="34" charset="0"/>
              </a:rPr>
              <a:t>8. </a:t>
            </a:r>
            <a:r>
              <a:rPr kumimoji="0" lang="en-US" altLang="en-US" sz="1400" b="0" i="0" u="none" strike="noStrike" cap="none" normalizeH="0" baseline="0" dirty="0" err="1">
                <a:ln>
                  <a:noFill/>
                </a:ln>
                <a:effectLst/>
                <a:latin typeface="Arial" panose="020B0604020202020204" pitchFamily="34" charset="0"/>
              </a:rPr>
              <a:t>Shevo</a:t>
            </a:r>
            <a:r>
              <a:rPr kumimoji="0" lang="en-US" altLang="en-US" sz="1400" b="0" i="0" u="none" strike="noStrike" cap="none" normalizeH="0" baseline="0" dirty="0">
                <a:ln>
                  <a:noFill/>
                </a:ln>
                <a:effectLst/>
                <a:latin typeface="Arial" panose="020B0604020202020204" pitchFamily="34" charset="0"/>
              </a:rPr>
              <a:t> - a mixture of black and white (Naftali). </a:t>
            </a:r>
            <a:endParaRPr kumimoji="0" lang="en-US" altLang="en-US" sz="800" b="0" i="0" u="none" strike="noStrike" cap="none" normalizeH="0" baseline="0" dirty="0">
              <a:ln>
                <a:noFill/>
              </a:ln>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Arial" panose="020B0604020202020204" pitchFamily="34" charset="0"/>
              </a:rPr>
              <a:t>9. </a:t>
            </a:r>
            <a:r>
              <a:rPr kumimoji="0" lang="en-US" altLang="en-US" sz="1400" b="0" i="0" u="none" strike="noStrike" cap="none" normalizeH="0" baseline="0" dirty="0" err="1">
                <a:ln>
                  <a:noFill/>
                </a:ln>
                <a:effectLst/>
                <a:latin typeface="Arial" panose="020B0604020202020204" pitchFamily="34" charset="0"/>
              </a:rPr>
              <a:t>Achlama</a:t>
            </a:r>
            <a:r>
              <a:rPr kumimoji="0" lang="en-US" altLang="en-US" sz="1400" b="0" i="0" u="none" strike="noStrike" cap="none" normalizeH="0" baseline="0" dirty="0">
                <a:ln>
                  <a:noFill/>
                </a:ln>
                <a:effectLst/>
                <a:latin typeface="Arial" panose="020B0604020202020204" pitchFamily="34" charset="0"/>
              </a:rPr>
              <a:t> - wine red (Gad). </a:t>
            </a:r>
            <a:endParaRPr kumimoji="0" lang="en-US" altLang="en-US" sz="800" b="0" i="0" u="none" strike="noStrike" cap="none" normalizeH="0" baseline="0" dirty="0">
              <a:ln>
                <a:noFill/>
              </a:ln>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Arial" panose="020B0604020202020204" pitchFamily="34" charset="0"/>
              </a:rPr>
              <a:t>10. Tarshish - same color as Yahalom (Asher). </a:t>
            </a:r>
            <a:endParaRPr kumimoji="0" lang="en-US" altLang="en-US" sz="800" b="0" i="0" u="none" strike="noStrike" cap="none" normalizeH="0" baseline="0" dirty="0">
              <a:ln>
                <a:noFill/>
              </a:ln>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Arial" panose="020B0604020202020204" pitchFamily="34" charset="0"/>
              </a:rPr>
              <a:t>11. </a:t>
            </a:r>
            <a:r>
              <a:rPr kumimoji="0" lang="en-US" altLang="en-US" sz="1400" b="0" i="0" u="none" strike="noStrike" cap="none" normalizeH="0" baseline="0" dirty="0" err="1">
                <a:ln>
                  <a:noFill/>
                </a:ln>
                <a:effectLst/>
                <a:latin typeface="Arial" panose="020B0604020202020204" pitchFamily="34" charset="0"/>
              </a:rPr>
              <a:t>Shoham</a:t>
            </a:r>
            <a:r>
              <a:rPr kumimoji="0" lang="en-US" altLang="en-US" sz="1400" b="0" i="0" u="none" strike="noStrike" cap="none" normalizeH="0" baseline="0" dirty="0">
                <a:ln>
                  <a:noFill/>
                </a:ln>
                <a:effectLst/>
                <a:latin typeface="Arial" panose="020B0604020202020204" pitchFamily="34" charset="0"/>
              </a:rPr>
              <a:t> - black (Yosef). </a:t>
            </a:r>
            <a:endParaRPr kumimoji="0" lang="en-US" altLang="en-US" sz="800" b="0" i="0" u="none" strike="noStrike" cap="none" normalizeH="0" baseline="0" dirty="0">
              <a:ln>
                <a:noFill/>
              </a:ln>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Arial" panose="020B0604020202020204" pitchFamily="34" charset="0"/>
              </a:rPr>
              <a:t>12. </a:t>
            </a:r>
            <a:r>
              <a:rPr kumimoji="0" lang="en-US" altLang="en-US" sz="1400" b="0" i="0" u="none" strike="noStrike" cap="none" normalizeH="0" baseline="0" dirty="0" err="1">
                <a:ln>
                  <a:noFill/>
                </a:ln>
                <a:effectLst/>
                <a:latin typeface="Arial" panose="020B0604020202020204" pitchFamily="34" charset="0"/>
              </a:rPr>
              <a:t>Yashfeh</a:t>
            </a:r>
            <a:r>
              <a:rPr kumimoji="0" lang="en-US" altLang="en-US" sz="1400" b="0" i="0" u="none" strike="noStrike" cap="none" normalizeH="0" baseline="0" dirty="0">
                <a:ln>
                  <a:noFill/>
                </a:ln>
                <a:effectLst/>
                <a:latin typeface="Arial" panose="020B0604020202020204" pitchFamily="34" charset="0"/>
              </a:rPr>
              <a:t> - was a multicolored stone (Binyamin). </a:t>
            </a:r>
            <a:endParaRPr kumimoji="0" lang="en-US" altLang="en-US" sz="800" b="0" i="0" u="none" strike="noStrike" cap="none" normalizeH="0" baseline="0" dirty="0">
              <a:ln>
                <a:noFill/>
              </a:ln>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FF0000"/>
                </a:solidFill>
                <a:effectLst/>
                <a:latin typeface="Arial" panose="020B0604020202020204" pitchFamily="34" charset="0"/>
              </a:rPr>
              <a:t>The stones were in the following order: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3 2 1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6 5 4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9 8 7 </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12 11 10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E5070E22-DC2E-4561-8C3F-DD8ECFA6ACBA}"/>
              </a:ext>
            </a:extLst>
          </p:cNvPr>
          <p:cNvSpPr>
            <a:spLocks noGrp="1" noChangeArrowheads="1"/>
          </p:cNvSpPr>
          <p:nvPr>
            <p:ph type="title"/>
          </p:nvPr>
        </p:nvSpPr>
        <p:spPr bwMode="auto">
          <a:xfrm>
            <a:off x="3518279" y="1086436"/>
            <a:ext cx="546976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FF0000"/>
                </a:solidFill>
                <a:effectLst/>
                <a:latin typeface="Arial" panose="020B0604020202020204" pitchFamily="34" charset="0"/>
              </a:rPr>
              <a:t>In the Midrash </a:t>
            </a:r>
            <a:r>
              <a:rPr kumimoji="0" lang="en-US" altLang="en-US" sz="1600" b="1" i="1" u="none" strike="noStrike" cap="none" normalizeH="0" baseline="0" dirty="0" err="1">
                <a:ln>
                  <a:noFill/>
                </a:ln>
                <a:solidFill>
                  <a:srgbClr val="FF0000"/>
                </a:solidFill>
                <a:effectLst/>
                <a:latin typeface="Arial" panose="020B0604020202020204" pitchFamily="34" charset="0"/>
              </a:rPr>
              <a:t>Rabba</a:t>
            </a:r>
            <a:r>
              <a:rPr kumimoji="0" lang="en-US" altLang="en-US" sz="1600" b="1" i="1" u="none" strike="noStrike" cap="none" normalizeH="0" baseline="0" dirty="0">
                <a:ln>
                  <a:noFill/>
                </a:ln>
                <a:solidFill>
                  <a:srgbClr val="FF0000"/>
                </a:solidFill>
                <a:effectLst/>
                <a:latin typeface="Arial" panose="020B0604020202020204" pitchFamily="34" charset="0"/>
              </a:rPr>
              <a:t> it states the colors of the stones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6152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2A4B30-77D7-4FFB-8B53-A88BD68CA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C6A366-D3FB-402B-B5A2-EA7B721DD0B8}"/>
              </a:ext>
            </a:extLst>
          </p:cNvPr>
          <p:cNvSpPr>
            <a:spLocks noGrp="1"/>
          </p:cNvSpPr>
          <p:nvPr>
            <p:ph type="title"/>
          </p:nvPr>
        </p:nvSpPr>
        <p:spPr>
          <a:xfrm>
            <a:off x="1451580" y="804519"/>
            <a:ext cx="4325112" cy="1049235"/>
          </a:xfrm>
        </p:spPr>
        <p:txBody>
          <a:bodyPr>
            <a:normAutofit/>
          </a:bodyPr>
          <a:lstStyle/>
          <a:p>
            <a:r>
              <a:rPr lang="en-US" sz="2800" dirty="0"/>
              <a:t>Ephod Breast plate</a:t>
            </a:r>
          </a:p>
        </p:txBody>
      </p:sp>
      <p:cxnSp>
        <p:nvCxnSpPr>
          <p:cNvPr id="13" name="Straight Connector 12">
            <a:extLst>
              <a:ext uri="{FF2B5EF4-FFF2-40B4-BE49-F238E27FC236}">
                <a16:creationId xmlns:a16="http://schemas.microsoft.com/office/drawing/2014/main" id="{373AAE2E-5D6B-4952-A4BB-546C49F8DE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43251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Rectangle 14">
            <a:extLst>
              <a:ext uri="{FF2B5EF4-FFF2-40B4-BE49-F238E27FC236}">
                <a16:creationId xmlns:a16="http://schemas.microsoft.com/office/drawing/2014/main" id="{01E4D783-AD45-49E7-B6C7-BBACB8290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Content Placeholder 7">
            <a:extLst>
              <a:ext uri="{FF2B5EF4-FFF2-40B4-BE49-F238E27FC236}">
                <a16:creationId xmlns:a16="http://schemas.microsoft.com/office/drawing/2014/main" id="{CDBE996A-A6B2-402D-92A9-5E37A21A54BE}"/>
              </a:ext>
            </a:extLst>
          </p:cNvPr>
          <p:cNvSpPr>
            <a:spLocks noGrp="1"/>
          </p:cNvSpPr>
          <p:nvPr>
            <p:ph idx="1"/>
          </p:nvPr>
        </p:nvSpPr>
        <p:spPr>
          <a:xfrm>
            <a:off x="888275" y="2019475"/>
            <a:ext cx="5050708" cy="4424868"/>
          </a:xfrm>
        </p:spPr>
        <p:txBody>
          <a:bodyPr>
            <a:normAutofit fontScale="40000" lnSpcReduction="20000"/>
          </a:bodyPr>
          <a:lstStyle/>
          <a:p>
            <a:r>
              <a:rPr lang="en-US" dirty="0"/>
              <a:t>The first row contains the following precious stones:</a:t>
            </a:r>
          </a:p>
          <a:p>
            <a:r>
              <a:rPr lang="en-US" dirty="0"/>
              <a:t>Carbuncle: This is a reddish looking precious stone that looks like burning coal.   </a:t>
            </a:r>
          </a:p>
          <a:p>
            <a:r>
              <a:rPr lang="en-US" dirty="0"/>
              <a:t>Topaz: This is a yellow or yellow-green translucent precious stone.</a:t>
            </a:r>
          </a:p>
          <a:p>
            <a:r>
              <a:rPr lang="en-US" dirty="0" err="1"/>
              <a:t>Sardius</a:t>
            </a:r>
            <a:r>
              <a:rPr lang="en-US" dirty="0"/>
              <a:t>: Also called carnelian, this is a blood-red or brownish-red stone.</a:t>
            </a:r>
          </a:p>
          <a:p>
            <a:r>
              <a:rPr lang="en-US" dirty="0"/>
              <a:t>The second row contains the following precious stones:</a:t>
            </a:r>
          </a:p>
          <a:p>
            <a:r>
              <a:rPr lang="en-US" dirty="0"/>
              <a:t>Diamond: This is usually clear or white as diamonds were mostly uncut as at then.</a:t>
            </a:r>
          </a:p>
          <a:p>
            <a:r>
              <a:rPr lang="en-US" dirty="0"/>
              <a:t>Sapphire:  This is a stone colored in a saturated shade of blue, but it might not have been an actual sapphire stone as the stone was hardly used or known in those days.   </a:t>
            </a:r>
          </a:p>
          <a:p>
            <a:r>
              <a:rPr lang="en-US" dirty="0"/>
              <a:t>Emerald: This might not have been an exact emerald stone, as it was described as a green stone.</a:t>
            </a:r>
          </a:p>
          <a:p>
            <a:r>
              <a:rPr lang="en-US" dirty="0"/>
              <a:t>The third row contains the following stones:</a:t>
            </a:r>
          </a:p>
          <a:p>
            <a:r>
              <a:rPr lang="en-US" dirty="0"/>
              <a:t>Amethyst: This is a purple stone with the literal meaning of ‘not intoxicating,’ and it was thought that it could stop one from becoming intoxicated.</a:t>
            </a:r>
          </a:p>
          <a:p>
            <a:r>
              <a:rPr lang="en-US" dirty="0"/>
              <a:t>Agate: These are sky blue stones that were commonly used in Assyria and Egypt as talismans.</a:t>
            </a:r>
          </a:p>
          <a:p>
            <a:r>
              <a:rPr lang="en-US" dirty="0" err="1"/>
              <a:t>Ligure</a:t>
            </a:r>
            <a:r>
              <a:rPr lang="en-US" dirty="0"/>
              <a:t>:  This is a pale yellowish mineral.  </a:t>
            </a:r>
          </a:p>
          <a:p>
            <a:r>
              <a:rPr lang="en-US" dirty="0"/>
              <a:t>The fourth row contains the following stones:</a:t>
            </a:r>
          </a:p>
          <a:p>
            <a:r>
              <a:rPr lang="en-US" dirty="0"/>
              <a:t>Jasper: This is a red stone that was sometimes confused as a ruby.</a:t>
            </a:r>
          </a:p>
          <a:p>
            <a:r>
              <a:rPr lang="en-US" dirty="0"/>
              <a:t>Onyx: This is an opaque banded stone.</a:t>
            </a:r>
          </a:p>
          <a:p>
            <a:r>
              <a:rPr lang="en-US" dirty="0"/>
              <a:t>Beryl: This is a blue-green stone that looked like the color of the sea</a:t>
            </a:r>
          </a:p>
        </p:txBody>
      </p:sp>
      <p:pic>
        <p:nvPicPr>
          <p:cNvPr id="4" name="Content Placeholder 3">
            <a:extLst>
              <a:ext uri="{FF2B5EF4-FFF2-40B4-BE49-F238E27FC236}">
                <a16:creationId xmlns:a16="http://schemas.microsoft.com/office/drawing/2014/main" id="{551EDD7D-880A-4E49-ACA6-BF6FB2A650DF}"/>
              </a:ext>
            </a:extLst>
          </p:cNvPr>
          <p:cNvPicPr>
            <a:picLocks noChangeAspect="1"/>
          </p:cNvPicPr>
          <p:nvPr/>
        </p:nvPicPr>
        <p:blipFill>
          <a:blip r:embed="rId2"/>
          <a:stretch>
            <a:fillRect/>
          </a:stretch>
        </p:blipFill>
        <p:spPr>
          <a:xfrm>
            <a:off x="6253018" y="313743"/>
            <a:ext cx="4577607" cy="5776162"/>
          </a:xfrm>
          <a:prstGeom prst="rect">
            <a:avLst/>
          </a:prstGeom>
        </p:spPr>
      </p:pic>
    </p:spTree>
    <p:extLst>
      <p:ext uri="{BB962C8B-B14F-4D97-AF65-F5344CB8AC3E}">
        <p14:creationId xmlns:p14="http://schemas.microsoft.com/office/powerpoint/2010/main" val="313116630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20</TotalTime>
  <Words>2062</Words>
  <Application>Microsoft Office PowerPoint</Application>
  <PresentationFormat>Widescreen</PresentationFormat>
  <Paragraphs>69</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Gill Sans MT</vt:lpstr>
      <vt:lpstr>Gallery</vt:lpstr>
      <vt:lpstr>High Priest BreastPlate</vt:lpstr>
      <vt:lpstr>Priestly Breastplate</vt:lpstr>
      <vt:lpstr>Hebrew Bible</vt:lpstr>
      <vt:lpstr>High Priest BreastPlate   </vt:lpstr>
      <vt:lpstr>High Priest BreastPlate </vt:lpstr>
      <vt:lpstr>High Priest BreastPlate   </vt:lpstr>
      <vt:lpstr>In the Midrash Rabba it states the colors of the stones: </vt:lpstr>
      <vt:lpstr>In the Midrash Rabba it states the colors of the stones</vt:lpstr>
      <vt:lpstr>Ephod Breast plate</vt:lpstr>
      <vt:lpstr>In the Bible we learn that</vt:lpstr>
      <vt:lpstr>The Urim and Thummim</vt:lpstr>
      <vt:lpstr>The Urim and Thummim</vt:lpstr>
      <vt:lpstr>12 jewels in the New Testament</vt:lpstr>
      <vt:lpstr>Pattern   </vt:lpstr>
      <vt:lpstr>Fraternally shared,   Companion Andrew D. White #36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Priest BreastPlate</dc:title>
  <dc:creator>Andrew D White</dc:creator>
  <cp:lastModifiedBy>Andrew D White</cp:lastModifiedBy>
  <cp:revision>3</cp:revision>
  <cp:lastPrinted>2021-01-12T21:02:08Z</cp:lastPrinted>
  <dcterms:created xsi:type="dcterms:W3CDTF">2021-01-12T19:54:08Z</dcterms:created>
  <dcterms:modified xsi:type="dcterms:W3CDTF">2021-01-12T21:06:18Z</dcterms:modified>
</cp:coreProperties>
</file>