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5"/>
  </p:notesMasterIdLst>
  <p:handoutMasterIdLst>
    <p:handoutMasterId r:id="rId26"/>
  </p:handoutMasterIdLst>
  <p:sldIdLst>
    <p:sldId id="638" r:id="rId2"/>
    <p:sldId id="705" r:id="rId3"/>
    <p:sldId id="710" r:id="rId4"/>
    <p:sldId id="709" r:id="rId5"/>
    <p:sldId id="700" r:id="rId6"/>
    <p:sldId id="685" r:id="rId7"/>
    <p:sldId id="701" r:id="rId8"/>
    <p:sldId id="687" r:id="rId9"/>
    <p:sldId id="702" r:id="rId10"/>
    <p:sldId id="689" r:id="rId11"/>
    <p:sldId id="690" r:id="rId12"/>
    <p:sldId id="691" r:id="rId13"/>
    <p:sldId id="692" r:id="rId14"/>
    <p:sldId id="693" r:id="rId15"/>
    <p:sldId id="695" r:id="rId16"/>
    <p:sldId id="696" r:id="rId17"/>
    <p:sldId id="697" r:id="rId18"/>
    <p:sldId id="707" r:id="rId19"/>
    <p:sldId id="708" r:id="rId20"/>
    <p:sldId id="698" r:id="rId21"/>
    <p:sldId id="711" r:id="rId22"/>
    <p:sldId id="699" r:id="rId23"/>
    <p:sldId id="703"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BCA42D-9DF5-4323-ACD6-5E6D1DF9E0DD}">
          <p14:sldIdLst>
            <p14:sldId id="638"/>
            <p14:sldId id="705"/>
            <p14:sldId id="710"/>
            <p14:sldId id="709"/>
            <p14:sldId id="700"/>
            <p14:sldId id="685"/>
            <p14:sldId id="701"/>
            <p14:sldId id="687"/>
            <p14:sldId id="702"/>
            <p14:sldId id="689"/>
            <p14:sldId id="690"/>
            <p14:sldId id="691"/>
            <p14:sldId id="692"/>
            <p14:sldId id="693"/>
            <p14:sldId id="695"/>
            <p14:sldId id="696"/>
            <p14:sldId id="697"/>
            <p14:sldId id="707"/>
            <p14:sldId id="708"/>
            <p14:sldId id="698"/>
            <p14:sldId id="711"/>
            <p14:sldId id="699"/>
            <p14:sldId id="703"/>
          </p14:sldIdLst>
        </p14:section>
        <p14:section name="Untitled Section" id="{714ABC1D-F28C-4B97-A7ED-697D74BA839E}">
          <p14:sldIdLst/>
        </p14:section>
      </p14:sectionLst>
    </p:ext>
    <p:ext uri="{EFAFB233-063F-42B5-8137-9DF3F51BA10A}">
      <p15:sldGuideLst xmlns:p15="http://schemas.microsoft.com/office/powerpoint/2012/main">
        <p15:guide id="1" orient="horz" pos="1736">
          <p15:clr>
            <a:srgbClr val="A4A3A4"/>
          </p15:clr>
        </p15:guide>
        <p15:guide id="2" orient="horz" pos="1017">
          <p15:clr>
            <a:srgbClr val="A4A3A4"/>
          </p15:clr>
        </p15:guide>
        <p15:guide id="3" orient="horz" pos="3302">
          <p15:clr>
            <a:srgbClr val="A4A3A4"/>
          </p15:clr>
        </p15:guide>
        <p15:guide id="4" orient="horz" pos="2309">
          <p15:clr>
            <a:srgbClr val="A4A3A4"/>
          </p15:clr>
        </p15:guide>
        <p15:guide id="5" orient="horz" pos="1204">
          <p15:clr>
            <a:srgbClr val="A4A3A4"/>
          </p15:clr>
        </p15:guide>
        <p15:guide id="6" orient="horz" pos="2204">
          <p15:clr>
            <a:srgbClr val="A4A3A4"/>
          </p15:clr>
        </p15:guide>
        <p15:guide id="7" orient="horz" pos="969">
          <p15:clr>
            <a:srgbClr val="A4A3A4"/>
          </p15:clr>
        </p15:guide>
        <p15:guide id="8" orient="horz" pos="3564">
          <p15:clr>
            <a:srgbClr val="A4A3A4"/>
          </p15:clr>
        </p15:guide>
        <p15:guide id="9" pos="3442">
          <p15:clr>
            <a:srgbClr val="A4A3A4"/>
          </p15:clr>
        </p15:guide>
        <p15:guide id="10" pos="2789">
          <p15:clr>
            <a:srgbClr val="A4A3A4"/>
          </p15:clr>
        </p15:guide>
        <p15:guide id="11" pos="33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DRF Helpdesk"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CF"/>
    <a:srgbClr val="CCECFF"/>
    <a:srgbClr val="44B4E5"/>
    <a:srgbClr val="EEECE1"/>
    <a:srgbClr val="102C52"/>
    <a:srgbClr val="40AD48"/>
    <a:srgbClr val="007DC3"/>
    <a:srgbClr val="FF5000"/>
    <a:srgbClr val="FF7234"/>
    <a:srgbClr val="FEE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5" autoAdjust="0"/>
    <p:restoredTop sz="67851" autoAdjust="0"/>
  </p:normalViewPr>
  <p:slideViewPr>
    <p:cSldViewPr snapToGrid="0" showGuides="1">
      <p:cViewPr varScale="1">
        <p:scale>
          <a:sx n="61" d="100"/>
          <a:sy n="61" d="100"/>
        </p:scale>
        <p:origin x="2268" y="66"/>
      </p:cViewPr>
      <p:guideLst>
        <p:guide orient="horz" pos="1736"/>
        <p:guide orient="horz" pos="1017"/>
        <p:guide orient="horz" pos="3302"/>
        <p:guide orient="horz" pos="2309"/>
        <p:guide orient="horz" pos="1204"/>
        <p:guide orient="horz" pos="2204"/>
        <p:guide orient="horz" pos="969"/>
        <p:guide orient="horz" pos="3564"/>
        <p:guide pos="3442"/>
        <p:guide pos="2789"/>
        <p:guide pos="3321"/>
      </p:guideLst>
    </p:cSldViewPr>
  </p:slideViewPr>
  <p:outlineViewPr>
    <p:cViewPr>
      <p:scale>
        <a:sx n="33" d="100"/>
        <a:sy n="33" d="100"/>
      </p:scale>
      <p:origin x="0" y="5958"/>
    </p:cViewPr>
  </p:outlineViewPr>
  <p:notesTextViewPr>
    <p:cViewPr>
      <p:scale>
        <a:sx n="1" d="1"/>
        <a:sy n="1" d="1"/>
      </p:scale>
      <p:origin x="0" y="0"/>
    </p:cViewPr>
  </p:notesTextViewPr>
  <p:sorterViewPr>
    <p:cViewPr>
      <p:scale>
        <a:sx n="100" d="100"/>
        <a:sy n="100" d="100"/>
      </p:scale>
      <p:origin x="0" y="9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581" cy="465664"/>
          </a:xfrm>
          <a:prstGeom prst="rect">
            <a:avLst/>
          </a:prstGeom>
        </p:spPr>
        <p:txBody>
          <a:bodyPr vert="horz" lIns="90833" tIns="45416" rIns="90833" bIns="45416" rtlCol="0"/>
          <a:lstStyle>
            <a:lvl1pPr algn="l">
              <a:defRPr sz="1200"/>
            </a:lvl1pPr>
          </a:lstStyle>
          <a:p>
            <a:endParaRPr lang="en-US" dirty="0"/>
          </a:p>
        </p:txBody>
      </p:sp>
      <p:sp>
        <p:nvSpPr>
          <p:cNvPr id="3" name="Date Placeholder 2"/>
          <p:cNvSpPr>
            <a:spLocks noGrp="1"/>
          </p:cNvSpPr>
          <p:nvPr>
            <p:ph type="dt" sz="quarter" idx="1"/>
          </p:nvPr>
        </p:nvSpPr>
        <p:spPr>
          <a:xfrm>
            <a:off x="3978328" y="2"/>
            <a:ext cx="3043581" cy="465664"/>
          </a:xfrm>
          <a:prstGeom prst="rect">
            <a:avLst/>
          </a:prstGeom>
        </p:spPr>
        <p:txBody>
          <a:bodyPr vert="horz" lIns="90833" tIns="45416" rIns="90833" bIns="45416" rtlCol="0"/>
          <a:lstStyle>
            <a:lvl1pPr algn="r">
              <a:defRPr sz="1200"/>
            </a:lvl1pPr>
          </a:lstStyle>
          <a:p>
            <a:fld id="{C105B019-62B6-46B2-AD61-3AA1366B7268}" type="datetimeFigureOut">
              <a:rPr lang="en-US" smtClean="0"/>
              <a:t>5/23/2018</a:t>
            </a:fld>
            <a:endParaRPr lang="en-US" dirty="0"/>
          </a:p>
        </p:txBody>
      </p:sp>
      <p:sp>
        <p:nvSpPr>
          <p:cNvPr id="4" name="Footer Placeholder 3"/>
          <p:cNvSpPr>
            <a:spLocks noGrp="1"/>
          </p:cNvSpPr>
          <p:nvPr>
            <p:ph type="ftr" sz="quarter" idx="2"/>
          </p:nvPr>
        </p:nvSpPr>
        <p:spPr>
          <a:xfrm>
            <a:off x="1" y="8841350"/>
            <a:ext cx="3043581" cy="465664"/>
          </a:xfrm>
          <a:prstGeom prst="rect">
            <a:avLst/>
          </a:prstGeom>
        </p:spPr>
        <p:txBody>
          <a:bodyPr vert="horz" lIns="90833" tIns="45416" rIns="90833" bIns="454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28" y="8841350"/>
            <a:ext cx="3043581" cy="465664"/>
          </a:xfrm>
          <a:prstGeom prst="rect">
            <a:avLst/>
          </a:prstGeom>
        </p:spPr>
        <p:txBody>
          <a:bodyPr vert="horz" lIns="90833" tIns="45416" rIns="90833" bIns="45416" rtlCol="0" anchor="b"/>
          <a:lstStyle>
            <a:lvl1pPr algn="r">
              <a:defRPr sz="1200"/>
            </a:lvl1pPr>
          </a:lstStyle>
          <a:p>
            <a:fld id="{A557F17A-39EB-4563-9A45-9B21A0648267}" type="slidenum">
              <a:rPr lang="en-US" smtClean="0"/>
              <a:t>‹#›</a:t>
            </a:fld>
            <a:endParaRPr lang="en-US" dirty="0"/>
          </a:p>
        </p:txBody>
      </p:sp>
    </p:spTree>
    <p:extLst>
      <p:ext uri="{BB962C8B-B14F-4D97-AF65-F5344CB8AC3E}">
        <p14:creationId xmlns:p14="http://schemas.microsoft.com/office/powerpoint/2010/main" val="282978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3301" tIns="46651" rIns="93301" bIns="46651"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301" tIns="46651" rIns="93301" bIns="46651" rtlCol="0"/>
          <a:lstStyle>
            <a:lvl1pPr algn="r">
              <a:defRPr sz="1200"/>
            </a:lvl1pPr>
          </a:lstStyle>
          <a:p>
            <a:fld id="{84EDC4F5-BC15-4B26-9165-830307F4410C}" type="datetimeFigureOut">
              <a:rPr lang="en-US" smtClean="0"/>
              <a:pPr/>
              <a:t>5/23/2018</a:t>
            </a:fld>
            <a:endParaRPr lang="en-US" dirty="0"/>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3301" tIns="46651" rIns="93301" bIns="46651" rtlCol="0" anchor="ctr"/>
          <a:lstStyle/>
          <a:p>
            <a:endParaRPr lang="en-US" dirty="0"/>
          </a:p>
        </p:txBody>
      </p:sp>
      <p:sp>
        <p:nvSpPr>
          <p:cNvPr id="5" name="Notes Placeholder 4"/>
          <p:cNvSpPr>
            <a:spLocks noGrp="1"/>
          </p:cNvSpPr>
          <p:nvPr>
            <p:ph type="body" sz="quarter" idx="3"/>
          </p:nvPr>
        </p:nvSpPr>
        <p:spPr>
          <a:xfrm>
            <a:off x="702310" y="4421822"/>
            <a:ext cx="5618480" cy="4189095"/>
          </a:xfrm>
          <a:prstGeom prst="rect">
            <a:avLst/>
          </a:prstGeom>
        </p:spPr>
        <p:txBody>
          <a:bodyPr vert="horz" lIns="93301" tIns="46651" rIns="93301" bIns="466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1"/>
            <a:ext cx="3043343" cy="465455"/>
          </a:xfrm>
          <a:prstGeom prst="rect">
            <a:avLst/>
          </a:prstGeom>
        </p:spPr>
        <p:txBody>
          <a:bodyPr vert="horz" lIns="93301" tIns="46651" rIns="93301" bIns="466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301" tIns="46651" rIns="93301" bIns="46651" rtlCol="0" anchor="b"/>
          <a:lstStyle>
            <a:lvl1pPr algn="r">
              <a:defRPr sz="1200"/>
            </a:lvl1pPr>
          </a:lstStyle>
          <a:p>
            <a:fld id="{0F8F56F4-BE28-46D3-9760-25634DCEA6CD}" type="slidenum">
              <a:rPr lang="en-US" smtClean="0"/>
              <a:pPr/>
              <a:t>‹#›</a:t>
            </a:fld>
            <a:endParaRPr lang="en-US" dirty="0"/>
          </a:p>
        </p:txBody>
      </p:sp>
    </p:spTree>
    <p:extLst>
      <p:ext uri="{BB962C8B-B14F-4D97-AF65-F5344CB8AC3E}">
        <p14:creationId xmlns:p14="http://schemas.microsoft.com/office/powerpoint/2010/main" val="346283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10">
              <a:defRPr sz="1800"/>
            </a:pPr>
            <a:endParaRPr lang="en-US" dirty="0">
              <a:uFill>
                <a:solidFill/>
              </a:uFill>
              <a:latin typeface="Trebuchet MS"/>
              <a:ea typeface="Trebuchet MS"/>
              <a:cs typeface="Trebuchet MS"/>
              <a:sym typeface="Trebuchet MS"/>
            </a:endParaRPr>
          </a:p>
        </p:txBody>
      </p:sp>
      <p:sp>
        <p:nvSpPr>
          <p:cNvPr id="4" name="Slide Number Placeholder 3"/>
          <p:cNvSpPr>
            <a:spLocks noGrp="1"/>
          </p:cNvSpPr>
          <p:nvPr>
            <p:ph type="sldNum" sz="quarter" idx="10"/>
          </p:nvPr>
        </p:nvSpPr>
        <p:spPr/>
        <p:txBody>
          <a:bodyPr/>
          <a:lstStyle/>
          <a:p>
            <a:fld id="{0F8F56F4-BE28-46D3-9760-25634DCEA6CD}" type="slidenum">
              <a:rPr lang="en-US" smtClean="0"/>
              <a:pPr/>
              <a:t>1</a:t>
            </a:fld>
            <a:endParaRPr lang="en-US" dirty="0"/>
          </a:p>
        </p:txBody>
      </p:sp>
    </p:spTree>
    <p:extLst>
      <p:ext uri="{BB962C8B-B14F-4D97-AF65-F5344CB8AC3E}">
        <p14:creationId xmlns:p14="http://schemas.microsoft.com/office/powerpoint/2010/main" val="85689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a:t>Reasonable accommodations the school must provide for a student with a disability. Goal is to provide accommodations that child really needs, or would need in special circumstance</a:t>
            </a:r>
          </a:p>
          <a:p>
            <a:pPr lvl="1"/>
            <a:endParaRPr lang="en-US" sz="2400" dirty="0"/>
          </a:p>
          <a:p>
            <a:pPr lvl="1"/>
            <a:r>
              <a:rPr lang="en-US" sz="2400" dirty="0"/>
              <a:t>A child does not need to require special education to be protected; children with T1D are protected under this law. </a:t>
            </a:r>
          </a:p>
          <a:p>
            <a:pPr lvl="1"/>
            <a:endParaRPr lang="en-US" sz="2400" dirty="0"/>
          </a:p>
          <a:p>
            <a:pPr lvl="1"/>
            <a:r>
              <a:rPr lang="en-US" sz="2400" dirty="0"/>
              <a:t>All ages/stages should have one</a:t>
            </a:r>
          </a:p>
          <a:p>
            <a:pPr lvl="1"/>
            <a:endParaRPr lang="en-US" sz="2400" dirty="0">
              <a:effectLst>
                <a:outerShdw blurRad="38100" dist="38100" dir="2700000" algn="tl">
                  <a:srgbClr val="C0C0C0"/>
                </a:outerShdw>
              </a:effectLst>
            </a:endParaRPr>
          </a:p>
          <a:p>
            <a:pPr lvl="1"/>
            <a:r>
              <a:rPr lang="en-US" sz="2400" dirty="0">
                <a:effectLst>
                  <a:outerShdw blurRad="38100" dist="38100" dir="2700000" algn="tl">
                    <a:srgbClr val="C0C0C0"/>
                  </a:outerShdw>
                </a:effectLst>
              </a:rPr>
              <a:t>Any school that receives federal funding </a:t>
            </a:r>
            <a:r>
              <a:rPr lang="en-US" sz="2400" b="1" u="sng" dirty="0">
                <a:effectLst>
                  <a:outerShdw blurRad="38100" dist="38100" dir="2700000" algn="tl">
                    <a:srgbClr val="C0C0C0"/>
                  </a:outerShdw>
                </a:effectLst>
              </a:rPr>
              <a:t>must</a:t>
            </a:r>
            <a:r>
              <a:rPr lang="en-US" sz="2400" dirty="0">
                <a:effectLst>
                  <a:outerShdw blurRad="38100" dist="38100" dir="2700000" algn="tl">
                    <a:srgbClr val="C0C0C0"/>
                  </a:outerShdw>
                </a:effectLst>
              </a:rPr>
              <a:t> comply with Section 504, or risk losing funding (typically private schools are exempt)</a:t>
            </a:r>
          </a:p>
          <a:p>
            <a:pPr lvl="1"/>
            <a:endParaRPr lang="en-US" sz="2400" dirty="0"/>
          </a:p>
          <a:p>
            <a:pPr lvl="1"/>
            <a:r>
              <a:rPr lang="en-US" sz="2400" dirty="0"/>
              <a:t>Contact your school principal (in writing) to request a 504 plan meeting. Typically overseen by the school psychologist</a:t>
            </a:r>
          </a:p>
          <a:p>
            <a:pPr lvl="1"/>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extLst>
      <p:ext uri="{BB962C8B-B14F-4D97-AF65-F5344CB8AC3E}">
        <p14:creationId xmlns:p14="http://schemas.microsoft.com/office/powerpoint/2010/main" val="109615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lvl="1">
              <a:buFont typeface="Wingdings" panose="05000000000000000000" pitchFamily="2" charset="2"/>
              <a:buChar char="§"/>
            </a:pPr>
            <a:r>
              <a:rPr lang="en-US" altLang="en-US" sz="2200" dirty="0"/>
              <a:t>Team process- Parent, student, school health provider, administrator, 504 coordinator, all teachers involved with student</a:t>
            </a:r>
          </a:p>
          <a:p>
            <a:pPr lvl="1">
              <a:lnSpc>
                <a:spcPct val="100000"/>
              </a:lnSpc>
              <a:buFont typeface="Wingdings" panose="05000000000000000000" pitchFamily="2" charset="2"/>
              <a:buChar char="§"/>
            </a:pPr>
            <a:r>
              <a:rPr lang="en-US" altLang="en-US" sz="2200" dirty="0"/>
              <a:t>Discussion ensues re: needed modifications based on student’s classroom/situation</a:t>
            </a:r>
          </a:p>
          <a:p>
            <a:pPr lvl="1">
              <a:buFont typeface="Wingdings" panose="05000000000000000000" pitchFamily="2" charset="2"/>
              <a:buChar char="§"/>
            </a:pPr>
            <a:r>
              <a:rPr lang="en-US" altLang="en-US" sz="2200" dirty="0"/>
              <a:t>Helpful to arrive with customized medical plan (bulleted, brief) for student to be used in developing 504 (if you see this, do this)</a:t>
            </a:r>
          </a:p>
          <a:p>
            <a:pPr lvl="1">
              <a:lnSpc>
                <a:spcPct val="100000"/>
              </a:lnSpc>
              <a:buFont typeface="Wingdings" panose="05000000000000000000" pitchFamily="2" charset="2"/>
              <a:buChar char="§"/>
            </a:pPr>
            <a:r>
              <a:rPr lang="en-US" altLang="en-US" sz="2200" dirty="0"/>
              <a:t>504 is written and signed at the meeting, copies distributed- have plan for substitutes</a:t>
            </a:r>
          </a:p>
          <a:p>
            <a:pPr lvl="1">
              <a:lnSpc>
                <a:spcPct val="100000"/>
              </a:lnSpc>
              <a:buFont typeface="Wingdings" panose="05000000000000000000" pitchFamily="2" charset="2"/>
              <a:buChar char="§"/>
            </a:pPr>
            <a:r>
              <a:rPr lang="en-US" sz="2200" dirty="0"/>
              <a:t>A periodic review is required (no specific time frame)</a:t>
            </a:r>
          </a:p>
          <a:p>
            <a:pPr>
              <a:defRPr/>
            </a:pPr>
            <a:endParaRPr lang="en-US" altLang="en-US" dirty="0"/>
          </a:p>
        </p:txBody>
      </p:sp>
      <p:sp>
        <p:nvSpPr>
          <p:cNvPr id="39940" name="Slide Number Placeholder 3"/>
          <p:cNvSpPr>
            <a:spLocks noGrp="1"/>
          </p:cNvSpPr>
          <p:nvPr>
            <p:ph type="sldNum" sz="quarter" idx="5"/>
          </p:nvPr>
        </p:nvSpPr>
        <p:spPr>
          <a:noFill/>
        </p:spPr>
        <p:txBody>
          <a:bodyPr/>
          <a:lstStyle>
            <a:lvl1pPr defTabSz="957540">
              <a:defRPr sz="2400">
                <a:solidFill>
                  <a:schemeClr val="tx1"/>
                </a:solidFill>
                <a:latin typeface="Arial" panose="020B0604020202020204" pitchFamily="34" charset="0"/>
                <a:ea typeface="ＭＳ Ｐゴシック" panose="020B0600070205080204" pitchFamily="34" charset="-128"/>
              </a:defRPr>
            </a:lvl1pPr>
            <a:lvl2pPr marL="758255" indent="-291636" defTabSz="957540">
              <a:defRPr sz="2400">
                <a:solidFill>
                  <a:schemeClr val="tx1"/>
                </a:solidFill>
                <a:latin typeface="Arial" panose="020B0604020202020204" pitchFamily="34" charset="0"/>
                <a:ea typeface="ＭＳ Ｐゴシック" panose="020B0600070205080204" pitchFamily="34" charset="-128"/>
              </a:defRPr>
            </a:lvl2pPr>
            <a:lvl3pPr marL="1166546" indent="-233309" defTabSz="957540">
              <a:defRPr sz="2400">
                <a:solidFill>
                  <a:schemeClr val="tx1"/>
                </a:solidFill>
                <a:latin typeface="Arial" panose="020B0604020202020204" pitchFamily="34" charset="0"/>
                <a:ea typeface="ＭＳ Ｐゴシック" panose="020B0600070205080204" pitchFamily="34" charset="-128"/>
              </a:defRPr>
            </a:lvl3pPr>
            <a:lvl4pPr marL="1633164" indent="-233309" defTabSz="957540">
              <a:defRPr sz="2400">
                <a:solidFill>
                  <a:schemeClr val="tx1"/>
                </a:solidFill>
                <a:latin typeface="Arial" panose="020B0604020202020204" pitchFamily="34" charset="0"/>
                <a:ea typeface="ＭＳ Ｐゴシック" panose="020B0600070205080204" pitchFamily="34" charset="-128"/>
              </a:defRPr>
            </a:lvl4pPr>
            <a:lvl5pPr marL="2099782" indent="-233309" defTabSz="957540">
              <a:defRPr sz="2400">
                <a:solidFill>
                  <a:schemeClr val="tx1"/>
                </a:solidFill>
                <a:latin typeface="Arial" panose="020B0604020202020204" pitchFamily="34" charset="0"/>
                <a:ea typeface="ＭＳ Ｐゴシック" panose="020B0600070205080204" pitchFamily="34" charset="-128"/>
              </a:defRPr>
            </a:lvl5pPr>
            <a:lvl6pPr marL="2566401" indent="-233309" defTabSz="95754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33019" indent="-233309" defTabSz="95754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9637" indent="-233309" defTabSz="95754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6256" indent="-233309" defTabSz="95754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DA9337-E6C9-4A75-8280-7ABE4BD2F192}" type="slidenum">
              <a:rPr lang="en-US" altLang="en-US" sz="1300"/>
              <a:pPr/>
              <a:t>11</a:t>
            </a:fld>
            <a:endParaRPr lang="en-US" altLang="en-US" sz="1300"/>
          </a:p>
        </p:txBody>
      </p:sp>
    </p:spTree>
    <p:extLst>
      <p:ext uri="{BB962C8B-B14F-4D97-AF65-F5344CB8AC3E}">
        <p14:creationId xmlns:p14="http://schemas.microsoft.com/office/powerpoint/2010/main" val="210178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a:p>
        </p:txBody>
      </p:sp>
    </p:spTree>
    <p:extLst>
      <p:ext uri="{BB962C8B-B14F-4D97-AF65-F5344CB8AC3E}">
        <p14:creationId xmlns:p14="http://schemas.microsoft.com/office/powerpoint/2010/main" val="118585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can be performed throughout the building in classrooms as well as the nurses’ office.</a:t>
            </a:r>
          </a:p>
          <a:p>
            <a:endParaRPr lang="en-US" dirty="0"/>
          </a:p>
          <a:p>
            <a:r>
              <a:rPr lang="en-US" dirty="0"/>
              <a:t>504 needs to be in place before</a:t>
            </a:r>
            <a:r>
              <a:rPr lang="en-US" baseline="0" dirty="0"/>
              <a:t> the standardized test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“Extra breaks, extended breaks and breaks as needed” on SAT and “stop the clock breaks within sections” on the ACT</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13</a:t>
            </a:fld>
            <a:endParaRPr lang="en-US"/>
          </a:p>
        </p:txBody>
      </p:sp>
    </p:spTree>
    <p:extLst>
      <p:ext uri="{BB962C8B-B14F-4D97-AF65-F5344CB8AC3E}">
        <p14:creationId xmlns:p14="http://schemas.microsoft.com/office/powerpoint/2010/main" val="93923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5.       Time–and-a-half to make up any missed work due to missed class time/absences/illnesses related to diabetes and</a:t>
            </a:r>
            <a:r>
              <a:rPr lang="en-US" sz="1200" baseline="0" dirty="0"/>
              <a:t> </a:t>
            </a:r>
            <a:r>
              <a:rPr lang="en-US" sz="1200" dirty="0"/>
              <a:t>management of blood sugars.</a:t>
            </a:r>
          </a:p>
          <a:p>
            <a:r>
              <a:rPr lang="en-US" sz="1200" dirty="0"/>
              <a:t>6.       Clarification and repetition of directions may be needed during times of  </a:t>
            </a:r>
            <a:r>
              <a:rPr lang="en-US" sz="1200" b="1" dirty="0"/>
              <a:t>high/low</a:t>
            </a:r>
            <a:r>
              <a:rPr lang="en-US" sz="1200" dirty="0"/>
              <a:t> blood sugars.</a:t>
            </a:r>
          </a:p>
          <a:p>
            <a:r>
              <a:rPr lang="en-US" sz="1200" dirty="0"/>
              <a:t>7.       PE participation as directed by physician. No physical activity when blood sugars are outside of the designated parameters.</a:t>
            </a:r>
          </a:p>
          <a:p>
            <a:r>
              <a:rPr lang="en-US" sz="1200" dirty="0"/>
              <a:t>8.       Due to the possibility of impaired cognitive function, </a:t>
            </a:r>
            <a:r>
              <a:rPr lang="en-US" sz="1200" b="1" u="sng" dirty="0"/>
              <a:t>NEVER</a:t>
            </a:r>
            <a:r>
              <a:rPr lang="en-US" sz="1200" dirty="0"/>
              <a:t> send a student that feels </a:t>
            </a:r>
            <a:r>
              <a:rPr lang="en-US" sz="1200" b="1" dirty="0"/>
              <a:t>“low”</a:t>
            </a:r>
            <a:r>
              <a:rPr lang="en-US" sz="1200" dirty="0"/>
              <a:t> to the nurse by themselves. Call the nurse or have another student accompany the student with diabetes to the nurses’ office.</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a:p>
        </p:txBody>
      </p:sp>
    </p:spTree>
    <p:extLst>
      <p:ext uri="{BB962C8B-B14F-4D97-AF65-F5344CB8AC3E}">
        <p14:creationId xmlns:p14="http://schemas.microsoft.com/office/powerpoint/2010/main" val="884048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Students are expected to have treatment supplies with them at </a:t>
            </a:r>
            <a:r>
              <a:rPr lang="en-US" sz="1200" b="1" u="sng" dirty="0"/>
              <a:t>all</a:t>
            </a:r>
            <a:r>
              <a:rPr lang="en-US" sz="1200" dirty="0"/>
              <a:t> times.</a:t>
            </a:r>
          </a:p>
          <a:p>
            <a:r>
              <a:rPr lang="en-US" sz="1200" dirty="0"/>
              <a:t>2.       The Diabetes Medical Management Plan completed by the healthcare provider annually should be submitted by the parent and reviewed by the school nurse prior to the first day of school to allow for testing, treating, insulin and glucagon administration during the school day.</a:t>
            </a:r>
          </a:p>
          <a:p>
            <a:r>
              <a:rPr lang="en-US" sz="1200" dirty="0"/>
              <a:t>3.       Testing and treatment supplies will be provided by parent.</a:t>
            </a:r>
          </a:p>
          <a:p>
            <a:r>
              <a:rPr lang="en-US" sz="1200" dirty="0"/>
              <a:t>4.       Student contract regarding blood borne pathogens, safe disposal of sharps, and consideration for others while testing or treating will be reviewed annually with the school nurse.</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a:p>
        </p:txBody>
      </p:sp>
    </p:spTree>
    <p:extLst>
      <p:ext uri="{BB962C8B-B14F-4D97-AF65-F5344CB8AC3E}">
        <p14:creationId xmlns:p14="http://schemas.microsoft.com/office/powerpoint/2010/main" val="2294655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Release of information will be requested annually by the nurse to enable the discussion of modifications to insulin dosing during the school day.</a:t>
            </a:r>
          </a:p>
          <a:p>
            <a:endParaRPr lang="en-US" sz="1200" dirty="0"/>
          </a:p>
          <a:p>
            <a:r>
              <a:rPr lang="en-US" sz="1200" dirty="0"/>
              <a:t>Teachers will be notified annually of signs and symptoms of high and low blood sugars.</a:t>
            </a:r>
          </a:p>
          <a:p>
            <a:endParaRPr lang="en-US" sz="1200" dirty="0"/>
          </a:p>
          <a:p>
            <a:r>
              <a:rPr lang="en-US" sz="1200" dirty="0"/>
              <a:t>Parents may request to accompany student on all field trips. If requested, a nurse will accompany the student on field trips to oversee insulin management and glucagon administration</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a:p>
        </p:txBody>
      </p:sp>
    </p:spTree>
    <p:extLst>
      <p:ext uri="{BB962C8B-B14F-4D97-AF65-F5344CB8AC3E}">
        <p14:creationId xmlns:p14="http://schemas.microsoft.com/office/powerpoint/2010/main" val="131197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Private schools generally receive funding from an outside organization or generate their own funding—not government funded</a:t>
            </a:r>
          </a:p>
          <a:p>
            <a:endParaRPr lang="en-US" sz="1200" dirty="0"/>
          </a:p>
          <a:p>
            <a:r>
              <a:rPr lang="en-US" sz="1200" dirty="0"/>
              <a:t>Not bound by 504</a:t>
            </a:r>
          </a:p>
          <a:p>
            <a:endParaRPr lang="en-US" sz="1200" dirty="0"/>
          </a:p>
          <a:p>
            <a:r>
              <a:rPr lang="en-US" sz="1200" dirty="0"/>
              <a:t>Bound by Americans with Disabilities Act (unless a religious organization)</a:t>
            </a:r>
          </a:p>
          <a:p>
            <a:endParaRPr lang="en-US" sz="1200" dirty="0"/>
          </a:p>
          <a:p>
            <a:r>
              <a:rPr lang="en-US" sz="1200" dirty="0"/>
              <a:t>May or may not have a school nurse (consider providing training to staff with whom you feel comfortable)</a:t>
            </a:r>
          </a:p>
          <a:p>
            <a:endParaRPr lang="en-US" sz="1200" dirty="0"/>
          </a:p>
          <a:p>
            <a:r>
              <a:rPr lang="en-US" sz="1200" dirty="0"/>
              <a:t>Documentation of physician orders is HIGHLY recommended, regardless of funding</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17</a:t>
            </a:fld>
            <a:endParaRPr lang="en-US"/>
          </a:p>
        </p:txBody>
      </p:sp>
    </p:spTree>
    <p:extLst>
      <p:ext uri="{BB962C8B-B14F-4D97-AF65-F5344CB8AC3E}">
        <p14:creationId xmlns:p14="http://schemas.microsoft.com/office/powerpoint/2010/main" val="359846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F56F4-BE28-46D3-9760-25634DCEA6CD}" type="slidenum">
              <a:rPr lang="en-US" smtClean="0"/>
              <a:pPr/>
              <a:t>18</a:t>
            </a:fld>
            <a:endParaRPr lang="en-US" dirty="0"/>
          </a:p>
        </p:txBody>
      </p:sp>
    </p:spTree>
    <p:extLst>
      <p:ext uri="{BB962C8B-B14F-4D97-AF65-F5344CB8AC3E}">
        <p14:creationId xmlns:p14="http://schemas.microsoft.com/office/powerpoint/2010/main" val="309952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F56F4-BE28-46D3-9760-25634DCEA6CD}" type="slidenum">
              <a:rPr lang="en-US" smtClean="0"/>
              <a:pPr/>
              <a:t>19</a:t>
            </a:fld>
            <a:endParaRPr lang="en-US" dirty="0"/>
          </a:p>
        </p:txBody>
      </p:sp>
    </p:spTree>
    <p:extLst>
      <p:ext uri="{BB962C8B-B14F-4D97-AF65-F5344CB8AC3E}">
        <p14:creationId xmlns:p14="http://schemas.microsoft.com/office/powerpoint/2010/main" val="381195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Carine:</a:t>
            </a:r>
          </a:p>
          <a:p>
            <a:pPr lvl="0"/>
            <a:r>
              <a:rPr lang="en-US" dirty="0"/>
              <a:t>You, the volunteers, donors and supporters, have brought about incredible progress in FY18.</a:t>
            </a:r>
          </a:p>
          <a:p>
            <a:pPr lvl="0"/>
            <a:r>
              <a:rPr lang="en-US" dirty="0"/>
              <a:t>This video highlights select JDRF accomplishments over the past fiscal year across our fundraising programs, research areas and advocacy efforts. </a:t>
            </a:r>
          </a:p>
          <a:p>
            <a:pPr lvl="0"/>
            <a:endParaRPr lang="en-US" dirty="0"/>
          </a:p>
          <a:p>
            <a:pPr lvl="0"/>
            <a:r>
              <a:rPr lang="en-US" dirty="0"/>
              <a:t>THANK YOU FOR MAKING A DIFFERENCE… YOU MATTER</a:t>
            </a:r>
          </a:p>
          <a:p>
            <a:endParaRPr lang="en-US" dirty="0"/>
          </a:p>
        </p:txBody>
      </p:sp>
      <p:sp>
        <p:nvSpPr>
          <p:cNvPr id="4" name="Slide Number Placeholder 3"/>
          <p:cNvSpPr>
            <a:spLocks noGrp="1"/>
          </p:cNvSpPr>
          <p:nvPr>
            <p:ph type="sldNum" sz="quarter" idx="10"/>
          </p:nvPr>
        </p:nvSpPr>
        <p:spPr/>
        <p:txBody>
          <a:bodyPr/>
          <a:lstStyle/>
          <a:p>
            <a:fld id="{0F8F56F4-BE28-46D3-9760-25634DCEA6CD}" type="slidenum">
              <a:rPr lang="en-US" smtClean="0"/>
              <a:pPr/>
              <a:t>2</a:t>
            </a:fld>
            <a:endParaRPr lang="en-US" dirty="0"/>
          </a:p>
        </p:txBody>
      </p:sp>
    </p:spTree>
    <p:extLst>
      <p:ext uri="{BB962C8B-B14F-4D97-AF65-F5344CB8AC3E}">
        <p14:creationId xmlns:p14="http://schemas.microsoft.com/office/powerpoint/2010/main" val="2407430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20</a:t>
            </a:fld>
            <a:endParaRPr lang="en-US"/>
          </a:p>
        </p:txBody>
      </p:sp>
    </p:spTree>
    <p:extLst>
      <p:ext uri="{BB962C8B-B14F-4D97-AF65-F5344CB8AC3E}">
        <p14:creationId xmlns:p14="http://schemas.microsoft.com/office/powerpoint/2010/main" val="382780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F56F4-BE28-46D3-9760-25634DCEA6CD}" type="slidenum">
              <a:rPr lang="en-US" smtClean="0"/>
              <a:pPr/>
              <a:t>21</a:t>
            </a:fld>
            <a:endParaRPr lang="en-US" dirty="0"/>
          </a:p>
        </p:txBody>
      </p:sp>
    </p:spTree>
    <p:extLst>
      <p:ext uri="{BB962C8B-B14F-4D97-AF65-F5344CB8AC3E}">
        <p14:creationId xmlns:p14="http://schemas.microsoft.com/office/powerpoint/2010/main" val="1641831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22</a:t>
            </a:fld>
            <a:endParaRPr lang="en-US"/>
          </a:p>
        </p:txBody>
      </p:sp>
    </p:spTree>
    <p:extLst>
      <p:ext uri="{BB962C8B-B14F-4D97-AF65-F5344CB8AC3E}">
        <p14:creationId xmlns:p14="http://schemas.microsoft.com/office/powerpoint/2010/main" val="3783533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F56F4-BE28-46D3-9760-25634DCEA6CD}" type="slidenum">
              <a:rPr lang="en-US" smtClean="0"/>
              <a:pPr/>
              <a:t>23</a:t>
            </a:fld>
            <a:endParaRPr lang="en-US" dirty="0"/>
          </a:p>
        </p:txBody>
      </p:sp>
    </p:spTree>
    <p:extLst>
      <p:ext uri="{BB962C8B-B14F-4D97-AF65-F5344CB8AC3E}">
        <p14:creationId xmlns:p14="http://schemas.microsoft.com/office/powerpoint/2010/main" val="410782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years ago my son Alex at the age of 3yr. was diagnosed</a:t>
            </a:r>
            <a:r>
              <a:rPr lang="en-US" baseline="0" dirty="0"/>
              <a:t> with T1D.  JDRF was there for us to transition him to preschool, elementary and high school. So I have sat on both sides of the desk and look forward to sharing these tools with you today</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a:t>
            </a:fld>
            <a:endParaRPr lang="en-US"/>
          </a:p>
        </p:txBody>
      </p:sp>
    </p:spTree>
    <p:extLst>
      <p:ext uri="{BB962C8B-B14F-4D97-AF65-F5344CB8AC3E}">
        <p14:creationId xmlns:p14="http://schemas.microsoft.com/office/powerpoint/2010/main" val="29826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years ago my daughter Brittany</a:t>
            </a:r>
            <a:r>
              <a:rPr lang="en-US" baseline="0" dirty="0"/>
              <a:t> was diagnosed the Friday before her senior year of high school at the age of 17.  12 years later she just finished her 5</a:t>
            </a:r>
            <a:r>
              <a:rPr lang="en-US" baseline="30000" dirty="0"/>
              <a:t>th</a:t>
            </a:r>
            <a:r>
              <a:rPr lang="en-US" baseline="0" dirty="0"/>
              <a:t> year teaching high school!</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a:t>
            </a:fld>
            <a:endParaRPr lang="en-US"/>
          </a:p>
        </p:txBody>
      </p:sp>
    </p:spTree>
    <p:extLst>
      <p:ext uri="{BB962C8B-B14F-4D97-AF65-F5344CB8AC3E}">
        <p14:creationId xmlns:p14="http://schemas.microsoft.com/office/powerpoint/2010/main" val="29826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to establish a partnership with school in order to create</a:t>
            </a:r>
            <a:r>
              <a:rPr lang="en-US" baseline="0" dirty="0"/>
              <a:t> a supportive environment  for your child and school staff to be able to comfortably communicate with you</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extLst>
      <p:ext uri="{BB962C8B-B14F-4D97-AF65-F5344CB8AC3E}">
        <p14:creationId xmlns:p14="http://schemas.microsoft.com/office/powerpoint/2010/main" val="314553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extLst>
      <p:ext uri="{BB962C8B-B14F-4D97-AF65-F5344CB8AC3E}">
        <p14:creationId xmlns:p14="http://schemas.microsoft.com/office/powerpoint/2010/main" val="40442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the lines of communication open and show you appreciate the partnership</a:t>
            </a:r>
          </a:p>
          <a:p>
            <a:r>
              <a:rPr lang="en-US" dirty="0"/>
              <a:t>Consider</a:t>
            </a:r>
            <a:r>
              <a:rPr lang="en-US" baseline="0" dirty="0"/>
              <a:t> emailing care team members after 1</a:t>
            </a:r>
            <a:r>
              <a:rPr lang="en-US" baseline="30000" dirty="0"/>
              <a:t>st</a:t>
            </a:r>
            <a:r>
              <a:rPr lang="en-US" baseline="0" dirty="0"/>
              <a:t> meeting thanking them for attending and offer you complete contact information and any useful local info. Let them know they can reach out for questions at any time.</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extLst>
      <p:ext uri="{BB962C8B-B14F-4D97-AF65-F5344CB8AC3E}">
        <p14:creationId xmlns:p14="http://schemas.microsoft.com/office/powerpoint/2010/main" val="356329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extLst>
      <p:ext uri="{BB962C8B-B14F-4D97-AF65-F5344CB8AC3E}">
        <p14:creationId xmlns:p14="http://schemas.microsoft.com/office/powerpoint/2010/main" val="62392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most</a:t>
            </a:r>
            <a:r>
              <a:rPr lang="en-US" baseline="0" dirty="0"/>
              <a:t> of you may never have a problem with your child’s school, it is still a good idea to have a plan in place that protects your child and his/her educational services.</a:t>
            </a:r>
          </a:p>
          <a:p>
            <a:endParaRPr lang="en-US" baseline="0" dirty="0"/>
          </a:p>
          <a:p>
            <a:pPr lvl="1"/>
            <a:r>
              <a:rPr lang="en-US" sz="2100" b="1" dirty="0"/>
              <a:t>Section 504 of the Rehabilitation Act of 1973 (Section 504)</a:t>
            </a:r>
          </a:p>
          <a:p>
            <a:pPr lvl="2"/>
            <a:r>
              <a:rPr lang="en-US" sz="2100" dirty="0"/>
              <a:t>Requires schools to identify educational needs and develop a 504.</a:t>
            </a:r>
          </a:p>
          <a:p>
            <a:pPr lvl="1"/>
            <a:r>
              <a:rPr lang="en-US" sz="2100" b="1" dirty="0"/>
              <a:t>The Americans with Disabilities Act of 1990 (ADA) and the ADA Amendments Act of 2008</a:t>
            </a:r>
          </a:p>
          <a:p>
            <a:pPr lvl="2"/>
            <a:r>
              <a:rPr lang="en-US" sz="2100" dirty="0"/>
              <a:t>This law specifically prohibits all schools and daycare centers        (except religious institutions) from discrimination against people     with disabilities, including diabetes. These kids have the same rights    as all other kids to have = education. Must make reasonable accommodations.</a:t>
            </a:r>
          </a:p>
          <a:p>
            <a:pPr lvl="1"/>
            <a:r>
              <a:rPr lang="en-US" sz="2100" b="1" dirty="0"/>
              <a:t>The Individuals with Disabilities Education Act (IDEA)</a:t>
            </a:r>
          </a:p>
          <a:p>
            <a:pPr lvl="2"/>
            <a:r>
              <a:rPr lang="en-US" sz="2100" dirty="0"/>
              <a:t>Doesn’t apply to all kids with T1D, this law covers kids whose disability  impairs academic performance. Like a 504 but would include specific measures to address academic needs. </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extLst>
      <p:ext uri="{BB962C8B-B14F-4D97-AF65-F5344CB8AC3E}">
        <p14:creationId xmlns:p14="http://schemas.microsoft.com/office/powerpoint/2010/main" val="3473589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JDRF.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Rectangle 1"/>
          <p:cNvSpPr/>
          <p:nvPr/>
        </p:nvSpPr>
        <p:spPr bwMode="white">
          <a:xfrm>
            <a:off x="0" y="6400800"/>
            <a:ext cx="914362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644" y="4535488"/>
            <a:ext cx="9030984" cy="2198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6765925"/>
            <a:ext cx="9144000" cy="92075"/>
            <a:chOff x="-1828800" y="6765925"/>
            <a:chExt cx="10972800" cy="92075"/>
          </a:xfrm>
        </p:grpSpPr>
        <p:grpSp>
          <p:nvGrpSpPr>
            <p:cNvPr id="12" name="Group 14"/>
            <p:cNvGrpSpPr>
              <a:grpSpLocks/>
            </p:cNvGrpSpPr>
            <p:nvPr/>
          </p:nvGrpSpPr>
          <p:grpSpPr bwMode="auto">
            <a:xfrm>
              <a:off x="0" y="6765925"/>
              <a:ext cx="9144000" cy="92075"/>
              <a:chOff x="0" y="6172200"/>
              <a:chExt cx="7239000" cy="91440"/>
            </a:xfrm>
          </p:grpSpPr>
          <p:sp>
            <p:nvSpPr>
              <p:cNvPr id="14" name="Rectangle 13"/>
              <p:cNvSpPr/>
              <p:nvPr userDrawn="1"/>
            </p:nvSpPr>
            <p:spPr>
              <a:xfrm>
                <a:off x="0" y="6172200"/>
                <a:ext cx="1447800" cy="9144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1447800" y="6172200"/>
                <a:ext cx="1447800" cy="9144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2895600" y="6172200"/>
                <a:ext cx="1447800" cy="9144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4343400" y="6172200"/>
                <a:ext cx="1447800" cy="9144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5791200" y="6172200"/>
                <a:ext cx="1447800" cy="9144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sp>
          <p:nvSpPr>
            <p:cNvPr id="13" name="Rectangle 12"/>
            <p:cNvSpPr/>
            <p:nvPr userDrawn="1"/>
          </p:nvSpPr>
          <p:spPr bwMode="auto">
            <a:xfrm>
              <a:off x="-1828800" y="6765925"/>
              <a:ext cx="1828800" cy="9207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pic>
        <p:nvPicPr>
          <p:cNvPr id="1026" name="Picture 2" descr="http://cdn.jdrf.org/wp-content/themes/jdrf-2015/assets/images/home/banner-r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467" y="63504"/>
            <a:ext cx="4346161" cy="4412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jdrf.org/wp-content/themes/jdrf-2015/assets/images/home/banner-left.jpg"/>
          <p:cNvPicPr>
            <a:picLocks noChangeAspect="1" noChangeArrowheads="1"/>
          </p:cNvPicPr>
          <p:nvPr/>
        </p:nvPicPr>
        <p:blipFill rotWithShape="1">
          <a:blip r:embed="rId3">
            <a:extLst>
              <a:ext uri="{28A0092B-C50C-407E-A947-70E740481C1C}">
                <a14:useLocalDpi xmlns:a14="http://schemas.microsoft.com/office/drawing/2010/main" val="0"/>
              </a:ext>
            </a:extLst>
          </a:blip>
          <a:srcRect t="5831"/>
          <a:stretch/>
        </p:blipFill>
        <p:spPr bwMode="auto">
          <a:xfrm>
            <a:off x="61644" y="55315"/>
            <a:ext cx="4623864" cy="442020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3"/>
          <p:cNvSpPr>
            <a:spLocks noGrp="1"/>
          </p:cNvSpPr>
          <p:nvPr>
            <p:ph type="title" hasCustomPrompt="1"/>
          </p:nvPr>
        </p:nvSpPr>
        <p:spPr>
          <a:xfrm>
            <a:off x="457199" y="4535488"/>
            <a:ext cx="8229600" cy="1208685"/>
          </a:xfrm>
        </p:spPr>
        <p:txBody>
          <a:bodyPr anchor="b"/>
          <a:lstStyle>
            <a:lvl1pPr algn="ctr">
              <a:defRPr cap="all" baseline="0">
                <a:solidFill>
                  <a:schemeClr val="accent1"/>
                </a:solidFill>
              </a:defRPr>
            </a:lvl1pPr>
          </a:lstStyle>
          <a:p>
            <a:r>
              <a:rPr lang="en-US" dirty="0"/>
              <a:t>CLICK TO EDIT MASTER TITLE STYLE</a:t>
            </a:r>
          </a:p>
        </p:txBody>
      </p:sp>
      <p:sp>
        <p:nvSpPr>
          <p:cNvPr id="20" name="Text Placeholder 6"/>
          <p:cNvSpPr>
            <a:spLocks noGrp="1"/>
          </p:cNvSpPr>
          <p:nvPr>
            <p:ph type="body" sz="quarter" idx="10" hasCustomPrompt="1"/>
          </p:nvPr>
        </p:nvSpPr>
        <p:spPr>
          <a:xfrm>
            <a:off x="1106821" y="5702158"/>
            <a:ext cx="6930357" cy="403151"/>
          </a:xfrm>
        </p:spPr>
        <p:txBody>
          <a:bodyPr>
            <a:normAutofit/>
          </a:bodyPr>
          <a:lstStyle>
            <a:lvl1pPr marL="0" indent="0" algn="ctr">
              <a:buNone/>
              <a:defRPr sz="1800" baseline="0">
                <a:solidFill>
                  <a:schemeClr val="bg1"/>
                </a:solidFill>
              </a:defRPr>
            </a:lvl1pPr>
          </a:lstStyle>
          <a:p>
            <a:pPr lvl="0"/>
            <a:r>
              <a:rPr lang="en-US" dirty="0"/>
              <a:t>Presented By: Insert Name Here</a:t>
            </a:r>
          </a:p>
        </p:txBody>
      </p:sp>
      <p:sp>
        <p:nvSpPr>
          <p:cNvPr id="21" name="Text Placeholder 6"/>
          <p:cNvSpPr>
            <a:spLocks noGrp="1"/>
          </p:cNvSpPr>
          <p:nvPr>
            <p:ph type="body" sz="quarter" idx="11" hasCustomPrompt="1"/>
          </p:nvPr>
        </p:nvSpPr>
        <p:spPr>
          <a:xfrm>
            <a:off x="3996647" y="6349427"/>
            <a:ext cx="4972692" cy="406285"/>
          </a:xfrm>
        </p:spPr>
        <p:txBody>
          <a:bodyPr>
            <a:normAutofit/>
          </a:bodyPr>
          <a:lstStyle>
            <a:lvl1pPr marL="0" indent="0" algn="r">
              <a:buNone/>
              <a:defRPr sz="1600" baseline="0">
                <a:solidFill>
                  <a:schemeClr val="bg1"/>
                </a:solidFill>
              </a:defRPr>
            </a:lvl1pPr>
          </a:lstStyle>
          <a:p>
            <a:pPr lvl="0"/>
            <a:fld id="{7770A1E7-A5B7-4C3F-84E0-DD8602AE5FB9}" type="datetime4">
              <a:rPr lang="en-US" smtClean="0"/>
              <a:t>May 18, 2017</a:t>
            </a:fld>
            <a:endParaRPr lang="en-US" dirty="0"/>
          </a:p>
        </p:txBody>
      </p:sp>
      <p:pic>
        <p:nvPicPr>
          <p:cNvPr id="22" name="Picture 2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204547" y="6248898"/>
            <a:ext cx="1451692" cy="36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87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8" name="Rectangle 7"/>
          <p:cNvSpPr/>
          <p:nvPr/>
        </p:nvSpPr>
        <p:spPr>
          <a:xfrm>
            <a:off x="0" y="2325757"/>
            <a:ext cx="9144000" cy="18387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p:nvSpPr>
        <p:spPr>
          <a:xfrm>
            <a:off x="0" y="2325757"/>
            <a:ext cx="9144000" cy="18387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bwMode="white">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
        <p:nvSpPr>
          <p:cNvPr id="9" name="Rectangle 8"/>
          <p:cNvSpPr/>
          <p:nvPr userDrawn="1"/>
        </p:nvSpPr>
        <p:spPr>
          <a:xfrm>
            <a:off x="0" y="2325757"/>
            <a:ext cx="9144000" cy="18387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545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sp>
        <p:nvSpPr>
          <p:cNvPr id="8" name="Rectangle 7"/>
          <p:cNvSpPr/>
          <p:nvPr/>
        </p:nvSpPr>
        <p:spPr>
          <a:xfrm>
            <a:off x="0" y="2325757"/>
            <a:ext cx="9144000" cy="1838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p:nvSpPr>
        <p:spPr>
          <a:xfrm>
            <a:off x="0" y="2325757"/>
            <a:ext cx="9144000" cy="1838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bwMode="white">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
        <p:nvSpPr>
          <p:cNvPr id="9" name="Rectangle 8"/>
          <p:cNvSpPr/>
          <p:nvPr userDrawn="1"/>
        </p:nvSpPr>
        <p:spPr>
          <a:xfrm>
            <a:off x="0" y="2325757"/>
            <a:ext cx="9144000" cy="1838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199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450080"/>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450080"/>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E498EB-3A07-4903-BD8D-044984C2EAFA}" type="datetime1">
              <a:rPr lang="en-US" smtClean="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ADB7E-A526-49DE-ABD7-90A5490CACB5}" type="slidenum">
              <a:rPr lang="en-US" smtClean="0"/>
              <a:pPr/>
              <a:t>‹#›</a:t>
            </a:fld>
            <a:endParaRPr lang="en-US" dirty="0"/>
          </a:p>
        </p:txBody>
      </p:sp>
      <p:sp>
        <p:nvSpPr>
          <p:cNvPr id="8"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9017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ln w="6350">
            <a:noFill/>
          </a:ln>
        </p:spPr>
        <p:txBody>
          <a:bodyPr anchor="b">
            <a:normAutofit/>
          </a:bodyPr>
          <a:lstStyle>
            <a:lvl1pPr marL="0" indent="0" algn="l">
              <a:buNone/>
              <a:defRPr sz="1800" b="1" cap="all" baseline="0">
                <a:solidFill>
                  <a:srgbClr val="102C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829685"/>
          </a:xfrm>
        </p:spPr>
        <p:txBody>
          <a:bodyPr>
            <a:normAutofit/>
          </a:bodyPr>
          <a:lstStyle>
            <a:lvl1pPr>
              <a:defRPr sz="1800">
                <a:solidFill>
                  <a:schemeClr val="tx1">
                    <a:lumMod val="75000"/>
                    <a:lumOff val="25000"/>
                  </a:schemeClr>
                </a:solidFill>
              </a:defRPr>
            </a:lvl1pPr>
            <a:lvl2pPr>
              <a:defRPr sz="1600">
                <a:solidFill>
                  <a:schemeClr val="tx1">
                    <a:lumMod val="75000"/>
                    <a:lumOff val="25000"/>
                  </a:schemeClr>
                </a:solidFill>
              </a:defRPr>
            </a:lvl2pPr>
            <a:lvl3pPr>
              <a:defRPr sz="14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lgn="l">
              <a:buNone/>
              <a:defRPr sz="1800" b="1" cap="all" baseline="0">
                <a:solidFill>
                  <a:srgbClr val="102C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829685"/>
          </a:xfrm>
        </p:spPr>
        <p:txBody>
          <a:bodyPr>
            <a:normAutofit/>
          </a:bodyPr>
          <a:lstStyle>
            <a:lvl1pPr>
              <a:defRPr sz="1800">
                <a:solidFill>
                  <a:schemeClr val="tx1">
                    <a:lumMod val="75000"/>
                    <a:lumOff val="25000"/>
                  </a:schemeClr>
                </a:solidFill>
              </a:defRPr>
            </a:lvl1pPr>
            <a:lvl2pPr>
              <a:defRPr sz="1600">
                <a:solidFill>
                  <a:schemeClr val="tx1">
                    <a:lumMod val="75000"/>
                    <a:lumOff val="25000"/>
                  </a:schemeClr>
                </a:solidFill>
              </a:defRPr>
            </a:lvl2pPr>
            <a:lvl3pPr>
              <a:defRPr sz="14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C931D4-61F0-4BDE-A837-70C5D0345292}" type="datetime1">
              <a:rPr lang="en-US" smtClean="0"/>
              <a:pPr/>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4314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1" name="Rectangle 10"/>
          <p:cNvSpPr/>
          <p:nvPr/>
        </p:nvSpPr>
        <p:spPr>
          <a:xfrm>
            <a:off x="0" y="1530626"/>
            <a:ext cx="9144000" cy="4591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lgn="l">
              <a:buNone/>
              <a:defRPr sz="1800" b="1" cap="all" baseline="0">
                <a:solidFill>
                  <a:srgbClr val="102C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829685"/>
          </a:xfrm>
        </p:spPr>
        <p:txBody>
          <a:bodyPr>
            <a:normAutofit/>
          </a:bodyPr>
          <a:lstStyle>
            <a:lvl1pPr>
              <a:defRPr sz="1800">
                <a:solidFill>
                  <a:schemeClr val="tx1">
                    <a:lumMod val="75000"/>
                    <a:lumOff val="25000"/>
                  </a:schemeClr>
                </a:solidFill>
              </a:defRPr>
            </a:lvl1pPr>
            <a:lvl2pPr>
              <a:defRPr sz="1600">
                <a:solidFill>
                  <a:schemeClr val="tx1">
                    <a:lumMod val="75000"/>
                    <a:lumOff val="25000"/>
                  </a:schemeClr>
                </a:solidFill>
              </a:defRPr>
            </a:lvl2pPr>
            <a:lvl3pPr>
              <a:defRPr sz="14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lgn="l">
              <a:buNone/>
              <a:defRPr sz="1800" b="1" cap="all" baseline="0">
                <a:solidFill>
                  <a:srgbClr val="102C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829685"/>
          </a:xfrm>
        </p:spPr>
        <p:txBody>
          <a:bodyPr>
            <a:normAutofit/>
          </a:bodyPr>
          <a:lstStyle>
            <a:lvl1pPr>
              <a:defRPr sz="1800">
                <a:solidFill>
                  <a:schemeClr val="tx1">
                    <a:lumMod val="75000"/>
                    <a:lumOff val="25000"/>
                  </a:schemeClr>
                </a:solidFill>
              </a:defRPr>
            </a:lvl1pPr>
            <a:lvl2pPr>
              <a:defRPr sz="1600">
                <a:solidFill>
                  <a:schemeClr val="tx1">
                    <a:lumMod val="75000"/>
                    <a:lumOff val="25000"/>
                  </a:schemeClr>
                </a:solidFill>
              </a:defRPr>
            </a:lvl2pPr>
            <a:lvl3pPr>
              <a:defRPr sz="14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F2BE2B-C34D-4E7D-9881-EC0136DE6E36}" type="datetime1">
              <a:rPr lang="en-US" smtClean="0"/>
              <a:pPr/>
              <a:t>5/23/2018</a:t>
            </a:fld>
            <a:endParaRPr lang="en-US" dirty="0"/>
          </a:p>
        </p:txBody>
      </p:sp>
      <p:sp>
        <p:nvSpPr>
          <p:cNvPr id="8" name="Footer Placeholder 7"/>
          <p:cNvSpPr>
            <a:spLocks noGrp="1"/>
          </p:cNvSpPr>
          <p:nvPr>
            <p:ph type="ftr" sz="quarter" idx="11"/>
          </p:nvPr>
        </p:nvSpPr>
        <p:spPr/>
        <p:txBody>
          <a:bodyPr/>
          <a:lstStyle/>
          <a:p>
            <a:r>
              <a:rPr lang="en-US"/>
              <a:t>Click To Edit Source</a:t>
            </a:r>
            <a:endParaRPr lang="en-US" dirty="0"/>
          </a:p>
        </p:txBody>
      </p:sp>
      <p:sp>
        <p:nvSpPr>
          <p:cNvPr id="9" name="Slide Number Placeholder 8"/>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86847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1" name="Rectangle 10"/>
          <p:cNvSpPr/>
          <p:nvPr/>
        </p:nvSpPr>
        <p:spPr>
          <a:xfrm>
            <a:off x="0" y="1530626"/>
            <a:ext cx="9144000" cy="4591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lgn="ctr">
              <a:buNone/>
              <a:defRPr sz="1600" b="1" cap="all" baseline="0">
                <a:solidFill>
                  <a:srgbClr val="102C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68725"/>
          </a:xfrm>
        </p:spPr>
        <p:txBody>
          <a:bodyPr>
            <a:normAutofit/>
          </a:bodyPr>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4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lgn="ctr">
              <a:buNone/>
              <a:defRPr sz="1600" b="1" cap="all" baseline="0">
                <a:solidFill>
                  <a:srgbClr val="102C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68725"/>
          </a:xfrm>
        </p:spPr>
        <p:txBody>
          <a:bodyPr>
            <a:normAutofit/>
          </a:bodyPr>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4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C931D4-61F0-4BDE-A837-70C5D0345292}" type="datetime1">
              <a:rPr lang="en-US" smtClean="0"/>
              <a:pPr/>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Rectangle 11"/>
          <p:cNvSpPr/>
          <p:nvPr/>
        </p:nvSpPr>
        <p:spPr>
          <a:xfrm>
            <a:off x="0" y="1530626"/>
            <a:ext cx="9144000" cy="4591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530626"/>
            <a:ext cx="9144000" cy="4591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678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8EC139-81DF-435A-98A7-C8721BB7D340}" type="datetime1">
              <a:rPr lang="en-US" smtClean="0"/>
              <a:pPr/>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ADB7E-A526-49DE-ABD7-90A5490CACB5}" type="slidenum">
              <a:rPr lang="en-US" smtClean="0"/>
              <a:pPr/>
              <a:t>‹#›</a:t>
            </a:fld>
            <a:endParaRPr lang="en-US" dirty="0"/>
          </a:p>
        </p:txBody>
      </p:sp>
    </p:spTree>
    <p:extLst>
      <p:ext uri="{BB962C8B-B14F-4D97-AF65-F5344CB8AC3E}">
        <p14:creationId xmlns:p14="http://schemas.microsoft.com/office/powerpoint/2010/main" val="393906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067CD4-3C85-42D3-A22B-572740A14727}" type="datetime1">
              <a:rPr lang="en-US" smtClean="0"/>
              <a:pPr/>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ADB7E-A526-49DE-ABD7-90A5490CACB5}" type="slidenum">
              <a:rPr lang="en-US" smtClean="0"/>
              <a:pPr/>
              <a:t>‹#›</a:t>
            </a:fld>
            <a:endParaRPr lang="en-US" dirty="0"/>
          </a:p>
        </p:txBody>
      </p:sp>
      <p:sp>
        <p:nvSpPr>
          <p:cNvPr id="8" name="Title Placeholder 1"/>
          <p:cNvSpPr>
            <a:spLocks noGrp="1"/>
          </p:cNvSpPr>
          <p:nvPr>
            <p:ph type="title"/>
          </p:nvPr>
        </p:nvSpPr>
        <p:spPr>
          <a:xfrm>
            <a:off x="457200" y="730623"/>
            <a:ext cx="8229600" cy="53242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9"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45060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13" name="Rectangle 12"/>
          <p:cNvSpPr/>
          <p:nvPr/>
        </p:nvSpPr>
        <p:spPr>
          <a:xfrm>
            <a:off x="0" y="1911350"/>
            <a:ext cx="9144000" cy="333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11350"/>
            <a:ext cx="9144000" cy="333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DE067CD4-3C85-42D3-A22B-572740A14727}" type="datetime1">
              <a:rPr lang="en-US" smtClean="0"/>
              <a:pPr/>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ADB7E-A526-49DE-ABD7-90A5490CACB5}" type="slidenum">
              <a:rPr lang="en-US" smtClean="0"/>
              <a:pPr/>
              <a:t>‹#›</a:t>
            </a:fld>
            <a:endParaRPr lang="en-US" dirty="0"/>
          </a:p>
        </p:txBody>
      </p:sp>
      <p:sp>
        <p:nvSpPr>
          <p:cNvPr id="8" name="Title Placeholder 1"/>
          <p:cNvSpPr>
            <a:spLocks noGrp="1"/>
          </p:cNvSpPr>
          <p:nvPr>
            <p:ph type="title" hasCustomPrompt="1"/>
          </p:nvPr>
        </p:nvSpPr>
        <p:spPr>
          <a:xfrm>
            <a:off x="457200" y="730623"/>
            <a:ext cx="8229600" cy="532421"/>
          </a:xfrm>
          <a:prstGeom prst="rect">
            <a:avLst/>
          </a:prstGeom>
        </p:spPr>
        <p:txBody>
          <a:bodyPr vert="horz" lIns="91440" tIns="45720" rIns="91440" bIns="45720" rtlCol="0" anchor="t">
            <a:normAutofit/>
          </a:bodyPr>
          <a:lstStyle/>
          <a:p>
            <a:r>
              <a:rPr lang="en-US" dirty="0"/>
              <a:t>Here’s Where You Can Find Us</a:t>
            </a:r>
          </a:p>
        </p:txBody>
      </p:sp>
      <p:sp>
        <p:nvSpPr>
          <p:cNvPr id="9" name="Text Placeholder 9"/>
          <p:cNvSpPr>
            <a:spLocks noGrp="1"/>
          </p:cNvSpPr>
          <p:nvPr>
            <p:ph type="body" sz="quarter" idx="13" hasCustomPrompt="1"/>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CONTACT</a:t>
            </a:r>
          </a:p>
        </p:txBody>
      </p:sp>
      <p:sp>
        <p:nvSpPr>
          <p:cNvPr id="7" name="TextBox 6"/>
          <p:cNvSpPr txBox="1"/>
          <p:nvPr/>
        </p:nvSpPr>
        <p:spPr>
          <a:xfrm>
            <a:off x="5133860" y="4633588"/>
            <a:ext cx="2655065" cy="338554"/>
          </a:xfrm>
          <a:prstGeom prst="rect">
            <a:avLst/>
          </a:prstGeom>
          <a:noFill/>
        </p:spPr>
        <p:txBody>
          <a:bodyPr wrap="square" rtlCol="0">
            <a:spAutoFit/>
          </a:bodyPr>
          <a:lstStyle/>
          <a:p>
            <a:r>
              <a:rPr lang="en-US" sz="1600" u="none" dirty="0">
                <a:hlinkClick r:id="rId2" action="ppaction://hlinkfile"/>
              </a:rPr>
              <a:t>jdrf.org</a:t>
            </a:r>
            <a:endParaRPr lang="en-US" sz="1400" u="none" dirty="0"/>
          </a:p>
        </p:txBody>
      </p:sp>
      <p:sp>
        <p:nvSpPr>
          <p:cNvPr id="6" name="Content Placeholder 5"/>
          <p:cNvSpPr>
            <a:spLocks noGrp="1"/>
          </p:cNvSpPr>
          <p:nvPr>
            <p:ph sz="quarter" idx="14" hasCustomPrompt="1"/>
          </p:nvPr>
        </p:nvSpPr>
        <p:spPr>
          <a:xfrm>
            <a:off x="617537" y="2281240"/>
            <a:ext cx="4207851" cy="373826"/>
          </a:xfrm>
        </p:spPr>
        <p:txBody>
          <a:bodyPr>
            <a:noAutofit/>
          </a:bodyPr>
          <a:lstStyle>
            <a:lvl1pPr marL="0" indent="0" algn="r">
              <a:buFontTx/>
              <a:buNone/>
              <a:defRPr sz="3600" cap="all" baseline="0">
                <a:solidFill>
                  <a:schemeClr val="tx2"/>
                </a:solidFill>
                <a:latin typeface="Calibri Light" panose="020F0302020204030204" pitchFamily="34" charset="0"/>
              </a:defRPr>
            </a:lvl1pPr>
            <a:lvl2pPr marL="457200" indent="0" algn="r">
              <a:buFontTx/>
              <a:buNone/>
              <a:defRPr sz="1800" i="1">
                <a:solidFill>
                  <a:schemeClr val="tx2"/>
                </a:solidFill>
              </a:defRPr>
            </a:lvl2pPr>
            <a:lvl3pPr marL="914400" indent="0" algn="r">
              <a:buFontTx/>
              <a:buNone/>
              <a:defRPr sz="1600">
                <a:solidFill>
                  <a:schemeClr val="accent1"/>
                </a:solidFill>
              </a:defRPr>
            </a:lvl3pPr>
            <a:lvl4pPr marL="1371600" indent="0" algn="r">
              <a:buFontTx/>
              <a:buNone/>
              <a:defRPr sz="1400">
                <a:solidFill>
                  <a:schemeClr val="accent1"/>
                </a:solidFill>
              </a:defRPr>
            </a:lvl4pPr>
            <a:lvl5pPr marL="1828800" indent="0" algn="r">
              <a:buFontTx/>
              <a:buNone/>
              <a:defRPr sz="1400">
                <a:solidFill>
                  <a:schemeClr val="accent1"/>
                </a:solidFill>
              </a:defRPr>
            </a:lvl5pPr>
          </a:lstStyle>
          <a:p>
            <a:pPr lvl="0"/>
            <a:r>
              <a:rPr lang="en-US" dirty="0"/>
              <a:t>CONTACT NAME</a:t>
            </a:r>
          </a:p>
        </p:txBody>
      </p:sp>
      <p:cxnSp>
        <p:nvCxnSpPr>
          <p:cNvPr id="16" name="Straight Connector 15"/>
          <p:cNvCxnSpPr/>
          <p:nvPr/>
        </p:nvCxnSpPr>
        <p:spPr>
          <a:xfrm>
            <a:off x="4968608" y="2038120"/>
            <a:ext cx="0" cy="29304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5"/>
          <p:cNvSpPr>
            <a:spLocks noGrp="1"/>
          </p:cNvSpPr>
          <p:nvPr>
            <p:ph sz="quarter" idx="16" hasCustomPrompt="1"/>
          </p:nvPr>
        </p:nvSpPr>
        <p:spPr>
          <a:xfrm>
            <a:off x="648751" y="2775164"/>
            <a:ext cx="4207851" cy="430746"/>
          </a:xfrm>
        </p:spPr>
        <p:txBody>
          <a:bodyPr>
            <a:normAutofit/>
          </a:bodyPr>
          <a:lstStyle>
            <a:lvl1pPr marL="0" indent="0" algn="r">
              <a:buFontTx/>
              <a:buNone/>
              <a:defRPr sz="2400" cap="all" baseline="0">
                <a:solidFill>
                  <a:schemeClr val="tx2"/>
                </a:solidFill>
                <a:latin typeface="Calibri Light" panose="020F0302020204030204" pitchFamily="34" charset="0"/>
              </a:defRPr>
            </a:lvl1pPr>
            <a:lvl2pPr marL="457200" indent="0" algn="r">
              <a:buFontTx/>
              <a:buNone/>
              <a:defRPr sz="1800" i="1" cap="none" baseline="0">
                <a:solidFill>
                  <a:schemeClr val="tx2"/>
                </a:solidFill>
              </a:defRPr>
            </a:lvl2pPr>
            <a:lvl3pPr marL="914400" indent="0" algn="r">
              <a:buFontTx/>
              <a:buNone/>
              <a:defRPr sz="1600">
                <a:solidFill>
                  <a:schemeClr val="accent1"/>
                </a:solidFill>
              </a:defRPr>
            </a:lvl3pPr>
            <a:lvl4pPr marL="1371600" indent="0" algn="r">
              <a:buFontTx/>
              <a:buNone/>
              <a:defRPr sz="1400">
                <a:solidFill>
                  <a:schemeClr val="accent1"/>
                </a:solidFill>
              </a:defRPr>
            </a:lvl4pPr>
            <a:lvl5pPr marL="1828800" indent="0" algn="r">
              <a:buFontTx/>
              <a:buNone/>
              <a:defRPr sz="1400">
                <a:solidFill>
                  <a:schemeClr val="accent1"/>
                </a:solidFill>
              </a:defRPr>
            </a:lvl5pPr>
          </a:lstStyle>
          <a:p>
            <a:pPr lvl="1"/>
            <a:r>
              <a:rPr lang="en-US" dirty="0"/>
              <a:t>Contact Title Goes Here</a:t>
            </a:r>
          </a:p>
        </p:txBody>
      </p:sp>
      <p:sp>
        <p:nvSpPr>
          <p:cNvPr id="26" name="Text Placeholder 25"/>
          <p:cNvSpPr>
            <a:spLocks noGrp="1"/>
          </p:cNvSpPr>
          <p:nvPr>
            <p:ph type="body" sz="quarter" idx="17" hasCustomPrompt="1"/>
          </p:nvPr>
        </p:nvSpPr>
        <p:spPr>
          <a:xfrm>
            <a:off x="5056757" y="2379473"/>
            <a:ext cx="3746500" cy="1862021"/>
          </a:xfrm>
        </p:spPr>
        <p:txBody>
          <a:bodyPr>
            <a:normAutofit/>
          </a:bodyPr>
          <a:lstStyle>
            <a:lvl1pPr marL="0" indent="0">
              <a:lnSpc>
                <a:spcPct val="110000"/>
              </a:lnSpc>
              <a:spcBef>
                <a:spcPts val="0"/>
              </a:spcBef>
              <a:buNone/>
              <a:defRPr sz="1600">
                <a:solidFill>
                  <a:schemeClr val="tx1">
                    <a:lumMod val="75000"/>
                    <a:lumOff val="25000"/>
                  </a:schemeClr>
                </a:solidFill>
              </a:defRPr>
            </a:lvl1pPr>
            <a:lvl2pPr marL="457200" indent="0">
              <a:spcBef>
                <a:spcPts val="0"/>
              </a:spcBef>
              <a:buNone/>
              <a:defRPr sz="1600"/>
            </a:lvl2pPr>
            <a:lvl3pPr marL="914400" indent="0">
              <a:spcBef>
                <a:spcPts val="0"/>
              </a:spcBef>
              <a:buNone/>
              <a:defRPr sz="1600"/>
            </a:lvl3pPr>
            <a:lvl4pPr marL="1371600" indent="0">
              <a:spcBef>
                <a:spcPts val="0"/>
              </a:spcBef>
              <a:buNone/>
              <a:defRPr sz="1600"/>
            </a:lvl4pPr>
            <a:lvl5pPr marL="1828800" indent="0">
              <a:spcBef>
                <a:spcPts val="0"/>
              </a:spcBef>
              <a:buNone/>
              <a:defRPr sz="1600"/>
            </a:lvl5pPr>
          </a:lstStyle>
          <a:p>
            <a:pPr lvl="0"/>
            <a:r>
              <a:rPr lang="en-US" dirty="0"/>
              <a:t>e: email goes here</a:t>
            </a:r>
          </a:p>
          <a:p>
            <a:pPr lvl="0"/>
            <a:r>
              <a:rPr lang="en-US" dirty="0"/>
              <a:t>o: office number</a:t>
            </a:r>
          </a:p>
          <a:p>
            <a:pPr lvl="0"/>
            <a:r>
              <a:rPr lang="en-US" dirty="0"/>
              <a:t>m: mobile number</a:t>
            </a:r>
          </a:p>
        </p:txBody>
      </p:sp>
      <p:sp>
        <p:nvSpPr>
          <p:cNvPr id="14" name="TextBox 13"/>
          <p:cNvSpPr txBox="1"/>
          <p:nvPr/>
        </p:nvSpPr>
        <p:spPr>
          <a:xfrm>
            <a:off x="5133860" y="4633588"/>
            <a:ext cx="2655065" cy="338554"/>
          </a:xfrm>
          <a:prstGeom prst="rect">
            <a:avLst/>
          </a:prstGeom>
          <a:noFill/>
        </p:spPr>
        <p:txBody>
          <a:bodyPr wrap="square" rtlCol="0">
            <a:spAutoFit/>
          </a:bodyPr>
          <a:lstStyle/>
          <a:p>
            <a:r>
              <a:rPr lang="en-US" sz="1600" u="none" dirty="0">
                <a:hlinkClick r:id="rId2" action="ppaction://hlinkfile"/>
              </a:rPr>
              <a:t>jdrf.org</a:t>
            </a:r>
            <a:endParaRPr lang="en-US" sz="1400" u="none" dirty="0"/>
          </a:p>
        </p:txBody>
      </p:sp>
      <p:cxnSp>
        <p:nvCxnSpPr>
          <p:cNvPr id="15" name="Straight Connector 14"/>
          <p:cNvCxnSpPr/>
          <p:nvPr/>
        </p:nvCxnSpPr>
        <p:spPr>
          <a:xfrm>
            <a:off x="4968608" y="2038120"/>
            <a:ext cx="0" cy="29304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1911350"/>
            <a:ext cx="9144000" cy="333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a:off x="4968608" y="2038120"/>
            <a:ext cx="0" cy="29304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4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A3398-EA82-4186-A5FF-63A19BD22F7C}" type="datetime1">
              <a:rPr lang="en-US" smtClean="0"/>
              <a:pPr/>
              <a:t>5/23/2018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AADB7E-A526-49DE-ABD7-90A5490CACB5}" type="slidenum">
              <a:rPr lang="en-US" smtClean="0"/>
              <a:pPr/>
              <a:t>‹#›</a:t>
            </a:fld>
            <a:endParaRPr lang="en-US" dirty="0"/>
          </a:p>
        </p:txBody>
      </p:sp>
    </p:spTree>
    <p:extLst>
      <p:ext uri="{BB962C8B-B14F-4D97-AF65-F5344CB8AC3E}">
        <p14:creationId xmlns:p14="http://schemas.microsoft.com/office/powerpoint/2010/main" val="102392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F2BE2B-C34D-4E7D-9881-EC0136DE6E36}" type="datetime1">
              <a:rPr lang="en-US" smtClean="0"/>
              <a:pPr/>
              <a:t>5/23/2018</a:t>
            </a:fld>
            <a:endParaRPr lang="en-US" dirty="0"/>
          </a:p>
        </p:txBody>
      </p:sp>
      <p:sp>
        <p:nvSpPr>
          <p:cNvPr id="4" name="Footer Placeholder 3"/>
          <p:cNvSpPr>
            <a:spLocks noGrp="1"/>
          </p:cNvSpPr>
          <p:nvPr>
            <p:ph type="ftr" sz="quarter" idx="11"/>
          </p:nvPr>
        </p:nvSpPr>
        <p:spPr/>
        <p:txBody>
          <a:bodyPr/>
          <a:lstStyle/>
          <a:p>
            <a:r>
              <a:rPr lang="en-US"/>
              <a:t>Click To Edit Source</a:t>
            </a:r>
            <a:endParaRPr lang="en-US" dirty="0"/>
          </a:p>
        </p:txBody>
      </p:sp>
      <p:sp>
        <p:nvSpPr>
          <p:cNvPr id="5" name="Slide Number Placeholder 4"/>
          <p:cNvSpPr>
            <a:spLocks noGrp="1"/>
          </p:cNvSpPr>
          <p:nvPr>
            <p:ph type="sldNum" sz="quarter" idx="12"/>
          </p:nvPr>
        </p:nvSpPr>
        <p:spPr/>
        <p:txBody>
          <a:bodyPr/>
          <a:lstStyle/>
          <a:p>
            <a:fld id="{4EAADB7E-A526-49DE-ABD7-90A5490CACB5}" type="slidenum">
              <a:rPr lang="en-US" smtClean="0"/>
              <a:pPr/>
              <a:t>‹#›</a:t>
            </a:fld>
            <a:endParaRPr lang="en-US" dirty="0"/>
          </a:p>
        </p:txBody>
      </p:sp>
      <p:sp>
        <p:nvSpPr>
          <p:cNvPr id="6" name="Rectangle 5"/>
          <p:cNvSpPr/>
          <p:nvPr/>
        </p:nvSpPr>
        <p:spPr>
          <a:xfrm>
            <a:off x="0" y="1530626"/>
            <a:ext cx="9144000" cy="43575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4"/>
          </p:nvPr>
        </p:nvSpPr>
        <p:spPr>
          <a:xfrm>
            <a:off x="0" y="1530350"/>
            <a:ext cx="3597275" cy="4357688"/>
          </a:xfrm>
          <a:solidFill>
            <a:schemeClr val="bg2">
              <a:lumMod val="50000"/>
            </a:schemeClr>
          </a:solidFill>
        </p:spPr>
        <p:txBody>
          <a:bodyPr anchor="ctr"/>
          <a:lstStyle>
            <a:lvl1pPr marL="0" indent="0" algn="ctr">
              <a:buFontTx/>
              <a:buNone/>
              <a:defRPr baseline="0">
                <a:solidFill>
                  <a:schemeClr val="bg1"/>
                </a:solidFill>
              </a:defRPr>
            </a:lvl1pPr>
          </a:lstStyle>
          <a:p>
            <a:r>
              <a:rPr lang="en-US"/>
              <a:t>Click icon to add picture</a:t>
            </a:r>
            <a:endParaRPr lang="en-US" dirty="0"/>
          </a:p>
        </p:txBody>
      </p:sp>
      <p:sp>
        <p:nvSpPr>
          <p:cNvPr id="8" name="Text Placeholder 9"/>
          <p:cNvSpPr>
            <a:spLocks noGrp="1"/>
          </p:cNvSpPr>
          <p:nvPr>
            <p:ph type="body" sz="quarter" idx="15" hasCustomPrompt="1"/>
          </p:nvPr>
        </p:nvSpPr>
        <p:spPr>
          <a:xfrm>
            <a:off x="3836988" y="1676395"/>
            <a:ext cx="4871803" cy="767001"/>
          </a:xfrm>
        </p:spPr>
        <p:txBody>
          <a:bodyPr anchor="b">
            <a:noAutofit/>
          </a:bodyPr>
          <a:lstStyle>
            <a:lvl1pPr marL="0" indent="0">
              <a:buNone/>
              <a:defRPr sz="2400" b="0"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PERSONAL NAME HERE</a:t>
            </a:r>
          </a:p>
        </p:txBody>
      </p:sp>
      <p:sp>
        <p:nvSpPr>
          <p:cNvPr id="9" name="Text Placeholder 12"/>
          <p:cNvSpPr>
            <a:spLocks noGrp="1"/>
          </p:cNvSpPr>
          <p:nvPr>
            <p:ph type="body" sz="quarter" idx="16" hasCustomPrompt="1"/>
          </p:nvPr>
        </p:nvSpPr>
        <p:spPr>
          <a:xfrm>
            <a:off x="3836988" y="2578308"/>
            <a:ext cx="4827587" cy="317796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2"/>
              </a:buClr>
              <a:buSzPct val="115000"/>
              <a:buFont typeface="Wingdings" panose="05000000000000000000" pitchFamily="2" charset="2"/>
              <a:buNone/>
              <a:tabLst/>
              <a:defRPr sz="2000" baseline="0">
                <a:solidFill>
                  <a:schemeClr val="tx1">
                    <a:lumMod val="75000"/>
                    <a:lumOff val="2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ct val="20000"/>
              </a:spcBef>
              <a:spcAft>
                <a:spcPts val="0"/>
              </a:spcAft>
              <a:buClr>
                <a:schemeClr val="accent2"/>
              </a:buClr>
              <a:buSzPct val="115000"/>
              <a:buFont typeface="Wingdings" panose="05000000000000000000" pitchFamily="2" charset="2"/>
              <a:buNone/>
              <a:tabLst/>
              <a:defRPr/>
            </a:pPr>
            <a:r>
              <a:rPr lang="en-US" dirty="0"/>
              <a:t>Click to edit text. Use this area to write a quick introduction of yourself and your connection to T1D/JDRF. Character count 420. </a:t>
            </a:r>
          </a:p>
          <a:p>
            <a:pPr lvl="0"/>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5632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30" name="Group 29"/>
          <p:cNvGrpSpPr/>
          <p:nvPr/>
        </p:nvGrpSpPr>
        <p:grpSpPr>
          <a:xfrm>
            <a:off x="0" y="0"/>
            <a:ext cx="9144000" cy="6873875"/>
            <a:chOff x="0" y="0"/>
            <a:chExt cx="9144000" cy="6873875"/>
          </a:xfrm>
        </p:grpSpPr>
        <p:pic>
          <p:nvPicPr>
            <p:cNvPr id="17" name="Picture 2"/>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l="18670" t="22720" r="18670" b="1915"/>
            <a:stretch/>
          </p:blipFill>
          <p:spPr bwMode="auto">
            <a:xfrm>
              <a:off x="0" y="0"/>
              <a:ext cx="9144000" cy="687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userDrawn="1"/>
          </p:nvSpPr>
          <p:spPr>
            <a:xfrm>
              <a:off x="0" y="0"/>
              <a:ext cx="9144000" cy="685800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fld id="{41F2BE2B-C34D-4E7D-9881-EC0136DE6E36}" type="datetime1">
              <a:rPr lang="en-US" smtClean="0"/>
              <a:pPr/>
              <a:t>5/23/2018</a:t>
            </a:fld>
            <a:endParaRPr lang="en-US" dirty="0"/>
          </a:p>
        </p:txBody>
      </p:sp>
      <p:sp>
        <p:nvSpPr>
          <p:cNvPr id="3" name="Footer Placeholder 2"/>
          <p:cNvSpPr>
            <a:spLocks noGrp="1"/>
          </p:cNvSpPr>
          <p:nvPr>
            <p:ph type="ftr" sz="quarter" idx="11"/>
          </p:nvPr>
        </p:nvSpPr>
        <p:spPr/>
        <p:txBody>
          <a:bodyPr/>
          <a:lstStyle/>
          <a:p>
            <a:r>
              <a:rPr lang="en-US"/>
              <a:t>Click To Edit Source</a:t>
            </a:r>
            <a:endParaRPr lang="en-US" dirty="0"/>
          </a:p>
        </p:txBody>
      </p:sp>
      <p:sp>
        <p:nvSpPr>
          <p:cNvPr id="4" name="Slide Number Placeholder 3"/>
          <p:cNvSpPr>
            <a:spLocks noGrp="1"/>
          </p:cNvSpPr>
          <p:nvPr>
            <p:ph type="sldNum" sz="quarter" idx="12"/>
          </p:nvPr>
        </p:nvSpPr>
        <p:spPr/>
        <p:txBody>
          <a:bodyPr/>
          <a:lstStyle/>
          <a:p>
            <a:fld id="{4EAADB7E-A526-49DE-ABD7-90A5490CACB5}" type="slidenum">
              <a:rPr lang="en-US" smtClean="0"/>
              <a:pPr/>
              <a:t>‹#›</a:t>
            </a:fld>
            <a:endParaRPr lang="en-US" dirty="0"/>
          </a:p>
        </p:txBody>
      </p:sp>
      <p:grpSp>
        <p:nvGrpSpPr>
          <p:cNvPr id="7" name="Group 6"/>
          <p:cNvGrpSpPr/>
          <p:nvPr/>
        </p:nvGrpSpPr>
        <p:grpSpPr>
          <a:xfrm>
            <a:off x="0" y="6765925"/>
            <a:ext cx="9144000" cy="92075"/>
            <a:chOff x="-1828800" y="6765925"/>
            <a:chExt cx="10972800" cy="92075"/>
          </a:xfrm>
        </p:grpSpPr>
        <p:grpSp>
          <p:nvGrpSpPr>
            <p:cNvPr id="8" name="Group 14"/>
            <p:cNvGrpSpPr>
              <a:grpSpLocks/>
            </p:cNvGrpSpPr>
            <p:nvPr/>
          </p:nvGrpSpPr>
          <p:grpSpPr bwMode="auto">
            <a:xfrm>
              <a:off x="0" y="6765925"/>
              <a:ext cx="9144000" cy="92075"/>
              <a:chOff x="0" y="6172200"/>
              <a:chExt cx="7239000" cy="91440"/>
            </a:xfrm>
          </p:grpSpPr>
          <p:sp>
            <p:nvSpPr>
              <p:cNvPr id="10" name="Rectangle 9"/>
              <p:cNvSpPr/>
              <p:nvPr userDrawn="1"/>
            </p:nvSpPr>
            <p:spPr>
              <a:xfrm>
                <a:off x="0" y="6172200"/>
                <a:ext cx="1447800" cy="9144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47800" y="6172200"/>
                <a:ext cx="1447800" cy="9144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2895600" y="6172200"/>
                <a:ext cx="1447800" cy="9144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4343400" y="6172200"/>
                <a:ext cx="1447800" cy="9144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5791200" y="6172200"/>
                <a:ext cx="1447800" cy="9144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sp>
          <p:nvSpPr>
            <p:cNvPr id="9" name="Rectangle 8"/>
            <p:cNvSpPr/>
            <p:nvPr userDrawn="1"/>
          </p:nvSpPr>
          <p:spPr bwMode="auto">
            <a:xfrm>
              <a:off x="-1828800" y="6765925"/>
              <a:ext cx="1828800" cy="9207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cxnSp>
        <p:nvCxnSpPr>
          <p:cNvPr id="15" name="Straight Connector 14"/>
          <p:cNvCxnSpPr/>
          <p:nvPr/>
        </p:nvCxnSpPr>
        <p:spPr>
          <a:xfrm>
            <a:off x="8686800" y="6569050"/>
            <a:ext cx="0" cy="16573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686800" y="6569050"/>
            <a:ext cx="0" cy="16573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9"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38175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75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grpSp>
        <p:nvGrpSpPr>
          <p:cNvPr id="29" name="Group 28"/>
          <p:cNvGrpSpPr/>
          <p:nvPr/>
        </p:nvGrpSpPr>
        <p:grpSpPr>
          <a:xfrm>
            <a:off x="0" y="0"/>
            <a:ext cx="9144000" cy="6873875"/>
            <a:chOff x="0" y="0"/>
            <a:chExt cx="9144000" cy="6873875"/>
          </a:xfrm>
        </p:grpSpPr>
        <p:pic>
          <p:nvPicPr>
            <p:cNvPr id="27" name="Picture 2"/>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l="18670" t="22720" r="18670" b="1915"/>
            <a:stretch/>
          </p:blipFill>
          <p:spPr bwMode="auto">
            <a:xfrm>
              <a:off x="0" y="0"/>
              <a:ext cx="9144000" cy="687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userDrawn="1"/>
          </p:nvSpPr>
          <p:spPr>
            <a:xfrm>
              <a:off x="0" y="0"/>
              <a:ext cx="9144000" cy="68580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fld id="{41F2BE2B-C34D-4E7D-9881-EC0136DE6E36}" type="datetime1">
              <a:rPr lang="en-US" smtClean="0"/>
              <a:pPr/>
              <a:t>5/23/2018</a:t>
            </a:fld>
            <a:endParaRPr lang="en-US" dirty="0"/>
          </a:p>
        </p:txBody>
      </p:sp>
      <p:sp>
        <p:nvSpPr>
          <p:cNvPr id="3" name="Footer Placeholder 2"/>
          <p:cNvSpPr>
            <a:spLocks noGrp="1"/>
          </p:cNvSpPr>
          <p:nvPr>
            <p:ph type="ftr" sz="quarter" idx="11"/>
          </p:nvPr>
        </p:nvSpPr>
        <p:spPr/>
        <p:txBody>
          <a:bodyPr/>
          <a:lstStyle/>
          <a:p>
            <a:r>
              <a:rPr lang="en-US"/>
              <a:t>Click To Edit Source</a:t>
            </a:r>
            <a:endParaRPr lang="en-US" dirty="0"/>
          </a:p>
        </p:txBody>
      </p:sp>
      <p:sp>
        <p:nvSpPr>
          <p:cNvPr id="4" name="Slide Number Placeholder 3"/>
          <p:cNvSpPr>
            <a:spLocks noGrp="1"/>
          </p:cNvSpPr>
          <p:nvPr>
            <p:ph type="sldNum" sz="quarter" idx="12"/>
          </p:nvPr>
        </p:nvSpPr>
        <p:spPr/>
        <p:txBody>
          <a:bodyPr/>
          <a:lstStyle/>
          <a:p>
            <a:fld id="{4EAADB7E-A526-49DE-ABD7-90A5490CACB5}" type="slidenum">
              <a:rPr lang="en-US" smtClean="0"/>
              <a:pPr/>
              <a:t>‹#›</a:t>
            </a:fld>
            <a:endParaRPr lang="en-US" dirty="0"/>
          </a:p>
        </p:txBody>
      </p:sp>
      <p:cxnSp>
        <p:nvCxnSpPr>
          <p:cNvPr id="15" name="Straight Connector 14"/>
          <p:cNvCxnSpPr/>
          <p:nvPr/>
        </p:nvCxnSpPr>
        <p:spPr>
          <a:xfrm>
            <a:off x="8686800" y="6569050"/>
            <a:ext cx="0" cy="16573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86800" y="6569050"/>
            <a:ext cx="0" cy="16573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0" y="6765925"/>
            <a:ext cx="9144000" cy="92075"/>
            <a:chOff x="-1828800" y="6765925"/>
            <a:chExt cx="10972800" cy="92075"/>
          </a:xfrm>
        </p:grpSpPr>
        <p:grpSp>
          <p:nvGrpSpPr>
            <p:cNvPr id="31" name="Group 14"/>
            <p:cNvGrpSpPr>
              <a:grpSpLocks/>
            </p:cNvGrpSpPr>
            <p:nvPr/>
          </p:nvGrpSpPr>
          <p:grpSpPr bwMode="auto">
            <a:xfrm>
              <a:off x="0" y="6765925"/>
              <a:ext cx="9144000" cy="92075"/>
              <a:chOff x="0" y="6172200"/>
              <a:chExt cx="7239000" cy="91440"/>
            </a:xfrm>
          </p:grpSpPr>
          <p:sp>
            <p:nvSpPr>
              <p:cNvPr id="33" name="Rectangle 32"/>
              <p:cNvSpPr/>
              <p:nvPr userDrawn="1"/>
            </p:nvSpPr>
            <p:spPr>
              <a:xfrm>
                <a:off x="0" y="6172200"/>
                <a:ext cx="1447800" cy="9144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1447800" y="6172200"/>
                <a:ext cx="1447800" cy="9144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2895600" y="6172200"/>
                <a:ext cx="1447800" cy="9144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4343400" y="6172200"/>
                <a:ext cx="1447800" cy="9144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5791200" y="6172200"/>
                <a:ext cx="1447800" cy="9144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sp>
          <p:nvSpPr>
            <p:cNvPr id="32" name="Rectangle 31"/>
            <p:cNvSpPr/>
            <p:nvPr userDrawn="1"/>
          </p:nvSpPr>
          <p:spPr bwMode="auto">
            <a:xfrm>
              <a:off x="-1828800" y="6765925"/>
              <a:ext cx="1828800" cy="9207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pic>
        <p:nvPicPr>
          <p:cNvPr id="38"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38175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41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5626"/>
            <a:ext cx="3008313" cy="1162050"/>
          </a:xfrm>
        </p:spPr>
        <p:txBody>
          <a:bodyPr anchor="t"/>
          <a:lstStyle>
            <a:lvl1pPr algn="l">
              <a:defRPr sz="2000" b="0" baseline="0"/>
            </a:lvl1pPr>
          </a:lstStyle>
          <a:p>
            <a:r>
              <a:rPr lang="en-US"/>
              <a:t>Click to edit Master title style</a:t>
            </a:r>
            <a:endParaRPr lang="en-US" dirty="0"/>
          </a:p>
        </p:txBody>
      </p:sp>
      <p:sp>
        <p:nvSpPr>
          <p:cNvPr id="4" name="Text Placeholder 3"/>
          <p:cNvSpPr>
            <a:spLocks noGrp="1"/>
          </p:cNvSpPr>
          <p:nvPr>
            <p:ph type="body" sz="half" idx="2"/>
          </p:nvPr>
        </p:nvSpPr>
        <p:spPr>
          <a:xfrm>
            <a:off x="457200" y="1897677"/>
            <a:ext cx="3008313" cy="4255698"/>
          </a:xfrm>
        </p:spPr>
        <p:txBody>
          <a:bodyPr anchor="t"/>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C472B-36B3-4743-A42B-2C6FB25F938A}" type="datetime1">
              <a:rPr lang="en-US" smtClean="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ADB7E-A526-49DE-ABD7-90A5490CACB5}" type="slidenum">
              <a:rPr lang="en-US" smtClean="0"/>
              <a:pPr/>
              <a:t>‹#›</a:t>
            </a:fld>
            <a:endParaRPr lang="en-US" dirty="0"/>
          </a:p>
        </p:txBody>
      </p:sp>
      <p:sp>
        <p:nvSpPr>
          <p:cNvPr id="8" name="Text Placeholder 9"/>
          <p:cNvSpPr>
            <a:spLocks noGrp="1"/>
          </p:cNvSpPr>
          <p:nvPr>
            <p:ph type="body" sz="quarter" idx="13"/>
          </p:nvPr>
        </p:nvSpPr>
        <p:spPr>
          <a:xfrm>
            <a:off x="457200" y="564626"/>
            <a:ext cx="2996006"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Picture Placeholder 9"/>
          <p:cNvSpPr>
            <a:spLocks noGrp="1"/>
          </p:cNvSpPr>
          <p:nvPr>
            <p:ph type="pic" sz="quarter" idx="14"/>
          </p:nvPr>
        </p:nvSpPr>
        <p:spPr>
          <a:xfrm>
            <a:off x="3668339" y="247650"/>
            <a:ext cx="5153025" cy="5894388"/>
          </a:xfr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47650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F2BE2B-C34D-4E7D-9881-EC0136DE6E36}" type="datetime1">
              <a:rPr lang="en-US" smtClean="0"/>
              <a:pPr/>
              <a:t>5/23/2018</a:t>
            </a:fld>
            <a:endParaRPr lang="en-US" dirty="0"/>
          </a:p>
        </p:txBody>
      </p:sp>
      <p:sp>
        <p:nvSpPr>
          <p:cNvPr id="4" name="Footer Placeholder 3"/>
          <p:cNvSpPr>
            <a:spLocks noGrp="1"/>
          </p:cNvSpPr>
          <p:nvPr>
            <p:ph type="ftr" sz="quarter" idx="11"/>
          </p:nvPr>
        </p:nvSpPr>
        <p:spPr/>
        <p:txBody>
          <a:bodyPr/>
          <a:lstStyle/>
          <a:p>
            <a:r>
              <a:rPr lang="en-US"/>
              <a:t>Click To Edit Source</a:t>
            </a:r>
            <a:endParaRPr lang="en-US" dirty="0"/>
          </a:p>
        </p:txBody>
      </p:sp>
      <p:sp>
        <p:nvSpPr>
          <p:cNvPr id="5" name="Slide Number Placeholder 4"/>
          <p:cNvSpPr>
            <a:spLocks noGrp="1"/>
          </p:cNvSpPr>
          <p:nvPr>
            <p:ph type="sldNum" sz="quarter" idx="12"/>
          </p:nvPr>
        </p:nvSpPr>
        <p:spPr/>
        <p:txBody>
          <a:bodyPr/>
          <a:lstStyle/>
          <a:p>
            <a:fld id="{4EAADB7E-A526-49DE-ABD7-90A5490CACB5}" type="slidenum">
              <a:rPr lang="en-US" smtClean="0"/>
              <a:pPr/>
              <a:t>‹#›</a:t>
            </a:fld>
            <a:endParaRPr lang="en-US" dirty="0"/>
          </a:p>
        </p:txBody>
      </p:sp>
    </p:spTree>
    <p:extLst>
      <p:ext uri="{BB962C8B-B14F-4D97-AF65-F5344CB8AC3E}">
        <p14:creationId xmlns:p14="http://schemas.microsoft.com/office/powerpoint/2010/main" val="53200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F2BE2B-C34D-4E7D-9881-EC0136DE6E36}" type="datetime1">
              <a:rPr lang="en-US" smtClean="0"/>
              <a:pPr/>
              <a:t>5/23/2018</a:t>
            </a:fld>
            <a:endParaRPr lang="en-US" dirty="0"/>
          </a:p>
        </p:txBody>
      </p:sp>
      <p:sp>
        <p:nvSpPr>
          <p:cNvPr id="4" name="Footer Placeholder 3"/>
          <p:cNvSpPr>
            <a:spLocks noGrp="1"/>
          </p:cNvSpPr>
          <p:nvPr>
            <p:ph type="ftr" sz="quarter" idx="11"/>
          </p:nvPr>
        </p:nvSpPr>
        <p:spPr/>
        <p:txBody>
          <a:bodyPr/>
          <a:lstStyle/>
          <a:p>
            <a:r>
              <a:rPr lang="en-US"/>
              <a:t>Click To Edit Source</a:t>
            </a:r>
            <a:endParaRPr lang="en-US" dirty="0"/>
          </a:p>
        </p:txBody>
      </p:sp>
      <p:sp>
        <p:nvSpPr>
          <p:cNvPr id="5" name="Slide Number Placeholder 4"/>
          <p:cNvSpPr>
            <a:spLocks noGrp="1"/>
          </p:cNvSpPr>
          <p:nvPr>
            <p:ph type="sldNum" sz="quarter" idx="12"/>
          </p:nvPr>
        </p:nvSpPr>
        <p:spPr/>
        <p:txBody>
          <a:bodyPr/>
          <a:lstStyle/>
          <a:p>
            <a:fld id="{4EAADB7E-A526-49DE-ABD7-90A5490CACB5}" type="slidenum">
              <a:rPr lang="en-US" smtClean="0"/>
              <a:pPr/>
              <a:t>‹#›</a:t>
            </a:fld>
            <a:endParaRPr lang="en-US" dirty="0"/>
          </a:p>
        </p:txBody>
      </p:sp>
      <p:sp>
        <p:nvSpPr>
          <p:cNvPr id="6" name="Title 1"/>
          <p:cNvSpPr>
            <a:spLocks noGrp="1"/>
          </p:cNvSpPr>
          <p:nvPr>
            <p:ph type="title"/>
          </p:nvPr>
        </p:nvSpPr>
        <p:spPr>
          <a:xfrm>
            <a:off x="457200" y="730623"/>
            <a:ext cx="8229600" cy="532421"/>
          </a:xfrm>
        </p:spPr>
        <p:txBody>
          <a:bodyPr>
            <a:normAutofit fontScale="90000"/>
          </a:bodyPr>
          <a:lstStyle/>
          <a:p>
            <a:r>
              <a:rPr lang="en-US"/>
              <a:t>Click to edit Master title style</a:t>
            </a:r>
            <a:endParaRPr lang="en-US" dirty="0"/>
          </a:p>
        </p:txBody>
      </p:sp>
      <p:pic>
        <p:nvPicPr>
          <p:cNvPr id="7" name="Picture 6"/>
          <p:cNvPicPr>
            <a:picLocks noChangeAspect="1"/>
          </p:cNvPicPr>
          <p:nvPr/>
        </p:nvPicPr>
        <p:blipFill>
          <a:blip r:embed="rId2" cstate="screen">
            <a:grayscl/>
            <a:extLst>
              <a:ext uri="{28A0092B-C50C-407E-A947-70E740481C1C}">
                <a14:useLocalDpi xmlns:a14="http://schemas.microsoft.com/office/drawing/2010/main"/>
              </a:ext>
            </a:extLst>
          </a:blip>
          <a:stretch>
            <a:fillRect/>
          </a:stretch>
        </p:blipFill>
        <p:spPr>
          <a:xfrm>
            <a:off x="6804692" y="1137145"/>
            <a:ext cx="909929" cy="682447"/>
          </a:xfrm>
          <a:prstGeom prst="rect">
            <a:avLst/>
          </a:prstGeom>
          <a:ln w="3175">
            <a:solidFill>
              <a:schemeClr val="bg1">
                <a:lumMod val="50000"/>
              </a:schemeClr>
            </a:solidFill>
          </a:ln>
        </p:spPr>
      </p:pic>
      <p:pic>
        <p:nvPicPr>
          <p:cNvPr id="8" name="Picture 7"/>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6804692" y="1900835"/>
            <a:ext cx="909929" cy="682447"/>
          </a:xfrm>
          <a:prstGeom prst="rect">
            <a:avLst/>
          </a:prstGeom>
          <a:ln w="3175">
            <a:solidFill>
              <a:schemeClr val="bg1">
                <a:lumMod val="50000"/>
              </a:schemeClr>
            </a:solidFill>
          </a:ln>
        </p:spPr>
      </p:pic>
      <p:pic>
        <p:nvPicPr>
          <p:cNvPr id="9" name="Picture 8"/>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bwMode="gray">
          <a:xfrm>
            <a:off x="7788900" y="394346"/>
            <a:ext cx="909929" cy="682447"/>
          </a:xfrm>
          <a:prstGeom prst="rect">
            <a:avLst/>
          </a:prstGeom>
          <a:ln w="3175">
            <a:solidFill>
              <a:schemeClr val="bg1">
                <a:lumMod val="50000"/>
              </a:schemeClr>
            </a:solidFill>
          </a:ln>
        </p:spPr>
      </p:pic>
      <p:pic>
        <p:nvPicPr>
          <p:cNvPr id="10" name="Picture 9"/>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7788900" y="1137145"/>
            <a:ext cx="909929" cy="682447"/>
          </a:xfrm>
          <a:prstGeom prst="rect">
            <a:avLst/>
          </a:prstGeom>
          <a:ln w="3175">
            <a:solidFill>
              <a:schemeClr val="bg1">
                <a:lumMod val="50000"/>
              </a:schemeClr>
            </a:solidFill>
          </a:ln>
        </p:spPr>
      </p:pic>
      <p:pic>
        <p:nvPicPr>
          <p:cNvPr id="11" name="Picture 10"/>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7788900" y="1900835"/>
            <a:ext cx="909929" cy="682447"/>
          </a:xfrm>
          <a:prstGeom prst="rect">
            <a:avLst/>
          </a:prstGeom>
          <a:ln w="3175">
            <a:solidFill>
              <a:schemeClr val="bg1">
                <a:lumMod val="50000"/>
              </a:schemeClr>
            </a:solidFill>
          </a:ln>
        </p:spPr>
      </p:pic>
      <p:sp>
        <p:nvSpPr>
          <p:cNvPr id="12" name="Rectangle 11"/>
          <p:cNvSpPr/>
          <p:nvPr/>
        </p:nvSpPr>
        <p:spPr>
          <a:xfrm>
            <a:off x="6670673" y="220099"/>
            <a:ext cx="2162175" cy="253742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evron 12"/>
          <p:cNvSpPr/>
          <p:nvPr/>
        </p:nvSpPr>
        <p:spPr>
          <a:xfrm>
            <a:off x="6209596" y="785106"/>
            <a:ext cx="361950" cy="76200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57199" y="2045033"/>
            <a:ext cx="3200401" cy="1231106"/>
          </a:xfrm>
          <a:prstGeom prst="rect">
            <a:avLst/>
          </a:prstGeom>
          <a:noFill/>
        </p:spPr>
        <p:txBody>
          <a:bodyPr wrap="square" rtlCol="0">
            <a:spAutoFit/>
          </a:bodyPr>
          <a:lstStyle/>
          <a:p>
            <a:r>
              <a:rPr lang="en-US" b="1" dirty="0"/>
              <a:t>PowerPoint 2003</a:t>
            </a:r>
            <a:endParaRPr lang="en-US" dirty="0"/>
          </a:p>
          <a:p>
            <a:r>
              <a:rPr lang="en-US" sz="1400" dirty="0"/>
              <a:t>Open your presentation using Microsoft PowerPoint 2003. Now press </a:t>
            </a:r>
            <a:r>
              <a:rPr lang="en-US" sz="1400" dirty="0" err="1"/>
              <a:t>Ctrl+P</a:t>
            </a:r>
            <a:r>
              <a:rPr lang="en-US" sz="1400" dirty="0"/>
              <a:t> to open the Print Window. Look at the image below:</a:t>
            </a:r>
          </a:p>
        </p:txBody>
      </p:sp>
      <p:pic>
        <p:nvPicPr>
          <p:cNvPr id="15" name="Picture 2" descr="Print Options of PowerPoint 2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088" y="3289791"/>
            <a:ext cx="3064934" cy="97623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57199" y="4289778"/>
            <a:ext cx="3064934" cy="2031325"/>
          </a:xfrm>
          <a:prstGeom prst="rect">
            <a:avLst/>
          </a:prstGeom>
          <a:noFill/>
        </p:spPr>
        <p:txBody>
          <a:bodyPr wrap="square" rtlCol="0">
            <a:spAutoFit/>
          </a:bodyPr>
          <a:lstStyle/>
          <a:p>
            <a:r>
              <a:rPr lang="en-US" sz="1400" dirty="0"/>
              <a:t>Go to the Print What option and choose </a:t>
            </a:r>
            <a:r>
              <a:rPr lang="en-US" sz="1400" b="1" dirty="0"/>
              <a:t>Handouts</a:t>
            </a:r>
            <a:r>
              <a:rPr lang="en-US" sz="1400" dirty="0"/>
              <a:t>. In the color option, choose either Blank and White or </a:t>
            </a:r>
            <a:r>
              <a:rPr lang="en-US" sz="1400" b="1" dirty="0"/>
              <a:t>Grayscale</a:t>
            </a:r>
            <a:r>
              <a:rPr lang="en-US" sz="1400" dirty="0"/>
              <a:t>. Now go to the Handouts option &gt; </a:t>
            </a:r>
            <a:r>
              <a:rPr lang="en-US" sz="1400" b="1" dirty="0"/>
              <a:t>Slides per page</a:t>
            </a:r>
            <a:r>
              <a:rPr lang="en-US" sz="1400" dirty="0"/>
              <a:t> &gt; Choose 3, 4, 6 or 9 as your wish. </a:t>
            </a:r>
          </a:p>
          <a:p>
            <a:endParaRPr lang="en-US" sz="1400" dirty="0"/>
          </a:p>
          <a:p>
            <a:r>
              <a:rPr lang="en-US" sz="1400" dirty="0"/>
              <a:t>Almost done! Choose your printer and hit on the OK button to print. </a:t>
            </a:r>
          </a:p>
        </p:txBody>
      </p:sp>
      <p:cxnSp>
        <p:nvCxnSpPr>
          <p:cNvPr id="17" name="Straight Connector 16"/>
          <p:cNvCxnSpPr/>
          <p:nvPr/>
        </p:nvCxnSpPr>
        <p:spPr>
          <a:xfrm>
            <a:off x="3815643" y="1871279"/>
            <a:ext cx="0" cy="479766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94666" y="2045033"/>
            <a:ext cx="5005917" cy="1231106"/>
          </a:xfrm>
          <a:prstGeom prst="rect">
            <a:avLst/>
          </a:prstGeom>
          <a:noFill/>
        </p:spPr>
        <p:txBody>
          <a:bodyPr wrap="square" rtlCol="0">
            <a:spAutoFit/>
          </a:bodyPr>
          <a:lstStyle/>
          <a:p>
            <a:r>
              <a:rPr lang="en-US" b="1" dirty="0"/>
              <a:t>PowerPoint 2010/2007</a:t>
            </a:r>
            <a:endParaRPr lang="en-US" dirty="0"/>
          </a:p>
          <a:p>
            <a:r>
              <a:rPr lang="en-US" sz="1400" dirty="0"/>
              <a:t>To print handouts in Office 2010 </a:t>
            </a:r>
            <a:br>
              <a:rPr lang="en-US" sz="1400" dirty="0"/>
            </a:br>
            <a:r>
              <a:rPr lang="en-US" sz="1400" dirty="0"/>
              <a:t>or 2007, open your presentation. </a:t>
            </a:r>
            <a:br>
              <a:rPr lang="en-US" sz="1400" dirty="0"/>
            </a:br>
            <a:r>
              <a:rPr lang="en-US" sz="1400" dirty="0"/>
              <a:t>Then press </a:t>
            </a:r>
            <a:r>
              <a:rPr lang="en-US" sz="1400" b="1" dirty="0"/>
              <a:t>Ctrl + P</a:t>
            </a:r>
            <a:r>
              <a:rPr lang="en-US" sz="1400" dirty="0"/>
              <a:t> to open the </a:t>
            </a:r>
            <a:br>
              <a:rPr lang="en-US" sz="1400" dirty="0"/>
            </a:br>
            <a:r>
              <a:rPr lang="en-US" sz="1400" dirty="0"/>
              <a:t>print window. Now look at the image below:</a:t>
            </a:r>
          </a:p>
        </p:txBody>
      </p:sp>
      <p:pic>
        <p:nvPicPr>
          <p:cNvPr id="19" name="Picture 4" descr="PowerPoint 2010 Print Opt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3689" y="3289791"/>
            <a:ext cx="2593309" cy="18710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894666" y="5160842"/>
            <a:ext cx="4938182" cy="1508105"/>
          </a:xfrm>
          <a:prstGeom prst="rect">
            <a:avLst/>
          </a:prstGeom>
          <a:noFill/>
        </p:spPr>
        <p:txBody>
          <a:bodyPr wrap="square" rtlCol="0">
            <a:spAutoFit/>
          </a:bodyPr>
          <a:lstStyle/>
          <a:p>
            <a:r>
              <a:rPr lang="en-US" sz="1400" dirty="0"/>
              <a:t>From the </a:t>
            </a:r>
            <a:r>
              <a:rPr lang="en-US" sz="1400" b="1" dirty="0"/>
              <a:t>Slides</a:t>
            </a:r>
            <a:r>
              <a:rPr lang="en-US" sz="1400" dirty="0"/>
              <a:t> option, </a:t>
            </a:r>
            <a:r>
              <a:rPr lang="en-US" sz="1400" b="1" dirty="0"/>
              <a:t>choose the number of slides</a:t>
            </a:r>
            <a:r>
              <a:rPr lang="en-US" sz="1400" dirty="0"/>
              <a:t>. And from the Color option, choose </a:t>
            </a:r>
            <a:r>
              <a:rPr lang="en-US" sz="1400" b="1" dirty="0"/>
              <a:t>Grayscale</a:t>
            </a:r>
            <a:r>
              <a:rPr lang="en-US" sz="1400" dirty="0"/>
              <a:t>. Choose your printer and hit on the Print button to print. </a:t>
            </a:r>
            <a:br>
              <a:rPr lang="en-US" sz="1400" dirty="0"/>
            </a:br>
            <a:endParaRPr lang="en-US" sz="1400" dirty="0"/>
          </a:p>
          <a:p>
            <a:r>
              <a:rPr lang="en-US" sz="1200" b="1" dirty="0"/>
              <a:t>Note:</a:t>
            </a:r>
            <a:r>
              <a:rPr lang="en-US" sz="1200" dirty="0"/>
              <a:t> If you would like to save your paper and ink, you can choose </a:t>
            </a:r>
            <a:r>
              <a:rPr lang="en-US" sz="1200" b="1" dirty="0"/>
              <a:t>Outline</a:t>
            </a:r>
            <a:r>
              <a:rPr lang="en-US" sz="1200" dirty="0"/>
              <a:t> instead of slides. Simply go to the Slides and choose outline. Check the preview. It it's okay then hit on the Print button. </a:t>
            </a:r>
            <a:endParaRPr lang="en-US" sz="1400" dirty="0"/>
          </a:p>
        </p:txBody>
      </p:sp>
      <p:pic>
        <p:nvPicPr>
          <p:cNvPr id="21" name="Picture 2"/>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187323" y="404706"/>
            <a:ext cx="1914144" cy="143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9" cstate="print">
            <a:grayscl/>
            <a:extLst>
              <a:ext uri="{28A0092B-C50C-407E-A947-70E740481C1C}">
                <a14:useLocalDpi xmlns:a14="http://schemas.microsoft.com/office/drawing/2010/main"/>
              </a:ext>
            </a:extLst>
          </a:blip>
          <a:srcRect/>
          <a:stretch/>
        </p:blipFill>
        <p:spPr bwMode="ltGray">
          <a:xfrm>
            <a:off x="6804692" y="394346"/>
            <a:ext cx="914400" cy="685800"/>
          </a:xfrm>
          <a:prstGeom prst="rect">
            <a:avLst/>
          </a:prstGeom>
          <a:noFill/>
          <a:ln w="3175"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496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4" hasCustomPrompt="1"/>
          </p:nvPr>
        </p:nvSpPr>
        <p:spPr>
          <a:xfrm>
            <a:off x="0" y="1600200"/>
            <a:ext cx="3698543" cy="4580681"/>
          </a:xfrm>
        </p:spPr>
        <p:txBody>
          <a:bodyPr anchor="ctr"/>
          <a:lstStyle>
            <a:lvl1pPr marL="0" indent="0" algn="ctr">
              <a:buNone/>
              <a:defRPr/>
            </a:lvl1pPr>
          </a:lstStyle>
          <a:p>
            <a:r>
              <a:rPr lang="en-US" dirty="0"/>
              <a:t>CLICK HERE TO INSERT PHOTO</a:t>
            </a:r>
          </a:p>
        </p:txBody>
      </p:sp>
      <p:sp>
        <p:nvSpPr>
          <p:cNvPr id="3" name="Content Placeholder 2"/>
          <p:cNvSpPr>
            <a:spLocks noGrp="1"/>
          </p:cNvSpPr>
          <p:nvPr>
            <p:ph idx="1"/>
          </p:nvPr>
        </p:nvSpPr>
        <p:spPr>
          <a:xfrm>
            <a:off x="3889612" y="2351315"/>
            <a:ext cx="4797188" cy="301534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2987A3-539F-42CE-BB70-725B3E021C39}"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hasCustomPrompt="1"/>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OR PROGRAM NAME</a:t>
            </a:r>
          </a:p>
        </p:txBody>
      </p:sp>
      <p:sp>
        <p:nvSpPr>
          <p:cNvPr id="8" name="Title Placeholder 1"/>
          <p:cNvSpPr>
            <a:spLocks noGrp="1"/>
          </p:cNvSpPr>
          <p:nvPr>
            <p:ph type="title" hasCustomPrompt="1"/>
          </p:nvPr>
        </p:nvSpPr>
        <p:spPr>
          <a:xfrm>
            <a:off x="457200" y="730623"/>
            <a:ext cx="8229600" cy="532421"/>
          </a:xfrm>
          <a:prstGeom prst="rect">
            <a:avLst/>
          </a:prstGeom>
        </p:spPr>
        <p:txBody>
          <a:bodyPr vert="horz" lIns="91440" tIns="45720" rIns="91440" bIns="45720" rtlCol="0" anchor="t">
            <a:normAutofit/>
          </a:bodyPr>
          <a:lstStyle>
            <a:lvl1pPr>
              <a:defRPr baseline="0">
                <a:latin typeface="+mj-lt"/>
              </a:defRPr>
            </a:lvl1pPr>
          </a:lstStyle>
          <a:p>
            <a:r>
              <a:rPr lang="en-US" dirty="0"/>
              <a:t>Click to Enter Title: Our Leaders/Our Voice</a:t>
            </a:r>
          </a:p>
        </p:txBody>
      </p:sp>
      <p:sp>
        <p:nvSpPr>
          <p:cNvPr id="25" name="Text Placeholder 24"/>
          <p:cNvSpPr>
            <a:spLocks noGrp="1"/>
          </p:cNvSpPr>
          <p:nvPr>
            <p:ph type="body" sz="quarter" idx="18" hasCustomPrompt="1"/>
          </p:nvPr>
        </p:nvSpPr>
        <p:spPr>
          <a:xfrm>
            <a:off x="3930555" y="5562600"/>
            <a:ext cx="4756245" cy="598488"/>
          </a:xfrm>
          <a:solidFill>
            <a:srgbClr val="44B4E5"/>
          </a:solidFill>
          <a:ln>
            <a:noFill/>
          </a:ln>
        </p:spPr>
        <p:txBody>
          <a:bodyPr anchor="ctr" anchorCtr="0"/>
          <a:lstStyle>
            <a:lvl1pPr marL="0" indent="0" algn="ctr">
              <a:buNone/>
              <a:defRPr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CALL TO ACTION</a:t>
            </a:r>
          </a:p>
        </p:txBody>
      </p:sp>
      <p:sp>
        <p:nvSpPr>
          <p:cNvPr id="14" name="Text Placeholder 13"/>
          <p:cNvSpPr>
            <a:spLocks noGrp="1"/>
          </p:cNvSpPr>
          <p:nvPr>
            <p:ph type="body" sz="quarter" idx="20" hasCustomPrompt="1"/>
          </p:nvPr>
        </p:nvSpPr>
        <p:spPr>
          <a:xfrm>
            <a:off x="3875964" y="1600200"/>
            <a:ext cx="4789066" cy="631371"/>
          </a:xfrm>
        </p:spPr>
        <p:txBody>
          <a:bodyPr anchor="ctr" anchorCtr="0"/>
          <a:lstStyle>
            <a:lvl1pPr marL="0" indent="0" algn="ctr">
              <a:buNone/>
              <a:defRPr b="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NAME(S) HERE</a:t>
            </a:r>
          </a:p>
        </p:txBody>
      </p:sp>
    </p:spTree>
    <p:extLst>
      <p:ext uri="{BB962C8B-B14F-4D97-AF65-F5344CB8AC3E}">
        <p14:creationId xmlns:p14="http://schemas.microsoft.com/office/powerpoint/2010/main" val="248894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2987A3-539F-42CE-BB70-725B3E021C39}"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Placeholder 1"/>
          <p:cNvSpPr>
            <a:spLocks noGrp="1"/>
          </p:cNvSpPr>
          <p:nvPr>
            <p:ph type="title"/>
          </p:nvPr>
        </p:nvSpPr>
        <p:spPr>
          <a:xfrm>
            <a:off x="457200" y="730623"/>
            <a:ext cx="8229600" cy="532421"/>
          </a:xfrm>
          <a:prstGeom prst="rect">
            <a:avLst/>
          </a:prstGeom>
        </p:spPr>
        <p:txBody>
          <a:bodyPr vert="horz" lIns="91440" tIns="45720" rIns="91440" bIns="45720" rtlCol="0" anchor="t">
            <a:normAutofit/>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6553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9250" y="1600200"/>
            <a:ext cx="3257550" cy="45259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2987A3-539F-42CE-BB70-725B3E021C39}"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Placeholder 1"/>
          <p:cNvSpPr>
            <a:spLocks noGrp="1"/>
          </p:cNvSpPr>
          <p:nvPr>
            <p:ph type="title"/>
          </p:nvPr>
        </p:nvSpPr>
        <p:spPr>
          <a:xfrm>
            <a:off x="457200" y="730623"/>
            <a:ext cx="8229600" cy="532421"/>
          </a:xfrm>
          <a:prstGeom prst="rect">
            <a:avLst/>
          </a:prstGeom>
        </p:spPr>
        <p:txBody>
          <a:bodyPr vert="horz" lIns="91440" tIns="45720" rIns="91440" bIns="45720" rtlCol="0" anchor="t">
            <a:normAutofit/>
          </a:bodyPr>
          <a:lstStyle>
            <a:lvl1pPr>
              <a:defRPr>
                <a:latin typeface="+mj-lt"/>
              </a:defRPr>
            </a:lvl1pPr>
          </a:lstStyle>
          <a:p>
            <a:r>
              <a:rPr lang="en-US" dirty="0"/>
              <a:t>Click to edit Master title style</a:t>
            </a:r>
          </a:p>
        </p:txBody>
      </p:sp>
      <p:sp>
        <p:nvSpPr>
          <p:cNvPr id="7" name="Picture Placeholder 6"/>
          <p:cNvSpPr>
            <a:spLocks noGrp="1"/>
          </p:cNvSpPr>
          <p:nvPr>
            <p:ph type="pic" sz="quarter" idx="14"/>
          </p:nvPr>
        </p:nvSpPr>
        <p:spPr>
          <a:xfrm>
            <a:off x="0" y="1599883"/>
            <a:ext cx="5419725" cy="4526280"/>
          </a:xfrm>
        </p:spPr>
        <p:txBody>
          <a:bodyPr anchor="t"/>
          <a:lstStyle>
            <a:lvl1pPr marL="0" indent="0" algn="ctr">
              <a:buNone/>
              <a:defRPr baseline="0"/>
            </a:lvl1pPr>
          </a:lstStyle>
          <a:p>
            <a:endParaRPr lang="en-US" dirty="0"/>
          </a:p>
          <a:p>
            <a:endParaRPr lang="en-US" dirty="0"/>
          </a:p>
          <a:p>
            <a:endParaRPr lang="en-US" dirty="0"/>
          </a:p>
          <a:p>
            <a:endParaRPr lang="en-US" dirty="0"/>
          </a:p>
          <a:p>
            <a:r>
              <a:rPr lang="en-US" dirty="0"/>
              <a:t>Click to Add Image</a:t>
            </a:r>
          </a:p>
        </p:txBody>
      </p:sp>
    </p:spTree>
    <p:extLst>
      <p:ext uri="{BB962C8B-B14F-4D97-AF65-F5344CB8AC3E}">
        <p14:creationId xmlns:p14="http://schemas.microsoft.com/office/powerpoint/2010/main" val="371926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9" name="Rectangle 8"/>
          <p:cNvSpPr/>
          <p:nvPr userDrawn="1"/>
        </p:nvSpPr>
        <p:spPr>
          <a:xfrm>
            <a:off x="0" y="1530626"/>
            <a:ext cx="9144000" cy="4591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2987A3-539F-42CE-BB70-725B3E021C39}"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Placeholder 1"/>
          <p:cNvSpPr>
            <a:spLocks noGrp="1"/>
          </p:cNvSpPr>
          <p:nvPr>
            <p:ph type="title"/>
          </p:nvPr>
        </p:nvSpPr>
        <p:spPr>
          <a:xfrm>
            <a:off x="457200" y="730623"/>
            <a:ext cx="8229600" cy="532421"/>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1513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userDrawn="1"/>
        </p:nvSpPr>
        <p:spPr>
          <a:xfrm>
            <a:off x="0" y="2325757"/>
            <a:ext cx="9144000" cy="1838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Tree>
    <p:extLst>
      <p:ext uri="{BB962C8B-B14F-4D97-AF65-F5344CB8AC3E}">
        <p14:creationId xmlns:p14="http://schemas.microsoft.com/office/powerpoint/2010/main" val="428874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0D2D4-7E32-4975-9382-3D5F49904AAF}"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Tree>
    <p:extLst>
      <p:ext uri="{BB962C8B-B14F-4D97-AF65-F5344CB8AC3E}">
        <p14:creationId xmlns:p14="http://schemas.microsoft.com/office/powerpoint/2010/main" val="320183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userDrawn="1"/>
        </p:nvSpPr>
        <p:spPr>
          <a:xfrm>
            <a:off x="0" y="2325757"/>
            <a:ext cx="9144000" cy="183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Tree>
    <p:extLst>
      <p:ext uri="{BB962C8B-B14F-4D97-AF65-F5344CB8AC3E}">
        <p14:creationId xmlns:p14="http://schemas.microsoft.com/office/powerpoint/2010/main" val="161933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userDrawn="1"/>
        </p:nvSpPr>
        <p:spPr>
          <a:xfrm>
            <a:off x="0" y="2325757"/>
            <a:ext cx="9144000" cy="1838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Tree>
    <p:extLst>
      <p:ext uri="{BB962C8B-B14F-4D97-AF65-F5344CB8AC3E}">
        <p14:creationId xmlns:p14="http://schemas.microsoft.com/office/powerpoint/2010/main" val="397459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userDrawn="1"/>
        </p:nvSpPr>
        <p:spPr>
          <a:xfrm>
            <a:off x="0" y="2325757"/>
            <a:ext cx="9144000" cy="1838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Tree>
    <p:extLst>
      <p:ext uri="{BB962C8B-B14F-4D97-AF65-F5344CB8AC3E}">
        <p14:creationId xmlns:p14="http://schemas.microsoft.com/office/powerpoint/2010/main" val="219629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userDrawn="1"/>
        </p:nvSpPr>
        <p:spPr>
          <a:xfrm>
            <a:off x="0" y="2325757"/>
            <a:ext cx="9144000" cy="18387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Tree>
    <p:extLst>
      <p:ext uri="{BB962C8B-B14F-4D97-AF65-F5344CB8AC3E}">
        <p14:creationId xmlns:p14="http://schemas.microsoft.com/office/powerpoint/2010/main" val="411545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userDrawn="1"/>
        </p:nvSpPr>
        <p:spPr>
          <a:xfrm>
            <a:off x="0" y="2325757"/>
            <a:ext cx="9144000" cy="1838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Tree>
    <p:extLst>
      <p:ext uri="{BB962C8B-B14F-4D97-AF65-F5344CB8AC3E}">
        <p14:creationId xmlns:p14="http://schemas.microsoft.com/office/powerpoint/2010/main" val="405199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4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4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E498EB-3A07-4903-BD8D-044984C2EAFA}" type="datetime1">
              <a:rPr lang="en-US" smtClean="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ADB7E-A526-49DE-ABD7-90A5490CACB5}" type="slidenum">
              <a:rPr lang="en-US" smtClean="0"/>
              <a:pPr/>
              <a:t>‹#›</a:t>
            </a:fld>
            <a:endParaRPr lang="en-US" dirty="0"/>
          </a:p>
        </p:txBody>
      </p:sp>
      <p:sp>
        <p:nvSpPr>
          <p:cNvPr id="8"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9017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lgn="ctr">
              <a:buNone/>
              <a:defRPr sz="1600" b="1" cap="all" baseline="0">
                <a:solidFill>
                  <a:srgbClr val="102C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4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lgn="ctr">
              <a:buNone/>
              <a:defRPr sz="1600" b="1" cap="all" baseline="0">
                <a:solidFill>
                  <a:srgbClr val="102C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4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5C931D4-61F0-4BDE-A837-70C5D0345292}" type="datetime1">
              <a:rPr lang="en-US" smtClean="0"/>
              <a:pPr/>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4314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1" name="Rectangle 10"/>
          <p:cNvSpPr/>
          <p:nvPr userDrawn="1"/>
        </p:nvSpPr>
        <p:spPr>
          <a:xfrm>
            <a:off x="0" y="1530626"/>
            <a:ext cx="9144000" cy="4591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lgn="ctr">
              <a:buNone/>
              <a:defRPr sz="1600" b="1" cap="all" baseline="0">
                <a:solidFill>
                  <a:srgbClr val="102C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768725"/>
          </a:xfrm>
        </p:spPr>
        <p:txBody>
          <a:bodyPr>
            <a:normAutofit/>
          </a:bodyPr>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4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lgn="ctr">
              <a:buNone/>
              <a:defRPr sz="1600" b="1" cap="all" baseline="0">
                <a:solidFill>
                  <a:srgbClr val="102C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768725"/>
          </a:xfrm>
        </p:spPr>
        <p:txBody>
          <a:bodyPr>
            <a:normAutofit/>
          </a:bodyPr>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4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5C931D4-61F0-4BDE-A837-70C5D0345292}" type="datetime1">
              <a:rPr lang="en-US" smtClean="0"/>
              <a:pPr/>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13678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067CD4-3C85-42D3-A22B-572740A14727}" type="datetime1">
              <a:rPr lang="en-US" smtClean="0"/>
              <a:pPr/>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ADB7E-A526-49DE-ABD7-90A5490CACB5}" type="slidenum">
              <a:rPr lang="en-US" smtClean="0"/>
              <a:pPr/>
              <a:t>‹#›</a:t>
            </a:fld>
            <a:endParaRPr lang="en-US" dirty="0"/>
          </a:p>
        </p:txBody>
      </p:sp>
      <p:sp>
        <p:nvSpPr>
          <p:cNvPr id="8" name="Title Placeholder 1"/>
          <p:cNvSpPr>
            <a:spLocks noGrp="1"/>
          </p:cNvSpPr>
          <p:nvPr>
            <p:ph type="title"/>
          </p:nvPr>
        </p:nvSpPr>
        <p:spPr>
          <a:xfrm>
            <a:off x="457200" y="730623"/>
            <a:ext cx="8229600" cy="532421"/>
          </a:xfrm>
          <a:prstGeom prst="rect">
            <a:avLst/>
          </a:prstGeom>
        </p:spPr>
        <p:txBody>
          <a:bodyPr vert="horz" lIns="91440" tIns="45720" rIns="91440" bIns="45720" rtlCol="0" anchor="t">
            <a:normAutofit/>
          </a:bodyPr>
          <a:lstStyle/>
          <a:p>
            <a:r>
              <a:rPr lang="en-US" dirty="0"/>
              <a:t>Click to edit Master title style</a:t>
            </a:r>
          </a:p>
        </p:txBody>
      </p:sp>
      <p:sp>
        <p:nvSpPr>
          <p:cNvPr id="9"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45060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0" name="Rectangle 9"/>
          <p:cNvSpPr/>
          <p:nvPr userDrawn="1"/>
        </p:nvSpPr>
        <p:spPr>
          <a:xfrm>
            <a:off x="0" y="1911350"/>
            <a:ext cx="9144000" cy="333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DE067CD4-3C85-42D3-A22B-572740A14727}" type="datetime1">
              <a:rPr lang="en-US" smtClean="0"/>
              <a:pPr/>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ADB7E-A526-49DE-ABD7-90A5490CACB5}" type="slidenum">
              <a:rPr lang="en-US" smtClean="0"/>
              <a:pPr/>
              <a:t>‹#›</a:t>
            </a:fld>
            <a:endParaRPr lang="en-US" dirty="0"/>
          </a:p>
        </p:txBody>
      </p:sp>
      <p:sp>
        <p:nvSpPr>
          <p:cNvPr id="8" name="Title Placeholder 1"/>
          <p:cNvSpPr>
            <a:spLocks noGrp="1"/>
          </p:cNvSpPr>
          <p:nvPr>
            <p:ph type="title" hasCustomPrompt="1"/>
          </p:nvPr>
        </p:nvSpPr>
        <p:spPr>
          <a:xfrm>
            <a:off x="457200" y="730623"/>
            <a:ext cx="8229600" cy="532421"/>
          </a:xfrm>
          <a:prstGeom prst="rect">
            <a:avLst/>
          </a:prstGeom>
        </p:spPr>
        <p:txBody>
          <a:bodyPr vert="horz" lIns="91440" tIns="45720" rIns="91440" bIns="45720" rtlCol="0" anchor="t">
            <a:normAutofit/>
          </a:bodyPr>
          <a:lstStyle/>
          <a:p>
            <a:r>
              <a:rPr lang="en-US" dirty="0"/>
              <a:t>Here’s Where You Can Find Us</a:t>
            </a:r>
          </a:p>
        </p:txBody>
      </p:sp>
      <p:sp>
        <p:nvSpPr>
          <p:cNvPr id="9" name="Text Placeholder 9"/>
          <p:cNvSpPr>
            <a:spLocks noGrp="1"/>
          </p:cNvSpPr>
          <p:nvPr>
            <p:ph type="body" sz="quarter" idx="13" hasCustomPrompt="1"/>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CONTACT</a:t>
            </a:r>
          </a:p>
        </p:txBody>
      </p:sp>
      <p:sp>
        <p:nvSpPr>
          <p:cNvPr id="6" name="Content Placeholder 5"/>
          <p:cNvSpPr>
            <a:spLocks noGrp="1"/>
          </p:cNvSpPr>
          <p:nvPr>
            <p:ph sz="quarter" idx="14" hasCustomPrompt="1"/>
          </p:nvPr>
        </p:nvSpPr>
        <p:spPr>
          <a:xfrm>
            <a:off x="617537" y="2281240"/>
            <a:ext cx="4207851" cy="373826"/>
          </a:xfrm>
        </p:spPr>
        <p:txBody>
          <a:bodyPr>
            <a:noAutofit/>
          </a:bodyPr>
          <a:lstStyle>
            <a:lvl1pPr marL="0" indent="0" algn="r">
              <a:buFontTx/>
              <a:buNone/>
              <a:defRPr sz="3600" cap="all" baseline="0">
                <a:solidFill>
                  <a:schemeClr val="tx2"/>
                </a:solidFill>
                <a:latin typeface="Calibri Light" panose="020F0302020204030204" pitchFamily="34" charset="0"/>
              </a:defRPr>
            </a:lvl1pPr>
            <a:lvl2pPr marL="457200" indent="0" algn="r">
              <a:buFontTx/>
              <a:buNone/>
              <a:defRPr sz="1800" i="1">
                <a:solidFill>
                  <a:schemeClr val="tx2"/>
                </a:solidFill>
              </a:defRPr>
            </a:lvl2pPr>
            <a:lvl3pPr marL="914400" indent="0" algn="r">
              <a:buFontTx/>
              <a:buNone/>
              <a:defRPr sz="1600">
                <a:solidFill>
                  <a:schemeClr val="accent1"/>
                </a:solidFill>
              </a:defRPr>
            </a:lvl3pPr>
            <a:lvl4pPr marL="1371600" indent="0" algn="r">
              <a:buFontTx/>
              <a:buNone/>
              <a:defRPr sz="1400">
                <a:solidFill>
                  <a:schemeClr val="accent1"/>
                </a:solidFill>
              </a:defRPr>
            </a:lvl4pPr>
            <a:lvl5pPr marL="1828800" indent="0" algn="r">
              <a:buFontTx/>
              <a:buNone/>
              <a:defRPr sz="1400">
                <a:solidFill>
                  <a:schemeClr val="accent1"/>
                </a:solidFill>
              </a:defRPr>
            </a:lvl5pPr>
          </a:lstStyle>
          <a:p>
            <a:pPr lvl="0"/>
            <a:r>
              <a:rPr lang="en-US" dirty="0"/>
              <a:t>CONTACT NAME</a:t>
            </a:r>
          </a:p>
        </p:txBody>
      </p:sp>
      <p:cxnSp>
        <p:nvCxnSpPr>
          <p:cNvPr id="16" name="Straight Connector 15"/>
          <p:cNvCxnSpPr/>
          <p:nvPr userDrawn="1"/>
        </p:nvCxnSpPr>
        <p:spPr>
          <a:xfrm>
            <a:off x="4968608" y="2038120"/>
            <a:ext cx="0" cy="29304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5"/>
          <p:cNvSpPr>
            <a:spLocks noGrp="1"/>
          </p:cNvSpPr>
          <p:nvPr>
            <p:ph sz="quarter" idx="16" hasCustomPrompt="1"/>
          </p:nvPr>
        </p:nvSpPr>
        <p:spPr>
          <a:xfrm>
            <a:off x="648751" y="2775164"/>
            <a:ext cx="4207851" cy="430746"/>
          </a:xfrm>
        </p:spPr>
        <p:txBody>
          <a:bodyPr>
            <a:normAutofit/>
          </a:bodyPr>
          <a:lstStyle>
            <a:lvl1pPr marL="0" indent="0" algn="r">
              <a:buFontTx/>
              <a:buNone/>
              <a:defRPr sz="2400" cap="all" baseline="0">
                <a:solidFill>
                  <a:schemeClr val="tx2"/>
                </a:solidFill>
                <a:latin typeface="Calibri Light" panose="020F0302020204030204" pitchFamily="34" charset="0"/>
              </a:defRPr>
            </a:lvl1pPr>
            <a:lvl2pPr marL="457200" indent="0" algn="r">
              <a:buFontTx/>
              <a:buNone/>
              <a:defRPr sz="1800" i="1" cap="none" baseline="0">
                <a:solidFill>
                  <a:schemeClr val="tx2"/>
                </a:solidFill>
              </a:defRPr>
            </a:lvl2pPr>
            <a:lvl3pPr marL="914400" indent="0" algn="r">
              <a:buFontTx/>
              <a:buNone/>
              <a:defRPr sz="1600">
                <a:solidFill>
                  <a:schemeClr val="accent1"/>
                </a:solidFill>
              </a:defRPr>
            </a:lvl3pPr>
            <a:lvl4pPr marL="1371600" indent="0" algn="r">
              <a:buFontTx/>
              <a:buNone/>
              <a:defRPr sz="1400">
                <a:solidFill>
                  <a:schemeClr val="accent1"/>
                </a:solidFill>
              </a:defRPr>
            </a:lvl4pPr>
            <a:lvl5pPr marL="1828800" indent="0" algn="r">
              <a:buFontTx/>
              <a:buNone/>
              <a:defRPr sz="1400">
                <a:solidFill>
                  <a:schemeClr val="accent1"/>
                </a:solidFill>
              </a:defRPr>
            </a:lvl5pPr>
          </a:lstStyle>
          <a:p>
            <a:pPr lvl="1"/>
            <a:r>
              <a:rPr lang="en-US" dirty="0"/>
              <a:t>Contact Title Goes Here</a:t>
            </a:r>
          </a:p>
        </p:txBody>
      </p:sp>
      <p:sp>
        <p:nvSpPr>
          <p:cNvPr id="26" name="Text Placeholder 25"/>
          <p:cNvSpPr>
            <a:spLocks noGrp="1"/>
          </p:cNvSpPr>
          <p:nvPr>
            <p:ph type="body" sz="quarter" idx="17" hasCustomPrompt="1"/>
          </p:nvPr>
        </p:nvSpPr>
        <p:spPr>
          <a:xfrm>
            <a:off x="5056757" y="2379473"/>
            <a:ext cx="3746500" cy="1862021"/>
          </a:xfrm>
        </p:spPr>
        <p:txBody>
          <a:bodyPr>
            <a:normAutofit/>
          </a:bodyPr>
          <a:lstStyle>
            <a:lvl1pPr marL="0" indent="0">
              <a:lnSpc>
                <a:spcPct val="110000"/>
              </a:lnSpc>
              <a:spcBef>
                <a:spcPts val="0"/>
              </a:spcBef>
              <a:buNone/>
              <a:defRPr sz="1600">
                <a:solidFill>
                  <a:schemeClr val="tx1">
                    <a:lumMod val="75000"/>
                    <a:lumOff val="25000"/>
                  </a:schemeClr>
                </a:solidFill>
              </a:defRPr>
            </a:lvl1pPr>
            <a:lvl2pPr marL="457200" indent="0">
              <a:spcBef>
                <a:spcPts val="0"/>
              </a:spcBef>
              <a:buNone/>
              <a:defRPr sz="1600"/>
            </a:lvl2pPr>
            <a:lvl3pPr marL="914400" indent="0">
              <a:spcBef>
                <a:spcPts val="0"/>
              </a:spcBef>
              <a:buNone/>
              <a:defRPr sz="1600"/>
            </a:lvl3pPr>
            <a:lvl4pPr marL="1371600" indent="0">
              <a:spcBef>
                <a:spcPts val="0"/>
              </a:spcBef>
              <a:buNone/>
              <a:defRPr sz="1600"/>
            </a:lvl4pPr>
            <a:lvl5pPr marL="1828800" indent="0">
              <a:spcBef>
                <a:spcPts val="0"/>
              </a:spcBef>
              <a:buNone/>
              <a:defRPr sz="1600"/>
            </a:lvl5pPr>
          </a:lstStyle>
          <a:p>
            <a:pPr lvl="0"/>
            <a:r>
              <a:rPr lang="en-US" dirty="0"/>
              <a:t>e: email goes here</a:t>
            </a:r>
          </a:p>
          <a:p>
            <a:pPr lvl="0"/>
            <a:r>
              <a:rPr lang="en-US" dirty="0"/>
              <a:t>o: office number</a:t>
            </a:r>
          </a:p>
          <a:p>
            <a:pPr lvl="0"/>
            <a:r>
              <a:rPr lang="en-US" dirty="0"/>
              <a:t>m: mobile number</a:t>
            </a:r>
          </a:p>
        </p:txBody>
      </p:sp>
    </p:spTree>
    <p:extLst>
      <p:ext uri="{BB962C8B-B14F-4D97-AF65-F5344CB8AC3E}">
        <p14:creationId xmlns:p14="http://schemas.microsoft.com/office/powerpoint/2010/main" val="28544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987A3-539F-42CE-BB70-725B3E021C39}"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itle Placeholder 1"/>
          <p:cNvSpPr>
            <a:spLocks noGrp="1"/>
          </p:cNvSpPr>
          <p:nvPr>
            <p:ph type="title"/>
          </p:nvPr>
        </p:nvSpPr>
        <p:spPr>
          <a:xfrm>
            <a:off x="457200" y="730623"/>
            <a:ext cx="8229600" cy="532421"/>
          </a:xfrm>
          <a:prstGeom prst="rect">
            <a:avLst/>
          </a:prstGeom>
        </p:spPr>
        <p:txBody>
          <a:bodyPr vert="horz" lIns="91440" tIns="45720" rIns="91440" bIns="45720" rtlCol="0" anchor="t">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553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067CD4-3C85-42D3-A22B-572740A14727}" type="datetime1">
              <a:rPr lang="en-US" smtClean="0"/>
              <a:pPr/>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ADB7E-A526-49DE-ABD7-90A5490CACB5}" type="slidenum">
              <a:rPr lang="en-US" smtClean="0"/>
              <a:pPr/>
              <a:t>‹#›</a:t>
            </a:fld>
            <a:endParaRPr lang="en-US" dirty="0"/>
          </a:p>
        </p:txBody>
      </p:sp>
      <p:sp>
        <p:nvSpPr>
          <p:cNvPr id="8" name="Title Placeholder 1"/>
          <p:cNvSpPr>
            <a:spLocks noGrp="1"/>
          </p:cNvSpPr>
          <p:nvPr>
            <p:ph type="title"/>
          </p:nvPr>
        </p:nvSpPr>
        <p:spPr>
          <a:xfrm>
            <a:off x="457200" y="730623"/>
            <a:ext cx="8229600" cy="532421"/>
          </a:xfrm>
          <a:prstGeom prst="rect">
            <a:avLst/>
          </a:prstGeom>
        </p:spPr>
        <p:txBody>
          <a:bodyPr vert="horz" lIns="91440" tIns="45720" rIns="91440" bIns="45720" rtlCol="0" anchor="t">
            <a:normAutofit/>
          </a:bodyPr>
          <a:lstStyle/>
          <a:p>
            <a:r>
              <a:rPr lang="en-US" dirty="0"/>
              <a:t>Click to edit Master title style</a:t>
            </a:r>
          </a:p>
        </p:txBody>
      </p:sp>
      <p:sp>
        <p:nvSpPr>
          <p:cNvPr id="9" name="Rectangle 8"/>
          <p:cNvSpPr/>
          <p:nvPr userDrawn="1"/>
        </p:nvSpPr>
        <p:spPr>
          <a:xfrm>
            <a:off x="0" y="1530626"/>
            <a:ext cx="9144000" cy="4591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207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5626"/>
            <a:ext cx="3008313" cy="1162050"/>
          </a:xfrm>
        </p:spPr>
        <p:txBody>
          <a:bodyPr anchor="t"/>
          <a:lstStyle>
            <a:lvl1pPr algn="l">
              <a:defRPr sz="2000" b="0" baseline="0"/>
            </a:lvl1pPr>
          </a:lstStyle>
          <a:p>
            <a:r>
              <a:rPr lang="en-US" dirty="0"/>
              <a:t>Click to edit Master title style</a:t>
            </a:r>
          </a:p>
        </p:txBody>
      </p:sp>
      <p:sp>
        <p:nvSpPr>
          <p:cNvPr id="4" name="Text Placeholder 3"/>
          <p:cNvSpPr>
            <a:spLocks noGrp="1"/>
          </p:cNvSpPr>
          <p:nvPr>
            <p:ph type="body" sz="half" idx="2"/>
          </p:nvPr>
        </p:nvSpPr>
        <p:spPr>
          <a:xfrm>
            <a:off x="457200" y="1897677"/>
            <a:ext cx="3008313" cy="425569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5DC472B-36B3-4743-A42B-2C6FB25F938A}" type="datetime1">
              <a:rPr lang="en-US" smtClean="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ADB7E-A526-49DE-ABD7-90A5490CACB5}" type="slidenum">
              <a:rPr lang="en-US" smtClean="0"/>
              <a:pPr/>
              <a:t>‹#›</a:t>
            </a:fld>
            <a:endParaRPr lang="en-US" dirty="0"/>
          </a:p>
        </p:txBody>
      </p:sp>
      <p:sp>
        <p:nvSpPr>
          <p:cNvPr id="8" name="Text Placeholder 9"/>
          <p:cNvSpPr>
            <a:spLocks noGrp="1"/>
          </p:cNvSpPr>
          <p:nvPr>
            <p:ph type="body" sz="quarter" idx="13"/>
          </p:nvPr>
        </p:nvSpPr>
        <p:spPr>
          <a:xfrm>
            <a:off x="457200" y="564626"/>
            <a:ext cx="2996006"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Picture Placeholder 9"/>
          <p:cNvSpPr>
            <a:spLocks noGrp="1"/>
          </p:cNvSpPr>
          <p:nvPr>
            <p:ph type="pic" sz="quarter" idx="14"/>
          </p:nvPr>
        </p:nvSpPr>
        <p:spPr>
          <a:xfrm>
            <a:off x="3668339" y="247650"/>
            <a:ext cx="5153025" cy="5894388"/>
          </a:xfr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47650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Rectangle 1"/>
          <p:cNvSpPr/>
          <p:nvPr userDrawn="1"/>
        </p:nvSpPr>
        <p:spPr>
          <a:xfrm>
            <a:off x="0" y="4514850"/>
            <a:ext cx="9143998" cy="1362075"/>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35"/>
            <a:ext cx="9143998" cy="6857997"/>
          </a:xfrm>
          <a:prstGeom prst="rect">
            <a:avLst/>
          </a:prstGeom>
        </p:spPr>
      </p:pic>
      <p:pic>
        <p:nvPicPr>
          <p:cNvPr id="41" name="Picture 4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68048"/>
            <a:ext cx="9143999" cy="2444495"/>
          </a:xfrm>
          <a:prstGeom prst="rect">
            <a:avLst/>
          </a:prstGeom>
        </p:spPr>
      </p:pic>
      <p:sp>
        <p:nvSpPr>
          <p:cNvPr id="4" name="Date Placeholder 3"/>
          <p:cNvSpPr>
            <a:spLocks noGrp="1"/>
          </p:cNvSpPr>
          <p:nvPr>
            <p:ph type="dt" sz="half" idx="10"/>
          </p:nvPr>
        </p:nvSpPr>
        <p:spPr/>
        <p:txBody>
          <a:bodyPr/>
          <a:lstStyle/>
          <a:p>
            <a:fld id="{832987A3-539F-42CE-BB70-725B3E021C39}"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8" name="Title Placeholder 1"/>
          <p:cNvSpPr>
            <a:spLocks noGrp="1"/>
          </p:cNvSpPr>
          <p:nvPr>
            <p:ph type="title" hasCustomPrompt="1"/>
          </p:nvPr>
        </p:nvSpPr>
        <p:spPr>
          <a:xfrm>
            <a:off x="457199" y="776014"/>
            <a:ext cx="8229600" cy="532421"/>
          </a:xfrm>
          <a:prstGeom prst="rect">
            <a:avLst/>
          </a:prstGeom>
        </p:spPr>
        <p:txBody>
          <a:bodyPr vert="horz" lIns="91440" tIns="45720" rIns="91440" bIns="45720" rtlCol="0" anchor="t">
            <a:normAutofit/>
          </a:bodyPr>
          <a:lstStyle>
            <a:lvl1pPr>
              <a:defRPr baseline="0">
                <a:latin typeface="+mj-lt"/>
              </a:defRPr>
            </a:lvl1pPr>
          </a:lstStyle>
          <a:p>
            <a:r>
              <a:rPr lang="en-US" dirty="0"/>
              <a:t>With T1D, the Numbers Add Up</a:t>
            </a:r>
          </a:p>
        </p:txBody>
      </p:sp>
      <p:sp>
        <p:nvSpPr>
          <p:cNvPr id="3" name="Text Placeholder 2"/>
          <p:cNvSpPr>
            <a:spLocks noGrp="1"/>
          </p:cNvSpPr>
          <p:nvPr>
            <p:ph type="body" sz="quarter" idx="16" hasCustomPrompt="1"/>
          </p:nvPr>
        </p:nvSpPr>
        <p:spPr>
          <a:xfrm>
            <a:off x="3401189" y="1525606"/>
            <a:ext cx="2040466" cy="374650"/>
          </a:xfrm>
        </p:spPr>
        <p:txBody>
          <a:bodyPr anchor="ctr">
            <a:noAutofit/>
          </a:bodyPr>
          <a:lstStyle>
            <a:lvl1pPr marL="0" indent="0" algn="r">
              <a:buNone/>
              <a:defRPr sz="3200" b="1">
                <a:solidFill>
                  <a:srgbClr val="FFFFFF"/>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XXXXXX</a:t>
            </a:r>
          </a:p>
        </p:txBody>
      </p:sp>
      <p:sp>
        <p:nvSpPr>
          <p:cNvPr id="12" name="Text Placeholder 2"/>
          <p:cNvSpPr>
            <a:spLocks noGrp="1"/>
          </p:cNvSpPr>
          <p:nvPr>
            <p:ph type="body" sz="quarter" idx="17" hasCustomPrompt="1"/>
          </p:nvPr>
        </p:nvSpPr>
        <p:spPr>
          <a:xfrm>
            <a:off x="3401189" y="2109539"/>
            <a:ext cx="2040466" cy="374650"/>
          </a:xfrm>
        </p:spPr>
        <p:txBody>
          <a:bodyPr anchor="ctr">
            <a:noAutofit/>
          </a:bodyPr>
          <a:lstStyle>
            <a:lvl1pPr marL="0" indent="0" algn="r">
              <a:buNone/>
              <a:defRPr sz="3200" b="1">
                <a:solidFill>
                  <a:srgbClr val="FFFFFF"/>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XXXXXX</a:t>
            </a:r>
          </a:p>
        </p:txBody>
      </p:sp>
      <p:sp>
        <p:nvSpPr>
          <p:cNvPr id="13" name="Text Placeholder 2"/>
          <p:cNvSpPr>
            <a:spLocks noGrp="1"/>
          </p:cNvSpPr>
          <p:nvPr>
            <p:ph type="body" sz="quarter" idx="18" hasCustomPrompt="1"/>
          </p:nvPr>
        </p:nvSpPr>
        <p:spPr>
          <a:xfrm>
            <a:off x="3401189" y="2664704"/>
            <a:ext cx="2040466" cy="374650"/>
          </a:xfrm>
        </p:spPr>
        <p:txBody>
          <a:bodyPr anchor="ctr">
            <a:noAutofit/>
          </a:bodyPr>
          <a:lstStyle>
            <a:lvl1pPr marL="0" indent="0" algn="r">
              <a:buNone/>
              <a:defRPr sz="3200" b="1">
                <a:solidFill>
                  <a:srgbClr val="FFFFFF"/>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XXXXXX</a:t>
            </a:r>
          </a:p>
        </p:txBody>
      </p:sp>
      <p:sp>
        <p:nvSpPr>
          <p:cNvPr id="14" name="Text Placeholder 2"/>
          <p:cNvSpPr>
            <a:spLocks noGrp="1"/>
          </p:cNvSpPr>
          <p:nvPr>
            <p:ph type="body" sz="quarter" idx="19" hasCustomPrompt="1"/>
          </p:nvPr>
        </p:nvSpPr>
        <p:spPr>
          <a:xfrm>
            <a:off x="3401189" y="3242678"/>
            <a:ext cx="2040466" cy="374650"/>
          </a:xfrm>
        </p:spPr>
        <p:txBody>
          <a:bodyPr anchor="ctr">
            <a:noAutofit/>
          </a:bodyPr>
          <a:lstStyle>
            <a:lvl1pPr marL="0" indent="0" algn="r">
              <a:buNone/>
              <a:defRPr sz="3200" b="1">
                <a:solidFill>
                  <a:srgbClr val="FFFFFF"/>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XXXXXX</a:t>
            </a:r>
          </a:p>
        </p:txBody>
      </p:sp>
      <p:sp>
        <p:nvSpPr>
          <p:cNvPr id="18" name="TextBox 17"/>
          <p:cNvSpPr txBox="1"/>
          <p:nvPr userDrawn="1"/>
        </p:nvSpPr>
        <p:spPr>
          <a:xfrm>
            <a:off x="4411885" y="6539367"/>
            <a:ext cx="4247910" cy="230832"/>
          </a:xfrm>
          <a:prstGeom prst="rect">
            <a:avLst/>
          </a:prstGeom>
          <a:noFill/>
        </p:spPr>
        <p:txBody>
          <a:bodyPr wrap="square" rtlCol="0">
            <a:spAutoFit/>
          </a:bodyPr>
          <a:lstStyle/>
          <a:p>
            <a:pPr algn="r"/>
            <a:r>
              <a:rPr lang="en-US" sz="900" dirty="0"/>
              <a:t>For source information visit jdrf.org/about/fact-sheets/type-1-diabetes-facts</a:t>
            </a:r>
          </a:p>
        </p:txBody>
      </p:sp>
    </p:spTree>
    <p:extLst>
      <p:ext uri="{BB962C8B-B14F-4D97-AF65-F5344CB8AC3E}">
        <p14:creationId xmlns:p14="http://schemas.microsoft.com/office/powerpoint/2010/main" val="266802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5066" b="66107"/>
          <a:stretch/>
        </p:blipFill>
        <p:spPr>
          <a:xfrm>
            <a:off x="0" y="-1"/>
            <a:ext cx="11269288" cy="1676401"/>
          </a:xfrm>
          <a:prstGeom prst="rect">
            <a:avLst/>
          </a:prstGeom>
        </p:spPr>
      </p:pic>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198" t="65933"/>
          <a:stretch/>
        </p:blipFill>
        <p:spPr>
          <a:xfrm>
            <a:off x="0" y="3261090"/>
            <a:ext cx="11490961" cy="1684982"/>
          </a:xfrm>
          <a:prstGeom prst="rect">
            <a:avLst/>
          </a:prstGeom>
        </p:spPr>
      </p:pic>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3198" t="33894" b="34067"/>
          <a:stretch/>
        </p:blipFill>
        <p:spPr>
          <a:xfrm>
            <a:off x="0" y="1676400"/>
            <a:ext cx="11490961" cy="1584690"/>
          </a:xfrm>
          <a:prstGeom prst="rect">
            <a:avLst/>
          </a:prstGeom>
        </p:spPr>
      </p:pic>
      <p:sp>
        <p:nvSpPr>
          <p:cNvPr id="2" name="Rectangle 1"/>
          <p:cNvSpPr/>
          <p:nvPr userDrawn="1"/>
        </p:nvSpPr>
        <p:spPr>
          <a:xfrm>
            <a:off x="8596072" y="6521771"/>
            <a:ext cx="199246" cy="220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73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4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7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p:cNvSpPr/>
          <p:nvPr/>
        </p:nvSpPr>
        <p:spPr>
          <a:xfrm>
            <a:off x="0" y="1530626"/>
            <a:ext cx="9144000" cy="4591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987A3-539F-42CE-BB70-725B3E021C39}"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10" name="Text Placeholder 9"/>
          <p:cNvSpPr>
            <a:spLocks noGrp="1"/>
          </p:cNvSpPr>
          <p:nvPr>
            <p:ph type="body" sz="quarter" idx="13"/>
          </p:nvPr>
        </p:nvSpPr>
        <p:spPr>
          <a:xfrm>
            <a:off x="457199" y="564626"/>
            <a:ext cx="8258783" cy="300984"/>
          </a:xfrm>
        </p:spPr>
        <p:txBody>
          <a:bodyPr anchor="b">
            <a:noAutofit/>
          </a:bodyPr>
          <a:lstStyle>
            <a:lvl1pPr marL="0" indent="0">
              <a:buNone/>
              <a:defRPr sz="1800" b="1" cap="all"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itle Placeholder 1"/>
          <p:cNvSpPr>
            <a:spLocks noGrp="1"/>
          </p:cNvSpPr>
          <p:nvPr>
            <p:ph type="title"/>
          </p:nvPr>
        </p:nvSpPr>
        <p:spPr>
          <a:xfrm>
            <a:off x="457200" y="730623"/>
            <a:ext cx="8229600" cy="53242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1" name="Rectangle 10"/>
          <p:cNvSpPr/>
          <p:nvPr/>
        </p:nvSpPr>
        <p:spPr>
          <a:xfrm>
            <a:off x="0" y="1530626"/>
            <a:ext cx="9144000" cy="4591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530626"/>
            <a:ext cx="9144000" cy="4591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Rectangle 7"/>
          <p:cNvSpPr/>
          <p:nvPr/>
        </p:nvSpPr>
        <p:spPr>
          <a:xfrm>
            <a:off x="0" y="2325757"/>
            <a:ext cx="9144000" cy="1838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p:nvSpPr>
        <p:spPr>
          <a:xfrm>
            <a:off x="0" y="2325757"/>
            <a:ext cx="9144000" cy="1838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bwMode="white">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
        <p:nvSpPr>
          <p:cNvPr id="9" name="Rectangle 8"/>
          <p:cNvSpPr/>
          <p:nvPr userDrawn="1"/>
        </p:nvSpPr>
        <p:spPr>
          <a:xfrm>
            <a:off x="0" y="2325757"/>
            <a:ext cx="9144000" cy="1838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874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Rectangle 7"/>
          <p:cNvSpPr/>
          <p:nvPr/>
        </p:nvSpPr>
        <p:spPr>
          <a:xfrm>
            <a:off x="0" y="2325757"/>
            <a:ext cx="9144000" cy="183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p:nvSpPr>
        <p:spPr>
          <a:xfrm>
            <a:off x="0" y="2325757"/>
            <a:ext cx="9144000" cy="183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bwMode="white">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
        <p:nvSpPr>
          <p:cNvPr id="9" name="Rectangle 8"/>
          <p:cNvSpPr/>
          <p:nvPr userDrawn="1"/>
        </p:nvSpPr>
        <p:spPr>
          <a:xfrm>
            <a:off x="0" y="2325757"/>
            <a:ext cx="9144000" cy="183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933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8" name="Rectangle 7"/>
          <p:cNvSpPr/>
          <p:nvPr/>
        </p:nvSpPr>
        <p:spPr>
          <a:xfrm>
            <a:off x="0" y="2325757"/>
            <a:ext cx="9144000" cy="1838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p:nvSpPr>
        <p:spPr>
          <a:xfrm>
            <a:off x="0" y="2325757"/>
            <a:ext cx="9144000" cy="1838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bwMode="white">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
        <p:nvSpPr>
          <p:cNvPr id="9" name="Rectangle 8"/>
          <p:cNvSpPr/>
          <p:nvPr userDrawn="1"/>
        </p:nvSpPr>
        <p:spPr>
          <a:xfrm>
            <a:off x="0" y="2325757"/>
            <a:ext cx="9144000" cy="1838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459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8" name="Rectangle 7"/>
          <p:cNvSpPr/>
          <p:nvPr/>
        </p:nvSpPr>
        <p:spPr>
          <a:xfrm>
            <a:off x="0" y="2325757"/>
            <a:ext cx="9144000" cy="1838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D1DB97B-6043-4D0E-9002-F5DE00500E2A}" type="datetime1">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ADB7E-A526-49DE-ABD7-90A5490CACB5}" type="slidenum">
              <a:rPr lang="en-US" smtClean="0"/>
              <a:pPr/>
              <a:t>‹#›</a:t>
            </a:fld>
            <a:endParaRPr lang="en-US" dirty="0"/>
          </a:p>
        </p:txBody>
      </p:sp>
      <p:sp>
        <p:nvSpPr>
          <p:cNvPr id="7" name="Rectangle 6"/>
          <p:cNvSpPr/>
          <p:nvPr/>
        </p:nvSpPr>
        <p:spPr>
          <a:xfrm>
            <a:off x="0" y="2325757"/>
            <a:ext cx="9144000" cy="1838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bwMode="white">
          <a:xfrm>
            <a:off x="722313" y="2330450"/>
            <a:ext cx="7772400" cy="1849437"/>
          </a:xfrm>
        </p:spPr>
        <p:txBody>
          <a:bodyPr anchor="ctr">
            <a:normAutofit/>
          </a:bodyPr>
          <a:lstStyle>
            <a:lvl1pPr algn="l">
              <a:defRPr sz="3600" b="0" cap="all" baseline="0">
                <a:solidFill>
                  <a:schemeClr val="bg1"/>
                </a:solidFill>
              </a:defRPr>
            </a:lvl1pPr>
          </a:lstStyle>
          <a:p>
            <a:r>
              <a:rPr lang="en-US" dirty="0"/>
              <a:t>Section break/change bar color-- Calibri Light (Headings) 36pt </a:t>
            </a:r>
          </a:p>
        </p:txBody>
      </p:sp>
      <p:sp>
        <p:nvSpPr>
          <p:cNvPr id="9" name="Rectangle 8"/>
          <p:cNvSpPr/>
          <p:nvPr userDrawn="1"/>
        </p:nvSpPr>
        <p:spPr>
          <a:xfrm>
            <a:off x="0" y="2325757"/>
            <a:ext cx="9144000" cy="1838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29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0623"/>
            <a:ext cx="8229600" cy="53242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6101"/>
            <a:ext cx="8229600" cy="414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70291" y="6353784"/>
            <a:ext cx="1780769" cy="168275"/>
          </a:xfrm>
          <a:prstGeom prst="rect">
            <a:avLst/>
          </a:prstGeom>
        </p:spPr>
        <p:txBody>
          <a:bodyPr vert="horz" lIns="91440" tIns="45720" rIns="91440" bIns="45720" rtlCol="0" anchor="ctr"/>
          <a:lstStyle>
            <a:lvl1pPr algn="r">
              <a:defRPr sz="800">
                <a:solidFill>
                  <a:schemeClr val="tx1">
                    <a:tint val="75000"/>
                  </a:schemeClr>
                </a:solidFill>
              </a:defRPr>
            </a:lvl1pPr>
          </a:lstStyle>
          <a:p>
            <a:fld id="{41F2BE2B-C34D-4E7D-9881-EC0136DE6E36}" type="datetime1">
              <a:rPr lang="en-US" smtClean="0"/>
              <a:pPr/>
              <a:t>5/23/2018</a:t>
            </a:fld>
            <a:endParaRPr lang="en-US" dirty="0"/>
          </a:p>
        </p:txBody>
      </p:sp>
      <p:sp>
        <p:nvSpPr>
          <p:cNvPr id="5" name="Footer Placeholder 4"/>
          <p:cNvSpPr>
            <a:spLocks noGrp="1"/>
          </p:cNvSpPr>
          <p:nvPr>
            <p:ph type="ftr" sz="quarter" idx="3"/>
          </p:nvPr>
        </p:nvSpPr>
        <p:spPr>
          <a:xfrm>
            <a:off x="6829678" y="6522059"/>
            <a:ext cx="1821382" cy="212725"/>
          </a:xfrm>
          <a:prstGeom prst="rect">
            <a:avLst/>
          </a:prstGeom>
        </p:spPr>
        <p:txBody>
          <a:bodyPr vert="horz" lIns="0" tIns="0" rIns="0" bIns="0" rtlCol="0" anchor="b"/>
          <a:lstStyle>
            <a:lvl1pPr algn="r">
              <a:defRPr sz="600" b="0" i="0" baseline="0">
                <a:solidFill>
                  <a:schemeClr val="tx1">
                    <a:tint val="75000"/>
                  </a:schemeClr>
                </a:solidFill>
              </a:defRPr>
            </a:lvl1pPr>
          </a:lstStyle>
          <a:p>
            <a:r>
              <a:rPr lang="en-US"/>
              <a:t>Click To Edit Source</a:t>
            </a:r>
            <a:endParaRPr lang="en-US" dirty="0"/>
          </a:p>
        </p:txBody>
      </p:sp>
      <p:sp>
        <p:nvSpPr>
          <p:cNvPr id="6" name="Slide Number Placeholder 5"/>
          <p:cNvSpPr>
            <a:spLocks noGrp="1"/>
          </p:cNvSpPr>
          <p:nvPr>
            <p:ph type="sldNum" sz="quarter" idx="4"/>
          </p:nvPr>
        </p:nvSpPr>
        <p:spPr>
          <a:xfrm>
            <a:off x="8727970" y="6565479"/>
            <a:ext cx="416029" cy="169305"/>
          </a:xfrm>
          <a:prstGeom prst="rect">
            <a:avLst/>
          </a:prstGeom>
        </p:spPr>
        <p:txBody>
          <a:bodyPr vert="horz" lIns="0" tIns="0" rIns="0" bIns="0" rtlCol="0" anchor="b"/>
          <a:lstStyle>
            <a:lvl1pPr algn="l">
              <a:defRPr sz="800" b="0">
                <a:solidFill>
                  <a:schemeClr val="tx1">
                    <a:tint val="75000"/>
                  </a:schemeClr>
                </a:solidFill>
              </a:defRPr>
            </a:lvl1pPr>
          </a:lstStyle>
          <a:p>
            <a:fld id="{4EAADB7E-A526-49DE-ABD7-90A5490CACB5}" type="slidenum">
              <a:rPr lang="en-US" smtClean="0"/>
              <a:pPr/>
              <a:t>‹#›</a:t>
            </a:fld>
            <a:endParaRPr lang="en-US" dirty="0"/>
          </a:p>
        </p:txBody>
      </p:sp>
      <p:cxnSp>
        <p:nvCxnSpPr>
          <p:cNvPr id="14" name="Straight Connector 13"/>
          <p:cNvCxnSpPr/>
          <p:nvPr/>
        </p:nvCxnSpPr>
        <p:spPr>
          <a:xfrm>
            <a:off x="8686800" y="6569050"/>
            <a:ext cx="0" cy="16573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22"/>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152400" y="638175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0" y="6765925"/>
            <a:ext cx="9144000" cy="92075"/>
            <a:chOff x="-1828800" y="6765925"/>
            <a:chExt cx="10972800" cy="92075"/>
          </a:xfrm>
        </p:grpSpPr>
        <p:grpSp>
          <p:nvGrpSpPr>
            <p:cNvPr id="7" name="Group 14"/>
            <p:cNvGrpSpPr>
              <a:grpSpLocks/>
            </p:cNvGrpSpPr>
            <p:nvPr/>
          </p:nvGrpSpPr>
          <p:grpSpPr bwMode="auto">
            <a:xfrm>
              <a:off x="0" y="6765925"/>
              <a:ext cx="9144000" cy="92075"/>
              <a:chOff x="0" y="6172200"/>
              <a:chExt cx="7239000" cy="91440"/>
            </a:xfrm>
          </p:grpSpPr>
          <p:sp>
            <p:nvSpPr>
              <p:cNvPr id="8" name="Rectangle 7"/>
              <p:cNvSpPr/>
              <p:nvPr userDrawn="1"/>
            </p:nvSpPr>
            <p:spPr>
              <a:xfrm>
                <a:off x="0" y="6172200"/>
                <a:ext cx="1447800" cy="9144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1447800" y="6172200"/>
                <a:ext cx="1447800" cy="9144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2895600" y="6172200"/>
                <a:ext cx="1447800" cy="9144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4343400" y="6172200"/>
                <a:ext cx="1447800" cy="9144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5791200" y="6172200"/>
                <a:ext cx="1447800" cy="9144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sp>
          <p:nvSpPr>
            <p:cNvPr id="16" name="Rectangle 15"/>
            <p:cNvSpPr/>
            <p:nvPr userDrawn="1"/>
          </p:nvSpPr>
          <p:spPr bwMode="auto">
            <a:xfrm>
              <a:off x="-1828800" y="6765925"/>
              <a:ext cx="1828800" cy="9207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nvGrpSpPr>
          <p:cNvPr id="19" name="Group 14"/>
          <p:cNvGrpSpPr>
            <a:grpSpLocks/>
          </p:cNvGrpSpPr>
          <p:nvPr/>
        </p:nvGrpSpPr>
        <p:grpSpPr bwMode="auto">
          <a:xfrm>
            <a:off x="1524000" y="6765925"/>
            <a:ext cx="7620000" cy="92075"/>
            <a:chOff x="0" y="6172200"/>
            <a:chExt cx="7239000" cy="91440"/>
          </a:xfrm>
        </p:grpSpPr>
        <p:sp>
          <p:nvSpPr>
            <p:cNvPr id="21" name="Rectangle 20"/>
            <p:cNvSpPr/>
            <p:nvPr userDrawn="1"/>
          </p:nvSpPr>
          <p:spPr>
            <a:xfrm>
              <a:off x="0" y="6172200"/>
              <a:ext cx="1447800" cy="9144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1447800" y="6172200"/>
              <a:ext cx="1447800" cy="9144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2895600" y="6172200"/>
              <a:ext cx="1447800" cy="9144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4343400" y="6172200"/>
              <a:ext cx="1447800" cy="9144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5791200" y="6172200"/>
              <a:ext cx="1447800" cy="9144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1368656902"/>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37" r:id="rId25"/>
    <p:sldLayoutId id="2147483651" r:id="rId26"/>
    <p:sldLayoutId id="2147483668" r:id="rId27"/>
    <p:sldLayoutId id="2147483652" r:id="rId28"/>
    <p:sldLayoutId id="2147483653" r:id="rId29"/>
    <p:sldLayoutId id="2147483663" r:id="rId30"/>
    <p:sldLayoutId id="2147483664" r:id="rId31"/>
    <p:sldLayoutId id="2147483665" r:id="rId32"/>
    <p:sldLayoutId id="2147483666" r:id="rId33"/>
    <p:sldLayoutId id="2147483667" r:id="rId34"/>
    <p:sldLayoutId id="2147483654" r:id="rId35"/>
    <p:sldLayoutId id="2147483655" r:id="rId36"/>
    <p:sldLayoutId id="2147483669" r:id="rId37"/>
    <p:sldLayoutId id="2147483657" r:id="rId38"/>
    <p:sldLayoutId id="2147483658" r:id="rId39"/>
    <p:sldLayoutId id="2147483659" r:id="rId40"/>
    <p:sldLayoutId id="2147483661" r:id="rId41"/>
    <p:sldLayoutId id="2147483691" r:id="rId42"/>
    <p:sldLayoutId id="2147483738" r:id="rId4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692150" indent="-234950" algn="l" defTabSz="914400" rtl="0" eaLnBrk="1" latinLnBrk="0" hangingPunct="1">
        <a:spcBef>
          <a:spcPct val="20000"/>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main.diabetes.org/dorg/PDFs/Advocacy/Discrimination/504-plan.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0" y="5859329"/>
            <a:ext cx="9144000" cy="704309"/>
          </a:xfrm>
          <a:prstGeom prst="rect">
            <a:avLst/>
          </a:prstGeom>
        </p:spPr>
        <p:txBody>
          <a:bodyPr/>
          <a:lstStyle>
            <a:lvl1pPr marL="0" indent="0" algn="ctr" defTabSz="914400" rtl="0" eaLnBrk="1" latinLnBrk="0" hangingPunct="1">
              <a:spcBef>
                <a:spcPct val="20000"/>
              </a:spcBef>
              <a:buClr>
                <a:schemeClr val="tx2"/>
              </a:buClr>
              <a:buFont typeface="Wingdings" panose="05000000000000000000" pitchFamily="2" charset="2"/>
              <a:buNone/>
              <a:defRPr sz="1800" kern="1200" baseline="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tx2"/>
              </a:buClr>
              <a:buFont typeface="Wingdings" panose="05000000000000000000"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panose="05000000000000000000"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panose="05000000000000000000" pitchFamily="2" charset="2"/>
              <a:buNone/>
              <a:defRPr sz="12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panose="05000000000000000000" pitchFamily="2" charset="2"/>
              <a:buNone/>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chemeClr val="accent1">
                    <a:lumMod val="75000"/>
                    <a:lumOff val="25000"/>
                  </a:schemeClr>
                </a:solidFill>
              </a:rPr>
              <a:t>Presented by: Paula Boca-Bommarito, Executive Director</a:t>
            </a:r>
          </a:p>
          <a:p>
            <a:r>
              <a:rPr lang="en-US" dirty="0">
                <a:solidFill>
                  <a:schemeClr val="accent1">
                    <a:lumMod val="75000"/>
                    <a:lumOff val="25000"/>
                  </a:schemeClr>
                </a:solidFill>
              </a:rPr>
              <a:t>Wendi Willock, Walk/Outreach Development Manager</a:t>
            </a:r>
          </a:p>
          <a:p>
            <a:endParaRPr lang="en-US" dirty="0">
              <a:solidFill>
                <a:schemeClr val="accent1">
                  <a:lumMod val="75000"/>
                  <a:lumOff val="25000"/>
                </a:schemeClr>
              </a:solidFill>
              <a:latin typeface="Agency FB" panose="020B0503020202020204" pitchFamily="34" charset="0"/>
            </a:endParaRPr>
          </a:p>
        </p:txBody>
      </p:sp>
      <p:sp>
        <p:nvSpPr>
          <p:cNvPr id="5" name="TextBox 4"/>
          <p:cNvSpPr txBox="1"/>
          <p:nvPr/>
        </p:nvSpPr>
        <p:spPr>
          <a:xfrm>
            <a:off x="0" y="5177990"/>
            <a:ext cx="9144000" cy="584775"/>
          </a:xfrm>
          <a:prstGeom prst="rect">
            <a:avLst/>
          </a:prstGeom>
          <a:noFill/>
        </p:spPr>
        <p:txBody>
          <a:bodyPr wrap="square" rtlCol="0">
            <a:spAutoFit/>
          </a:bodyPr>
          <a:lstStyle/>
          <a:p>
            <a:pPr algn="ctr"/>
            <a:r>
              <a:rPr lang="en-US" sz="3200" cap="all" dirty="0">
                <a:solidFill>
                  <a:schemeClr val="tx2"/>
                </a:solidFill>
                <a:ea typeface="+mj-ea"/>
                <a:cs typeface="+mj-cs"/>
              </a:rPr>
              <a:t>JDRF + SCHOOLS = TYPE 1 Partnership</a:t>
            </a:r>
            <a:endParaRPr lang="en-US" sz="3200" dirty="0">
              <a:solidFill>
                <a:schemeClr val="tx2"/>
              </a:solidFill>
            </a:endParaRPr>
          </a:p>
        </p:txBody>
      </p:sp>
    </p:spTree>
    <p:extLst>
      <p:ext uri="{BB962C8B-B14F-4D97-AF65-F5344CB8AC3E}">
        <p14:creationId xmlns:p14="http://schemas.microsoft.com/office/powerpoint/2010/main" val="204285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0114"/>
            <a:ext cx="9144000" cy="1222309"/>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17264"/>
            <a:ext cx="8229600" cy="532421"/>
          </a:xfrm>
        </p:spPr>
        <p:txBody>
          <a:bodyPr>
            <a:normAutofit fontScale="90000"/>
          </a:bodyPr>
          <a:lstStyle/>
          <a:p>
            <a:pPr algn="ctr"/>
            <a:r>
              <a:rPr lang="en-US" b="1" dirty="0">
                <a:solidFill>
                  <a:schemeClr val="bg1"/>
                </a:solidFill>
              </a:rPr>
              <a:t>The Ultimate Plan – 504</a:t>
            </a:r>
            <a:br>
              <a:rPr lang="en-US" b="1" dirty="0">
                <a:solidFill>
                  <a:schemeClr val="bg1"/>
                </a:solidFill>
              </a:rPr>
            </a:br>
            <a:r>
              <a:rPr lang="en-US" b="1" dirty="0">
                <a:solidFill>
                  <a:schemeClr val="bg1"/>
                </a:solidFill>
              </a:rPr>
              <a:t>What is it and does my child need one?</a:t>
            </a:r>
          </a:p>
        </p:txBody>
      </p:sp>
      <p:sp>
        <p:nvSpPr>
          <p:cNvPr id="3" name="Content Placeholder 2"/>
          <p:cNvSpPr>
            <a:spLocks noGrp="1"/>
          </p:cNvSpPr>
          <p:nvPr>
            <p:ph idx="1"/>
          </p:nvPr>
        </p:nvSpPr>
        <p:spPr>
          <a:xfrm>
            <a:off x="457200" y="1823537"/>
            <a:ext cx="8110603" cy="4911247"/>
          </a:xfrm>
        </p:spPr>
        <p:txBody>
          <a:bodyPr>
            <a:normAutofit/>
          </a:bodyPr>
          <a:lstStyle/>
          <a:p>
            <a:r>
              <a:rPr lang="en-US" sz="2400" b="1" dirty="0"/>
              <a:t>A 504 Plan is a legal written plan</a:t>
            </a:r>
          </a:p>
          <a:p>
            <a:pPr lvl="1"/>
            <a:r>
              <a:rPr lang="en-US" sz="2400" dirty="0"/>
              <a:t>Reasonable accommodations </a:t>
            </a:r>
          </a:p>
          <a:p>
            <a:pPr lvl="1"/>
            <a:r>
              <a:rPr lang="en-US" sz="2400" dirty="0"/>
              <a:t>A child does not need to require special education to be protected</a:t>
            </a:r>
          </a:p>
          <a:p>
            <a:pPr lvl="1"/>
            <a:r>
              <a:rPr lang="en-US" sz="2400" dirty="0"/>
              <a:t>All ages/stages should have one</a:t>
            </a:r>
          </a:p>
          <a:p>
            <a:pPr lvl="1"/>
            <a:r>
              <a:rPr lang="en-US" sz="2400" b="1" dirty="0">
                <a:effectLst>
                  <a:outerShdw blurRad="38100" dist="38100" dir="2700000" algn="tl">
                    <a:srgbClr val="C0C0C0"/>
                  </a:outerShdw>
                </a:effectLst>
              </a:rPr>
              <a:t>Any school that receives federal funding </a:t>
            </a:r>
            <a:r>
              <a:rPr lang="en-US" sz="2400" b="1" u="sng" dirty="0">
                <a:effectLst>
                  <a:outerShdw blurRad="38100" dist="38100" dir="2700000" algn="tl">
                    <a:srgbClr val="C0C0C0"/>
                  </a:outerShdw>
                </a:effectLst>
              </a:rPr>
              <a:t>must</a:t>
            </a:r>
            <a:r>
              <a:rPr lang="en-US" sz="2400" b="1" dirty="0">
                <a:effectLst>
                  <a:outerShdw blurRad="38100" dist="38100" dir="2700000" algn="tl">
                    <a:srgbClr val="C0C0C0"/>
                  </a:outerShdw>
                </a:effectLst>
              </a:rPr>
              <a:t> comply with Section 504, or risk losing funding (typically private schools are exempt)</a:t>
            </a:r>
          </a:p>
          <a:p>
            <a:pPr lvl="1"/>
            <a:r>
              <a:rPr lang="en-US" sz="2400" dirty="0"/>
              <a:t>Contact your school principal to request a 504 plan meeting. </a:t>
            </a:r>
          </a:p>
          <a:p>
            <a:pPr marL="0" indent="0">
              <a:buNone/>
            </a:pPr>
            <a:endParaRPr lang="en-US" sz="2600" dirty="0"/>
          </a:p>
        </p:txBody>
      </p:sp>
      <p:sp>
        <p:nvSpPr>
          <p:cNvPr id="4" name="Slide Number Placeholder 3"/>
          <p:cNvSpPr>
            <a:spLocks noGrp="1"/>
          </p:cNvSpPr>
          <p:nvPr>
            <p:ph type="sldNum" sz="quarter" idx="12"/>
          </p:nvPr>
        </p:nvSpPr>
        <p:spPr/>
        <p:txBody>
          <a:bodyPr/>
          <a:lstStyle/>
          <a:p>
            <a:fld id="{8AF02B71-8991-4516-A01E-F1A9ACD28BDC}" type="slidenum">
              <a:rPr lang="en-US" smtClean="0"/>
              <a:pPr/>
              <a:t>10</a:t>
            </a:fld>
            <a:endParaRPr lang="en-US"/>
          </a:p>
        </p:txBody>
      </p:sp>
    </p:spTree>
    <p:extLst>
      <p:ext uri="{BB962C8B-B14F-4D97-AF65-F5344CB8AC3E}">
        <p14:creationId xmlns:p14="http://schemas.microsoft.com/office/powerpoint/2010/main" val="17068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380"/>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itle 1"/>
          <p:cNvSpPr>
            <a:spLocks noGrp="1"/>
          </p:cNvSpPr>
          <p:nvPr>
            <p:ph type="title"/>
          </p:nvPr>
        </p:nvSpPr>
        <p:spPr>
          <a:xfrm>
            <a:off x="457200" y="387462"/>
            <a:ext cx="8229600" cy="532421"/>
          </a:xfrm>
        </p:spPr>
        <p:txBody>
          <a:bodyPr>
            <a:normAutofit fontScale="90000"/>
          </a:bodyPr>
          <a:lstStyle/>
          <a:p>
            <a:pPr algn="ctr"/>
            <a:r>
              <a:rPr lang="en-US" altLang="en-US" dirty="0">
                <a:solidFill>
                  <a:schemeClr val="bg1"/>
                </a:solidFill>
              </a:rPr>
              <a:t>504 Plan Gold Standard Process </a:t>
            </a:r>
          </a:p>
        </p:txBody>
      </p:sp>
      <p:sp>
        <p:nvSpPr>
          <p:cNvPr id="2" name="Content Placeholder 1"/>
          <p:cNvSpPr>
            <a:spLocks noGrp="1"/>
          </p:cNvSpPr>
          <p:nvPr>
            <p:ph idx="1"/>
          </p:nvPr>
        </p:nvSpPr>
        <p:spPr>
          <a:xfrm>
            <a:off x="125260" y="1587152"/>
            <a:ext cx="8561540" cy="4870798"/>
          </a:xfrm>
        </p:spPr>
        <p:txBody>
          <a:bodyPr>
            <a:normAutofit/>
          </a:bodyPr>
          <a:lstStyle/>
          <a:p>
            <a:pPr lvl="1">
              <a:buFont typeface="Wingdings" panose="05000000000000000000" pitchFamily="2" charset="2"/>
              <a:buChar char="§"/>
            </a:pPr>
            <a:r>
              <a:rPr lang="en-US" sz="2200" b="1" dirty="0"/>
              <a:t>See A Sample Copy Of A 504 Plan Here: </a:t>
            </a:r>
            <a:r>
              <a:rPr lang="en-US" sz="2200" dirty="0">
                <a:hlinkClick r:id="rId3"/>
              </a:rPr>
              <a:t>http://main.diabetes.org/dorg/PDFs/Advocacy/Discrimination/ 504-plan.pdf</a:t>
            </a:r>
            <a:endParaRPr lang="en-US" sz="2200" dirty="0"/>
          </a:p>
          <a:p>
            <a:pPr lvl="1">
              <a:buFont typeface="Wingdings" panose="05000000000000000000" pitchFamily="2" charset="2"/>
              <a:buChar char="§"/>
            </a:pPr>
            <a:endParaRPr lang="en-US" sz="1000" dirty="0"/>
          </a:p>
          <a:p>
            <a:pPr lvl="1">
              <a:buFont typeface="Wingdings" panose="05000000000000000000" pitchFamily="2" charset="2"/>
              <a:buChar char="§"/>
            </a:pPr>
            <a:r>
              <a:rPr lang="en-US" altLang="en-US" sz="2200" b="1" dirty="0"/>
              <a:t>Team Process</a:t>
            </a:r>
          </a:p>
          <a:p>
            <a:pPr lvl="1">
              <a:buFont typeface="Wingdings" panose="05000000000000000000" pitchFamily="2" charset="2"/>
              <a:buChar char="§"/>
            </a:pPr>
            <a:endParaRPr lang="en-US" altLang="en-US" sz="1000" b="1" dirty="0"/>
          </a:p>
          <a:p>
            <a:pPr lvl="1">
              <a:buFont typeface="Wingdings" panose="05000000000000000000" pitchFamily="2" charset="2"/>
              <a:buChar char="§"/>
            </a:pPr>
            <a:r>
              <a:rPr lang="en-US" altLang="en-US" sz="2200" b="1" dirty="0"/>
              <a:t>Discussion Needed Modifications </a:t>
            </a:r>
          </a:p>
          <a:p>
            <a:pPr lvl="1">
              <a:buFont typeface="Wingdings" panose="05000000000000000000" pitchFamily="2" charset="2"/>
              <a:buChar char="§"/>
            </a:pPr>
            <a:endParaRPr lang="en-US" altLang="en-US" sz="1000" b="1" dirty="0"/>
          </a:p>
          <a:p>
            <a:pPr lvl="1">
              <a:buFont typeface="Wingdings" panose="05000000000000000000" pitchFamily="2" charset="2"/>
              <a:buChar char="§"/>
            </a:pPr>
            <a:r>
              <a:rPr lang="en-US" altLang="en-US" sz="2200" b="1" dirty="0"/>
              <a:t>Helpful To Arrive With Customized Medical Plan </a:t>
            </a:r>
          </a:p>
          <a:p>
            <a:pPr lvl="1">
              <a:buFont typeface="Wingdings" panose="05000000000000000000" pitchFamily="2" charset="2"/>
              <a:buChar char="§"/>
            </a:pPr>
            <a:endParaRPr lang="en-US" altLang="en-US" sz="1000" b="1" dirty="0"/>
          </a:p>
          <a:p>
            <a:pPr lvl="1">
              <a:buFont typeface="Wingdings" panose="05000000000000000000" pitchFamily="2" charset="2"/>
              <a:buChar char="§"/>
            </a:pPr>
            <a:r>
              <a:rPr lang="en-US" altLang="en-US" sz="2200" b="1" dirty="0"/>
              <a:t>504 Is Written And Signed At The Meeting</a:t>
            </a:r>
          </a:p>
          <a:p>
            <a:pPr>
              <a:defRPr/>
            </a:pPr>
            <a:endParaRPr lang="en-US" dirty="0"/>
          </a:p>
          <a:p>
            <a:pPr marL="15347" indent="0">
              <a:buNone/>
              <a:defRPr/>
            </a:pPr>
            <a:endParaRPr lang="en-US" sz="1500" dirty="0"/>
          </a:p>
        </p:txBody>
      </p:sp>
    </p:spTree>
    <p:extLst>
      <p:ext uri="{BB962C8B-B14F-4D97-AF65-F5344CB8AC3E}">
        <p14:creationId xmlns:p14="http://schemas.microsoft.com/office/powerpoint/2010/main" val="296935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63" y="484094"/>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937" y="560294"/>
            <a:ext cx="8112126" cy="811306"/>
          </a:xfrm>
        </p:spPr>
        <p:txBody>
          <a:bodyPr>
            <a:normAutofit fontScale="90000"/>
          </a:bodyPr>
          <a:lstStyle/>
          <a:p>
            <a:pPr algn="ctr"/>
            <a:r>
              <a:rPr lang="en-US" b="1" u="sng" dirty="0">
                <a:solidFill>
                  <a:schemeClr val="bg1"/>
                </a:solidFill>
              </a:rPr>
              <a:t>504 Plan for Students with Diabetes </a:t>
            </a:r>
            <a:br>
              <a:rPr lang="en-US" dirty="0"/>
            </a:br>
            <a:endParaRPr lang="en-US" dirty="0"/>
          </a:p>
        </p:txBody>
      </p:sp>
      <p:sp>
        <p:nvSpPr>
          <p:cNvPr id="3" name="Content Placeholder 2"/>
          <p:cNvSpPr>
            <a:spLocks noGrp="1"/>
          </p:cNvSpPr>
          <p:nvPr>
            <p:ph idx="1"/>
          </p:nvPr>
        </p:nvSpPr>
        <p:spPr>
          <a:xfrm>
            <a:off x="498474" y="1527914"/>
            <a:ext cx="8112126" cy="5475715"/>
          </a:xfrm>
        </p:spPr>
        <p:txBody>
          <a:bodyPr/>
          <a:lstStyle/>
          <a:p>
            <a:pPr marL="0" indent="0">
              <a:buNone/>
            </a:pPr>
            <a:br>
              <a:rPr lang="en-US" dirty="0"/>
            </a:br>
            <a:r>
              <a:rPr lang="en-US" sz="2800" b="1" dirty="0"/>
              <a:t>Brief explanation can be used to define diabetes to non-medical staff: </a:t>
            </a:r>
          </a:p>
          <a:p>
            <a:pPr marL="0" indent="0">
              <a:buNone/>
            </a:pPr>
            <a:r>
              <a:rPr lang="en-US" sz="2400" dirty="0"/>
              <a:t>Diabetes is an ongoing condition in which the pancreas malfunctions and prevents the body from producing sufficient insulin. Insulin allows the food we eat to be transformed into the energy source used by every cell in the body; especially those in the brain. Blood sugar that is </a:t>
            </a:r>
            <a:r>
              <a:rPr lang="en-US" sz="2400" b="1" dirty="0"/>
              <a:t>high</a:t>
            </a:r>
            <a:r>
              <a:rPr lang="en-US" sz="2400" dirty="0"/>
              <a:t> or</a:t>
            </a:r>
            <a:r>
              <a:rPr lang="en-US" sz="2400" b="1" dirty="0"/>
              <a:t> low</a:t>
            </a:r>
            <a:r>
              <a:rPr lang="en-US" sz="2400" dirty="0"/>
              <a:t> can impact cognitive function. Parameters for </a:t>
            </a:r>
            <a:r>
              <a:rPr lang="en-US" sz="2400" b="1" dirty="0"/>
              <a:t>high</a:t>
            </a:r>
            <a:r>
              <a:rPr lang="en-US" sz="2400" dirty="0"/>
              <a:t> and </a:t>
            </a:r>
            <a:r>
              <a:rPr lang="en-US" sz="2400" b="1" dirty="0"/>
              <a:t>low</a:t>
            </a:r>
            <a:r>
              <a:rPr lang="en-US" sz="2400" dirty="0"/>
              <a:t> blood sugar are established by the healthcare provider; however general parameters are </a:t>
            </a:r>
            <a:r>
              <a:rPr lang="en-US" sz="2400" b="1" dirty="0"/>
              <a:t>low</a:t>
            </a:r>
            <a:r>
              <a:rPr lang="en-US" sz="2400" dirty="0"/>
              <a:t> &lt;80, </a:t>
            </a:r>
            <a:r>
              <a:rPr lang="en-US" sz="2400" b="1" dirty="0"/>
              <a:t>high</a:t>
            </a:r>
            <a:r>
              <a:rPr lang="en-US" sz="2400" dirty="0"/>
              <a:t> &gt;250.</a:t>
            </a:r>
          </a:p>
          <a:p>
            <a:endParaRPr lang="en-US" sz="2400" dirty="0"/>
          </a:p>
        </p:txBody>
      </p:sp>
      <p:sp>
        <p:nvSpPr>
          <p:cNvPr id="4" name="Slide Number Placeholder 3"/>
          <p:cNvSpPr>
            <a:spLocks noGrp="1"/>
          </p:cNvSpPr>
          <p:nvPr>
            <p:ph type="sldNum" sz="quarter" idx="12"/>
          </p:nvPr>
        </p:nvSpPr>
        <p:spPr/>
        <p:txBody>
          <a:bodyPr/>
          <a:lstStyle/>
          <a:p>
            <a:fld id="{8AF02B71-8991-4516-A01E-F1A9ACD28BDC}" type="slidenum">
              <a:rPr lang="en-US" smtClean="0"/>
              <a:pPr/>
              <a:t>12</a:t>
            </a:fld>
            <a:endParaRPr lang="en-US"/>
          </a:p>
        </p:txBody>
      </p:sp>
    </p:spTree>
    <p:extLst>
      <p:ext uri="{BB962C8B-B14F-4D97-AF65-F5344CB8AC3E}">
        <p14:creationId xmlns:p14="http://schemas.microsoft.com/office/powerpoint/2010/main" val="383254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04" y="254698"/>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9977"/>
            <a:ext cx="8229600" cy="532421"/>
          </a:xfrm>
        </p:spPr>
        <p:txBody>
          <a:bodyPr>
            <a:normAutofit fontScale="90000"/>
          </a:bodyPr>
          <a:lstStyle/>
          <a:p>
            <a:pPr algn="ctr"/>
            <a:r>
              <a:rPr lang="en-US" b="1" dirty="0">
                <a:solidFill>
                  <a:schemeClr val="bg1"/>
                </a:solidFill>
              </a:rPr>
              <a:t>Suggested 504 Accommodations</a:t>
            </a:r>
          </a:p>
        </p:txBody>
      </p:sp>
      <p:sp>
        <p:nvSpPr>
          <p:cNvPr id="3" name="Content Placeholder 2"/>
          <p:cNvSpPr>
            <a:spLocks noGrp="1"/>
          </p:cNvSpPr>
          <p:nvPr>
            <p:ph idx="1"/>
          </p:nvPr>
        </p:nvSpPr>
        <p:spPr>
          <a:xfrm>
            <a:off x="486569" y="1570451"/>
            <a:ext cx="8170863" cy="5202476"/>
          </a:xfrm>
        </p:spPr>
        <p:txBody>
          <a:bodyPr>
            <a:normAutofit/>
          </a:bodyPr>
          <a:lstStyle/>
          <a:p>
            <a:r>
              <a:rPr lang="en-US" sz="2200" dirty="0"/>
              <a:t>1.       Blood sugar testing/monitoring, insulin administration, and 	snacking/treating low blood sugars, will be allowed during the     	day to maintain normal blood glucose levels. </a:t>
            </a:r>
          </a:p>
          <a:p>
            <a:endParaRPr lang="en-US" sz="1000" dirty="0"/>
          </a:p>
          <a:p>
            <a:r>
              <a:rPr lang="en-US" sz="2200" dirty="0"/>
              <a:t>2.       Unlimited bathroom usage, unlimited visits to the nurse and 	access to water.</a:t>
            </a:r>
          </a:p>
          <a:p>
            <a:endParaRPr lang="en-US" sz="1000" dirty="0"/>
          </a:p>
          <a:p>
            <a:r>
              <a:rPr lang="en-US" sz="2200" dirty="0"/>
              <a:t>3.       Alternate setting for standardized testing using stop-the-clock 	testing accommodations. </a:t>
            </a:r>
          </a:p>
          <a:p>
            <a:endParaRPr lang="en-US" sz="1000" dirty="0"/>
          </a:p>
          <a:p>
            <a:r>
              <a:rPr lang="en-US" sz="2200" dirty="0"/>
              <a:t>4.       Allow retakes/extended time for classroom assessments if 	management of </a:t>
            </a:r>
            <a:r>
              <a:rPr lang="en-US" sz="2200" b="1" dirty="0"/>
              <a:t>high/low</a:t>
            </a:r>
            <a:r>
              <a:rPr lang="en-US" sz="2200" dirty="0"/>
              <a:t> blood sugars interferes with the 	ability to complete the assessment.  </a:t>
            </a:r>
          </a:p>
          <a:p>
            <a:endParaRPr lang="en-US" dirty="0"/>
          </a:p>
        </p:txBody>
      </p:sp>
      <p:sp>
        <p:nvSpPr>
          <p:cNvPr id="4" name="Slide Number Placeholder 3"/>
          <p:cNvSpPr>
            <a:spLocks noGrp="1"/>
          </p:cNvSpPr>
          <p:nvPr>
            <p:ph type="sldNum" sz="quarter" idx="12"/>
          </p:nvPr>
        </p:nvSpPr>
        <p:spPr/>
        <p:txBody>
          <a:bodyPr/>
          <a:lstStyle/>
          <a:p>
            <a:fld id="{8AF02B71-8991-4516-A01E-F1A9ACD28BDC}" type="slidenum">
              <a:rPr lang="en-US" smtClean="0"/>
              <a:pPr/>
              <a:t>13</a:t>
            </a:fld>
            <a:endParaRPr lang="en-US"/>
          </a:p>
        </p:txBody>
      </p:sp>
    </p:spTree>
    <p:extLst>
      <p:ext uri="{BB962C8B-B14F-4D97-AF65-F5344CB8AC3E}">
        <p14:creationId xmlns:p14="http://schemas.microsoft.com/office/powerpoint/2010/main" val="387862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52083"/>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937" y="634145"/>
            <a:ext cx="8112126" cy="887506"/>
          </a:xfrm>
        </p:spPr>
        <p:txBody>
          <a:bodyPr/>
          <a:lstStyle/>
          <a:p>
            <a:pPr algn="ctr"/>
            <a:r>
              <a:rPr lang="en-US" b="1" dirty="0">
                <a:solidFill>
                  <a:schemeClr val="bg1"/>
                </a:solidFill>
              </a:rPr>
              <a:t>Suggested 504 Accommodations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8AF02B71-8991-4516-A01E-F1A9ACD28BDC}" type="slidenum">
              <a:rPr lang="en-US" smtClean="0"/>
              <a:pPr/>
              <a:t>14</a:t>
            </a:fld>
            <a:endParaRPr lang="en-US"/>
          </a:p>
        </p:txBody>
      </p:sp>
      <p:sp>
        <p:nvSpPr>
          <p:cNvPr id="6" name="Content Placeholder 5"/>
          <p:cNvSpPr>
            <a:spLocks noGrp="1"/>
          </p:cNvSpPr>
          <p:nvPr>
            <p:ph idx="1"/>
          </p:nvPr>
        </p:nvSpPr>
        <p:spPr>
          <a:xfrm>
            <a:off x="285751" y="1940751"/>
            <a:ext cx="9143998" cy="4130361"/>
          </a:xfrm>
          <a:prstGeom prst="rect">
            <a:avLst/>
          </a:prstGeom>
        </p:spPr>
        <p:txBody>
          <a:bodyPr wrap="square">
            <a:spAutoFit/>
          </a:bodyPr>
          <a:lstStyle/>
          <a:p>
            <a:r>
              <a:rPr lang="en-US" sz="2200" dirty="0"/>
              <a:t>5.       Time–and-a-half to </a:t>
            </a:r>
            <a:r>
              <a:rPr lang="en-US" sz="2200" b="1" dirty="0"/>
              <a:t>make up any missed work </a:t>
            </a:r>
          </a:p>
          <a:p>
            <a:endParaRPr lang="en-US" sz="1000" dirty="0"/>
          </a:p>
          <a:p>
            <a:r>
              <a:rPr lang="en-US" sz="2200" dirty="0"/>
              <a:t>6.       </a:t>
            </a:r>
            <a:r>
              <a:rPr lang="en-US" sz="2200" b="1" dirty="0"/>
              <a:t>Clarification and repetition of directions </a:t>
            </a:r>
            <a:r>
              <a:rPr lang="en-US" sz="2200" dirty="0"/>
              <a:t>may be needed during    	times of  </a:t>
            </a:r>
            <a:r>
              <a:rPr lang="en-US" sz="2200" b="1" dirty="0"/>
              <a:t>high/low</a:t>
            </a:r>
            <a:r>
              <a:rPr lang="en-US" sz="2200" dirty="0"/>
              <a:t> blood sugars.</a:t>
            </a:r>
          </a:p>
          <a:p>
            <a:endParaRPr lang="en-US" sz="1000" dirty="0"/>
          </a:p>
          <a:p>
            <a:r>
              <a:rPr lang="en-US" sz="2200" dirty="0"/>
              <a:t>7.      </a:t>
            </a:r>
            <a:r>
              <a:rPr lang="en-US" sz="2200" b="1" dirty="0"/>
              <a:t> PE participation </a:t>
            </a:r>
            <a:r>
              <a:rPr lang="en-US" sz="2200" dirty="0"/>
              <a:t>as directed by physician. </a:t>
            </a:r>
          </a:p>
          <a:p>
            <a:endParaRPr lang="en-US" sz="1000" dirty="0"/>
          </a:p>
          <a:p>
            <a:r>
              <a:rPr lang="en-US" sz="2200" dirty="0"/>
              <a:t>8.       </a:t>
            </a:r>
            <a:r>
              <a:rPr lang="en-US" sz="2200" b="1" u="sng" dirty="0"/>
              <a:t>NEVER</a:t>
            </a:r>
            <a:r>
              <a:rPr lang="en-US" sz="2200" dirty="0"/>
              <a:t> 	send a student that feels </a:t>
            </a:r>
            <a:r>
              <a:rPr lang="en-US" sz="2200" b="1" dirty="0"/>
              <a:t>“low”</a:t>
            </a:r>
            <a:r>
              <a:rPr lang="en-US" sz="2200" dirty="0"/>
              <a:t> to the nurse by themselves. </a:t>
            </a:r>
          </a:p>
          <a:p>
            <a:endParaRPr lang="en-US" sz="1000" b="1" dirty="0"/>
          </a:p>
          <a:p>
            <a:r>
              <a:rPr lang="en-US" sz="2200" b="1" dirty="0"/>
              <a:t>9.  	Absences: Include in the 504 Plan</a:t>
            </a:r>
          </a:p>
          <a:p>
            <a:endParaRPr lang="en-US" sz="1000" dirty="0"/>
          </a:p>
          <a:p>
            <a:r>
              <a:rPr lang="en-US" sz="2200" b="1" dirty="0"/>
              <a:t>10.  	Cell phone</a:t>
            </a:r>
          </a:p>
          <a:p>
            <a:pPr marL="0" indent="0">
              <a:buNone/>
            </a:pPr>
            <a:r>
              <a:rPr lang="en-US" sz="2200" dirty="0"/>
              <a:t>	</a:t>
            </a:r>
          </a:p>
        </p:txBody>
      </p:sp>
    </p:spTree>
    <p:extLst>
      <p:ext uri="{BB962C8B-B14F-4D97-AF65-F5344CB8AC3E}">
        <p14:creationId xmlns:p14="http://schemas.microsoft.com/office/powerpoint/2010/main" val="92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04" y="229581"/>
            <a:ext cx="9144000" cy="1065819"/>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9581"/>
            <a:ext cx="8229600" cy="532421"/>
          </a:xfrm>
        </p:spPr>
        <p:txBody>
          <a:bodyPr>
            <a:normAutofit fontScale="90000"/>
          </a:bodyPr>
          <a:lstStyle/>
          <a:p>
            <a:pPr algn="ctr"/>
            <a:r>
              <a:rPr lang="en-US" b="1" dirty="0">
                <a:solidFill>
                  <a:schemeClr val="bg1"/>
                </a:solidFill>
              </a:rPr>
              <a:t>Additional Notes for 504 </a:t>
            </a:r>
            <a:br>
              <a:rPr lang="en-US" b="1" dirty="0">
                <a:solidFill>
                  <a:schemeClr val="bg1"/>
                </a:solidFill>
              </a:rPr>
            </a:br>
            <a:r>
              <a:rPr lang="en-US" b="1" dirty="0">
                <a:solidFill>
                  <a:schemeClr val="bg1"/>
                </a:solidFill>
              </a:rPr>
              <a:t>These are NOT accommodations</a:t>
            </a:r>
          </a:p>
        </p:txBody>
      </p:sp>
      <p:sp>
        <p:nvSpPr>
          <p:cNvPr id="3" name="Content Placeholder 2"/>
          <p:cNvSpPr>
            <a:spLocks noGrp="1"/>
          </p:cNvSpPr>
          <p:nvPr>
            <p:ph idx="1"/>
          </p:nvPr>
        </p:nvSpPr>
        <p:spPr>
          <a:xfrm>
            <a:off x="247650" y="1606159"/>
            <a:ext cx="9144000" cy="5033375"/>
          </a:xfrm>
        </p:spPr>
        <p:txBody>
          <a:bodyPr>
            <a:normAutofit/>
          </a:bodyPr>
          <a:lstStyle/>
          <a:p>
            <a:pPr marL="0" indent="0">
              <a:buNone/>
            </a:pPr>
            <a:r>
              <a:rPr lang="en-US" sz="2200" b="1" dirty="0"/>
              <a:t>Additional notes</a:t>
            </a:r>
            <a:r>
              <a:rPr lang="en-US" sz="2200" dirty="0"/>
              <a:t>:</a:t>
            </a:r>
          </a:p>
          <a:p>
            <a:endParaRPr lang="en-US" sz="1000" dirty="0"/>
          </a:p>
          <a:p>
            <a:r>
              <a:rPr lang="en-US" sz="2400" dirty="0"/>
              <a:t>1.       Students are expected to have treatment supplies with         	them at </a:t>
            </a:r>
            <a:r>
              <a:rPr lang="en-US" sz="2400" b="1" u="sng" dirty="0"/>
              <a:t>all</a:t>
            </a:r>
            <a:r>
              <a:rPr lang="en-US" sz="2400" dirty="0"/>
              <a:t> times.</a:t>
            </a:r>
          </a:p>
          <a:p>
            <a:endParaRPr lang="en-US" sz="1000" dirty="0"/>
          </a:p>
          <a:p>
            <a:r>
              <a:rPr lang="en-US" sz="2400" dirty="0"/>
              <a:t>2.       The </a:t>
            </a:r>
            <a:r>
              <a:rPr lang="en-US" sz="2400" b="1" dirty="0"/>
              <a:t>Diabetes Medical Management Plan </a:t>
            </a:r>
            <a:r>
              <a:rPr lang="en-US" sz="2400" dirty="0"/>
              <a:t>completed by the 	healthcare provider </a:t>
            </a:r>
          </a:p>
          <a:p>
            <a:endParaRPr lang="en-US" sz="1000" dirty="0"/>
          </a:p>
          <a:p>
            <a:r>
              <a:rPr lang="en-US" sz="2400" dirty="0"/>
              <a:t>3.       </a:t>
            </a:r>
            <a:r>
              <a:rPr lang="en-US" sz="2400" b="1" dirty="0"/>
              <a:t>Testing and treatment </a:t>
            </a:r>
            <a:r>
              <a:rPr lang="en-US" sz="2400" dirty="0"/>
              <a:t>supplies will be provided by parent.</a:t>
            </a:r>
          </a:p>
          <a:p>
            <a:endParaRPr lang="en-US" sz="1000" dirty="0"/>
          </a:p>
          <a:p>
            <a:r>
              <a:rPr lang="en-US" sz="2400" dirty="0"/>
              <a:t>4.       Student contract regarding blood borne pathogens, </a:t>
            </a:r>
            <a:r>
              <a:rPr lang="en-US" sz="2400" b="1" dirty="0"/>
              <a:t>safe 	disposal</a:t>
            </a:r>
          </a:p>
        </p:txBody>
      </p:sp>
      <p:sp>
        <p:nvSpPr>
          <p:cNvPr id="4" name="Slide Number Placeholder 3"/>
          <p:cNvSpPr>
            <a:spLocks noGrp="1"/>
          </p:cNvSpPr>
          <p:nvPr>
            <p:ph type="sldNum" sz="quarter" idx="12"/>
          </p:nvPr>
        </p:nvSpPr>
        <p:spPr/>
        <p:txBody>
          <a:bodyPr/>
          <a:lstStyle/>
          <a:p>
            <a:fld id="{8AF02B71-8991-4516-A01E-F1A9ACD28BDC}" type="slidenum">
              <a:rPr lang="en-US" smtClean="0"/>
              <a:pPr/>
              <a:t>15</a:t>
            </a:fld>
            <a:endParaRPr lang="en-US"/>
          </a:p>
        </p:txBody>
      </p:sp>
    </p:spTree>
    <p:extLst>
      <p:ext uri="{BB962C8B-B14F-4D97-AF65-F5344CB8AC3E}">
        <p14:creationId xmlns:p14="http://schemas.microsoft.com/office/powerpoint/2010/main" val="70428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04" y="254698"/>
            <a:ext cx="9144000" cy="1231202"/>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370" y="329791"/>
            <a:ext cx="8229600" cy="532421"/>
          </a:xfrm>
        </p:spPr>
        <p:txBody>
          <a:bodyPr>
            <a:normAutofit fontScale="90000"/>
          </a:bodyPr>
          <a:lstStyle/>
          <a:p>
            <a:pPr algn="ctr"/>
            <a:r>
              <a:rPr lang="en-US" b="1" dirty="0">
                <a:solidFill>
                  <a:schemeClr val="bg1"/>
                </a:solidFill>
              </a:rPr>
              <a:t>Additional Notes for 504 </a:t>
            </a:r>
            <a:br>
              <a:rPr lang="en-US" b="1" dirty="0">
                <a:solidFill>
                  <a:schemeClr val="bg1"/>
                </a:solidFill>
              </a:rPr>
            </a:br>
            <a:r>
              <a:rPr lang="en-US" b="1" dirty="0">
                <a:solidFill>
                  <a:schemeClr val="bg1"/>
                </a:solidFill>
              </a:rPr>
              <a:t>These are NOT accommodations</a:t>
            </a:r>
            <a:endParaRPr lang="en-US" dirty="0">
              <a:solidFill>
                <a:schemeClr val="bg1"/>
              </a:solidFill>
            </a:endParaRPr>
          </a:p>
        </p:txBody>
      </p:sp>
      <p:sp>
        <p:nvSpPr>
          <p:cNvPr id="3" name="Content Placeholder 2"/>
          <p:cNvSpPr>
            <a:spLocks noGrp="1"/>
          </p:cNvSpPr>
          <p:nvPr>
            <p:ph idx="1"/>
          </p:nvPr>
        </p:nvSpPr>
        <p:spPr>
          <a:xfrm>
            <a:off x="285749" y="1911351"/>
            <a:ext cx="9143999" cy="4140200"/>
          </a:xfrm>
        </p:spPr>
        <p:txBody>
          <a:bodyPr>
            <a:normAutofit/>
          </a:bodyPr>
          <a:lstStyle/>
          <a:p>
            <a:r>
              <a:rPr lang="en-US" sz="2400" dirty="0"/>
              <a:t>Release of information will be requested annually by the nurse</a:t>
            </a:r>
          </a:p>
          <a:p>
            <a:endParaRPr lang="en-US" sz="1000" dirty="0"/>
          </a:p>
          <a:p>
            <a:r>
              <a:rPr lang="en-US" sz="2400" dirty="0"/>
              <a:t>Teachers will be notified annually of signs and symptoms of high      and low blood sugars.</a:t>
            </a:r>
          </a:p>
          <a:p>
            <a:endParaRPr lang="en-US" sz="1000" dirty="0"/>
          </a:p>
          <a:p>
            <a:r>
              <a:rPr lang="en-US" sz="2400" dirty="0"/>
              <a:t>Parents may request to accompany student on all field trips. </a:t>
            </a:r>
          </a:p>
        </p:txBody>
      </p:sp>
      <p:sp>
        <p:nvSpPr>
          <p:cNvPr id="4" name="Slide Number Placeholder 3"/>
          <p:cNvSpPr>
            <a:spLocks noGrp="1"/>
          </p:cNvSpPr>
          <p:nvPr>
            <p:ph type="sldNum" sz="quarter" idx="12"/>
          </p:nvPr>
        </p:nvSpPr>
        <p:spPr/>
        <p:txBody>
          <a:bodyPr/>
          <a:lstStyle/>
          <a:p>
            <a:fld id="{8AF02B71-8991-4516-A01E-F1A9ACD28BDC}" type="slidenum">
              <a:rPr lang="en-US" smtClean="0"/>
              <a:pPr/>
              <a:t>16</a:t>
            </a:fld>
            <a:endParaRPr lang="en-US"/>
          </a:p>
        </p:txBody>
      </p:sp>
    </p:spTree>
    <p:extLst>
      <p:ext uri="{BB962C8B-B14F-4D97-AF65-F5344CB8AC3E}">
        <p14:creationId xmlns:p14="http://schemas.microsoft.com/office/powerpoint/2010/main" val="267591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04" y="254698"/>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42524"/>
            <a:ext cx="8229600" cy="532421"/>
          </a:xfrm>
        </p:spPr>
        <p:txBody>
          <a:bodyPr>
            <a:normAutofit fontScale="90000"/>
          </a:bodyPr>
          <a:lstStyle/>
          <a:p>
            <a:pPr algn="ctr"/>
            <a:r>
              <a:rPr lang="en-US" dirty="0">
                <a:solidFill>
                  <a:schemeClr val="bg1"/>
                </a:solidFill>
                <a:effectLst>
                  <a:outerShdw blurRad="38100" dist="38100" dir="2700000" algn="tl">
                    <a:srgbClr val="C0C0C0"/>
                  </a:outerShdw>
                </a:effectLst>
              </a:rPr>
              <a:t>Public School vs. Private School</a:t>
            </a:r>
            <a:endParaRPr lang="en-US" dirty="0">
              <a:solidFill>
                <a:schemeClr val="bg1"/>
              </a:solidFill>
            </a:endParaRPr>
          </a:p>
        </p:txBody>
      </p:sp>
      <p:sp>
        <p:nvSpPr>
          <p:cNvPr id="3" name="Content Placeholder 2"/>
          <p:cNvSpPr>
            <a:spLocks noGrp="1"/>
          </p:cNvSpPr>
          <p:nvPr>
            <p:ph idx="1"/>
          </p:nvPr>
        </p:nvSpPr>
        <p:spPr>
          <a:xfrm>
            <a:off x="419101" y="1590631"/>
            <a:ext cx="9143998" cy="4533721"/>
          </a:xfrm>
        </p:spPr>
        <p:txBody>
          <a:bodyPr>
            <a:normAutofit/>
          </a:bodyPr>
          <a:lstStyle/>
          <a:p>
            <a:r>
              <a:rPr lang="en-US" sz="2400" dirty="0"/>
              <a:t>Private schools—not government funded</a:t>
            </a:r>
          </a:p>
          <a:p>
            <a:endParaRPr lang="en-US" sz="1000" dirty="0"/>
          </a:p>
          <a:p>
            <a:r>
              <a:rPr lang="en-US" sz="2400" dirty="0"/>
              <a:t>Not bound by 504</a:t>
            </a:r>
          </a:p>
          <a:p>
            <a:endParaRPr lang="en-US" sz="1000" dirty="0"/>
          </a:p>
          <a:p>
            <a:r>
              <a:rPr lang="en-US" sz="2400" dirty="0"/>
              <a:t>Bound by Americans with Disabilities Act (unless a religious organization)</a:t>
            </a:r>
          </a:p>
          <a:p>
            <a:endParaRPr lang="en-US" sz="1000" dirty="0"/>
          </a:p>
          <a:p>
            <a:r>
              <a:rPr lang="en-US" sz="2400" dirty="0"/>
              <a:t>May or may not have a school nurse</a:t>
            </a:r>
          </a:p>
          <a:p>
            <a:endParaRPr lang="en-US" sz="1000" dirty="0"/>
          </a:p>
          <a:p>
            <a:r>
              <a:rPr lang="en-US" sz="2400" dirty="0"/>
              <a:t>Documentation of physician orders is HIGHLY recommended, regardless of funding</a:t>
            </a:r>
          </a:p>
          <a:p>
            <a:pPr marL="0" indent="0">
              <a:buNone/>
            </a:pPr>
            <a:endParaRPr lang="en-US" dirty="0"/>
          </a:p>
        </p:txBody>
      </p:sp>
      <p:sp>
        <p:nvSpPr>
          <p:cNvPr id="4" name="Slide Number Placeholder 3"/>
          <p:cNvSpPr>
            <a:spLocks noGrp="1"/>
          </p:cNvSpPr>
          <p:nvPr>
            <p:ph type="sldNum" sz="quarter" idx="12"/>
          </p:nvPr>
        </p:nvSpPr>
        <p:spPr/>
        <p:txBody>
          <a:bodyPr/>
          <a:lstStyle/>
          <a:p>
            <a:fld id="{8AF02B71-8991-4516-A01E-F1A9ACD28BDC}" type="slidenum">
              <a:rPr lang="en-US" smtClean="0"/>
              <a:pPr/>
              <a:t>17</a:t>
            </a:fld>
            <a:endParaRPr lang="en-US"/>
          </a:p>
        </p:txBody>
      </p:sp>
    </p:spTree>
    <p:extLst>
      <p:ext uri="{BB962C8B-B14F-4D97-AF65-F5344CB8AC3E}">
        <p14:creationId xmlns:p14="http://schemas.microsoft.com/office/powerpoint/2010/main" val="378966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748"/>
            <a:ext cx="9144000" cy="1326452"/>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3484"/>
            <a:ext cx="8229600" cy="532421"/>
          </a:xfrm>
        </p:spPr>
        <p:txBody>
          <a:bodyPr>
            <a:normAutofit fontScale="90000"/>
          </a:bodyPr>
          <a:lstStyle/>
          <a:p>
            <a:pPr algn="ctr"/>
            <a:r>
              <a:rPr lang="en-US" dirty="0">
                <a:solidFill>
                  <a:schemeClr val="bg1"/>
                </a:solidFill>
              </a:rPr>
              <a:t>Arizona State Laws, Regulations and Policies for School Diabetes </a:t>
            </a:r>
            <a:r>
              <a:rPr lang="en-US" dirty="0"/>
              <a:t>Care</a:t>
            </a:r>
          </a:p>
        </p:txBody>
      </p:sp>
      <p:sp>
        <p:nvSpPr>
          <p:cNvPr id="3" name="Content Placeholder 2"/>
          <p:cNvSpPr>
            <a:spLocks noGrp="1"/>
          </p:cNvSpPr>
          <p:nvPr>
            <p:ph idx="1"/>
          </p:nvPr>
        </p:nvSpPr>
        <p:spPr>
          <a:xfrm>
            <a:off x="457200" y="1928834"/>
            <a:ext cx="8229600" cy="4357665"/>
          </a:xfrm>
        </p:spPr>
        <p:txBody>
          <a:bodyPr>
            <a:normAutofit fontScale="85000" lnSpcReduction="10000"/>
          </a:bodyPr>
          <a:lstStyle/>
          <a:p>
            <a:r>
              <a:rPr lang="en-US" sz="2400" b="1" dirty="0"/>
              <a:t>Does Arizona allow school staff members who are not health care professionals to administer insulin?</a:t>
            </a:r>
          </a:p>
          <a:p>
            <a:endParaRPr lang="en-US" sz="1200" b="1" dirty="0"/>
          </a:p>
          <a:p>
            <a:pPr marL="0" indent="0">
              <a:buNone/>
            </a:pPr>
            <a:r>
              <a:rPr lang="en-US" sz="2400" b="1" dirty="0"/>
              <a:t>Yes</a:t>
            </a:r>
            <a:r>
              <a:rPr lang="en-US" sz="2400" dirty="0"/>
              <a:t>. Public school districts and charter school boards may allow trained staff to provide unlicensed care when a nurse is not available. Different school districts may have different policies. Parents must provide the insulin and other diabetes care supplies, and volunteers must complete specific training on insulin administration, led by a health care professional, in order to provide diabetes care.</a:t>
            </a:r>
          </a:p>
          <a:p>
            <a:pPr marL="0" indent="0">
              <a:buNone/>
            </a:pPr>
            <a:endParaRPr lang="en-US" sz="1200" dirty="0"/>
          </a:p>
          <a:p>
            <a:r>
              <a:rPr lang="en-US" sz="2400" b="1" dirty="0"/>
              <a:t>Does Arizona allow school staff members who are not health care professionals to administer glucagon?</a:t>
            </a:r>
          </a:p>
          <a:p>
            <a:endParaRPr lang="en-US" sz="1200" b="1" dirty="0"/>
          </a:p>
          <a:p>
            <a:pPr marL="0" indent="0">
              <a:buNone/>
            </a:pPr>
            <a:r>
              <a:rPr lang="en-US" sz="2400" b="1" dirty="0"/>
              <a:t>Yes. </a:t>
            </a:r>
            <a:r>
              <a:rPr lang="en-US" sz="2400" dirty="0"/>
              <a:t>As stated above, schools may voluntarily allow unlicensed diabetes care. Volunteers must have a written statement from a licensed health professional that they are trained in the techniques of administering glucagon.</a:t>
            </a:r>
          </a:p>
        </p:txBody>
      </p:sp>
      <p:sp>
        <p:nvSpPr>
          <p:cNvPr id="4" name="Slide Number Placeholder 3"/>
          <p:cNvSpPr>
            <a:spLocks noGrp="1"/>
          </p:cNvSpPr>
          <p:nvPr>
            <p:ph type="sldNum" sz="quarter" idx="12"/>
          </p:nvPr>
        </p:nvSpPr>
        <p:spPr/>
        <p:txBody>
          <a:bodyPr/>
          <a:lstStyle/>
          <a:p>
            <a:fld id="{4EAADB7E-A526-49DE-ABD7-90A5490CACB5}" type="slidenum">
              <a:rPr lang="en-US" smtClean="0"/>
              <a:pPr/>
              <a:t>18</a:t>
            </a:fld>
            <a:endParaRPr lang="en-US" dirty="0"/>
          </a:p>
        </p:txBody>
      </p:sp>
    </p:spTree>
    <p:extLst>
      <p:ext uri="{BB962C8B-B14F-4D97-AF65-F5344CB8AC3E}">
        <p14:creationId xmlns:p14="http://schemas.microsoft.com/office/powerpoint/2010/main" val="257710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04" y="407098"/>
            <a:ext cx="9144000" cy="1250252"/>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57200" y="485582"/>
            <a:ext cx="8229600" cy="532421"/>
          </a:xfrm>
        </p:spPr>
        <p:txBody>
          <a:bodyPr>
            <a:normAutofit fontScale="90000"/>
          </a:bodyPr>
          <a:lstStyle/>
          <a:p>
            <a:pPr algn="ctr"/>
            <a:r>
              <a:rPr lang="en-US" dirty="0">
                <a:solidFill>
                  <a:schemeClr val="bg1"/>
                </a:solidFill>
              </a:rPr>
              <a:t>Arizona State Laws, Regulations and Policies for School Diabetes Care</a:t>
            </a:r>
          </a:p>
        </p:txBody>
      </p:sp>
      <p:sp>
        <p:nvSpPr>
          <p:cNvPr id="3" name="Content Placeholder 2"/>
          <p:cNvSpPr>
            <a:spLocks noGrp="1"/>
          </p:cNvSpPr>
          <p:nvPr>
            <p:ph idx="1"/>
          </p:nvPr>
        </p:nvSpPr>
        <p:spPr>
          <a:xfrm>
            <a:off x="361950" y="2006601"/>
            <a:ext cx="8229600" cy="4140200"/>
          </a:xfrm>
        </p:spPr>
        <p:txBody>
          <a:bodyPr>
            <a:normAutofit lnSpcReduction="10000"/>
          </a:bodyPr>
          <a:lstStyle/>
          <a:p>
            <a:r>
              <a:rPr lang="en-US" b="1" dirty="0"/>
              <a:t>Does Arizona allow students to self-manage diabetes care at school, anytime and anywhere?</a:t>
            </a:r>
          </a:p>
          <a:p>
            <a:endParaRPr lang="en-US" sz="1000" b="1" dirty="0"/>
          </a:p>
          <a:p>
            <a:pPr marL="0" indent="0">
              <a:buNone/>
            </a:pPr>
            <a:r>
              <a:rPr lang="en-US" b="1" dirty="0"/>
              <a:t>Yes. </a:t>
            </a:r>
            <a:r>
              <a:rPr lang="en-US" dirty="0"/>
              <a:t>Arizona allows students to carry diabetes supplies or administer diabetes care in the classroom, on school grounds, and at extracurricular activities. A licensed health professional must provide a written medical plan that gives the student permission to self-administer care.</a:t>
            </a:r>
          </a:p>
          <a:p>
            <a:pPr marL="0" indent="0">
              <a:buNone/>
            </a:pPr>
            <a:endParaRPr lang="en-US" sz="1000" dirty="0"/>
          </a:p>
          <a:p>
            <a:r>
              <a:rPr lang="en-US" b="1" dirty="0"/>
              <a:t>Does Arizona allow students to carry diabetes supplies such as needles, insulin, and blood glucose testing devices?</a:t>
            </a:r>
          </a:p>
          <a:p>
            <a:endParaRPr lang="en-US" sz="1000" b="1" dirty="0"/>
          </a:p>
          <a:p>
            <a:pPr marL="0" indent="0">
              <a:buNone/>
            </a:pPr>
            <a:r>
              <a:rPr lang="en-US" b="1" dirty="0"/>
              <a:t>Yes. </a:t>
            </a:r>
            <a:r>
              <a:rPr lang="en-US" dirty="0"/>
              <a:t>As state above, Arizona allows students to carry appropriate diabetes medications and monitor equipment. The student must practice safety precautions.</a:t>
            </a:r>
            <a:endParaRPr lang="en-US" b="1" dirty="0"/>
          </a:p>
        </p:txBody>
      </p:sp>
      <p:sp>
        <p:nvSpPr>
          <p:cNvPr id="4" name="Slide Number Placeholder 3"/>
          <p:cNvSpPr>
            <a:spLocks noGrp="1"/>
          </p:cNvSpPr>
          <p:nvPr>
            <p:ph type="sldNum" sz="quarter" idx="12"/>
          </p:nvPr>
        </p:nvSpPr>
        <p:spPr/>
        <p:txBody>
          <a:bodyPr/>
          <a:lstStyle/>
          <a:p>
            <a:fld id="{4EAADB7E-A526-49DE-ABD7-90A5490CACB5}" type="slidenum">
              <a:rPr lang="en-US" smtClean="0"/>
              <a:pPr/>
              <a:t>19</a:t>
            </a:fld>
            <a:endParaRPr lang="en-US" dirty="0"/>
          </a:p>
        </p:txBody>
      </p:sp>
    </p:spTree>
    <p:extLst>
      <p:ext uri="{BB962C8B-B14F-4D97-AF65-F5344CB8AC3E}">
        <p14:creationId xmlns:p14="http://schemas.microsoft.com/office/powerpoint/2010/main" val="117191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 y="1530627"/>
            <a:ext cx="9144000" cy="4143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4EAADB7E-A526-49DE-ABD7-90A5490CACB5}" type="slidenum">
              <a:rPr lang="en-US" smtClean="0"/>
              <a:pPr/>
              <a:t>2</a:t>
            </a:fld>
            <a:endParaRPr lang="en-US" dirty="0"/>
          </a:p>
        </p:txBody>
      </p:sp>
      <p:sp>
        <p:nvSpPr>
          <p:cNvPr id="5" name="Title 4"/>
          <p:cNvSpPr>
            <a:spLocks noGrp="1"/>
          </p:cNvSpPr>
          <p:nvPr>
            <p:ph type="title"/>
          </p:nvPr>
        </p:nvSpPr>
        <p:spPr>
          <a:xfrm>
            <a:off x="457200" y="741256"/>
            <a:ext cx="8229600" cy="532421"/>
          </a:xfrm>
        </p:spPr>
        <p:txBody>
          <a:bodyPr>
            <a:normAutofit fontScale="90000"/>
          </a:bodyPr>
          <a:lstStyle/>
          <a:p>
            <a:r>
              <a:rPr lang="en-US" dirty="0"/>
              <a:t>Our Shared Vision and Mission</a:t>
            </a:r>
          </a:p>
        </p:txBody>
      </p:sp>
      <p:sp>
        <p:nvSpPr>
          <p:cNvPr id="4" name="Text Placeholder 3"/>
          <p:cNvSpPr>
            <a:spLocks noGrp="1"/>
          </p:cNvSpPr>
          <p:nvPr>
            <p:ph type="body" sz="quarter" idx="13"/>
          </p:nvPr>
        </p:nvSpPr>
        <p:spPr/>
        <p:txBody>
          <a:bodyPr/>
          <a:lstStyle/>
          <a:p>
            <a:r>
              <a:rPr lang="en-US" dirty="0"/>
              <a:t>Accelerating progress</a:t>
            </a:r>
          </a:p>
        </p:txBody>
      </p:sp>
      <p:graphicFrame>
        <p:nvGraphicFramePr>
          <p:cNvPr id="13" name="Table 12"/>
          <p:cNvGraphicFramePr>
            <a:graphicFrameLocks noGrp="1"/>
          </p:cNvGraphicFramePr>
          <p:nvPr>
            <p:extLst>
              <p:ext uri="{D42A27DB-BD31-4B8C-83A1-F6EECF244321}">
                <p14:modId xmlns:p14="http://schemas.microsoft.com/office/powerpoint/2010/main" val="2224306979"/>
              </p:ext>
            </p:extLst>
          </p:nvPr>
        </p:nvGraphicFramePr>
        <p:xfrm>
          <a:off x="352424" y="3446298"/>
          <a:ext cx="2743200" cy="2103120"/>
        </p:xfrm>
        <a:graphic>
          <a:graphicData uri="http://schemas.openxmlformats.org/drawingml/2006/table">
            <a:tbl>
              <a:tblPr firstRow="1">
                <a:tableStyleId>{72833802-FEF1-4C79-8D5D-14CF1EAF98D9}</a:tableStyleId>
              </a:tblPr>
              <a:tblGrid>
                <a:gridCol w="2743200">
                  <a:extLst>
                    <a:ext uri="{9D8B030D-6E8A-4147-A177-3AD203B41FA5}">
                      <a16:colId xmlns:a16="http://schemas.microsoft.com/office/drawing/2014/main" val="20000"/>
                    </a:ext>
                  </a:extLst>
                </a:gridCol>
              </a:tblGrid>
              <a:tr h="437815">
                <a:tc>
                  <a:txBody>
                    <a:bodyPr/>
                    <a:lstStyle/>
                    <a:p>
                      <a:pPr algn="ctr"/>
                      <a:r>
                        <a:rPr lang="en-US" sz="2000" cap="all" baseline="0" dirty="0">
                          <a:solidFill>
                            <a:schemeClr val="bg1"/>
                          </a:solidFill>
                        </a:rPr>
                        <a:t>Cure</a:t>
                      </a:r>
                      <a:endParaRPr lang="en-US" sz="1400" cap="all" baseline="0" dirty="0">
                        <a:solidFill>
                          <a:schemeClr val="bg1"/>
                        </a:solidFill>
                      </a:endParaRPr>
                    </a:p>
                  </a:txBody>
                  <a:tcPr anchor="ctr">
                    <a:lnL w="9525" cap="flat" cmpd="sng" algn="ctr">
                      <a:solidFill>
                        <a:srgbClr val="40B4E5"/>
                      </a:solidFill>
                      <a:prstDash val="solid"/>
                      <a:round/>
                      <a:headEnd type="none" w="med" len="med"/>
                      <a:tailEnd type="none" w="med" len="med"/>
                    </a:lnL>
                    <a:lnR w="9525" cap="flat" cmpd="sng" algn="ctr">
                      <a:solidFill>
                        <a:srgbClr val="40B4E5"/>
                      </a:solidFill>
                      <a:prstDash val="solid"/>
                      <a:round/>
                      <a:headEnd type="none" w="med" len="med"/>
                      <a:tailEnd type="none" w="med" len="med"/>
                    </a:lnR>
                    <a:lnT w="9525" cap="flat" cmpd="sng" algn="ctr">
                      <a:solidFill>
                        <a:srgbClr val="40B4E5"/>
                      </a:solidFill>
                      <a:prstDash val="solid"/>
                      <a:round/>
                      <a:headEnd type="none" w="med" len="med"/>
                      <a:tailEnd type="none" w="med" len="med"/>
                    </a:lnT>
                    <a:lnB w="9525" cap="flat" cmpd="sng" algn="ctr">
                      <a:solidFill>
                        <a:srgbClr val="40B4E5"/>
                      </a:solidFill>
                      <a:prstDash val="sysDash"/>
                      <a:round/>
                      <a:headEnd type="none" w="med" len="med"/>
                      <a:tailEnd type="none" w="med" len="med"/>
                    </a:lnB>
                  </a:tcPr>
                </a:tc>
                <a:extLst>
                  <a:ext uri="{0D108BD9-81ED-4DB2-BD59-A6C34878D82A}">
                    <a16:rowId xmlns:a16="http://schemas.microsoft.com/office/drawing/2014/main" val="10000"/>
                  </a:ext>
                </a:extLst>
              </a:tr>
              <a:tr h="16653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Progressing on the path to restore normal metabolic control and eliminate the need for insulin dosing.</a:t>
                      </a:r>
                    </a:p>
                  </a:txBody>
                  <a:tcPr anchor="ctr">
                    <a:lnL w="9525" cap="flat" cmpd="sng" algn="ctr">
                      <a:solidFill>
                        <a:srgbClr val="40B4E5"/>
                      </a:solidFill>
                      <a:prstDash val="solid"/>
                      <a:round/>
                      <a:headEnd type="none" w="med" len="med"/>
                      <a:tailEnd type="none" w="med" len="med"/>
                    </a:lnL>
                    <a:lnR w="9525" cap="flat" cmpd="sng" algn="ctr">
                      <a:solidFill>
                        <a:srgbClr val="40B4E5"/>
                      </a:solidFill>
                      <a:prstDash val="solid"/>
                      <a:round/>
                      <a:headEnd type="none" w="med" len="med"/>
                      <a:tailEnd type="none" w="med" len="med"/>
                    </a:lnR>
                    <a:lnT w="9525" cap="flat" cmpd="sng" algn="ctr">
                      <a:solidFill>
                        <a:srgbClr val="40B4E5"/>
                      </a:solidFill>
                      <a:prstDash val="sysDash"/>
                      <a:round/>
                      <a:headEnd type="none" w="med" len="med"/>
                      <a:tailEnd type="none" w="med" len="med"/>
                    </a:lnT>
                    <a:lnB w="9525" cap="flat" cmpd="sng" algn="ctr">
                      <a:solidFill>
                        <a:srgbClr val="40B4E5"/>
                      </a:solidFill>
                      <a:prstDash val="sysDash"/>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80362648"/>
              </p:ext>
            </p:extLst>
          </p:nvPr>
        </p:nvGraphicFramePr>
        <p:xfrm>
          <a:off x="6096000" y="3446297"/>
          <a:ext cx="2743200" cy="2103120"/>
        </p:xfrm>
        <a:graphic>
          <a:graphicData uri="http://schemas.openxmlformats.org/drawingml/2006/table">
            <a:tbl>
              <a:tblPr firstRow="1">
                <a:tableStyleId>{72833802-FEF1-4C79-8D5D-14CF1EAF98D9}</a:tableStyleId>
              </a:tblPr>
              <a:tblGrid>
                <a:gridCol w="2743200">
                  <a:extLst>
                    <a:ext uri="{9D8B030D-6E8A-4147-A177-3AD203B41FA5}">
                      <a16:colId xmlns:a16="http://schemas.microsoft.com/office/drawing/2014/main" val="20000"/>
                    </a:ext>
                  </a:extLst>
                </a:gridCol>
              </a:tblGrid>
              <a:tr h="450008">
                <a:tc>
                  <a:txBody>
                    <a:bodyPr/>
                    <a:lstStyle/>
                    <a:p>
                      <a:pPr algn="ctr"/>
                      <a:r>
                        <a:rPr lang="en-US" sz="2000" cap="all" baseline="0" dirty="0">
                          <a:solidFill>
                            <a:schemeClr val="bg1"/>
                          </a:solidFill>
                        </a:rPr>
                        <a:t>treat</a:t>
                      </a:r>
                    </a:p>
                  </a:txBody>
                  <a:tcPr anchor="ctr">
                    <a:lnL w="12700" cap="flat" cmpd="sng" algn="ctr">
                      <a:solidFill>
                        <a:srgbClr val="40B4E5"/>
                      </a:solidFill>
                      <a:prstDash val="solid"/>
                      <a:round/>
                      <a:headEnd type="none" w="med" len="med"/>
                      <a:tailEnd type="none" w="med" len="med"/>
                    </a:lnL>
                    <a:lnR w="12700" cap="flat" cmpd="sng" algn="ctr">
                      <a:solidFill>
                        <a:srgbClr val="40B4E5"/>
                      </a:solidFill>
                      <a:prstDash val="solid"/>
                      <a:round/>
                      <a:headEnd type="none" w="med" len="med"/>
                      <a:tailEnd type="none" w="med" len="med"/>
                    </a:lnR>
                    <a:lnT w="12700" cap="flat" cmpd="sng" algn="ctr">
                      <a:solidFill>
                        <a:srgbClr val="40B4E5"/>
                      </a:solidFill>
                      <a:prstDash val="solid"/>
                      <a:round/>
                      <a:headEnd type="none" w="med" len="med"/>
                      <a:tailEnd type="none" w="med" len="med"/>
                    </a:lnT>
                    <a:lnB w="9525" cap="flat" cmpd="sng" algn="ctr">
                      <a:solidFill>
                        <a:srgbClr val="40B4E5"/>
                      </a:solidFill>
                      <a:prstDash val="sysDash"/>
                      <a:round/>
                      <a:headEnd type="none" w="med" len="med"/>
                      <a:tailEnd type="none" w="med" len="med"/>
                    </a:lnB>
                  </a:tcPr>
                </a:tc>
                <a:extLst>
                  <a:ext uri="{0D108BD9-81ED-4DB2-BD59-A6C34878D82A}">
                    <a16:rowId xmlns:a16="http://schemas.microsoft.com/office/drawing/2014/main" val="10000"/>
                  </a:ext>
                </a:extLst>
              </a:tr>
              <a:tr h="1653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Improving glucose control, decreasing burden, reversing hypo-unawareness and/or decreasing severe hypoglycemia.</a:t>
                      </a:r>
                    </a:p>
                  </a:txBody>
                  <a:tcPr anchor="ctr">
                    <a:lnL w="12700" cap="flat" cmpd="sng" algn="ctr">
                      <a:solidFill>
                        <a:srgbClr val="40B4E5"/>
                      </a:solidFill>
                      <a:prstDash val="solid"/>
                      <a:round/>
                      <a:headEnd type="none" w="med" len="med"/>
                      <a:tailEnd type="none" w="med" len="med"/>
                    </a:lnL>
                    <a:lnR w="12700" cap="flat" cmpd="sng" algn="ctr">
                      <a:solidFill>
                        <a:srgbClr val="40B4E5"/>
                      </a:solidFill>
                      <a:prstDash val="solid"/>
                      <a:round/>
                      <a:headEnd type="none" w="med" len="med"/>
                      <a:tailEnd type="none" w="med" len="med"/>
                    </a:lnR>
                    <a:lnT w="9525" cap="flat" cmpd="sng" algn="ctr">
                      <a:solidFill>
                        <a:srgbClr val="40B4E5"/>
                      </a:solidFill>
                      <a:prstDash val="sysDash"/>
                      <a:round/>
                      <a:headEnd type="none" w="med" len="med"/>
                      <a:tailEnd type="none" w="med" len="med"/>
                    </a:lnT>
                    <a:lnB w="9525" cap="flat" cmpd="sng" algn="ctr">
                      <a:solidFill>
                        <a:srgbClr val="40B4E5"/>
                      </a:solidFill>
                      <a:prstDash val="sysDash"/>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830582940"/>
              </p:ext>
            </p:extLst>
          </p:nvPr>
        </p:nvGraphicFramePr>
        <p:xfrm>
          <a:off x="3224212" y="3446298"/>
          <a:ext cx="2743200" cy="2103120"/>
        </p:xfrm>
        <a:graphic>
          <a:graphicData uri="http://schemas.openxmlformats.org/drawingml/2006/table">
            <a:tbl>
              <a:tblPr firstRow="1">
                <a:tableStyleId>{72833802-FEF1-4C79-8D5D-14CF1EAF98D9}</a:tableStyleId>
              </a:tblPr>
              <a:tblGrid>
                <a:gridCol w="2743200">
                  <a:extLst>
                    <a:ext uri="{9D8B030D-6E8A-4147-A177-3AD203B41FA5}">
                      <a16:colId xmlns:a16="http://schemas.microsoft.com/office/drawing/2014/main" val="20000"/>
                    </a:ext>
                  </a:extLst>
                </a:gridCol>
              </a:tblGrid>
              <a:tr h="442115">
                <a:tc>
                  <a:txBody>
                    <a:bodyPr/>
                    <a:lstStyle/>
                    <a:p>
                      <a:pPr algn="ctr"/>
                      <a:r>
                        <a:rPr lang="en-US" sz="2000" cap="all" baseline="0" dirty="0">
                          <a:solidFill>
                            <a:schemeClr val="bg1"/>
                          </a:solidFill>
                        </a:rPr>
                        <a:t>prevent</a:t>
                      </a:r>
                      <a:endParaRPr lang="en-US" sz="1800" cap="all" baseline="0" dirty="0">
                        <a:solidFill>
                          <a:schemeClr val="bg1"/>
                        </a:solidFill>
                      </a:endParaRPr>
                    </a:p>
                  </a:txBody>
                  <a:tcPr anchor="ctr">
                    <a:lnL w="9525" cap="flat" cmpd="sng" algn="ctr">
                      <a:solidFill>
                        <a:srgbClr val="40B4E5"/>
                      </a:solidFill>
                      <a:prstDash val="solid"/>
                      <a:round/>
                      <a:headEnd type="none" w="med" len="med"/>
                      <a:tailEnd type="none" w="med" len="med"/>
                    </a:lnL>
                    <a:lnR w="9525" cap="flat" cmpd="sng" algn="ctr">
                      <a:solidFill>
                        <a:srgbClr val="40B4E5"/>
                      </a:solidFill>
                      <a:prstDash val="solid"/>
                      <a:round/>
                      <a:headEnd type="none" w="med" len="med"/>
                      <a:tailEnd type="none" w="med" len="med"/>
                    </a:lnR>
                    <a:lnT w="9525" cap="flat" cmpd="sng" algn="ctr">
                      <a:solidFill>
                        <a:srgbClr val="40B4E5"/>
                      </a:solidFill>
                      <a:prstDash val="solid"/>
                      <a:round/>
                      <a:headEnd type="none" w="med" len="med"/>
                      <a:tailEnd type="none" w="med" len="med"/>
                    </a:lnT>
                    <a:lnB w="9525" cap="flat" cmpd="sng" algn="ctr">
                      <a:solidFill>
                        <a:srgbClr val="40B4E5"/>
                      </a:solidFill>
                      <a:prstDash val="sysDash"/>
                      <a:round/>
                      <a:headEnd type="none" w="med" len="med"/>
                      <a:tailEnd type="none" w="med" len="med"/>
                    </a:lnB>
                  </a:tcPr>
                </a:tc>
                <a:extLst>
                  <a:ext uri="{0D108BD9-81ED-4DB2-BD59-A6C34878D82A}">
                    <a16:rowId xmlns:a16="http://schemas.microsoft.com/office/drawing/2014/main" val="10000"/>
                  </a:ext>
                </a:extLst>
              </a:tr>
              <a:tr h="16610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Progressing toward prevention of symptomatic T1D or reversal of symptomatic new onset T1D.</a:t>
                      </a:r>
                    </a:p>
                  </a:txBody>
                  <a:tcPr anchor="ctr">
                    <a:lnL w="9525" cap="flat" cmpd="sng" algn="ctr">
                      <a:solidFill>
                        <a:srgbClr val="40B4E5"/>
                      </a:solidFill>
                      <a:prstDash val="solid"/>
                      <a:round/>
                      <a:headEnd type="none" w="med" len="med"/>
                      <a:tailEnd type="none" w="med" len="med"/>
                    </a:lnL>
                    <a:lnR w="9525" cap="flat" cmpd="sng" algn="ctr">
                      <a:solidFill>
                        <a:srgbClr val="40B4E5"/>
                      </a:solidFill>
                      <a:prstDash val="solid"/>
                      <a:round/>
                      <a:headEnd type="none" w="med" len="med"/>
                      <a:tailEnd type="none" w="med" len="med"/>
                    </a:lnR>
                    <a:lnT w="9525" cap="flat" cmpd="sng" algn="ctr">
                      <a:solidFill>
                        <a:srgbClr val="40B4E5"/>
                      </a:solidFill>
                      <a:prstDash val="sysDash"/>
                      <a:round/>
                      <a:headEnd type="none" w="med" len="med"/>
                      <a:tailEnd type="none" w="med" len="med"/>
                    </a:lnT>
                    <a:lnB w="9525" cap="flat" cmpd="sng" algn="ctr">
                      <a:solidFill>
                        <a:srgbClr val="40B4E5"/>
                      </a:solidFill>
                      <a:prstDash val="sysDash"/>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17" name="Group 16"/>
          <p:cNvGrpSpPr/>
          <p:nvPr/>
        </p:nvGrpSpPr>
        <p:grpSpPr>
          <a:xfrm>
            <a:off x="382136" y="1814093"/>
            <a:ext cx="7339259" cy="430887"/>
            <a:chOff x="1888748" y="2056944"/>
            <a:chExt cx="10180357" cy="430887"/>
          </a:xfrm>
        </p:grpSpPr>
        <p:sp>
          <p:nvSpPr>
            <p:cNvPr id="18" name="TextBox 17"/>
            <p:cNvSpPr txBox="1"/>
            <p:nvPr/>
          </p:nvSpPr>
          <p:spPr>
            <a:xfrm>
              <a:off x="1888748" y="2087721"/>
              <a:ext cx="3164831" cy="400110"/>
            </a:xfrm>
            <a:prstGeom prst="rect">
              <a:avLst/>
            </a:prstGeom>
            <a:noFill/>
          </p:spPr>
          <p:txBody>
            <a:bodyPr wrap="square" rtlCol="0">
              <a:spAutoFit/>
            </a:bodyPr>
            <a:lstStyle/>
            <a:p>
              <a:pPr algn="r"/>
              <a:r>
                <a:rPr lang="en-US" sz="2000" cap="all" dirty="0">
                  <a:solidFill>
                    <a:schemeClr val="tx2"/>
                  </a:solidFill>
                  <a:latin typeface="+mj-lt"/>
                </a:rPr>
                <a:t>Our vision</a:t>
              </a:r>
            </a:p>
          </p:txBody>
        </p:sp>
        <p:cxnSp>
          <p:nvCxnSpPr>
            <p:cNvPr id="19" name="Straight Connector 18"/>
            <p:cNvCxnSpPr/>
            <p:nvPr/>
          </p:nvCxnSpPr>
          <p:spPr>
            <a:xfrm>
              <a:off x="5143513" y="2126306"/>
              <a:ext cx="0" cy="274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15664" y="2056944"/>
              <a:ext cx="6853441" cy="400110"/>
            </a:xfrm>
            <a:prstGeom prst="rect">
              <a:avLst/>
            </a:prstGeom>
            <a:noFill/>
          </p:spPr>
          <p:txBody>
            <a:bodyPr wrap="square" rtlCol="0" anchor="ctr">
              <a:spAutoFit/>
            </a:bodyPr>
            <a:lstStyle/>
            <a:p>
              <a:r>
                <a:rPr lang="en-US" sz="2000" dirty="0">
                  <a:solidFill>
                    <a:schemeClr val="tx1">
                      <a:lumMod val="75000"/>
                      <a:lumOff val="25000"/>
                    </a:schemeClr>
                  </a:solidFill>
                </a:rPr>
                <a:t>A world without type 1 diabetes</a:t>
              </a:r>
            </a:p>
          </p:txBody>
        </p:sp>
      </p:grpSp>
      <p:grpSp>
        <p:nvGrpSpPr>
          <p:cNvPr id="27" name="Group 26"/>
          <p:cNvGrpSpPr/>
          <p:nvPr/>
        </p:nvGrpSpPr>
        <p:grpSpPr>
          <a:xfrm>
            <a:off x="382138" y="2229287"/>
            <a:ext cx="8516202" cy="1015663"/>
            <a:chOff x="1888750" y="1749168"/>
            <a:chExt cx="10180357" cy="1015663"/>
          </a:xfrm>
        </p:grpSpPr>
        <p:sp>
          <p:nvSpPr>
            <p:cNvPr id="28" name="TextBox 27"/>
            <p:cNvSpPr txBox="1"/>
            <p:nvPr/>
          </p:nvSpPr>
          <p:spPr>
            <a:xfrm>
              <a:off x="1888750" y="2087721"/>
              <a:ext cx="2727449" cy="400110"/>
            </a:xfrm>
            <a:prstGeom prst="rect">
              <a:avLst/>
            </a:prstGeom>
            <a:noFill/>
          </p:spPr>
          <p:txBody>
            <a:bodyPr wrap="square" rtlCol="0">
              <a:spAutoFit/>
            </a:bodyPr>
            <a:lstStyle/>
            <a:p>
              <a:pPr algn="r"/>
              <a:r>
                <a:rPr lang="en-US" sz="2000" cap="all" dirty="0">
                  <a:solidFill>
                    <a:schemeClr val="tx2"/>
                  </a:solidFill>
                  <a:latin typeface="+mj-lt"/>
                </a:rPr>
                <a:t>Our MISSION</a:t>
              </a:r>
            </a:p>
          </p:txBody>
        </p:sp>
        <p:cxnSp>
          <p:nvCxnSpPr>
            <p:cNvPr id="29" name="Straight Connector 28"/>
            <p:cNvCxnSpPr/>
            <p:nvPr/>
          </p:nvCxnSpPr>
          <p:spPr>
            <a:xfrm>
              <a:off x="4693703" y="2110058"/>
              <a:ext cx="0" cy="274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55883" y="1749168"/>
              <a:ext cx="7313224" cy="1015663"/>
            </a:xfrm>
            <a:prstGeom prst="rect">
              <a:avLst/>
            </a:prstGeom>
            <a:noFill/>
          </p:spPr>
          <p:txBody>
            <a:bodyPr wrap="square" rtlCol="0" anchor="ctr">
              <a:spAutoFit/>
            </a:bodyPr>
            <a:lstStyle/>
            <a:p>
              <a:r>
                <a:rPr lang="en-US" sz="2000" dirty="0">
                  <a:solidFill>
                    <a:schemeClr val="tx1">
                      <a:lumMod val="75000"/>
                      <a:lumOff val="25000"/>
                    </a:schemeClr>
                  </a:solidFill>
                </a:rPr>
                <a:t>Accelerating life-changing breakthroughs to cure, prevent and treat type 1 diabetes and its complications</a:t>
              </a:r>
            </a:p>
          </p:txBody>
        </p:sp>
      </p:grpSp>
    </p:spTree>
    <p:extLst>
      <p:ext uri="{BB962C8B-B14F-4D97-AF65-F5344CB8AC3E}">
        <p14:creationId xmlns:p14="http://schemas.microsoft.com/office/powerpoint/2010/main" val="63200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48644"/>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40123"/>
            <a:ext cx="8229600" cy="532421"/>
          </a:xfrm>
        </p:spPr>
        <p:txBody>
          <a:bodyPr>
            <a:normAutofit fontScale="90000"/>
          </a:bodyPr>
          <a:lstStyle/>
          <a:p>
            <a:pPr algn="ctr"/>
            <a:r>
              <a:rPr lang="en-US" dirty="0">
                <a:solidFill>
                  <a:schemeClr val="bg1"/>
                </a:solidFill>
                <a:effectLst>
                  <a:outerShdw blurRad="38100" dist="38100" dir="2700000" algn="tl">
                    <a:srgbClr val="C0C0C0"/>
                  </a:outerShdw>
                </a:effectLst>
              </a:rPr>
              <a:t>What if I</a:t>
            </a:r>
            <a:r>
              <a:rPr lang="en-US" altLang="en-US" dirty="0">
                <a:solidFill>
                  <a:schemeClr val="bg1"/>
                </a:solidFill>
                <a:effectLst>
                  <a:outerShdw blurRad="38100" dist="38100" dir="2700000" algn="tl">
                    <a:srgbClr val="C0C0C0"/>
                  </a:outerShdw>
                </a:effectLst>
              </a:rPr>
              <a:t>’</a:t>
            </a:r>
            <a:r>
              <a:rPr lang="en-US" dirty="0">
                <a:solidFill>
                  <a:schemeClr val="bg1"/>
                </a:solidFill>
                <a:effectLst>
                  <a:outerShdw blurRad="38100" dist="38100" dir="2700000" algn="tl">
                    <a:srgbClr val="C0C0C0"/>
                  </a:outerShdw>
                </a:effectLst>
              </a:rPr>
              <a:t>m Not Feeling Supported?</a:t>
            </a:r>
            <a:endParaRPr lang="en-US" dirty="0">
              <a:solidFill>
                <a:schemeClr val="bg1"/>
              </a:solidFill>
            </a:endParaRPr>
          </a:p>
        </p:txBody>
      </p:sp>
      <p:sp>
        <p:nvSpPr>
          <p:cNvPr id="3" name="Content Placeholder 2"/>
          <p:cNvSpPr>
            <a:spLocks noGrp="1"/>
          </p:cNvSpPr>
          <p:nvPr>
            <p:ph idx="1"/>
          </p:nvPr>
        </p:nvSpPr>
        <p:spPr>
          <a:xfrm>
            <a:off x="457200" y="1606551"/>
            <a:ext cx="8229600" cy="4140200"/>
          </a:xfrm>
        </p:spPr>
        <p:txBody>
          <a:bodyPr>
            <a:normAutofit/>
          </a:bodyPr>
          <a:lstStyle/>
          <a:p>
            <a:pPr>
              <a:lnSpc>
                <a:spcPct val="150000"/>
              </a:lnSpc>
              <a:defRPr/>
            </a:pPr>
            <a:r>
              <a:rPr lang="en-US" sz="2200" b="1" dirty="0"/>
              <a:t>Speak</a:t>
            </a:r>
            <a:r>
              <a:rPr lang="en-US" sz="2200" dirty="0"/>
              <a:t> directly to principal </a:t>
            </a:r>
          </a:p>
          <a:p>
            <a:pPr lvl="1">
              <a:lnSpc>
                <a:spcPct val="150000"/>
              </a:lnSpc>
              <a:defRPr/>
            </a:pPr>
            <a:r>
              <a:rPr lang="en-US" sz="2200" dirty="0"/>
              <a:t>Superintendent </a:t>
            </a:r>
          </a:p>
          <a:p>
            <a:pPr>
              <a:lnSpc>
                <a:spcPct val="150000"/>
              </a:lnSpc>
              <a:defRPr/>
            </a:pPr>
            <a:r>
              <a:rPr lang="en-US" sz="2200" b="1" dirty="0"/>
              <a:t>Contact</a:t>
            </a:r>
            <a:r>
              <a:rPr lang="en-US" sz="2200" dirty="0"/>
              <a:t> your district 504 office </a:t>
            </a:r>
          </a:p>
          <a:p>
            <a:pPr>
              <a:lnSpc>
                <a:spcPct val="150000"/>
              </a:lnSpc>
              <a:defRPr/>
            </a:pPr>
            <a:r>
              <a:rPr lang="en-US" sz="2200" b="1" dirty="0"/>
              <a:t>Seek out guidance </a:t>
            </a:r>
            <a:r>
              <a:rPr lang="en-US" sz="2200" dirty="0"/>
              <a:t>from JDRF, National Association of School Nurses, other local diabetes organizations</a:t>
            </a:r>
          </a:p>
          <a:p>
            <a:pPr>
              <a:lnSpc>
                <a:spcPct val="150000"/>
              </a:lnSpc>
              <a:defRPr/>
            </a:pPr>
            <a:r>
              <a:rPr lang="en-US" sz="2200" b="1" dirty="0"/>
              <a:t>Office of Civil Rights </a:t>
            </a:r>
            <a:r>
              <a:rPr lang="en-US" sz="2200" dirty="0"/>
              <a:t>http://www2.ed.gov/policy/rights/guid/ocr/disability.html</a:t>
            </a:r>
          </a:p>
          <a:p>
            <a:pPr marL="0" indent="0">
              <a:buNone/>
            </a:pPr>
            <a:endParaRPr lang="en-US" sz="2200" dirty="0"/>
          </a:p>
        </p:txBody>
      </p:sp>
      <p:sp>
        <p:nvSpPr>
          <p:cNvPr id="4" name="Slide Number Placeholder 3"/>
          <p:cNvSpPr>
            <a:spLocks noGrp="1"/>
          </p:cNvSpPr>
          <p:nvPr>
            <p:ph type="sldNum" sz="quarter" idx="12"/>
          </p:nvPr>
        </p:nvSpPr>
        <p:spPr/>
        <p:txBody>
          <a:bodyPr/>
          <a:lstStyle/>
          <a:p>
            <a:fld id="{8AF02B71-8991-4516-A01E-F1A9ACD28BDC}" type="slidenum">
              <a:rPr lang="en-US" smtClean="0"/>
              <a:pPr/>
              <a:t>20</a:t>
            </a:fld>
            <a:endParaRPr lang="en-US"/>
          </a:p>
        </p:txBody>
      </p:sp>
    </p:spTree>
    <p:extLst>
      <p:ext uri="{BB962C8B-B14F-4D97-AF65-F5344CB8AC3E}">
        <p14:creationId xmlns:p14="http://schemas.microsoft.com/office/powerpoint/2010/main" val="360973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253969"/>
            <a:ext cx="9143999" cy="1033904"/>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98370" y="250615"/>
            <a:ext cx="8229600" cy="532421"/>
          </a:xfrm>
        </p:spPr>
        <p:txBody>
          <a:bodyPr>
            <a:normAutofit fontScale="90000"/>
          </a:bodyPr>
          <a:lstStyle/>
          <a:p>
            <a:pPr algn="ctr"/>
            <a:r>
              <a:rPr lang="en-US" dirty="0">
                <a:solidFill>
                  <a:schemeClr val="bg1"/>
                </a:solidFill>
              </a:rPr>
              <a:t>What Does Discrimination Against a Student With T1D Look Like?</a:t>
            </a:r>
          </a:p>
        </p:txBody>
      </p:sp>
      <p:sp>
        <p:nvSpPr>
          <p:cNvPr id="3" name="Slide Number Placeholder 2"/>
          <p:cNvSpPr>
            <a:spLocks noGrp="1"/>
          </p:cNvSpPr>
          <p:nvPr>
            <p:ph type="sldNum" sz="quarter" idx="12"/>
          </p:nvPr>
        </p:nvSpPr>
        <p:spPr/>
        <p:txBody>
          <a:bodyPr/>
          <a:lstStyle/>
          <a:p>
            <a:fld id="{4EAADB7E-A526-49DE-ABD7-90A5490CACB5}" type="slidenum">
              <a:rPr lang="en-US" smtClean="0"/>
              <a:pPr/>
              <a:t>21</a:t>
            </a:fld>
            <a:endParaRPr lang="en-US" dirty="0"/>
          </a:p>
        </p:txBody>
      </p:sp>
      <p:sp>
        <p:nvSpPr>
          <p:cNvPr id="7" name="TextBox 6"/>
          <p:cNvSpPr txBox="1"/>
          <p:nvPr/>
        </p:nvSpPr>
        <p:spPr>
          <a:xfrm>
            <a:off x="400833" y="1487910"/>
            <a:ext cx="8743166" cy="5001369"/>
          </a:xfrm>
          <a:prstGeom prst="rect">
            <a:avLst/>
          </a:prstGeom>
          <a:noFill/>
        </p:spPr>
        <p:txBody>
          <a:bodyPr wrap="square" rtlCol="0">
            <a:spAutoFit/>
          </a:bodyPr>
          <a:lstStyle/>
          <a:p>
            <a:pPr marL="342900" indent="-342900">
              <a:lnSpc>
                <a:spcPct val="150000"/>
              </a:lnSpc>
              <a:buClr>
                <a:srgbClr val="0073CF"/>
              </a:buClr>
              <a:buFont typeface="Arial" panose="020B0604020202020204" pitchFamily="34" charset="0"/>
              <a:buChar char="•"/>
            </a:pPr>
            <a:r>
              <a:rPr lang="en-US" sz="2200" dirty="0">
                <a:solidFill>
                  <a:schemeClr val="tx1">
                    <a:lumMod val="75000"/>
                    <a:lumOff val="25000"/>
                  </a:schemeClr>
                </a:solidFill>
              </a:rPr>
              <a:t>Failure to have trained staff to assist student with diabetes.</a:t>
            </a:r>
          </a:p>
          <a:p>
            <a:pPr marL="342900" indent="-342900">
              <a:lnSpc>
                <a:spcPct val="150000"/>
              </a:lnSpc>
              <a:buClr>
                <a:srgbClr val="0073CF"/>
              </a:buClr>
              <a:buFont typeface="Arial" panose="020B0604020202020204" pitchFamily="34" charset="0"/>
              <a:buChar char="•"/>
            </a:pPr>
            <a:r>
              <a:rPr lang="en-US" sz="2200" dirty="0">
                <a:solidFill>
                  <a:schemeClr val="tx1">
                    <a:lumMod val="75000"/>
                    <a:lumOff val="25000"/>
                  </a:schemeClr>
                </a:solidFill>
              </a:rPr>
              <a:t>School’s refusal to administer insulin.</a:t>
            </a:r>
          </a:p>
          <a:p>
            <a:pPr marL="342900" indent="-342900">
              <a:lnSpc>
                <a:spcPct val="150000"/>
              </a:lnSpc>
              <a:buClr>
                <a:srgbClr val="0073CF"/>
              </a:buClr>
              <a:buFont typeface="Arial" panose="020B0604020202020204" pitchFamily="34" charset="0"/>
              <a:buChar char="•"/>
            </a:pPr>
            <a:r>
              <a:rPr lang="en-US" sz="2200" dirty="0">
                <a:solidFill>
                  <a:schemeClr val="tx1">
                    <a:lumMod val="75000"/>
                    <a:lumOff val="25000"/>
                  </a:schemeClr>
                </a:solidFill>
              </a:rPr>
              <a:t>School’s refusal to administer glucagon.</a:t>
            </a:r>
          </a:p>
          <a:p>
            <a:pPr marL="342900" indent="-342900">
              <a:lnSpc>
                <a:spcPct val="150000"/>
              </a:lnSpc>
              <a:buClr>
                <a:srgbClr val="0073CF"/>
              </a:buClr>
              <a:buFont typeface="Arial" panose="020B0604020202020204" pitchFamily="34" charset="0"/>
              <a:buChar char="•"/>
            </a:pPr>
            <a:r>
              <a:rPr lang="en-US" sz="2200" dirty="0">
                <a:solidFill>
                  <a:schemeClr val="tx1">
                    <a:lumMod val="75000"/>
                    <a:lumOff val="25000"/>
                  </a:schemeClr>
                </a:solidFill>
              </a:rPr>
              <a:t>School’s refusal to respond to CGM alarms.</a:t>
            </a:r>
          </a:p>
          <a:p>
            <a:pPr marL="342900" indent="-342900">
              <a:lnSpc>
                <a:spcPct val="150000"/>
              </a:lnSpc>
              <a:buClr>
                <a:srgbClr val="0073CF"/>
              </a:buClr>
              <a:buFont typeface="Arial" panose="020B0604020202020204" pitchFamily="34" charset="0"/>
              <a:buChar char="•"/>
            </a:pPr>
            <a:r>
              <a:rPr lang="en-US" sz="2200" dirty="0">
                <a:solidFill>
                  <a:schemeClr val="tx1">
                    <a:lumMod val="75000"/>
                    <a:lumOff val="25000"/>
                  </a:schemeClr>
                </a:solidFill>
              </a:rPr>
              <a:t>No coverage during field trips and extracurricular activities.</a:t>
            </a:r>
          </a:p>
          <a:p>
            <a:pPr marL="342900" indent="-342900">
              <a:lnSpc>
                <a:spcPct val="150000"/>
              </a:lnSpc>
              <a:buClr>
                <a:srgbClr val="0073CF"/>
              </a:buClr>
              <a:buFont typeface="Arial" panose="020B0604020202020204" pitchFamily="34" charset="0"/>
              <a:buChar char="•"/>
            </a:pPr>
            <a:r>
              <a:rPr lang="en-US" sz="2200" dirty="0">
                <a:solidFill>
                  <a:schemeClr val="tx1">
                    <a:lumMod val="75000"/>
                    <a:lumOff val="25000"/>
                  </a:schemeClr>
                </a:solidFill>
              </a:rPr>
              <a:t>School’s refusal to permit blood glucose checks outside of the health                      clinic or office.</a:t>
            </a:r>
          </a:p>
          <a:p>
            <a:pPr marL="342900" indent="-342900">
              <a:lnSpc>
                <a:spcPct val="150000"/>
              </a:lnSpc>
              <a:buClr>
                <a:srgbClr val="0073CF"/>
              </a:buClr>
              <a:buFont typeface="Arial" panose="020B0604020202020204" pitchFamily="34" charset="0"/>
              <a:buChar char="•"/>
            </a:pPr>
            <a:r>
              <a:rPr lang="en-US" sz="2200" dirty="0">
                <a:solidFill>
                  <a:schemeClr val="tx1">
                    <a:lumMod val="75000"/>
                    <a:lumOff val="25000"/>
                  </a:schemeClr>
                </a:solidFill>
              </a:rPr>
              <a:t>Sending child to “diabetes school.”</a:t>
            </a:r>
          </a:p>
          <a:p>
            <a:pPr marL="342900" indent="-342900">
              <a:lnSpc>
                <a:spcPct val="150000"/>
              </a:lnSpc>
              <a:buClr>
                <a:srgbClr val="0073CF"/>
              </a:buClr>
              <a:buFont typeface="Arial" panose="020B0604020202020204" pitchFamily="34" charset="0"/>
              <a:buChar char="•"/>
            </a:pPr>
            <a:r>
              <a:rPr lang="en-US" sz="2200" dirty="0">
                <a:solidFill>
                  <a:schemeClr val="tx1">
                    <a:lumMod val="75000"/>
                    <a:lumOff val="25000"/>
                  </a:schemeClr>
                </a:solidFill>
              </a:rPr>
              <a:t>School’s refusal to allow a student to attend the school at all.</a:t>
            </a:r>
          </a:p>
          <a:p>
            <a:endParaRPr lang="en-US" sz="2200" dirty="0">
              <a:solidFill>
                <a:schemeClr val="tx1">
                  <a:lumMod val="75000"/>
                  <a:lumOff val="25000"/>
                </a:schemeClr>
              </a:solidFill>
            </a:endParaRPr>
          </a:p>
        </p:txBody>
      </p:sp>
    </p:spTree>
    <p:extLst>
      <p:ext uri="{BB962C8B-B14F-4D97-AF65-F5344CB8AC3E}">
        <p14:creationId xmlns:p14="http://schemas.microsoft.com/office/powerpoint/2010/main" val="317662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39633"/>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11573"/>
            <a:ext cx="8229600" cy="532421"/>
          </a:xfrm>
        </p:spPr>
        <p:txBody>
          <a:bodyPr>
            <a:normAutofit fontScale="90000"/>
          </a:bodyPr>
          <a:lstStyle/>
          <a:p>
            <a:pPr algn="ctr"/>
            <a:r>
              <a:rPr lang="en-US" dirty="0">
                <a:solidFill>
                  <a:schemeClr val="bg1"/>
                </a:solidFill>
                <a:effectLst>
                  <a:outerShdw blurRad="38100" dist="38100" dir="2700000" algn="tl">
                    <a:srgbClr val="C0C0C0"/>
                  </a:outerShdw>
                </a:effectLst>
              </a:rPr>
              <a:t>JDRF School Advisory Toolkit</a:t>
            </a:r>
            <a:endParaRPr lang="en-US" dirty="0">
              <a:solidFill>
                <a:schemeClr val="bg1"/>
              </a:solidFill>
            </a:endParaRPr>
          </a:p>
        </p:txBody>
      </p:sp>
      <p:sp>
        <p:nvSpPr>
          <p:cNvPr id="3" name="Content Placeholder 2"/>
          <p:cNvSpPr>
            <a:spLocks noGrp="1"/>
          </p:cNvSpPr>
          <p:nvPr>
            <p:ph idx="1"/>
          </p:nvPr>
        </p:nvSpPr>
        <p:spPr/>
        <p:txBody>
          <a:bodyPr/>
          <a:lstStyle/>
          <a:p>
            <a:pPr>
              <a:lnSpc>
                <a:spcPct val="150000"/>
              </a:lnSpc>
            </a:pPr>
            <a:r>
              <a:rPr lang="en-US" sz="2400" dirty="0"/>
              <a:t>Key resource for parents, teachers, and nurses alike</a:t>
            </a:r>
          </a:p>
          <a:p>
            <a:pPr>
              <a:lnSpc>
                <a:spcPct val="150000"/>
              </a:lnSpc>
            </a:pPr>
            <a:r>
              <a:rPr lang="en-US" sz="2400" dirty="0"/>
              <a:t>Examples of documents</a:t>
            </a:r>
          </a:p>
          <a:p>
            <a:pPr>
              <a:lnSpc>
                <a:spcPct val="150000"/>
              </a:lnSpc>
            </a:pPr>
            <a:r>
              <a:rPr lang="en-US" sz="2400" dirty="0"/>
              <a:t>Goes into detail about what was discussed today</a:t>
            </a:r>
          </a:p>
          <a:p>
            <a:pPr>
              <a:lnSpc>
                <a:spcPct val="150000"/>
              </a:lnSpc>
            </a:pPr>
            <a:r>
              <a:rPr lang="en-US" sz="2400" dirty="0"/>
              <a:t>Downloadable from www.jdrf.org to keep as a reference</a:t>
            </a:r>
          </a:p>
          <a:p>
            <a:pPr>
              <a:lnSpc>
                <a:spcPct val="150000"/>
              </a:lnSpc>
            </a:pPr>
            <a:r>
              <a:rPr lang="en-US" sz="2400" dirty="0"/>
              <a:t>For more 504 examples: www.childrenwithdiabetes.com</a:t>
            </a:r>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AF02B71-8991-4516-A01E-F1A9ACD28BDC}" type="slidenum">
              <a:rPr lang="en-US" smtClean="0"/>
              <a:pPr/>
              <a:t>22</a:t>
            </a:fld>
            <a:endParaRPr lang="en-US"/>
          </a:p>
        </p:txBody>
      </p:sp>
    </p:spTree>
    <p:extLst>
      <p:ext uri="{BB962C8B-B14F-4D97-AF65-F5344CB8AC3E}">
        <p14:creationId xmlns:p14="http://schemas.microsoft.com/office/powerpoint/2010/main" val="105677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000" b="1" dirty="0"/>
              <a:t>THANK YOU!</a:t>
            </a:r>
          </a:p>
        </p:txBody>
      </p:sp>
      <p:sp>
        <p:nvSpPr>
          <p:cNvPr id="2" name="Slide Number Placeholder 1"/>
          <p:cNvSpPr>
            <a:spLocks noGrp="1"/>
          </p:cNvSpPr>
          <p:nvPr>
            <p:ph type="sldNum" sz="quarter" idx="4294967295"/>
          </p:nvPr>
        </p:nvSpPr>
        <p:spPr>
          <a:xfrm>
            <a:off x="8728075" y="6565900"/>
            <a:ext cx="415925" cy="168275"/>
          </a:xfrm>
        </p:spPr>
        <p:txBody>
          <a:bodyPr/>
          <a:lstStyle/>
          <a:p>
            <a:fld id="{4EAADB7E-A526-49DE-ABD7-90A5490CACB5}" type="slidenum">
              <a:rPr lang="en-US" smtClean="0"/>
              <a:pPr/>
              <a:t>23</a:t>
            </a:fld>
            <a:endParaRPr lang="en-US" dirty="0"/>
          </a:p>
        </p:txBody>
      </p:sp>
    </p:spTree>
    <p:extLst>
      <p:ext uri="{BB962C8B-B14F-4D97-AF65-F5344CB8AC3E}">
        <p14:creationId xmlns:p14="http://schemas.microsoft.com/office/powerpoint/2010/main" val="254974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pbommarito\AppData\Local\Microsoft\Windows\Temporary Internet Files\Content.Outlook\A5Z341QI\jdrf-t1dfootprint (2).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4088" y="623170"/>
            <a:ext cx="7615825" cy="5611661"/>
          </a:xfrm>
          <a:prstGeom prst="rect">
            <a:avLst/>
          </a:prstGeom>
          <a:noFill/>
          <a:ln>
            <a:noFill/>
          </a:ln>
        </p:spPr>
      </p:pic>
    </p:spTree>
    <p:extLst>
      <p:ext uri="{BB962C8B-B14F-4D97-AF65-F5344CB8AC3E}">
        <p14:creationId xmlns:p14="http://schemas.microsoft.com/office/powerpoint/2010/main" val="236775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57" y="502920"/>
            <a:ext cx="6976086" cy="5852160"/>
          </a:xfrm>
          <a:prstGeom prst="rect">
            <a:avLst/>
          </a:prstGeom>
        </p:spPr>
      </p:pic>
    </p:spTree>
    <p:extLst>
      <p:ext uri="{BB962C8B-B14F-4D97-AF65-F5344CB8AC3E}">
        <p14:creationId xmlns:p14="http://schemas.microsoft.com/office/powerpoint/2010/main" val="191423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625173"/>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dirty="0">
                <a:solidFill>
                  <a:schemeClr val="bg1"/>
                </a:solidFill>
              </a:rPr>
              <a:t>Diabetes Management- Takes a Team</a:t>
            </a:r>
          </a:p>
        </p:txBody>
      </p:sp>
      <p:sp>
        <p:nvSpPr>
          <p:cNvPr id="3" name="Content Placeholder 2"/>
          <p:cNvSpPr>
            <a:spLocks noGrp="1"/>
          </p:cNvSpPr>
          <p:nvPr>
            <p:ph idx="1"/>
          </p:nvPr>
        </p:nvSpPr>
        <p:spPr>
          <a:xfrm>
            <a:off x="381002" y="1816101"/>
            <a:ext cx="9143998" cy="4140200"/>
          </a:xfrm>
        </p:spPr>
        <p:txBody>
          <a:bodyPr>
            <a:normAutofit/>
          </a:bodyPr>
          <a:lstStyle/>
          <a:p>
            <a:r>
              <a:rPr lang="en-US" sz="2400" b="1" dirty="0"/>
              <a:t>Parent</a:t>
            </a:r>
          </a:p>
          <a:p>
            <a:pPr marL="0" indent="0">
              <a:buNone/>
            </a:pPr>
            <a:endParaRPr lang="en-US" sz="1000" b="1" dirty="0"/>
          </a:p>
          <a:p>
            <a:r>
              <a:rPr lang="en-US" sz="2400" b="1" dirty="0"/>
              <a:t>Student</a:t>
            </a:r>
          </a:p>
          <a:p>
            <a:endParaRPr lang="en-US" sz="1000" b="1" dirty="0"/>
          </a:p>
          <a:p>
            <a:r>
              <a:rPr lang="en-US" sz="2400" b="1" dirty="0"/>
              <a:t>School RN or Health Assistant, administrator &amp; back up person </a:t>
            </a:r>
            <a:r>
              <a:rPr lang="en-US" b="1" dirty="0"/>
              <a:t>(teacher or front office staff)</a:t>
            </a:r>
          </a:p>
          <a:p>
            <a:endParaRPr lang="en-US" sz="1000" b="1" dirty="0"/>
          </a:p>
          <a:p>
            <a:r>
              <a:rPr lang="en-US" sz="2400" b="1" dirty="0"/>
              <a:t>Healthcare Provider</a:t>
            </a:r>
          </a:p>
          <a:p>
            <a:endParaRPr lang="en-US" sz="1000" b="1" dirty="0"/>
          </a:p>
          <a:p>
            <a:r>
              <a:rPr lang="en-US" sz="2400" b="1" dirty="0"/>
              <a:t>Educators and support staff</a:t>
            </a:r>
          </a:p>
        </p:txBody>
      </p:sp>
      <p:sp>
        <p:nvSpPr>
          <p:cNvPr id="4" name="Slide Number Placeholder 3"/>
          <p:cNvSpPr>
            <a:spLocks noGrp="1"/>
          </p:cNvSpPr>
          <p:nvPr>
            <p:ph type="sldNum" sz="quarter" idx="12"/>
          </p:nvPr>
        </p:nvSpPr>
        <p:spPr/>
        <p:txBody>
          <a:bodyPr/>
          <a:lstStyle/>
          <a:p>
            <a:fld id="{8AF02B71-8991-4516-A01E-F1A9ACD28BDC}" type="slidenum">
              <a:rPr lang="en-US" smtClean="0"/>
              <a:pPr/>
              <a:t>5</a:t>
            </a:fld>
            <a:endParaRPr lang="en-US"/>
          </a:p>
        </p:txBody>
      </p:sp>
    </p:spTree>
    <p:extLst>
      <p:ext uri="{BB962C8B-B14F-4D97-AF65-F5344CB8AC3E}">
        <p14:creationId xmlns:p14="http://schemas.microsoft.com/office/powerpoint/2010/main" val="298824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625173"/>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dirty="0">
                <a:solidFill>
                  <a:schemeClr val="bg1"/>
                </a:solidFill>
              </a:rPr>
              <a:t>Diabetes Management- Takes Supplies</a:t>
            </a:r>
            <a:r>
              <a:rPr lang="en-US" dirty="0"/>
              <a:t>!</a:t>
            </a:r>
          </a:p>
        </p:txBody>
      </p:sp>
      <p:sp>
        <p:nvSpPr>
          <p:cNvPr id="3" name="Content Placeholder 2"/>
          <p:cNvSpPr>
            <a:spLocks noGrp="1"/>
          </p:cNvSpPr>
          <p:nvPr>
            <p:ph idx="1"/>
          </p:nvPr>
        </p:nvSpPr>
        <p:spPr>
          <a:xfrm>
            <a:off x="419101" y="1816100"/>
            <a:ext cx="9143998" cy="4499639"/>
          </a:xfrm>
        </p:spPr>
        <p:txBody>
          <a:bodyPr>
            <a:normAutofit/>
          </a:bodyPr>
          <a:lstStyle/>
          <a:p>
            <a:r>
              <a:rPr lang="en-US" sz="2400" b="1" dirty="0"/>
              <a:t>BG Test Kit- </a:t>
            </a:r>
            <a:r>
              <a:rPr lang="en-US" dirty="0"/>
              <a:t>with strips, lancets, lancet device, extra batteries</a:t>
            </a:r>
          </a:p>
          <a:p>
            <a:endParaRPr lang="en-US" sz="1000" dirty="0"/>
          </a:p>
          <a:p>
            <a:r>
              <a:rPr lang="en-US" sz="2400" b="1" dirty="0"/>
              <a:t>Ketone strips- </a:t>
            </a:r>
            <a:r>
              <a:rPr lang="en-US" dirty="0"/>
              <a:t>especially if a pump user</a:t>
            </a:r>
          </a:p>
          <a:p>
            <a:endParaRPr lang="en-US" sz="1000" dirty="0"/>
          </a:p>
          <a:p>
            <a:r>
              <a:rPr lang="en-US" sz="2400" b="1" dirty="0"/>
              <a:t>Insulin</a:t>
            </a:r>
          </a:p>
          <a:p>
            <a:endParaRPr lang="en-US" sz="1000" b="1" dirty="0"/>
          </a:p>
          <a:p>
            <a:r>
              <a:rPr lang="en-US" sz="2400" b="1" dirty="0"/>
              <a:t>Syringes or Pen Needles</a:t>
            </a:r>
          </a:p>
          <a:p>
            <a:endParaRPr lang="en-US" sz="1000" b="1" dirty="0"/>
          </a:p>
          <a:p>
            <a:r>
              <a:rPr lang="en-US" sz="2400" b="1" dirty="0"/>
              <a:t>Pump Supplies </a:t>
            </a:r>
            <a:r>
              <a:rPr lang="en-US" dirty="0"/>
              <a:t>(if applicable) inserter, infusion sets, with reservoir</a:t>
            </a:r>
          </a:p>
          <a:p>
            <a:endParaRPr lang="en-US" sz="1000" dirty="0"/>
          </a:p>
          <a:p>
            <a:r>
              <a:rPr lang="en-US" sz="2400" b="1" dirty="0"/>
              <a:t>Low Blood Sugar Treatments</a:t>
            </a:r>
            <a:r>
              <a:rPr lang="en-US" sz="2400" dirty="0"/>
              <a:t> - </a:t>
            </a:r>
            <a:r>
              <a:rPr lang="en-US" dirty="0"/>
              <a:t>glucose tabs, gel, smarties, juice,  snack</a:t>
            </a:r>
          </a:p>
          <a:p>
            <a:endParaRPr lang="en-US" sz="1000" dirty="0"/>
          </a:p>
          <a:p>
            <a:r>
              <a:rPr lang="en-US" sz="2400" b="1" dirty="0"/>
              <a:t>Glucagon Emergency Kit</a:t>
            </a:r>
          </a:p>
        </p:txBody>
      </p:sp>
      <p:sp>
        <p:nvSpPr>
          <p:cNvPr id="4" name="Slide Number Placeholder 3"/>
          <p:cNvSpPr>
            <a:spLocks noGrp="1"/>
          </p:cNvSpPr>
          <p:nvPr>
            <p:ph type="sldNum" sz="quarter" idx="12"/>
          </p:nvPr>
        </p:nvSpPr>
        <p:spPr/>
        <p:txBody>
          <a:bodyPr/>
          <a:lstStyle/>
          <a:p>
            <a:fld id="{8AF02B71-8991-4516-A01E-F1A9ACD28BDC}" type="slidenum">
              <a:rPr lang="en-US" smtClean="0"/>
              <a:pPr/>
              <a:t>6</a:t>
            </a:fld>
            <a:endParaRPr lang="en-US"/>
          </a:p>
        </p:txBody>
      </p:sp>
    </p:spTree>
    <p:extLst>
      <p:ext uri="{BB962C8B-B14F-4D97-AF65-F5344CB8AC3E}">
        <p14:creationId xmlns:p14="http://schemas.microsoft.com/office/powerpoint/2010/main" val="24698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625173"/>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algn="ctr"/>
            <a:r>
              <a:rPr lang="en-US" sz="3200" dirty="0">
                <a:solidFill>
                  <a:schemeClr val="bg1"/>
                </a:solidFill>
              </a:rPr>
              <a:t>Diabetes Management- Takes Communication</a:t>
            </a:r>
          </a:p>
        </p:txBody>
      </p:sp>
      <p:sp>
        <p:nvSpPr>
          <p:cNvPr id="3" name="Content Placeholder 2"/>
          <p:cNvSpPr>
            <a:spLocks noGrp="1"/>
          </p:cNvSpPr>
          <p:nvPr>
            <p:ph idx="1"/>
          </p:nvPr>
        </p:nvSpPr>
        <p:spPr>
          <a:xfrm>
            <a:off x="247650" y="1816100"/>
            <a:ext cx="8686800" cy="4542169"/>
          </a:xfrm>
        </p:spPr>
        <p:txBody>
          <a:bodyPr>
            <a:normAutofit/>
          </a:bodyPr>
          <a:lstStyle/>
          <a:p>
            <a:r>
              <a:rPr lang="en-US" sz="2400" b="1" dirty="0"/>
              <a:t>Diabetes medical management plan (DMMP) or “School Orders” from the healthcare provider</a:t>
            </a:r>
          </a:p>
          <a:p>
            <a:endParaRPr lang="en-US" sz="1000" b="1" dirty="0"/>
          </a:p>
          <a:p>
            <a:r>
              <a:rPr lang="en-US" sz="2400" b="1" dirty="0"/>
              <a:t>504 plan- to all school staff</a:t>
            </a:r>
          </a:p>
          <a:p>
            <a:endParaRPr lang="en-US" sz="1000" b="1" dirty="0"/>
          </a:p>
          <a:p>
            <a:r>
              <a:rPr lang="en-US" sz="2400" b="1" dirty="0"/>
              <a:t>Parent contact information</a:t>
            </a:r>
          </a:p>
          <a:p>
            <a:endParaRPr lang="en-US" sz="1000" b="1" dirty="0"/>
          </a:p>
          <a:p>
            <a:r>
              <a:rPr lang="en-US" sz="2400" b="1" dirty="0"/>
              <a:t>Release of information for school RN/HA to reach out to provider as needed</a:t>
            </a:r>
          </a:p>
          <a:p>
            <a:endParaRPr lang="en-US" sz="1000" b="1" dirty="0"/>
          </a:p>
          <a:p>
            <a:r>
              <a:rPr lang="en-US" sz="2400" b="1" dirty="0"/>
              <a:t>Medical alert </a:t>
            </a:r>
          </a:p>
          <a:p>
            <a:pPr marL="0" indent="0">
              <a:buNone/>
            </a:pPr>
            <a:endParaRPr lang="en-US" dirty="0"/>
          </a:p>
        </p:txBody>
      </p:sp>
      <p:sp>
        <p:nvSpPr>
          <p:cNvPr id="4" name="Slide Number Placeholder 3"/>
          <p:cNvSpPr>
            <a:spLocks noGrp="1"/>
          </p:cNvSpPr>
          <p:nvPr>
            <p:ph type="sldNum" sz="quarter" idx="12"/>
          </p:nvPr>
        </p:nvSpPr>
        <p:spPr/>
        <p:txBody>
          <a:bodyPr/>
          <a:lstStyle/>
          <a:p>
            <a:fld id="{8AF02B71-8991-4516-A01E-F1A9ACD28BDC}" type="slidenum">
              <a:rPr lang="en-US" smtClean="0"/>
              <a:pPr/>
              <a:t>7</a:t>
            </a:fld>
            <a:endParaRPr lang="en-US"/>
          </a:p>
        </p:txBody>
      </p:sp>
    </p:spTree>
    <p:extLst>
      <p:ext uri="{BB962C8B-B14F-4D97-AF65-F5344CB8AC3E}">
        <p14:creationId xmlns:p14="http://schemas.microsoft.com/office/powerpoint/2010/main" val="261549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0053"/>
            <a:ext cx="9144000" cy="1134627"/>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04946"/>
            <a:ext cx="8229600" cy="532421"/>
          </a:xfrm>
        </p:spPr>
        <p:txBody>
          <a:bodyPr>
            <a:normAutofit fontScale="90000"/>
          </a:bodyPr>
          <a:lstStyle/>
          <a:p>
            <a:pPr algn="ctr"/>
            <a:r>
              <a:rPr lang="en-US" dirty="0">
                <a:solidFill>
                  <a:schemeClr val="bg1"/>
                </a:solidFill>
              </a:rPr>
              <a:t>Diabetes Management- The FIRST Plan</a:t>
            </a:r>
            <a:br>
              <a:rPr lang="en-US" dirty="0">
                <a:solidFill>
                  <a:schemeClr val="bg1"/>
                </a:solidFill>
              </a:rPr>
            </a:br>
            <a:r>
              <a:rPr lang="en-US" sz="2800" dirty="0">
                <a:solidFill>
                  <a:schemeClr val="bg1"/>
                </a:solidFill>
              </a:rPr>
              <a:t>Diabetes Medical Management Plan (School Orders</a:t>
            </a:r>
            <a:r>
              <a:rPr lang="en-US" sz="2800" dirty="0"/>
              <a:t>)</a:t>
            </a:r>
          </a:p>
        </p:txBody>
      </p:sp>
      <p:sp>
        <p:nvSpPr>
          <p:cNvPr id="3" name="Content Placeholder 2"/>
          <p:cNvSpPr>
            <a:spLocks noGrp="1"/>
          </p:cNvSpPr>
          <p:nvPr>
            <p:ph idx="1"/>
          </p:nvPr>
        </p:nvSpPr>
        <p:spPr>
          <a:xfrm>
            <a:off x="416030" y="1723941"/>
            <a:ext cx="8270770" cy="4622277"/>
          </a:xfrm>
        </p:spPr>
        <p:txBody>
          <a:bodyPr>
            <a:normAutofit lnSpcReduction="10000"/>
          </a:bodyPr>
          <a:lstStyle/>
          <a:p>
            <a:r>
              <a:rPr lang="en-US" sz="2200" b="1" dirty="0"/>
              <a:t>The student’s healthcare provider is responsible for this plan</a:t>
            </a:r>
          </a:p>
          <a:p>
            <a:pPr lvl="1"/>
            <a:r>
              <a:rPr lang="en-US" sz="2200" dirty="0"/>
              <a:t>Insulin type</a:t>
            </a:r>
          </a:p>
          <a:p>
            <a:pPr lvl="1"/>
            <a:r>
              <a:rPr lang="en-US" sz="2200" dirty="0"/>
              <a:t>Insulin delivery</a:t>
            </a:r>
          </a:p>
          <a:p>
            <a:pPr lvl="2"/>
            <a:r>
              <a:rPr lang="en-US" sz="2200" dirty="0"/>
              <a:t>Pump settings, insulin/CHO rations, correction factors</a:t>
            </a:r>
          </a:p>
          <a:p>
            <a:pPr lvl="1"/>
            <a:r>
              <a:rPr lang="en-US" sz="2200" dirty="0"/>
              <a:t>Blood sugar/ketone testing parameters</a:t>
            </a:r>
          </a:p>
          <a:p>
            <a:pPr lvl="1"/>
            <a:r>
              <a:rPr lang="en-US" sz="2200" dirty="0"/>
              <a:t>Skill level of student related to monitoring/testing/treatment</a:t>
            </a:r>
          </a:p>
          <a:p>
            <a:pPr lvl="1"/>
            <a:r>
              <a:rPr lang="en-US" sz="2200" dirty="0"/>
              <a:t>Treatment protocol</a:t>
            </a:r>
          </a:p>
          <a:p>
            <a:pPr lvl="1"/>
            <a:r>
              <a:rPr lang="en-US" sz="2200" dirty="0"/>
              <a:t>Parameters for exercise</a:t>
            </a:r>
          </a:p>
          <a:p>
            <a:pPr lvl="1"/>
            <a:r>
              <a:rPr lang="en-US" sz="2200" dirty="0"/>
              <a:t>Glucagon administration orders</a:t>
            </a:r>
          </a:p>
          <a:p>
            <a:r>
              <a:rPr lang="en-US" sz="2200" b="1" dirty="0"/>
              <a:t>Parents must notify School Nurse when the plan changes</a:t>
            </a:r>
          </a:p>
          <a:p>
            <a:pPr lvl="1"/>
            <a:r>
              <a:rPr lang="en-US" sz="2200" dirty="0"/>
              <a:t>Banner school orders include statement that parents are allowed to do this</a:t>
            </a:r>
          </a:p>
          <a:p>
            <a:endParaRPr lang="en-US" dirty="0"/>
          </a:p>
        </p:txBody>
      </p:sp>
      <p:sp>
        <p:nvSpPr>
          <p:cNvPr id="4" name="Slide Number Placeholder 3"/>
          <p:cNvSpPr>
            <a:spLocks noGrp="1"/>
          </p:cNvSpPr>
          <p:nvPr>
            <p:ph type="sldNum" sz="quarter" idx="12"/>
          </p:nvPr>
        </p:nvSpPr>
        <p:spPr/>
        <p:txBody>
          <a:bodyPr/>
          <a:lstStyle/>
          <a:p>
            <a:fld id="{8AF02B71-8991-4516-A01E-F1A9ACD28BDC}" type="slidenum">
              <a:rPr lang="en-US" smtClean="0"/>
              <a:pPr/>
              <a:t>8</a:t>
            </a:fld>
            <a:endParaRPr lang="en-US"/>
          </a:p>
        </p:txBody>
      </p:sp>
    </p:spTree>
    <p:extLst>
      <p:ext uri="{BB962C8B-B14F-4D97-AF65-F5344CB8AC3E}">
        <p14:creationId xmlns:p14="http://schemas.microsoft.com/office/powerpoint/2010/main" val="161114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9219"/>
            <a:ext cx="9144000" cy="914400"/>
          </a:xfrm>
          <a:prstGeom prst="rect">
            <a:avLst/>
          </a:prstGeom>
          <a:solidFill>
            <a:srgbClr val="007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40208"/>
            <a:ext cx="8229600" cy="532421"/>
          </a:xfrm>
        </p:spPr>
        <p:txBody>
          <a:bodyPr>
            <a:normAutofit fontScale="90000"/>
          </a:bodyPr>
          <a:lstStyle/>
          <a:p>
            <a:pPr algn="ctr"/>
            <a:r>
              <a:rPr lang="en-US" dirty="0">
                <a:solidFill>
                  <a:schemeClr val="bg1"/>
                </a:solidFill>
              </a:rPr>
              <a:t>Your Child’s Rights</a:t>
            </a:r>
          </a:p>
        </p:txBody>
      </p:sp>
      <p:sp>
        <p:nvSpPr>
          <p:cNvPr id="3" name="Content Placeholder 2"/>
          <p:cNvSpPr>
            <a:spLocks noGrp="1"/>
          </p:cNvSpPr>
          <p:nvPr>
            <p:ph idx="1"/>
          </p:nvPr>
        </p:nvSpPr>
        <p:spPr>
          <a:xfrm>
            <a:off x="50104" y="1553749"/>
            <a:ext cx="9043792" cy="5049830"/>
          </a:xfrm>
        </p:spPr>
        <p:txBody>
          <a:bodyPr>
            <a:noAutofit/>
          </a:bodyPr>
          <a:lstStyle/>
          <a:p>
            <a:r>
              <a:rPr lang="en-US" sz="2100" dirty="0"/>
              <a:t>3 Federal Laws that address a school’s responsibility to provide care to student’s with T1D. Schools receiving </a:t>
            </a:r>
            <a:r>
              <a:rPr lang="en-US" sz="2100" b="1" dirty="0"/>
              <a:t>federal funding; </a:t>
            </a:r>
            <a:r>
              <a:rPr lang="en-US" sz="2100" dirty="0"/>
              <a:t>public (including charter), private, schools and day care centers must comply with laws or risk losing federal funds.</a:t>
            </a:r>
          </a:p>
          <a:p>
            <a:endParaRPr lang="en-US" sz="1000" dirty="0"/>
          </a:p>
          <a:p>
            <a:pPr lvl="1"/>
            <a:r>
              <a:rPr lang="en-US" sz="2100" b="1" dirty="0"/>
              <a:t>Section 504 of the Rehabilitation Act of 1973 (Section 504)</a:t>
            </a:r>
          </a:p>
          <a:p>
            <a:pPr lvl="1"/>
            <a:endParaRPr lang="en-US" sz="1000" b="1" dirty="0"/>
          </a:p>
          <a:p>
            <a:pPr lvl="1"/>
            <a:r>
              <a:rPr lang="en-US" sz="2100" b="1" dirty="0"/>
              <a:t>The Americans with Disabilities Act of 1990 (ADA) and the ADA Amendments Act of 2008</a:t>
            </a:r>
          </a:p>
          <a:p>
            <a:pPr lvl="1"/>
            <a:endParaRPr lang="en-US" sz="1000" b="1" dirty="0"/>
          </a:p>
          <a:p>
            <a:pPr lvl="1"/>
            <a:r>
              <a:rPr lang="en-US" sz="2100" b="1" dirty="0"/>
              <a:t>The Individuals with Disabilities Education Act (IDEA)</a:t>
            </a:r>
          </a:p>
        </p:txBody>
      </p:sp>
      <p:sp>
        <p:nvSpPr>
          <p:cNvPr id="4" name="Slide Number Placeholder 3"/>
          <p:cNvSpPr>
            <a:spLocks noGrp="1"/>
          </p:cNvSpPr>
          <p:nvPr>
            <p:ph type="sldNum" sz="quarter" idx="12"/>
          </p:nvPr>
        </p:nvSpPr>
        <p:spPr/>
        <p:txBody>
          <a:bodyPr/>
          <a:lstStyle/>
          <a:p>
            <a:fld id="{8AF02B71-8991-4516-A01E-F1A9ACD28BDC}" type="slidenum">
              <a:rPr lang="en-US" smtClean="0"/>
              <a:pPr/>
              <a:t>9</a:t>
            </a:fld>
            <a:endParaRPr lang="en-US"/>
          </a:p>
        </p:txBody>
      </p:sp>
    </p:spTree>
    <p:extLst>
      <p:ext uri="{BB962C8B-B14F-4D97-AF65-F5344CB8AC3E}">
        <p14:creationId xmlns:p14="http://schemas.microsoft.com/office/powerpoint/2010/main" val="403242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JDRF Generic">
  <a:themeElements>
    <a:clrScheme name="JDRF">
      <a:dk1>
        <a:sysClr val="windowText" lastClr="000000"/>
      </a:dk1>
      <a:lt1>
        <a:sysClr val="window" lastClr="FFFFFF"/>
      </a:lt1>
      <a:dk2>
        <a:srgbClr val="0073CF"/>
      </a:dk2>
      <a:lt2>
        <a:srgbClr val="EEECE1"/>
      </a:lt2>
      <a:accent1>
        <a:srgbClr val="002855"/>
      </a:accent1>
      <a:accent2>
        <a:srgbClr val="40B4E5"/>
      </a:accent2>
      <a:accent3>
        <a:srgbClr val="94D500"/>
      </a:accent3>
      <a:accent4>
        <a:srgbClr val="FFCD00"/>
      </a:accent4>
      <a:accent5>
        <a:srgbClr val="AA7BC9"/>
      </a:accent5>
      <a:accent6>
        <a:srgbClr val="FF3FA4"/>
      </a:accent6>
      <a:hlink>
        <a:srgbClr val="006699"/>
      </a:hlink>
      <a:folHlink>
        <a:srgbClr val="FF5000"/>
      </a:folHlink>
    </a:clrScheme>
    <a:fontScheme name="Calibri - JDRF">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1.JDRF Slide Library_Introduction &amp; Closing</Template>
  <TotalTime>17748</TotalTime>
  <Words>1889</Words>
  <Application>Microsoft Office PowerPoint</Application>
  <PresentationFormat>On-screen Show (4:3)</PresentationFormat>
  <Paragraphs>277</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Agency FB</vt:lpstr>
      <vt:lpstr>Arial</vt:lpstr>
      <vt:lpstr>Calibri</vt:lpstr>
      <vt:lpstr>Calibri Light</vt:lpstr>
      <vt:lpstr>Trebuchet MS</vt:lpstr>
      <vt:lpstr>Wingdings</vt:lpstr>
      <vt:lpstr>JDRF Generic</vt:lpstr>
      <vt:lpstr>PowerPoint Presentation</vt:lpstr>
      <vt:lpstr>Our Shared Vision and Mission</vt:lpstr>
      <vt:lpstr>PowerPoint Presentation</vt:lpstr>
      <vt:lpstr>PowerPoint Presentation</vt:lpstr>
      <vt:lpstr>Diabetes Management- Takes a Team</vt:lpstr>
      <vt:lpstr>Diabetes Management- Takes Supplies!</vt:lpstr>
      <vt:lpstr>Diabetes Management- Takes Communication</vt:lpstr>
      <vt:lpstr>Diabetes Management- The FIRST Plan Diabetes Medical Management Plan (School Orders)</vt:lpstr>
      <vt:lpstr>Your Child’s Rights</vt:lpstr>
      <vt:lpstr>The Ultimate Plan – 504 What is it and does my child need one?</vt:lpstr>
      <vt:lpstr>504 Plan Gold Standard Process </vt:lpstr>
      <vt:lpstr>504 Plan for Students with Diabetes  </vt:lpstr>
      <vt:lpstr>Suggested 504 Accommodations</vt:lpstr>
      <vt:lpstr>Suggested 504 Accommodations</vt:lpstr>
      <vt:lpstr>Additional Notes for 504  These are NOT accommodations</vt:lpstr>
      <vt:lpstr>Additional Notes for 504  These are NOT accommodations</vt:lpstr>
      <vt:lpstr>Public School vs. Private School</vt:lpstr>
      <vt:lpstr>Arizona State Laws, Regulations and Policies for School Diabetes Care</vt:lpstr>
      <vt:lpstr>Arizona State Laws, Regulations and Policies for School Diabetes Care</vt:lpstr>
      <vt:lpstr>What if I’m Not Feeling Supported?</vt:lpstr>
      <vt:lpstr>What Does Discrimination Against a Student With T1D Look Like?</vt:lpstr>
      <vt:lpstr>JDRF School Advisory Toolkit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Lau</dc:creator>
  <cp:lastModifiedBy>Carolen K Letavec</cp:lastModifiedBy>
  <cp:revision>795</cp:revision>
  <cp:lastPrinted>2018-05-22T20:44:13Z</cp:lastPrinted>
  <dcterms:created xsi:type="dcterms:W3CDTF">2014-05-14T00:59:03Z</dcterms:created>
  <dcterms:modified xsi:type="dcterms:W3CDTF">2018-05-23T16:29:34Z</dcterms:modified>
</cp:coreProperties>
</file>