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Overlock" panose="020B0604020202020204" charset="0"/>
      <p:regular r:id="rId26"/>
      <p:bold r:id="rId27"/>
      <p:italic r:id="rId28"/>
      <p:boldItalic r:id="rId29"/>
    </p:embeddedFont>
    <p:embeddedFont>
      <p:font typeface="Andika" panose="020B0604020202020204" charset="0"/>
      <p:regular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930" y="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d9b4409944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d9b4409944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As you know, in today’s world, schools are increasingly becoming everything to everybody and healthcare services in the school setting are increasing with things like healthcare clinics, counselors on site, the administration of prescription drugs, and vaccinations.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With these services comes sensitive health information that is either given to us by parents or requested by us from parents. The question then becomes which privacy law applies to these records - HIPAA or FERPA? Let’s talk about each of those laws.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d9b4409944_1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d9b4409944_1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d9b4409944_1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d9b4409944_1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d9b4409944_1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d9b4409944_1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200">
                <a:solidFill>
                  <a:schemeClr val="dk1"/>
                </a:solidFill>
                <a:latin typeface="Andika"/>
                <a:ea typeface="Andika"/>
                <a:cs typeface="Andika"/>
                <a:sym typeface="Andika"/>
              </a:rPr>
              <a:t>As you can see from this definition,“treatment records” are a very specific type of record for students age 18 or older or who are attending a college or university and are receiving medical, psychiatric, or psychological services from the college. </a:t>
            </a:r>
            <a:endParaRPr sz="1200">
              <a:solidFill>
                <a:schemeClr val="dk1"/>
              </a:solidFill>
              <a:latin typeface="Andika"/>
              <a:ea typeface="Andika"/>
              <a:cs typeface="Andika"/>
              <a:sym typeface="Andika"/>
            </a:endParaRPr>
          </a:p>
          <a:p>
            <a:pPr marL="0" lvl="0" indent="0" algn="l" rtl="0">
              <a:lnSpc>
                <a:spcPct val="115000"/>
              </a:lnSpc>
              <a:spcBef>
                <a:spcPts val="1200"/>
              </a:spcBef>
              <a:spcAft>
                <a:spcPts val="1200"/>
              </a:spcAft>
              <a:buNone/>
            </a:pPr>
            <a:r>
              <a:rPr lang="en" sz="1200">
                <a:solidFill>
                  <a:schemeClr val="dk1"/>
                </a:solidFill>
                <a:latin typeface="Andika"/>
                <a:ea typeface="Andika"/>
                <a:cs typeface="Andika"/>
                <a:sym typeface="Andika"/>
              </a:rPr>
              <a:t>Treatment records are excluded from the definition of “education records” and not something we’re going to spend time talking about today since we’re unlikely to ever see this type of record in the K-12 setting.</a:t>
            </a:r>
            <a:endParaRPr sz="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d9b4409944_1_2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d9b4409944_1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sz="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d9b4409944_1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d9b4409944_1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sz="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d9b4409944_1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d9b4409944_1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sz="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d9b4409944_1_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d9b4409944_1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d9b4409944_1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d9b4409944_1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900"/>
              <a:t>I just want to highlight a few of these that come up the most often:</a:t>
            </a:r>
            <a:endParaRPr sz="900"/>
          </a:p>
          <a:p>
            <a:pPr marL="0" lvl="0" indent="0" algn="l" rtl="0">
              <a:spcBef>
                <a:spcPts val="0"/>
              </a:spcBef>
              <a:spcAft>
                <a:spcPts val="0"/>
              </a:spcAft>
              <a:buNone/>
            </a:pPr>
            <a:endParaRPr sz="900"/>
          </a:p>
          <a:p>
            <a:pPr marL="457200" lvl="0" indent="-285750" algn="l" rtl="0">
              <a:spcBef>
                <a:spcPts val="0"/>
              </a:spcBef>
              <a:spcAft>
                <a:spcPts val="0"/>
              </a:spcAft>
              <a:buSzPts val="900"/>
              <a:buChar char="●"/>
            </a:pPr>
            <a:r>
              <a:rPr lang="en" sz="900"/>
              <a:t>School officials within your district with a legitimate educational interest or other schools where the student is transferring.</a:t>
            </a:r>
            <a:endParaRPr sz="900"/>
          </a:p>
          <a:p>
            <a:pPr marL="457200" lvl="0" indent="-285750" algn="l" rtl="0">
              <a:spcBef>
                <a:spcPts val="0"/>
              </a:spcBef>
              <a:spcAft>
                <a:spcPts val="0"/>
              </a:spcAft>
              <a:buSzPts val="900"/>
              <a:buChar char="●"/>
            </a:pPr>
            <a:r>
              <a:rPr lang="en" sz="900"/>
              <a:t>When you receive a lawfully issued subpoena or a court order.</a:t>
            </a:r>
            <a:endParaRPr sz="900"/>
          </a:p>
          <a:p>
            <a:pPr marL="457200" lvl="0" indent="-285750" algn="l" rtl="0">
              <a:spcBef>
                <a:spcPts val="0"/>
              </a:spcBef>
              <a:spcAft>
                <a:spcPts val="0"/>
              </a:spcAft>
              <a:buSzPts val="900"/>
              <a:buChar char="●"/>
            </a:pPr>
            <a:r>
              <a:rPr lang="en" sz="900"/>
              <a:t>To appropriate officials in the case of a health and safety emergency.</a:t>
            </a:r>
            <a:endParaRPr sz="900"/>
          </a:p>
          <a:p>
            <a:pPr marL="914400" lvl="1" indent="-266700" algn="l" rtl="0">
              <a:spcBef>
                <a:spcPts val="0"/>
              </a:spcBef>
              <a:spcAft>
                <a:spcPts val="0"/>
              </a:spcAft>
              <a:buSzPts val="600"/>
              <a:buChar char="○"/>
            </a:pPr>
            <a:r>
              <a:rPr lang="en" sz="900">
                <a:solidFill>
                  <a:srgbClr val="333333"/>
                </a:solidFill>
                <a:highlight>
                  <a:srgbClr val="F9F9F9"/>
                </a:highlight>
              </a:rPr>
              <a:t> FERPA’s health or safety emergency provision permits such disclosures when the disclosure is necessary to protect the health or safety of the student or other individuals. This exception to FERPA’s general consent requirement is limited to the period of the emergency and generally does not allow for a blanket release of PII from a student’s education records.  It’s important to remember that these disclosures must be related to an actual, impending, or imminent emergency, such as a natural disaster, a terrorist attack, a campus shooting, or the outbreak of an epidemic disease. </a:t>
            </a:r>
            <a:endParaRPr sz="900">
              <a:solidFill>
                <a:srgbClr val="333333"/>
              </a:solidFill>
              <a:highlight>
                <a:srgbClr val="F9F9F9"/>
              </a:highlight>
            </a:endParaRPr>
          </a:p>
          <a:p>
            <a:pPr marL="1371600" lvl="2" indent="-285750" algn="l" rtl="0">
              <a:spcBef>
                <a:spcPts val="0"/>
              </a:spcBef>
              <a:spcAft>
                <a:spcPts val="0"/>
              </a:spcAft>
              <a:buClr>
                <a:srgbClr val="333333"/>
              </a:buClr>
              <a:buSzPts val="900"/>
              <a:buChar char="■"/>
            </a:pPr>
            <a:r>
              <a:rPr lang="en" sz="900">
                <a:solidFill>
                  <a:srgbClr val="333333"/>
                </a:solidFill>
                <a:highlight>
                  <a:srgbClr val="F9F9F9"/>
                </a:highlight>
              </a:rPr>
              <a:t>This does not allow you to just hand over student records to the police just because they are investigating a matter.</a:t>
            </a:r>
            <a:endParaRPr sz="900">
              <a:solidFill>
                <a:srgbClr val="333333"/>
              </a:solidFill>
              <a:highlight>
                <a:srgbClr val="F9F9F9"/>
              </a:highligh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db8f6b3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db8f6b3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rgbClr val="222222"/>
                </a:solidFill>
                <a:highlight>
                  <a:srgbClr val="FFFFFF"/>
                </a:highlight>
              </a:rPr>
              <a:t>In January 2013, the Uninterrupted Scholars Act (USA) was signed into law, amending FERPA to make the sharing of information between schools and agencies that support youth in foster care easier. Specifically, the USA added an exception to the general requirement of consent in FERPA that allows schools to disclose education records of students, without consent of the parent or eligible student, to an agency caseworker or other representative of a State or local child welfare agency or tribal organization authorized to access a student’s case plan</a:t>
            </a:r>
            <a:r>
              <a:rPr lang="en" sz="900" i="1">
                <a:solidFill>
                  <a:srgbClr val="222222"/>
                </a:solidFill>
                <a:highlight>
                  <a:srgbClr val="FFFFFF"/>
                </a:highlight>
              </a:rPr>
              <a:t> when that agency or organization is legally responsible</a:t>
            </a:r>
            <a:r>
              <a:rPr lang="en" sz="900">
                <a:solidFill>
                  <a:srgbClr val="222222"/>
                </a:solidFill>
                <a:highlight>
                  <a:srgbClr val="FFFFFF"/>
                </a:highlight>
              </a:rPr>
              <a:t>, in accordance with State or tribal law, </a:t>
            </a:r>
            <a:r>
              <a:rPr lang="en" sz="900" i="1">
                <a:solidFill>
                  <a:srgbClr val="222222"/>
                </a:solidFill>
                <a:highlight>
                  <a:srgbClr val="FFFFFF"/>
                </a:highlight>
              </a:rPr>
              <a:t>for the care and protection of the student</a:t>
            </a:r>
            <a:r>
              <a:rPr lang="en" sz="900">
                <a:solidFill>
                  <a:srgbClr val="222222"/>
                </a:solidFill>
                <a:highlight>
                  <a:srgbClr val="FFFFFF"/>
                </a:highlight>
              </a:rPr>
              <a:t>. This is NOT the case when the DCS employee is an INVESTIGATOR rather than a caseworker. At that stage, the child is not in DCS custody and you can’t share records without parent consent or a subpoena.</a:t>
            </a:r>
            <a:endParaRPr sz="9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d9b4409944_1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d9b4409944_1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dk1"/>
                </a:solidFill>
                <a:latin typeface="Andika"/>
                <a:ea typeface="Andika"/>
                <a:cs typeface="Andika"/>
                <a:sym typeface="Andika"/>
              </a:rPr>
              <a:t>Schools must give public notice of the categories of information that has been designated as “directory information” and must allow parents and eligible students a reasonable amount of time to request that directory information not be disclosed without consent. </a:t>
            </a:r>
            <a:endParaRPr sz="900">
              <a:solidFill>
                <a:schemeClr val="dk1"/>
              </a:solidFill>
              <a:latin typeface="Andika"/>
              <a:ea typeface="Andika"/>
              <a:cs typeface="Andika"/>
              <a:sym typeface="Andika"/>
            </a:endParaRPr>
          </a:p>
          <a:p>
            <a:pPr marL="0" lvl="0" indent="0" algn="l" rtl="0">
              <a:lnSpc>
                <a:spcPct val="115000"/>
              </a:lnSpc>
              <a:spcBef>
                <a:spcPts val="1200"/>
              </a:spcBef>
              <a:spcAft>
                <a:spcPts val="1200"/>
              </a:spcAft>
              <a:buNone/>
            </a:pPr>
            <a:r>
              <a:rPr lang="en" sz="900">
                <a:solidFill>
                  <a:schemeClr val="dk1"/>
                </a:solidFill>
                <a:latin typeface="Andika"/>
                <a:ea typeface="Andika"/>
                <a:cs typeface="Andika"/>
                <a:sym typeface="Andika"/>
              </a:rPr>
              <a:t>*** This is usually done with some kind of “opt in” or “opt out” form required to signed at the beginning of the school year.</a:t>
            </a:r>
            <a:endParaRPr sz="1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d9b4409944_1_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d9b4409944_1_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HIPAA is a federal law passed in 1996 that created national standards to protect sensitive patient health information from being disclosed without the patient’s consent or knowledge by improving </a:t>
            </a:r>
            <a:r>
              <a:rPr lang="en">
                <a:solidFill>
                  <a:schemeClr val="dk1"/>
                </a:solidFill>
              </a:rPr>
              <a:t>the safety and accessibility of medical records.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45720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d9b4409944_1_2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d9b4409944_1_2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dk1"/>
                </a:solidFill>
                <a:latin typeface="Andika"/>
                <a:ea typeface="Andika"/>
                <a:cs typeface="Andika"/>
                <a:sym typeface="Andika"/>
              </a:rPr>
              <a:t>Schools may share personally identifiable information from an eligible student’s education record without the eligible student’s consent if:</a:t>
            </a:r>
            <a:endParaRPr sz="900">
              <a:solidFill>
                <a:schemeClr val="dk1"/>
              </a:solidFill>
              <a:latin typeface="Andika"/>
              <a:ea typeface="Andika"/>
              <a:cs typeface="Andika"/>
              <a:sym typeface="Andika"/>
            </a:endParaRPr>
          </a:p>
          <a:p>
            <a:pPr marL="457200" lvl="0" indent="-285750" algn="l" rtl="0">
              <a:lnSpc>
                <a:spcPct val="115000"/>
              </a:lnSpc>
              <a:spcBef>
                <a:spcPts val="1200"/>
              </a:spcBef>
              <a:spcAft>
                <a:spcPts val="0"/>
              </a:spcAft>
              <a:buClr>
                <a:schemeClr val="dk1"/>
              </a:buClr>
              <a:buSzPts val="900"/>
              <a:buFont typeface="Andika"/>
              <a:buChar char="●"/>
            </a:pPr>
            <a:r>
              <a:rPr lang="en" sz="900">
                <a:solidFill>
                  <a:schemeClr val="dk1"/>
                </a:solidFill>
                <a:latin typeface="Andika"/>
                <a:ea typeface="Andika"/>
                <a:cs typeface="Andika"/>
                <a:sym typeface="Andika"/>
              </a:rPr>
              <a:t>The parent claims the student as a dependent for tax purposes, or</a:t>
            </a:r>
            <a:endParaRPr sz="900">
              <a:solidFill>
                <a:schemeClr val="dk1"/>
              </a:solidFill>
              <a:latin typeface="Andika"/>
              <a:ea typeface="Andika"/>
              <a:cs typeface="Andika"/>
              <a:sym typeface="Andika"/>
            </a:endParaRPr>
          </a:p>
          <a:p>
            <a:pPr marL="457200" lvl="0" indent="-285750" algn="l" rtl="0">
              <a:lnSpc>
                <a:spcPct val="115000"/>
              </a:lnSpc>
              <a:spcBef>
                <a:spcPts val="0"/>
              </a:spcBef>
              <a:spcAft>
                <a:spcPts val="0"/>
              </a:spcAft>
              <a:buClr>
                <a:schemeClr val="dk1"/>
              </a:buClr>
              <a:buSzPts val="900"/>
              <a:buFont typeface="Andika"/>
              <a:buChar char="●"/>
            </a:pPr>
            <a:r>
              <a:rPr lang="en" sz="900">
                <a:solidFill>
                  <a:schemeClr val="dk1"/>
                </a:solidFill>
                <a:latin typeface="Andika"/>
                <a:ea typeface="Andika"/>
                <a:cs typeface="Andika"/>
                <a:sym typeface="Andika"/>
              </a:rPr>
              <a:t>In the case of a health and safety emergency if the disclosure is necessary to protect the student or others</a:t>
            </a:r>
            <a:endParaRPr sz="900">
              <a:solidFill>
                <a:schemeClr val="dk1"/>
              </a:solidFill>
              <a:latin typeface="Andika"/>
              <a:ea typeface="Andika"/>
              <a:cs typeface="Andika"/>
              <a:sym typeface="Andika"/>
            </a:endParaRPr>
          </a:p>
          <a:p>
            <a:pPr marL="0" lvl="0" indent="0" algn="l" rtl="0">
              <a:lnSpc>
                <a:spcPct val="115000"/>
              </a:lnSpc>
              <a:spcBef>
                <a:spcPts val="1200"/>
              </a:spcBef>
              <a:spcAft>
                <a:spcPts val="1200"/>
              </a:spcAft>
              <a:buNone/>
            </a:pPr>
            <a:r>
              <a:rPr lang="en" sz="900">
                <a:solidFill>
                  <a:schemeClr val="dk1"/>
                </a:solidFill>
                <a:latin typeface="Andika"/>
                <a:ea typeface="Andika"/>
                <a:cs typeface="Andika"/>
                <a:sym typeface="Andika"/>
              </a:rPr>
              <a:t>*** Nothing in FERPA prohibits school personnel from sharing information with parents that is based on the individual’s personal knowledge or observations, rather than being based on information learned from an education record. So, schools can freely share their concerns about an eligible student to the student’s parent if the concern is based on personal knowledge or observation.</a:t>
            </a:r>
            <a:endParaRPr sz="900">
              <a:solidFill>
                <a:schemeClr val="dk1"/>
              </a:solidFill>
              <a:latin typeface="Andika"/>
              <a:ea typeface="Andika"/>
              <a:cs typeface="Andika"/>
              <a:sym typeface="Andik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d9b4409944_1_2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d9b4409944_1_2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900">
                <a:solidFill>
                  <a:schemeClr val="dk1"/>
                </a:solidFill>
                <a:latin typeface="Andika"/>
                <a:ea typeface="Andika"/>
                <a:cs typeface="Andika"/>
                <a:sym typeface="Andika"/>
              </a:rPr>
              <a:t>HPAA permits covered health care providers to disclose protected health information to school nurses and other health care providers without prior authorization from the student or the student’s parents under certain circumstances, such as:</a:t>
            </a:r>
            <a:endParaRPr sz="900">
              <a:solidFill>
                <a:schemeClr val="dk1"/>
              </a:solidFill>
              <a:latin typeface="Andika"/>
              <a:ea typeface="Andika"/>
              <a:cs typeface="Andika"/>
              <a:sym typeface="Andika"/>
            </a:endParaRPr>
          </a:p>
          <a:p>
            <a:pPr marL="457200" lvl="0" indent="-285750" algn="l" rtl="0">
              <a:lnSpc>
                <a:spcPct val="115000"/>
              </a:lnSpc>
              <a:spcBef>
                <a:spcPts val="1200"/>
              </a:spcBef>
              <a:spcAft>
                <a:spcPts val="0"/>
              </a:spcAft>
              <a:buClr>
                <a:schemeClr val="dk1"/>
              </a:buClr>
              <a:buSzPts val="900"/>
              <a:buFont typeface="Andika"/>
              <a:buChar char="●"/>
            </a:pPr>
            <a:r>
              <a:rPr lang="en" sz="900">
                <a:solidFill>
                  <a:schemeClr val="dk1"/>
                </a:solidFill>
                <a:latin typeface="Andika"/>
                <a:ea typeface="Andika"/>
                <a:cs typeface="Andika"/>
                <a:sym typeface="Andika"/>
              </a:rPr>
              <a:t>The student’s primary care doctor can discuss medication and other health care needs if the nurse will be administering the medication or providing care to the student; or</a:t>
            </a:r>
            <a:endParaRPr sz="900">
              <a:solidFill>
                <a:schemeClr val="dk1"/>
              </a:solidFill>
              <a:latin typeface="Andika"/>
              <a:ea typeface="Andika"/>
              <a:cs typeface="Andika"/>
              <a:sym typeface="Andika"/>
            </a:endParaRPr>
          </a:p>
          <a:p>
            <a:pPr marL="457200" lvl="0" indent="-285750" algn="l" rtl="0">
              <a:lnSpc>
                <a:spcPct val="115000"/>
              </a:lnSpc>
              <a:spcBef>
                <a:spcPts val="0"/>
              </a:spcBef>
              <a:spcAft>
                <a:spcPts val="0"/>
              </a:spcAft>
              <a:buClr>
                <a:schemeClr val="dk1"/>
              </a:buClr>
              <a:buSzPts val="900"/>
              <a:buFont typeface="Andika"/>
              <a:buChar char="●"/>
            </a:pPr>
            <a:r>
              <a:rPr lang="en" sz="900">
                <a:solidFill>
                  <a:schemeClr val="dk1"/>
                </a:solidFill>
                <a:latin typeface="Andika"/>
                <a:ea typeface="Andika"/>
                <a:cs typeface="Andika"/>
                <a:sym typeface="Andika"/>
              </a:rPr>
              <a:t>A health care provider can share protected health information if the disclosure is necessary to “prevent or lessen a serious and imminent threat.”</a:t>
            </a:r>
            <a:endParaRPr sz="900">
              <a:solidFill>
                <a:schemeClr val="dk1"/>
              </a:solidFill>
              <a:latin typeface="Andika"/>
              <a:ea typeface="Andika"/>
              <a:cs typeface="Andika"/>
              <a:sym typeface="Andika"/>
            </a:endParaRPr>
          </a:p>
          <a:p>
            <a:pPr marL="457200" lvl="0" indent="-285750" algn="l" rtl="0">
              <a:lnSpc>
                <a:spcPct val="115000"/>
              </a:lnSpc>
              <a:spcBef>
                <a:spcPts val="0"/>
              </a:spcBef>
              <a:spcAft>
                <a:spcPts val="0"/>
              </a:spcAft>
              <a:buClr>
                <a:schemeClr val="dk1"/>
              </a:buClr>
              <a:buSzPts val="900"/>
              <a:buFont typeface="Andika"/>
              <a:buChar char="●"/>
            </a:pPr>
            <a:r>
              <a:rPr lang="en" sz="900">
                <a:solidFill>
                  <a:schemeClr val="dk1"/>
                </a:solidFill>
                <a:latin typeface="Andika"/>
                <a:ea typeface="Andika"/>
                <a:cs typeface="Andika"/>
                <a:sym typeface="Andika"/>
              </a:rPr>
              <a:t>Likewise, a school nurse or health care provider can share personally identifiable information to the student’s primary care doctor when there is a legitimate health and safety emergency. In this situation, you will want to disclose only PII that is reasonably necessary to protect the student’s health or safety or that of others.</a:t>
            </a:r>
            <a:endParaRPr sz="900">
              <a:solidFill>
                <a:schemeClr val="dk1"/>
              </a:solidFill>
              <a:latin typeface="Andika"/>
              <a:ea typeface="Andika"/>
              <a:cs typeface="Andika"/>
              <a:sym typeface="Andika"/>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d9b4409944_1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d9b4409944_1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d9b4409944_1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d9b4409944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d9b4409944_1_2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d9b4409944_1_2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Andika"/>
                <a:ea typeface="Andika"/>
                <a:cs typeface="Andika"/>
                <a:sym typeface="Andika"/>
              </a:rPr>
              <a:t>Protected Health Information (PHI) is any individually identifiable health information held or transmitted by a covered entity or its business associate in any form or media, including electronic, paper, or oral, that is  related to the past, present, or future provision of healthcare. </a:t>
            </a:r>
            <a:endParaRPr>
              <a:latin typeface="Andika"/>
              <a:ea typeface="Andika"/>
              <a:cs typeface="Andika"/>
              <a:sym typeface="Andika"/>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45720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d9b4409944_1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d9b4409944_1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“Covered entities” under HIPAA include health plans, healthcare clearinghouses, or any entity that provides healthcare services to patients for which they transmit health information electronically.</a:t>
            </a:r>
            <a:endParaRPr/>
          </a:p>
          <a:p>
            <a:pPr marL="0" lvl="0" indent="0" algn="l" rtl="0">
              <a:spcBef>
                <a:spcPts val="0"/>
              </a:spcBef>
              <a:spcAft>
                <a:spcPts val="0"/>
              </a:spcAft>
              <a:buNone/>
            </a:pPr>
            <a:endParaRPr/>
          </a:p>
          <a:p>
            <a:pPr marL="0" lvl="0" indent="0" algn="l" rtl="0">
              <a:spcBef>
                <a:spcPts val="0"/>
              </a:spcBef>
              <a:spcAft>
                <a:spcPts val="0"/>
              </a:spcAft>
              <a:buNone/>
            </a:pPr>
            <a:r>
              <a:rPr lang="en"/>
              <a:t>In most cases, the HIPAA privacy rule does not apply to elementary or secondary schools because either the school is not a HIPAA-covered entity, or even if it is, the school maintains health information only on students in records that are “education records” covered by FERPA. The HIPAA Privacy Rule specifically excludes from coverage records that are protected by FERPA, so let’s learn about FERPA.</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d9b4409944_1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d9b4409944_1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FERPA is a federal law that protects the privacy of student education records and applies to all schools that receive funds from the US Department of Education. FERPA gives parents certain rights with respect to their children’s education records; rights that transfer to to student when he or she reaches the age of 18, who are then referred to in the law as “eligible students.”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d9b4409944_1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d9b4409944_1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d9b4409944_1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d9b4409944_1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d9b4409944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d9b4409944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FERPA talks about “educational agency or institution” which generally refers to (READ SLIDE)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d9b4409944_1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d9b4409944_1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thical">
  <p:cSld name="SECTION_TITLE_AND_DESCRIPTION_1">
    <p:spTree>
      <p:nvGrpSpPr>
        <p:cNvPr id="1" name="Shape 50"/>
        <p:cNvGrpSpPr/>
        <p:nvPr/>
      </p:nvGrpSpPr>
      <p:grpSpPr>
        <a:xfrm>
          <a:off x="0" y="0"/>
          <a:ext cx="0" cy="0"/>
          <a:chOff x="0" y="0"/>
          <a:chExt cx="0" cy="0"/>
        </a:xfrm>
      </p:grpSpPr>
      <p:sp>
        <p:nvSpPr>
          <p:cNvPr id="51" name="Google Shape;51;p13"/>
          <p:cNvSpPr/>
          <p:nvPr/>
        </p:nvSpPr>
        <p:spPr>
          <a:xfrm>
            <a:off x="-35700" y="4604375"/>
            <a:ext cx="9215400" cy="572700"/>
          </a:xfrm>
          <a:prstGeom prst="rect">
            <a:avLst/>
          </a:prstGeom>
          <a:solidFill>
            <a:srgbClr val="112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2" name="Google Shape;52;p13"/>
          <p:cNvPicPr preferRelativeResize="0"/>
          <p:nvPr/>
        </p:nvPicPr>
        <p:blipFill>
          <a:blip r:embed="rId2">
            <a:alphaModFix/>
          </a:blip>
          <a:stretch>
            <a:fillRect/>
          </a:stretch>
        </p:blipFill>
        <p:spPr>
          <a:xfrm>
            <a:off x="8032400" y="4706800"/>
            <a:ext cx="735700" cy="367850"/>
          </a:xfrm>
          <a:prstGeom prst="rect">
            <a:avLst/>
          </a:prstGeom>
          <a:noFill/>
          <a:ln>
            <a:noFill/>
          </a:ln>
        </p:spPr>
      </p:pic>
      <p:grpSp>
        <p:nvGrpSpPr>
          <p:cNvPr id="53" name="Google Shape;53;p13"/>
          <p:cNvGrpSpPr/>
          <p:nvPr/>
        </p:nvGrpSpPr>
        <p:grpSpPr>
          <a:xfrm>
            <a:off x="-211150" y="4118300"/>
            <a:ext cx="1682400" cy="1682400"/>
            <a:chOff x="-319200" y="4181025"/>
            <a:chExt cx="1682400" cy="1682400"/>
          </a:xfrm>
        </p:grpSpPr>
        <p:sp>
          <p:nvSpPr>
            <p:cNvPr id="54" name="Google Shape;54;p13"/>
            <p:cNvSpPr/>
            <p:nvPr/>
          </p:nvSpPr>
          <p:spPr>
            <a:xfrm>
              <a:off x="-319200" y="4181025"/>
              <a:ext cx="1682400" cy="1682400"/>
            </a:xfrm>
            <a:prstGeom prst="ellipse">
              <a:avLst/>
            </a:prstGeom>
            <a:solidFill>
              <a:srgbClr val="1122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5" name="Google Shape;55;p13"/>
            <p:cNvPicPr preferRelativeResize="0"/>
            <p:nvPr/>
          </p:nvPicPr>
          <p:blipFill>
            <a:blip r:embed="rId3">
              <a:alphaModFix/>
            </a:blip>
            <a:stretch>
              <a:fillRect/>
            </a:stretch>
          </p:blipFill>
          <p:spPr>
            <a:xfrm>
              <a:off x="71190" y="4241885"/>
              <a:ext cx="901610" cy="901610"/>
            </a:xfrm>
            <a:prstGeom prst="rect">
              <a:avLst/>
            </a:prstGeom>
            <a:noFill/>
            <a:ln>
              <a:noFill/>
            </a:ln>
          </p:spPr>
        </p:pic>
      </p:grpSp>
      <p:sp>
        <p:nvSpPr>
          <p:cNvPr id="56" name="Google Shape;56;p13"/>
          <p:cNvSpPr txBox="1">
            <a:spLocks noGrp="1"/>
          </p:cNvSpPr>
          <p:nvPr>
            <p:ph type="body" idx="1"/>
          </p:nvPr>
        </p:nvSpPr>
        <p:spPr>
          <a:xfrm>
            <a:off x="4574050" y="289775"/>
            <a:ext cx="4337400" cy="4162200"/>
          </a:xfrm>
          <a:prstGeom prst="rect">
            <a:avLst/>
          </a:prstGeom>
        </p:spPr>
        <p:txBody>
          <a:bodyPr spcFirstLastPara="1" wrap="square" lIns="91425" tIns="91425" rIns="91425" bIns="91425" anchor="t" anchorCtr="0">
            <a:normAutofit/>
          </a:bodyPr>
          <a:lstStyle>
            <a:lvl1pPr marL="457200" lvl="0" indent="-355600" rtl="0">
              <a:spcBef>
                <a:spcPts val="0"/>
              </a:spcBef>
              <a:spcAft>
                <a:spcPts val="0"/>
              </a:spcAft>
              <a:buSzPts val="2000"/>
              <a:buChar char="●"/>
              <a:defRPr sz="2000"/>
            </a:lvl1pPr>
            <a:lvl2pPr marL="914400" lvl="1" indent="-330200" rtl="0">
              <a:spcBef>
                <a:spcPts val="0"/>
              </a:spcBef>
              <a:spcAft>
                <a:spcPts val="0"/>
              </a:spcAft>
              <a:buSzPts val="1600"/>
              <a:buChar char="○"/>
              <a:defRPr sz="1600"/>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Ending slide 2">
  <p:cSld name="BLANK_1">
    <p:spTree>
      <p:nvGrpSpPr>
        <p:cNvPr id="1" name="Shape 57"/>
        <p:cNvGrpSpPr/>
        <p:nvPr/>
      </p:nvGrpSpPr>
      <p:grpSpPr>
        <a:xfrm>
          <a:off x="0" y="0"/>
          <a:ext cx="0" cy="0"/>
          <a:chOff x="0" y="0"/>
          <a:chExt cx="0" cy="0"/>
        </a:xfrm>
      </p:grpSpPr>
      <p:sp>
        <p:nvSpPr>
          <p:cNvPr id="58" name="Google Shape;58;p14"/>
          <p:cNvSpPr txBox="1">
            <a:spLocks noGrp="1"/>
          </p:cNvSpPr>
          <p:nvPr>
            <p:ph type="sldNum" idx="12"/>
          </p:nvPr>
        </p:nvSpPr>
        <p:spPr>
          <a:xfrm>
            <a:off x="8517283" y="4658742"/>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59" name="Google Shape;59;p14"/>
          <p:cNvGrpSpPr/>
          <p:nvPr/>
        </p:nvGrpSpPr>
        <p:grpSpPr>
          <a:xfrm>
            <a:off x="2346900" y="307175"/>
            <a:ext cx="4450200" cy="4514775"/>
            <a:chOff x="2346900" y="307175"/>
            <a:chExt cx="4450200" cy="4514775"/>
          </a:xfrm>
        </p:grpSpPr>
        <p:sp>
          <p:nvSpPr>
            <p:cNvPr id="60" name="Google Shape;60;p14"/>
            <p:cNvSpPr/>
            <p:nvPr/>
          </p:nvSpPr>
          <p:spPr>
            <a:xfrm>
              <a:off x="2346900" y="307175"/>
              <a:ext cx="4450200" cy="44502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1" name="Google Shape;61;p14"/>
            <p:cNvPicPr preferRelativeResize="0"/>
            <p:nvPr/>
          </p:nvPicPr>
          <p:blipFill>
            <a:blip r:embed="rId2">
              <a:alphaModFix/>
            </a:blip>
            <a:stretch>
              <a:fillRect/>
            </a:stretch>
          </p:blipFill>
          <p:spPr>
            <a:xfrm>
              <a:off x="4796903" y="589127"/>
              <a:ext cx="577633" cy="577628"/>
            </a:xfrm>
            <a:prstGeom prst="rect">
              <a:avLst/>
            </a:prstGeom>
            <a:noFill/>
            <a:ln>
              <a:noFill/>
            </a:ln>
          </p:spPr>
        </p:pic>
        <p:pic>
          <p:nvPicPr>
            <p:cNvPr id="62" name="Google Shape;62;p14"/>
            <p:cNvPicPr preferRelativeResize="0"/>
            <p:nvPr/>
          </p:nvPicPr>
          <p:blipFill>
            <a:blip r:embed="rId3">
              <a:alphaModFix/>
            </a:blip>
            <a:stretch>
              <a:fillRect/>
            </a:stretch>
          </p:blipFill>
          <p:spPr>
            <a:xfrm>
              <a:off x="3809900" y="589118"/>
              <a:ext cx="577631" cy="577626"/>
            </a:xfrm>
            <a:prstGeom prst="rect">
              <a:avLst/>
            </a:prstGeom>
            <a:noFill/>
            <a:ln>
              <a:noFill/>
            </a:ln>
          </p:spPr>
        </p:pic>
        <p:pic>
          <p:nvPicPr>
            <p:cNvPr id="63" name="Google Shape;63;p14"/>
            <p:cNvPicPr preferRelativeResize="0"/>
            <p:nvPr/>
          </p:nvPicPr>
          <p:blipFill>
            <a:blip r:embed="rId4">
              <a:alphaModFix/>
            </a:blip>
            <a:stretch>
              <a:fillRect/>
            </a:stretch>
          </p:blipFill>
          <p:spPr>
            <a:xfrm>
              <a:off x="2693987" y="2004512"/>
              <a:ext cx="577631" cy="575093"/>
            </a:xfrm>
            <a:prstGeom prst="rect">
              <a:avLst/>
            </a:prstGeom>
            <a:noFill/>
            <a:ln>
              <a:noFill/>
            </a:ln>
          </p:spPr>
        </p:pic>
        <p:pic>
          <p:nvPicPr>
            <p:cNvPr id="64" name="Google Shape;64;p14"/>
            <p:cNvPicPr preferRelativeResize="0"/>
            <p:nvPr/>
          </p:nvPicPr>
          <p:blipFill>
            <a:blip r:embed="rId5">
              <a:alphaModFix/>
            </a:blip>
            <a:stretch>
              <a:fillRect/>
            </a:stretch>
          </p:blipFill>
          <p:spPr>
            <a:xfrm>
              <a:off x="5586827" y="1135377"/>
              <a:ext cx="577633" cy="577585"/>
            </a:xfrm>
            <a:prstGeom prst="rect">
              <a:avLst/>
            </a:prstGeom>
            <a:noFill/>
            <a:ln>
              <a:noFill/>
            </a:ln>
          </p:spPr>
        </p:pic>
        <p:pic>
          <p:nvPicPr>
            <p:cNvPr id="65" name="Google Shape;65;p14"/>
            <p:cNvPicPr preferRelativeResize="0"/>
            <p:nvPr/>
          </p:nvPicPr>
          <p:blipFill>
            <a:blip r:embed="rId6">
              <a:alphaModFix/>
            </a:blip>
            <a:stretch>
              <a:fillRect/>
            </a:stretch>
          </p:blipFill>
          <p:spPr>
            <a:xfrm>
              <a:off x="3715706" y="1394212"/>
              <a:ext cx="1712616" cy="2193186"/>
            </a:xfrm>
            <a:prstGeom prst="rect">
              <a:avLst/>
            </a:prstGeom>
            <a:noFill/>
            <a:ln>
              <a:noFill/>
            </a:ln>
          </p:spPr>
        </p:pic>
        <p:pic>
          <p:nvPicPr>
            <p:cNvPr id="66" name="Google Shape;66;p14"/>
            <p:cNvPicPr preferRelativeResize="0"/>
            <p:nvPr/>
          </p:nvPicPr>
          <p:blipFill>
            <a:blip r:embed="rId7">
              <a:alphaModFix/>
            </a:blip>
            <a:stretch>
              <a:fillRect/>
            </a:stretch>
          </p:blipFill>
          <p:spPr>
            <a:xfrm>
              <a:off x="3547075" y="3777525"/>
              <a:ext cx="2049850" cy="1044425"/>
            </a:xfrm>
            <a:prstGeom prst="rect">
              <a:avLst/>
            </a:prstGeom>
            <a:noFill/>
            <a:ln>
              <a:noFill/>
            </a:ln>
          </p:spPr>
        </p:pic>
        <p:pic>
          <p:nvPicPr>
            <p:cNvPr id="67" name="Google Shape;67;p14"/>
            <p:cNvPicPr preferRelativeResize="0"/>
            <p:nvPr/>
          </p:nvPicPr>
          <p:blipFill>
            <a:blip r:embed="rId8">
              <a:alphaModFix/>
            </a:blip>
            <a:stretch>
              <a:fillRect/>
            </a:stretch>
          </p:blipFill>
          <p:spPr>
            <a:xfrm>
              <a:off x="5872394" y="2003253"/>
              <a:ext cx="577631" cy="577628"/>
            </a:xfrm>
            <a:prstGeom prst="rect">
              <a:avLst/>
            </a:prstGeom>
            <a:noFill/>
            <a:ln>
              <a:noFill/>
            </a:ln>
          </p:spPr>
        </p:pic>
        <p:pic>
          <p:nvPicPr>
            <p:cNvPr id="68" name="Google Shape;68;p14"/>
            <p:cNvPicPr preferRelativeResize="0"/>
            <p:nvPr/>
          </p:nvPicPr>
          <p:blipFill>
            <a:blip r:embed="rId9">
              <a:alphaModFix/>
            </a:blip>
            <a:stretch>
              <a:fillRect/>
            </a:stretch>
          </p:blipFill>
          <p:spPr>
            <a:xfrm>
              <a:off x="2979567" y="1135380"/>
              <a:ext cx="577633" cy="577585"/>
            </a:xfrm>
            <a:prstGeom prst="rect">
              <a:avLst/>
            </a:prstGeom>
            <a:noFill/>
            <a:ln>
              <a:noFill/>
            </a:ln>
          </p:spPr>
        </p:pic>
        <p:pic>
          <p:nvPicPr>
            <p:cNvPr id="69" name="Google Shape;69;p14"/>
            <p:cNvPicPr preferRelativeResize="0"/>
            <p:nvPr/>
          </p:nvPicPr>
          <p:blipFill>
            <a:blip r:embed="rId10">
              <a:alphaModFix/>
            </a:blip>
            <a:stretch>
              <a:fillRect/>
            </a:stretch>
          </p:blipFill>
          <p:spPr>
            <a:xfrm>
              <a:off x="5776723" y="2907971"/>
              <a:ext cx="577633" cy="577628"/>
            </a:xfrm>
            <a:prstGeom prst="rect">
              <a:avLst/>
            </a:prstGeom>
            <a:noFill/>
            <a:ln>
              <a:noFill/>
            </a:ln>
          </p:spPr>
        </p:pic>
        <p:pic>
          <p:nvPicPr>
            <p:cNvPr id="70" name="Google Shape;70;p14"/>
            <p:cNvPicPr preferRelativeResize="0"/>
            <p:nvPr/>
          </p:nvPicPr>
          <p:blipFill>
            <a:blip r:embed="rId11">
              <a:alphaModFix/>
            </a:blip>
            <a:stretch>
              <a:fillRect/>
            </a:stretch>
          </p:blipFill>
          <p:spPr>
            <a:xfrm>
              <a:off x="2789674" y="2907975"/>
              <a:ext cx="577633" cy="577628"/>
            </a:xfrm>
            <a:prstGeom prst="rect">
              <a:avLst/>
            </a:prstGeom>
            <a:noFill/>
            <a:ln>
              <a:noFill/>
            </a:ln>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mailto:kgregson@mpsaz.org" TargetMode="Externa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idx="4294967295"/>
          </p:nvPr>
        </p:nvSpPr>
        <p:spPr>
          <a:xfrm>
            <a:off x="311700" y="445025"/>
            <a:ext cx="8520600" cy="281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sz="3300">
                <a:latin typeface="Andika"/>
                <a:ea typeface="Andika"/>
                <a:cs typeface="Andika"/>
                <a:sym typeface="Andika"/>
              </a:rPr>
              <a:t>Protecting the Confidentiality of</a:t>
            </a:r>
            <a:endParaRPr sz="3300">
              <a:latin typeface="Andika"/>
              <a:ea typeface="Andika"/>
              <a:cs typeface="Andika"/>
              <a:sym typeface="Andika"/>
            </a:endParaRPr>
          </a:p>
          <a:p>
            <a:pPr marL="0" lvl="0" indent="0" algn="l" rtl="0">
              <a:spcBef>
                <a:spcPts val="0"/>
              </a:spcBef>
              <a:spcAft>
                <a:spcPts val="0"/>
              </a:spcAft>
              <a:buClr>
                <a:schemeClr val="dk1"/>
              </a:buClr>
              <a:buSzPts val="1100"/>
              <a:buFont typeface="Arial"/>
              <a:buNone/>
            </a:pPr>
            <a:r>
              <a:rPr lang="en" sz="3300">
                <a:latin typeface="Andika"/>
                <a:ea typeface="Andika"/>
                <a:cs typeface="Andika"/>
                <a:sym typeface="Andika"/>
              </a:rPr>
              <a:t>Student Health Records </a:t>
            </a:r>
            <a:endParaRPr sz="3300">
              <a:latin typeface="Andika"/>
              <a:ea typeface="Andika"/>
              <a:cs typeface="Andika"/>
              <a:sym typeface="Andika"/>
            </a:endParaRPr>
          </a:p>
          <a:p>
            <a:pPr marL="0" lvl="0" indent="0" algn="l" rtl="0">
              <a:spcBef>
                <a:spcPts val="0"/>
              </a:spcBef>
              <a:spcAft>
                <a:spcPts val="0"/>
              </a:spcAft>
              <a:buNone/>
            </a:pPr>
            <a:endParaRPr/>
          </a:p>
        </p:txBody>
      </p:sp>
      <p:sp>
        <p:nvSpPr>
          <p:cNvPr id="76" name="Google Shape;76;p15"/>
          <p:cNvSpPr txBox="1">
            <a:spLocks noGrp="1"/>
          </p:cNvSpPr>
          <p:nvPr>
            <p:ph type="body" idx="1"/>
          </p:nvPr>
        </p:nvSpPr>
        <p:spPr>
          <a:xfrm>
            <a:off x="311700" y="3466275"/>
            <a:ext cx="8520600" cy="1102500"/>
          </a:xfrm>
          <a:prstGeom prst="rect">
            <a:avLst/>
          </a:prstGeom>
        </p:spPr>
        <p:txBody>
          <a:bodyPr spcFirstLastPara="1" wrap="square" lIns="91425" tIns="91425" rIns="91425" bIns="91425" anchor="t" anchorCtr="0">
            <a:normAutofit lnSpcReduction="20000"/>
          </a:bodyPr>
          <a:lstStyle/>
          <a:p>
            <a:pPr marL="0" lvl="0" indent="0" algn="r" rtl="0">
              <a:spcBef>
                <a:spcPts val="0"/>
              </a:spcBef>
              <a:spcAft>
                <a:spcPts val="1200"/>
              </a:spcAft>
              <a:buNone/>
            </a:pPr>
            <a:r>
              <a:rPr lang="en">
                <a:latin typeface="Andika"/>
                <a:ea typeface="Andika"/>
                <a:cs typeface="Andika"/>
                <a:sym typeface="Andika"/>
              </a:rPr>
              <a:t>Kacey Gregson</a:t>
            </a:r>
            <a:br>
              <a:rPr lang="en">
                <a:latin typeface="Andika"/>
                <a:ea typeface="Andika"/>
                <a:cs typeface="Andika"/>
                <a:sym typeface="Andika"/>
              </a:rPr>
            </a:br>
            <a:r>
              <a:rPr lang="en">
                <a:latin typeface="Andika"/>
                <a:ea typeface="Andika"/>
                <a:cs typeface="Andika"/>
                <a:sym typeface="Andika"/>
              </a:rPr>
              <a:t>General Counsel</a:t>
            </a:r>
            <a:br>
              <a:rPr lang="en">
                <a:latin typeface="Andika"/>
                <a:ea typeface="Andika"/>
                <a:cs typeface="Andika"/>
                <a:sym typeface="Andika"/>
              </a:rPr>
            </a:br>
            <a:r>
              <a:rPr lang="en">
                <a:latin typeface="Andika"/>
                <a:ea typeface="Andika"/>
                <a:cs typeface="Andika"/>
                <a:sym typeface="Andika"/>
              </a:rPr>
              <a:t>June 2021</a:t>
            </a:r>
            <a:endParaRPr>
              <a:latin typeface="Andika"/>
              <a:ea typeface="Andika"/>
              <a:cs typeface="Andika"/>
              <a:sym typeface="Andik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Health Records</a:t>
            </a:r>
            <a:endParaRPr sz="2520">
              <a:latin typeface="Andika"/>
              <a:ea typeface="Andika"/>
              <a:cs typeface="Andika"/>
              <a:sym typeface="Andika"/>
            </a:endParaRPr>
          </a:p>
        </p:txBody>
      </p:sp>
      <p:sp>
        <p:nvSpPr>
          <p:cNvPr id="130" name="Google Shape;130;p24"/>
          <p:cNvSpPr txBox="1">
            <a:spLocks noGrp="1"/>
          </p:cNvSpPr>
          <p:nvPr>
            <p:ph type="body" idx="1"/>
          </p:nvPr>
        </p:nvSpPr>
        <p:spPr>
          <a:xfrm>
            <a:off x="919800" y="1152475"/>
            <a:ext cx="7912500" cy="3416400"/>
          </a:xfrm>
          <a:prstGeom prst="rect">
            <a:avLst/>
          </a:prstGeom>
        </p:spPr>
        <p:txBody>
          <a:bodyPr spcFirstLastPara="1" wrap="square" lIns="91425" tIns="91425" rIns="91425" bIns="91425" anchor="t" anchorCtr="0">
            <a:normAutofit/>
          </a:bodyPr>
          <a:lstStyle/>
          <a:p>
            <a:pPr marL="0" marR="844644" lvl="0" indent="0" algn="just" rtl="0">
              <a:spcBef>
                <a:spcPts val="0"/>
              </a:spcBef>
              <a:spcAft>
                <a:spcPts val="0"/>
              </a:spcAft>
              <a:buNone/>
            </a:pPr>
            <a:r>
              <a:rPr lang="en" sz="1800">
                <a:solidFill>
                  <a:schemeClr val="dk1"/>
                </a:solidFill>
                <a:latin typeface="Andika"/>
                <a:ea typeface="Andika"/>
                <a:cs typeface="Andika"/>
                <a:sym typeface="Andika"/>
              </a:rPr>
              <a:t>“Health records,” including immunization records and other records maintained by the school nurse are considered “education records” and are protected from disclosure under FERPA.</a:t>
            </a:r>
            <a:endParaRPr sz="1800">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Education Records</a:t>
            </a:r>
            <a:endParaRPr sz="2520">
              <a:latin typeface="Andika"/>
              <a:ea typeface="Andika"/>
              <a:cs typeface="Andika"/>
              <a:sym typeface="Andika"/>
            </a:endParaRPr>
          </a:p>
        </p:txBody>
      </p:sp>
      <p:sp>
        <p:nvSpPr>
          <p:cNvPr id="136" name="Google Shape;136;p25"/>
          <p:cNvSpPr txBox="1">
            <a:spLocks noGrp="1"/>
          </p:cNvSpPr>
          <p:nvPr>
            <p:ph type="body" idx="1"/>
          </p:nvPr>
        </p:nvSpPr>
        <p:spPr>
          <a:xfrm>
            <a:off x="901775" y="1152475"/>
            <a:ext cx="7930500" cy="3043800"/>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0"/>
              </a:spcAft>
              <a:buNone/>
            </a:pPr>
            <a:r>
              <a:rPr lang="en" sz="1800">
                <a:solidFill>
                  <a:schemeClr val="dk1"/>
                </a:solidFill>
                <a:latin typeface="Andika"/>
                <a:ea typeface="Andika"/>
                <a:cs typeface="Andika"/>
                <a:sym typeface="Andika"/>
              </a:rPr>
              <a:t>Education records are </a:t>
            </a:r>
            <a:r>
              <a:rPr lang="en" sz="1800" b="1" i="1">
                <a:solidFill>
                  <a:schemeClr val="dk1"/>
                </a:solidFill>
                <a:latin typeface="Andika"/>
                <a:ea typeface="Andika"/>
                <a:cs typeface="Andika"/>
                <a:sym typeface="Andika"/>
              </a:rPr>
              <a:t>not</a:t>
            </a:r>
            <a:r>
              <a:rPr lang="en" sz="1800">
                <a:solidFill>
                  <a:schemeClr val="dk1"/>
                </a:solidFill>
                <a:latin typeface="Andika"/>
                <a:ea typeface="Andika"/>
                <a:cs typeface="Andika"/>
                <a:sym typeface="Andika"/>
              </a:rPr>
              <a:t>:</a:t>
            </a:r>
            <a:endParaRPr sz="1800">
              <a:solidFill>
                <a:schemeClr val="dk1"/>
              </a:solidFill>
              <a:latin typeface="Andika"/>
              <a:ea typeface="Andika"/>
              <a:cs typeface="Andika"/>
              <a:sym typeface="Andika"/>
            </a:endParaRPr>
          </a:p>
          <a:p>
            <a:pPr marL="457200" lvl="0" indent="-330200" algn="l" rtl="0">
              <a:lnSpc>
                <a:spcPct val="105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Personal notes or memory aids</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Records kept in the sole possession of the maker</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Records of the school’s law enforcement unit</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Treatment records</a:t>
            </a:r>
            <a:endParaRPr sz="1800">
              <a:solidFill>
                <a:schemeClr val="dk1"/>
              </a:solidFill>
              <a:latin typeface="Andika"/>
              <a:ea typeface="Andika"/>
              <a:cs typeface="Andika"/>
              <a:sym typeface="Andik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6"/>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Treatment Records</a:t>
            </a:r>
            <a:endParaRPr sz="2520">
              <a:latin typeface="Andika"/>
              <a:ea typeface="Andika"/>
              <a:cs typeface="Andika"/>
              <a:sym typeface="Andika"/>
            </a:endParaRPr>
          </a:p>
        </p:txBody>
      </p:sp>
      <p:sp>
        <p:nvSpPr>
          <p:cNvPr id="142" name="Google Shape;142;p26"/>
          <p:cNvSpPr txBox="1">
            <a:spLocks noGrp="1"/>
          </p:cNvSpPr>
          <p:nvPr>
            <p:ph type="body" idx="1"/>
          </p:nvPr>
        </p:nvSpPr>
        <p:spPr>
          <a:xfrm>
            <a:off x="805575" y="1106175"/>
            <a:ext cx="8026800" cy="3390600"/>
          </a:xfrm>
          <a:prstGeom prst="rect">
            <a:avLst/>
          </a:prstGeom>
        </p:spPr>
        <p:txBody>
          <a:bodyPr spcFirstLastPara="1" wrap="square" lIns="91425" tIns="91425" rIns="91425" bIns="91425" anchor="t" anchorCtr="0">
            <a:normAutofit fontScale="40000"/>
          </a:bodyPr>
          <a:lstStyle/>
          <a:p>
            <a:pPr marL="0" lvl="0" indent="0" algn="l" rtl="0">
              <a:spcBef>
                <a:spcPts val="0"/>
              </a:spcBef>
              <a:spcAft>
                <a:spcPts val="0"/>
              </a:spcAft>
              <a:buNone/>
            </a:pPr>
            <a:r>
              <a:rPr lang="en" sz="4250">
                <a:solidFill>
                  <a:schemeClr val="dk1"/>
                </a:solidFill>
                <a:latin typeface="Andika"/>
                <a:ea typeface="Andika"/>
                <a:cs typeface="Andika"/>
                <a:sym typeface="Andika"/>
              </a:rPr>
              <a:t>“Treatment Records” are:</a:t>
            </a:r>
            <a:endParaRPr sz="4250">
              <a:solidFill>
                <a:schemeClr val="dk1"/>
              </a:solidFill>
              <a:latin typeface="Andika"/>
              <a:ea typeface="Andika"/>
              <a:cs typeface="Andika"/>
              <a:sym typeface="Andika"/>
            </a:endParaRPr>
          </a:p>
          <a:p>
            <a:pPr marL="457200" marR="558819" lvl="0" indent="0" algn="just" rtl="0">
              <a:spcBef>
                <a:spcPts val="1200"/>
              </a:spcBef>
              <a:spcAft>
                <a:spcPts val="0"/>
              </a:spcAft>
              <a:buNone/>
            </a:pPr>
            <a:r>
              <a:rPr lang="en" sz="3500">
                <a:solidFill>
                  <a:schemeClr val="dk1"/>
                </a:solidFill>
                <a:latin typeface="Andika"/>
                <a:ea typeface="Andika"/>
                <a:cs typeface="Andika"/>
                <a:sym typeface="Andika"/>
              </a:rPr>
              <a:t>Records on a student who is 18 years of age or older, or is attending an institution of postsecondary education, which are made or maintained by a physician, psychiatrist, psychologist, or other recognized professional or paraprofessional acting in his professional or paraprofessional capacity, or assisting in that capacity, and which are made, maintained, or used only in connection with the provision of treatment to the student, and are not available to anyone other than persons providing such treatment, except that such records can be personally reviewed by a physician or other appropriate professional of the student’s choice.</a:t>
            </a:r>
            <a:endParaRPr sz="3500">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7"/>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Right to Consent to Disclosure</a:t>
            </a:r>
            <a:endParaRPr sz="2520">
              <a:latin typeface="Andika"/>
              <a:ea typeface="Andika"/>
              <a:cs typeface="Andika"/>
              <a:sym typeface="Andika"/>
            </a:endParaRPr>
          </a:p>
        </p:txBody>
      </p:sp>
      <p:sp>
        <p:nvSpPr>
          <p:cNvPr id="148" name="Google Shape;148;p27"/>
          <p:cNvSpPr txBox="1">
            <a:spLocks noGrp="1"/>
          </p:cNvSpPr>
          <p:nvPr>
            <p:ph type="body" idx="1"/>
          </p:nvPr>
        </p:nvSpPr>
        <p:spPr>
          <a:xfrm>
            <a:off x="889750" y="1152475"/>
            <a:ext cx="7942500" cy="3416400"/>
          </a:xfrm>
          <a:prstGeom prst="rect">
            <a:avLst/>
          </a:prstGeom>
        </p:spPr>
        <p:txBody>
          <a:bodyPr spcFirstLastPara="1" wrap="square" lIns="91425" tIns="91425" rIns="91425" bIns="91425" anchor="t" anchorCtr="0">
            <a:normAutofit/>
          </a:bodyPr>
          <a:lstStyle/>
          <a:p>
            <a:pPr marL="0" marR="903278" lvl="0" indent="0" algn="just" rtl="0">
              <a:spcBef>
                <a:spcPts val="0"/>
              </a:spcBef>
              <a:spcAft>
                <a:spcPts val="0"/>
              </a:spcAft>
              <a:buNone/>
            </a:pPr>
            <a:r>
              <a:rPr lang="en" sz="1800">
                <a:solidFill>
                  <a:schemeClr val="dk1"/>
                </a:solidFill>
                <a:latin typeface="Andika"/>
                <a:ea typeface="Andika"/>
                <a:cs typeface="Andika"/>
                <a:sym typeface="Andika"/>
              </a:rPr>
              <a:t>FERPA requires schools to obtain consent of parents of students who are or have been in attendance at the school prior to the disclosure of education records, with a few exceptions.</a:t>
            </a:r>
            <a:endParaRPr sz="1541">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Disclosure</a:t>
            </a:r>
            <a:endParaRPr sz="2520">
              <a:latin typeface="Andika"/>
              <a:ea typeface="Andika"/>
              <a:cs typeface="Andika"/>
              <a:sym typeface="Andika"/>
            </a:endParaRPr>
          </a:p>
        </p:txBody>
      </p:sp>
      <p:sp>
        <p:nvSpPr>
          <p:cNvPr id="154" name="Google Shape;154;p28"/>
          <p:cNvSpPr txBox="1">
            <a:spLocks noGrp="1"/>
          </p:cNvSpPr>
          <p:nvPr>
            <p:ph type="body" idx="1"/>
          </p:nvPr>
        </p:nvSpPr>
        <p:spPr>
          <a:xfrm>
            <a:off x="841650" y="1152475"/>
            <a:ext cx="7990800" cy="3416400"/>
          </a:xfrm>
          <a:prstGeom prst="rect">
            <a:avLst/>
          </a:prstGeom>
        </p:spPr>
        <p:txBody>
          <a:bodyPr spcFirstLastPara="1" wrap="square" lIns="91425" tIns="91425" rIns="91425" bIns="91425" anchor="t" anchorCtr="0">
            <a:normAutofit/>
          </a:bodyPr>
          <a:lstStyle/>
          <a:p>
            <a:pPr marL="0" marR="922797" lvl="0" indent="0" algn="just" rtl="0">
              <a:spcBef>
                <a:spcPts val="0"/>
              </a:spcBef>
              <a:spcAft>
                <a:spcPts val="0"/>
              </a:spcAft>
              <a:buNone/>
            </a:pPr>
            <a:r>
              <a:rPr lang="en" sz="1800">
                <a:solidFill>
                  <a:schemeClr val="dk1"/>
                </a:solidFill>
                <a:latin typeface="Andika"/>
                <a:ea typeface="Andika"/>
                <a:cs typeface="Andika"/>
                <a:sym typeface="Andika"/>
              </a:rPr>
              <a:t>Disclosure means to permit access to or the release, transfer, or other communication of confidential education records to any party by any means, including oral, written, or electronic.</a:t>
            </a:r>
            <a:endParaRPr sz="1541">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9"/>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Disclosure Without Consent</a:t>
            </a:r>
            <a:endParaRPr sz="2520">
              <a:latin typeface="Andika"/>
              <a:ea typeface="Andika"/>
              <a:cs typeface="Andika"/>
              <a:sym typeface="Andika"/>
            </a:endParaRPr>
          </a:p>
        </p:txBody>
      </p:sp>
      <p:sp>
        <p:nvSpPr>
          <p:cNvPr id="160" name="Google Shape;160;p29"/>
          <p:cNvSpPr txBox="1">
            <a:spLocks noGrp="1"/>
          </p:cNvSpPr>
          <p:nvPr>
            <p:ph type="body" idx="1"/>
          </p:nvPr>
        </p:nvSpPr>
        <p:spPr>
          <a:xfrm>
            <a:off x="883750" y="1152475"/>
            <a:ext cx="7948500" cy="3416400"/>
          </a:xfrm>
          <a:prstGeom prst="rect">
            <a:avLst/>
          </a:prstGeom>
        </p:spPr>
        <p:txBody>
          <a:bodyPr spcFirstLastPara="1" wrap="square" lIns="91425" tIns="91425" rIns="91425" bIns="91425" anchor="t" anchorCtr="0">
            <a:normAutofit/>
          </a:bodyPr>
          <a:lstStyle/>
          <a:p>
            <a:pPr marL="0" marR="909289" lvl="0" indent="0" algn="just" rtl="0">
              <a:spcBef>
                <a:spcPts val="0"/>
              </a:spcBef>
              <a:spcAft>
                <a:spcPts val="0"/>
              </a:spcAft>
              <a:buNone/>
            </a:pPr>
            <a:r>
              <a:rPr lang="en" sz="1800">
                <a:solidFill>
                  <a:schemeClr val="dk1"/>
                </a:solidFill>
                <a:latin typeface="Andika"/>
                <a:ea typeface="Andika"/>
                <a:cs typeface="Andika"/>
                <a:sym typeface="Andika"/>
              </a:rPr>
              <a:t>FERPA prohibits schools from disclosing students’ education records, or personally identifiable information contained in those records, without the written consent of their parents, with a few exceptions.</a:t>
            </a:r>
            <a:endParaRPr sz="1541">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0"/>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Personally Identifiable Information (PII)</a:t>
            </a:r>
            <a:endParaRPr sz="2520">
              <a:latin typeface="Andika"/>
              <a:ea typeface="Andika"/>
              <a:cs typeface="Andika"/>
              <a:sym typeface="Andika"/>
            </a:endParaRPr>
          </a:p>
        </p:txBody>
      </p:sp>
      <p:sp>
        <p:nvSpPr>
          <p:cNvPr id="166" name="Google Shape;166;p30"/>
          <p:cNvSpPr txBox="1">
            <a:spLocks noGrp="1"/>
          </p:cNvSpPr>
          <p:nvPr>
            <p:ph type="body" idx="1"/>
          </p:nvPr>
        </p:nvSpPr>
        <p:spPr>
          <a:xfrm>
            <a:off x="895750" y="1152475"/>
            <a:ext cx="7647000" cy="3416400"/>
          </a:xfrm>
          <a:prstGeom prst="rect">
            <a:avLst/>
          </a:prstGeom>
        </p:spPr>
        <p:txBody>
          <a:bodyPr spcFirstLastPara="1" wrap="square" lIns="91425" tIns="91425" rIns="91425" bIns="91425" anchor="t" anchorCtr="0">
            <a:normAutofit/>
          </a:bodyPr>
          <a:lstStyle/>
          <a:p>
            <a:pPr marL="0" lvl="0" indent="0" algn="l" rtl="0">
              <a:lnSpc>
                <a:spcPct val="95000"/>
              </a:lnSpc>
              <a:spcBef>
                <a:spcPts val="0"/>
              </a:spcBef>
              <a:spcAft>
                <a:spcPts val="0"/>
              </a:spcAft>
              <a:buNone/>
            </a:pPr>
            <a:r>
              <a:rPr lang="en" sz="1900">
                <a:solidFill>
                  <a:schemeClr val="dk1"/>
                </a:solidFill>
                <a:latin typeface="Andika"/>
                <a:ea typeface="Andika"/>
                <a:cs typeface="Andika"/>
                <a:sym typeface="Andika"/>
              </a:rPr>
              <a:t>“Personally identifiable information” includes but is not limited to:</a:t>
            </a:r>
            <a:endParaRPr sz="1900">
              <a:solidFill>
                <a:schemeClr val="dk1"/>
              </a:solidFill>
              <a:latin typeface="Andika"/>
              <a:ea typeface="Andika"/>
              <a:cs typeface="Andika"/>
              <a:sym typeface="Andika"/>
            </a:endParaRPr>
          </a:p>
          <a:p>
            <a:pPr marL="457200" lvl="0" indent="-330200" algn="l" rtl="0">
              <a:lnSpc>
                <a:spcPct val="95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Students’ names</a:t>
            </a:r>
            <a:endParaRPr sz="1800">
              <a:solidFill>
                <a:schemeClr val="dk1"/>
              </a:solidFill>
              <a:latin typeface="Andika"/>
              <a:ea typeface="Andika"/>
              <a:cs typeface="Andika"/>
              <a:sym typeface="Andika"/>
            </a:endParaRPr>
          </a:p>
          <a:p>
            <a:pPr marL="457200" lvl="0" indent="-330200" algn="l" rtl="0">
              <a:lnSpc>
                <a:spcPct val="9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Names of students’ family members</a:t>
            </a:r>
            <a:endParaRPr sz="1800">
              <a:solidFill>
                <a:schemeClr val="dk1"/>
              </a:solidFill>
              <a:latin typeface="Andika"/>
              <a:ea typeface="Andika"/>
              <a:cs typeface="Andika"/>
              <a:sym typeface="Andika"/>
            </a:endParaRPr>
          </a:p>
          <a:p>
            <a:pPr marL="457200" lvl="0" indent="-330200" algn="l" rtl="0">
              <a:lnSpc>
                <a:spcPct val="9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Address of students or their families</a:t>
            </a:r>
            <a:endParaRPr sz="1800">
              <a:solidFill>
                <a:schemeClr val="dk1"/>
              </a:solidFill>
              <a:latin typeface="Andika"/>
              <a:ea typeface="Andika"/>
              <a:cs typeface="Andika"/>
              <a:sym typeface="Andika"/>
            </a:endParaRPr>
          </a:p>
          <a:p>
            <a:pPr marL="457200" lvl="0" indent="-330200" algn="l" rtl="0">
              <a:lnSpc>
                <a:spcPct val="9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Personal identifiers such as social security numbers or student numbers</a:t>
            </a:r>
            <a:endParaRPr sz="1800">
              <a:solidFill>
                <a:schemeClr val="dk1"/>
              </a:solidFill>
              <a:latin typeface="Andika"/>
              <a:ea typeface="Andika"/>
              <a:cs typeface="Andika"/>
              <a:sym typeface="Andika"/>
            </a:endParaRPr>
          </a:p>
          <a:p>
            <a:pPr marL="457200" lvl="0" indent="-330200" algn="l" rtl="0">
              <a:lnSpc>
                <a:spcPct val="9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Personal characteristics that would make the student’s identity easily traceable</a:t>
            </a:r>
            <a:endParaRPr sz="1800">
              <a:solidFill>
                <a:schemeClr val="dk1"/>
              </a:solidFill>
              <a:latin typeface="Andika"/>
              <a:ea typeface="Andika"/>
              <a:cs typeface="Andika"/>
              <a:sym typeface="Andika"/>
            </a:endParaRPr>
          </a:p>
          <a:p>
            <a:pPr marL="457200" lvl="0" indent="-330200" algn="l" rtl="0">
              <a:lnSpc>
                <a:spcPct val="9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Other information that could be used alone or in combination to identify a student</a:t>
            </a:r>
            <a:endParaRPr sz="1800">
              <a:solidFill>
                <a:schemeClr val="dk1"/>
              </a:solidFill>
              <a:latin typeface="Andika"/>
              <a:ea typeface="Andika"/>
              <a:cs typeface="Andika"/>
              <a:sym typeface="Andik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1"/>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Disclosure Without Consent</a:t>
            </a:r>
            <a:endParaRPr sz="2520">
              <a:latin typeface="Andika"/>
              <a:ea typeface="Andika"/>
              <a:cs typeface="Andika"/>
              <a:sym typeface="Andika"/>
            </a:endParaRPr>
          </a:p>
        </p:txBody>
      </p:sp>
      <p:sp>
        <p:nvSpPr>
          <p:cNvPr id="172" name="Google Shape;172;p31"/>
          <p:cNvSpPr txBox="1">
            <a:spLocks noGrp="1"/>
          </p:cNvSpPr>
          <p:nvPr>
            <p:ph type="body" idx="1"/>
          </p:nvPr>
        </p:nvSpPr>
        <p:spPr>
          <a:xfrm>
            <a:off x="311700" y="1046050"/>
            <a:ext cx="8520600" cy="3204300"/>
          </a:xfrm>
          <a:prstGeom prst="rect">
            <a:avLst/>
          </a:prstGeom>
        </p:spPr>
        <p:txBody>
          <a:bodyPr spcFirstLastPara="1" wrap="square" lIns="91425" tIns="91425" rIns="91425" bIns="91425" anchor="t" anchorCtr="0">
            <a:normAutofit lnSpcReduction="10000"/>
          </a:bodyPr>
          <a:lstStyle/>
          <a:p>
            <a:pPr marL="0" lvl="0" indent="0" algn="l" rtl="0">
              <a:lnSpc>
                <a:spcPct val="95000"/>
              </a:lnSpc>
              <a:spcBef>
                <a:spcPts val="0"/>
              </a:spcBef>
              <a:spcAft>
                <a:spcPts val="0"/>
              </a:spcAft>
              <a:buNone/>
            </a:pPr>
            <a:r>
              <a:rPr lang="en" sz="1800">
                <a:solidFill>
                  <a:schemeClr val="dk1"/>
                </a:solidFill>
                <a:latin typeface="Andika"/>
                <a:ea typeface="Andika"/>
                <a:cs typeface="Andika"/>
                <a:sym typeface="Andika"/>
              </a:rPr>
              <a:t>FERPA allows the release of records </a:t>
            </a:r>
            <a:r>
              <a:rPr lang="en" sz="1800" b="1" i="1">
                <a:solidFill>
                  <a:schemeClr val="dk1"/>
                </a:solidFill>
                <a:latin typeface="Andika"/>
                <a:ea typeface="Andika"/>
                <a:cs typeface="Andika"/>
                <a:sym typeface="Andika"/>
              </a:rPr>
              <a:t>without</a:t>
            </a:r>
            <a:r>
              <a:rPr lang="en" sz="1800">
                <a:solidFill>
                  <a:schemeClr val="dk1"/>
                </a:solidFill>
                <a:latin typeface="Andika"/>
                <a:ea typeface="Andika"/>
                <a:cs typeface="Andika"/>
                <a:sym typeface="Andika"/>
              </a:rPr>
              <a:t> prior consent to certain parties under certain conditions:</a:t>
            </a:r>
            <a:endParaRPr sz="1800">
              <a:solidFill>
                <a:schemeClr val="dk1"/>
              </a:solidFill>
              <a:latin typeface="Andika"/>
              <a:ea typeface="Andika"/>
              <a:cs typeface="Andika"/>
              <a:sym typeface="Andika"/>
            </a:endParaRPr>
          </a:p>
          <a:p>
            <a:pPr marL="457200" lvl="0" indent="-311150" algn="l" rtl="0">
              <a:lnSpc>
                <a:spcPct val="95000"/>
              </a:lnSpc>
              <a:spcBef>
                <a:spcPts val="1200"/>
              </a:spcBef>
              <a:spcAft>
                <a:spcPts val="0"/>
              </a:spcAft>
              <a:buClr>
                <a:schemeClr val="dk1"/>
              </a:buClr>
              <a:buSzPts val="1300"/>
              <a:buFont typeface="Andika"/>
              <a:buChar char="●"/>
            </a:pPr>
            <a:r>
              <a:rPr lang="en" sz="1600">
                <a:solidFill>
                  <a:schemeClr val="dk1"/>
                </a:solidFill>
                <a:latin typeface="Andika"/>
                <a:ea typeface="Andika"/>
                <a:cs typeface="Andika"/>
                <a:sym typeface="Andika"/>
              </a:rPr>
              <a:t>School officials with a legitimate interest</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Other schools to which a student is transferring</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Specified officials for audit or evaluation purposes</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Appropriate parties in connection with financial aid</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Organizations conducting certain studies for or on behalf of the school</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Accrediting organizations</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In compliance with a judicial order or lawfully issued subpoena</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Appropriate officials in case of a health and safety emergency</a:t>
            </a:r>
            <a:endParaRPr sz="1600">
              <a:solidFill>
                <a:schemeClr val="dk1"/>
              </a:solidFill>
              <a:latin typeface="Andika"/>
              <a:ea typeface="Andika"/>
              <a:cs typeface="Andika"/>
              <a:sym typeface="Andika"/>
            </a:endParaRPr>
          </a:p>
          <a:p>
            <a:pPr marL="457200" lvl="0" indent="-311150" algn="l" rtl="0">
              <a:lnSpc>
                <a:spcPct val="95000"/>
              </a:lnSpc>
              <a:spcBef>
                <a:spcPts val="0"/>
              </a:spcBef>
              <a:spcAft>
                <a:spcPts val="0"/>
              </a:spcAft>
              <a:buClr>
                <a:schemeClr val="dk1"/>
              </a:buClr>
              <a:buSzPts val="1300"/>
              <a:buFont typeface="Andika"/>
              <a:buChar char="●"/>
            </a:pPr>
            <a:r>
              <a:rPr lang="en" sz="1600">
                <a:solidFill>
                  <a:schemeClr val="dk1"/>
                </a:solidFill>
                <a:latin typeface="Andika"/>
                <a:ea typeface="Andika"/>
                <a:cs typeface="Andika"/>
                <a:sym typeface="Andika"/>
              </a:rPr>
              <a:t>State and local authorities within the juvenile justice system</a:t>
            </a:r>
            <a:endParaRPr sz="1600">
              <a:solidFill>
                <a:schemeClr val="dk1"/>
              </a:solidFill>
              <a:latin typeface="Andika"/>
              <a:ea typeface="Andika"/>
              <a:cs typeface="Andika"/>
              <a:sym typeface="Andika"/>
            </a:endParaRPr>
          </a:p>
          <a:p>
            <a:pPr marL="457200" lvl="0" indent="0" algn="l" rtl="0">
              <a:lnSpc>
                <a:spcPct val="95000"/>
              </a:lnSpc>
              <a:spcBef>
                <a:spcPts val="1200"/>
              </a:spcBef>
              <a:spcAft>
                <a:spcPts val="1200"/>
              </a:spcAft>
              <a:buNone/>
            </a:pPr>
            <a:endParaRPr sz="1600">
              <a:solidFill>
                <a:schemeClr val="dk1"/>
              </a:solidFill>
              <a:latin typeface="Andika"/>
              <a:ea typeface="Andika"/>
              <a:cs typeface="Andika"/>
              <a:sym typeface="Andik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Disclosure Without Consent to Child Welfare Agencies</a:t>
            </a:r>
            <a:endParaRPr sz="2520">
              <a:latin typeface="Andika"/>
              <a:ea typeface="Andika"/>
              <a:cs typeface="Andika"/>
              <a:sym typeface="Andika"/>
            </a:endParaRPr>
          </a:p>
        </p:txBody>
      </p:sp>
      <p:sp>
        <p:nvSpPr>
          <p:cNvPr id="178" name="Google Shape;178;p32"/>
          <p:cNvSpPr txBox="1">
            <a:spLocks noGrp="1"/>
          </p:cNvSpPr>
          <p:nvPr>
            <p:ph type="body" idx="1"/>
          </p:nvPr>
        </p:nvSpPr>
        <p:spPr>
          <a:xfrm>
            <a:off x="311700" y="1046050"/>
            <a:ext cx="8520600" cy="3204300"/>
          </a:xfrm>
          <a:prstGeom prst="rect">
            <a:avLst/>
          </a:prstGeom>
        </p:spPr>
        <p:txBody>
          <a:bodyPr spcFirstLastPara="1" wrap="square" lIns="91425" tIns="91425" rIns="91425" bIns="91425" anchor="t" anchorCtr="0">
            <a:normAutofit/>
          </a:bodyPr>
          <a:lstStyle/>
          <a:p>
            <a:pPr marL="0" lvl="0" indent="0" algn="l" rtl="0">
              <a:lnSpc>
                <a:spcPct val="95000"/>
              </a:lnSpc>
              <a:spcBef>
                <a:spcPts val="0"/>
              </a:spcBef>
              <a:spcAft>
                <a:spcPts val="0"/>
              </a:spcAft>
              <a:buNone/>
            </a:pPr>
            <a:endParaRPr>
              <a:solidFill>
                <a:schemeClr val="dk1"/>
              </a:solidFill>
              <a:latin typeface="Andika"/>
              <a:ea typeface="Andika"/>
              <a:cs typeface="Andika"/>
              <a:sym typeface="Andika"/>
            </a:endParaRPr>
          </a:p>
          <a:p>
            <a:pPr marL="0" lvl="0" indent="0" algn="just" rtl="0">
              <a:lnSpc>
                <a:spcPct val="95000"/>
              </a:lnSpc>
              <a:spcBef>
                <a:spcPts val="1200"/>
              </a:spcBef>
              <a:spcAft>
                <a:spcPts val="0"/>
              </a:spcAft>
              <a:buNone/>
            </a:pPr>
            <a:r>
              <a:rPr lang="en">
                <a:solidFill>
                  <a:schemeClr val="dk1"/>
                </a:solidFill>
                <a:latin typeface="Andika"/>
                <a:ea typeface="Andika"/>
                <a:cs typeface="Andika"/>
                <a:sym typeface="Andika"/>
              </a:rPr>
              <a:t>FERPA allows the release of records </a:t>
            </a:r>
            <a:r>
              <a:rPr lang="en" b="1" i="1">
                <a:solidFill>
                  <a:schemeClr val="dk1"/>
                </a:solidFill>
                <a:latin typeface="Andika"/>
                <a:ea typeface="Andika"/>
                <a:cs typeface="Andika"/>
                <a:sym typeface="Andika"/>
              </a:rPr>
              <a:t>without</a:t>
            </a:r>
            <a:r>
              <a:rPr lang="en">
                <a:solidFill>
                  <a:schemeClr val="dk1"/>
                </a:solidFill>
                <a:latin typeface="Andika"/>
                <a:ea typeface="Andika"/>
                <a:cs typeface="Andika"/>
                <a:sym typeface="Andika"/>
              </a:rPr>
              <a:t> prior consent to a</a:t>
            </a:r>
            <a:r>
              <a:rPr lang="en" sz="1800">
                <a:solidFill>
                  <a:schemeClr val="dk1"/>
                </a:solidFill>
                <a:latin typeface="Andika"/>
                <a:ea typeface="Andika"/>
                <a:cs typeface="Andika"/>
                <a:sym typeface="Andika"/>
              </a:rPr>
              <a:t>ppropriate representatives of child welfare agencies responsible for the care and custody of children, in accordance with the Uninterrupted Scholars Act.</a:t>
            </a:r>
            <a:endParaRPr sz="1800">
              <a:solidFill>
                <a:schemeClr val="dk1"/>
              </a:solidFill>
              <a:latin typeface="Andika"/>
              <a:ea typeface="Andika"/>
              <a:cs typeface="Andika"/>
              <a:sym typeface="Andika"/>
            </a:endParaRPr>
          </a:p>
          <a:p>
            <a:pPr marL="0" lvl="0" indent="0" algn="l" rtl="0">
              <a:lnSpc>
                <a:spcPct val="95000"/>
              </a:lnSpc>
              <a:spcBef>
                <a:spcPts val="1200"/>
              </a:spcBef>
              <a:spcAft>
                <a:spcPts val="0"/>
              </a:spcAft>
              <a:buNone/>
            </a:pPr>
            <a:endParaRPr sz="1800">
              <a:solidFill>
                <a:schemeClr val="dk1"/>
              </a:solidFill>
              <a:latin typeface="Andika"/>
              <a:ea typeface="Andika"/>
              <a:cs typeface="Andika"/>
              <a:sym typeface="Andika"/>
            </a:endParaRPr>
          </a:p>
          <a:p>
            <a:pPr marL="0" lvl="0" indent="0" algn="l" rtl="0">
              <a:lnSpc>
                <a:spcPct val="95000"/>
              </a:lnSpc>
              <a:spcBef>
                <a:spcPts val="1200"/>
              </a:spcBef>
              <a:spcAft>
                <a:spcPts val="1200"/>
              </a:spcAft>
              <a:buNone/>
            </a:pPr>
            <a:endParaRPr sz="1600">
              <a:solidFill>
                <a:schemeClr val="dk1"/>
              </a:solidFill>
              <a:latin typeface="Andika"/>
              <a:ea typeface="Andika"/>
              <a:cs typeface="Andika"/>
              <a:sym typeface="Andik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3"/>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Directory Information</a:t>
            </a:r>
            <a:endParaRPr sz="2520">
              <a:latin typeface="Andika"/>
              <a:ea typeface="Andika"/>
              <a:cs typeface="Andika"/>
              <a:sym typeface="Andika"/>
            </a:endParaRPr>
          </a:p>
        </p:txBody>
      </p:sp>
      <p:sp>
        <p:nvSpPr>
          <p:cNvPr id="184" name="Google Shape;184;p33"/>
          <p:cNvSpPr txBox="1">
            <a:spLocks noGrp="1"/>
          </p:cNvSpPr>
          <p:nvPr>
            <p:ph type="body" idx="1"/>
          </p:nvPr>
        </p:nvSpPr>
        <p:spPr>
          <a:xfrm>
            <a:off x="775525" y="1152475"/>
            <a:ext cx="8056800" cy="3416400"/>
          </a:xfrm>
          <a:prstGeom prst="rect">
            <a:avLst/>
          </a:prstGeom>
        </p:spPr>
        <p:txBody>
          <a:bodyPr spcFirstLastPara="1" wrap="square" lIns="91425" tIns="91425" rIns="91425" bIns="91425" anchor="t" anchorCtr="0">
            <a:normAutofit fontScale="47500" lnSpcReduction="20000"/>
          </a:bodyPr>
          <a:lstStyle/>
          <a:p>
            <a:pPr marL="0" marR="560302" lvl="0" indent="0" algn="just" rtl="0">
              <a:spcBef>
                <a:spcPts val="0"/>
              </a:spcBef>
              <a:spcAft>
                <a:spcPts val="0"/>
              </a:spcAft>
              <a:buNone/>
            </a:pPr>
            <a:r>
              <a:rPr lang="en" sz="3671">
                <a:solidFill>
                  <a:schemeClr val="dk1"/>
                </a:solidFill>
                <a:latin typeface="Andika"/>
                <a:ea typeface="Andika"/>
                <a:cs typeface="Andika"/>
                <a:sym typeface="Andika"/>
              </a:rPr>
              <a:t>Without consent, schools may disclose “directory information,” which is information contained in an educational record that is not generally considered harmful or an invasion of privacy if disclosed, such as:</a:t>
            </a:r>
            <a:endParaRPr sz="3671">
              <a:solidFill>
                <a:schemeClr val="dk1"/>
              </a:solidFill>
              <a:latin typeface="Andika"/>
              <a:ea typeface="Andika"/>
              <a:cs typeface="Andika"/>
              <a:sym typeface="Andika"/>
            </a:endParaRPr>
          </a:p>
          <a:p>
            <a:pPr marL="457200" marR="560302" lvl="0" indent="-326628" algn="l" rtl="0">
              <a:spcBef>
                <a:spcPts val="1200"/>
              </a:spcBef>
              <a:spcAft>
                <a:spcPts val="0"/>
              </a:spcAft>
              <a:buClr>
                <a:schemeClr val="dk1"/>
              </a:buClr>
              <a:buSzPct val="88530"/>
              <a:buFont typeface="Andika"/>
              <a:buChar char="●"/>
            </a:pPr>
            <a:r>
              <a:rPr lang="en" sz="3671">
                <a:solidFill>
                  <a:schemeClr val="dk1"/>
                </a:solidFill>
                <a:latin typeface="Andika"/>
                <a:ea typeface="Andika"/>
                <a:cs typeface="Andika"/>
                <a:sym typeface="Andika"/>
              </a:rPr>
              <a:t>Student’s name</a:t>
            </a:r>
            <a:endParaRPr sz="3671">
              <a:solidFill>
                <a:schemeClr val="dk1"/>
              </a:solidFill>
              <a:latin typeface="Andika"/>
              <a:ea typeface="Andika"/>
              <a:cs typeface="Andika"/>
              <a:sym typeface="Andika"/>
            </a:endParaRPr>
          </a:p>
          <a:p>
            <a:pPr marL="457200" marR="560302" lvl="0" indent="-326628" algn="l" rtl="0">
              <a:spcBef>
                <a:spcPts val="0"/>
              </a:spcBef>
              <a:spcAft>
                <a:spcPts val="0"/>
              </a:spcAft>
              <a:buClr>
                <a:schemeClr val="dk1"/>
              </a:buClr>
              <a:buSzPct val="88530"/>
              <a:buFont typeface="Andika"/>
              <a:buChar char="●"/>
            </a:pPr>
            <a:r>
              <a:rPr lang="en" sz="3671">
                <a:solidFill>
                  <a:schemeClr val="dk1"/>
                </a:solidFill>
                <a:latin typeface="Andika"/>
                <a:ea typeface="Andika"/>
                <a:cs typeface="Andika"/>
                <a:sym typeface="Andika"/>
              </a:rPr>
              <a:t>Address</a:t>
            </a:r>
            <a:endParaRPr sz="3671">
              <a:solidFill>
                <a:schemeClr val="dk1"/>
              </a:solidFill>
              <a:latin typeface="Andika"/>
              <a:ea typeface="Andika"/>
              <a:cs typeface="Andika"/>
              <a:sym typeface="Andika"/>
            </a:endParaRPr>
          </a:p>
          <a:p>
            <a:pPr marL="457200" marR="560302" lvl="0" indent="-326628" algn="l" rtl="0">
              <a:spcBef>
                <a:spcPts val="0"/>
              </a:spcBef>
              <a:spcAft>
                <a:spcPts val="0"/>
              </a:spcAft>
              <a:buClr>
                <a:schemeClr val="dk1"/>
              </a:buClr>
              <a:buSzPct val="88530"/>
              <a:buFont typeface="Andika"/>
              <a:buChar char="●"/>
            </a:pPr>
            <a:r>
              <a:rPr lang="en" sz="3671">
                <a:solidFill>
                  <a:schemeClr val="dk1"/>
                </a:solidFill>
                <a:latin typeface="Andika"/>
                <a:ea typeface="Andika"/>
                <a:cs typeface="Andika"/>
                <a:sym typeface="Andika"/>
              </a:rPr>
              <a:t>Telephone number</a:t>
            </a:r>
            <a:endParaRPr sz="3671">
              <a:solidFill>
                <a:schemeClr val="dk1"/>
              </a:solidFill>
              <a:latin typeface="Andika"/>
              <a:ea typeface="Andika"/>
              <a:cs typeface="Andika"/>
              <a:sym typeface="Andika"/>
            </a:endParaRPr>
          </a:p>
          <a:p>
            <a:pPr marL="457200" marR="560302" lvl="0" indent="-326628" algn="l" rtl="0">
              <a:spcBef>
                <a:spcPts val="0"/>
              </a:spcBef>
              <a:spcAft>
                <a:spcPts val="0"/>
              </a:spcAft>
              <a:buClr>
                <a:schemeClr val="dk1"/>
              </a:buClr>
              <a:buSzPct val="88530"/>
              <a:buFont typeface="Andika"/>
              <a:buChar char="●"/>
            </a:pPr>
            <a:r>
              <a:rPr lang="en" sz="3671">
                <a:solidFill>
                  <a:schemeClr val="dk1"/>
                </a:solidFill>
                <a:latin typeface="Andika"/>
                <a:ea typeface="Andika"/>
                <a:cs typeface="Andika"/>
                <a:sym typeface="Andika"/>
              </a:rPr>
              <a:t>Date and place of birth</a:t>
            </a:r>
            <a:endParaRPr sz="3671">
              <a:solidFill>
                <a:schemeClr val="dk1"/>
              </a:solidFill>
              <a:latin typeface="Andika"/>
              <a:ea typeface="Andika"/>
              <a:cs typeface="Andika"/>
              <a:sym typeface="Andika"/>
            </a:endParaRPr>
          </a:p>
          <a:p>
            <a:pPr marL="457200" marR="560302" lvl="0" indent="-326628" algn="l" rtl="0">
              <a:spcBef>
                <a:spcPts val="0"/>
              </a:spcBef>
              <a:spcAft>
                <a:spcPts val="0"/>
              </a:spcAft>
              <a:buClr>
                <a:schemeClr val="dk1"/>
              </a:buClr>
              <a:buSzPct val="88530"/>
              <a:buFont typeface="Andika"/>
              <a:buChar char="●"/>
            </a:pPr>
            <a:r>
              <a:rPr lang="en" sz="3671">
                <a:solidFill>
                  <a:schemeClr val="dk1"/>
                </a:solidFill>
                <a:latin typeface="Andika"/>
                <a:ea typeface="Andika"/>
                <a:cs typeface="Andika"/>
                <a:sym typeface="Andika"/>
              </a:rPr>
              <a:t>Honors and awards received</a:t>
            </a:r>
            <a:endParaRPr sz="3671">
              <a:solidFill>
                <a:schemeClr val="dk1"/>
              </a:solidFill>
              <a:latin typeface="Andika"/>
              <a:ea typeface="Andika"/>
              <a:cs typeface="Andika"/>
              <a:sym typeface="Andika"/>
            </a:endParaRPr>
          </a:p>
          <a:p>
            <a:pPr marL="457200" marR="560302" lvl="0" indent="-326628" algn="l" rtl="0">
              <a:spcBef>
                <a:spcPts val="0"/>
              </a:spcBef>
              <a:spcAft>
                <a:spcPts val="0"/>
              </a:spcAft>
              <a:buClr>
                <a:schemeClr val="dk1"/>
              </a:buClr>
              <a:buSzPct val="88530"/>
              <a:buFont typeface="Andika"/>
              <a:buChar char="●"/>
            </a:pPr>
            <a:r>
              <a:rPr lang="en" sz="3671">
                <a:solidFill>
                  <a:schemeClr val="dk1"/>
                </a:solidFill>
                <a:latin typeface="Andika"/>
                <a:ea typeface="Andika"/>
                <a:cs typeface="Andika"/>
                <a:sym typeface="Andika"/>
              </a:rPr>
              <a:t>Dates of attendance</a:t>
            </a:r>
            <a:endParaRPr sz="3671">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20">
                <a:latin typeface="Andika"/>
                <a:ea typeface="Andika"/>
                <a:cs typeface="Andika"/>
                <a:sym typeface="Andika"/>
              </a:rPr>
              <a:t>Health Information Portability and Protection Act (HIPAA)</a:t>
            </a:r>
            <a:endParaRPr sz="2320">
              <a:latin typeface="Andika"/>
              <a:ea typeface="Andika"/>
              <a:cs typeface="Andika"/>
              <a:sym typeface="Andika"/>
            </a:endParaRPr>
          </a:p>
        </p:txBody>
      </p:sp>
      <p:sp>
        <p:nvSpPr>
          <p:cNvPr id="82" name="Google Shape;82;p16"/>
          <p:cNvSpPr txBox="1">
            <a:spLocks noGrp="1"/>
          </p:cNvSpPr>
          <p:nvPr>
            <p:ph type="body" idx="1"/>
          </p:nvPr>
        </p:nvSpPr>
        <p:spPr>
          <a:xfrm>
            <a:off x="895775" y="1017725"/>
            <a:ext cx="7936500" cy="2969100"/>
          </a:xfrm>
          <a:prstGeom prst="rect">
            <a:avLst/>
          </a:prstGeom>
        </p:spPr>
        <p:txBody>
          <a:bodyPr spcFirstLastPara="1" wrap="square" lIns="91425" tIns="91425" rIns="91425" bIns="91425" anchor="t" anchorCtr="0">
            <a:normAutofit/>
          </a:bodyPr>
          <a:lstStyle/>
          <a:p>
            <a:pPr marL="0" marR="914400" lvl="0" indent="0" algn="just" rtl="0">
              <a:lnSpc>
                <a:spcPct val="100000"/>
              </a:lnSpc>
              <a:spcBef>
                <a:spcPts val="0"/>
              </a:spcBef>
              <a:spcAft>
                <a:spcPts val="0"/>
              </a:spcAft>
              <a:buNone/>
            </a:pPr>
            <a:r>
              <a:rPr lang="en" sz="1800">
                <a:solidFill>
                  <a:schemeClr val="dk1"/>
                </a:solidFill>
                <a:latin typeface="Andika"/>
                <a:ea typeface="Andika"/>
                <a:cs typeface="Andika"/>
                <a:sym typeface="Andika"/>
              </a:rPr>
              <a:t>HIPAA is a federal law intended to improve the efficiency and effectiveness of the healthcare system by establishing national standards and requirements for electronic healthcare transactions and to protect the privacy and security of individually identifiable health information. </a:t>
            </a:r>
            <a:endParaRPr sz="1800">
              <a:solidFill>
                <a:schemeClr val="dk1"/>
              </a:solidFill>
              <a:latin typeface="Andika"/>
              <a:ea typeface="Andika"/>
              <a:cs typeface="Andika"/>
              <a:sym typeface="Andika"/>
            </a:endParaRPr>
          </a:p>
          <a:p>
            <a:pPr marL="0" lvl="0" indent="0" algn="l" rtl="0">
              <a:lnSpc>
                <a:spcPct val="100000"/>
              </a:lnSpc>
              <a:spcBef>
                <a:spcPts val="0"/>
              </a:spcBef>
              <a:spcAft>
                <a:spcPts val="0"/>
              </a:spcAft>
              <a:buNone/>
            </a:pPr>
            <a:endParaRPr sz="1700">
              <a:solidFill>
                <a:schemeClr val="dk1"/>
              </a:solidFill>
              <a:latin typeface="Andika"/>
              <a:ea typeface="Andika"/>
              <a:cs typeface="Andika"/>
              <a:sym typeface="Andika"/>
            </a:endParaRPr>
          </a:p>
          <a:p>
            <a:pPr marL="0" lvl="0" indent="0" algn="l" rtl="0">
              <a:lnSpc>
                <a:spcPct val="100000"/>
              </a:lnSpc>
              <a:spcBef>
                <a:spcPts val="0"/>
              </a:spcBef>
              <a:spcAft>
                <a:spcPts val="0"/>
              </a:spcAft>
              <a:buNone/>
            </a:pPr>
            <a:endParaRPr sz="1700">
              <a:solidFill>
                <a:schemeClr val="dk1"/>
              </a:solidFill>
              <a:latin typeface="Andika"/>
              <a:ea typeface="Andika"/>
              <a:cs typeface="Andika"/>
              <a:sym typeface="Andika"/>
            </a:endParaRPr>
          </a:p>
          <a:p>
            <a:pPr marL="0" lvl="0" indent="0" algn="l" rtl="0">
              <a:spcBef>
                <a:spcPts val="0"/>
              </a:spcBef>
              <a:spcAft>
                <a:spcPts val="1200"/>
              </a:spcAft>
              <a:buNone/>
            </a:pPr>
            <a:endParaRPr>
              <a:latin typeface="Overlock"/>
              <a:ea typeface="Overlock"/>
              <a:cs typeface="Overlock"/>
              <a:sym typeface="Overlock"/>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4"/>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Disclosure to Parents of Eligible Students</a:t>
            </a:r>
            <a:endParaRPr sz="2520">
              <a:latin typeface="Andika"/>
              <a:ea typeface="Andika"/>
              <a:cs typeface="Andika"/>
              <a:sym typeface="Andika"/>
            </a:endParaRPr>
          </a:p>
        </p:txBody>
      </p:sp>
      <p:sp>
        <p:nvSpPr>
          <p:cNvPr id="190" name="Google Shape;190;p34"/>
          <p:cNvSpPr txBox="1">
            <a:spLocks noGrp="1"/>
          </p:cNvSpPr>
          <p:nvPr>
            <p:ph type="body" idx="1"/>
          </p:nvPr>
        </p:nvSpPr>
        <p:spPr>
          <a:xfrm>
            <a:off x="823625" y="1152475"/>
            <a:ext cx="7370400" cy="3416400"/>
          </a:xfrm>
          <a:prstGeom prst="rect">
            <a:avLst/>
          </a:prstGeom>
        </p:spPr>
        <p:txBody>
          <a:bodyPr spcFirstLastPara="1" wrap="square" lIns="91425" tIns="91425" rIns="91425" bIns="91425" anchor="t" anchorCtr="0">
            <a:normAutofit lnSpcReduction="10000"/>
          </a:bodyPr>
          <a:lstStyle/>
          <a:p>
            <a:pPr marL="0" lvl="0" indent="0" algn="just" rtl="0">
              <a:spcBef>
                <a:spcPts val="0"/>
              </a:spcBef>
              <a:spcAft>
                <a:spcPts val="0"/>
              </a:spcAft>
              <a:buNone/>
            </a:pPr>
            <a:r>
              <a:rPr lang="en" sz="1800">
                <a:solidFill>
                  <a:schemeClr val="dk1"/>
                </a:solidFill>
                <a:latin typeface="Andika"/>
                <a:ea typeface="Andika"/>
                <a:cs typeface="Andika"/>
                <a:sym typeface="Andika"/>
              </a:rPr>
              <a:t>Schools may share personally identifiable information from an eligible student’s education record to the student’s parents without consent if:</a:t>
            </a:r>
            <a:endParaRPr sz="1800">
              <a:solidFill>
                <a:schemeClr val="dk1"/>
              </a:solidFill>
              <a:latin typeface="Andika"/>
              <a:ea typeface="Andika"/>
              <a:cs typeface="Andika"/>
              <a:sym typeface="Andika"/>
            </a:endParaRPr>
          </a:p>
          <a:p>
            <a:pPr marL="457200" lvl="0" indent="-330200" algn="just" rtl="0">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The parents claim the student as a dependent under Section 152 of the IRS Code, or</a:t>
            </a:r>
            <a:endParaRPr sz="1800">
              <a:solidFill>
                <a:schemeClr val="dk1"/>
              </a:solidFill>
              <a:latin typeface="Andika"/>
              <a:ea typeface="Andika"/>
              <a:cs typeface="Andika"/>
              <a:sym typeface="Andika"/>
            </a:endParaRPr>
          </a:p>
          <a:p>
            <a:pPr marL="457200" lvl="0" indent="-330200" algn="just" rtl="0">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There is a health or safety emergency and the disclosure is necessary to protect the student or others.</a:t>
            </a:r>
            <a:endParaRPr sz="1800">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5"/>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HIPAA Privacy Rule</a:t>
            </a:r>
            <a:endParaRPr sz="2520">
              <a:latin typeface="Andika"/>
              <a:ea typeface="Andika"/>
              <a:cs typeface="Andika"/>
              <a:sym typeface="Andika"/>
            </a:endParaRPr>
          </a:p>
        </p:txBody>
      </p:sp>
      <p:sp>
        <p:nvSpPr>
          <p:cNvPr id="196" name="Google Shape;196;p35"/>
          <p:cNvSpPr txBox="1">
            <a:spLocks noGrp="1"/>
          </p:cNvSpPr>
          <p:nvPr>
            <p:ph type="body" idx="1"/>
          </p:nvPr>
        </p:nvSpPr>
        <p:spPr>
          <a:xfrm>
            <a:off x="841650" y="1152475"/>
            <a:ext cx="7990800" cy="3416400"/>
          </a:xfrm>
          <a:prstGeom prst="rect">
            <a:avLst/>
          </a:prstGeom>
        </p:spPr>
        <p:txBody>
          <a:bodyPr spcFirstLastPara="1" wrap="square" lIns="91425" tIns="91425" rIns="17900" bIns="91425" anchor="t" anchorCtr="0">
            <a:normAutofit/>
          </a:bodyPr>
          <a:lstStyle/>
          <a:p>
            <a:pPr marL="0" marR="1023514" lvl="0" indent="0" algn="just" rtl="0">
              <a:spcBef>
                <a:spcPts val="0"/>
              </a:spcBef>
              <a:spcAft>
                <a:spcPts val="0"/>
              </a:spcAft>
              <a:buNone/>
            </a:pPr>
            <a:r>
              <a:rPr lang="en" sz="1800">
                <a:solidFill>
                  <a:schemeClr val="dk1"/>
                </a:solidFill>
                <a:latin typeface="Andika"/>
                <a:ea typeface="Andika"/>
                <a:cs typeface="Andika"/>
                <a:sym typeface="Andika"/>
              </a:rPr>
              <a:t>The HIPAA Privacy Rule allows covered health care providers to disclose protected health information about students to school nurses, physicians, or other health care providers in a number of circumstances without the authorization of the student or the student’s parent.</a:t>
            </a:r>
            <a:endParaRPr sz="1800">
              <a:solidFill>
                <a:schemeClr val="dk1"/>
              </a:solidFill>
              <a:latin typeface="Andika"/>
              <a:ea typeface="Andika"/>
              <a:cs typeface="Andika"/>
              <a:sym typeface="Andika"/>
            </a:endParaRPr>
          </a:p>
          <a:p>
            <a:pPr marL="0" lvl="0" indent="0" algn="l" rtl="0">
              <a:spcBef>
                <a:spcPts val="1200"/>
              </a:spcBef>
              <a:spcAft>
                <a:spcPts val="0"/>
              </a:spcAft>
              <a:buNone/>
            </a:pPr>
            <a:endParaRPr>
              <a:solidFill>
                <a:schemeClr val="dk1"/>
              </a:solidFill>
              <a:latin typeface="Andika"/>
              <a:ea typeface="Andika"/>
              <a:cs typeface="Andika"/>
              <a:sym typeface="Andika"/>
            </a:endParaRPr>
          </a:p>
          <a:p>
            <a:pPr marL="457200" lvl="0" indent="0" algn="l" rtl="0">
              <a:spcBef>
                <a:spcPts val="1200"/>
              </a:spcBef>
              <a:spcAft>
                <a:spcPts val="1200"/>
              </a:spcAft>
              <a:buNone/>
            </a:pPr>
            <a:endParaRPr>
              <a:solidFill>
                <a:schemeClr val="dk1"/>
              </a:solidFill>
              <a:latin typeface="Andika"/>
              <a:ea typeface="Andika"/>
              <a:cs typeface="Andika"/>
              <a:sym typeface="Andik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6"/>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ndika"/>
                <a:ea typeface="Andika"/>
                <a:cs typeface="Andika"/>
                <a:sym typeface="Andika"/>
              </a:rPr>
              <a:t>Questions?</a:t>
            </a:r>
            <a:endParaRPr>
              <a:latin typeface="Andika"/>
              <a:ea typeface="Andika"/>
              <a:cs typeface="Andika"/>
              <a:sym typeface="Andika"/>
            </a:endParaRPr>
          </a:p>
        </p:txBody>
      </p:sp>
      <p:sp>
        <p:nvSpPr>
          <p:cNvPr id="202" name="Google Shape;202;p36"/>
          <p:cNvSpPr txBox="1">
            <a:spLocks noGrp="1"/>
          </p:cNvSpPr>
          <p:nvPr>
            <p:ph type="body" idx="1"/>
          </p:nvPr>
        </p:nvSpPr>
        <p:spPr>
          <a:xfrm>
            <a:off x="2403300" y="1118025"/>
            <a:ext cx="4337400" cy="4162200"/>
          </a:xfrm>
          <a:prstGeom prst="rect">
            <a:avLst/>
          </a:prstGeom>
        </p:spPr>
        <p:txBody>
          <a:bodyPr spcFirstLastPara="1" wrap="square" lIns="91425" tIns="91425" rIns="91425" bIns="91425" anchor="t" anchorCtr="0">
            <a:normAutofit/>
          </a:bodyPr>
          <a:lstStyle/>
          <a:p>
            <a:pPr marL="0" lvl="0" indent="0" algn="ctr" rtl="0">
              <a:lnSpc>
                <a:spcPct val="100000"/>
              </a:lnSpc>
              <a:spcBef>
                <a:spcPts val="0"/>
              </a:spcBef>
              <a:spcAft>
                <a:spcPts val="0"/>
              </a:spcAft>
              <a:buNone/>
            </a:pPr>
            <a:r>
              <a:rPr lang="en">
                <a:latin typeface="Andika"/>
                <a:ea typeface="Andika"/>
                <a:cs typeface="Andika"/>
                <a:sym typeface="Andika"/>
              </a:rPr>
              <a:t>Kacey Gregson</a:t>
            </a:r>
            <a:endParaRPr>
              <a:latin typeface="Andika"/>
              <a:ea typeface="Andika"/>
              <a:cs typeface="Andika"/>
              <a:sym typeface="Andika"/>
            </a:endParaRPr>
          </a:p>
          <a:p>
            <a:pPr marL="0" lvl="0" indent="0" algn="ctr" rtl="0">
              <a:lnSpc>
                <a:spcPct val="100000"/>
              </a:lnSpc>
              <a:spcBef>
                <a:spcPts val="1200"/>
              </a:spcBef>
              <a:spcAft>
                <a:spcPts val="0"/>
              </a:spcAft>
              <a:buNone/>
            </a:pPr>
            <a:r>
              <a:rPr lang="en" u="sng">
                <a:solidFill>
                  <a:schemeClr val="hlink"/>
                </a:solidFill>
                <a:latin typeface="Andika"/>
                <a:ea typeface="Andika"/>
                <a:cs typeface="Andika"/>
                <a:sym typeface="Andika"/>
                <a:hlinkClick r:id="rId3"/>
              </a:rPr>
              <a:t>kgregson@mpsaz.org</a:t>
            </a:r>
            <a:endParaRPr>
              <a:latin typeface="Andika"/>
              <a:ea typeface="Andika"/>
              <a:cs typeface="Andika"/>
              <a:sym typeface="Andika"/>
            </a:endParaRPr>
          </a:p>
          <a:p>
            <a:pPr marL="0" lvl="0" indent="0" algn="ctr" rtl="0">
              <a:lnSpc>
                <a:spcPct val="100000"/>
              </a:lnSpc>
              <a:spcBef>
                <a:spcPts val="1200"/>
              </a:spcBef>
              <a:spcAft>
                <a:spcPts val="1200"/>
              </a:spcAft>
              <a:buNone/>
            </a:pPr>
            <a:r>
              <a:rPr lang="en">
                <a:latin typeface="Andika"/>
                <a:ea typeface="Andika"/>
                <a:cs typeface="Andika"/>
                <a:sym typeface="Andika"/>
              </a:rPr>
              <a:t>480-472-0218</a:t>
            </a:r>
            <a:endParaRPr>
              <a:latin typeface="Andika"/>
              <a:ea typeface="Andika"/>
              <a:cs typeface="Andika"/>
              <a:sym typeface="Andik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Protected Health Information (PHI)</a:t>
            </a:r>
            <a:endParaRPr sz="2520">
              <a:latin typeface="Andika"/>
              <a:ea typeface="Andika"/>
              <a:cs typeface="Andika"/>
              <a:sym typeface="Andika"/>
            </a:endParaRPr>
          </a:p>
        </p:txBody>
      </p:sp>
      <p:sp>
        <p:nvSpPr>
          <p:cNvPr id="88" name="Google Shape;88;p17"/>
          <p:cNvSpPr txBox="1">
            <a:spLocks noGrp="1"/>
          </p:cNvSpPr>
          <p:nvPr>
            <p:ph type="body" idx="1"/>
          </p:nvPr>
        </p:nvSpPr>
        <p:spPr>
          <a:xfrm>
            <a:off x="865025" y="1017725"/>
            <a:ext cx="7967400" cy="2969100"/>
          </a:xfrm>
          <a:prstGeom prst="rect">
            <a:avLst/>
          </a:prstGeom>
        </p:spPr>
        <p:txBody>
          <a:bodyPr spcFirstLastPara="1" wrap="square" lIns="91425" tIns="91425" rIns="91425" bIns="91425" anchor="t" anchorCtr="0">
            <a:normAutofit/>
          </a:bodyPr>
          <a:lstStyle/>
          <a:p>
            <a:pPr marL="0" marR="927326" lvl="0" indent="0" algn="just" rtl="0">
              <a:spcBef>
                <a:spcPts val="0"/>
              </a:spcBef>
              <a:spcAft>
                <a:spcPts val="0"/>
              </a:spcAft>
              <a:buNone/>
            </a:pPr>
            <a:r>
              <a:rPr lang="en" sz="1800">
                <a:solidFill>
                  <a:schemeClr val="dk1"/>
                </a:solidFill>
                <a:latin typeface="Andika"/>
                <a:ea typeface="Andika"/>
                <a:cs typeface="Andika"/>
                <a:sym typeface="Andika"/>
              </a:rPr>
              <a:t>Any individually identifiable health information held or transmitted by a covered entity or its business associate in any form or media, including electronic, paper, or oral, that is  related to the past, present, or future provision of healthcare. </a:t>
            </a:r>
            <a:endParaRPr sz="1800">
              <a:solidFill>
                <a:schemeClr val="dk1"/>
              </a:solidFill>
              <a:latin typeface="Andika"/>
              <a:ea typeface="Andika"/>
              <a:cs typeface="Andika"/>
              <a:sym typeface="Andika"/>
            </a:endParaRPr>
          </a:p>
          <a:p>
            <a:pPr marL="0" lvl="0" indent="0" algn="just" rtl="0">
              <a:spcBef>
                <a:spcPts val="1200"/>
              </a:spcBef>
              <a:spcAft>
                <a:spcPts val="1200"/>
              </a:spcAft>
              <a:buNone/>
            </a:pPr>
            <a:endParaRPr>
              <a:solidFill>
                <a:schemeClr val="dk1"/>
              </a:solidFill>
              <a:latin typeface="Overlock"/>
              <a:ea typeface="Overlock"/>
              <a:cs typeface="Overlock"/>
              <a:sym typeface="Overlo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HIPAA-covered entities</a:t>
            </a:r>
            <a:endParaRPr sz="2520">
              <a:latin typeface="Andika"/>
              <a:ea typeface="Andika"/>
              <a:cs typeface="Andika"/>
              <a:sym typeface="Andika"/>
            </a:endParaRPr>
          </a:p>
        </p:txBody>
      </p:sp>
      <p:sp>
        <p:nvSpPr>
          <p:cNvPr id="94" name="Google Shape;94;p18"/>
          <p:cNvSpPr txBox="1">
            <a:spLocks noGrp="1"/>
          </p:cNvSpPr>
          <p:nvPr>
            <p:ph type="body" idx="1"/>
          </p:nvPr>
        </p:nvSpPr>
        <p:spPr>
          <a:xfrm>
            <a:off x="709400" y="1017725"/>
            <a:ext cx="8123100" cy="31185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800">
                <a:solidFill>
                  <a:schemeClr val="dk1"/>
                </a:solidFill>
                <a:latin typeface="Andika"/>
                <a:ea typeface="Andika"/>
                <a:cs typeface="Andika"/>
                <a:sym typeface="Andika"/>
              </a:rPr>
              <a:t>Entities covered by HIPAA include:</a:t>
            </a:r>
            <a:endParaRPr sz="6800">
              <a:solidFill>
                <a:schemeClr val="dk1"/>
              </a:solidFill>
              <a:latin typeface="Andika"/>
              <a:ea typeface="Andika"/>
              <a:cs typeface="Andika"/>
              <a:sym typeface="Andika"/>
            </a:endParaRPr>
          </a:p>
          <a:p>
            <a:pPr marL="457200" lvl="0" indent="-311150" algn="l" rtl="0">
              <a:spcBef>
                <a:spcPts val="1200"/>
              </a:spcBef>
              <a:spcAft>
                <a:spcPts val="0"/>
              </a:spcAft>
              <a:buClr>
                <a:schemeClr val="dk1"/>
              </a:buClr>
              <a:buSzPct val="82539"/>
              <a:buFont typeface="Andika"/>
              <a:buChar char="●"/>
            </a:pPr>
            <a:r>
              <a:rPr lang="en" sz="6300">
                <a:solidFill>
                  <a:schemeClr val="dk1"/>
                </a:solidFill>
                <a:latin typeface="Andika"/>
                <a:ea typeface="Andika"/>
                <a:cs typeface="Andika"/>
                <a:sym typeface="Andika"/>
              </a:rPr>
              <a:t>Health Plans: health insurance companies, company health plans, HMOs, and certain government programs, such as Medicare and Medicaid;</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Healthcare Providers; and</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Clearinghouses</a:t>
            </a:r>
            <a:endParaRPr sz="6300">
              <a:solidFill>
                <a:schemeClr val="dk1"/>
              </a:solidFill>
              <a:latin typeface="Andika"/>
              <a:ea typeface="Andika"/>
              <a:cs typeface="Andika"/>
              <a:sym typeface="Andika"/>
            </a:endParaRPr>
          </a:p>
          <a:p>
            <a:pPr marL="0" lvl="0" indent="0" algn="l" rtl="0">
              <a:spcBef>
                <a:spcPts val="1200"/>
              </a:spcBef>
              <a:spcAft>
                <a:spcPts val="0"/>
              </a:spcAft>
              <a:buNone/>
            </a:pPr>
            <a:r>
              <a:rPr lang="en" sz="6800">
                <a:solidFill>
                  <a:schemeClr val="dk1"/>
                </a:solidFill>
                <a:latin typeface="Andika"/>
                <a:ea typeface="Andika"/>
                <a:cs typeface="Andika"/>
                <a:sym typeface="Andika"/>
              </a:rPr>
              <a:t>Entities </a:t>
            </a:r>
            <a:r>
              <a:rPr lang="en" sz="6800" b="1" i="1">
                <a:solidFill>
                  <a:schemeClr val="dk1"/>
                </a:solidFill>
                <a:latin typeface="Andika"/>
                <a:ea typeface="Andika"/>
                <a:cs typeface="Andika"/>
                <a:sym typeface="Andika"/>
              </a:rPr>
              <a:t>not</a:t>
            </a:r>
            <a:r>
              <a:rPr lang="en" sz="6800" i="1">
                <a:solidFill>
                  <a:schemeClr val="dk1"/>
                </a:solidFill>
                <a:latin typeface="Andika"/>
                <a:ea typeface="Andika"/>
                <a:cs typeface="Andika"/>
                <a:sym typeface="Andika"/>
              </a:rPr>
              <a:t> </a:t>
            </a:r>
            <a:r>
              <a:rPr lang="en" sz="6800">
                <a:solidFill>
                  <a:schemeClr val="dk1"/>
                </a:solidFill>
                <a:latin typeface="Andika"/>
                <a:ea typeface="Andika"/>
                <a:cs typeface="Andika"/>
                <a:sym typeface="Andika"/>
              </a:rPr>
              <a:t>covered by HIPAA include:</a:t>
            </a:r>
            <a:endParaRPr sz="6800">
              <a:solidFill>
                <a:schemeClr val="dk1"/>
              </a:solidFill>
              <a:latin typeface="Andika"/>
              <a:ea typeface="Andika"/>
              <a:cs typeface="Andika"/>
              <a:sym typeface="Andika"/>
            </a:endParaRPr>
          </a:p>
          <a:p>
            <a:pPr marL="457200" lvl="0" indent="-311150" algn="l" rtl="0">
              <a:spcBef>
                <a:spcPts val="1200"/>
              </a:spcBef>
              <a:spcAft>
                <a:spcPts val="0"/>
              </a:spcAft>
              <a:buClr>
                <a:schemeClr val="dk1"/>
              </a:buClr>
              <a:buSzPct val="82539"/>
              <a:buFont typeface="Andika"/>
              <a:buChar char="●"/>
            </a:pPr>
            <a:r>
              <a:rPr lang="en" sz="6300">
                <a:solidFill>
                  <a:schemeClr val="dk1"/>
                </a:solidFill>
                <a:latin typeface="Andika"/>
                <a:ea typeface="Andika"/>
                <a:cs typeface="Andika"/>
                <a:sym typeface="Andika"/>
              </a:rPr>
              <a:t>Employers;</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Workers Compensation Carriers;</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Life Insurers;</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School Districts; and</a:t>
            </a:r>
            <a:endParaRPr sz="6300">
              <a:solidFill>
                <a:schemeClr val="dk1"/>
              </a:solidFill>
              <a:latin typeface="Andika"/>
              <a:ea typeface="Andika"/>
              <a:cs typeface="Andika"/>
              <a:sym typeface="Andika"/>
            </a:endParaRPr>
          </a:p>
          <a:p>
            <a:pPr marL="457200" lvl="0" indent="-311150" algn="l" rtl="0">
              <a:spcBef>
                <a:spcPts val="0"/>
              </a:spcBef>
              <a:spcAft>
                <a:spcPts val="0"/>
              </a:spcAft>
              <a:buClr>
                <a:schemeClr val="dk1"/>
              </a:buClr>
              <a:buSzPct val="82539"/>
              <a:buFont typeface="Andika"/>
              <a:buChar char="●"/>
            </a:pPr>
            <a:r>
              <a:rPr lang="en" sz="6300">
                <a:solidFill>
                  <a:schemeClr val="dk1"/>
                </a:solidFill>
                <a:latin typeface="Andika"/>
                <a:ea typeface="Andika"/>
                <a:cs typeface="Andika"/>
                <a:sym typeface="Andika"/>
              </a:rPr>
              <a:t>Law Enforcement Agencies</a:t>
            </a:r>
            <a:endParaRPr sz="6300">
              <a:solidFill>
                <a:schemeClr val="dk1"/>
              </a:solidFill>
              <a:latin typeface="Andika"/>
              <a:ea typeface="Andika"/>
              <a:cs typeface="Andika"/>
              <a:sym typeface="Andika"/>
            </a:endParaRPr>
          </a:p>
          <a:p>
            <a:pPr marL="457200" lvl="0" indent="0" algn="l" rtl="0">
              <a:spcBef>
                <a:spcPts val="1200"/>
              </a:spcBef>
              <a:spcAft>
                <a:spcPts val="0"/>
              </a:spcAft>
              <a:buNone/>
            </a:pPr>
            <a:endParaRPr>
              <a:latin typeface="Overlock"/>
              <a:ea typeface="Overlock"/>
              <a:cs typeface="Overlock"/>
              <a:sym typeface="Overlock"/>
            </a:endParaRPr>
          </a:p>
          <a:p>
            <a:pPr marL="0" lvl="0" indent="0" algn="l" rtl="0">
              <a:spcBef>
                <a:spcPts val="1200"/>
              </a:spcBef>
              <a:spcAft>
                <a:spcPts val="1200"/>
              </a:spcAft>
              <a:buNone/>
            </a:pPr>
            <a:endParaRPr>
              <a:latin typeface="Overlock"/>
              <a:ea typeface="Overlock"/>
              <a:cs typeface="Overlock"/>
              <a:sym typeface="Overloc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ndika"/>
                <a:ea typeface="Andika"/>
                <a:cs typeface="Andika"/>
                <a:sym typeface="Andika"/>
              </a:rPr>
              <a:t>Family Educational Rights and Privacy Act </a:t>
            </a:r>
            <a:endParaRPr>
              <a:latin typeface="Andika"/>
              <a:ea typeface="Andika"/>
              <a:cs typeface="Andika"/>
              <a:sym typeface="Andika"/>
            </a:endParaRPr>
          </a:p>
        </p:txBody>
      </p:sp>
      <p:sp>
        <p:nvSpPr>
          <p:cNvPr id="100" name="Google Shape;100;p19"/>
          <p:cNvSpPr txBox="1">
            <a:spLocks noGrp="1"/>
          </p:cNvSpPr>
          <p:nvPr>
            <p:ph type="body" idx="1"/>
          </p:nvPr>
        </p:nvSpPr>
        <p:spPr>
          <a:xfrm>
            <a:off x="877725" y="1152475"/>
            <a:ext cx="7791300" cy="3242100"/>
          </a:xfrm>
          <a:prstGeom prst="rect">
            <a:avLst/>
          </a:prstGeom>
        </p:spPr>
        <p:txBody>
          <a:bodyPr spcFirstLastPara="1" wrap="square" lIns="91425" tIns="91425" rIns="91425" bIns="91425" anchor="t" anchorCtr="0">
            <a:normAutofit/>
          </a:bodyPr>
          <a:lstStyle/>
          <a:p>
            <a:pPr marL="0" marR="752981" lvl="0" indent="0" algn="just" rtl="0">
              <a:spcBef>
                <a:spcPts val="0"/>
              </a:spcBef>
              <a:spcAft>
                <a:spcPts val="1200"/>
              </a:spcAft>
              <a:buNone/>
            </a:pPr>
            <a:r>
              <a:rPr lang="en" sz="1800">
                <a:solidFill>
                  <a:schemeClr val="dk1"/>
                </a:solidFill>
                <a:latin typeface="Andika"/>
                <a:ea typeface="Andika"/>
                <a:cs typeface="Andika"/>
                <a:sym typeface="Andika"/>
              </a:rPr>
              <a:t>The Family Educational Rights and Privacy Act (FERPA) is a federal law that protects the privacy interests of parents and “eligible” students, which are students who have turned 18 or attend a postsecondary institution.</a:t>
            </a:r>
            <a:endParaRPr sz="1800">
              <a:latin typeface="Overlock"/>
              <a:ea typeface="Overlock"/>
              <a:cs typeface="Overlock"/>
              <a:sym typeface="Overloc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ndika"/>
                <a:ea typeface="Andika"/>
                <a:cs typeface="Andika"/>
                <a:sym typeface="Andika"/>
              </a:rPr>
              <a:t>Components of FERPA</a:t>
            </a:r>
            <a:endParaRPr>
              <a:latin typeface="Andika"/>
              <a:ea typeface="Andika"/>
              <a:cs typeface="Andika"/>
              <a:sym typeface="Andika"/>
            </a:endParaRPr>
          </a:p>
        </p:txBody>
      </p:sp>
      <p:sp>
        <p:nvSpPr>
          <p:cNvPr id="106" name="Google Shape;106;p20"/>
          <p:cNvSpPr txBox="1">
            <a:spLocks noGrp="1"/>
          </p:cNvSpPr>
          <p:nvPr>
            <p:ph type="body" idx="1"/>
          </p:nvPr>
        </p:nvSpPr>
        <p:spPr>
          <a:xfrm>
            <a:off x="715400" y="1152475"/>
            <a:ext cx="7953600" cy="3416400"/>
          </a:xfrm>
          <a:prstGeom prst="rect">
            <a:avLst/>
          </a:prstGeom>
        </p:spPr>
        <p:txBody>
          <a:bodyPr spcFirstLastPara="1" wrap="square" lIns="91425" tIns="91425" rIns="0" bIns="91425" anchor="t" anchorCtr="0">
            <a:normAutofit/>
          </a:bodyPr>
          <a:lstStyle/>
          <a:p>
            <a:pPr marL="457200" marR="548279" lvl="0" indent="-330200" algn="just" rtl="0">
              <a:lnSpc>
                <a:spcPct val="100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Parents or eligible students have the right to inspect and review the student’s education records maintained by the school. </a:t>
            </a:r>
            <a:endParaRPr sz="1800">
              <a:solidFill>
                <a:schemeClr val="dk1"/>
              </a:solidFill>
              <a:latin typeface="Andika"/>
              <a:ea typeface="Andika"/>
              <a:cs typeface="Andika"/>
              <a:sym typeface="Andika"/>
            </a:endParaRPr>
          </a:p>
          <a:p>
            <a:pPr marL="457200" marR="548279" lvl="0" indent="0" algn="just" rtl="0">
              <a:lnSpc>
                <a:spcPct val="100000"/>
              </a:lnSpc>
              <a:spcBef>
                <a:spcPts val="1200"/>
              </a:spcBef>
              <a:spcAft>
                <a:spcPts val="0"/>
              </a:spcAft>
              <a:buNone/>
            </a:pPr>
            <a:endParaRPr sz="700">
              <a:solidFill>
                <a:schemeClr val="dk1"/>
              </a:solidFill>
              <a:latin typeface="Andika"/>
              <a:ea typeface="Andika"/>
              <a:cs typeface="Andika"/>
              <a:sym typeface="Andika"/>
            </a:endParaRPr>
          </a:p>
          <a:p>
            <a:pPr marL="457200" marR="548279" lvl="0" indent="-330200" algn="just" rtl="0">
              <a:lnSpc>
                <a:spcPct val="100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Parents or eligible students have the right to request that a school correct records that they believe are inaccurate or misleading.</a:t>
            </a:r>
            <a:endParaRPr sz="1800">
              <a:solidFill>
                <a:schemeClr val="dk1"/>
              </a:solidFill>
              <a:latin typeface="Andika"/>
              <a:ea typeface="Andika"/>
              <a:cs typeface="Andika"/>
              <a:sym typeface="Andika"/>
            </a:endParaRPr>
          </a:p>
          <a:p>
            <a:pPr marL="457200" marR="548279" lvl="0" indent="0" algn="just" rtl="0">
              <a:lnSpc>
                <a:spcPct val="100000"/>
              </a:lnSpc>
              <a:spcBef>
                <a:spcPts val="1200"/>
              </a:spcBef>
              <a:spcAft>
                <a:spcPts val="0"/>
              </a:spcAft>
              <a:buNone/>
            </a:pPr>
            <a:endParaRPr sz="700">
              <a:solidFill>
                <a:schemeClr val="dk1"/>
              </a:solidFill>
              <a:latin typeface="Andika"/>
              <a:ea typeface="Andika"/>
              <a:cs typeface="Andika"/>
              <a:sym typeface="Andika"/>
            </a:endParaRPr>
          </a:p>
          <a:p>
            <a:pPr marL="457200" marR="548279" lvl="0" indent="-330200" algn="just" rtl="0">
              <a:lnSpc>
                <a:spcPct val="100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With few exceptions, schools are prohibited from disclosing confidential student records without prior parental consent. </a:t>
            </a:r>
            <a:endParaRPr sz="1800">
              <a:solidFill>
                <a:schemeClr val="dk1"/>
              </a:solidFill>
              <a:latin typeface="Andika"/>
              <a:ea typeface="Andika"/>
              <a:cs typeface="Andika"/>
              <a:sym typeface="Andika"/>
            </a:endParaRPr>
          </a:p>
          <a:p>
            <a:pPr marL="0" lvl="0" indent="0" algn="l" rtl="0">
              <a:spcBef>
                <a:spcPts val="1200"/>
              </a:spcBef>
              <a:spcAft>
                <a:spcPts val="1200"/>
              </a:spcAft>
              <a:buNone/>
            </a:pPr>
            <a:endParaRPr>
              <a:latin typeface="Overlock"/>
              <a:ea typeface="Overlock"/>
              <a:cs typeface="Overlock"/>
              <a:sym typeface="Overloc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Andika"/>
                <a:ea typeface="Andika"/>
                <a:cs typeface="Andika"/>
                <a:sym typeface="Andika"/>
              </a:rPr>
              <a:t>Right to Inspect and Review</a:t>
            </a:r>
            <a:endParaRPr>
              <a:latin typeface="Andika"/>
              <a:ea typeface="Andika"/>
              <a:cs typeface="Andika"/>
              <a:sym typeface="Andika"/>
            </a:endParaRPr>
          </a:p>
        </p:txBody>
      </p:sp>
      <p:sp>
        <p:nvSpPr>
          <p:cNvPr id="112" name="Google Shape;112;p21"/>
          <p:cNvSpPr txBox="1">
            <a:spLocks noGrp="1"/>
          </p:cNvSpPr>
          <p:nvPr>
            <p:ph type="body" idx="1"/>
          </p:nvPr>
        </p:nvSpPr>
        <p:spPr>
          <a:xfrm>
            <a:off x="787550" y="1152475"/>
            <a:ext cx="8044800" cy="3416400"/>
          </a:xfrm>
          <a:prstGeom prst="rect">
            <a:avLst/>
          </a:prstGeom>
        </p:spPr>
        <p:txBody>
          <a:bodyPr spcFirstLastPara="1" wrap="square" lIns="91425" tIns="91425" rIns="91425" bIns="91425" anchor="t" anchorCtr="0">
            <a:normAutofit/>
          </a:bodyPr>
          <a:lstStyle/>
          <a:p>
            <a:pPr marL="0" marR="1005479" lvl="0" indent="0" algn="just" rtl="0">
              <a:spcBef>
                <a:spcPts val="0"/>
              </a:spcBef>
              <a:spcAft>
                <a:spcPts val="1200"/>
              </a:spcAft>
              <a:buNone/>
            </a:pPr>
            <a:r>
              <a:rPr lang="en" sz="1800">
                <a:solidFill>
                  <a:schemeClr val="dk1"/>
                </a:solidFill>
                <a:latin typeface="Andika"/>
                <a:ea typeface="Andika"/>
                <a:cs typeface="Andika"/>
                <a:sym typeface="Andika"/>
              </a:rPr>
              <a:t>FERPA requires schools to allow parents of students who are or have been in attendance at the school to inspect and review their child’s education records within 45 days of a request to do so.</a:t>
            </a:r>
            <a:endParaRPr sz="1800">
              <a:latin typeface="Overlock"/>
              <a:ea typeface="Overlock"/>
              <a:cs typeface="Overlock"/>
              <a:sym typeface="Overloc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Educational agency</a:t>
            </a:r>
            <a:endParaRPr sz="2520">
              <a:latin typeface="Andika"/>
              <a:ea typeface="Andika"/>
              <a:cs typeface="Andika"/>
              <a:sym typeface="Andika"/>
            </a:endParaRPr>
          </a:p>
        </p:txBody>
      </p:sp>
      <p:sp>
        <p:nvSpPr>
          <p:cNvPr id="118" name="Google Shape;118;p22"/>
          <p:cNvSpPr txBox="1">
            <a:spLocks noGrp="1"/>
          </p:cNvSpPr>
          <p:nvPr>
            <p:ph type="body" idx="1"/>
          </p:nvPr>
        </p:nvSpPr>
        <p:spPr>
          <a:xfrm>
            <a:off x="823625" y="1152475"/>
            <a:ext cx="8008800" cy="2827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800">
                <a:solidFill>
                  <a:schemeClr val="dk1"/>
                </a:solidFill>
                <a:latin typeface="Andika"/>
                <a:ea typeface="Andika"/>
                <a:cs typeface="Andika"/>
                <a:sym typeface="Andika"/>
              </a:rPr>
              <a:t>“Educational agency or institution” generally refers to:</a:t>
            </a:r>
            <a:endParaRPr sz="1800">
              <a:solidFill>
                <a:schemeClr val="dk1"/>
              </a:solidFill>
              <a:latin typeface="Andika"/>
              <a:ea typeface="Andika"/>
              <a:cs typeface="Andika"/>
              <a:sym typeface="Andika"/>
            </a:endParaRPr>
          </a:p>
          <a:p>
            <a:pPr marL="457200" lvl="0" indent="-330200" algn="l" rtl="0">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Public elementary and secondary schools;</a:t>
            </a:r>
            <a:endParaRPr sz="1800">
              <a:solidFill>
                <a:schemeClr val="dk1"/>
              </a:solidFill>
              <a:latin typeface="Andika"/>
              <a:ea typeface="Andika"/>
              <a:cs typeface="Andika"/>
              <a:sym typeface="Andika"/>
            </a:endParaRPr>
          </a:p>
          <a:p>
            <a:pPr marL="457200" lvl="0" indent="-330200" algn="l" rtl="0">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School districts; and</a:t>
            </a:r>
            <a:endParaRPr sz="1800">
              <a:solidFill>
                <a:schemeClr val="dk1"/>
              </a:solidFill>
              <a:latin typeface="Andika"/>
              <a:ea typeface="Andika"/>
              <a:cs typeface="Andika"/>
              <a:sym typeface="Andika"/>
            </a:endParaRPr>
          </a:p>
          <a:p>
            <a:pPr marL="457200" lvl="0" indent="-330200" algn="l" rtl="0">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Postsecondary institutions</a:t>
            </a:r>
            <a:endParaRPr sz="1800">
              <a:solidFill>
                <a:schemeClr val="dk1"/>
              </a:solidFill>
              <a:latin typeface="Andika"/>
              <a:ea typeface="Andika"/>
              <a:cs typeface="Andika"/>
              <a:sym typeface="Andik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520">
                <a:latin typeface="Andika"/>
                <a:ea typeface="Andika"/>
                <a:cs typeface="Andika"/>
                <a:sym typeface="Andika"/>
              </a:rPr>
              <a:t>Education Records</a:t>
            </a:r>
            <a:endParaRPr sz="2520">
              <a:latin typeface="Andika"/>
              <a:ea typeface="Andika"/>
              <a:cs typeface="Andika"/>
              <a:sym typeface="Andika"/>
            </a:endParaRPr>
          </a:p>
        </p:txBody>
      </p:sp>
      <p:sp>
        <p:nvSpPr>
          <p:cNvPr id="124" name="Google Shape;124;p23"/>
          <p:cNvSpPr txBox="1">
            <a:spLocks noGrp="1"/>
          </p:cNvSpPr>
          <p:nvPr>
            <p:ph type="body" idx="1"/>
          </p:nvPr>
        </p:nvSpPr>
        <p:spPr>
          <a:xfrm>
            <a:off x="841650" y="1152475"/>
            <a:ext cx="7990800" cy="3416400"/>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0"/>
              </a:spcAft>
              <a:buNone/>
            </a:pPr>
            <a:r>
              <a:rPr lang="en" sz="1800">
                <a:solidFill>
                  <a:schemeClr val="dk1"/>
                </a:solidFill>
                <a:latin typeface="Andika"/>
                <a:ea typeface="Andika"/>
                <a:cs typeface="Andika"/>
                <a:sym typeface="Andika"/>
              </a:rPr>
              <a:t>Education records are:</a:t>
            </a:r>
            <a:endParaRPr sz="1800">
              <a:solidFill>
                <a:schemeClr val="dk1"/>
              </a:solidFill>
              <a:latin typeface="Andika"/>
              <a:ea typeface="Andika"/>
              <a:cs typeface="Andika"/>
              <a:sym typeface="Andika"/>
            </a:endParaRPr>
          </a:p>
          <a:p>
            <a:pPr marL="457200" lvl="0" indent="-330200" algn="l" rtl="0">
              <a:lnSpc>
                <a:spcPct val="105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Records that are directly related to a student, and</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Maintained by the school or by a party acting for the school.</a:t>
            </a:r>
            <a:endParaRPr sz="1800">
              <a:solidFill>
                <a:schemeClr val="dk1"/>
              </a:solidFill>
              <a:latin typeface="Andika"/>
              <a:ea typeface="Andika"/>
              <a:cs typeface="Andika"/>
              <a:sym typeface="Andika"/>
            </a:endParaRPr>
          </a:p>
          <a:p>
            <a:pPr marL="0" lvl="0" indent="0" algn="l" rtl="0">
              <a:lnSpc>
                <a:spcPct val="105000"/>
              </a:lnSpc>
              <a:spcBef>
                <a:spcPts val="1200"/>
              </a:spcBef>
              <a:spcAft>
                <a:spcPts val="0"/>
              </a:spcAft>
              <a:buNone/>
            </a:pPr>
            <a:r>
              <a:rPr lang="en" sz="1800">
                <a:solidFill>
                  <a:schemeClr val="dk1"/>
                </a:solidFill>
                <a:latin typeface="Andika"/>
                <a:ea typeface="Andika"/>
                <a:cs typeface="Andika"/>
                <a:sym typeface="Andika"/>
              </a:rPr>
              <a:t>Education records exist in a variety of formats:</a:t>
            </a:r>
            <a:endParaRPr sz="1800">
              <a:solidFill>
                <a:schemeClr val="dk1"/>
              </a:solidFill>
              <a:latin typeface="Andika"/>
              <a:ea typeface="Andika"/>
              <a:cs typeface="Andika"/>
              <a:sym typeface="Andika"/>
            </a:endParaRPr>
          </a:p>
          <a:p>
            <a:pPr marL="457200" lvl="0" indent="-330200" algn="l" rtl="0">
              <a:lnSpc>
                <a:spcPct val="105000"/>
              </a:lnSpc>
              <a:spcBef>
                <a:spcPts val="1200"/>
              </a:spcBef>
              <a:spcAft>
                <a:spcPts val="0"/>
              </a:spcAft>
              <a:buClr>
                <a:schemeClr val="dk1"/>
              </a:buClr>
              <a:buSzPts val="1600"/>
              <a:buFont typeface="Andika"/>
              <a:buChar char="●"/>
            </a:pPr>
            <a:r>
              <a:rPr lang="en" sz="1800">
                <a:solidFill>
                  <a:schemeClr val="dk1"/>
                </a:solidFill>
                <a:latin typeface="Andika"/>
                <a:ea typeface="Andika"/>
                <a:cs typeface="Andika"/>
                <a:sym typeface="Andika"/>
              </a:rPr>
              <a:t>Digital/Electronic</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Handwritten</a:t>
            </a:r>
            <a:endParaRPr sz="1800">
              <a:solidFill>
                <a:schemeClr val="dk1"/>
              </a:solidFill>
              <a:latin typeface="Andika"/>
              <a:ea typeface="Andika"/>
              <a:cs typeface="Andika"/>
              <a:sym typeface="Andika"/>
            </a:endParaRPr>
          </a:p>
          <a:p>
            <a:pPr marL="457200" lvl="0" indent="-330200" algn="l" rtl="0">
              <a:lnSpc>
                <a:spcPct val="105000"/>
              </a:lnSpc>
              <a:spcBef>
                <a:spcPts val="0"/>
              </a:spcBef>
              <a:spcAft>
                <a:spcPts val="0"/>
              </a:spcAft>
              <a:buClr>
                <a:schemeClr val="dk1"/>
              </a:buClr>
              <a:buSzPts val="1600"/>
              <a:buFont typeface="Andika"/>
              <a:buChar char="●"/>
            </a:pPr>
            <a:r>
              <a:rPr lang="en" sz="1800">
                <a:solidFill>
                  <a:schemeClr val="dk1"/>
                </a:solidFill>
                <a:latin typeface="Andika"/>
                <a:ea typeface="Andika"/>
                <a:cs typeface="Andika"/>
                <a:sym typeface="Andika"/>
              </a:rPr>
              <a:t>Printed</a:t>
            </a:r>
            <a:endParaRPr sz="1800">
              <a:solidFill>
                <a:schemeClr val="dk1"/>
              </a:solidFill>
              <a:latin typeface="Andika"/>
              <a:ea typeface="Andika"/>
              <a:cs typeface="Andika"/>
              <a:sym typeface="Andika"/>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2168</Words>
  <Application>Microsoft Office PowerPoint</Application>
  <PresentationFormat>On-screen Show (16:9)</PresentationFormat>
  <Paragraphs>135</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Overlock</vt:lpstr>
      <vt:lpstr>Andika</vt:lpstr>
      <vt:lpstr>Simple Light</vt:lpstr>
      <vt:lpstr>Protecting the Confidentiality of Student Health Records  </vt:lpstr>
      <vt:lpstr>Health Information Portability and Protection Act (HIPAA)</vt:lpstr>
      <vt:lpstr>Protected Health Information (PHI)</vt:lpstr>
      <vt:lpstr>HIPAA-covered entities</vt:lpstr>
      <vt:lpstr>Family Educational Rights and Privacy Act </vt:lpstr>
      <vt:lpstr>Components of FERPA</vt:lpstr>
      <vt:lpstr>Right to Inspect and Review</vt:lpstr>
      <vt:lpstr>Educational agency</vt:lpstr>
      <vt:lpstr>Education Records</vt:lpstr>
      <vt:lpstr>Health Records</vt:lpstr>
      <vt:lpstr>Education Records</vt:lpstr>
      <vt:lpstr>Treatment Records</vt:lpstr>
      <vt:lpstr>Right to Consent to Disclosure</vt:lpstr>
      <vt:lpstr>Disclosure</vt:lpstr>
      <vt:lpstr>Disclosure Without Consent</vt:lpstr>
      <vt:lpstr>Personally Identifiable Information (PII)</vt:lpstr>
      <vt:lpstr>Disclosure Without Consent</vt:lpstr>
      <vt:lpstr>Disclosure Without Consent to Child Welfare Agencies</vt:lpstr>
      <vt:lpstr>Directory Information</vt:lpstr>
      <vt:lpstr>Disclosure to Parents of Eligible Students</vt:lpstr>
      <vt:lpstr>HIPAA Privacy Rule</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the Confidentiality of Student Health Records  </dc:title>
  <dc:creator>Carolen K Letavec</dc:creator>
  <cp:lastModifiedBy>Carolen K Letavec</cp:lastModifiedBy>
  <cp:revision>1</cp:revision>
  <dcterms:modified xsi:type="dcterms:W3CDTF">2021-05-24T16:00:14Z</dcterms:modified>
</cp:coreProperties>
</file>