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1" r:id="rId1"/>
  </p:sldMasterIdLst>
  <p:notesMasterIdLst>
    <p:notesMasterId r:id="rId33"/>
  </p:notesMasterIdLst>
  <p:sldIdLst>
    <p:sldId id="256" r:id="rId2"/>
    <p:sldId id="258" r:id="rId3"/>
    <p:sldId id="259" r:id="rId4"/>
    <p:sldId id="257" r:id="rId5"/>
    <p:sldId id="260" r:id="rId6"/>
    <p:sldId id="261" r:id="rId7"/>
    <p:sldId id="262" r:id="rId8"/>
    <p:sldId id="263" r:id="rId9"/>
    <p:sldId id="265" r:id="rId10"/>
    <p:sldId id="266" r:id="rId11"/>
    <p:sldId id="267" r:id="rId12"/>
    <p:sldId id="268" r:id="rId13"/>
    <p:sldId id="270" r:id="rId14"/>
    <p:sldId id="271" r:id="rId15"/>
    <p:sldId id="290" r:id="rId16"/>
    <p:sldId id="273" r:id="rId17"/>
    <p:sldId id="274" r:id="rId18"/>
    <p:sldId id="279" r:id="rId19"/>
    <p:sldId id="281" r:id="rId20"/>
    <p:sldId id="280" r:id="rId21"/>
    <p:sldId id="282" r:id="rId22"/>
    <p:sldId id="283" r:id="rId23"/>
    <p:sldId id="272" r:id="rId24"/>
    <p:sldId id="278" r:id="rId25"/>
    <p:sldId id="284" r:id="rId26"/>
    <p:sldId id="285" r:id="rId27"/>
    <p:sldId id="286" r:id="rId28"/>
    <p:sldId id="287" r:id="rId29"/>
    <p:sldId id="288" r:id="rId30"/>
    <p:sldId id="289" r:id="rId31"/>
    <p:sldId id="27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79"/>
    <p:restoredTop sz="93095"/>
  </p:normalViewPr>
  <p:slideViewPr>
    <p:cSldViewPr snapToGrid="0" snapToObjects="1">
      <p:cViewPr varScale="1">
        <p:scale>
          <a:sx n="84" d="100"/>
          <a:sy n="84" d="100"/>
        </p:scale>
        <p:origin x="1026" y="84"/>
      </p:cViewPr>
      <p:guideLst/>
    </p:cSldViewPr>
  </p:slideViewPr>
  <p:outlineViewPr>
    <p:cViewPr>
      <p:scale>
        <a:sx n="33" d="100"/>
        <a:sy n="33" d="100"/>
      </p:scale>
      <p:origin x="0" y="-1165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48151-2637-3940-A80C-7FB3AD2397DC}" type="datetimeFigureOut">
              <a:rPr lang="en-US" smtClean="0"/>
              <a:t>6/17/2019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0ECA0A-3F5D-2F42-92E6-FBAA56B99799}" type="slidenum">
              <a:rPr lang="en-US" smtClean="0"/>
              <a:t>‹#›</a:t>
            </a:fld>
            <a:endParaRPr lang="en-US"/>
          </a:p>
        </p:txBody>
      </p:sp>
    </p:spTree>
    <p:extLst>
      <p:ext uri="{BB962C8B-B14F-4D97-AF65-F5344CB8AC3E}">
        <p14:creationId xmlns:p14="http://schemas.microsoft.com/office/powerpoint/2010/main" val="2014478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0ECA0A-3F5D-2F42-92E6-FBAA56B99799}" type="slidenum">
              <a:rPr lang="en-US" smtClean="0"/>
              <a:t>18</a:t>
            </a:fld>
            <a:endParaRPr lang="en-US"/>
          </a:p>
        </p:txBody>
      </p:sp>
    </p:spTree>
    <p:extLst>
      <p:ext uri="{BB962C8B-B14F-4D97-AF65-F5344CB8AC3E}">
        <p14:creationId xmlns:p14="http://schemas.microsoft.com/office/powerpoint/2010/main" val="111693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6/17/2019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32882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17711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43412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87113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38136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3888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38304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35583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0185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2540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61BEF0D-F0BB-DE4B-95CE-6DB70DBA9567}" type="datetimeFigureOut">
              <a:rPr lang="en-US" smtClean="0"/>
              <a:pPr/>
              <a:t>6/17/2019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723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61BEF0D-F0BB-DE4B-95CE-6DB70DBA9567}" type="datetimeFigureOut">
              <a:rPr lang="en-US" smtClean="0"/>
              <a:pPr/>
              <a:t>6/17/2019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36006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3361" y="604158"/>
            <a:ext cx="10021252" cy="2767692"/>
          </a:xfrm>
        </p:spPr>
        <p:txBody>
          <a:bodyPr>
            <a:normAutofit fontScale="90000"/>
          </a:bodyPr>
          <a:lstStyle/>
          <a:p>
            <a:pPr algn="ctr"/>
            <a:r>
              <a:rPr lang="en-US" sz="4800" b="1" dirty="0">
                <a:solidFill>
                  <a:srgbClr val="0070C0"/>
                </a:solidFill>
              </a:rPr>
              <a:t>School Nurses Organization of Arizona </a:t>
            </a:r>
            <a:br>
              <a:rPr lang="en-US" sz="4800" b="1" dirty="0">
                <a:solidFill>
                  <a:srgbClr val="0070C0"/>
                </a:solidFill>
              </a:rPr>
            </a:br>
            <a:br>
              <a:rPr lang="en-US" sz="3600" b="1" dirty="0">
                <a:solidFill>
                  <a:srgbClr val="0070C0"/>
                </a:solidFill>
              </a:rPr>
            </a:br>
            <a:r>
              <a:rPr lang="en-US" sz="4000" b="1" dirty="0">
                <a:solidFill>
                  <a:srgbClr val="0070C0"/>
                </a:solidFill>
              </a:rPr>
              <a:t>Annual Conference</a:t>
            </a:r>
            <a:br>
              <a:rPr lang="en-US" dirty="0">
                <a:solidFill>
                  <a:srgbClr val="0070C0"/>
                </a:solidFill>
              </a:rPr>
            </a:br>
            <a:br>
              <a:rPr lang="en-US" sz="2800" dirty="0">
                <a:solidFill>
                  <a:srgbClr val="0070C0"/>
                </a:solidFill>
              </a:rPr>
            </a:br>
            <a:r>
              <a:rPr lang="en-US" sz="4000" b="1" dirty="0">
                <a:solidFill>
                  <a:srgbClr val="0070C0"/>
                </a:solidFill>
              </a:rPr>
              <a:t>June 21, 2019</a:t>
            </a:r>
          </a:p>
        </p:txBody>
      </p:sp>
      <p:sp>
        <p:nvSpPr>
          <p:cNvPr id="3" name="Subtitle 2"/>
          <p:cNvSpPr>
            <a:spLocks noGrp="1"/>
          </p:cNvSpPr>
          <p:nvPr>
            <p:ph type="subTitle" idx="1"/>
          </p:nvPr>
        </p:nvSpPr>
        <p:spPr>
          <a:xfrm>
            <a:off x="1300481" y="4049487"/>
            <a:ext cx="10204132" cy="1854176"/>
          </a:xfrm>
        </p:spPr>
        <p:txBody>
          <a:bodyPr>
            <a:normAutofit/>
          </a:bodyPr>
          <a:lstStyle/>
          <a:p>
            <a:pPr algn="ctr"/>
            <a:r>
              <a:rPr lang="en-US" sz="3200" b="1" i="1" dirty="0">
                <a:solidFill>
                  <a:schemeClr val="tx1"/>
                </a:solidFill>
              </a:rPr>
              <a:t>The Role of the School Nurse</a:t>
            </a:r>
          </a:p>
          <a:p>
            <a:pPr algn="ctr"/>
            <a:r>
              <a:rPr lang="en-US" sz="3200" b="1" i="1" dirty="0">
                <a:solidFill>
                  <a:schemeClr val="tx1"/>
                </a:solidFill>
              </a:rPr>
              <a:t>in Emergency Preparedness</a:t>
            </a:r>
          </a:p>
        </p:txBody>
      </p:sp>
    </p:spTree>
    <p:extLst>
      <p:ext uri="{BB962C8B-B14F-4D97-AF65-F5344CB8AC3E}">
        <p14:creationId xmlns:p14="http://schemas.microsoft.com/office/powerpoint/2010/main" val="68972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450977"/>
            <a:ext cx="9603275" cy="1029436"/>
          </a:xfrm>
        </p:spPr>
        <p:txBody>
          <a:bodyPr>
            <a:normAutofit/>
          </a:bodyPr>
          <a:lstStyle/>
          <a:p>
            <a:pPr algn="ctr"/>
            <a:r>
              <a:rPr lang="en-US" b="1" dirty="0">
                <a:solidFill>
                  <a:schemeClr val="accent1"/>
                </a:solidFill>
              </a:rPr>
              <a:t>What Expertise Does the School Nurse Bring to the Planning Process? </a:t>
            </a:r>
          </a:p>
        </p:txBody>
      </p:sp>
      <p:pic>
        <p:nvPicPr>
          <p:cNvPr id="15" name="Content Placeholder 1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93233" y="1949876"/>
            <a:ext cx="3247132" cy="2177640"/>
          </a:xfrm>
          <a:ln>
            <a:solidFill>
              <a:schemeClr val="tx1"/>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976" y="2144662"/>
            <a:ext cx="3256909" cy="1982854"/>
          </a:xfrm>
          <a:prstGeom prst="rect">
            <a:avLst/>
          </a:prstGeom>
          <a:ln>
            <a:solidFill>
              <a:schemeClr val="tx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781" y="2440728"/>
            <a:ext cx="1451558" cy="1783080"/>
          </a:xfrm>
          <a:prstGeom prst="rect">
            <a:avLst/>
          </a:prstGeom>
          <a:ln>
            <a:solidFill>
              <a:schemeClr val="tx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4547" y="3942438"/>
            <a:ext cx="3628794" cy="2075617"/>
          </a:xfrm>
          <a:prstGeom prst="rect">
            <a:avLst/>
          </a:prstGeom>
          <a:ln>
            <a:solidFill>
              <a:schemeClr val="tx1"/>
            </a:solidFill>
          </a:ln>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9187" y="3855586"/>
            <a:ext cx="3515360" cy="1977390"/>
          </a:xfrm>
          <a:prstGeom prst="rect">
            <a:avLst/>
          </a:prstGeom>
          <a:ln>
            <a:solidFill>
              <a:schemeClr val="tx1"/>
            </a:solidFill>
          </a:ln>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568" y="1986075"/>
            <a:ext cx="1306968" cy="1885897"/>
          </a:xfrm>
          <a:prstGeom prst="rect">
            <a:avLst/>
          </a:prstGeom>
          <a:ln>
            <a:solidFill>
              <a:schemeClr val="tx1"/>
            </a:solidFill>
          </a:ln>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9521295" y="3495391"/>
            <a:ext cx="1508760" cy="2902207"/>
          </a:xfrm>
          <a:prstGeom prst="rect">
            <a:avLst/>
          </a:prstGeom>
          <a:ln>
            <a:solidFill>
              <a:schemeClr val="tx1"/>
            </a:solid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72333" y="2440728"/>
            <a:ext cx="1294025" cy="1751386"/>
          </a:xfrm>
          <a:prstGeom prst="rect">
            <a:avLst/>
          </a:prstGeom>
          <a:ln>
            <a:solidFill>
              <a:schemeClr val="tx1"/>
            </a:solidFill>
          </a:ln>
        </p:spPr>
      </p:pic>
    </p:spTree>
    <p:extLst>
      <p:ext uri="{BB962C8B-B14F-4D97-AF65-F5344CB8AC3E}">
        <p14:creationId xmlns:p14="http://schemas.microsoft.com/office/powerpoint/2010/main" val="1641638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chemeClr val="accent1"/>
                </a:solidFill>
              </a:rPr>
              <a:t>Knows the Medical Conditions </a:t>
            </a:r>
            <a:br>
              <a:rPr lang="en-US" b="1" dirty="0">
                <a:solidFill>
                  <a:schemeClr val="accent1"/>
                </a:solidFill>
              </a:rPr>
            </a:br>
            <a:r>
              <a:rPr lang="en-US" b="1" dirty="0">
                <a:solidFill>
                  <a:schemeClr val="accent1"/>
                </a:solidFill>
              </a:rPr>
              <a:t>and Medication Needs of the Students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93812" y="2825671"/>
            <a:ext cx="5333758" cy="300507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579" y="2087734"/>
            <a:ext cx="5393158" cy="3040308"/>
          </a:xfrm>
          <a:prstGeom prst="rect">
            <a:avLst/>
          </a:prstGeom>
        </p:spPr>
      </p:pic>
    </p:spTree>
    <p:extLst>
      <p:ext uri="{BB962C8B-B14F-4D97-AF65-F5344CB8AC3E}">
        <p14:creationId xmlns:p14="http://schemas.microsoft.com/office/powerpoint/2010/main" val="86395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465221"/>
            <a:ext cx="9603275" cy="1388533"/>
          </a:xfrm>
        </p:spPr>
        <p:txBody>
          <a:bodyPr>
            <a:normAutofit fontScale="90000"/>
          </a:bodyPr>
          <a:lstStyle/>
          <a:p>
            <a:pPr algn="ctr"/>
            <a:r>
              <a:rPr lang="en-US" b="1" dirty="0">
                <a:solidFill>
                  <a:schemeClr val="accent1"/>
                </a:solidFill>
              </a:rPr>
              <a:t>Assists, Facilitates, and/or Organizes </a:t>
            </a:r>
            <a:br>
              <a:rPr lang="en-US" b="1" dirty="0">
                <a:solidFill>
                  <a:schemeClr val="accent1"/>
                </a:solidFill>
              </a:rPr>
            </a:br>
            <a:r>
              <a:rPr lang="en-US" b="1" dirty="0">
                <a:solidFill>
                  <a:schemeClr val="accent1"/>
                </a:solidFill>
              </a:rPr>
              <a:t>the Nurses &amp; Classroom “Go Kits”</a:t>
            </a:r>
            <a:br>
              <a:rPr lang="en-US" dirty="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125831" y="2583021"/>
            <a:ext cx="3778250" cy="2833687"/>
          </a:xfrm>
          <a:ln>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5309" y="2110739"/>
            <a:ext cx="2696936" cy="3768515"/>
          </a:xfrm>
          <a:prstGeom prst="rect">
            <a:avLst/>
          </a:prstGeom>
          <a:ln>
            <a:solidFill>
              <a:schemeClr val="tx1"/>
            </a:solidFill>
          </a:ln>
        </p:spPr>
      </p:pic>
    </p:spTree>
    <p:extLst>
      <p:ext uri="{BB962C8B-B14F-4D97-AF65-F5344CB8AC3E}">
        <p14:creationId xmlns:p14="http://schemas.microsoft.com/office/powerpoint/2010/main" val="1136104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74320"/>
            <a:ext cx="8911687" cy="1630680"/>
          </a:xfrm>
        </p:spPr>
        <p:txBody>
          <a:bodyPr>
            <a:normAutofit/>
          </a:bodyPr>
          <a:lstStyle/>
          <a:p>
            <a:pPr algn="ctr"/>
            <a:r>
              <a:rPr lang="en-US" b="1" dirty="0">
                <a:solidFill>
                  <a:schemeClr val="accent1"/>
                </a:solidFill>
              </a:rPr>
              <a:t>Participates in the Development of Assistance Plans for Students With Disabilities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1662" y="2180915"/>
            <a:ext cx="3583285" cy="3642370"/>
          </a:xfr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704" y="2180915"/>
            <a:ext cx="3470992" cy="3642370"/>
          </a:xfrm>
          <a:prstGeom prst="rect">
            <a:avLst/>
          </a:prstGeom>
          <a:ln>
            <a:solidFill>
              <a:schemeClr val="tx1"/>
            </a:solidFill>
          </a:ln>
        </p:spPr>
      </p:pic>
    </p:spTree>
    <p:extLst>
      <p:ext uri="{BB962C8B-B14F-4D97-AF65-F5344CB8AC3E}">
        <p14:creationId xmlns:p14="http://schemas.microsoft.com/office/powerpoint/2010/main" val="658525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1113" y="441230"/>
            <a:ext cx="8911687" cy="838930"/>
          </a:xfrm>
        </p:spPr>
        <p:txBody>
          <a:bodyPr>
            <a:noAutofit/>
          </a:bodyPr>
          <a:lstStyle/>
          <a:p>
            <a:pPr algn="ctr"/>
            <a:r>
              <a:rPr lang="en-US" sz="3200" b="1" dirty="0">
                <a:solidFill>
                  <a:schemeClr val="accent1"/>
                </a:solidFill>
              </a:rPr>
              <a:t>Develop Protocols </a:t>
            </a:r>
            <a:r>
              <a:rPr lang="en-US" sz="3200" b="1" dirty="0" err="1">
                <a:solidFill>
                  <a:schemeClr val="accent1"/>
                </a:solidFill>
              </a:rPr>
              <a:t>i.e</a:t>
            </a:r>
            <a:r>
              <a:rPr lang="mr-IN" sz="3200" b="1" dirty="0">
                <a:solidFill>
                  <a:schemeClr val="accent1"/>
                </a:solidFill>
              </a:rPr>
              <a:t>…</a:t>
            </a:r>
            <a:r>
              <a:rPr lang="en-US" sz="3200" b="1" dirty="0">
                <a:solidFill>
                  <a:schemeClr val="accent1"/>
                </a:solidFill>
              </a:rPr>
              <a:t>. Pandemic Influenza and Heat Related Illnesses </a:t>
            </a:r>
            <a:br>
              <a:rPr lang="en-US" sz="3200" b="1" dirty="0">
                <a:solidFill>
                  <a:schemeClr val="accent1"/>
                </a:solidFill>
              </a:rPr>
            </a:br>
            <a:br>
              <a:rPr lang="en-US" sz="3200" b="1" dirty="0"/>
            </a:br>
            <a:endParaRPr lang="en-US" sz="32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0947" y="2035175"/>
            <a:ext cx="2587939" cy="3467267"/>
          </a:xfr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869" y="2035175"/>
            <a:ext cx="2583745" cy="3467267"/>
          </a:xfrm>
          <a:prstGeom prst="rect">
            <a:avLst/>
          </a:prstGeom>
          <a:ln>
            <a:solidFill>
              <a:schemeClr val="tx1"/>
            </a:solidFill>
          </a:ln>
        </p:spPr>
      </p:pic>
    </p:spTree>
    <p:extLst>
      <p:ext uri="{BB962C8B-B14F-4D97-AF65-F5344CB8AC3E}">
        <p14:creationId xmlns:p14="http://schemas.microsoft.com/office/powerpoint/2010/main" val="1855248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019EF-D1FB-1C48-86BB-0F8B9315C1B6}"/>
              </a:ext>
            </a:extLst>
          </p:cNvPr>
          <p:cNvSpPr>
            <a:spLocks noGrp="1"/>
          </p:cNvSpPr>
          <p:nvPr>
            <p:ph type="title"/>
          </p:nvPr>
        </p:nvSpPr>
        <p:spPr>
          <a:xfrm>
            <a:off x="1451579" y="489098"/>
            <a:ext cx="9603275" cy="1127052"/>
          </a:xfrm>
        </p:spPr>
        <p:txBody>
          <a:bodyPr>
            <a:normAutofit/>
          </a:bodyPr>
          <a:lstStyle/>
          <a:p>
            <a:pPr algn="ctr"/>
            <a:r>
              <a:rPr lang="en-US" sz="2800" b="1" dirty="0">
                <a:solidFill>
                  <a:schemeClr val="accent2"/>
                </a:solidFill>
              </a:rPr>
              <a:t>Organize and/or facilitate </a:t>
            </a:r>
            <a:br>
              <a:rPr lang="en-US" sz="2800" b="1" dirty="0">
                <a:solidFill>
                  <a:schemeClr val="accent2"/>
                </a:solidFill>
              </a:rPr>
            </a:br>
            <a:r>
              <a:rPr lang="en-US" sz="2800" b="1" dirty="0">
                <a:solidFill>
                  <a:schemeClr val="accent2"/>
                </a:solidFill>
              </a:rPr>
              <a:t>Stop the bleed trainings for staff</a:t>
            </a:r>
          </a:p>
        </p:txBody>
      </p:sp>
      <p:pic>
        <p:nvPicPr>
          <p:cNvPr id="5" name="Content Placeholder 4">
            <a:extLst>
              <a:ext uri="{FF2B5EF4-FFF2-40B4-BE49-F238E27FC236}">
                <a16:creationId xmlns:a16="http://schemas.microsoft.com/office/drawing/2014/main" id="{3AB11C54-6503-B544-975A-42C4B18552EA}"/>
              </a:ext>
            </a:extLst>
          </p:cNvPr>
          <p:cNvPicPr>
            <a:picLocks noGrp="1" noChangeAspect="1"/>
          </p:cNvPicPr>
          <p:nvPr>
            <p:ph idx="1"/>
          </p:nvPr>
        </p:nvPicPr>
        <p:blipFill>
          <a:blip r:embed="rId2"/>
          <a:stretch>
            <a:fillRect/>
          </a:stretch>
        </p:blipFill>
        <p:spPr>
          <a:xfrm>
            <a:off x="5811468" y="3047095"/>
            <a:ext cx="4838700" cy="1854200"/>
          </a:xfrm>
        </p:spPr>
      </p:pic>
      <p:pic>
        <p:nvPicPr>
          <p:cNvPr id="7" name="Picture 6">
            <a:extLst>
              <a:ext uri="{FF2B5EF4-FFF2-40B4-BE49-F238E27FC236}">
                <a16:creationId xmlns:a16="http://schemas.microsoft.com/office/drawing/2014/main" id="{6A00EBED-E13E-6B4A-9753-1EB934FE8758}"/>
              </a:ext>
            </a:extLst>
          </p:cNvPr>
          <p:cNvPicPr>
            <a:picLocks noChangeAspect="1"/>
          </p:cNvPicPr>
          <p:nvPr/>
        </p:nvPicPr>
        <p:blipFill>
          <a:blip r:embed="rId3"/>
          <a:stretch>
            <a:fillRect/>
          </a:stretch>
        </p:blipFill>
        <p:spPr>
          <a:xfrm>
            <a:off x="2796835" y="2218420"/>
            <a:ext cx="2355413" cy="3511550"/>
          </a:xfrm>
          <a:prstGeom prst="rect">
            <a:avLst/>
          </a:prstGeom>
        </p:spPr>
      </p:pic>
    </p:spTree>
    <p:extLst>
      <p:ext uri="{BB962C8B-B14F-4D97-AF65-F5344CB8AC3E}">
        <p14:creationId xmlns:p14="http://schemas.microsoft.com/office/powerpoint/2010/main" val="2147741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304801"/>
            <a:ext cx="9603275" cy="1548954"/>
          </a:xfrm>
        </p:spPr>
        <p:txBody>
          <a:bodyPr>
            <a:noAutofit/>
          </a:bodyPr>
          <a:lstStyle/>
          <a:p>
            <a:pPr algn="ctr"/>
            <a:r>
              <a:rPr lang="en-US" sz="2800" b="1" dirty="0">
                <a:solidFill>
                  <a:schemeClr val="accent1"/>
                </a:solidFill>
              </a:rPr>
              <a:t>Participates in the Development </a:t>
            </a:r>
            <a:br>
              <a:rPr lang="en-US" sz="2800" b="1" dirty="0">
                <a:solidFill>
                  <a:schemeClr val="accent1"/>
                </a:solidFill>
              </a:rPr>
            </a:br>
            <a:r>
              <a:rPr lang="en-US" sz="2800" b="1" dirty="0">
                <a:solidFill>
                  <a:schemeClr val="accent1"/>
                </a:solidFill>
              </a:rPr>
              <a:t>and/or Renewal </a:t>
            </a:r>
            <a:br>
              <a:rPr lang="en-US" sz="2800" b="1" dirty="0">
                <a:solidFill>
                  <a:schemeClr val="accent1"/>
                </a:solidFill>
              </a:rPr>
            </a:br>
            <a:r>
              <a:rPr lang="en-US" sz="2800" b="1" dirty="0">
                <a:solidFill>
                  <a:schemeClr val="accent1"/>
                </a:solidFill>
              </a:rPr>
              <a:t>of Functional &amp; Threat/Hazard Annexes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5028" y="2110740"/>
            <a:ext cx="3365412" cy="3778250"/>
          </a:xfrm>
          <a:ln>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488" y="2110740"/>
            <a:ext cx="3421112" cy="3778250"/>
          </a:xfrm>
          <a:prstGeom prst="rect">
            <a:avLst/>
          </a:prstGeom>
          <a:ln>
            <a:solidFill>
              <a:schemeClr val="tx1"/>
            </a:solidFill>
          </a:ln>
        </p:spPr>
      </p:pic>
    </p:spTree>
    <p:extLst>
      <p:ext uri="{BB962C8B-B14F-4D97-AF65-F5344CB8AC3E}">
        <p14:creationId xmlns:p14="http://schemas.microsoft.com/office/powerpoint/2010/main" val="529116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497305"/>
            <a:ext cx="9603275" cy="1356449"/>
          </a:xfrm>
        </p:spPr>
        <p:txBody>
          <a:bodyPr>
            <a:normAutofit/>
          </a:bodyPr>
          <a:lstStyle/>
          <a:p>
            <a:pPr algn="ctr"/>
            <a:r>
              <a:rPr lang="en-US" b="1" dirty="0">
                <a:solidFill>
                  <a:schemeClr val="accent1"/>
                </a:solidFill>
              </a:rPr>
              <a:t>Member of the School </a:t>
            </a:r>
            <a:br>
              <a:rPr lang="en-US" b="1" dirty="0">
                <a:solidFill>
                  <a:schemeClr val="accent1"/>
                </a:solidFill>
              </a:rPr>
            </a:br>
            <a:r>
              <a:rPr lang="en-US" b="1" dirty="0">
                <a:solidFill>
                  <a:schemeClr val="accent1"/>
                </a:solidFill>
              </a:rPr>
              <a:t>Incident Command Team</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7833" y="2016124"/>
            <a:ext cx="3112006" cy="3927521"/>
          </a:xfrm>
          <a:ln>
            <a:solidFill>
              <a:schemeClr val="tx1"/>
            </a:solidFill>
          </a:ln>
        </p:spPr>
      </p:pic>
    </p:spTree>
    <p:extLst>
      <p:ext uri="{BB962C8B-B14F-4D97-AF65-F5344CB8AC3E}">
        <p14:creationId xmlns:p14="http://schemas.microsoft.com/office/powerpoint/2010/main" val="796499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481263"/>
            <a:ext cx="9603275" cy="1372491"/>
          </a:xfrm>
        </p:spPr>
        <p:txBody>
          <a:bodyPr>
            <a:normAutofit/>
          </a:bodyPr>
          <a:lstStyle/>
          <a:p>
            <a:pPr algn="ctr"/>
            <a:r>
              <a:rPr lang="en-US" b="1" dirty="0">
                <a:solidFill>
                  <a:schemeClr val="accent1"/>
                </a:solidFill>
              </a:rPr>
              <a:t>School Disaster Reception ICS Chart</a:t>
            </a:r>
            <a:br>
              <a:rPr lang="en-US" b="1" dirty="0">
                <a:solidFill>
                  <a:schemeClr val="accent1"/>
                </a:solidFill>
              </a:rPr>
            </a:br>
            <a:r>
              <a:rPr lang="en-US" b="1" dirty="0">
                <a:solidFill>
                  <a:schemeClr val="accent1"/>
                </a:solidFill>
              </a:rPr>
              <a:t>Medical Unit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08290" y="2176983"/>
            <a:ext cx="1781534" cy="3449638"/>
          </a:xfrm>
        </p:spPr>
      </p:pic>
      <p:sp>
        <p:nvSpPr>
          <p:cNvPr id="3" name="TextBox 2"/>
          <p:cNvSpPr txBox="1"/>
          <p:nvPr/>
        </p:nvSpPr>
        <p:spPr>
          <a:xfrm>
            <a:off x="1451579" y="5626621"/>
            <a:ext cx="10203801" cy="369332"/>
          </a:xfrm>
          <a:prstGeom prst="rect">
            <a:avLst/>
          </a:prstGeom>
          <a:noFill/>
        </p:spPr>
        <p:txBody>
          <a:bodyPr wrap="square" rtlCol="0">
            <a:spAutoFit/>
          </a:bodyPr>
          <a:lstStyle/>
          <a:p>
            <a:r>
              <a:rPr lang="en-US" b="1" dirty="0"/>
              <a:t>Source:  </a:t>
            </a:r>
            <a:r>
              <a:rPr lang="en-US" dirty="0"/>
              <a:t>School District Planning Reunification Guide 2017 </a:t>
            </a:r>
            <a:r>
              <a:rPr lang="mr-IN" dirty="0"/>
              <a:t>–</a:t>
            </a:r>
            <a:r>
              <a:rPr lang="en-US" dirty="0"/>
              <a:t> Coyote Collaborative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5808" y="2176983"/>
            <a:ext cx="2799978" cy="3277333"/>
          </a:xfrm>
          <a:prstGeom prst="rect">
            <a:avLst/>
          </a:prstGeom>
        </p:spPr>
      </p:pic>
    </p:spTree>
    <p:extLst>
      <p:ext uri="{BB962C8B-B14F-4D97-AF65-F5344CB8AC3E}">
        <p14:creationId xmlns:p14="http://schemas.microsoft.com/office/powerpoint/2010/main" val="816220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chemeClr val="accent1"/>
                </a:solidFill>
              </a:rPr>
              <a:t>Checklist for the Medical Unit Leader</a:t>
            </a:r>
            <a:br>
              <a:rPr lang="en-US" dirty="0"/>
            </a:br>
            <a:endParaRPr lang="en-US" dirty="0"/>
          </a:p>
        </p:txBody>
      </p:sp>
      <p:sp>
        <p:nvSpPr>
          <p:cNvPr id="3" name="Content Placeholder 2"/>
          <p:cNvSpPr>
            <a:spLocks noGrp="1"/>
          </p:cNvSpPr>
          <p:nvPr>
            <p:ph idx="1"/>
          </p:nvPr>
        </p:nvSpPr>
        <p:spPr>
          <a:xfrm>
            <a:off x="1588168" y="2117558"/>
            <a:ext cx="9916444" cy="3793664"/>
          </a:xfrm>
        </p:spPr>
        <p:txBody>
          <a:bodyPr>
            <a:normAutofit/>
          </a:bodyPr>
          <a:lstStyle/>
          <a:p>
            <a:pPr marL="0" lvl="0" indent="0">
              <a:buNone/>
            </a:pPr>
            <a:r>
              <a:rPr lang="en-US" b="1" dirty="0">
                <a:solidFill>
                  <a:schemeClr val="accent1"/>
                </a:solidFill>
              </a:rPr>
              <a:t>1. </a:t>
            </a:r>
            <a:r>
              <a:rPr lang="en-US" b="1" dirty="0"/>
              <a:t>Equipment and Supplies: </a:t>
            </a:r>
          </a:p>
          <a:p>
            <a:pPr lvl="2"/>
            <a:r>
              <a:rPr lang="en-US" sz="1800" dirty="0"/>
              <a:t>Use Equipment and Supply Checklist in Attachment B to validate equipment and supply availability.</a:t>
            </a:r>
          </a:p>
          <a:p>
            <a:pPr lvl="2"/>
            <a:r>
              <a:rPr lang="en-US" sz="1800" dirty="0"/>
              <a:t>Obtain from Division Supervisor maps, logistical information, and plans</a:t>
            </a:r>
          </a:p>
          <a:p>
            <a:pPr lvl="2"/>
            <a:r>
              <a:rPr lang="en-US" sz="1800" dirty="0"/>
              <a:t>Check equipment and supplies.</a:t>
            </a:r>
          </a:p>
          <a:p>
            <a:pPr lvl="2"/>
            <a:r>
              <a:rPr lang="en-US" sz="1800" dirty="0"/>
              <a:t>Communicate to Division Supervisor needed equipment and supplies.</a:t>
            </a:r>
          </a:p>
          <a:p>
            <a:pPr lvl="2"/>
            <a:r>
              <a:rPr lang="en-US" sz="1800" dirty="0"/>
              <a:t>Identify and communicate space needs for medical care.</a:t>
            </a:r>
          </a:p>
          <a:p>
            <a:pPr lvl="2"/>
            <a:r>
              <a:rPr lang="en-US" sz="1800" dirty="0"/>
              <a:t>Bring first aid supplies to dedicated space</a:t>
            </a:r>
          </a:p>
        </p:txBody>
      </p:sp>
    </p:spTree>
    <p:extLst>
      <p:ext uri="{BB962C8B-B14F-4D97-AF65-F5344CB8AC3E}">
        <p14:creationId xmlns:p14="http://schemas.microsoft.com/office/powerpoint/2010/main" val="980366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150772"/>
            <a:ext cx="11906249" cy="4250028"/>
          </a:xfrm>
        </p:spPr>
        <p:txBody>
          <a:bodyPr>
            <a:normAutofit/>
          </a:bodyPr>
          <a:lstStyle/>
          <a:p>
            <a:pPr algn="ctr">
              <a:lnSpc>
                <a:spcPct val="100000"/>
              </a:lnSpc>
              <a:spcAft>
                <a:spcPts val="600"/>
              </a:spcAft>
            </a:pPr>
            <a:r>
              <a:rPr lang="en-US" sz="3200" b="1" dirty="0"/>
              <a:t>Kaylee Sorensen</a:t>
            </a:r>
            <a:br>
              <a:rPr lang="en-US" sz="3200" b="1" dirty="0"/>
            </a:br>
            <a:br>
              <a:rPr lang="en-US" sz="3200" b="1" dirty="0"/>
            </a:br>
            <a:r>
              <a:rPr lang="en-US" sz="3200" b="1" dirty="0"/>
              <a:t>Emergency management consultant</a:t>
            </a:r>
            <a:br>
              <a:rPr lang="en-US" sz="3200" b="1" dirty="0"/>
            </a:br>
            <a:br>
              <a:rPr lang="en-US" sz="3200" b="1" dirty="0"/>
            </a:br>
            <a:r>
              <a:rPr lang="en-US" sz="3200" b="1" dirty="0"/>
              <a:t>The Trust</a:t>
            </a:r>
            <a:br>
              <a:rPr lang="en-US" sz="3200" b="1" dirty="0"/>
            </a:br>
            <a:br>
              <a:rPr lang="en-US" b="1" dirty="0"/>
            </a:br>
            <a:r>
              <a:rPr lang="en-US" b="1" u="sng" dirty="0" err="1">
                <a:solidFill>
                  <a:srgbClr val="0070C0"/>
                </a:solidFill>
              </a:rPr>
              <a:t>ksorensen@the-trust.org</a:t>
            </a:r>
            <a:br>
              <a:rPr lang="en-US" b="1" u="sng" dirty="0">
                <a:solidFill>
                  <a:srgbClr val="0099FF"/>
                </a:solidFill>
              </a:rPr>
            </a:br>
            <a:endParaRPr lang="en-US" sz="3200" b="1" dirty="0"/>
          </a:p>
        </p:txBody>
      </p:sp>
      <p:sp>
        <p:nvSpPr>
          <p:cNvPr id="4" name="TextBox 3">
            <a:extLst>
              <a:ext uri="{FF2B5EF4-FFF2-40B4-BE49-F238E27FC236}">
                <a16:creationId xmlns:a16="http://schemas.microsoft.com/office/drawing/2014/main" id="{971462F7-F215-DA4A-8FEA-3BF58EF0FF25}"/>
              </a:ext>
            </a:extLst>
          </p:cNvPr>
          <p:cNvSpPr txBox="1"/>
          <p:nvPr/>
        </p:nvSpPr>
        <p:spPr>
          <a:xfrm>
            <a:off x="2292892" y="0"/>
            <a:ext cx="7891963" cy="1323439"/>
          </a:xfrm>
          <a:prstGeom prst="rect">
            <a:avLst/>
          </a:prstGeom>
          <a:noFill/>
        </p:spPr>
        <p:txBody>
          <a:bodyPr wrap="square" rtlCol="0">
            <a:spAutoFit/>
          </a:bodyPr>
          <a:lstStyle/>
          <a:p>
            <a:pPr algn="ctr"/>
            <a:endParaRPr lang="en-US" sz="4000" b="1" dirty="0">
              <a:solidFill>
                <a:srgbClr val="0070C0"/>
              </a:solidFill>
            </a:endParaRPr>
          </a:p>
          <a:p>
            <a:pPr algn="ctr"/>
            <a:r>
              <a:rPr lang="en-US" sz="4000" b="1" dirty="0">
                <a:solidFill>
                  <a:srgbClr val="0070C0"/>
                </a:solidFill>
              </a:rPr>
              <a:t>PRESENTED BY...</a:t>
            </a:r>
          </a:p>
        </p:txBody>
      </p:sp>
    </p:spTree>
    <p:extLst>
      <p:ext uri="{BB962C8B-B14F-4D97-AF65-F5344CB8AC3E}">
        <p14:creationId xmlns:p14="http://schemas.microsoft.com/office/powerpoint/2010/main" val="1490607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chemeClr val="accent1"/>
                </a:solidFill>
              </a:rPr>
              <a:t>Medical Team Leader</a:t>
            </a:r>
          </a:p>
        </p:txBody>
      </p:sp>
      <p:sp>
        <p:nvSpPr>
          <p:cNvPr id="3" name="Content Placeholder 2"/>
          <p:cNvSpPr>
            <a:spLocks noGrp="1"/>
          </p:cNvSpPr>
          <p:nvPr>
            <p:ph idx="1"/>
          </p:nvPr>
        </p:nvSpPr>
        <p:spPr>
          <a:xfrm>
            <a:off x="2284412" y="2082800"/>
            <a:ext cx="8915400" cy="3777622"/>
          </a:xfrm>
        </p:spPr>
        <p:txBody>
          <a:bodyPr>
            <a:normAutofit/>
          </a:bodyPr>
          <a:lstStyle/>
          <a:p>
            <a:r>
              <a:rPr lang="en-US" sz="3200" b="1" dirty="0"/>
              <a:t>Mission:</a:t>
            </a:r>
            <a:r>
              <a:rPr lang="en-US" sz="3200" dirty="0"/>
              <a:t> It is the mission of the Medical Unit Supervisor to staff, equip, supply, and oversee the Medical Unit.</a:t>
            </a:r>
          </a:p>
          <a:p>
            <a:r>
              <a:rPr lang="en-US" sz="3200" b="1" dirty="0"/>
              <a:t>The Medical Unit Leader</a:t>
            </a:r>
            <a:r>
              <a:rPr lang="en-US" sz="3200" dirty="0"/>
              <a:t> …… This Leader participates in disaster team planning to meet goals and objectives.</a:t>
            </a:r>
          </a:p>
        </p:txBody>
      </p:sp>
    </p:spTree>
    <p:extLst>
      <p:ext uri="{BB962C8B-B14F-4D97-AF65-F5344CB8AC3E}">
        <p14:creationId xmlns:p14="http://schemas.microsoft.com/office/powerpoint/2010/main" val="1355368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1"/>
                </a:solidFill>
              </a:rPr>
              <a:t>Additional Checklist Items:</a:t>
            </a:r>
          </a:p>
        </p:txBody>
      </p:sp>
      <p:sp>
        <p:nvSpPr>
          <p:cNvPr id="3" name="Content Placeholder 2"/>
          <p:cNvSpPr>
            <a:spLocks noGrp="1"/>
          </p:cNvSpPr>
          <p:nvPr>
            <p:ph idx="1"/>
          </p:nvPr>
        </p:nvSpPr>
        <p:spPr>
          <a:xfrm>
            <a:off x="1764632" y="2053389"/>
            <a:ext cx="9739980" cy="4154047"/>
          </a:xfrm>
        </p:spPr>
        <p:txBody>
          <a:bodyPr>
            <a:normAutofit fontScale="62500" lnSpcReduction="20000"/>
          </a:bodyPr>
          <a:lstStyle/>
          <a:p>
            <a:pPr marL="0" lvl="0" indent="0">
              <a:buNone/>
            </a:pPr>
            <a:r>
              <a:rPr lang="en-US" sz="2500" b="1" dirty="0">
                <a:solidFill>
                  <a:schemeClr val="accent1"/>
                </a:solidFill>
              </a:rPr>
              <a:t>2. </a:t>
            </a:r>
            <a:r>
              <a:rPr lang="en-US" sz="2500" dirty="0"/>
              <a:t>Staffing:</a:t>
            </a:r>
          </a:p>
          <a:p>
            <a:pPr lvl="1"/>
            <a:r>
              <a:rPr lang="en-US" sz="2500" dirty="0"/>
              <a:t>Work closely with Student Care. </a:t>
            </a:r>
          </a:p>
          <a:p>
            <a:pPr marL="0" lvl="0" indent="0">
              <a:buNone/>
            </a:pPr>
            <a:r>
              <a:rPr lang="en-US" sz="2500" b="1" dirty="0">
                <a:solidFill>
                  <a:schemeClr val="accent1"/>
                </a:solidFill>
              </a:rPr>
              <a:t>3. </a:t>
            </a:r>
            <a:r>
              <a:rPr lang="en-US" sz="2500" dirty="0"/>
              <a:t>External Contacts Made.</a:t>
            </a:r>
          </a:p>
          <a:p>
            <a:pPr marL="0" lvl="0" indent="0">
              <a:buNone/>
            </a:pPr>
            <a:r>
              <a:rPr lang="en-US" sz="2500" b="1" dirty="0">
                <a:solidFill>
                  <a:schemeClr val="accent1"/>
                </a:solidFill>
              </a:rPr>
              <a:t>4. </a:t>
            </a:r>
            <a:r>
              <a:rPr lang="en-US" sz="2500" dirty="0"/>
              <a:t>Training</a:t>
            </a:r>
          </a:p>
          <a:p>
            <a:pPr marL="0" indent="0">
              <a:buNone/>
            </a:pPr>
            <a:r>
              <a:rPr lang="en-US" sz="2500" b="1" dirty="0">
                <a:solidFill>
                  <a:schemeClr val="accent1"/>
                </a:solidFill>
              </a:rPr>
              <a:t>5. </a:t>
            </a:r>
            <a:r>
              <a:rPr lang="en-US" sz="2500" dirty="0"/>
              <a:t>Assessments:</a:t>
            </a:r>
          </a:p>
          <a:p>
            <a:pPr lvl="1"/>
            <a:r>
              <a:rPr lang="en-US" sz="2500" dirty="0"/>
              <a:t>Determine planning priorities.</a:t>
            </a:r>
          </a:p>
          <a:p>
            <a:pPr lvl="1"/>
            <a:r>
              <a:rPr lang="en-US" sz="2500" dirty="0"/>
              <a:t>Determine if there are any medical needs specifically needed by staff entering the facility, including whole community needs.</a:t>
            </a:r>
          </a:p>
          <a:p>
            <a:pPr lvl="1"/>
            <a:r>
              <a:rPr lang="en-US" sz="2500" dirty="0"/>
              <a:t>Determine estimated length of time for the expected operational period.</a:t>
            </a:r>
          </a:p>
          <a:p>
            <a:pPr lvl="1"/>
            <a:r>
              <a:rPr lang="en-US" sz="2500" dirty="0"/>
              <a:t>Identify the plan for distribution of medications, including those for handling minor illness in children.</a:t>
            </a:r>
          </a:p>
          <a:p>
            <a:pPr lvl="1"/>
            <a:r>
              <a:rPr lang="en-US" sz="2500" dirty="0"/>
              <a:t>Identify and provide minor first aid as appropriate.</a:t>
            </a:r>
          </a:p>
          <a:p>
            <a:pPr lvl="1"/>
            <a:r>
              <a:rPr lang="en-US" sz="2500" dirty="0"/>
              <a:t>Consider student food and water needs.</a:t>
            </a:r>
            <a:br>
              <a:rPr lang="en-US" dirty="0"/>
            </a:br>
            <a:endParaRPr lang="en-US" dirty="0"/>
          </a:p>
          <a:p>
            <a:pPr marL="0" indent="0">
              <a:buNone/>
            </a:pPr>
            <a:endParaRPr lang="en-US" b="1" dirty="0">
              <a:solidFill>
                <a:schemeClr val="accent1"/>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958364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1"/>
                </a:solidFill>
              </a:rPr>
              <a:t>Checklist Items continued</a:t>
            </a:r>
            <a:r>
              <a:rPr lang="mr-IN" b="1" dirty="0">
                <a:solidFill>
                  <a:schemeClr val="accent1"/>
                </a:solidFill>
              </a:rPr>
              <a:t>…</a:t>
            </a:r>
            <a:endParaRPr lang="en-US" dirty="0">
              <a:solidFill>
                <a:schemeClr val="accent1"/>
              </a:solidFill>
            </a:endParaRPr>
          </a:p>
        </p:txBody>
      </p:sp>
      <p:sp>
        <p:nvSpPr>
          <p:cNvPr id="3" name="Content Placeholder 2"/>
          <p:cNvSpPr>
            <a:spLocks noGrp="1"/>
          </p:cNvSpPr>
          <p:nvPr>
            <p:ph idx="1"/>
          </p:nvPr>
        </p:nvSpPr>
        <p:spPr>
          <a:xfrm>
            <a:off x="1620253" y="2117558"/>
            <a:ext cx="9884359" cy="3793664"/>
          </a:xfrm>
        </p:spPr>
        <p:txBody>
          <a:bodyPr/>
          <a:lstStyle/>
          <a:p>
            <a:pPr marL="0" indent="0" defTabSz="914400">
              <a:spcBef>
                <a:spcPts val="0"/>
              </a:spcBef>
              <a:buClrTx/>
              <a:buNone/>
            </a:pPr>
            <a:r>
              <a:rPr lang="en-US" b="1" dirty="0">
                <a:solidFill>
                  <a:schemeClr val="accent1"/>
                </a:solidFill>
              </a:rPr>
              <a:t>6. </a:t>
            </a:r>
            <a:r>
              <a:rPr lang="en-US" dirty="0"/>
              <a:t>Communications:</a:t>
            </a:r>
          </a:p>
          <a:p>
            <a:pPr lvl="0"/>
            <a:r>
              <a:rPr lang="en-US" dirty="0"/>
              <a:t>Report planning priorities to the Division Supervisor.</a:t>
            </a:r>
          </a:p>
          <a:p>
            <a:pPr lvl="0"/>
            <a:r>
              <a:rPr lang="en-US" dirty="0"/>
              <a:t>Communicate with Division Supervisor for planning and resource needs. </a:t>
            </a:r>
          </a:p>
          <a:p>
            <a:pPr lvl="0"/>
            <a:r>
              <a:rPr lang="en-US" dirty="0"/>
              <a:t>Submit medical distribution protocols to the Division Supervisor for distribution.</a:t>
            </a:r>
          </a:p>
          <a:p>
            <a:pPr lvl="0"/>
            <a:r>
              <a:rPr lang="en-US" dirty="0"/>
              <a:t>Document all action/decisions and send a copy to the Division Supervisor.</a:t>
            </a:r>
          </a:p>
          <a:p>
            <a:pPr marL="0" indent="0" defTabSz="914400">
              <a:spcBef>
                <a:spcPts val="0"/>
              </a:spcBef>
              <a:buClrTx/>
              <a:buNone/>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857753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449179"/>
            <a:ext cx="9603275" cy="1219201"/>
          </a:xfrm>
        </p:spPr>
        <p:txBody>
          <a:bodyPr>
            <a:normAutofit fontScale="90000"/>
          </a:bodyPr>
          <a:lstStyle/>
          <a:p>
            <a:pPr algn="ctr"/>
            <a:r>
              <a:rPr lang="en-US" b="1" dirty="0">
                <a:solidFill>
                  <a:schemeClr val="accent1"/>
                </a:solidFill>
              </a:rPr>
              <a:t>Valued Team Member of the School/District Crisis Intervention Team</a:t>
            </a:r>
            <a:br>
              <a:rPr lang="en-US"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400" y="2081462"/>
            <a:ext cx="2940042" cy="3789947"/>
          </a:xfrm>
          <a:ln>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472" y="2528635"/>
            <a:ext cx="1460500" cy="2895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3002" y="2081462"/>
            <a:ext cx="2962392" cy="3824463"/>
          </a:xfrm>
          <a:prstGeom prst="rect">
            <a:avLst/>
          </a:prstGeom>
          <a:ln>
            <a:solidFill>
              <a:schemeClr val="tx1"/>
            </a:solidFill>
          </a:ln>
        </p:spPr>
      </p:pic>
    </p:spTree>
    <p:extLst>
      <p:ext uri="{BB962C8B-B14F-4D97-AF65-F5344CB8AC3E}">
        <p14:creationId xmlns:p14="http://schemas.microsoft.com/office/powerpoint/2010/main" val="1852804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2506664" y="657726"/>
            <a:ext cx="7704137" cy="802106"/>
          </a:xfrm>
        </p:spPr>
        <p:txBody>
          <a:bodyPr>
            <a:normAutofit/>
          </a:bodyPr>
          <a:lstStyle/>
          <a:p>
            <a:r>
              <a:rPr lang="en-US" altLang="x-none" sz="4000" dirty="0">
                <a:ln>
                  <a:noFill/>
                </a:ln>
              </a:rPr>
              <a:t> </a:t>
            </a:r>
            <a:r>
              <a:rPr lang="en-US" altLang="x-none" sz="4000" b="1" dirty="0">
                <a:ln>
                  <a:noFill/>
                </a:ln>
                <a:solidFill>
                  <a:schemeClr val="accent1"/>
                </a:solidFill>
              </a:rPr>
              <a:t>”8” PFAS Core Actions</a:t>
            </a:r>
            <a:r>
              <a:rPr lang="mr-IN" altLang="x-none" sz="4000" b="1" dirty="0">
                <a:ln>
                  <a:noFill/>
                </a:ln>
                <a:solidFill>
                  <a:schemeClr val="accent1"/>
                </a:solidFill>
                <a:ea typeface="Mangal" charset="0"/>
              </a:rPr>
              <a:t>…</a:t>
            </a:r>
            <a:endParaRPr lang="en-US" altLang="x-none" sz="4000" b="1" dirty="0">
              <a:ln>
                <a:noFill/>
              </a:ln>
              <a:solidFill>
                <a:schemeClr val="accent1"/>
              </a:solidFill>
            </a:endParaRPr>
          </a:p>
        </p:txBody>
      </p:sp>
      <p:pic>
        <p:nvPicPr>
          <p:cNvPr id="2355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5326" y="2016124"/>
            <a:ext cx="3445639" cy="3876721"/>
          </a:xfrm>
          <a:ln>
            <a:solidFill>
              <a:schemeClr val="tx1"/>
            </a:solidFill>
            <a:miter lim="800000"/>
            <a:headEnd/>
            <a:tailEnd/>
          </a:ln>
        </p:spPr>
      </p:pic>
    </p:spTree>
    <p:extLst>
      <p:ext uri="{BB962C8B-B14F-4D97-AF65-F5344CB8AC3E}">
        <p14:creationId xmlns:p14="http://schemas.microsoft.com/office/powerpoint/2010/main" val="1630118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513347"/>
            <a:ext cx="9603275" cy="1340407"/>
          </a:xfrm>
        </p:spPr>
        <p:txBody>
          <a:bodyPr>
            <a:normAutofit/>
          </a:bodyPr>
          <a:lstStyle/>
          <a:p>
            <a:pPr algn="ctr"/>
            <a:r>
              <a:rPr lang="en-US" b="1" dirty="0">
                <a:solidFill>
                  <a:schemeClr val="accent1"/>
                </a:solidFill>
              </a:rPr>
              <a:t>Great Resource for School Nurses:  http://</a:t>
            </a:r>
            <a:r>
              <a:rPr lang="en-US" b="1" dirty="0" err="1">
                <a:solidFill>
                  <a:schemeClr val="accent1"/>
                </a:solidFill>
              </a:rPr>
              <a:t>www.nasn.org</a:t>
            </a:r>
            <a:r>
              <a:rPr lang="en-US" b="1" dirty="0">
                <a:solidFill>
                  <a:schemeClr val="accent1"/>
                </a:solidFill>
              </a:rPr>
              <a:t>/home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1579" y="2086350"/>
            <a:ext cx="5402980" cy="3288770"/>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2947" y="2599698"/>
            <a:ext cx="5402980" cy="3288770"/>
          </a:xfrm>
          <a:prstGeom prst="rect">
            <a:avLst/>
          </a:prstGeom>
          <a:ln>
            <a:solidFill>
              <a:schemeClr val="tx1"/>
            </a:solidFill>
          </a:ln>
        </p:spPr>
      </p:pic>
    </p:spTree>
    <p:extLst>
      <p:ext uri="{BB962C8B-B14F-4D97-AF65-F5344CB8AC3E}">
        <p14:creationId xmlns:p14="http://schemas.microsoft.com/office/powerpoint/2010/main" val="737891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1516" y="449179"/>
            <a:ext cx="9531041" cy="1495368"/>
          </a:xfrm>
        </p:spPr>
        <p:txBody>
          <a:bodyPr>
            <a:normAutofit fontScale="90000"/>
          </a:bodyPr>
          <a:lstStyle/>
          <a:p>
            <a:pPr algn="ctr"/>
            <a:r>
              <a:rPr lang="en-US" sz="3100" b="1" i="1" dirty="0"/>
              <a:t>NASN -- Emergency Preparedness and Response in the School Setting</a:t>
            </a:r>
            <a:br>
              <a:rPr lang="en-US" sz="3100" b="1" i="1" dirty="0"/>
            </a:br>
            <a:r>
              <a:rPr lang="en-US" sz="3100" b="1" i="1" dirty="0"/>
              <a:t>The Role of the School Nurse</a:t>
            </a:r>
            <a:br>
              <a:rPr lang="en-US" sz="3100" i="1" dirty="0"/>
            </a:br>
            <a:br>
              <a:rPr lang="en-US" sz="3100" dirty="0"/>
            </a:br>
            <a:r>
              <a:rPr lang="en-US" sz="2700" b="1" dirty="0"/>
              <a:t>Position Statement</a:t>
            </a:r>
            <a:br>
              <a:rPr lang="en-US" sz="2700" dirty="0"/>
            </a:br>
            <a:endParaRPr lang="en-US" sz="2700" dirty="0"/>
          </a:p>
        </p:txBody>
      </p:sp>
      <p:sp>
        <p:nvSpPr>
          <p:cNvPr id="3" name="Content Placeholder 2"/>
          <p:cNvSpPr>
            <a:spLocks noGrp="1"/>
          </p:cNvSpPr>
          <p:nvPr>
            <p:ph idx="1"/>
          </p:nvPr>
        </p:nvSpPr>
        <p:spPr>
          <a:xfrm>
            <a:off x="1379621" y="2582778"/>
            <a:ext cx="9675233" cy="3465095"/>
          </a:xfrm>
        </p:spPr>
        <p:txBody>
          <a:bodyPr>
            <a:normAutofit fontScale="92500" lnSpcReduction="10000"/>
          </a:bodyPr>
          <a:lstStyle/>
          <a:p>
            <a:pPr marL="0" indent="0">
              <a:buNone/>
            </a:pPr>
            <a:r>
              <a:rPr lang="en-US" sz="2000" dirty="0"/>
              <a:t>It is the position of the National Association of School Nurses (NASN) that the registered professional school nurse provides leadership in all phases of emergency preparedness and response. </a:t>
            </a:r>
          </a:p>
          <a:p>
            <a:r>
              <a:rPr lang="en-US" sz="2000" dirty="0"/>
              <a:t>School nurses are a vital part of the school team responsible for developing emergency response procedures for the school setting using an all‐hazards approach.</a:t>
            </a:r>
          </a:p>
          <a:p>
            <a:r>
              <a:rPr lang="en-US" sz="2000" dirty="0"/>
              <a:t>The school nurse is often the first health professional who responds to an emergency. The school nurse has the education and knowledge to identify emergent situations, manage the emergency until relieved by emergency medical services (EMS) personnel, communicate the assessment and interventions to EMS personnel, and follow-up with the health care provider.</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175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822725"/>
          </a:xfrm>
        </p:spPr>
        <p:txBody>
          <a:bodyPr>
            <a:normAutofit fontScale="90000"/>
          </a:bodyPr>
          <a:lstStyle/>
          <a:p>
            <a:pPr algn="ctr"/>
            <a:r>
              <a:rPr lang="en-US" dirty="0"/>
              <a:t> </a:t>
            </a:r>
            <a:r>
              <a:rPr lang="en-US" sz="4000" b="1" dirty="0"/>
              <a:t>PREVENTION/ MITIGATION</a:t>
            </a:r>
            <a:br>
              <a:rPr lang="en-US" dirty="0"/>
            </a:br>
            <a:endParaRPr lang="en-US" dirty="0"/>
          </a:p>
        </p:txBody>
      </p:sp>
      <p:sp>
        <p:nvSpPr>
          <p:cNvPr id="3" name="Content Placeholder 2"/>
          <p:cNvSpPr>
            <a:spLocks noGrp="1"/>
          </p:cNvSpPr>
          <p:nvPr>
            <p:ph idx="1"/>
          </p:nvPr>
        </p:nvSpPr>
        <p:spPr>
          <a:xfrm>
            <a:off x="1363580" y="2053389"/>
            <a:ext cx="9737558" cy="3857832"/>
          </a:xfrm>
        </p:spPr>
        <p:txBody>
          <a:bodyPr/>
          <a:lstStyle/>
          <a:p>
            <a:pPr marL="0" indent="0">
              <a:buNone/>
            </a:pPr>
            <a:r>
              <a:rPr lang="en-US" sz="2000" dirty="0"/>
              <a:t>School nurses should participate in an ongoing assessment to identify hazards from all possible sources and to reduce the potential for an emergency to occur. Examples include:</a:t>
            </a:r>
          </a:p>
          <a:p>
            <a:r>
              <a:rPr lang="en-US" sz="2000" dirty="0"/>
              <a:t>Educating students and staff about recognizing and reporting suspicious behaviors and persons.</a:t>
            </a:r>
          </a:p>
          <a:p>
            <a:r>
              <a:rPr lang="en-US" sz="2000" dirty="0"/>
              <a:t>Implementing and maintaining an effective immunization program for students and staff.</a:t>
            </a:r>
          </a:p>
          <a:p>
            <a:r>
              <a:rPr lang="en-US" sz="2000" dirty="0"/>
              <a:t>Improving security measures to control access to school facilities and using metal detectors at entry points if appropriate (Doyle, 2011).</a:t>
            </a:r>
          </a:p>
          <a:p>
            <a:pPr marL="0" indent="0">
              <a:buNone/>
            </a:pPr>
            <a:endParaRPr lang="en-US" dirty="0"/>
          </a:p>
        </p:txBody>
      </p:sp>
    </p:spTree>
    <p:extLst>
      <p:ext uri="{BB962C8B-B14F-4D97-AF65-F5344CB8AC3E}">
        <p14:creationId xmlns:p14="http://schemas.microsoft.com/office/powerpoint/2010/main" val="178597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327" y="624110"/>
            <a:ext cx="10237286" cy="822725"/>
          </a:xfrm>
        </p:spPr>
        <p:txBody>
          <a:bodyPr>
            <a:normAutofit fontScale="90000"/>
          </a:bodyPr>
          <a:lstStyle/>
          <a:p>
            <a:pPr algn="ctr"/>
            <a:r>
              <a:rPr lang="en-US" dirty="0"/>
              <a:t> </a:t>
            </a:r>
            <a:r>
              <a:rPr lang="en-US" sz="4000" b="1" dirty="0"/>
              <a:t>PREPAREDNESS</a:t>
            </a:r>
            <a:br>
              <a:rPr lang="en-US" dirty="0"/>
            </a:br>
            <a:endParaRPr lang="en-US" dirty="0"/>
          </a:p>
        </p:txBody>
      </p:sp>
      <p:sp>
        <p:nvSpPr>
          <p:cNvPr id="3" name="Content Placeholder 2"/>
          <p:cNvSpPr>
            <a:spLocks noGrp="1"/>
          </p:cNvSpPr>
          <p:nvPr>
            <p:ph idx="1"/>
          </p:nvPr>
        </p:nvSpPr>
        <p:spPr>
          <a:xfrm>
            <a:off x="1427747" y="2117558"/>
            <a:ext cx="10076865" cy="3793664"/>
          </a:xfrm>
        </p:spPr>
        <p:txBody>
          <a:bodyPr/>
          <a:lstStyle/>
          <a:p>
            <a:r>
              <a:rPr lang="en-US" sz="2000" dirty="0"/>
              <a:t>School nurse participation on community‐ wide planning groups is helpful in the facilitation of a rapid, coordinated, effective emergency response within the framework of the ICS. This includes establishing standard emergency response plans and practicing skills, drills and other exercises to evaluate the response capabilities of a school, as well as the effectiveness of the plan (e.g., medical emergency, evacuation, shelter‐ in‐ place, lock down, and intruder).</a:t>
            </a:r>
          </a:p>
          <a:p>
            <a:r>
              <a:rPr lang="en-US" dirty="0"/>
              <a:t> </a:t>
            </a:r>
            <a:r>
              <a:rPr lang="en-US" sz="2000" dirty="0"/>
              <a:t>Specifically, the school nurse can be instrumental in identifying unique emergency preparedness needs for children with special health care needs, as well as specific equipment and supplies needed to respond, and to assess for and provide first aid.</a:t>
            </a:r>
          </a:p>
          <a:p>
            <a:endParaRPr lang="en-US" dirty="0"/>
          </a:p>
          <a:p>
            <a:endParaRPr lang="en-US" dirty="0"/>
          </a:p>
        </p:txBody>
      </p:sp>
    </p:spTree>
    <p:extLst>
      <p:ext uri="{BB962C8B-B14F-4D97-AF65-F5344CB8AC3E}">
        <p14:creationId xmlns:p14="http://schemas.microsoft.com/office/powerpoint/2010/main" val="17508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t>RESPONSE</a:t>
            </a:r>
          </a:p>
        </p:txBody>
      </p:sp>
      <p:sp>
        <p:nvSpPr>
          <p:cNvPr id="3" name="Content Placeholder 2"/>
          <p:cNvSpPr>
            <a:spLocks noGrp="1"/>
          </p:cNvSpPr>
          <p:nvPr>
            <p:ph idx="1"/>
          </p:nvPr>
        </p:nvSpPr>
        <p:spPr>
          <a:xfrm>
            <a:off x="1451579" y="2117558"/>
            <a:ext cx="10053033" cy="3793664"/>
          </a:xfrm>
        </p:spPr>
        <p:txBody>
          <a:bodyPr/>
          <a:lstStyle/>
          <a:p>
            <a:r>
              <a:rPr lang="en-US" sz="2000" dirty="0"/>
              <a:t>The school nurse is knowledgeable about her or his role in responding to an emergency, which may include triage, training of first aid response teams, and direct physical and mental health care for all victims of an emergency, including linking them to medical and public health resources. The school nurse also serves a vital role in reuniting families during and after a crisis (RWJ, 2012).</a:t>
            </a:r>
          </a:p>
          <a:p>
            <a:r>
              <a:rPr lang="en-US" dirty="0"/>
              <a:t> </a:t>
            </a:r>
            <a:r>
              <a:rPr lang="en-US" sz="2000" dirty="0"/>
              <a:t>NASN’s School Emergency Triage Training (SETT) program, (NASN, 2012) provides school nurses with the knowledge, skills and resources to perform as leaders of First‐ Aid teams in response to mass casualty events occurring in the school setting.</a:t>
            </a:r>
          </a:p>
          <a:p>
            <a:endParaRPr lang="en-US" dirty="0"/>
          </a:p>
          <a:p>
            <a:endParaRPr lang="en-US" dirty="0"/>
          </a:p>
        </p:txBody>
      </p:sp>
    </p:spTree>
    <p:extLst>
      <p:ext uri="{BB962C8B-B14F-4D97-AF65-F5344CB8AC3E}">
        <p14:creationId xmlns:p14="http://schemas.microsoft.com/office/powerpoint/2010/main" val="382165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1"/>
                </a:solidFill>
              </a:rPr>
              <a:t>Background and Experience</a:t>
            </a:r>
          </a:p>
        </p:txBody>
      </p:sp>
      <p:sp>
        <p:nvSpPr>
          <p:cNvPr id="3" name="Content Placeholder 2"/>
          <p:cNvSpPr>
            <a:spLocks noGrp="1"/>
          </p:cNvSpPr>
          <p:nvPr>
            <p:ph idx="1"/>
          </p:nvPr>
        </p:nvSpPr>
        <p:spPr/>
        <p:txBody>
          <a:bodyPr>
            <a:normAutofit/>
          </a:bodyPr>
          <a:lstStyle/>
          <a:p>
            <a:pPr marL="0" indent="0">
              <a:buNone/>
            </a:pPr>
            <a:r>
              <a:rPr lang="en-US" dirty="0"/>
              <a:t>Kaylee Sorensen has worked for the Arizona School Risk Retention Trust (Trust) for seven  years. She earned her master of arts in emergency management and homeland security from Arizona State University and oversees the Trust Emergency Management Program. </a:t>
            </a:r>
          </a:p>
          <a:p>
            <a:pPr marL="0" indent="0">
              <a:buNone/>
            </a:pPr>
            <a:r>
              <a:rPr lang="en-US" dirty="0"/>
              <a:t>Kaylee conducts trainings, assists districts with planning, and facilitates regional school safety consortiums around the state. She also serves on the Arizona Department of Education’s Emergency Preparedness Advisory Council, and as secretary of the International Association of Emergency Manager’s Children in Disaster Caucus.</a:t>
            </a:r>
            <a:endParaRPr lang="en-US" b="1" dirty="0"/>
          </a:p>
        </p:txBody>
      </p:sp>
    </p:spTree>
    <p:extLst>
      <p:ext uri="{BB962C8B-B14F-4D97-AF65-F5344CB8AC3E}">
        <p14:creationId xmlns:p14="http://schemas.microsoft.com/office/powerpoint/2010/main" val="886488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t>RECOVERY</a:t>
            </a:r>
          </a:p>
        </p:txBody>
      </p:sp>
      <p:sp>
        <p:nvSpPr>
          <p:cNvPr id="3" name="Content Placeholder 2"/>
          <p:cNvSpPr>
            <a:spLocks noGrp="1"/>
          </p:cNvSpPr>
          <p:nvPr>
            <p:ph idx="1"/>
          </p:nvPr>
        </p:nvSpPr>
        <p:spPr>
          <a:xfrm>
            <a:off x="1451579" y="2165684"/>
            <a:ext cx="10053033" cy="3745538"/>
          </a:xfrm>
        </p:spPr>
        <p:txBody>
          <a:bodyPr/>
          <a:lstStyle/>
          <a:p>
            <a:pPr marL="0" indent="0">
              <a:buNone/>
            </a:pPr>
            <a:r>
              <a:rPr lang="en-US" dirty="0"/>
              <a:t> </a:t>
            </a:r>
            <a:r>
              <a:rPr lang="en-US" sz="2400" dirty="0"/>
              <a:t>After a disaster, the school nurse assists students, parents, and school personnel, providing direct support and serving as the liaison between community resources and those in need.  This includes  both short and long‐ term recovery, and may include maintenance of student and staff health status, as well as mental health issues and psychological response.</a:t>
            </a:r>
          </a:p>
          <a:p>
            <a:endParaRPr lang="en-US" dirty="0"/>
          </a:p>
          <a:p>
            <a:pPr marL="0" indent="0">
              <a:buNone/>
            </a:pPr>
            <a:endParaRPr lang="en-US" dirty="0"/>
          </a:p>
        </p:txBody>
      </p:sp>
    </p:spTree>
    <p:extLst>
      <p:ext uri="{BB962C8B-B14F-4D97-AF65-F5344CB8AC3E}">
        <p14:creationId xmlns:p14="http://schemas.microsoft.com/office/powerpoint/2010/main" val="818658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105" y="513347"/>
            <a:ext cx="10787915" cy="5681713"/>
          </a:xfrm>
        </p:spPr>
        <p:txBody>
          <a:bodyPr>
            <a:normAutofit/>
          </a:bodyPr>
          <a:lstStyle/>
          <a:p>
            <a:pPr marL="0" indent="0" algn="ctr">
              <a:buNone/>
            </a:pPr>
            <a:r>
              <a:rPr lang="en-US" sz="4000" b="1" dirty="0">
                <a:solidFill>
                  <a:srgbClr val="0070C0"/>
                </a:solidFill>
              </a:rPr>
              <a:t>Questions?      Thank you!</a:t>
            </a:r>
          </a:p>
          <a:p>
            <a:pPr marL="0" indent="0" algn="ctr">
              <a:lnSpc>
                <a:spcPct val="110000"/>
              </a:lnSpc>
              <a:buNone/>
            </a:pPr>
            <a:endParaRPr lang="en-US" sz="4000" b="1" dirty="0"/>
          </a:p>
          <a:p>
            <a:pPr marL="0" indent="0" algn="ctr">
              <a:lnSpc>
                <a:spcPct val="110000"/>
              </a:lnSpc>
              <a:buNone/>
            </a:pPr>
            <a:r>
              <a:rPr lang="en-US" sz="4000" b="1" dirty="0"/>
              <a:t>Kaylee Sorensen</a:t>
            </a:r>
            <a:br>
              <a:rPr lang="en-US" sz="4000" b="1" dirty="0"/>
            </a:br>
            <a:r>
              <a:rPr lang="en-US" sz="4000" b="1" dirty="0"/>
              <a:t>Emergency management consultant</a:t>
            </a:r>
            <a:br>
              <a:rPr lang="en-US" sz="4000" b="1" dirty="0"/>
            </a:br>
            <a:r>
              <a:rPr lang="en-US" sz="4000" b="1" dirty="0"/>
              <a:t>The Trust</a:t>
            </a:r>
            <a:br>
              <a:rPr lang="en-US" sz="4000" b="1" dirty="0"/>
            </a:br>
            <a:br>
              <a:rPr lang="en-US" sz="4000" b="1" dirty="0"/>
            </a:br>
            <a:r>
              <a:rPr lang="en-US" sz="4000" b="1" u="sng" dirty="0" err="1">
                <a:solidFill>
                  <a:srgbClr val="0070C0"/>
                </a:solidFill>
              </a:rPr>
              <a:t>ksorensen@the-trust.org</a:t>
            </a:r>
            <a:endParaRPr lang="en-US" sz="4000" dirty="0">
              <a:solidFill>
                <a:schemeClr val="accent1"/>
              </a:solidFill>
            </a:endParaRPr>
          </a:p>
        </p:txBody>
      </p:sp>
    </p:spTree>
    <p:extLst>
      <p:ext uri="{BB962C8B-B14F-4D97-AF65-F5344CB8AC3E}">
        <p14:creationId xmlns:p14="http://schemas.microsoft.com/office/powerpoint/2010/main" val="2060965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318977"/>
            <a:ext cx="9603275" cy="1148317"/>
          </a:xfrm>
        </p:spPr>
        <p:txBody>
          <a:bodyPr>
            <a:normAutofit/>
          </a:bodyPr>
          <a:lstStyle/>
          <a:p>
            <a:pPr algn="ctr"/>
            <a:r>
              <a:rPr lang="en-US" b="1" dirty="0">
                <a:solidFill>
                  <a:schemeClr val="accent1"/>
                </a:solidFill>
              </a:rPr>
              <a:t>The Development of a School Emergency Response Plan</a:t>
            </a:r>
            <a:r>
              <a:rPr lang="mr-IN" b="1" dirty="0">
                <a:solidFill>
                  <a:schemeClr val="accent1"/>
                </a:solidFill>
              </a:rPr>
              <a:t>…</a:t>
            </a:r>
            <a:endParaRPr lang="en-US" b="1" dirty="0">
              <a:solidFill>
                <a:schemeClr val="accent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7010" y="2237015"/>
            <a:ext cx="2978202" cy="3674688"/>
          </a:xfrm>
        </p:spPr>
      </p:pic>
      <p:sp>
        <p:nvSpPr>
          <p:cNvPr id="5" name="TextBox 4"/>
          <p:cNvSpPr txBox="1"/>
          <p:nvPr/>
        </p:nvSpPr>
        <p:spPr>
          <a:xfrm>
            <a:off x="6996223" y="2237015"/>
            <a:ext cx="3667060" cy="3693319"/>
          </a:xfrm>
          <a:prstGeom prst="rect">
            <a:avLst/>
          </a:prstGeom>
          <a:noFill/>
        </p:spPr>
        <p:txBody>
          <a:bodyPr wrap="square" rtlCol="0">
            <a:spAutoFit/>
          </a:bodyPr>
          <a:lstStyle/>
          <a:p>
            <a:r>
              <a:rPr lang="en-US" dirty="0"/>
              <a:t>What is included in a school ERP plan?</a:t>
            </a:r>
          </a:p>
          <a:p>
            <a:endParaRPr lang="en-US" dirty="0"/>
          </a:p>
          <a:p>
            <a:r>
              <a:rPr lang="en-US" dirty="0"/>
              <a:t>Who should be involved with plan development?</a:t>
            </a:r>
          </a:p>
          <a:p>
            <a:endParaRPr lang="en-US" dirty="0"/>
          </a:p>
          <a:p>
            <a:r>
              <a:rPr lang="en-US" dirty="0"/>
              <a:t>Is prior experience in emergency operations planning required?</a:t>
            </a:r>
          </a:p>
          <a:p>
            <a:endParaRPr lang="en-US" dirty="0"/>
          </a:p>
          <a:p>
            <a:r>
              <a:rPr lang="en-US" dirty="0"/>
              <a:t>What roles and expertise do these people bring to the planning process?</a:t>
            </a:r>
          </a:p>
          <a:p>
            <a:endParaRPr lang="en-US" dirty="0"/>
          </a:p>
          <a:p>
            <a:endParaRPr lang="en-US" dirty="0"/>
          </a:p>
        </p:txBody>
      </p:sp>
    </p:spTree>
    <p:extLst>
      <p:ext uri="{BB962C8B-B14F-4D97-AF65-F5344CB8AC3E}">
        <p14:creationId xmlns:p14="http://schemas.microsoft.com/office/powerpoint/2010/main" val="49692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b="1" dirty="0">
                <a:solidFill>
                  <a:schemeClr val="accent1"/>
                </a:solidFill>
              </a:rPr>
              <a:t>ERP Plan—3 Main Components:</a:t>
            </a:r>
            <a:endParaRPr lang="en-US" dirty="0">
              <a:solidFill>
                <a:schemeClr val="accent1"/>
              </a:solidFill>
            </a:endParaRPr>
          </a:p>
        </p:txBody>
      </p:sp>
      <p:sp>
        <p:nvSpPr>
          <p:cNvPr id="3" name="Content Placeholder 2"/>
          <p:cNvSpPr>
            <a:spLocks noGrp="1"/>
          </p:cNvSpPr>
          <p:nvPr>
            <p:ph idx="1"/>
          </p:nvPr>
        </p:nvSpPr>
        <p:spPr>
          <a:xfrm>
            <a:off x="1451579" y="1905000"/>
            <a:ext cx="10496581" cy="4006222"/>
          </a:xfrm>
        </p:spPr>
        <p:txBody>
          <a:bodyPr>
            <a:noAutofit/>
          </a:bodyPr>
          <a:lstStyle/>
          <a:p>
            <a:r>
              <a:rPr lang="en-US" altLang="en-US" sz="2400" b="1" dirty="0"/>
              <a:t>Basic Plan </a:t>
            </a:r>
            <a:r>
              <a:rPr lang="en-US" altLang="en-US" sz="2400" dirty="0"/>
              <a:t>– Provides an overview of your school’s/district’s approach to emergency operations.</a:t>
            </a:r>
            <a:endParaRPr lang="en-US" altLang="en-US" sz="2400" b="1" dirty="0"/>
          </a:p>
          <a:p>
            <a:r>
              <a:rPr lang="en-US" altLang="en-US" sz="2400" b="1" dirty="0"/>
              <a:t>Functional Annexes </a:t>
            </a:r>
            <a:r>
              <a:rPr lang="en-US" altLang="en-US" sz="2400" dirty="0"/>
              <a:t>– A standardized procedure that is implemented for several different hazards or threats such as evacuations, reverse evacuations, lockdowns, etc.</a:t>
            </a:r>
          </a:p>
          <a:p>
            <a:r>
              <a:rPr lang="en-US" altLang="en-US" sz="2400" b="1" dirty="0"/>
              <a:t>Hazard Specific Annexes</a:t>
            </a:r>
            <a:r>
              <a:rPr lang="en-US" altLang="en-US" sz="2400" dirty="0"/>
              <a:t> – Address specific procedures, for a particular hazard or threat (power outage, bee swarm, intruder, etc.)</a:t>
            </a:r>
          </a:p>
          <a:p>
            <a:pPr>
              <a:buFont typeface="Wingdings" charset="2"/>
              <a:buNone/>
            </a:pPr>
            <a:endParaRPr lang="en-US" altLang="en-US" sz="2000" dirty="0"/>
          </a:p>
        </p:txBody>
      </p:sp>
    </p:spTree>
    <p:extLst>
      <p:ext uri="{BB962C8B-B14F-4D97-AF65-F5344CB8AC3E}">
        <p14:creationId xmlns:p14="http://schemas.microsoft.com/office/powerpoint/2010/main" val="6732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accent1"/>
                </a:solidFill>
              </a:rPr>
              <a:t>Who Should Be Involved With</a:t>
            </a:r>
            <a:br>
              <a:rPr lang="en-US" b="1" dirty="0">
                <a:solidFill>
                  <a:schemeClr val="accent1"/>
                </a:solidFill>
              </a:rPr>
            </a:br>
            <a:r>
              <a:rPr lang="en-US" b="1" dirty="0">
                <a:solidFill>
                  <a:schemeClr val="accent1"/>
                </a:solidFill>
              </a:rPr>
              <a:t>Plan Development—District Level?</a:t>
            </a:r>
          </a:p>
        </p:txBody>
      </p:sp>
      <p:sp>
        <p:nvSpPr>
          <p:cNvPr id="3" name="Content Placeholder 2"/>
          <p:cNvSpPr>
            <a:spLocks noGrp="1"/>
          </p:cNvSpPr>
          <p:nvPr>
            <p:ph idx="1"/>
          </p:nvPr>
        </p:nvSpPr>
        <p:spPr>
          <a:xfrm>
            <a:off x="4594860" y="2083981"/>
            <a:ext cx="4570405" cy="3912781"/>
          </a:xfrm>
        </p:spPr>
        <p:txBody>
          <a:bodyPr>
            <a:normAutofit fontScale="92500" lnSpcReduction="20000"/>
          </a:bodyPr>
          <a:lstStyle/>
          <a:p>
            <a:pPr>
              <a:lnSpc>
                <a:spcPct val="90000"/>
              </a:lnSpc>
              <a:buFont typeface="Wingdings" charset="0"/>
              <a:buChar char="n"/>
              <a:defRPr/>
            </a:pPr>
            <a:r>
              <a:rPr lang="en-US" sz="2400" dirty="0"/>
              <a:t>Business &amp; Finance</a:t>
            </a:r>
          </a:p>
          <a:p>
            <a:pPr>
              <a:lnSpc>
                <a:spcPct val="90000"/>
              </a:lnSpc>
              <a:buFont typeface="Wingdings" charset="0"/>
              <a:buChar char="n"/>
              <a:defRPr/>
            </a:pPr>
            <a:r>
              <a:rPr lang="en-US" sz="2400" dirty="0"/>
              <a:t>Student Services</a:t>
            </a:r>
          </a:p>
          <a:p>
            <a:pPr>
              <a:lnSpc>
                <a:spcPct val="90000"/>
              </a:lnSpc>
              <a:buFont typeface="Wingdings" charset="0"/>
              <a:buChar char="n"/>
              <a:defRPr/>
            </a:pPr>
            <a:r>
              <a:rPr lang="en-US" sz="2400" dirty="0"/>
              <a:t>Transportation</a:t>
            </a:r>
          </a:p>
          <a:p>
            <a:pPr>
              <a:lnSpc>
                <a:spcPct val="90000"/>
              </a:lnSpc>
              <a:buFont typeface="Wingdings" charset="0"/>
              <a:buChar char="n"/>
              <a:defRPr/>
            </a:pPr>
            <a:r>
              <a:rPr lang="en-US" sz="2400" dirty="0"/>
              <a:t>Health &amp; Nutrition </a:t>
            </a:r>
          </a:p>
          <a:p>
            <a:pPr>
              <a:lnSpc>
                <a:spcPct val="90000"/>
              </a:lnSpc>
              <a:buFont typeface="Wingdings" charset="0"/>
              <a:buChar char="n"/>
              <a:defRPr/>
            </a:pPr>
            <a:r>
              <a:rPr lang="en-US" sz="2400" dirty="0"/>
              <a:t>Human Resources</a:t>
            </a:r>
          </a:p>
          <a:p>
            <a:pPr>
              <a:lnSpc>
                <a:spcPct val="90000"/>
              </a:lnSpc>
              <a:buFont typeface="Wingdings" charset="0"/>
              <a:buChar char="n"/>
              <a:defRPr/>
            </a:pPr>
            <a:r>
              <a:rPr lang="en-US" sz="2400" dirty="0"/>
              <a:t>Information Technology</a:t>
            </a:r>
          </a:p>
          <a:p>
            <a:pPr>
              <a:lnSpc>
                <a:spcPct val="90000"/>
              </a:lnSpc>
              <a:buFont typeface="Wingdings" charset="0"/>
              <a:buChar char="n"/>
              <a:defRPr/>
            </a:pPr>
            <a:r>
              <a:rPr lang="en-US" sz="2400" dirty="0"/>
              <a:t>Facilities</a:t>
            </a:r>
          </a:p>
          <a:p>
            <a:pPr>
              <a:lnSpc>
                <a:spcPct val="90000"/>
              </a:lnSpc>
              <a:buFont typeface="Wingdings" charset="0"/>
              <a:buChar char="n"/>
              <a:defRPr/>
            </a:pPr>
            <a:r>
              <a:rPr lang="en-US" sz="2400" dirty="0"/>
              <a:t>Community Education</a:t>
            </a:r>
          </a:p>
          <a:p>
            <a:pPr>
              <a:lnSpc>
                <a:spcPct val="90000"/>
              </a:lnSpc>
              <a:buFont typeface="Wingdings" charset="0"/>
              <a:buChar char="n"/>
              <a:defRPr/>
            </a:pPr>
            <a:r>
              <a:rPr lang="en-US" sz="2400" dirty="0"/>
              <a:t>Communication Office (PIO)</a:t>
            </a:r>
          </a:p>
          <a:p>
            <a:pPr>
              <a:lnSpc>
                <a:spcPct val="90000"/>
              </a:lnSpc>
              <a:buFont typeface="Wingdings" charset="0"/>
              <a:buChar char="n"/>
              <a:defRPr/>
            </a:pPr>
            <a:r>
              <a:rPr lang="en-US" sz="2400" dirty="0"/>
              <a:t>School Custodial Services</a:t>
            </a:r>
          </a:p>
          <a:p>
            <a:endParaRPr lang="en-US" dirty="0"/>
          </a:p>
        </p:txBody>
      </p:sp>
    </p:spTree>
    <p:extLst>
      <p:ext uri="{BB962C8B-B14F-4D97-AF65-F5344CB8AC3E}">
        <p14:creationId xmlns:p14="http://schemas.microsoft.com/office/powerpoint/2010/main" val="1423987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497305"/>
            <a:ext cx="9603275" cy="1155033"/>
          </a:xfrm>
        </p:spPr>
        <p:txBody>
          <a:bodyPr>
            <a:normAutofit/>
          </a:bodyPr>
          <a:lstStyle/>
          <a:p>
            <a:pPr algn="ctr"/>
            <a:r>
              <a:rPr lang="en-US" b="1" dirty="0">
                <a:solidFill>
                  <a:schemeClr val="accent1"/>
                </a:solidFill>
              </a:rPr>
              <a:t>Who Should Be Involved With</a:t>
            </a:r>
            <a:br>
              <a:rPr lang="en-US" b="1" dirty="0">
                <a:solidFill>
                  <a:schemeClr val="accent1"/>
                </a:solidFill>
              </a:rPr>
            </a:br>
            <a:r>
              <a:rPr lang="en-US" b="1" dirty="0">
                <a:solidFill>
                  <a:schemeClr val="accent1"/>
                </a:solidFill>
              </a:rPr>
              <a:t>Plan Development—School Level?</a:t>
            </a:r>
            <a:endParaRPr lang="en-US" dirty="0">
              <a:solidFill>
                <a:schemeClr val="accent1"/>
              </a:solidFill>
            </a:endParaRPr>
          </a:p>
        </p:txBody>
      </p:sp>
      <p:sp>
        <p:nvSpPr>
          <p:cNvPr id="3" name="Content Placeholder 2"/>
          <p:cNvSpPr>
            <a:spLocks noGrp="1"/>
          </p:cNvSpPr>
          <p:nvPr>
            <p:ph idx="1"/>
          </p:nvPr>
        </p:nvSpPr>
        <p:spPr>
          <a:xfrm>
            <a:off x="5052060" y="2133600"/>
            <a:ext cx="4046220" cy="3777622"/>
          </a:xfrm>
        </p:spPr>
        <p:txBody>
          <a:bodyPr>
            <a:normAutofit lnSpcReduction="10000"/>
          </a:bodyPr>
          <a:lstStyle/>
          <a:p>
            <a:pPr>
              <a:lnSpc>
                <a:spcPct val="90000"/>
              </a:lnSpc>
              <a:buFont typeface="Wingdings" charset="0"/>
              <a:buChar char="n"/>
              <a:defRPr/>
            </a:pPr>
            <a:r>
              <a:rPr lang="en-US" dirty="0"/>
              <a:t>Principal</a:t>
            </a:r>
          </a:p>
          <a:p>
            <a:pPr>
              <a:lnSpc>
                <a:spcPct val="90000"/>
              </a:lnSpc>
              <a:buFont typeface="Wingdings" charset="0"/>
              <a:buChar char="n"/>
              <a:defRPr/>
            </a:pPr>
            <a:r>
              <a:rPr lang="en-US" dirty="0"/>
              <a:t>Assistant Principal</a:t>
            </a:r>
          </a:p>
          <a:p>
            <a:pPr>
              <a:lnSpc>
                <a:spcPct val="90000"/>
              </a:lnSpc>
              <a:buFont typeface="Wingdings" charset="0"/>
              <a:buChar char="n"/>
              <a:defRPr/>
            </a:pPr>
            <a:r>
              <a:rPr lang="en-US" dirty="0"/>
              <a:t>Administrative Assistant</a:t>
            </a:r>
          </a:p>
          <a:p>
            <a:pPr>
              <a:lnSpc>
                <a:spcPct val="90000"/>
              </a:lnSpc>
              <a:buFont typeface="Wingdings" charset="0"/>
              <a:buChar char="n"/>
              <a:defRPr/>
            </a:pPr>
            <a:r>
              <a:rPr lang="en-US" dirty="0"/>
              <a:t>Custodian</a:t>
            </a:r>
          </a:p>
          <a:p>
            <a:pPr>
              <a:lnSpc>
                <a:spcPct val="90000"/>
              </a:lnSpc>
              <a:buFont typeface="Wingdings" charset="0"/>
              <a:buChar char="n"/>
              <a:defRPr/>
            </a:pPr>
            <a:r>
              <a:rPr lang="en-US" sz="2400" b="1" dirty="0"/>
              <a:t>School Nurse</a:t>
            </a:r>
          </a:p>
          <a:p>
            <a:pPr>
              <a:lnSpc>
                <a:spcPct val="90000"/>
              </a:lnSpc>
              <a:buFont typeface="Wingdings" charset="0"/>
              <a:buChar char="n"/>
              <a:defRPr/>
            </a:pPr>
            <a:r>
              <a:rPr lang="en-US" dirty="0"/>
              <a:t>Social Worker</a:t>
            </a:r>
          </a:p>
          <a:p>
            <a:pPr>
              <a:lnSpc>
                <a:spcPct val="90000"/>
              </a:lnSpc>
              <a:buFont typeface="Wingdings" charset="0"/>
              <a:buChar char="n"/>
              <a:defRPr/>
            </a:pPr>
            <a:r>
              <a:rPr lang="en-US" dirty="0"/>
              <a:t>Teacher</a:t>
            </a:r>
          </a:p>
          <a:p>
            <a:pPr>
              <a:lnSpc>
                <a:spcPct val="90000"/>
              </a:lnSpc>
              <a:buFont typeface="Wingdings" charset="0"/>
              <a:buChar char="n"/>
              <a:defRPr/>
            </a:pPr>
            <a:r>
              <a:rPr lang="en-US" dirty="0"/>
              <a:t>Psychologist </a:t>
            </a:r>
          </a:p>
          <a:p>
            <a:pPr>
              <a:lnSpc>
                <a:spcPct val="90000"/>
              </a:lnSpc>
              <a:buFont typeface="Wingdings" charset="0"/>
              <a:buChar char="n"/>
              <a:defRPr/>
            </a:pPr>
            <a:r>
              <a:rPr lang="en-US" dirty="0"/>
              <a:t>Counselor</a:t>
            </a:r>
          </a:p>
          <a:p>
            <a:pPr>
              <a:lnSpc>
                <a:spcPct val="90000"/>
              </a:lnSpc>
              <a:buFont typeface="Wingdings" charset="0"/>
              <a:buChar char="n"/>
              <a:defRPr/>
            </a:pPr>
            <a:r>
              <a:rPr lang="en-US" dirty="0"/>
              <a:t>Parent(s)</a:t>
            </a:r>
          </a:p>
          <a:p>
            <a:endParaRPr lang="en-US" dirty="0"/>
          </a:p>
        </p:txBody>
      </p:sp>
    </p:spTree>
    <p:extLst>
      <p:ext uri="{BB962C8B-B14F-4D97-AF65-F5344CB8AC3E}">
        <p14:creationId xmlns:p14="http://schemas.microsoft.com/office/powerpoint/2010/main" val="208653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2000"/>
                                        <p:tgtEl>
                                          <p:spTgt spid="3">
                                            <p:txEl>
                                              <p:pRg st="4" end="4"/>
                                            </p:txEl>
                                          </p:spTgt>
                                        </p:tgtEl>
                                      </p:cBhvr>
                                    </p:animEffect>
                                    <p:anim calcmode="lin" valueType="num">
                                      <p:cBhvr>
                                        <p:cTn id="8"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176463"/>
            <a:ext cx="9603275" cy="1459833"/>
          </a:xfrm>
        </p:spPr>
        <p:txBody>
          <a:bodyPr>
            <a:normAutofit fontScale="90000"/>
          </a:bodyPr>
          <a:lstStyle/>
          <a:p>
            <a:pPr algn="ctr">
              <a:lnSpc>
                <a:spcPct val="150000"/>
              </a:lnSpc>
            </a:pPr>
            <a:r>
              <a:rPr lang="en-US" b="1" dirty="0">
                <a:solidFill>
                  <a:schemeClr val="accent1"/>
                </a:solidFill>
              </a:rPr>
              <a:t>Best Approach?</a:t>
            </a:r>
            <a:br>
              <a:rPr lang="en-US" b="1" dirty="0">
                <a:solidFill>
                  <a:schemeClr val="accent1"/>
                </a:solidFill>
              </a:rPr>
            </a:br>
            <a:r>
              <a:rPr lang="en-US" b="1" dirty="0">
                <a:solidFill>
                  <a:schemeClr val="accent1"/>
                </a:solidFill>
              </a:rPr>
              <a:t>District and School Personnel!</a:t>
            </a:r>
          </a:p>
        </p:txBody>
      </p:sp>
      <p:sp>
        <p:nvSpPr>
          <p:cNvPr id="3" name="Content Placeholder 2"/>
          <p:cNvSpPr>
            <a:spLocks noGrp="1"/>
          </p:cNvSpPr>
          <p:nvPr>
            <p:ph idx="1"/>
          </p:nvPr>
        </p:nvSpPr>
        <p:spPr>
          <a:xfrm>
            <a:off x="3131820" y="2133600"/>
            <a:ext cx="3703320" cy="3908762"/>
          </a:xfrm>
        </p:spPr>
        <p:txBody>
          <a:bodyPr>
            <a:normAutofit fontScale="92500" lnSpcReduction="20000"/>
          </a:bodyPr>
          <a:lstStyle/>
          <a:p>
            <a:pPr>
              <a:lnSpc>
                <a:spcPct val="90000"/>
              </a:lnSpc>
              <a:buFont typeface="Wingdings" charset="0"/>
              <a:buChar char="n"/>
              <a:defRPr/>
            </a:pPr>
            <a:r>
              <a:rPr lang="en-US" dirty="0"/>
              <a:t>Business &amp; Finance</a:t>
            </a:r>
          </a:p>
          <a:p>
            <a:pPr>
              <a:lnSpc>
                <a:spcPct val="90000"/>
              </a:lnSpc>
              <a:buFont typeface="Wingdings" charset="0"/>
              <a:buChar char="n"/>
              <a:defRPr/>
            </a:pPr>
            <a:r>
              <a:rPr lang="en-US" dirty="0"/>
              <a:t>Student Services</a:t>
            </a:r>
          </a:p>
          <a:p>
            <a:pPr>
              <a:lnSpc>
                <a:spcPct val="90000"/>
              </a:lnSpc>
              <a:buFont typeface="Wingdings" charset="0"/>
              <a:buChar char="n"/>
              <a:defRPr/>
            </a:pPr>
            <a:r>
              <a:rPr lang="en-US" dirty="0"/>
              <a:t>Transportation</a:t>
            </a:r>
          </a:p>
          <a:p>
            <a:pPr>
              <a:lnSpc>
                <a:spcPct val="90000"/>
              </a:lnSpc>
              <a:buFont typeface="Wingdings" charset="0"/>
              <a:buChar char="n"/>
              <a:defRPr/>
            </a:pPr>
            <a:r>
              <a:rPr lang="en-US" dirty="0"/>
              <a:t>Health &amp; Nutrition </a:t>
            </a:r>
          </a:p>
          <a:p>
            <a:pPr>
              <a:lnSpc>
                <a:spcPct val="90000"/>
              </a:lnSpc>
              <a:buFont typeface="Wingdings" charset="0"/>
              <a:buChar char="n"/>
              <a:defRPr/>
            </a:pPr>
            <a:r>
              <a:rPr lang="en-US" dirty="0"/>
              <a:t>Human Resources</a:t>
            </a:r>
          </a:p>
          <a:p>
            <a:pPr>
              <a:lnSpc>
                <a:spcPct val="90000"/>
              </a:lnSpc>
              <a:buFont typeface="Wingdings" charset="0"/>
              <a:buChar char="n"/>
              <a:defRPr/>
            </a:pPr>
            <a:r>
              <a:rPr lang="en-US" dirty="0"/>
              <a:t>Information Technology</a:t>
            </a:r>
          </a:p>
          <a:p>
            <a:pPr>
              <a:lnSpc>
                <a:spcPct val="90000"/>
              </a:lnSpc>
              <a:buFont typeface="Wingdings" charset="0"/>
              <a:buChar char="n"/>
              <a:defRPr/>
            </a:pPr>
            <a:r>
              <a:rPr lang="en-US" dirty="0"/>
              <a:t>Facilities</a:t>
            </a:r>
          </a:p>
          <a:p>
            <a:pPr>
              <a:lnSpc>
                <a:spcPct val="90000"/>
              </a:lnSpc>
              <a:buFont typeface="Wingdings" charset="0"/>
              <a:buChar char="n"/>
              <a:defRPr/>
            </a:pPr>
            <a:r>
              <a:rPr lang="en-US" dirty="0"/>
              <a:t>Community Education</a:t>
            </a:r>
          </a:p>
          <a:p>
            <a:pPr>
              <a:lnSpc>
                <a:spcPct val="90000"/>
              </a:lnSpc>
              <a:buFont typeface="Wingdings" charset="0"/>
              <a:buChar char="n"/>
              <a:defRPr/>
            </a:pPr>
            <a:r>
              <a:rPr lang="en-US" dirty="0"/>
              <a:t>Communication Office (PIO)</a:t>
            </a:r>
          </a:p>
          <a:p>
            <a:pPr>
              <a:lnSpc>
                <a:spcPct val="90000"/>
              </a:lnSpc>
              <a:buFont typeface="Wingdings" charset="0"/>
              <a:buChar char="n"/>
              <a:defRPr/>
            </a:pPr>
            <a:r>
              <a:rPr lang="en-US" dirty="0"/>
              <a:t>School Custodial Services</a:t>
            </a:r>
          </a:p>
          <a:p>
            <a:pPr>
              <a:lnSpc>
                <a:spcPct val="90000"/>
              </a:lnSpc>
              <a:buFont typeface="Wingdings" charset="0"/>
              <a:buChar char="n"/>
              <a:defRPr/>
            </a:pPr>
            <a:r>
              <a:rPr lang="en-US" dirty="0"/>
              <a:t>Warehouse</a:t>
            </a:r>
          </a:p>
          <a:p>
            <a:endParaRPr lang="en-US" dirty="0"/>
          </a:p>
        </p:txBody>
      </p:sp>
      <p:sp>
        <p:nvSpPr>
          <p:cNvPr id="4" name="TextBox 3"/>
          <p:cNvSpPr txBox="1"/>
          <p:nvPr/>
        </p:nvSpPr>
        <p:spPr>
          <a:xfrm>
            <a:off x="7475220" y="2133600"/>
            <a:ext cx="3543300" cy="3908762"/>
          </a:xfrm>
          <a:prstGeom prst="rect">
            <a:avLst/>
          </a:prstGeom>
          <a:noFill/>
        </p:spPr>
        <p:txBody>
          <a:bodyPr wrap="square" rtlCol="0">
            <a:spAutoFit/>
          </a:bodyPr>
          <a:lstStyle/>
          <a:p>
            <a:pPr>
              <a:spcAft>
                <a:spcPts val="600"/>
              </a:spcAft>
              <a:buFont typeface="Wingdings" charset="0"/>
              <a:buChar char="n"/>
              <a:defRPr/>
            </a:pPr>
            <a:r>
              <a:rPr lang="en-US" dirty="0"/>
              <a:t>  Principal</a:t>
            </a:r>
          </a:p>
          <a:p>
            <a:pPr>
              <a:spcAft>
                <a:spcPts val="600"/>
              </a:spcAft>
              <a:buFont typeface="Wingdings" charset="0"/>
              <a:buChar char="n"/>
              <a:defRPr/>
            </a:pPr>
            <a:r>
              <a:rPr lang="en-US" dirty="0"/>
              <a:t>  Assistant Principal</a:t>
            </a:r>
          </a:p>
          <a:p>
            <a:pPr>
              <a:spcAft>
                <a:spcPts val="600"/>
              </a:spcAft>
              <a:buFont typeface="Wingdings" charset="0"/>
              <a:buChar char="n"/>
              <a:defRPr/>
            </a:pPr>
            <a:r>
              <a:rPr lang="en-US" dirty="0"/>
              <a:t>  Administrative Assistant</a:t>
            </a:r>
          </a:p>
          <a:p>
            <a:pPr>
              <a:spcAft>
                <a:spcPts val="600"/>
              </a:spcAft>
              <a:buFont typeface="Wingdings" charset="0"/>
              <a:buChar char="n"/>
              <a:defRPr/>
            </a:pPr>
            <a:r>
              <a:rPr lang="en-US" dirty="0"/>
              <a:t>  Custodian</a:t>
            </a:r>
          </a:p>
          <a:p>
            <a:pPr>
              <a:spcAft>
                <a:spcPts val="600"/>
              </a:spcAft>
              <a:buFont typeface="Wingdings" charset="0"/>
              <a:buChar char="n"/>
              <a:defRPr/>
            </a:pPr>
            <a:r>
              <a:rPr lang="en-US" dirty="0"/>
              <a:t>  School Nurse</a:t>
            </a:r>
          </a:p>
          <a:p>
            <a:pPr>
              <a:spcAft>
                <a:spcPts val="600"/>
              </a:spcAft>
              <a:buFont typeface="Wingdings" charset="0"/>
              <a:buChar char="n"/>
              <a:defRPr/>
            </a:pPr>
            <a:r>
              <a:rPr lang="en-US" dirty="0"/>
              <a:t>  Social Worker</a:t>
            </a:r>
          </a:p>
          <a:p>
            <a:pPr>
              <a:spcAft>
                <a:spcPts val="600"/>
              </a:spcAft>
              <a:buFont typeface="Wingdings" charset="0"/>
              <a:buChar char="n"/>
              <a:defRPr/>
            </a:pPr>
            <a:r>
              <a:rPr lang="en-US" dirty="0"/>
              <a:t>  Teacher</a:t>
            </a:r>
          </a:p>
          <a:p>
            <a:pPr>
              <a:spcAft>
                <a:spcPts val="600"/>
              </a:spcAft>
              <a:buFont typeface="Wingdings" charset="0"/>
              <a:buChar char="n"/>
              <a:defRPr/>
            </a:pPr>
            <a:r>
              <a:rPr lang="en-US" dirty="0"/>
              <a:t>  Psychologist </a:t>
            </a:r>
          </a:p>
          <a:p>
            <a:pPr>
              <a:spcAft>
                <a:spcPts val="600"/>
              </a:spcAft>
              <a:buFont typeface="Wingdings" charset="0"/>
              <a:buChar char="n"/>
              <a:defRPr/>
            </a:pPr>
            <a:r>
              <a:rPr lang="en-US" dirty="0"/>
              <a:t>  Counselor</a:t>
            </a:r>
          </a:p>
          <a:p>
            <a:pPr>
              <a:spcAft>
                <a:spcPts val="600"/>
              </a:spcAft>
              <a:buFont typeface="Wingdings" charset="0"/>
              <a:buChar char="n"/>
              <a:defRPr/>
            </a:pPr>
            <a:r>
              <a:rPr lang="en-US" dirty="0"/>
              <a:t>  Parent(s)</a:t>
            </a:r>
          </a:p>
          <a:p>
            <a:pPr>
              <a:spcAft>
                <a:spcPts val="600"/>
              </a:spcAft>
              <a:buFont typeface="Wingdings" charset="0"/>
              <a:buChar char="n"/>
              <a:defRPr/>
            </a:pPr>
            <a:r>
              <a:rPr lang="en-US" dirty="0"/>
              <a:t>  Student(s)</a:t>
            </a:r>
          </a:p>
        </p:txBody>
      </p:sp>
    </p:spTree>
    <p:extLst>
      <p:ext uri="{BB962C8B-B14F-4D97-AF65-F5344CB8AC3E}">
        <p14:creationId xmlns:p14="http://schemas.microsoft.com/office/powerpoint/2010/main" val="973474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561473"/>
            <a:ext cx="9603275" cy="1292281"/>
          </a:xfrm>
        </p:spPr>
        <p:txBody>
          <a:bodyPr>
            <a:normAutofit fontScale="90000"/>
          </a:bodyPr>
          <a:lstStyle/>
          <a:p>
            <a:pPr algn="ctr">
              <a:lnSpc>
                <a:spcPct val="100000"/>
              </a:lnSpc>
            </a:pPr>
            <a:r>
              <a:rPr lang="en-US" b="1" dirty="0">
                <a:solidFill>
                  <a:schemeClr val="accent1"/>
                </a:solidFill>
              </a:rPr>
              <a:t>What Can Each Potential Team Member Below Bring to Planning Process?</a:t>
            </a:r>
          </a:p>
        </p:txBody>
      </p:sp>
      <p:sp>
        <p:nvSpPr>
          <p:cNvPr id="3" name="Content Placeholder 2"/>
          <p:cNvSpPr>
            <a:spLocks noGrp="1"/>
          </p:cNvSpPr>
          <p:nvPr>
            <p:ph idx="1"/>
          </p:nvPr>
        </p:nvSpPr>
        <p:spPr>
          <a:xfrm>
            <a:off x="2903220" y="2133600"/>
            <a:ext cx="3771900" cy="3777622"/>
          </a:xfrm>
        </p:spPr>
        <p:txBody>
          <a:bodyPr>
            <a:normAutofit fontScale="92500" lnSpcReduction="20000"/>
          </a:bodyPr>
          <a:lstStyle/>
          <a:p>
            <a:pPr>
              <a:lnSpc>
                <a:spcPct val="90000"/>
              </a:lnSpc>
              <a:buFont typeface="Wingdings" charset="0"/>
              <a:buChar char="n"/>
              <a:defRPr/>
            </a:pPr>
            <a:r>
              <a:rPr lang="en-US" dirty="0"/>
              <a:t>Business &amp; Finance</a:t>
            </a:r>
          </a:p>
          <a:p>
            <a:pPr>
              <a:lnSpc>
                <a:spcPct val="90000"/>
              </a:lnSpc>
              <a:buFont typeface="Wingdings" charset="0"/>
              <a:buChar char="n"/>
              <a:defRPr/>
            </a:pPr>
            <a:r>
              <a:rPr lang="en-US" dirty="0"/>
              <a:t>Student Services</a:t>
            </a:r>
          </a:p>
          <a:p>
            <a:pPr>
              <a:lnSpc>
                <a:spcPct val="90000"/>
              </a:lnSpc>
              <a:buFont typeface="Wingdings" charset="0"/>
              <a:buChar char="n"/>
              <a:defRPr/>
            </a:pPr>
            <a:r>
              <a:rPr lang="en-US" dirty="0"/>
              <a:t>Transportation</a:t>
            </a:r>
          </a:p>
          <a:p>
            <a:pPr>
              <a:lnSpc>
                <a:spcPct val="90000"/>
              </a:lnSpc>
              <a:buFont typeface="Wingdings" charset="0"/>
              <a:buChar char="n"/>
              <a:defRPr/>
            </a:pPr>
            <a:r>
              <a:rPr lang="en-US" dirty="0"/>
              <a:t>Health &amp; Nutrition </a:t>
            </a:r>
          </a:p>
          <a:p>
            <a:pPr>
              <a:lnSpc>
                <a:spcPct val="90000"/>
              </a:lnSpc>
              <a:buFont typeface="Wingdings" charset="0"/>
              <a:buChar char="n"/>
              <a:defRPr/>
            </a:pPr>
            <a:r>
              <a:rPr lang="en-US" dirty="0"/>
              <a:t>Human Resources</a:t>
            </a:r>
          </a:p>
          <a:p>
            <a:pPr>
              <a:lnSpc>
                <a:spcPct val="90000"/>
              </a:lnSpc>
              <a:buFont typeface="Wingdings" charset="0"/>
              <a:buChar char="n"/>
              <a:defRPr/>
            </a:pPr>
            <a:r>
              <a:rPr lang="en-US" dirty="0"/>
              <a:t>Information Technology</a:t>
            </a:r>
          </a:p>
          <a:p>
            <a:pPr>
              <a:lnSpc>
                <a:spcPct val="90000"/>
              </a:lnSpc>
              <a:buFont typeface="Wingdings" charset="0"/>
              <a:buChar char="n"/>
              <a:defRPr/>
            </a:pPr>
            <a:r>
              <a:rPr lang="en-US" dirty="0"/>
              <a:t>Facilities</a:t>
            </a:r>
          </a:p>
          <a:p>
            <a:pPr>
              <a:lnSpc>
                <a:spcPct val="90000"/>
              </a:lnSpc>
              <a:buFont typeface="Wingdings" charset="0"/>
              <a:buChar char="n"/>
              <a:defRPr/>
            </a:pPr>
            <a:r>
              <a:rPr lang="en-US" dirty="0"/>
              <a:t>Community Education</a:t>
            </a:r>
          </a:p>
          <a:p>
            <a:pPr>
              <a:lnSpc>
                <a:spcPct val="90000"/>
              </a:lnSpc>
              <a:buFont typeface="Wingdings" charset="0"/>
              <a:buChar char="n"/>
              <a:defRPr/>
            </a:pPr>
            <a:r>
              <a:rPr lang="en-US" dirty="0"/>
              <a:t>Communication Office (PIO)</a:t>
            </a:r>
          </a:p>
          <a:p>
            <a:pPr>
              <a:lnSpc>
                <a:spcPct val="90000"/>
              </a:lnSpc>
              <a:buFont typeface="Wingdings" charset="0"/>
              <a:buChar char="n"/>
              <a:defRPr/>
            </a:pPr>
            <a:r>
              <a:rPr lang="en-US" dirty="0"/>
              <a:t>School Custodial Services</a:t>
            </a:r>
          </a:p>
          <a:p>
            <a:pPr>
              <a:lnSpc>
                <a:spcPct val="90000"/>
              </a:lnSpc>
              <a:buFont typeface="Wingdings" charset="0"/>
              <a:buChar char="n"/>
              <a:defRPr/>
            </a:pPr>
            <a:r>
              <a:rPr lang="en-US" dirty="0"/>
              <a:t>Warehouse</a:t>
            </a:r>
          </a:p>
          <a:p>
            <a:endParaRPr lang="en-US" dirty="0"/>
          </a:p>
        </p:txBody>
      </p:sp>
      <p:sp>
        <p:nvSpPr>
          <p:cNvPr id="4" name="TextBox 3"/>
          <p:cNvSpPr txBox="1"/>
          <p:nvPr/>
        </p:nvSpPr>
        <p:spPr>
          <a:xfrm>
            <a:off x="7475220" y="2133600"/>
            <a:ext cx="3749040" cy="3908762"/>
          </a:xfrm>
          <a:prstGeom prst="rect">
            <a:avLst/>
          </a:prstGeom>
          <a:noFill/>
        </p:spPr>
        <p:txBody>
          <a:bodyPr wrap="square" rtlCol="0">
            <a:spAutoFit/>
          </a:bodyPr>
          <a:lstStyle/>
          <a:p>
            <a:pPr>
              <a:spcAft>
                <a:spcPts val="600"/>
              </a:spcAft>
              <a:buFont typeface="Wingdings" charset="0"/>
              <a:buChar char="n"/>
              <a:defRPr/>
            </a:pPr>
            <a:r>
              <a:rPr lang="en-US" dirty="0"/>
              <a:t>  Principal</a:t>
            </a:r>
          </a:p>
          <a:p>
            <a:pPr>
              <a:spcAft>
                <a:spcPts val="600"/>
              </a:spcAft>
              <a:buFont typeface="Wingdings" charset="0"/>
              <a:buChar char="n"/>
              <a:defRPr/>
            </a:pPr>
            <a:r>
              <a:rPr lang="en-US" dirty="0"/>
              <a:t>  Assistant Principal</a:t>
            </a:r>
          </a:p>
          <a:p>
            <a:pPr>
              <a:spcAft>
                <a:spcPts val="600"/>
              </a:spcAft>
              <a:buFont typeface="Wingdings" charset="0"/>
              <a:buChar char="n"/>
              <a:defRPr/>
            </a:pPr>
            <a:r>
              <a:rPr lang="en-US" dirty="0"/>
              <a:t>  Administrative Assistant</a:t>
            </a:r>
          </a:p>
          <a:p>
            <a:pPr>
              <a:spcAft>
                <a:spcPts val="600"/>
              </a:spcAft>
              <a:buFont typeface="Wingdings" charset="0"/>
              <a:buChar char="n"/>
              <a:defRPr/>
            </a:pPr>
            <a:r>
              <a:rPr lang="en-US" dirty="0"/>
              <a:t>  Custodian</a:t>
            </a:r>
          </a:p>
          <a:p>
            <a:pPr>
              <a:spcAft>
                <a:spcPts val="600"/>
              </a:spcAft>
              <a:buFont typeface="Wingdings" charset="0"/>
              <a:buChar char="n"/>
              <a:defRPr/>
            </a:pPr>
            <a:r>
              <a:rPr lang="en-US" dirty="0"/>
              <a:t>  School Nurse</a:t>
            </a:r>
          </a:p>
          <a:p>
            <a:pPr>
              <a:spcAft>
                <a:spcPts val="600"/>
              </a:spcAft>
              <a:buFont typeface="Wingdings" charset="0"/>
              <a:buChar char="n"/>
              <a:defRPr/>
            </a:pPr>
            <a:r>
              <a:rPr lang="en-US" dirty="0"/>
              <a:t>  Social Worker</a:t>
            </a:r>
          </a:p>
          <a:p>
            <a:pPr>
              <a:spcAft>
                <a:spcPts val="600"/>
              </a:spcAft>
              <a:buFont typeface="Wingdings" charset="0"/>
              <a:buChar char="n"/>
              <a:defRPr/>
            </a:pPr>
            <a:r>
              <a:rPr lang="en-US" dirty="0"/>
              <a:t>  Teacher</a:t>
            </a:r>
          </a:p>
          <a:p>
            <a:pPr>
              <a:spcAft>
                <a:spcPts val="600"/>
              </a:spcAft>
              <a:buFont typeface="Wingdings" charset="0"/>
              <a:buChar char="n"/>
              <a:defRPr/>
            </a:pPr>
            <a:r>
              <a:rPr lang="en-US" dirty="0"/>
              <a:t>  Psychologist </a:t>
            </a:r>
          </a:p>
          <a:p>
            <a:pPr>
              <a:spcAft>
                <a:spcPts val="600"/>
              </a:spcAft>
              <a:buFont typeface="Wingdings" charset="0"/>
              <a:buChar char="n"/>
              <a:defRPr/>
            </a:pPr>
            <a:r>
              <a:rPr lang="en-US" dirty="0"/>
              <a:t>  Counselor</a:t>
            </a:r>
          </a:p>
          <a:p>
            <a:pPr>
              <a:spcAft>
                <a:spcPts val="600"/>
              </a:spcAft>
              <a:buFont typeface="Wingdings" charset="0"/>
              <a:buChar char="n"/>
              <a:defRPr/>
            </a:pPr>
            <a:r>
              <a:rPr lang="en-US" dirty="0"/>
              <a:t>  Parent(s)</a:t>
            </a:r>
          </a:p>
          <a:p>
            <a:pPr>
              <a:spcAft>
                <a:spcPts val="600"/>
              </a:spcAft>
              <a:buFont typeface="Wingdings" charset="0"/>
              <a:buChar char="n"/>
              <a:defRPr/>
            </a:pPr>
            <a:r>
              <a:rPr lang="en-US" dirty="0"/>
              <a:t>  Student(s)</a:t>
            </a:r>
          </a:p>
        </p:txBody>
      </p:sp>
    </p:spTree>
    <p:extLst>
      <p:ext uri="{BB962C8B-B14F-4D97-AF65-F5344CB8AC3E}">
        <p14:creationId xmlns:p14="http://schemas.microsoft.com/office/powerpoint/2010/main" val="1927230749"/>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{170FE84F-BCA5-0D4D-B499-6A89EC2C82C2}tf10001119</Template>
  <TotalTime>926</TotalTime>
  <Words>1074</Words>
  <Application>Microsoft Office PowerPoint</Application>
  <PresentationFormat>Widescreen</PresentationFormat>
  <Paragraphs>152</Paragraphs>
  <Slides>31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Gill Sans MT</vt:lpstr>
      <vt:lpstr>Mangal</vt:lpstr>
      <vt:lpstr>Wingdings</vt:lpstr>
      <vt:lpstr>Gallery</vt:lpstr>
      <vt:lpstr>School Nurses Organization of Arizona   Annual Conference  June 21, 2019</vt:lpstr>
      <vt:lpstr>Kaylee Sorensen  Emergency management consultant  The Trust  ksorensen@the-trust.org </vt:lpstr>
      <vt:lpstr>Background and Experience</vt:lpstr>
      <vt:lpstr>The Development of a School Emergency Response Plan…</vt:lpstr>
      <vt:lpstr>ERP Plan—3 Main Components:</vt:lpstr>
      <vt:lpstr>Who Should Be Involved With Plan Development—District Level?</vt:lpstr>
      <vt:lpstr>Who Should Be Involved With Plan Development—School Level?</vt:lpstr>
      <vt:lpstr>Best Approach? District and School Personnel!</vt:lpstr>
      <vt:lpstr>What Can Each Potential Team Member Below Bring to Planning Process?</vt:lpstr>
      <vt:lpstr>What Expertise Does the School Nurse Bring to the Planning Process? </vt:lpstr>
      <vt:lpstr>Knows the Medical Conditions  and Medication Needs of the Students</vt:lpstr>
      <vt:lpstr>Assists, Facilitates, and/or Organizes  the Nurses &amp; Classroom “Go Kits” </vt:lpstr>
      <vt:lpstr>Participates in the Development of Assistance Plans for Students With Disabilities</vt:lpstr>
      <vt:lpstr>Develop Protocols i.e…. Pandemic Influenza and Heat Related Illnesses   </vt:lpstr>
      <vt:lpstr>Organize and/or facilitate  Stop the bleed trainings for staff</vt:lpstr>
      <vt:lpstr>Participates in the Development  and/or Renewal  of Functional &amp; Threat/Hazard Annexes</vt:lpstr>
      <vt:lpstr>Member of the School  Incident Command Team</vt:lpstr>
      <vt:lpstr>School Disaster Reception ICS Chart Medical Unit</vt:lpstr>
      <vt:lpstr>Checklist for the Medical Unit Leader </vt:lpstr>
      <vt:lpstr>Medical Team Leader</vt:lpstr>
      <vt:lpstr>Additional Checklist Items:</vt:lpstr>
      <vt:lpstr>Checklist Items continued…</vt:lpstr>
      <vt:lpstr>Valued Team Member of the School/District Crisis Intervention Team </vt:lpstr>
      <vt:lpstr> ”8” PFAS Core Actions…</vt:lpstr>
      <vt:lpstr>Great Resource for School Nurses:  http://www.nasn.org/home</vt:lpstr>
      <vt:lpstr>NASN -- Emergency Preparedness and Response in the School Setting The Role of the School Nurse  Position Statement </vt:lpstr>
      <vt:lpstr> PREVENTION/ MITIGATION </vt:lpstr>
      <vt:lpstr> PREPAREDNESS </vt:lpstr>
      <vt:lpstr>RESPONSE</vt:lpstr>
      <vt:lpstr>RECOVERY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School Health Conference  June 21, 2017</dc:title>
  <dc:creator>Jim Lee</dc:creator>
  <cp:lastModifiedBy>Carolen K Letavec</cp:lastModifiedBy>
  <cp:revision>54</cp:revision>
  <dcterms:created xsi:type="dcterms:W3CDTF">2017-05-10T00:07:21Z</dcterms:created>
  <dcterms:modified xsi:type="dcterms:W3CDTF">2019-06-17T16:44:37Z</dcterms:modified>
</cp:coreProperties>
</file>