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4" r:id="rId3"/>
    <p:sldMasterId id="2147483696" r:id="rId4"/>
    <p:sldMasterId id="2147483709" r:id="rId5"/>
  </p:sldMasterIdLst>
  <p:notesMasterIdLst>
    <p:notesMasterId r:id="rId37"/>
  </p:notesMasterIdLst>
  <p:sldIdLst>
    <p:sldId id="286" r:id="rId6"/>
    <p:sldId id="442" r:id="rId7"/>
    <p:sldId id="437" r:id="rId8"/>
    <p:sldId id="436" r:id="rId9"/>
    <p:sldId id="300" r:id="rId10"/>
    <p:sldId id="309" r:id="rId11"/>
    <p:sldId id="310" r:id="rId12"/>
    <p:sldId id="439" r:id="rId13"/>
    <p:sldId id="315" r:id="rId14"/>
    <p:sldId id="316" r:id="rId15"/>
    <p:sldId id="317" r:id="rId16"/>
    <p:sldId id="318" r:id="rId17"/>
    <p:sldId id="319" r:id="rId18"/>
    <p:sldId id="321" r:id="rId19"/>
    <p:sldId id="262" r:id="rId20"/>
    <p:sldId id="323" r:id="rId21"/>
    <p:sldId id="306" r:id="rId22"/>
    <p:sldId id="292" r:id="rId23"/>
    <p:sldId id="257" r:id="rId24"/>
    <p:sldId id="293" r:id="rId25"/>
    <p:sldId id="280" r:id="rId26"/>
    <p:sldId id="261" r:id="rId27"/>
    <p:sldId id="440" r:id="rId28"/>
    <p:sldId id="265" r:id="rId29"/>
    <p:sldId id="266" r:id="rId30"/>
    <p:sldId id="283" r:id="rId31"/>
    <p:sldId id="268" r:id="rId32"/>
    <p:sldId id="441" r:id="rId33"/>
    <p:sldId id="334" r:id="rId34"/>
    <p:sldId id="311" r:id="rId35"/>
    <p:sldId id="335"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52" userDrawn="1">
          <p15:clr>
            <a:srgbClr val="A4A3A4"/>
          </p15:clr>
        </p15:guide>
        <p15:guide id="2" pos="2880">
          <p15:clr>
            <a:srgbClr val="A4A3A4"/>
          </p15:clr>
        </p15:guide>
        <p15:guide id="3" orient="horz" pos="4181">
          <p15:clr>
            <a:srgbClr val="A4A3A4"/>
          </p15:clr>
        </p15:guide>
        <p15:guide id="4" pos="29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5B"/>
    <a:srgbClr val="002060"/>
    <a:srgbClr val="051737"/>
    <a:srgbClr val="121B45"/>
    <a:srgbClr val="00144D"/>
    <a:srgbClr val="000090"/>
    <a:srgbClr val="8EBA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139" autoAdjust="0"/>
    <p:restoredTop sz="98108" autoAdjust="0"/>
  </p:normalViewPr>
  <p:slideViewPr>
    <p:cSldViewPr snapToGrid="0" snapToObjects="1">
      <p:cViewPr varScale="1">
        <p:scale>
          <a:sx n="90" d="100"/>
          <a:sy n="90" d="100"/>
        </p:scale>
        <p:origin x="1140" y="108"/>
      </p:cViewPr>
      <p:guideLst>
        <p:guide orient="horz" pos="4152"/>
        <p:guide pos="2880"/>
        <p:guide orient="horz" pos="4181"/>
        <p:guide pos="292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1B6AEE-557B-4847-83D3-9094FBDA0467}" type="datetimeFigureOut">
              <a:rPr lang="en-US" smtClean="0"/>
              <a:t>6/13/2019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D54C0B-1CF4-453B-A962-792077DADDA3}" type="slidenum">
              <a:rPr lang="en-US" smtClean="0"/>
              <a:t>‹#›</a:t>
            </a:fld>
            <a:endParaRPr lang="en-US"/>
          </a:p>
        </p:txBody>
      </p:sp>
    </p:spTree>
    <p:extLst>
      <p:ext uri="{BB962C8B-B14F-4D97-AF65-F5344CB8AC3E}">
        <p14:creationId xmlns:p14="http://schemas.microsoft.com/office/powerpoint/2010/main" val="26679148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68CAB610-D096-4D90-B43C-15A910330BD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8497FAFD-2E1A-4500-A084-BBCDF1C62A5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17412" name="Slide Number Placeholder 3">
            <a:extLst>
              <a:ext uri="{FF2B5EF4-FFF2-40B4-BE49-F238E27FC236}">
                <a16:creationId xmlns:a16="http://schemas.microsoft.com/office/drawing/2014/main" id="{C848129F-5743-4359-A441-311462FAD59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2D0ACD4-1B19-4526-B296-B3CC5CA6AC2E}" type="slidenum">
              <a:rPr lang="en-US" altLang="en-US" sz="1200" smtClean="0">
                <a:solidFill>
                  <a:srgbClr val="000000"/>
                </a:solidFill>
              </a:rPr>
              <a:pPr/>
              <a:t>4</a:t>
            </a:fld>
            <a:endParaRPr lang="en-US" altLang="en-US" sz="1200">
              <a:solidFill>
                <a:srgbClr val="000000"/>
              </a:solidFill>
            </a:endParaRPr>
          </a:p>
        </p:txBody>
      </p:sp>
    </p:spTree>
    <p:extLst>
      <p:ext uri="{BB962C8B-B14F-4D97-AF65-F5344CB8AC3E}">
        <p14:creationId xmlns:p14="http://schemas.microsoft.com/office/powerpoint/2010/main" val="4036174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5196F268-D8C0-4513-B651-51246C4DB97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BEBA4995-EFF3-4251-8DC7-69F541BFDD9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9 injury prevention stations for elementary schools- Helmet, Healthily living, car- seatbelt/car seat /booster, bike/pedestrian/railroad, Stanger danger, playground falls/anti-bulling, fire, poison, gun.</a:t>
            </a:r>
          </a:p>
        </p:txBody>
      </p:sp>
      <p:sp>
        <p:nvSpPr>
          <p:cNvPr id="37892" name="Slide Number Placeholder 3">
            <a:extLst>
              <a:ext uri="{FF2B5EF4-FFF2-40B4-BE49-F238E27FC236}">
                <a16:creationId xmlns:a16="http://schemas.microsoft.com/office/drawing/2014/main" id="{F9755A3C-4A4F-4290-9511-8FFB857ACA0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B25EB90-3C6C-491F-BB99-6A81D7B05F9A}" type="slidenum">
              <a:rPr lang="en-US" altLang="en-US" sz="1200" smtClean="0"/>
              <a:pPr/>
              <a:t>10</a:t>
            </a:fld>
            <a:endParaRPr lang="en-US" altLang="en-US" sz="1200"/>
          </a:p>
        </p:txBody>
      </p:sp>
    </p:spTree>
    <p:extLst>
      <p:ext uri="{BB962C8B-B14F-4D97-AF65-F5344CB8AC3E}">
        <p14:creationId xmlns:p14="http://schemas.microsoft.com/office/powerpoint/2010/main" val="2219447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8033864-281D-724D-BA5B-8AA9C1423C48}" type="datetimeFigureOut">
              <a:rPr lang="en-US" smtClean="0"/>
              <a:t>6/13/2019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3D3BFB-43D3-2E46-AFB5-886F7908A919}" type="slidenum">
              <a:rPr lang="en-US" smtClean="0"/>
              <a:t>‹#›</a:t>
            </a:fld>
            <a:endParaRPr lang="en-US"/>
          </a:p>
        </p:txBody>
      </p:sp>
    </p:spTree>
    <p:extLst>
      <p:ext uri="{BB962C8B-B14F-4D97-AF65-F5344CB8AC3E}">
        <p14:creationId xmlns:p14="http://schemas.microsoft.com/office/powerpoint/2010/main" val="1490493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033864-281D-724D-BA5B-8AA9C1423C48}" type="datetimeFigureOut">
              <a:rPr lang="en-US" smtClean="0"/>
              <a:t>6/13/2019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3D3BFB-43D3-2E46-AFB5-886F7908A919}" type="slidenum">
              <a:rPr lang="en-US" smtClean="0"/>
              <a:t>‹#›</a:t>
            </a:fld>
            <a:endParaRPr lang="en-US"/>
          </a:p>
        </p:txBody>
      </p:sp>
    </p:spTree>
    <p:extLst>
      <p:ext uri="{BB962C8B-B14F-4D97-AF65-F5344CB8AC3E}">
        <p14:creationId xmlns:p14="http://schemas.microsoft.com/office/powerpoint/2010/main" val="349968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033864-281D-724D-BA5B-8AA9C1423C48}" type="datetimeFigureOut">
              <a:rPr lang="en-US" smtClean="0"/>
              <a:t>6/13/2019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3D3BFB-43D3-2E46-AFB5-886F7908A919}" type="slidenum">
              <a:rPr lang="en-US" smtClean="0"/>
              <a:t>‹#›</a:t>
            </a:fld>
            <a:endParaRPr lang="en-US"/>
          </a:p>
        </p:txBody>
      </p:sp>
    </p:spTree>
    <p:extLst>
      <p:ext uri="{BB962C8B-B14F-4D97-AF65-F5344CB8AC3E}">
        <p14:creationId xmlns:p14="http://schemas.microsoft.com/office/powerpoint/2010/main" val="21164885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7B26-ABC0-3D42-8380-E12FA67ED890}" type="datetimeFigureOut">
              <a:rPr lang="en-US" smtClean="0"/>
              <a:t>6/13/2019</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7905660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05B"/>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7B26-ABC0-3D42-8380-E12FA67ED890}" type="datetimeFigureOut">
              <a:rPr lang="en-US" smtClean="0"/>
              <a:t>6/13/2019</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1862759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7B26-ABC0-3D42-8380-E12FA67ED890}" type="datetimeFigureOut">
              <a:rPr lang="en-US" smtClean="0"/>
              <a:t>6/13/2019</a:t>
            </a:fld>
            <a:endParaRPr lang="en-US" dirty="0"/>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6666862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7B26-ABC0-3D42-8380-E12FA67ED890}" type="datetimeFigureOut">
              <a:rPr lang="en-US" smtClean="0"/>
              <a:t>6/13/2019</a:t>
            </a:fld>
            <a:endParaRPr lang="en-US" dirty="0"/>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3850376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7B26-ABC0-3D42-8380-E12FA67ED890}" type="datetimeFigureOut">
              <a:rPr lang="en-US" smtClean="0"/>
              <a:t>6/13/2019</a:t>
            </a:fld>
            <a:endParaRPr lang="en-US"/>
          </a:p>
        </p:txBody>
      </p:sp>
      <p:sp>
        <p:nvSpPr>
          <p:cNvPr id="8" name="Footer Placeholder 7"/>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8498711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7B26-ABC0-3D42-8380-E12FA67ED890}" type="datetimeFigureOut">
              <a:rPr lang="en-US" smtClean="0"/>
              <a:t>6/13/2019</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743225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7B26-ABC0-3D42-8380-E12FA67ED890}" type="datetimeFigureOut">
              <a:rPr lang="en-US" smtClean="0"/>
              <a:t>6/13/2019</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2588299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7B26-ABC0-3D42-8380-E12FA67ED890}" type="datetimeFigureOut">
              <a:rPr lang="en-US" smtClean="0"/>
              <a:t>6/13/2019</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485296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033864-281D-724D-BA5B-8AA9C1423C48}" type="datetimeFigureOut">
              <a:rPr lang="en-US" smtClean="0"/>
              <a:t>6/13/2019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3D3BFB-43D3-2E46-AFB5-886F7908A919}" type="slidenum">
              <a:rPr lang="en-US" smtClean="0"/>
              <a:t>‹#›</a:t>
            </a:fld>
            <a:endParaRPr lang="en-US"/>
          </a:p>
        </p:txBody>
      </p:sp>
    </p:spTree>
    <p:extLst>
      <p:ext uri="{BB962C8B-B14F-4D97-AF65-F5344CB8AC3E}">
        <p14:creationId xmlns:p14="http://schemas.microsoft.com/office/powerpoint/2010/main" val="3310921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7B26-ABC0-3D42-8380-E12FA67ED890}" type="datetimeFigureOut">
              <a:rPr lang="en-US" smtClean="0"/>
              <a:t>6/13/2019</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6908643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7B26-ABC0-3D42-8380-E12FA67ED890}" type="datetimeFigureOut">
              <a:rPr lang="en-US" smtClean="0"/>
              <a:t>6/13/2019</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0274379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7B26-ABC0-3D42-8380-E12FA67ED890}" type="datetimeFigureOut">
              <a:rPr lang="en-US" smtClean="0"/>
              <a:t>6/13/2019</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3806024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7B26-ABC0-3D42-8380-E12FA67ED890}" type="datetimeFigureOut">
              <a:rPr lang="en-US" smtClean="0"/>
              <a:t>6/13/2019</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0510710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05B"/>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7B26-ABC0-3D42-8380-E12FA67ED890}" type="datetimeFigureOut">
              <a:rPr lang="en-US" smtClean="0"/>
              <a:t>6/13/2019</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3268463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7B26-ABC0-3D42-8380-E12FA67ED890}" type="datetimeFigureOut">
              <a:rPr lang="en-US" smtClean="0"/>
              <a:t>6/13/2019</a:t>
            </a:fld>
            <a:endParaRPr lang="en-US" dirty="0"/>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187901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7B26-ABC0-3D42-8380-E12FA67ED890}" type="datetimeFigureOut">
              <a:rPr lang="en-US" smtClean="0"/>
              <a:t>6/13/2019</a:t>
            </a:fld>
            <a:endParaRPr lang="en-US" dirty="0"/>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363554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7B26-ABC0-3D42-8380-E12FA67ED890}" type="datetimeFigureOut">
              <a:rPr lang="en-US" smtClean="0"/>
              <a:t>6/13/2019</a:t>
            </a:fld>
            <a:endParaRPr lang="en-US"/>
          </a:p>
        </p:txBody>
      </p:sp>
      <p:sp>
        <p:nvSpPr>
          <p:cNvPr id="8" name="Footer Placeholder 7"/>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8588944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7B26-ABC0-3D42-8380-E12FA67ED890}" type="datetimeFigureOut">
              <a:rPr lang="en-US" smtClean="0"/>
              <a:t>6/13/2019</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071060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7B26-ABC0-3D42-8380-E12FA67ED890}" type="datetimeFigureOut">
              <a:rPr lang="en-US" smtClean="0"/>
              <a:t>6/13/2019</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92723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033864-281D-724D-BA5B-8AA9C1423C48}" type="datetimeFigureOut">
              <a:rPr lang="en-US" smtClean="0"/>
              <a:t>6/13/2019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3D3BFB-43D3-2E46-AFB5-886F7908A919}" type="slidenum">
              <a:rPr lang="en-US" smtClean="0"/>
              <a:t>‹#›</a:t>
            </a:fld>
            <a:endParaRPr lang="en-US"/>
          </a:p>
        </p:txBody>
      </p:sp>
    </p:spTree>
    <p:extLst>
      <p:ext uri="{BB962C8B-B14F-4D97-AF65-F5344CB8AC3E}">
        <p14:creationId xmlns:p14="http://schemas.microsoft.com/office/powerpoint/2010/main" val="5354003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7B26-ABC0-3D42-8380-E12FA67ED890}" type="datetimeFigureOut">
              <a:rPr lang="en-US" smtClean="0"/>
              <a:t>6/13/2019</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9503218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7B26-ABC0-3D42-8380-E12FA67ED890}" type="datetimeFigureOut">
              <a:rPr lang="en-US" smtClean="0"/>
              <a:t>6/13/2019</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7187013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7B26-ABC0-3D42-8380-E12FA67ED890}" type="datetimeFigureOut">
              <a:rPr lang="en-US" smtClean="0"/>
              <a:t>6/13/2019</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7284923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7B26-ABC0-3D42-8380-E12FA67ED890}" type="datetimeFigureOut">
              <a:rPr lang="en-US" smtClean="0"/>
              <a:t>6/13/2019</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908558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D9F866D-A15C-B347-B987-724B39CFC081}" type="datetime1">
              <a:rPr lang="en-US" smtClean="0"/>
              <a:t>6/13/2019</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6063465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05B"/>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56AECC-74FC-2244-B69E-EFEEA7368FB7}" type="datetime1">
              <a:rPr lang="en-US" smtClean="0"/>
              <a:t>6/13/2019</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8546998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4DC00A-888C-9A4B-8ECA-0B01CC964999}" type="datetime1">
              <a:rPr lang="en-US" smtClean="0"/>
              <a:t>6/13/2019</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288785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4E1BF0F-7285-8F4D-BE7A-A9CED975DDA6}" type="datetime1">
              <a:rPr lang="en-US" smtClean="0"/>
              <a:t>6/13/2019</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268726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CFC8C6F-7FBF-1D42-BAF6-EED73E3F6F19}" type="datetime1">
              <a:rPr lang="en-US" smtClean="0"/>
              <a:t>6/13/2019</a:t>
            </a:fld>
            <a:endParaRPr lang="en-US"/>
          </a:p>
        </p:txBody>
      </p:sp>
      <p:sp>
        <p:nvSpPr>
          <p:cNvPr id="8" name="Footer Placeholder 7"/>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8246152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9CB5E2F-654C-9246-9CCA-0F77D9DA5353}" type="datetime1">
              <a:rPr lang="en-US" smtClean="0"/>
              <a:t>6/13/2019</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228675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8033864-281D-724D-BA5B-8AA9C1423C48}" type="datetimeFigureOut">
              <a:rPr lang="en-US" smtClean="0"/>
              <a:t>6/13/2019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3D3BFB-43D3-2E46-AFB5-886F7908A919}" type="slidenum">
              <a:rPr lang="en-US" smtClean="0"/>
              <a:t>‹#›</a:t>
            </a:fld>
            <a:endParaRPr lang="en-US"/>
          </a:p>
        </p:txBody>
      </p:sp>
    </p:spTree>
    <p:extLst>
      <p:ext uri="{BB962C8B-B14F-4D97-AF65-F5344CB8AC3E}">
        <p14:creationId xmlns:p14="http://schemas.microsoft.com/office/powerpoint/2010/main" val="5176216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1D4935-EFD6-5440-A8C7-14E5A30EF724}" type="datetime1">
              <a:rPr lang="en-US" smtClean="0"/>
              <a:t>6/13/2019</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572073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7E1E14-3D22-8146-9711-E43FE232800D}" type="datetime1">
              <a:rPr lang="en-US" smtClean="0"/>
              <a:t>6/13/2019</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038587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F2D8416-FF4E-CD48-843C-49249FC0916E}" type="datetime1">
              <a:rPr lang="en-US" smtClean="0"/>
              <a:t>6/13/2019</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6553963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F17D8D-CF01-D04B-81CE-05C061EFACB8}" type="datetime1">
              <a:rPr lang="en-US" smtClean="0"/>
              <a:t>6/13/2019</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9572927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A7E0D5-7616-9B42-A8AA-80A300F5F8E6}" type="datetime1">
              <a:rPr lang="en-US" smtClean="0"/>
              <a:t>6/13/2019</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42804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ColTx">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375" y="233241"/>
            <a:ext cx="4640305" cy="6172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FontTx/>
              <a:buNone/>
            </a:pPr>
            <a:r>
              <a:rPr lang="en-US" i="0"/>
              <a:t>Click icon to add picture</a:t>
            </a:r>
            <a:endParaRPr lang="en-US" i="0" dirty="0"/>
          </a:p>
        </p:txBody>
      </p:sp>
      <p:sp>
        <p:nvSpPr>
          <p:cNvPr id="13" name="Rectangle 6"/>
          <p:cNvSpPr>
            <a:spLocks noGrp="1"/>
          </p:cNvSpPr>
          <p:nvPr>
            <p:ph type="body" sz="quarter" idx="11" hasCustomPrompt="1"/>
          </p:nvPr>
        </p:nvSpPr>
        <p:spPr>
          <a:xfrm>
            <a:off x="5257800" y="3048000"/>
            <a:ext cx="3505200" cy="3352800"/>
          </a:xfrm>
        </p:spPr>
        <p:txBody>
          <a:bodyPr tIns="91440" bIns="91440" anchor="b" anchorCtr="0">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dirty="0"/>
              <a:t>Click to add caption</a:t>
            </a:r>
          </a:p>
        </p:txBody>
      </p:sp>
      <p:sp>
        <p:nvSpPr>
          <p:cNvPr id="4" name="Rectangle 3"/>
          <p:cNvSpPr>
            <a:spLocks noGrp="1"/>
          </p:cNvSpPr>
          <p:nvPr>
            <p:ph type="dt" sz="half" idx="12"/>
          </p:nvPr>
        </p:nvSpPr>
        <p:spPr/>
        <p:txBody>
          <a:bodyPr/>
          <a:lstStyle/>
          <a:p>
            <a:fld id="{F30C84A2-23CF-44F5-B813-5187ED5C7D1C}" type="datetimeFigureOut">
              <a:rPr lang="en-US" sz="1200" smtClean="0">
                <a:solidFill>
                  <a:schemeClr val="tx2"/>
                </a:solidFill>
              </a:rPr>
              <a:pPr/>
              <a:t>6/13/2019</a:t>
            </a:fld>
            <a:endParaRPr lang="en-US" dirty="0"/>
          </a:p>
        </p:txBody>
      </p:sp>
      <p:sp>
        <p:nvSpPr>
          <p:cNvPr id="5" name="Rectangle 4"/>
          <p:cNvSpPr>
            <a:spLocks noGrp="1"/>
          </p:cNvSpPr>
          <p:nvPr>
            <p:ph type="sldNum" sz="quarter" idx="13"/>
          </p:nvPr>
        </p:nvSpPr>
        <p:spPr/>
        <p:txBody>
          <a:bodyPr/>
          <a:lstStyle/>
          <a:p>
            <a:pPr algn="r"/>
            <a:fld id="{F99EC173-99AE-4773-AB25-02E469A13EAE}" type="slidenum">
              <a:rPr lang="en-US" sz="1200" smtClean="0">
                <a:solidFill>
                  <a:schemeClr val="tx2"/>
                </a:solidFill>
              </a:rPr>
              <a:pPr algn="r"/>
              <a:t>‹#›</a:t>
            </a:fld>
            <a:endParaRPr lang="en-US" dirty="0"/>
          </a:p>
        </p:txBody>
      </p:sp>
      <p:sp>
        <p:nvSpPr>
          <p:cNvPr id="6" name="Rectangle 5"/>
          <p:cNvSpPr>
            <a:spLocks noGrp="1"/>
          </p:cNvSpPr>
          <p:nvPr>
            <p:ph type="ftr" sz="quarter" idx="14"/>
          </p:nvPr>
        </p:nvSpPr>
        <p:spPr/>
        <p:txBody>
          <a:bodyPr/>
          <a:lstStyle/>
          <a:p>
            <a:endParaRPr lang="en-US" dirty="0"/>
          </a:p>
        </p:txBody>
      </p:sp>
    </p:spTree>
    <p:extLst>
      <p:ext uri="{BB962C8B-B14F-4D97-AF65-F5344CB8AC3E}">
        <p14:creationId xmlns:p14="http://schemas.microsoft.com/office/powerpoint/2010/main" val="2847008966"/>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a:solidFill>
                  <a:srgbClr val="00205B"/>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FC866BD-A85E-FC47-A1CB-DF3303CF5A84}" type="datetime1">
              <a:rPr lang="en-US" smtClean="0"/>
              <a:t>6/13/2019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09765FC-AC73-7545-B8A6-7CA04DE709A5}" type="slidenum">
              <a:rPr lang="en-US" smtClean="0"/>
              <a:t>‹#›</a:t>
            </a:fld>
            <a:endParaRPr lang="en-US"/>
          </a:p>
        </p:txBody>
      </p:sp>
    </p:spTree>
    <p:extLst>
      <p:ext uri="{BB962C8B-B14F-4D97-AF65-F5344CB8AC3E}">
        <p14:creationId xmlns:p14="http://schemas.microsoft.com/office/powerpoint/2010/main" val="11586608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23862"/>
          </a:xfrm>
          <a:prstGeom prst="rect">
            <a:avLst/>
          </a:prstGeom>
        </p:spPr>
        <p:txBody>
          <a:bodyPr/>
          <a:lstStyle>
            <a:lvl1pPr>
              <a:defRPr b="0" i="0">
                <a:solidFill>
                  <a:srgbClr val="00205B"/>
                </a:solidFill>
              </a:defRPr>
            </a:lvl1pPr>
          </a:lstStyle>
          <a:p>
            <a:r>
              <a:rPr lang="en-US" dirty="0"/>
              <a:t>Click to edit Master title style</a:t>
            </a:r>
          </a:p>
        </p:txBody>
      </p:sp>
      <p:sp>
        <p:nvSpPr>
          <p:cNvPr id="3" name="Content Placeholder 2"/>
          <p:cNvSpPr>
            <a:spLocks noGrp="1"/>
          </p:cNvSpPr>
          <p:nvPr>
            <p:ph idx="1"/>
          </p:nvPr>
        </p:nvSpPr>
        <p:spPr>
          <a:xfrm>
            <a:off x="457200" y="1143000"/>
            <a:ext cx="8229600" cy="498316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3BF4B0E-395B-B64F-870F-683C111C2E2A}" type="datetime1">
              <a:rPr lang="en-US" smtClean="0"/>
              <a:t>6/13/2019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09765FC-AC73-7545-B8A6-7CA04DE709A5}" type="slidenum">
              <a:rPr lang="en-US" smtClean="0"/>
              <a:t>‹#›</a:t>
            </a:fld>
            <a:endParaRPr lang="en-US"/>
          </a:p>
        </p:txBody>
      </p:sp>
    </p:spTree>
    <p:extLst>
      <p:ext uri="{BB962C8B-B14F-4D97-AF65-F5344CB8AC3E}">
        <p14:creationId xmlns:p14="http://schemas.microsoft.com/office/powerpoint/2010/main" val="35520704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solidFill>
                  <a:srgbClr val="00205B"/>
                </a:solidFill>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930F6BC-CC5F-7B4D-8DF6-41409A285641}" type="datetime1">
              <a:rPr lang="en-US" smtClean="0"/>
              <a:t>6/13/2019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09765FC-AC73-7545-B8A6-7CA04DE709A5}" type="slidenum">
              <a:rPr lang="en-US" smtClean="0"/>
              <a:t>‹#›</a:t>
            </a:fld>
            <a:endParaRPr lang="en-US"/>
          </a:p>
        </p:txBody>
      </p:sp>
    </p:spTree>
    <p:extLst>
      <p:ext uri="{BB962C8B-B14F-4D97-AF65-F5344CB8AC3E}">
        <p14:creationId xmlns:p14="http://schemas.microsoft.com/office/powerpoint/2010/main" val="21444233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rgbClr val="00205B"/>
                </a:solidFill>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56F28EF-2ABE-4245-9EA0-EB386399BD25}" type="datetime1">
              <a:rPr lang="en-US" smtClean="0"/>
              <a:t>6/13/2019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09765FC-AC73-7545-B8A6-7CA04DE709A5}" type="slidenum">
              <a:rPr lang="en-US" smtClean="0"/>
              <a:t>‹#›</a:t>
            </a:fld>
            <a:endParaRPr lang="en-US"/>
          </a:p>
        </p:txBody>
      </p:sp>
    </p:spTree>
    <p:extLst>
      <p:ext uri="{BB962C8B-B14F-4D97-AF65-F5344CB8AC3E}">
        <p14:creationId xmlns:p14="http://schemas.microsoft.com/office/powerpoint/2010/main" val="1632899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8033864-281D-724D-BA5B-8AA9C1423C48}" type="datetimeFigureOut">
              <a:rPr lang="en-US" smtClean="0"/>
              <a:t>6/13/2019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3D3BFB-43D3-2E46-AFB5-886F7908A919}" type="slidenum">
              <a:rPr lang="en-US" smtClean="0"/>
              <a:t>‹#›</a:t>
            </a:fld>
            <a:endParaRPr lang="en-US"/>
          </a:p>
        </p:txBody>
      </p:sp>
    </p:spTree>
    <p:extLst>
      <p:ext uri="{BB962C8B-B14F-4D97-AF65-F5344CB8AC3E}">
        <p14:creationId xmlns:p14="http://schemas.microsoft.com/office/powerpoint/2010/main" val="2115738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rgbClr val="00205B"/>
                </a:solidFill>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A18C9AC2-DE75-3E47-BFBE-933BDCB2ADA3}" type="datetime1">
              <a:rPr lang="en-US" smtClean="0"/>
              <a:t>6/13/2019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D09765FC-AC73-7545-B8A6-7CA04DE709A5}" type="slidenum">
              <a:rPr lang="en-US" smtClean="0"/>
              <a:t>‹#›</a:t>
            </a:fld>
            <a:endParaRPr lang="en-US"/>
          </a:p>
        </p:txBody>
      </p:sp>
    </p:spTree>
    <p:extLst>
      <p:ext uri="{BB962C8B-B14F-4D97-AF65-F5344CB8AC3E}">
        <p14:creationId xmlns:p14="http://schemas.microsoft.com/office/powerpoint/2010/main" val="21245259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rgbClr val="00205B"/>
                </a:solidFill>
              </a:defRPr>
            </a:lvl1pPr>
          </a:lstStyle>
          <a:p>
            <a:r>
              <a:rPr lang="en-US" dirty="0"/>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9A01D2FB-42FB-A048-8F5E-725E26ACF6D3}" type="datetime1">
              <a:rPr lang="en-US" smtClean="0"/>
              <a:t>6/13/2019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D09765FC-AC73-7545-B8A6-7CA04DE709A5}" type="slidenum">
              <a:rPr lang="en-US" smtClean="0"/>
              <a:t>‹#›</a:t>
            </a:fld>
            <a:endParaRPr lang="en-US"/>
          </a:p>
        </p:txBody>
      </p:sp>
    </p:spTree>
    <p:extLst>
      <p:ext uri="{BB962C8B-B14F-4D97-AF65-F5344CB8AC3E}">
        <p14:creationId xmlns:p14="http://schemas.microsoft.com/office/powerpoint/2010/main" val="13334986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64E3762-4A56-E144-83E1-D4EE0347CD16}" type="datetime1">
              <a:rPr lang="en-US" smtClean="0"/>
              <a:t>6/13/2019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D09765FC-AC73-7545-B8A6-7CA04DE709A5}" type="slidenum">
              <a:rPr lang="en-US" smtClean="0"/>
              <a:t>‹#›</a:t>
            </a:fld>
            <a:endParaRPr lang="en-US"/>
          </a:p>
        </p:txBody>
      </p:sp>
    </p:spTree>
    <p:extLst>
      <p:ext uri="{BB962C8B-B14F-4D97-AF65-F5344CB8AC3E}">
        <p14:creationId xmlns:p14="http://schemas.microsoft.com/office/powerpoint/2010/main" val="37277121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solidFill>
                  <a:srgbClr val="00205B"/>
                </a:solidFill>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2437F7B-3E2F-0140-BF52-7FC11857FE98}" type="datetime1">
              <a:rPr lang="en-US" smtClean="0"/>
              <a:t>6/13/2019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09765FC-AC73-7545-B8A6-7CA04DE709A5}" type="slidenum">
              <a:rPr lang="en-US" smtClean="0"/>
              <a:t>‹#›</a:t>
            </a:fld>
            <a:endParaRPr lang="en-US"/>
          </a:p>
        </p:txBody>
      </p:sp>
    </p:spTree>
    <p:extLst>
      <p:ext uri="{BB962C8B-B14F-4D97-AF65-F5344CB8AC3E}">
        <p14:creationId xmlns:p14="http://schemas.microsoft.com/office/powerpoint/2010/main" val="33576212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solidFill>
                  <a:srgbClr val="00205B"/>
                </a:solidFil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DF720166-6BA8-944E-93BD-EB2091680159}" type="datetime1">
              <a:rPr lang="en-US" smtClean="0"/>
              <a:t>6/13/2019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09765FC-AC73-7545-B8A6-7CA04DE709A5}" type="slidenum">
              <a:rPr lang="en-US" smtClean="0"/>
              <a:t>‹#›</a:t>
            </a:fld>
            <a:endParaRPr lang="en-US"/>
          </a:p>
        </p:txBody>
      </p:sp>
    </p:spTree>
    <p:extLst>
      <p:ext uri="{BB962C8B-B14F-4D97-AF65-F5344CB8AC3E}">
        <p14:creationId xmlns:p14="http://schemas.microsoft.com/office/powerpoint/2010/main" val="29207734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rgbClr val="00205B"/>
                </a:solidFill>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4BADF40-163C-184C-A79A-16143F30EA3F}" type="datetime1">
              <a:rPr lang="en-US" smtClean="0"/>
              <a:t>6/13/2019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09765FC-AC73-7545-B8A6-7CA04DE709A5}" type="slidenum">
              <a:rPr lang="en-US" smtClean="0"/>
              <a:t>‹#›</a:t>
            </a:fld>
            <a:endParaRPr lang="en-US"/>
          </a:p>
        </p:txBody>
      </p:sp>
    </p:spTree>
    <p:extLst>
      <p:ext uri="{BB962C8B-B14F-4D97-AF65-F5344CB8AC3E}">
        <p14:creationId xmlns:p14="http://schemas.microsoft.com/office/powerpoint/2010/main" val="25480686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lvl1pPr>
              <a:defRPr>
                <a:solidFill>
                  <a:srgbClr val="00205B"/>
                </a:solidFill>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B0C5765-1C65-9842-9168-2F8046B530AD}" type="datetime1">
              <a:rPr lang="en-US" smtClean="0"/>
              <a:t>6/13/2019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09765FC-AC73-7545-B8A6-7CA04DE709A5}" type="slidenum">
              <a:rPr lang="en-US" smtClean="0"/>
              <a:t>‹#›</a:t>
            </a:fld>
            <a:endParaRPr lang="en-US"/>
          </a:p>
        </p:txBody>
      </p:sp>
    </p:spTree>
    <p:extLst>
      <p:ext uri="{BB962C8B-B14F-4D97-AF65-F5344CB8AC3E}">
        <p14:creationId xmlns:p14="http://schemas.microsoft.com/office/powerpoint/2010/main" val="307488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8033864-281D-724D-BA5B-8AA9C1423C48}" type="datetimeFigureOut">
              <a:rPr lang="en-US" smtClean="0"/>
              <a:t>6/13/2019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3D3BFB-43D3-2E46-AFB5-886F7908A919}" type="slidenum">
              <a:rPr lang="en-US" smtClean="0"/>
              <a:t>‹#›</a:t>
            </a:fld>
            <a:endParaRPr lang="en-US"/>
          </a:p>
        </p:txBody>
      </p:sp>
    </p:spTree>
    <p:extLst>
      <p:ext uri="{BB962C8B-B14F-4D97-AF65-F5344CB8AC3E}">
        <p14:creationId xmlns:p14="http://schemas.microsoft.com/office/powerpoint/2010/main" val="1836563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033864-281D-724D-BA5B-8AA9C1423C48}" type="datetimeFigureOut">
              <a:rPr lang="en-US" smtClean="0"/>
              <a:t>6/13/2019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3D3BFB-43D3-2E46-AFB5-886F7908A919}" type="slidenum">
              <a:rPr lang="en-US" smtClean="0"/>
              <a:t>‹#›</a:t>
            </a:fld>
            <a:endParaRPr lang="en-US"/>
          </a:p>
        </p:txBody>
      </p:sp>
    </p:spTree>
    <p:extLst>
      <p:ext uri="{BB962C8B-B14F-4D97-AF65-F5344CB8AC3E}">
        <p14:creationId xmlns:p14="http://schemas.microsoft.com/office/powerpoint/2010/main" val="1343496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8033864-281D-724D-BA5B-8AA9C1423C48}" type="datetimeFigureOut">
              <a:rPr lang="en-US" smtClean="0"/>
              <a:t>6/13/2019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3D3BFB-43D3-2E46-AFB5-886F7908A919}" type="slidenum">
              <a:rPr lang="en-US" smtClean="0"/>
              <a:t>‹#›</a:t>
            </a:fld>
            <a:endParaRPr lang="en-US"/>
          </a:p>
        </p:txBody>
      </p:sp>
    </p:spTree>
    <p:extLst>
      <p:ext uri="{BB962C8B-B14F-4D97-AF65-F5344CB8AC3E}">
        <p14:creationId xmlns:p14="http://schemas.microsoft.com/office/powerpoint/2010/main" val="1499350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8033864-281D-724D-BA5B-8AA9C1423C48}" type="datetimeFigureOut">
              <a:rPr lang="en-US" smtClean="0"/>
              <a:t>6/13/2019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3D3BFB-43D3-2E46-AFB5-886F7908A919}" type="slidenum">
              <a:rPr lang="en-US" smtClean="0"/>
              <a:t>‹#›</a:t>
            </a:fld>
            <a:endParaRPr lang="en-US"/>
          </a:p>
        </p:txBody>
      </p:sp>
    </p:spTree>
    <p:extLst>
      <p:ext uri="{BB962C8B-B14F-4D97-AF65-F5344CB8AC3E}">
        <p14:creationId xmlns:p14="http://schemas.microsoft.com/office/powerpoint/2010/main" val="1008789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033864-281D-724D-BA5B-8AA9C1423C48}" type="datetimeFigureOut">
              <a:rPr lang="en-US" smtClean="0"/>
              <a:t>6/13/2019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3D3BFB-43D3-2E46-AFB5-886F7908A919}" type="slidenum">
              <a:rPr lang="en-US" smtClean="0"/>
              <a:t>‹#›</a:t>
            </a:fld>
            <a:endParaRPr lang="en-US"/>
          </a:p>
        </p:txBody>
      </p:sp>
    </p:spTree>
    <p:extLst>
      <p:ext uri="{BB962C8B-B14F-4D97-AF65-F5344CB8AC3E}">
        <p14:creationId xmlns:p14="http://schemas.microsoft.com/office/powerpoint/2010/main" val="15570047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9283"/>
            <a:ext cx="8229600" cy="460148"/>
          </a:xfrm>
          <a:prstGeom prst="rect">
            <a:avLst/>
          </a:prstGeom>
        </p:spPr>
        <p:txBody>
          <a:bodyPr vert="horz" lIns="91440" tIns="45720" rIns="91440" bIns="45720" rtlCol="0" anchor="ctr">
            <a:noAutofit/>
          </a:bodyPr>
          <a:lstStyle/>
          <a:p>
            <a:pPr>
              <a:tabLst>
                <a:tab pos="5422900" algn="l"/>
              </a:tabLst>
            </a:pPr>
            <a:r>
              <a:rPr lang="en-US" b="1" dirty="0">
                <a:solidFill>
                  <a:srgbClr val="002060"/>
                </a:solidFill>
              </a:rPr>
              <a:t>The Best Slide headline: </a:t>
            </a:r>
            <a:r>
              <a:rPr lang="en-US" dirty="0">
                <a:solidFill>
                  <a:srgbClr val="002060"/>
                </a:solidFill>
              </a:rPr>
              <a:t>to go here</a:t>
            </a:r>
          </a:p>
        </p:txBody>
      </p:sp>
      <p:sp>
        <p:nvSpPr>
          <p:cNvPr id="3" name="Text Placeholder 2"/>
          <p:cNvSpPr>
            <a:spLocks noGrp="1"/>
          </p:cNvSpPr>
          <p:nvPr>
            <p:ph type="body" idx="1"/>
          </p:nvPr>
        </p:nvSpPr>
        <p:spPr>
          <a:xfrm>
            <a:off x="457200" y="1161144"/>
            <a:ext cx="8229600" cy="496502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126635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397B26-ABC0-3D42-8380-E12FA67ED890}" type="datetimeFigureOut">
              <a:rPr lang="en-US" smtClean="0"/>
              <a:t>6/13/2019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715856" y="6355264"/>
            <a:ext cx="2098135" cy="315202"/>
          </a:xfrm>
          <a:prstGeom prst="rect">
            <a:avLst/>
          </a:prstGeom>
        </p:spPr>
      </p:pic>
      <p:cxnSp>
        <p:nvCxnSpPr>
          <p:cNvPr id="8" name="Straight Connector 7"/>
          <p:cNvCxnSpPr/>
          <p:nvPr userDrawn="1"/>
        </p:nvCxnSpPr>
        <p:spPr>
          <a:xfrm>
            <a:off x="0" y="6170628"/>
            <a:ext cx="9144000" cy="0"/>
          </a:xfrm>
          <a:prstGeom prst="line">
            <a:avLst/>
          </a:prstGeom>
          <a:ln w="12700">
            <a:solidFill>
              <a:srgbClr val="00144D"/>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0" y="829512"/>
            <a:ext cx="9144000" cy="0"/>
          </a:xfrm>
          <a:prstGeom prst="line">
            <a:avLst/>
          </a:prstGeom>
          <a:ln w="15875">
            <a:solidFill>
              <a:srgbClr val="00144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39847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57200" rtl="0" eaLnBrk="1" latinLnBrk="0" hangingPunct="1">
        <a:spcBef>
          <a:spcPct val="0"/>
        </a:spcBef>
        <a:buNone/>
        <a:defRPr sz="2800" kern="1200" baseline="0">
          <a:solidFill>
            <a:srgbClr val="002060"/>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lumMod val="50000"/>
              <a:lumOff val="50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50000"/>
              <a:lumOff val="50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50000"/>
              <a:lumOff val="50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50000"/>
              <a:lumOff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9283"/>
            <a:ext cx="8229600" cy="460148"/>
          </a:xfrm>
          <a:prstGeom prst="rect">
            <a:avLst/>
          </a:prstGeom>
        </p:spPr>
        <p:txBody>
          <a:bodyPr vert="horz" lIns="91440" tIns="45720" rIns="91440" bIns="45720" rtlCol="0" anchor="ctr">
            <a:noAutofit/>
          </a:bodyPr>
          <a:lstStyle/>
          <a:p>
            <a:pPr>
              <a:tabLst>
                <a:tab pos="5422900" algn="l"/>
              </a:tabLst>
            </a:pPr>
            <a:r>
              <a:rPr lang="en-US" b="1" dirty="0">
                <a:solidFill>
                  <a:srgbClr val="002060"/>
                </a:solidFill>
              </a:rPr>
              <a:t>The Best Slide headline: </a:t>
            </a:r>
            <a:r>
              <a:rPr lang="en-US" dirty="0">
                <a:solidFill>
                  <a:srgbClr val="002060"/>
                </a:solidFill>
              </a:rPr>
              <a:t>to go here</a:t>
            </a:r>
          </a:p>
        </p:txBody>
      </p:sp>
      <p:sp>
        <p:nvSpPr>
          <p:cNvPr id="3" name="Text Placeholder 2"/>
          <p:cNvSpPr>
            <a:spLocks noGrp="1"/>
          </p:cNvSpPr>
          <p:nvPr>
            <p:ph type="body" idx="1"/>
          </p:nvPr>
        </p:nvSpPr>
        <p:spPr>
          <a:xfrm>
            <a:off x="457200" y="1161144"/>
            <a:ext cx="8229600" cy="496502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126635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397B26-ABC0-3D42-8380-E12FA67ED890}" type="datetimeFigureOut">
              <a:rPr lang="en-US" smtClean="0"/>
              <a:t>6/13/2019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715856" y="6355264"/>
            <a:ext cx="2098135" cy="315202"/>
          </a:xfrm>
          <a:prstGeom prst="rect">
            <a:avLst/>
          </a:prstGeom>
        </p:spPr>
      </p:pic>
      <p:cxnSp>
        <p:nvCxnSpPr>
          <p:cNvPr id="8" name="Straight Connector 7"/>
          <p:cNvCxnSpPr/>
          <p:nvPr userDrawn="1"/>
        </p:nvCxnSpPr>
        <p:spPr>
          <a:xfrm>
            <a:off x="0" y="6170628"/>
            <a:ext cx="9144000" cy="0"/>
          </a:xfrm>
          <a:prstGeom prst="line">
            <a:avLst/>
          </a:prstGeom>
          <a:ln w="12700">
            <a:solidFill>
              <a:srgbClr val="8EBA4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760898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457200" rtl="0" eaLnBrk="1" latinLnBrk="0" hangingPunct="1">
        <a:spcBef>
          <a:spcPct val="0"/>
        </a:spcBef>
        <a:buNone/>
        <a:defRPr sz="2800" kern="1200" baseline="0">
          <a:solidFill>
            <a:srgbClr val="002060"/>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lumMod val="50000"/>
              <a:lumOff val="50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50000"/>
              <a:lumOff val="50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50000"/>
              <a:lumOff val="50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50000"/>
              <a:lumOff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9283"/>
            <a:ext cx="8229600" cy="460148"/>
          </a:xfrm>
          <a:prstGeom prst="rect">
            <a:avLst/>
          </a:prstGeom>
        </p:spPr>
        <p:txBody>
          <a:bodyPr vert="horz" lIns="91440" tIns="45720" rIns="91440" bIns="45720" rtlCol="0" anchor="ctr">
            <a:noAutofit/>
          </a:bodyPr>
          <a:lstStyle/>
          <a:p>
            <a:pPr>
              <a:tabLst>
                <a:tab pos="5422900" algn="l"/>
              </a:tabLst>
            </a:pPr>
            <a:r>
              <a:rPr lang="en-US" b="1" dirty="0">
                <a:solidFill>
                  <a:srgbClr val="002060"/>
                </a:solidFill>
              </a:rPr>
              <a:t>The Best Slide headline: </a:t>
            </a:r>
            <a:r>
              <a:rPr lang="en-US" dirty="0">
                <a:solidFill>
                  <a:srgbClr val="002060"/>
                </a:solidFill>
              </a:rPr>
              <a:t>to go here</a:t>
            </a:r>
          </a:p>
        </p:txBody>
      </p:sp>
      <p:sp>
        <p:nvSpPr>
          <p:cNvPr id="3" name="Text Placeholder 2"/>
          <p:cNvSpPr>
            <a:spLocks noGrp="1"/>
          </p:cNvSpPr>
          <p:nvPr>
            <p:ph type="body" idx="1"/>
          </p:nvPr>
        </p:nvSpPr>
        <p:spPr>
          <a:xfrm>
            <a:off x="457200" y="1161144"/>
            <a:ext cx="8229600" cy="496502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84413" y="6356350"/>
            <a:ext cx="8490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E0160D-1263-E24E-8909-FD93B39A7AB5}" type="datetime1">
              <a:rPr lang="en-US" smtClean="0"/>
              <a:t>6/13/2019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715856" y="6355264"/>
            <a:ext cx="2098135" cy="315202"/>
          </a:xfrm>
          <a:prstGeom prst="rect">
            <a:avLst/>
          </a:prstGeom>
        </p:spPr>
      </p:pic>
      <p:cxnSp>
        <p:nvCxnSpPr>
          <p:cNvPr id="8" name="Straight Connector 7"/>
          <p:cNvCxnSpPr/>
          <p:nvPr userDrawn="1"/>
        </p:nvCxnSpPr>
        <p:spPr>
          <a:xfrm>
            <a:off x="0" y="6170628"/>
            <a:ext cx="9144000" cy="0"/>
          </a:xfrm>
          <a:prstGeom prst="line">
            <a:avLst/>
          </a:prstGeom>
          <a:ln w="12700">
            <a:solidFill>
              <a:srgbClr val="8EBA4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268278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hf sldNum="0" hdr="0" ftr="0" dt="0"/>
  <p:txStyles>
    <p:titleStyle>
      <a:lvl1pPr algn="l" defTabSz="457200" rtl="0" eaLnBrk="1" latinLnBrk="0" hangingPunct="1">
        <a:spcBef>
          <a:spcPct val="0"/>
        </a:spcBef>
        <a:buNone/>
        <a:defRPr sz="2800" kern="1200" baseline="0">
          <a:solidFill>
            <a:srgbClr val="002060"/>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lumMod val="50000"/>
              <a:lumOff val="50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50000"/>
              <a:lumOff val="50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50000"/>
              <a:lumOff val="50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50000"/>
              <a:lumOff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161144"/>
            <a:ext cx="8229600" cy="496502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715856" y="6355264"/>
            <a:ext cx="2098135" cy="315202"/>
          </a:xfrm>
          <a:prstGeom prst="rect">
            <a:avLst/>
          </a:prstGeom>
        </p:spPr>
      </p:pic>
      <p:cxnSp>
        <p:nvCxnSpPr>
          <p:cNvPr id="8" name="Straight Connector 7"/>
          <p:cNvCxnSpPr/>
          <p:nvPr userDrawn="1"/>
        </p:nvCxnSpPr>
        <p:spPr>
          <a:xfrm>
            <a:off x="0" y="6170628"/>
            <a:ext cx="9144000" cy="0"/>
          </a:xfrm>
          <a:prstGeom prst="line">
            <a:avLst/>
          </a:prstGeom>
          <a:ln w="12700">
            <a:solidFill>
              <a:srgbClr val="8EBA41"/>
            </a:solidFill>
          </a:ln>
        </p:spPr>
        <p:style>
          <a:lnRef idx="1">
            <a:schemeClr val="accent1"/>
          </a:lnRef>
          <a:fillRef idx="0">
            <a:schemeClr val="accent1"/>
          </a:fillRef>
          <a:effectRef idx="0">
            <a:schemeClr val="accent1"/>
          </a:effectRef>
          <a:fontRef idx="minor">
            <a:schemeClr val="tx1"/>
          </a:fontRef>
        </p:style>
      </p:cxnSp>
      <p:sp>
        <p:nvSpPr>
          <p:cNvPr id="9" name="Date Placeholder 3"/>
          <p:cNvSpPr>
            <a:spLocks noGrp="1"/>
          </p:cNvSpPr>
          <p:nvPr>
            <p:ph type="dt" sz="half" idx="2"/>
          </p:nvPr>
        </p:nvSpPr>
        <p:spPr>
          <a:xfrm>
            <a:off x="463064" y="6356350"/>
            <a:ext cx="126048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6E5EDF-9912-214A-9F07-853D774FB50F}" type="datetime1">
              <a:rPr lang="en-US" smtClean="0"/>
              <a:t>6/13/2019</a:t>
            </a:fld>
            <a:endParaRPr lang="en-US" dirty="0"/>
          </a:p>
        </p:txBody>
      </p:sp>
      <p:sp>
        <p:nvSpPr>
          <p:cNvPr id="10" name="Slide Number Placeholder 5"/>
          <p:cNvSpPr txBox="1">
            <a:spLocks/>
          </p:cNvSpPr>
          <p:nvPr userDrawn="1"/>
        </p:nvSpPr>
        <p:spPr>
          <a:xfrm>
            <a:off x="463064" y="6356350"/>
            <a:ext cx="38575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1" name="Title Placeholder 1"/>
          <p:cNvSpPr>
            <a:spLocks noGrp="1"/>
          </p:cNvSpPr>
          <p:nvPr>
            <p:ph type="title"/>
          </p:nvPr>
        </p:nvSpPr>
        <p:spPr>
          <a:xfrm>
            <a:off x="457200" y="229283"/>
            <a:ext cx="8229600" cy="460148"/>
          </a:xfrm>
          <a:prstGeom prst="rect">
            <a:avLst/>
          </a:prstGeom>
        </p:spPr>
        <p:txBody>
          <a:bodyPr vert="horz" lIns="91440" tIns="45720" rIns="91440" bIns="45720" rtlCol="0" anchor="ctr">
            <a:noAutofit/>
          </a:bodyPr>
          <a:lstStyle/>
          <a:p>
            <a:pPr>
              <a:tabLst>
                <a:tab pos="5422900" algn="l"/>
              </a:tabLst>
            </a:pPr>
            <a:r>
              <a:rPr lang="en-US" b="1" dirty="0">
                <a:solidFill>
                  <a:srgbClr val="002060"/>
                </a:solidFill>
              </a:rPr>
              <a:t>The Best Slide headline: </a:t>
            </a:r>
            <a:r>
              <a:rPr lang="en-US" dirty="0">
                <a:solidFill>
                  <a:srgbClr val="002060"/>
                </a:solidFill>
              </a:rPr>
              <a:t>to go here</a:t>
            </a:r>
          </a:p>
        </p:txBody>
      </p:sp>
      <p:cxnSp>
        <p:nvCxnSpPr>
          <p:cNvPr id="12" name="Straight Connector 11"/>
          <p:cNvCxnSpPr/>
          <p:nvPr userDrawn="1"/>
        </p:nvCxnSpPr>
        <p:spPr>
          <a:xfrm>
            <a:off x="0" y="829512"/>
            <a:ext cx="9144000" cy="0"/>
          </a:xfrm>
          <a:prstGeom prst="line">
            <a:avLst/>
          </a:prstGeom>
          <a:ln w="15875">
            <a:solidFill>
              <a:srgbClr val="8EBA4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647440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sldNum="0" hdr="0" ftr="0" dt="0"/>
  <p:txStyles>
    <p:titleStyle>
      <a:lvl1pPr algn="l" defTabSz="457200" rtl="0" eaLnBrk="1" latinLnBrk="0" hangingPunct="1">
        <a:spcBef>
          <a:spcPct val="0"/>
        </a:spcBef>
        <a:buNone/>
        <a:defRPr sz="28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lumMod val="50000"/>
              <a:lumOff val="50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50000"/>
              <a:lumOff val="50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50000"/>
              <a:lumOff val="50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50000"/>
              <a:lumOff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40.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38.xml"/><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39.xml"/><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35.xml"/><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5.xml"/><Relationship Id="rId5" Type="http://schemas.openxmlformats.org/officeDocument/2006/relationships/image" Target="../media/image51.jpeg"/><Relationship Id="rId4" Type="http://schemas.openxmlformats.org/officeDocument/2006/relationships/image" Target="../media/image50.jpeg"/></Relationships>
</file>

<file path=ppt/slides/_rels/slide2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37.xml"/><Relationship Id="rId4" Type="http://schemas.openxmlformats.org/officeDocument/2006/relationships/image" Target="../media/image5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41.xml"/><Relationship Id="rId6" Type="http://schemas.openxmlformats.org/officeDocument/2006/relationships/image" Target="../media/image9.wmf"/><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5.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35.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38.xml"/><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E92E5F-4743-4B78-B241-0A2A52BEBDC7}"/>
              </a:ext>
            </a:extLst>
          </p:cNvPr>
          <p:cNvPicPr>
            <a:picLocks noChangeAspect="1"/>
          </p:cNvPicPr>
          <p:nvPr/>
        </p:nvPicPr>
        <p:blipFill rotWithShape="1">
          <a:blip r:embed="rId2"/>
          <a:srcRect t="11659" b="20691"/>
          <a:stretch/>
        </p:blipFill>
        <p:spPr>
          <a:xfrm>
            <a:off x="6160680" y="662063"/>
            <a:ext cx="3009212" cy="3621613"/>
          </a:xfrm>
          <a:prstGeom prst="rect">
            <a:avLst/>
          </a:prstGeom>
        </p:spPr>
      </p:pic>
      <p:pic>
        <p:nvPicPr>
          <p:cNvPr id="3" name="Picture 2">
            <a:extLst>
              <a:ext uri="{FF2B5EF4-FFF2-40B4-BE49-F238E27FC236}">
                <a16:creationId xmlns:a16="http://schemas.microsoft.com/office/drawing/2014/main" id="{A7B19C76-6ACA-48F0-96F1-69FCEEE0AD60}"/>
              </a:ext>
            </a:extLst>
          </p:cNvPr>
          <p:cNvPicPr>
            <a:picLocks noChangeAspect="1"/>
          </p:cNvPicPr>
          <p:nvPr/>
        </p:nvPicPr>
        <p:blipFill rotWithShape="1">
          <a:blip r:embed="rId3"/>
          <a:srcRect l="12445" r="40691"/>
          <a:stretch/>
        </p:blipFill>
        <p:spPr>
          <a:xfrm>
            <a:off x="0" y="662063"/>
            <a:ext cx="3015612" cy="362161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52" y="194913"/>
            <a:ext cx="2679539" cy="402546"/>
          </a:xfrm>
          <a:prstGeom prst="rect">
            <a:avLst/>
          </a:prstGeom>
        </p:spPr>
      </p:pic>
      <p:sp>
        <p:nvSpPr>
          <p:cNvPr id="8" name="Text Placeholder 20"/>
          <p:cNvSpPr txBox="1">
            <a:spLocks/>
          </p:cNvSpPr>
          <p:nvPr/>
        </p:nvSpPr>
        <p:spPr>
          <a:xfrm>
            <a:off x="6398" y="4513690"/>
            <a:ext cx="9144000" cy="594777"/>
          </a:xfrm>
          <a:prstGeom prst="rect">
            <a:avLst/>
          </a:prstGeom>
        </p:spPr>
        <p:txBody>
          <a:bodyPr vert="horz" lIns="91440" tIns="45720" rIns="91440" bIns="45720" rtlCol="0" anchor="ctr"/>
          <a:lstStyle>
            <a:defPPr>
              <a:defRPr lang="en-US"/>
            </a:defPPr>
            <a:lvl1pPr marL="0" algn="ctr" defTabSz="914400" rtl="0" eaLnBrk="1" latinLnBrk="0" hangingPunct="1">
              <a:buNone/>
              <a:defRPr sz="2400" b="0" i="0" kern="1200" baseline="0">
                <a:solidFill>
                  <a:schemeClr val="bg1">
                    <a:lumMod val="50000"/>
                  </a:schemeClr>
                </a:solidFill>
                <a:latin typeface="Arial"/>
                <a:ea typeface="+mn-ea"/>
                <a:cs typeface="Arial"/>
              </a:defRPr>
            </a:lvl1pPr>
            <a:lvl2pPr marL="457200" algn="ctr" defTabSz="914400" rtl="0" eaLnBrk="1" latinLnBrk="0" hangingPunct="1">
              <a:buNone/>
              <a:defRPr sz="1800" b="0" i="1" kern="1200">
                <a:solidFill>
                  <a:schemeClr val="bg1">
                    <a:lumMod val="50000"/>
                  </a:schemeClr>
                </a:solidFill>
                <a:latin typeface="Arial"/>
                <a:ea typeface="+mn-ea"/>
                <a:cs typeface="Arial"/>
              </a:defRPr>
            </a:lvl2pPr>
            <a:lvl3pPr marL="914400" algn="ctr" defTabSz="914400" rtl="0" eaLnBrk="1" latinLnBrk="0" hangingPunct="1">
              <a:buNone/>
              <a:defRPr sz="1800" b="0" i="1" kern="1200">
                <a:solidFill>
                  <a:schemeClr val="bg1">
                    <a:lumMod val="50000"/>
                  </a:schemeClr>
                </a:solidFill>
                <a:latin typeface="Arial"/>
                <a:ea typeface="+mn-ea"/>
                <a:cs typeface="Arial"/>
              </a:defRPr>
            </a:lvl3pPr>
            <a:lvl4pPr marL="1371600" algn="ctr" defTabSz="914400" rtl="0" eaLnBrk="1" latinLnBrk="0" hangingPunct="1">
              <a:buNone/>
              <a:defRPr sz="1800" b="0" i="1" kern="1200">
                <a:solidFill>
                  <a:schemeClr val="bg1">
                    <a:lumMod val="50000"/>
                  </a:schemeClr>
                </a:solidFill>
                <a:latin typeface="Arial"/>
                <a:ea typeface="+mn-ea"/>
                <a:cs typeface="Arial"/>
              </a:defRPr>
            </a:lvl4pPr>
            <a:lvl5pPr marL="1828800" algn="ctr" defTabSz="914400" rtl="0" eaLnBrk="1" latinLnBrk="0" hangingPunct="1">
              <a:buNone/>
              <a:defRPr sz="1800" b="0" i="1" kern="1200">
                <a:solidFill>
                  <a:schemeClr val="bg1">
                    <a:lumMod val="50000"/>
                  </a:schemeClr>
                </a:solidFill>
                <a:latin typeface="Arial"/>
                <a:ea typeface="+mn-ea"/>
                <a:cs typeface="Arial"/>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600" dirty="0">
                <a:solidFill>
                  <a:srgbClr val="0070C0"/>
                </a:solidFill>
              </a:rPr>
              <a:t>Safety Town: A Statewide Mobile Injury Prevention Program</a:t>
            </a:r>
          </a:p>
        </p:txBody>
      </p:sp>
      <p:pic>
        <p:nvPicPr>
          <p:cNvPr id="2" name="Picture 1">
            <a:extLst>
              <a:ext uri="{FF2B5EF4-FFF2-40B4-BE49-F238E27FC236}">
                <a16:creationId xmlns:a16="http://schemas.microsoft.com/office/drawing/2014/main" id="{CF9B48B6-8408-4F20-9250-C9E3DCBCB070}"/>
              </a:ext>
            </a:extLst>
          </p:cNvPr>
          <p:cNvPicPr>
            <a:picLocks noChangeAspect="1"/>
          </p:cNvPicPr>
          <p:nvPr/>
        </p:nvPicPr>
        <p:blipFill>
          <a:blip r:embed="rId5"/>
          <a:stretch>
            <a:fillRect/>
          </a:stretch>
        </p:blipFill>
        <p:spPr>
          <a:xfrm>
            <a:off x="3073792" y="662063"/>
            <a:ext cx="3009212" cy="3621613"/>
          </a:xfrm>
          <a:prstGeom prst="rect">
            <a:avLst/>
          </a:prstGeom>
        </p:spPr>
      </p:pic>
      <p:cxnSp>
        <p:nvCxnSpPr>
          <p:cNvPr id="11" name="Straight Connector 10"/>
          <p:cNvCxnSpPr/>
          <p:nvPr/>
        </p:nvCxnSpPr>
        <p:spPr>
          <a:xfrm>
            <a:off x="0" y="4283676"/>
            <a:ext cx="9144000" cy="0"/>
          </a:xfrm>
          <a:prstGeom prst="line">
            <a:avLst/>
          </a:prstGeom>
          <a:ln w="53975">
            <a:solidFill>
              <a:srgbClr val="121B45"/>
            </a:solidFill>
          </a:ln>
        </p:spPr>
        <p:style>
          <a:lnRef idx="1">
            <a:schemeClr val="accent1"/>
          </a:lnRef>
          <a:fillRef idx="0">
            <a:schemeClr val="accent1"/>
          </a:fillRef>
          <a:effectRef idx="0">
            <a:schemeClr val="accent1"/>
          </a:effectRef>
          <a:fontRef idx="minor">
            <a:schemeClr val="tx1"/>
          </a:fontRef>
        </p:style>
      </p:cxnSp>
      <p:sp>
        <p:nvSpPr>
          <p:cNvPr id="10" name="Text Placeholder 20">
            <a:extLst>
              <a:ext uri="{FF2B5EF4-FFF2-40B4-BE49-F238E27FC236}">
                <a16:creationId xmlns:a16="http://schemas.microsoft.com/office/drawing/2014/main" id="{363472FA-F910-4A30-93B5-0176B91413DD}"/>
              </a:ext>
            </a:extLst>
          </p:cNvPr>
          <p:cNvSpPr txBox="1">
            <a:spLocks/>
          </p:cNvSpPr>
          <p:nvPr/>
        </p:nvSpPr>
        <p:spPr>
          <a:xfrm>
            <a:off x="0" y="5391330"/>
            <a:ext cx="9144000" cy="977780"/>
          </a:xfrm>
          <a:prstGeom prst="rect">
            <a:avLst/>
          </a:prstGeom>
        </p:spPr>
        <p:txBody>
          <a:bodyPr vert="horz" lIns="91440" tIns="45720" rIns="91440" bIns="45720" numCol="2" rtlCol="0" anchor="ctr"/>
          <a:lstStyle>
            <a:defPPr>
              <a:defRPr lang="en-US"/>
            </a:defPPr>
            <a:lvl1pPr marL="0" algn="ctr" defTabSz="914400" rtl="0" eaLnBrk="1" latinLnBrk="0" hangingPunct="1">
              <a:buNone/>
              <a:defRPr sz="2400" b="0" i="0" kern="1200" baseline="0">
                <a:solidFill>
                  <a:schemeClr val="bg1">
                    <a:lumMod val="50000"/>
                  </a:schemeClr>
                </a:solidFill>
                <a:latin typeface="Arial"/>
                <a:ea typeface="+mn-ea"/>
                <a:cs typeface="Arial"/>
              </a:defRPr>
            </a:lvl1pPr>
            <a:lvl2pPr marL="457200" algn="ctr" defTabSz="914400" rtl="0" eaLnBrk="1" latinLnBrk="0" hangingPunct="1">
              <a:buNone/>
              <a:defRPr sz="1800" b="0" i="1" kern="1200">
                <a:solidFill>
                  <a:schemeClr val="bg1">
                    <a:lumMod val="50000"/>
                  </a:schemeClr>
                </a:solidFill>
                <a:latin typeface="Arial"/>
                <a:ea typeface="+mn-ea"/>
                <a:cs typeface="Arial"/>
              </a:defRPr>
            </a:lvl2pPr>
            <a:lvl3pPr marL="914400" algn="ctr" defTabSz="914400" rtl="0" eaLnBrk="1" latinLnBrk="0" hangingPunct="1">
              <a:buNone/>
              <a:defRPr sz="1800" b="0" i="1" kern="1200">
                <a:solidFill>
                  <a:schemeClr val="bg1">
                    <a:lumMod val="50000"/>
                  </a:schemeClr>
                </a:solidFill>
                <a:latin typeface="Arial"/>
                <a:ea typeface="+mn-ea"/>
                <a:cs typeface="Arial"/>
              </a:defRPr>
            </a:lvl3pPr>
            <a:lvl4pPr marL="1371600" algn="ctr" defTabSz="914400" rtl="0" eaLnBrk="1" latinLnBrk="0" hangingPunct="1">
              <a:buNone/>
              <a:defRPr sz="1800" b="0" i="1" kern="1200">
                <a:solidFill>
                  <a:schemeClr val="bg1">
                    <a:lumMod val="50000"/>
                  </a:schemeClr>
                </a:solidFill>
                <a:latin typeface="Arial"/>
                <a:ea typeface="+mn-ea"/>
                <a:cs typeface="Arial"/>
              </a:defRPr>
            </a:lvl4pPr>
            <a:lvl5pPr marL="1828800" algn="ctr" defTabSz="914400" rtl="0" eaLnBrk="1" latinLnBrk="0" hangingPunct="1">
              <a:buNone/>
              <a:defRPr sz="1800" b="0" i="1" kern="1200">
                <a:solidFill>
                  <a:schemeClr val="bg1">
                    <a:lumMod val="50000"/>
                  </a:schemeClr>
                </a:solidFill>
                <a:latin typeface="Arial"/>
                <a:ea typeface="+mn-ea"/>
                <a:cs typeface="Arial"/>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t>Tracey Fejt, RN</a:t>
            </a:r>
          </a:p>
          <a:p>
            <a:r>
              <a:rPr lang="en-US" sz="1400" dirty="0"/>
              <a:t>Trauma Outreach/Injury Prevention Coordinator</a:t>
            </a:r>
          </a:p>
          <a:p>
            <a:r>
              <a:rPr lang="en-US" sz="1400" dirty="0"/>
              <a:t>Banner Desert/Cardon Children’s Medical Center</a:t>
            </a:r>
          </a:p>
          <a:p>
            <a:r>
              <a:rPr lang="en-US" sz="1600" dirty="0"/>
              <a:t>Melissa Luxton, MSN, RN</a:t>
            </a:r>
          </a:p>
          <a:p>
            <a:r>
              <a:rPr lang="en-US" sz="1400" dirty="0"/>
              <a:t>Trauma Outreach/Injury Prevention Coordinator</a:t>
            </a:r>
          </a:p>
          <a:p>
            <a:r>
              <a:rPr lang="en-US" sz="1400" dirty="0"/>
              <a:t>Banner University Medical Center Phoenix</a:t>
            </a:r>
          </a:p>
        </p:txBody>
      </p:sp>
    </p:spTree>
    <p:extLst>
      <p:ext uri="{BB962C8B-B14F-4D97-AF65-F5344CB8AC3E}">
        <p14:creationId xmlns:p14="http://schemas.microsoft.com/office/powerpoint/2010/main" val="13115543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a:extLst>
              <a:ext uri="{FF2B5EF4-FFF2-40B4-BE49-F238E27FC236}">
                <a16:creationId xmlns:a16="http://schemas.microsoft.com/office/drawing/2014/main" id="{DA9540AE-4F74-486F-B7C4-5D5787BCB545}"/>
              </a:ext>
            </a:extLst>
          </p:cNvPr>
          <p:cNvPicPr>
            <a:picLocks noChangeAspect="1"/>
          </p:cNvPicPr>
          <p:nvPr/>
        </p:nvPicPr>
        <p:blipFill>
          <a:blip r:embed="rId3">
            <a:extLst>
              <a:ext uri="{28A0092B-C50C-407E-A947-70E740481C1C}">
                <a14:useLocalDpi xmlns:a14="http://schemas.microsoft.com/office/drawing/2010/main" val="0"/>
              </a:ext>
            </a:extLst>
          </a:blip>
          <a:srcRect r="-951" b="87500"/>
          <a:stretch>
            <a:fillRect/>
          </a:stretch>
        </p:blipFill>
        <p:spPr bwMode="auto">
          <a:xfrm>
            <a:off x="1129553" y="0"/>
            <a:ext cx="6884894"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5">
            <a:extLst>
              <a:ext uri="{FF2B5EF4-FFF2-40B4-BE49-F238E27FC236}">
                <a16:creationId xmlns:a16="http://schemas.microsoft.com/office/drawing/2014/main" id="{89B3D3FE-E2BF-43FF-8526-01BF3805752D}"/>
              </a:ext>
            </a:extLst>
          </p:cNvPr>
          <p:cNvSpPr>
            <a:spLocks noChangeArrowheads="1"/>
          </p:cNvSpPr>
          <p:nvPr/>
        </p:nvSpPr>
        <p:spPr bwMode="auto">
          <a:xfrm>
            <a:off x="3106271" y="990600"/>
            <a:ext cx="2675964" cy="762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pPr>
            <a:endParaRPr lang="en-US" altLang="en-US" sz="2400">
              <a:latin typeface="Arial" panose="020B0604020202020204" pitchFamily="34" charset="0"/>
            </a:endParaRPr>
          </a:p>
        </p:txBody>
      </p:sp>
      <p:sp>
        <p:nvSpPr>
          <p:cNvPr id="36868" name="TextBox 6">
            <a:extLst>
              <a:ext uri="{FF2B5EF4-FFF2-40B4-BE49-F238E27FC236}">
                <a16:creationId xmlns:a16="http://schemas.microsoft.com/office/drawing/2014/main" id="{74BAC0A7-D412-4806-83A8-44BC9798F6DE}"/>
              </a:ext>
            </a:extLst>
          </p:cNvPr>
          <p:cNvSpPr txBox="1">
            <a:spLocks noChangeArrowheads="1"/>
          </p:cNvSpPr>
          <p:nvPr/>
        </p:nvSpPr>
        <p:spPr bwMode="auto">
          <a:xfrm>
            <a:off x="3214967" y="990600"/>
            <a:ext cx="245857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a:spcBef>
                <a:spcPct val="0"/>
              </a:spcBef>
              <a:buClrTx/>
              <a:buSzTx/>
              <a:buFontTx/>
              <a:buNone/>
            </a:pPr>
            <a:r>
              <a:rPr lang="en-US" altLang="en-US" sz="1600" dirty="0">
                <a:latin typeface="Arial Narrow" panose="020B0606020202030204" pitchFamily="34" charset="0"/>
              </a:rPr>
              <a:t>An interactive safety experience for the entire family</a:t>
            </a:r>
          </a:p>
        </p:txBody>
      </p:sp>
      <p:pic>
        <p:nvPicPr>
          <p:cNvPr id="2" name="Picture 1">
            <a:extLst>
              <a:ext uri="{FF2B5EF4-FFF2-40B4-BE49-F238E27FC236}">
                <a16:creationId xmlns:a16="http://schemas.microsoft.com/office/drawing/2014/main" id="{3D75E5D8-1622-4799-A423-389C7728B450}"/>
              </a:ext>
            </a:extLst>
          </p:cNvPr>
          <p:cNvPicPr>
            <a:picLocks noChangeAspect="1"/>
          </p:cNvPicPr>
          <p:nvPr/>
        </p:nvPicPr>
        <p:blipFill>
          <a:blip r:embed="rId4"/>
          <a:stretch>
            <a:fillRect/>
          </a:stretch>
        </p:blipFill>
        <p:spPr>
          <a:xfrm>
            <a:off x="380636" y="1752600"/>
            <a:ext cx="8382727" cy="3962743"/>
          </a:xfrm>
          <a:prstGeom prst="rect">
            <a:avLst/>
          </a:prstGeom>
        </p:spPr>
      </p:pic>
    </p:spTree>
    <p:extLst>
      <p:ext uri="{BB962C8B-B14F-4D97-AF65-F5344CB8AC3E}">
        <p14:creationId xmlns:p14="http://schemas.microsoft.com/office/powerpoint/2010/main" val="5818055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36BF30CB-85EC-49CE-A746-34BE904F0878}"/>
              </a:ext>
            </a:extLst>
          </p:cNvPr>
          <p:cNvSpPr>
            <a:spLocks noGrp="1"/>
          </p:cNvSpPr>
          <p:nvPr>
            <p:ph type="title"/>
          </p:nvPr>
        </p:nvSpPr>
        <p:spPr>
          <a:xfrm>
            <a:off x="134471" y="205946"/>
            <a:ext cx="9009529" cy="777127"/>
          </a:xfrm>
        </p:spPr>
        <p:txBody>
          <a:bodyPr/>
          <a:lstStyle/>
          <a:p>
            <a:pPr algn="ctr" eaLnBrk="1" hangingPunct="1"/>
            <a:r>
              <a:rPr lang="en-US" altLang="en-US" sz="3600" dirty="0">
                <a:latin typeface="Arial" panose="020B0604020202020204" pitchFamily="34" charset="0"/>
                <a:cs typeface="Arial" panose="020B0604020202020204" pitchFamily="34" charset="0"/>
              </a:rPr>
              <a:t>According to the National Action Plan for Child Injury Prevention</a:t>
            </a:r>
          </a:p>
        </p:txBody>
      </p:sp>
      <p:sp>
        <p:nvSpPr>
          <p:cNvPr id="3" name="Content Placeholder 2">
            <a:extLst>
              <a:ext uri="{FF2B5EF4-FFF2-40B4-BE49-F238E27FC236}">
                <a16:creationId xmlns:a16="http://schemas.microsoft.com/office/drawing/2014/main" id="{6FB43BC4-701C-486E-A71C-749CCF2EC270}"/>
              </a:ext>
            </a:extLst>
          </p:cNvPr>
          <p:cNvSpPr>
            <a:spLocks noGrp="1"/>
          </p:cNvSpPr>
          <p:nvPr>
            <p:ph idx="1"/>
          </p:nvPr>
        </p:nvSpPr>
        <p:spPr>
          <a:xfrm>
            <a:off x="1084729" y="1378263"/>
            <a:ext cx="6777038" cy="5273791"/>
          </a:xfrm>
        </p:spPr>
        <p:txBody>
          <a:bodyPr rtlCol="0">
            <a:normAutofit fontScale="85000" lnSpcReduction="20000"/>
          </a:bodyPr>
          <a:lstStyle/>
          <a:p>
            <a:pPr marL="342906" indent="-342906" defTabSz="457207" eaLnBrk="1" fontAlgn="auto" hangingPunct="1">
              <a:spcAft>
                <a:spcPts val="0"/>
              </a:spcAft>
              <a:buClr>
                <a:srgbClr val="92D050"/>
              </a:buClr>
              <a:buFont typeface="Wingdings 3" charset="2"/>
              <a:buChar char=""/>
              <a:defRPr/>
            </a:pPr>
            <a:r>
              <a:rPr lang="en-US" sz="2100" dirty="0">
                <a:solidFill>
                  <a:schemeClr val="tx1"/>
                </a:solidFill>
                <a:latin typeface="Arial" panose="020B0604020202020204" pitchFamily="34" charset="0"/>
                <a:cs typeface="Arial" panose="020B0604020202020204" pitchFamily="34" charset="0"/>
              </a:rPr>
              <a:t>Childhood unintentional injuries are the leading cause of death among children ages 1 to 19 years, representing nearly 40 percent of all deaths in this age group. </a:t>
            </a:r>
          </a:p>
          <a:p>
            <a:pPr marL="0" indent="0" defTabSz="457207" eaLnBrk="1" fontAlgn="auto" hangingPunct="1">
              <a:spcAft>
                <a:spcPts val="0"/>
              </a:spcAft>
              <a:buClr>
                <a:srgbClr val="92D050"/>
              </a:buClr>
              <a:buNone/>
              <a:defRPr/>
            </a:pPr>
            <a:endParaRPr lang="en-US" sz="2100" dirty="0">
              <a:solidFill>
                <a:schemeClr val="tx1"/>
              </a:solidFill>
              <a:latin typeface="Arial" panose="020B0604020202020204" pitchFamily="34" charset="0"/>
              <a:cs typeface="Arial" panose="020B0604020202020204" pitchFamily="34" charset="0"/>
            </a:endParaRPr>
          </a:p>
          <a:p>
            <a:pPr marL="342906" indent="-342906" defTabSz="457207" eaLnBrk="1" fontAlgn="auto" hangingPunct="1">
              <a:spcAft>
                <a:spcPts val="0"/>
              </a:spcAft>
              <a:buClr>
                <a:srgbClr val="92D050"/>
              </a:buClr>
              <a:buFont typeface="Wingdings 3" charset="2"/>
              <a:buChar char=""/>
              <a:defRPr/>
            </a:pPr>
            <a:r>
              <a:rPr lang="en-US" sz="2100" dirty="0">
                <a:solidFill>
                  <a:schemeClr val="tx1"/>
                </a:solidFill>
                <a:latin typeface="Arial" panose="020B0604020202020204" pitchFamily="34" charset="0"/>
                <a:cs typeface="Arial" panose="020B0604020202020204" pitchFamily="34" charset="0"/>
              </a:rPr>
              <a:t>Each year, an estimated 8.7 million children and teens from birth to age 19 are treated in emergency departments (EDs) for unintentional injuries and more than 9,000 die as a result of their injuries—one every hour. </a:t>
            </a:r>
          </a:p>
          <a:p>
            <a:pPr marL="0" indent="0" defTabSz="457207" eaLnBrk="1" fontAlgn="auto" hangingPunct="1">
              <a:spcAft>
                <a:spcPts val="0"/>
              </a:spcAft>
              <a:buClr>
                <a:srgbClr val="92D050"/>
              </a:buClr>
              <a:buNone/>
              <a:defRPr/>
            </a:pPr>
            <a:endParaRPr lang="en-US" sz="2100" dirty="0">
              <a:solidFill>
                <a:schemeClr val="tx1"/>
              </a:solidFill>
              <a:latin typeface="Arial" panose="020B0604020202020204" pitchFamily="34" charset="0"/>
              <a:cs typeface="Arial" panose="020B0604020202020204" pitchFamily="34" charset="0"/>
            </a:endParaRPr>
          </a:p>
          <a:p>
            <a:pPr marL="342906" indent="-342906" defTabSz="457207" eaLnBrk="1" fontAlgn="auto" hangingPunct="1">
              <a:spcAft>
                <a:spcPts val="0"/>
              </a:spcAft>
              <a:buClr>
                <a:srgbClr val="92D050"/>
              </a:buClr>
              <a:buFont typeface="Wingdings 3" charset="2"/>
              <a:buChar char=""/>
              <a:defRPr/>
            </a:pPr>
            <a:r>
              <a:rPr lang="en-US" sz="2100" dirty="0">
                <a:solidFill>
                  <a:schemeClr val="tx1"/>
                </a:solidFill>
                <a:latin typeface="Arial" panose="020B0604020202020204" pitchFamily="34" charset="0"/>
                <a:cs typeface="Arial" panose="020B0604020202020204" pitchFamily="34" charset="0"/>
              </a:rPr>
              <a:t>Common causes of fatal and nonfatal unintentional childhood injuries include: drowning, falls, fires or burns, poisoning, suffocation, and transportation-related injuries.</a:t>
            </a:r>
          </a:p>
          <a:p>
            <a:pPr marL="0" indent="0" defTabSz="457207" eaLnBrk="1" fontAlgn="auto" hangingPunct="1">
              <a:spcAft>
                <a:spcPts val="0"/>
              </a:spcAft>
              <a:buClr>
                <a:srgbClr val="92D050"/>
              </a:buClr>
              <a:buNone/>
              <a:defRPr/>
            </a:pPr>
            <a:endParaRPr lang="en-US" sz="2100" dirty="0">
              <a:solidFill>
                <a:schemeClr val="tx1"/>
              </a:solidFill>
              <a:latin typeface="Arial" panose="020B0604020202020204" pitchFamily="34" charset="0"/>
              <a:cs typeface="Arial" panose="020B0604020202020204" pitchFamily="34" charset="0"/>
            </a:endParaRPr>
          </a:p>
          <a:p>
            <a:pPr marL="342906" indent="-342906" defTabSz="457207" eaLnBrk="1" fontAlgn="auto" hangingPunct="1">
              <a:spcAft>
                <a:spcPts val="0"/>
              </a:spcAft>
              <a:buClr>
                <a:srgbClr val="92D050"/>
              </a:buClr>
              <a:buFont typeface="Wingdings 3" charset="2"/>
              <a:buChar char=""/>
              <a:defRPr/>
            </a:pPr>
            <a:r>
              <a:rPr lang="en-US" sz="2100" dirty="0">
                <a:solidFill>
                  <a:schemeClr val="tx1"/>
                </a:solidFill>
                <a:latin typeface="Arial" panose="020B0604020202020204" pitchFamily="34" charset="0"/>
                <a:cs typeface="Arial" panose="020B0604020202020204" pitchFamily="34" charset="0"/>
              </a:rPr>
              <a:t>Injuries claim the lives of 25 children every day. While tragic, many of these injuries are predictable and preventable.</a:t>
            </a:r>
          </a:p>
          <a:p>
            <a:pPr marL="0" indent="0" algn="ctr" defTabSz="457207" eaLnBrk="1" fontAlgn="auto" hangingPunct="1">
              <a:spcAft>
                <a:spcPts val="0"/>
              </a:spcAft>
              <a:buClr>
                <a:schemeClr val="bg2">
                  <a:lumMod val="40000"/>
                  <a:lumOff val="60000"/>
                </a:schemeClr>
              </a:buClr>
              <a:buFont typeface="Wingdings 3" charset="2"/>
              <a:buNone/>
              <a:defRPr/>
            </a:pPr>
            <a:r>
              <a:rPr lang="en-US" sz="3000" dirty="0"/>
              <a:t>     </a:t>
            </a:r>
          </a:p>
          <a:p>
            <a:pPr marL="0" indent="0" algn="ctr" defTabSz="457207" eaLnBrk="1" fontAlgn="auto" hangingPunct="1">
              <a:spcAft>
                <a:spcPts val="0"/>
              </a:spcAft>
              <a:buClr>
                <a:schemeClr val="bg2">
                  <a:lumMod val="40000"/>
                  <a:lumOff val="60000"/>
                </a:schemeClr>
              </a:buClr>
              <a:buFont typeface="Wingdings 3" charset="2"/>
              <a:buNone/>
              <a:defRPr/>
            </a:pPr>
            <a:r>
              <a:rPr lang="en-US" sz="3000" dirty="0">
                <a:solidFill>
                  <a:schemeClr val="tx1"/>
                </a:solidFill>
                <a:latin typeface="Arial" panose="020B0604020202020204" pitchFamily="34" charset="0"/>
                <a:cs typeface="Arial" panose="020B0604020202020204" pitchFamily="34" charset="0"/>
              </a:rPr>
              <a:t>Banner Health’s Safety Town was created to                 address preventable injuries</a:t>
            </a:r>
          </a:p>
          <a:p>
            <a:pPr marL="0" indent="0" algn="ctr" defTabSz="457207" eaLnBrk="1" fontAlgn="auto" hangingPunct="1">
              <a:spcAft>
                <a:spcPts val="0"/>
              </a:spcAft>
              <a:buClr>
                <a:schemeClr val="bg2">
                  <a:lumMod val="40000"/>
                  <a:lumOff val="60000"/>
                </a:schemeClr>
              </a:buClr>
              <a:buFont typeface="Wingdings 3" charset="2"/>
              <a:buNone/>
              <a:defRPr/>
            </a:pPr>
            <a:r>
              <a:rPr lang="en-US" sz="3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694257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4">
            <a:extLst>
              <a:ext uri="{FF2B5EF4-FFF2-40B4-BE49-F238E27FC236}">
                <a16:creationId xmlns:a16="http://schemas.microsoft.com/office/drawing/2014/main" id="{296B44F6-D83F-4A58-ABAE-05916AE48AF7}"/>
              </a:ext>
            </a:extLst>
          </p:cNvPr>
          <p:cNvSpPr>
            <a:spLocks noGrp="1"/>
          </p:cNvSpPr>
          <p:nvPr>
            <p:ph type="title"/>
          </p:nvPr>
        </p:nvSpPr>
        <p:spPr>
          <a:xfrm>
            <a:off x="236537" y="82457"/>
            <a:ext cx="8670925" cy="1146175"/>
          </a:xfrm>
        </p:spPr>
        <p:txBody>
          <a:bodyPr/>
          <a:lstStyle/>
          <a:p>
            <a:pPr eaLnBrk="1" hangingPunct="1"/>
            <a:r>
              <a:rPr lang="en-US" altLang="en-US" dirty="0"/>
              <a:t>The Town Has Multiple Education Stations When Use As A Whole.</a:t>
            </a:r>
            <a:br>
              <a:rPr lang="en-US" altLang="en-US" sz="2400" dirty="0"/>
            </a:br>
            <a:endParaRPr lang="en-US" altLang="en-US" sz="2400" dirty="0"/>
          </a:p>
        </p:txBody>
      </p:sp>
      <p:sp>
        <p:nvSpPr>
          <p:cNvPr id="8195" name="Text Placeholder 7">
            <a:extLst>
              <a:ext uri="{FF2B5EF4-FFF2-40B4-BE49-F238E27FC236}">
                <a16:creationId xmlns:a16="http://schemas.microsoft.com/office/drawing/2014/main" id="{155B910C-C363-4931-BAE7-67E7258BABD4}"/>
              </a:ext>
            </a:extLst>
          </p:cNvPr>
          <p:cNvSpPr>
            <a:spLocks noGrp="1"/>
          </p:cNvSpPr>
          <p:nvPr>
            <p:ph type="body" idx="1"/>
          </p:nvPr>
        </p:nvSpPr>
        <p:spPr>
          <a:xfrm>
            <a:off x="197643" y="788894"/>
            <a:ext cx="4116388" cy="879475"/>
          </a:xfrm>
        </p:spPr>
        <p:txBody>
          <a:bodyPr rtlCol="0">
            <a:normAutofit/>
          </a:bodyPr>
          <a:lstStyle/>
          <a:p>
            <a:pPr defTabSz="457207" eaLnBrk="1" fontAlgn="auto" hangingPunct="1">
              <a:spcAft>
                <a:spcPts val="0"/>
              </a:spcAft>
              <a:buClr>
                <a:schemeClr val="bg2">
                  <a:lumMod val="40000"/>
                  <a:lumOff val="60000"/>
                </a:schemeClr>
              </a:buClr>
              <a:buFont typeface="Wingdings 3" charset="2"/>
              <a:buNone/>
              <a:defRPr/>
            </a:pPr>
            <a:r>
              <a:rPr lang="en-US" altLang="en-US" sz="1800" b="0" dirty="0">
                <a:solidFill>
                  <a:schemeClr val="tx1"/>
                </a:solidFill>
              </a:rPr>
              <a:t>It can also be broken down into three different areas</a:t>
            </a:r>
          </a:p>
        </p:txBody>
      </p:sp>
      <p:pic>
        <p:nvPicPr>
          <p:cNvPr id="8196" name="Content Placeholder 3">
            <a:extLst>
              <a:ext uri="{FF2B5EF4-FFF2-40B4-BE49-F238E27FC236}">
                <a16:creationId xmlns:a16="http://schemas.microsoft.com/office/drawing/2014/main" id="{68E6FF4E-CF39-4129-B30F-DF396511AFD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09538" y="1935069"/>
            <a:ext cx="2971800" cy="2228850"/>
          </a:xfrm>
        </p:spPr>
      </p:pic>
      <p:sp>
        <p:nvSpPr>
          <p:cNvPr id="8197" name="Text Placeholder 8">
            <a:extLst>
              <a:ext uri="{FF2B5EF4-FFF2-40B4-BE49-F238E27FC236}">
                <a16:creationId xmlns:a16="http://schemas.microsoft.com/office/drawing/2014/main" id="{EAD72C23-0CDC-4C3E-954D-449DA69226CD}"/>
              </a:ext>
            </a:extLst>
          </p:cNvPr>
          <p:cNvSpPr>
            <a:spLocks noGrp="1"/>
          </p:cNvSpPr>
          <p:nvPr>
            <p:ph type="body" sz="quarter" idx="3"/>
          </p:nvPr>
        </p:nvSpPr>
        <p:spPr>
          <a:xfrm>
            <a:off x="4890690" y="1237605"/>
            <a:ext cx="3440113" cy="1419225"/>
          </a:xfrm>
        </p:spPr>
        <p:txBody>
          <a:bodyPr rtlCol="0">
            <a:normAutofit fontScale="92500" lnSpcReduction="20000"/>
          </a:bodyPr>
          <a:lstStyle/>
          <a:p>
            <a:pPr marL="285750" indent="-285750" defTabSz="457207" eaLnBrk="1" fontAlgn="auto" hangingPunct="1">
              <a:spcAft>
                <a:spcPts val="0"/>
              </a:spcAft>
              <a:buClr>
                <a:srgbClr val="92D050"/>
              </a:buClr>
              <a:buFont typeface="Wingdings 3" panose="05040102010807070707" pitchFamily="18" charset="2"/>
              <a:buChar char=""/>
              <a:defRPr/>
            </a:pPr>
            <a:r>
              <a:rPr lang="en-US" altLang="en-US" sz="1800" b="0" dirty="0">
                <a:solidFill>
                  <a:schemeClr val="tx1"/>
                </a:solidFill>
              </a:rPr>
              <a:t>Safety Town Elementary</a:t>
            </a:r>
          </a:p>
          <a:p>
            <a:pPr defTabSz="457207" eaLnBrk="1" fontAlgn="auto" hangingPunct="1">
              <a:spcAft>
                <a:spcPts val="0"/>
              </a:spcAft>
              <a:buClr>
                <a:srgbClr val="92D050"/>
              </a:buClr>
              <a:defRPr/>
            </a:pPr>
            <a:endParaRPr lang="en-US" altLang="en-US" sz="1800" b="0" dirty="0">
              <a:solidFill>
                <a:schemeClr val="tx1"/>
              </a:solidFill>
            </a:endParaRPr>
          </a:p>
          <a:p>
            <a:pPr marL="285750" indent="-285750" defTabSz="457207" eaLnBrk="1" fontAlgn="auto" hangingPunct="1">
              <a:spcAft>
                <a:spcPts val="0"/>
              </a:spcAft>
              <a:buClr>
                <a:srgbClr val="92D050"/>
              </a:buClr>
              <a:buFont typeface="Wingdings 3" panose="05040102010807070707" pitchFamily="18" charset="2"/>
              <a:buChar char=""/>
              <a:defRPr/>
            </a:pPr>
            <a:r>
              <a:rPr lang="en-US" altLang="en-US" sz="1800" b="0" dirty="0">
                <a:solidFill>
                  <a:schemeClr val="tx1"/>
                </a:solidFill>
              </a:rPr>
              <a:t>Distracted Driving</a:t>
            </a:r>
          </a:p>
          <a:p>
            <a:pPr defTabSz="457207" eaLnBrk="1" fontAlgn="auto" hangingPunct="1">
              <a:spcAft>
                <a:spcPts val="0"/>
              </a:spcAft>
              <a:buClr>
                <a:srgbClr val="92D050"/>
              </a:buClr>
              <a:defRPr/>
            </a:pPr>
            <a:endParaRPr lang="en-US" altLang="en-US" sz="1800" b="0" dirty="0">
              <a:solidFill>
                <a:schemeClr val="tx1"/>
              </a:solidFill>
            </a:endParaRPr>
          </a:p>
          <a:p>
            <a:pPr marL="285750" indent="-285750" defTabSz="457207" eaLnBrk="1" fontAlgn="auto" hangingPunct="1">
              <a:spcAft>
                <a:spcPts val="0"/>
              </a:spcAft>
              <a:buClr>
                <a:srgbClr val="92D050"/>
              </a:buClr>
              <a:buFont typeface="Wingdings 3" panose="05040102010807070707" pitchFamily="18" charset="2"/>
              <a:buChar char=""/>
              <a:defRPr/>
            </a:pPr>
            <a:r>
              <a:rPr lang="en-US" altLang="en-US" sz="1800" b="0" dirty="0">
                <a:solidFill>
                  <a:schemeClr val="tx1"/>
                </a:solidFill>
              </a:rPr>
              <a:t>Senior Education</a:t>
            </a:r>
          </a:p>
        </p:txBody>
      </p:sp>
      <p:pic>
        <p:nvPicPr>
          <p:cNvPr id="8198" name="Content Placeholder 10">
            <a:extLst>
              <a:ext uri="{FF2B5EF4-FFF2-40B4-BE49-F238E27FC236}">
                <a16:creationId xmlns:a16="http://schemas.microsoft.com/office/drawing/2014/main" id="{68A4A358-93ED-4681-92BD-3E9C4E3B4FCA}"/>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rcRect/>
          <a:stretch>
            <a:fillRect/>
          </a:stretch>
        </p:blipFill>
        <p:spPr>
          <a:xfrm>
            <a:off x="3154363" y="2835368"/>
            <a:ext cx="2427287" cy="3233738"/>
          </a:xfrm>
        </p:spPr>
      </p:pic>
      <p:pic>
        <p:nvPicPr>
          <p:cNvPr id="8199" name="Picture 12">
            <a:extLst>
              <a:ext uri="{FF2B5EF4-FFF2-40B4-BE49-F238E27FC236}">
                <a16:creationId xmlns:a16="http://schemas.microsoft.com/office/drawing/2014/main" id="{EDD6E8E4-E672-46B2-850F-D9474426045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54675" y="3778624"/>
            <a:ext cx="3305869" cy="2180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54919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a:extLst>
              <a:ext uri="{FF2B5EF4-FFF2-40B4-BE49-F238E27FC236}">
                <a16:creationId xmlns:a16="http://schemas.microsoft.com/office/drawing/2014/main" id="{FC1BD8C3-93E8-4394-83D5-1029DCE2296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532006"/>
            <a:ext cx="2895600" cy="4867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Box 4">
            <a:extLst>
              <a:ext uri="{FF2B5EF4-FFF2-40B4-BE49-F238E27FC236}">
                <a16:creationId xmlns:a16="http://schemas.microsoft.com/office/drawing/2014/main" id="{A48ACE11-046B-4FAF-8237-2B6453DF4BEF}"/>
              </a:ext>
            </a:extLst>
          </p:cNvPr>
          <p:cNvSpPr txBox="1">
            <a:spLocks noChangeArrowheads="1"/>
          </p:cNvSpPr>
          <p:nvPr/>
        </p:nvSpPr>
        <p:spPr bwMode="auto">
          <a:xfrm>
            <a:off x="4289614" y="1118752"/>
            <a:ext cx="3733800" cy="36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a:spcBef>
                <a:spcPct val="0"/>
              </a:spcBef>
              <a:buClrTx/>
              <a:buSzTx/>
              <a:buFontTx/>
              <a:buNone/>
            </a:pPr>
            <a:r>
              <a:rPr lang="en-US" altLang="en-US" sz="5000" dirty="0">
                <a:latin typeface="Arial" panose="020B0604020202020204" pitchFamily="34" charset="0"/>
              </a:rPr>
              <a:t>Bike &amp; Pedestrian Safety </a:t>
            </a:r>
          </a:p>
          <a:p>
            <a:pPr algn="ctr">
              <a:spcBef>
                <a:spcPct val="0"/>
              </a:spcBef>
              <a:buClrTx/>
              <a:buSzTx/>
              <a:buFontTx/>
              <a:buNone/>
            </a:pPr>
            <a:r>
              <a:rPr lang="en-US" altLang="en-US" sz="2600" dirty="0">
                <a:latin typeface="Arial" panose="020B0604020202020204" pitchFamily="34" charset="0"/>
              </a:rPr>
              <a:t>can be use with the entire town or as a bike rodeo</a:t>
            </a:r>
          </a:p>
        </p:txBody>
      </p:sp>
    </p:spTree>
    <p:extLst>
      <p:ext uri="{BB962C8B-B14F-4D97-AF65-F5344CB8AC3E}">
        <p14:creationId xmlns:p14="http://schemas.microsoft.com/office/powerpoint/2010/main" val="16519996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Box 1">
            <a:extLst>
              <a:ext uri="{FF2B5EF4-FFF2-40B4-BE49-F238E27FC236}">
                <a16:creationId xmlns:a16="http://schemas.microsoft.com/office/drawing/2014/main" id="{875F613C-A677-4336-85E2-D3C9E11AB687}"/>
              </a:ext>
            </a:extLst>
          </p:cNvPr>
          <p:cNvSpPr txBox="1">
            <a:spLocks noChangeArrowheads="1"/>
          </p:cNvSpPr>
          <p:nvPr/>
        </p:nvSpPr>
        <p:spPr bwMode="auto">
          <a:xfrm>
            <a:off x="2057400" y="106260"/>
            <a:ext cx="4648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a:spcBef>
                <a:spcPct val="0"/>
              </a:spcBef>
              <a:buClrTx/>
              <a:buSzTx/>
              <a:buFontTx/>
              <a:buNone/>
            </a:pPr>
            <a:r>
              <a:rPr lang="en-US" altLang="en-US" sz="3600" dirty="0">
                <a:solidFill>
                  <a:srgbClr val="00205B"/>
                </a:solidFill>
                <a:latin typeface="Arial" panose="020B0604020202020204" pitchFamily="34" charset="0"/>
              </a:rPr>
              <a:t>Bicycle Safety</a:t>
            </a:r>
          </a:p>
        </p:txBody>
      </p:sp>
      <p:sp>
        <p:nvSpPr>
          <p:cNvPr id="3" name="TextBox 2">
            <a:extLst>
              <a:ext uri="{FF2B5EF4-FFF2-40B4-BE49-F238E27FC236}">
                <a16:creationId xmlns:a16="http://schemas.microsoft.com/office/drawing/2014/main" id="{CE8948CD-FE93-4685-BBED-1FF905AA6FD7}"/>
              </a:ext>
            </a:extLst>
          </p:cNvPr>
          <p:cNvSpPr txBox="1"/>
          <p:nvPr/>
        </p:nvSpPr>
        <p:spPr>
          <a:xfrm>
            <a:off x="914400" y="1295400"/>
            <a:ext cx="7086600" cy="3416320"/>
          </a:xfrm>
          <a:prstGeom prst="rect">
            <a:avLst/>
          </a:prstGeom>
          <a:noFill/>
        </p:spPr>
        <p:txBody>
          <a:bodyPr>
            <a:spAutoFit/>
          </a:bodyPr>
          <a:lstStyle/>
          <a:p>
            <a:pPr>
              <a:defRPr/>
            </a:pPr>
            <a:r>
              <a:rPr lang="en-US" dirty="0"/>
              <a:t>How big is the problem?</a:t>
            </a:r>
          </a:p>
          <a:p>
            <a:pPr>
              <a:defRPr/>
            </a:pPr>
            <a:endParaRPr lang="en-US" dirty="0"/>
          </a:p>
          <a:p>
            <a:pPr marL="342900" indent="-342900">
              <a:buClr>
                <a:srgbClr val="92D050"/>
              </a:buClr>
              <a:buFont typeface="Wingdings 3" panose="05040102010807070707" pitchFamily="18" charset="2"/>
              <a:buChar char="u"/>
              <a:defRPr/>
            </a:pPr>
            <a:r>
              <a:rPr lang="en-US" sz="1800" dirty="0"/>
              <a:t>In 2015 in the United States over 1,000 bicyclists died and there were almost 467,000 bicycle-related injuries</a:t>
            </a:r>
          </a:p>
          <a:p>
            <a:pPr marL="285750" indent="-285750">
              <a:buClr>
                <a:srgbClr val="92D050"/>
              </a:buClr>
              <a:buFont typeface="Wingdings 3" panose="05040102010807070707" pitchFamily="18" charset="2"/>
              <a:buChar char="u"/>
              <a:defRPr/>
            </a:pPr>
            <a:endParaRPr lang="en-US" sz="1800" dirty="0"/>
          </a:p>
          <a:p>
            <a:pPr marL="342900" indent="-342900">
              <a:buClr>
                <a:srgbClr val="92D050"/>
              </a:buClr>
              <a:buFont typeface="Wingdings 3" panose="05040102010807070707" pitchFamily="18" charset="2"/>
              <a:buChar char="u"/>
              <a:defRPr/>
            </a:pPr>
            <a:r>
              <a:rPr lang="en-US" sz="1800" dirty="0"/>
              <a:t>Data from 2010 show fatal and non-fatal crash-related injuries to bicyclists resulted in lifetime medical costs and productivity losses of $10 billion</a:t>
            </a:r>
          </a:p>
          <a:p>
            <a:pPr marL="342900" indent="-342900">
              <a:buClr>
                <a:srgbClr val="92D050"/>
              </a:buClr>
              <a:buFont typeface="Wingdings 3" panose="05040102010807070707" pitchFamily="18" charset="2"/>
              <a:buChar char="u"/>
              <a:defRPr/>
            </a:pPr>
            <a:endParaRPr lang="en-US" sz="1800" dirty="0"/>
          </a:p>
          <a:p>
            <a:pPr marL="342900" indent="-342900">
              <a:buClr>
                <a:srgbClr val="92D050"/>
              </a:buClr>
              <a:buFont typeface="Wingdings 3" panose="05040102010807070707" pitchFamily="18" charset="2"/>
              <a:buChar char="u"/>
              <a:defRPr/>
            </a:pPr>
            <a:r>
              <a:rPr lang="en-US" sz="1800" dirty="0"/>
              <a:t>Bicycle trips account for only 1% of all trips in the United States. However, bicyclists face a higher risk of crash related injury and deaths than occupants in motor vehicles.</a:t>
            </a:r>
          </a:p>
        </p:txBody>
      </p:sp>
      <p:sp>
        <p:nvSpPr>
          <p:cNvPr id="43012" name="TextBox 3">
            <a:extLst>
              <a:ext uri="{FF2B5EF4-FFF2-40B4-BE49-F238E27FC236}">
                <a16:creationId xmlns:a16="http://schemas.microsoft.com/office/drawing/2014/main" id="{913727D6-2ABC-4B5B-9F50-EAAAC3A10337}"/>
              </a:ext>
            </a:extLst>
          </p:cNvPr>
          <p:cNvSpPr txBox="1">
            <a:spLocks noChangeArrowheads="1"/>
          </p:cNvSpPr>
          <p:nvPr/>
        </p:nvSpPr>
        <p:spPr bwMode="auto">
          <a:xfrm>
            <a:off x="8001000" y="5860322"/>
            <a:ext cx="111853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pPr>
            <a:r>
              <a:rPr lang="en-US" altLang="en-US" sz="1200" dirty="0">
                <a:latin typeface="Arial" panose="020B0604020202020204" pitchFamily="34" charset="0"/>
              </a:rPr>
              <a:t>(CDC, 2017)</a:t>
            </a:r>
          </a:p>
        </p:txBody>
      </p:sp>
    </p:spTree>
    <p:extLst>
      <p:ext uri="{BB962C8B-B14F-4D97-AF65-F5344CB8AC3E}">
        <p14:creationId xmlns:p14="http://schemas.microsoft.com/office/powerpoint/2010/main" val="40286438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5">
            <a:extLst>
              <a:ext uri="{FF2B5EF4-FFF2-40B4-BE49-F238E27FC236}">
                <a16:creationId xmlns:a16="http://schemas.microsoft.com/office/drawing/2014/main" id="{8AA51019-5605-41D2-B0D4-9EC0E5F8D03E}"/>
              </a:ext>
            </a:extLst>
          </p:cNvPr>
          <p:cNvSpPr txBox="1">
            <a:spLocks noChangeArrowheads="1"/>
          </p:cNvSpPr>
          <p:nvPr/>
        </p:nvSpPr>
        <p:spPr bwMode="auto">
          <a:xfrm>
            <a:off x="228600" y="1014413"/>
            <a:ext cx="37338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defRPr/>
            </a:pPr>
            <a:r>
              <a:rPr lang="en-US" altLang="en-US" dirty="0">
                <a:latin typeface="+mn-lt"/>
              </a:rPr>
              <a:t>Safety town features working traffic lights, pedestrian crosswalks, and railroad crossings. Helmet safety  is done as it’s own station. </a:t>
            </a:r>
          </a:p>
        </p:txBody>
      </p:sp>
      <p:sp>
        <p:nvSpPr>
          <p:cNvPr id="16387" name="TextBox 6">
            <a:extLst>
              <a:ext uri="{FF2B5EF4-FFF2-40B4-BE49-F238E27FC236}">
                <a16:creationId xmlns:a16="http://schemas.microsoft.com/office/drawing/2014/main" id="{5115DE78-1E77-42AB-BC10-DAA1D9BC5A0D}"/>
              </a:ext>
            </a:extLst>
          </p:cNvPr>
          <p:cNvSpPr txBox="1">
            <a:spLocks noChangeArrowheads="1"/>
          </p:cNvSpPr>
          <p:nvPr/>
        </p:nvSpPr>
        <p:spPr bwMode="auto">
          <a:xfrm>
            <a:off x="4418013" y="2971800"/>
            <a:ext cx="442118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defRPr/>
            </a:pPr>
            <a:r>
              <a:rPr lang="en-US" altLang="en-US" dirty="0">
                <a:latin typeface="+mn-lt"/>
              </a:rPr>
              <a:t>Cars, motorcycles, and emergency vehicles give a life-like simulation of real-life obstacles to be aware of.</a:t>
            </a:r>
          </a:p>
        </p:txBody>
      </p:sp>
      <p:sp>
        <p:nvSpPr>
          <p:cNvPr id="16388" name="Title 3">
            <a:extLst>
              <a:ext uri="{FF2B5EF4-FFF2-40B4-BE49-F238E27FC236}">
                <a16:creationId xmlns:a16="http://schemas.microsoft.com/office/drawing/2014/main" id="{22ACD8F8-A6D2-4504-ACBB-D8DEA66569FB}"/>
              </a:ext>
            </a:extLst>
          </p:cNvPr>
          <p:cNvSpPr>
            <a:spLocks noGrp="1"/>
          </p:cNvSpPr>
          <p:nvPr>
            <p:ph type="title"/>
          </p:nvPr>
        </p:nvSpPr>
        <p:spPr>
          <a:xfrm>
            <a:off x="541338" y="64295"/>
            <a:ext cx="7772400" cy="685800"/>
          </a:xfrm>
        </p:spPr>
        <p:txBody>
          <a:bodyPr/>
          <a:lstStyle/>
          <a:p>
            <a:pPr algn="ctr" eaLnBrk="1" hangingPunct="1"/>
            <a:r>
              <a:rPr lang="en-US" altLang="en-US" sz="4000" dirty="0"/>
              <a:t>Safety Town/Bike Rodeo</a:t>
            </a:r>
          </a:p>
        </p:txBody>
      </p:sp>
      <p:pic>
        <p:nvPicPr>
          <p:cNvPr id="16389" name="Picture 5">
            <a:extLst>
              <a:ext uri="{FF2B5EF4-FFF2-40B4-BE49-F238E27FC236}">
                <a16:creationId xmlns:a16="http://schemas.microsoft.com/office/drawing/2014/main" id="{8111257A-9C87-4C5D-B2A9-9B70D9E5772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27538" y="884238"/>
            <a:ext cx="3843337"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6">
            <a:extLst>
              <a:ext uri="{FF2B5EF4-FFF2-40B4-BE49-F238E27FC236}">
                <a16:creationId xmlns:a16="http://schemas.microsoft.com/office/drawing/2014/main" id="{DB74CB4B-AEC3-43CC-BCF5-42226EF9E08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8013" y="3951286"/>
            <a:ext cx="3733800"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2">
            <a:extLst>
              <a:ext uri="{FF2B5EF4-FFF2-40B4-BE49-F238E27FC236}">
                <a16:creationId xmlns:a16="http://schemas.microsoft.com/office/drawing/2014/main" id="{8B30C2BB-6875-428B-99D0-E7737E5462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125" y="2724149"/>
            <a:ext cx="1871915"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Box 4">
            <a:extLst>
              <a:ext uri="{FF2B5EF4-FFF2-40B4-BE49-F238E27FC236}">
                <a16:creationId xmlns:a16="http://schemas.microsoft.com/office/drawing/2014/main" id="{B3AED7EF-A8FC-414F-9B5B-DBC91A2813CD}"/>
              </a:ext>
            </a:extLst>
          </p:cNvPr>
          <p:cNvSpPr txBox="1">
            <a:spLocks noChangeArrowheads="1"/>
          </p:cNvSpPr>
          <p:nvPr/>
        </p:nvSpPr>
        <p:spPr bwMode="auto">
          <a:xfrm>
            <a:off x="233363" y="4267200"/>
            <a:ext cx="4267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pPr>
            <a:r>
              <a:rPr lang="en-US" altLang="en-US" dirty="0">
                <a:latin typeface="+mn-lt"/>
              </a:rPr>
              <a:t>Children and Adults are educated on the importance of helmet use and shown how to properly fit a helmet.</a:t>
            </a:r>
          </a:p>
        </p:txBody>
      </p:sp>
      <p:pic>
        <p:nvPicPr>
          <p:cNvPr id="11267" name="Picture 5">
            <a:extLst>
              <a:ext uri="{FF2B5EF4-FFF2-40B4-BE49-F238E27FC236}">
                <a16:creationId xmlns:a16="http://schemas.microsoft.com/office/drawing/2014/main" id="{AEF6744A-B050-43F7-8750-481D89FD0C8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3615" y="1042432"/>
            <a:ext cx="3905345"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extBox 6">
            <a:extLst>
              <a:ext uri="{FF2B5EF4-FFF2-40B4-BE49-F238E27FC236}">
                <a16:creationId xmlns:a16="http://schemas.microsoft.com/office/drawing/2014/main" id="{9CBB59E4-B336-4B9C-904B-6F4709EC3F9F}"/>
              </a:ext>
            </a:extLst>
          </p:cNvPr>
          <p:cNvSpPr txBox="1">
            <a:spLocks noChangeArrowheads="1"/>
          </p:cNvSpPr>
          <p:nvPr/>
        </p:nvSpPr>
        <p:spPr bwMode="auto">
          <a:xfrm>
            <a:off x="4799901" y="1213607"/>
            <a:ext cx="3581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pPr>
            <a:r>
              <a:rPr lang="en-US" altLang="en-US" dirty="0">
                <a:latin typeface="+mn-lt"/>
              </a:rPr>
              <a:t>Safety Town features 9 bicycles and 12 scooters in various sizes, allowing for enhanced learning among the entire family.</a:t>
            </a:r>
          </a:p>
        </p:txBody>
      </p:sp>
      <p:pic>
        <p:nvPicPr>
          <p:cNvPr id="11269" name="Content Placeholder 2">
            <a:extLst>
              <a:ext uri="{FF2B5EF4-FFF2-40B4-BE49-F238E27FC236}">
                <a16:creationId xmlns:a16="http://schemas.microsoft.com/office/drawing/2014/main" id="{34D0E01D-60C2-49A6-82DE-AEE8B6DFA1FA}"/>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799901" y="3199701"/>
            <a:ext cx="3906838" cy="2587625"/>
          </a:xfrm>
        </p:spPr>
      </p:pic>
      <p:sp>
        <p:nvSpPr>
          <p:cNvPr id="6" name="Title 3">
            <a:extLst>
              <a:ext uri="{FF2B5EF4-FFF2-40B4-BE49-F238E27FC236}">
                <a16:creationId xmlns:a16="http://schemas.microsoft.com/office/drawing/2014/main" id="{A77547A8-FED3-467E-882C-E3AA456F8FDC}"/>
              </a:ext>
            </a:extLst>
          </p:cNvPr>
          <p:cNvSpPr>
            <a:spLocks noGrp="1"/>
          </p:cNvSpPr>
          <p:nvPr>
            <p:ph type="title"/>
          </p:nvPr>
        </p:nvSpPr>
        <p:spPr>
          <a:xfrm>
            <a:off x="2004314" y="62389"/>
            <a:ext cx="4992498" cy="685800"/>
          </a:xfrm>
        </p:spPr>
        <p:txBody>
          <a:bodyPr/>
          <a:lstStyle/>
          <a:p>
            <a:pPr algn="ctr" eaLnBrk="1" hangingPunct="1"/>
            <a:r>
              <a:rPr lang="en-US" altLang="en-US" sz="3600" dirty="0"/>
              <a:t>Safety Town/Bike Rodeo</a:t>
            </a:r>
          </a:p>
        </p:txBody>
      </p:sp>
    </p:spTree>
    <p:extLst>
      <p:ext uri="{BB962C8B-B14F-4D97-AF65-F5344CB8AC3E}">
        <p14:creationId xmlns:p14="http://schemas.microsoft.com/office/powerpoint/2010/main" val="10384925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BACEF50C-7C69-43A1-8873-7EFD65B7A7D5}"/>
              </a:ext>
            </a:extLst>
          </p:cNvPr>
          <p:cNvSpPr>
            <a:spLocks noGrp="1"/>
          </p:cNvSpPr>
          <p:nvPr>
            <p:ph type="title"/>
          </p:nvPr>
        </p:nvSpPr>
        <p:spPr>
          <a:xfrm>
            <a:off x="1981200" y="0"/>
            <a:ext cx="5181600" cy="685800"/>
          </a:xfrm>
        </p:spPr>
        <p:txBody>
          <a:bodyPr/>
          <a:lstStyle/>
          <a:p>
            <a:pPr algn="ctr"/>
            <a:r>
              <a:rPr lang="en-US" altLang="en-US" sz="4000" b="0" dirty="0">
                <a:cs typeface="Arial" panose="020B0604020202020204" pitchFamily="34" charset="0"/>
              </a:rPr>
              <a:t>Dog</a:t>
            </a:r>
            <a:r>
              <a:rPr lang="en-US" altLang="en-US" sz="4000" b="0" dirty="0"/>
              <a:t> Bites</a:t>
            </a:r>
          </a:p>
        </p:txBody>
      </p:sp>
      <p:pic>
        <p:nvPicPr>
          <p:cNvPr id="18435" name="Content Placeholder 12">
            <a:extLst>
              <a:ext uri="{FF2B5EF4-FFF2-40B4-BE49-F238E27FC236}">
                <a16:creationId xmlns:a16="http://schemas.microsoft.com/office/drawing/2014/main" id="{A8257957-4085-44D0-8952-68C63F358DA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492874" y="971550"/>
            <a:ext cx="2457450" cy="4914900"/>
          </a:xfrm>
        </p:spPr>
      </p:pic>
      <p:sp>
        <p:nvSpPr>
          <p:cNvPr id="11" name="Text Placeholder 10">
            <a:extLst>
              <a:ext uri="{FF2B5EF4-FFF2-40B4-BE49-F238E27FC236}">
                <a16:creationId xmlns:a16="http://schemas.microsoft.com/office/drawing/2014/main" id="{13DF039D-B52A-4EE3-806B-8BCC2F03BEEA}"/>
              </a:ext>
            </a:extLst>
          </p:cNvPr>
          <p:cNvSpPr>
            <a:spLocks noGrp="1"/>
          </p:cNvSpPr>
          <p:nvPr>
            <p:ph type="body" sz="half" idx="2"/>
          </p:nvPr>
        </p:nvSpPr>
        <p:spPr>
          <a:xfrm>
            <a:off x="152400" y="800100"/>
            <a:ext cx="3505200" cy="5257800"/>
          </a:xfrm>
        </p:spPr>
        <p:txBody>
          <a:bodyPr>
            <a:normAutofit lnSpcReduction="10000"/>
          </a:bodyPr>
          <a:lstStyle/>
          <a:p>
            <a:pPr>
              <a:defRPr/>
            </a:pPr>
            <a:r>
              <a:rPr lang="en-US" sz="2000" dirty="0">
                <a:solidFill>
                  <a:schemeClr val="tx1"/>
                </a:solidFill>
                <a:latin typeface="+mn-lt"/>
              </a:rPr>
              <a:t>Dog bites can cause pain and injury and infection. Nearly 1 in 5 people bitten by a dog requires medical attention.  Any dog can bite.</a:t>
            </a:r>
          </a:p>
          <a:p>
            <a:pPr>
              <a:defRPr/>
            </a:pPr>
            <a:endParaRPr lang="en-US" sz="2000" dirty="0">
              <a:solidFill>
                <a:schemeClr val="tx1"/>
              </a:solidFill>
              <a:latin typeface="+mn-lt"/>
            </a:endParaRPr>
          </a:p>
          <a:p>
            <a:pPr>
              <a:defRPr/>
            </a:pPr>
            <a:r>
              <a:rPr lang="en-US" sz="2000" dirty="0">
                <a:solidFill>
                  <a:schemeClr val="tx1"/>
                </a:solidFill>
                <a:latin typeface="+mn-lt"/>
              </a:rPr>
              <a:t>Children are more likely than adults to be bitten by a dog, and when they are, the injuries can be more severe. </a:t>
            </a:r>
          </a:p>
          <a:p>
            <a:pPr>
              <a:defRPr/>
            </a:pPr>
            <a:endParaRPr lang="en-US" sz="2000" dirty="0">
              <a:solidFill>
                <a:schemeClr val="tx1"/>
              </a:solidFill>
              <a:latin typeface="+mn-lt"/>
            </a:endParaRPr>
          </a:p>
          <a:p>
            <a:pPr>
              <a:defRPr/>
            </a:pPr>
            <a:r>
              <a:rPr lang="en-US" sz="2000" dirty="0">
                <a:solidFill>
                  <a:schemeClr val="tx1"/>
                </a:solidFill>
                <a:latin typeface="+mn-lt"/>
              </a:rPr>
              <a:t>Safety town features a dog to teach the following</a:t>
            </a:r>
          </a:p>
          <a:p>
            <a:pPr>
              <a:defRPr/>
            </a:pPr>
            <a:r>
              <a:rPr lang="en-US" sz="2000" dirty="0">
                <a:solidFill>
                  <a:schemeClr val="tx1"/>
                </a:solidFill>
                <a:latin typeface="+mn-lt"/>
              </a:rPr>
              <a:t>Stop! Stay still and be calm.</a:t>
            </a:r>
          </a:p>
          <a:p>
            <a:pPr>
              <a:defRPr/>
            </a:pPr>
            <a:r>
              <a:rPr lang="en-US" sz="2000" dirty="0">
                <a:solidFill>
                  <a:schemeClr val="tx1"/>
                </a:solidFill>
                <a:latin typeface="+mn-lt"/>
              </a:rPr>
              <a:t>Say “No” or “Go Home” in a firm, deep voice.</a:t>
            </a:r>
          </a:p>
          <a:p>
            <a:pPr>
              <a:defRPr/>
            </a:pPr>
            <a:r>
              <a:rPr lang="en-US" sz="2000" dirty="0">
                <a:solidFill>
                  <a:schemeClr val="tx1"/>
                </a:solidFill>
                <a:latin typeface="+mn-lt"/>
              </a:rPr>
              <a:t>Slowly back away </a:t>
            </a:r>
          </a:p>
          <a:p>
            <a:pPr>
              <a:defRPr/>
            </a:pPr>
            <a:endParaRPr lang="en-US" dirty="0">
              <a:latin typeface="+mn-lt"/>
            </a:endParaRPr>
          </a:p>
        </p:txBody>
      </p:sp>
      <p:pic>
        <p:nvPicPr>
          <p:cNvPr id="18437" name="Picture 14">
            <a:extLst>
              <a:ext uri="{FF2B5EF4-FFF2-40B4-BE49-F238E27FC236}">
                <a16:creationId xmlns:a16="http://schemas.microsoft.com/office/drawing/2014/main" id="{42D34272-FB19-4910-BC36-958736C522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4287" y="971550"/>
            <a:ext cx="245745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B54DB5FA-67E2-45AB-AE68-56C5F1353C75}"/>
              </a:ext>
            </a:extLst>
          </p:cNvPr>
          <p:cNvSpPr>
            <a:spLocks noGrp="1"/>
          </p:cNvSpPr>
          <p:nvPr>
            <p:ph type="title"/>
          </p:nvPr>
        </p:nvSpPr>
        <p:spPr>
          <a:xfrm>
            <a:off x="484188" y="0"/>
            <a:ext cx="7974012" cy="1400175"/>
          </a:xfrm>
        </p:spPr>
        <p:txBody>
          <a:bodyPr/>
          <a:lstStyle/>
          <a:p>
            <a:pPr algn="ctr" eaLnBrk="1" hangingPunct="1">
              <a:defRPr/>
            </a:pPr>
            <a:r>
              <a:rPr lang="en-US" altLang="en-US" sz="3200" dirty="0">
                <a:latin typeface="+mn-lt"/>
                <a:cs typeface="Arial" panose="020B0604020202020204" pitchFamily="34" charset="0"/>
              </a:rPr>
              <a:t>Deaths Due To  Child Vehicle Heat Stroke And Off-Highway Vehicle Deaths</a:t>
            </a:r>
          </a:p>
        </p:txBody>
      </p:sp>
      <p:sp>
        <p:nvSpPr>
          <p:cNvPr id="3" name="Content Placeholder 2">
            <a:extLst>
              <a:ext uri="{FF2B5EF4-FFF2-40B4-BE49-F238E27FC236}">
                <a16:creationId xmlns:a16="http://schemas.microsoft.com/office/drawing/2014/main" id="{8B197F08-F1D0-496D-85A1-53C855E1B2F3}"/>
              </a:ext>
            </a:extLst>
          </p:cNvPr>
          <p:cNvSpPr>
            <a:spLocks noGrp="1"/>
          </p:cNvSpPr>
          <p:nvPr>
            <p:ph sz="half" idx="1"/>
          </p:nvPr>
        </p:nvSpPr>
        <p:spPr>
          <a:xfrm>
            <a:off x="215900" y="1399381"/>
            <a:ext cx="4749800" cy="4624387"/>
          </a:xfrm>
        </p:spPr>
        <p:txBody>
          <a:bodyPr rtlCol="0">
            <a:noAutofit/>
          </a:bodyPr>
          <a:lstStyle/>
          <a:p>
            <a:pPr marL="0" indent="0" defTabSz="457207" eaLnBrk="1" fontAlgn="auto" hangingPunct="1">
              <a:spcAft>
                <a:spcPts val="0"/>
              </a:spcAft>
              <a:buClr>
                <a:schemeClr val="bg2">
                  <a:lumMod val="40000"/>
                  <a:lumOff val="60000"/>
                </a:schemeClr>
              </a:buClr>
              <a:buFont typeface="Wingdings 3" charset="2"/>
              <a:buNone/>
              <a:defRPr/>
            </a:pPr>
            <a:r>
              <a:rPr lang="en-US" sz="2400" dirty="0">
                <a:solidFill>
                  <a:schemeClr val="tx1"/>
                </a:solidFill>
                <a:latin typeface="+mn-lt"/>
                <a:cs typeface="Arial" panose="020B0604020202020204" pitchFamily="34" charset="0"/>
              </a:rPr>
              <a:t>Statistics the average number of US child vehicular heat stroke per </a:t>
            </a:r>
            <a:r>
              <a:rPr lang="en-US" sz="2400" dirty="0">
                <a:solidFill>
                  <a:schemeClr val="tx1"/>
                </a:solidFill>
                <a:cs typeface="Arial" panose="020B0604020202020204" pitchFamily="34" charset="0"/>
              </a:rPr>
              <a:t>    </a:t>
            </a:r>
            <a:r>
              <a:rPr lang="en-US" sz="2400" dirty="0">
                <a:solidFill>
                  <a:schemeClr val="tx1"/>
                </a:solidFill>
                <a:latin typeface="+mn-lt"/>
                <a:cs typeface="Arial" panose="020B0604020202020204" pitchFamily="34" charset="0"/>
              </a:rPr>
              <a:t>year, one every 9 days</a:t>
            </a:r>
          </a:p>
          <a:p>
            <a:pPr marL="0" indent="0" defTabSz="457207" eaLnBrk="1" fontAlgn="auto" hangingPunct="1">
              <a:spcAft>
                <a:spcPts val="0"/>
              </a:spcAft>
              <a:buClr>
                <a:schemeClr val="bg2">
                  <a:lumMod val="40000"/>
                  <a:lumOff val="60000"/>
                </a:schemeClr>
              </a:buClr>
              <a:buFont typeface="Wingdings 3" charset="2"/>
              <a:buNone/>
              <a:defRPr/>
            </a:pPr>
            <a:r>
              <a:rPr lang="en-US" sz="2400" dirty="0">
                <a:solidFill>
                  <a:schemeClr val="tx1"/>
                </a:solidFill>
                <a:latin typeface="+mn-lt"/>
                <a:cs typeface="Arial" panose="020B0604020202020204" pitchFamily="34" charset="0"/>
              </a:rPr>
              <a:t>  </a:t>
            </a:r>
          </a:p>
          <a:p>
            <a:pPr marL="0" indent="0" defTabSz="457207" eaLnBrk="1" fontAlgn="auto" hangingPunct="1">
              <a:spcAft>
                <a:spcPts val="0"/>
              </a:spcAft>
              <a:buClr>
                <a:schemeClr val="bg2">
                  <a:lumMod val="40000"/>
                  <a:lumOff val="60000"/>
                </a:schemeClr>
              </a:buClr>
              <a:buFont typeface="Wingdings 3" charset="2"/>
              <a:buNone/>
              <a:defRPr/>
            </a:pPr>
            <a:r>
              <a:rPr lang="en-US" sz="2400" dirty="0">
                <a:solidFill>
                  <a:schemeClr val="tx1"/>
                </a:solidFill>
                <a:latin typeface="+mn-lt"/>
                <a:cs typeface="Arial" panose="020B0604020202020204" pitchFamily="34" charset="0"/>
              </a:rPr>
              <a:t>Heat Stroke Deaths by Year since 2014</a:t>
            </a:r>
          </a:p>
          <a:p>
            <a:pPr marL="342906" indent="-342906" defTabSz="457207" eaLnBrk="1" fontAlgn="auto" hangingPunct="1">
              <a:spcAft>
                <a:spcPts val="0"/>
              </a:spcAft>
              <a:buClr>
                <a:srgbClr val="92D050"/>
              </a:buClr>
              <a:buFont typeface="Wingdings 3" charset="2"/>
              <a:buChar char=""/>
              <a:defRPr/>
            </a:pPr>
            <a:r>
              <a:rPr lang="en-US" sz="2100" dirty="0">
                <a:solidFill>
                  <a:schemeClr val="tx1"/>
                </a:solidFill>
                <a:latin typeface="+mn-lt"/>
                <a:cs typeface="Arial" panose="020B0604020202020204" pitchFamily="34" charset="0"/>
              </a:rPr>
              <a:t>2014- 32</a:t>
            </a:r>
          </a:p>
          <a:p>
            <a:pPr marL="342906" indent="-342906" defTabSz="457207" eaLnBrk="1" fontAlgn="auto" hangingPunct="1">
              <a:spcAft>
                <a:spcPts val="0"/>
              </a:spcAft>
              <a:buClr>
                <a:srgbClr val="92D050"/>
              </a:buClr>
              <a:buFont typeface="Wingdings 3" charset="2"/>
              <a:buChar char=""/>
              <a:defRPr/>
            </a:pPr>
            <a:r>
              <a:rPr lang="en-US" sz="2100" dirty="0">
                <a:solidFill>
                  <a:schemeClr val="tx1"/>
                </a:solidFill>
                <a:latin typeface="+mn-lt"/>
                <a:cs typeface="Arial" panose="020B0604020202020204" pitchFamily="34" charset="0"/>
              </a:rPr>
              <a:t>2015- 25</a:t>
            </a:r>
          </a:p>
          <a:p>
            <a:pPr marL="342906" indent="-342906" defTabSz="457207" eaLnBrk="1" fontAlgn="auto" hangingPunct="1">
              <a:spcAft>
                <a:spcPts val="0"/>
              </a:spcAft>
              <a:buClr>
                <a:srgbClr val="92D050"/>
              </a:buClr>
              <a:buFont typeface="Wingdings 3" charset="2"/>
              <a:buChar char=""/>
              <a:defRPr/>
            </a:pPr>
            <a:r>
              <a:rPr lang="en-US" sz="2100" dirty="0">
                <a:solidFill>
                  <a:schemeClr val="tx1"/>
                </a:solidFill>
                <a:latin typeface="+mn-lt"/>
                <a:cs typeface="Arial" panose="020B0604020202020204" pitchFamily="34" charset="0"/>
              </a:rPr>
              <a:t>2016- 39</a:t>
            </a:r>
          </a:p>
          <a:p>
            <a:pPr marL="342906" indent="-342906" defTabSz="457207" eaLnBrk="1" fontAlgn="auto" hangingPunct="1">
              <a:spcAft>
                <a:spcPts val="0"/>
              </a:spcAft>
              <a:buClr>
                <a:srgbClr val="92D050"/>
              </a:buClr>
              <a:buFont typeface="Wingdings 3" charset="2"/>
              <a:buChar char=""/>
              <a:defRPr/>
            </a:pPr>
            <a:r>
              <a:rPr lang="en-US" sz="2100" dirty="0">
                <a:solidFill>
                  <a:schemeClr val="tx1"/>
                </a:solidFill>
                <a:cs typeface="Arial" panose="020B0604020202020204" pitchFamily="34" charset="0"/>
              </a:rPr>
              <a:t>2017- 43</a:t>
            </a:r>
          </a:p>
          <a:p>
            <a:pPr marL="342906" indent="-342906" defTabSz="457207" eaLnBrk="1" fontAlgn="auto" hangingPunct="1">
              <a:spcAft>
                <a:spcPts val="0"/>
              </a:spcAft>
              <a:buClr>
                <a:srgbClr val="92D050"/>
              </a:buClr>
              <a:buFont typeface="Wingdings 3" charset="2"/>
              <a:buChar char=""/>
              <a:defRPr/>
            </a:pPr>
            <a:r>
              <a:rPr lang="en-US" sz="2100" dirty="0">
                <a:solidFill>
                  <a:schemeClr val="tx1"/>
                </a:solidFill>
                <a:latin typeface="+mn-lt"/>
                <a:cs typeface="Arial" panose="020B0604020202020204" pitchFamily="34" charset="0"/>
              </a:rPr>
              <a:t>2018- 52</a:t>
            </a:r>
          </a:p>
          <a:p>
            <a:pPr marL="342906" indent="-342906" defTabSz="457207" eaLnBrk="1" fontAlgn="auto" hangingPunct="1">
              <a:spcAft>
                <a:spcPts val="0"/>
              </a:spcAft>
              <a:buClr>
                <a:srgbClr val="92D050"/>
              </a:buClr>
              <a:buFont typeface="Wingdings 3" charset="2"/>
              <a:buChar char=""/>
              <a:defRPr/>
            </a:pPr>
            <a:r>
              <a:rPr lang="en-US" sz="2100" dirty="0">
                <a:solidFill>
                  <a:schemeClr val="tx1"/>
                </a:solidFill>
                <a:latin typeface="+mn-lt"/>
                <a:cs typeface="Arial" panose="020B0604020202020204" pitchFamily="34" charset="0"/>
              </a:rPr>
              <a:t>7 deaths by the end of May 2019</a:t>
            </a:r>
          </a:p>
        </p:txBody>
      </p:sp>
      <p:sp>
        <p:nvSpPr>
          <p:cNvPr id="6" name="Content Placeholder 5">
            <a:extLst>
              <a:ext uri="{FF2B5EF4-FFF2-40B4-BE49-F238E27FC236}">
                <a16:creationId xmlns:a16="http://schemas.microsoft.com/office/drawing/2014/main" id="{B9827CCD-B979-4624-941D-456A90F29EAE}"/>
              </a:ext>
            </a:extLst>
          </p:cNvPr>
          <p:cNvSpPr>
            <a:spLocks noGrp="1"/>
          </p:cNvSpPr>
          <p:nvPr>
            <p:ph sz="half" idx="2"/>
          </p:nvPr>
        </p:nvSpPr>
        <p:spPr>
          <a:xfrm>
            <a:off x="5194300" y="1450975"/>
            <a:ext cx="3733800" cy="4624386"/>
          </a:xfrm>
        </p:spPr>
        <p:txBody>
          <a:bodyPr rtlCol="0">
            <a:normAutofit/>
          </a:bodyPr>
          <a:lstStyle/>
          <a:p>
            <a:pPr marL="0" indent="0" defTabSz="457207" eaLnBrk="1" fontAlgn="auto" hangingPunct="1">
              <a:spcAft>
                <a:spcPts val="0"/>
              </a:spcAft>
              <a:buClr>
                <a:schemeClr val="bg2">
                  <a:lumMod val="40000"/>
                  <a:lumOff val="60000"/>
                </a:schemeClr>
              </a:buClr>
              <a:buFont typeface="Wingdings 3" charset="2"/>
              <a:buNone/>
              <a:defRPr/>
            </a:pPr>
            <a:r>
              <a:rPr lang="en-US" sz="2400" dirty="0">
                <a:solidFill>
                  <a:schemeClr val="tx1"/>
                </a:solidFill>
                <a:latin typeface="+mn-lt"/>
                <a:cs typeface="Arial" panose="020B0604020202020204" pitchFamily="34" charset="0"/>
              </a:rPr>
              <a:t>Off-Highway Vehicles Deaths</a:t>
            </a:r>
          </a:p>
          <a:p>
            <a:pPr marL="342906" indent="-342906" defTabSz="457207" eaLnBrk="1" fontAlgn="auto" hangingPunct="1">
              <a:spcAft>
                <a:spcPts val="0"/>
              </a:spcAft>
              <a:buClr>
                <a:schemeClr val="bg2">
                  <a:lumMod val="40000"/>
                  <a:lumOff val="60000"/>
                </a:schemeClr>
              </a:buClr>
              <a:buFont typeface="Wingdings 3" charset="2"/>
              <a:buChar char=""/>
              <a:defRPr/>
            </a:pPr>
            <a:endParaRPr lang="en-US" sz="2400" dirty="0">
              <a:solidFill>
                <a:schemeClr val="tx1"/>
              </a:solidFill>
              <a:latin typeface="+mn-lt"/>
              <a:cs typeface="Arial" panose="020B0604020202020204" pitchFamily="34" charset="0"/>
            </a:endParaRPr>
          </a:p>
          <a:p>
            <a:pPr marL="342906" indent="-342906" defTabSz="457207" eaLnBrk="1" fontAlgn="auto" hangingPunct="1">
              <a:spcAft>
                <a:spcPts val="0"/>
              </a:spcAft>
              <a:buClr>
                <a:srgbClr val="92D050"/>
              </a:buClr>
              <a:buFont typeface="Wingdings 3" charset="2"/>
              <a:buChar char=""/>
              <a:defRPr/>
            </a:pPr>
            <a:r>
              <a:rPr lang="en-US" sz="2400" dirty="0">
                <a:solidFill>
                  <a:schemeClr val="tx1"/>
                </a:solidFill>
                <a:latin typeface="+mn-lt"/>
                <a:cs typeface="Arial" panose="020B0604020202020204" pitchFamily="34" charset="0"/>
              </a:rPr>
              <a:t>2014- 649</a:t>
            </a:r>
          </a:p>
          <a:p>
            <a:pPr marL="342906" indent="-342906" defTabSz="457207" eaLnBrk="1" fontAlgn="auto" hangingPunct="1">
              <a:spcAft>
                <a:spcPts val="0"/>
              </a:spcAft>
              <a:buClr>
                <a:srgbClr val="92D050"/>
              </a:buClr>
              <a:buFont typeface="Wingdings 3" charset="2"/>
              <a:buChar char=""/>
              <a:defRPr/>
            </a:pPr>
            <a:r>
              <a:rPr lang="en-US" sz="2400" dirty="0">
                <a:solidFill>
                  <a:schemeClr val="tx1"/>
                </a:solidFill>
                <a:cs typeface="Arial" panose="020B0604020202020204" pitchFamily="34" charset="0"/>
              </a:rPr>
              <a:t>2015- 612</a:t>
            </a:r>
          </a:p>
          <a:p>
            <a:pPr marL="342906" indent="-342906" defTabSz="457207" eaLnBrk="1" fontAlgn="auto" hangingPunct="1">
              <a:spcAft>
                <a:spcPts val="0"/>
              </a:spcAft>
              <a:buClr>
                <a:srgbClr val="92D050"/>
              </a:buClr>
              <a:buFont typeface="Wingdings 3" charset="2"/>
              <a:buChar char=""/>
              <a:defRPr/>
            </a:pPr>
            <a:r>
              <a:rPr lang="en-US" sz="2400" dirty="0">
                <a:solidFill>
                  <a:schemeClr val="tx1"/>
                </a:solidFill>
                <a:cs typeface="Arial" panose="020B0604020202020204" pitchFamily="34" charset="0"/>
              </a:rPr>
              <a:t>2016- 679</a:t>
            </a:r>
          </a:p>
          <a:p>
            <a:pPr marL="342906" indent="-342906" defTabSz="457207" eaLnBrk="1" fontAlgn="auto" hangingPunct="1">
              <a:spcAft>
                <a:spcPts val="0"/>
              </a:spcAft>
              <a:buClr>
                <a:srgbClr val="92D050"/>
              </a:buClr>
              <a:buFont typeface="Wingdings 3" charset="2"/>
              <a:buChar char=""/>
              <a:defRPr/>
            </a:pPr>
            <a:r>
              <a:rPr lang="en-US" sz="2400" dirty="0">
                <a:solidFill>
                  <a:schemeClr val="tx1"/>
                </a:solidFill>
                <a:cs typeface="Arial" panose="020B0604020202020204" pitchFamily="34" charset="0"/>
              </a:rPr>
              <a:t>2017- 507</a:t>
            </a:r>
          </a:p>
          <a:p>
            <a:pPr marL="342906" indent="-342906" defTabSz="457207" eaLnBrk="1" fontAlgn="auto" hangingPunct="1">
              <a:spcAft>
                <a:spcPts val="0"/>
              </a:spcAft>
              <a:buClr>
                <a:srgbClr val="92D050"/>
              </a:buClr>
              <a:buFont typeface="Wingdings 3" charset="2"/>
              <a:buChar char=""/>
              <a:defRPr/>
            </a:pPr>
            <a:r>
              <a:rPr lang="en-US" sz="2400" dirty="0">
                <a:solidFill>
                  <a:schemeClr val="tx1"/>
                </a:solidFill>
                <a:cs typeface="Arial" panose="020B0604020202020204" pitchFamily="34" charset="0"/>
              </a:rPr>
              <a:t>2018- 462</a:t>
            </a:r>
          </a:p>
          <a:p>
            <a:pPr marL="342906" indent="-342906" defTabSz="457207" eaLnBrk="1" fontAlgn="auto" hangingPunct="1">
              <a:spcAft>
                <a:spcPts val="0"/>
              </a:spcAft>
              <a:buClr>
                <a:srgbClr val="92D050"/>
              </a:buClr>
              <a:buFont typeface="Wingdings 3" charset="2"/>
              <a:buChar char=""/>
              <a:defRPr/>
            </a:pPr>
            <a:r>
              <a:rPr lang="en-US" sz="2400" dirty="0">
                <a:solidFill>
                  <a:schemeClr val="tx1"/>
                </a:solidFill>
                <a:cs typeface="Arial" panose="020B0604020202020204" pitchFamily="34" charset="0"/>
              </a:rPr>
              <a:t>2019 (as of May 1</a:t>
            </a:r>
            <a:r>
              <a:rPr lang="en-US" sz="2400" baseline="30000" dirty="0">
                <a:solidFill>
                  <a:schemeClr val="tx1"/>
                </a:solidFill>
                <a:cs typeface="Arial" panose="020B0604020202020204" pitchFamily="34" charset="0"/>
              </a:rPr>
              <a:t>st</a:t>
            </a:r>
            <a:r>
              <a:rPr lang="en-US" sz="2400" dirty="0">
                <a:solidFill>
                  <a:schemeClr val="tx1"/>
                </a:solidFill>
                <a:cs typeface="Arial" panose="020B0604020202020204" pitchFamily="34" charset="0"/>
              </a:rPr>
              <a:t>)- 96</a:t>
            </a:r>
          </a:p>
          <a:p>
            <a:pPr marL="342906" indent="-342906" defTabSz="457207" eaLnBrk="1" fontAlgn="auto" hangingPunct="1">
              <a:spcAft>
                <a:spcPts val="0"/>
              </a:spcAft>
              <a:buClr>
                <a:srgbClr val="92D050"/>
              </a:buClr>
              <a:buFont typeface="Wingdings 3" charset="2"/>
              <a:buChar char=""/>
              <a:defRPr/>
            </a:pPr>
            <a:endParaRPr lang="en-US" sz="2400" dirty="0">
              <a:solidFill>
                <a:schemeClr val="tx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6">
            <a:extLst>
              <a:ext uri="{FF2B5EF4-FFF2-40B4-BE49-F238E27FC236}">
                <a16:creationId xmlns:a16="http://schemas.microsoft.com/office/drawing/2014/main" id="{3E48E411-EA33-4E25-A33B-0C572C000562}"/>
              </a:ext>
            </a:extLst>
          </p:cNvPr>
          <p:cNvSpPr txBox="1">
            <a:spLocks noChangeArrowheads="1"/>
          </p:cNvSpPr>
          <p:nvPr/>
        </p:nvSpPr>
        <p:spPr bwMode="auto">
          <a:xfrm>
            <a:off x="-311150" y="72985"/>
            <a:ext cx="93853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a:spcBef>
                <a:spcPct val="0"/>
              </a:spcBef>
              <a:buClrTx/>
              <a:buSzTx/>
              <a:buFontTx/>
              <a:buNone/>
              <a:defRPr/>
            </a:pPr>
            <a:r>
              <a:rPr lang="en-US" altLang="en-US" sz="4000" dirty="0">
                <a:solidFill>
                  <a:srgbClr val="00205B"/>
                </a:solidFill>
                <a:latin typeface="+mn-lt"/>
              </a:rPr>
              <a:t>Back-Overs, Hot Cars, and OHV</a:t>
            </a:r>
          </a:p>
        </p:txBody>
      </p:sp>
      <p:pic>
        <p:nvPicPr>
          <p:cNvPr id="20483" name="Picture 4">
            <a:extLst>
              <a:ext uri="{FF2B5EF4-FFF2-40B4-BE49-F238E27FC236}">
                <a16:creationId xmlns:a16="http://schemas.microsoft.com/office/drawing/2014/main" id="{9DB232DD-8978-46F8-8583-FBA6A43F1DC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74204" y="780871"/>
            <a:ext cx="5795591" cy="4356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Rectangle 1">
            <a:extLst>
              <a:ext uri="{FF2B5EF4-FFF2-40B4-BE49-F238E27FC236}">
                <a16:creationId xmlns:a16="http://schemas.microsoft.com/office/drawing/2014/main" id="{6F573576-5697-424F-BF29-16FE88ED74F1}"/>
              </a:ext>
            </a:extLst>
          </p:cNvPr>
          <p:cNvSpPr>
            <a:spLocks noChangeArrowheads="1"/>
          </p:cNvSpPr>
          <p:nvPr/>
        </p:nvSpPr>
        <p:spPr bwMode="auto">
          <a:xfrm>
            <a:off x="69850" y="5156200"/>
            <a:ext cx="90043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a:spcBef>
                <a:spcPct val="0"/>
              </a:spcBef>
              <a:buClrTx/>
              <a:buSzTx/>
              <a:buFontTx/>
              <a:buNone/>
              <a:defRPr/>
            </a:pPr>
            <a:r>
              <a:rPr lang="en-US" altLang="en-US" sz="2400" dirty="0">
                <a:latin typeface="+mn-lt"/>
              </a:rPr>
              <a:t>The garage area discusses the dangers of back-overs and hot cars and proper use of helmets for Off Highway Vehicles and other safety tips</a:t>
            </a:r>
          </a:p>
          <a:p>
            <a:pPr>
              <a:spcBef>
                <a:spcPct val="0"/>
              </a:spcBef>
              <a:buClrTx/>
              <a:buSzTx/>
              <a:buFontTx/>
              <a:buNone/>
              <a:defRPr/>
            </a:pPr>
            <a:endParaRPr lang="en-US" altLang="en-US" sz="2400" dirty="0">
              <a:latin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7152436">
            <a:hlinkClick r:id="" action="ppaction://media"/>
            <a:extLst>
              <a:ext uri="{FF2B5EF4-FFF2-40B4-BE49-F238E27FC236}">
                <a16:creationId xmlns:a16="http://schemas.microsoft.com/office/drawing/2014/main" id="{588DBDAE-1EC2-43DC-84BC-DB3A113EFFA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4355"/>
            <a:ext cx="9144000" cy="6095999"/>
          </a:xfrm>
          <a:prstGeom prst="rect">
            <a:avLst/>
          </a:prstGeom>
        </p:spPr>
      </p:pic>
    </p:spTree>
    <p:extLst>
      <p:ext uri="{BB962C8B-B14F-4D97-AF65-F5344CB8AC3E}">
        <p14:creationId xmlns:p14="http://schemas.microsoft.com/office/powerpoint/2010/main" val="3417289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5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1795A724-7DCD-4DA3-A371-5E6B030F50C0}"/>
              </a:ext>
            </a:extLst>
          </p:cNvPr>
          <p:cNvSpPr>
            <a:spLocks noGrp="1"/>
          </p:cNvSpPr>
          <p:nvPr>
            <p:ph type="title"/>
          </p:nvPr>
        </p:nvSpPr>
        <p:spPr>
          <a:xfrm>
            <a:off x="818356" y="-12700"/>
            <a:ext cx="7056438" cy="939799"/>
          </a:xfrm>
        </p:spPr>
        <p:txBody>
          <a:bodyPr/>
          <a:lstStyle/>
          <a:p>
            <a:pPr algn="ctr" eaLnBrk="1" hangingPunct="1">
              <a:defRPr/>
            </a:pPr>
            <a:r>
              <a:rPr lang="en-US" altLang="en-US" sz="4000" dirty="0">
                <a:latin typeface="+mn-lt"/>
              </a:rPr>
              <a:t>Car Crashes </a:t>
            </a:r>
          </a:p>
        </p:txBody>
      </p:sp>
      <p:sp>
        <p:nvSpPr>
          <p:cNvPr id="3" name="Content Placeholder 2">
            <a:extLst>
              <a:ext uri="{FF2B5EF4-FFF2-40B4-BE49-F238E27FC236}">
                <a16:creationId xmlns:a16="http://schemas.microsoft.com/office/drawing/2014/main" id="{D065A574-71EA-4DDC-8092-22D9A9E0CA4A}"/>
              </a:ext>
            </a:extLst>
          </p:cNvPr>
          <p:cNvSpPr>
            <a:spLocks noGrp="1"/>
          </p:cNvSpPr>
          <p:nvPr>
            <p:ph idx="1"/>
          </p:nvPr>
        </p:nvSpPr>
        <p:spPr>
          <a:xfrm>
            <a:off x="304800" y="1155700"/>
            <a:ext cx="8458200" cy="4508500"/>
          </a:xfrm>
        </p:spPr>
        <p:txBody>
          <a:bodyPr rtlCol="0">
            <a:normAutofit fontScale="77500" lnSpcReduction="20000"/>
          </a:bodyPr>
          <a:lstStyle/>
          <a:p>
            <a:pPr marL="342906" indent="-342906" defTabSz="457207" eaLnBrk="1" fontAlgn="auto" hangingPunct="1">
              <a:spcAft>
                <a:spcPts val="0"/>
              </a:spcAft>
              <a:buClr>
                <a:srgbClr val="92D050"/>
              </a:buClr>
              <a:buFont typeface="Wingdings 3" charset="2"/>
              <a:buChar char=""/>
              <a:defRPr/>
            </a:pPr>
            <a:r>
              <a:rPr lang="en-US" dirty="0">
                <a:solidFill>
                  <a:schemeClr val="tx1"/>
                </a:solidFill>
                <a:latin typeface="+mn-lt"/>
                <a:cs typeface="Arial" panose="020B0604020202020204" pitchFamily="34" charset="0"/>
              </a:rPr>
              <a:t>According to the Arizona Department of Transportation there were 919 deaths resulting from car crashes in the state of Arizona in 2017.</a:t>
            </a:r>
          </a:p>
          <a:p>
            <a:pPr marL="0" indent="0" defTabSz="457207" eaLnBrk="1" fontAlgn="auto" hangingPunct="1">
              <a:spcAft>
                <a:spcPts val="0"/>
              </a:spcAft>
              <a:buClr>
                <a:srgbClr val="92D050"/>
              </a:buClr>
              <a:buNone/>
              <a:defRPr/>
            </a:pPr>
            <a:r>
              <a:rPr lang="en-US" dirty="0">
                <a:solidFill>
                  <a:schemeClr val="tx1"/>
                </a:solidFill>
                <a:latin typeface="+mn-lt"/>
                <a:cs typeface="Arial" panose="020B0604020202020204" pitchFamily="34" charset="0"/>
              </a:rPr>
              <a:t> </a:t>
            </a:r>
          </a:p>
          <a:p>
            <a:pPr marL="342906" indent="-342906" defTabSz="457207" eaLnBrk="1" fontAlgn="auto" hangingPunct="1">
              <a:spcAft>
                <a:spcPts val="0"/>
              </a:spcAft>
              <a:buClr>
                <a:srgbClr val="92D050"/>
              </a:buClr>
              <a:buFont typeface="Wingdings 3" charset="2"/>
              <a:buChar char=""/>
              <a:defRPr/>
            </a:pPr>
            <a:r>
              <a:rPr lang="en-US" dirty="0">
                <a:solidFill>
                  <a:schemeClr val="tx1"/>
                </a:solidFill>
                <a:latin typeface="+mn-lt"/>
                <a:cs typeface="Arial" panose="020B0604020202020204" pitchFamily="34" charset="0"/>
              </a:rPr>
              <a:t>On average, one person was killed in a car crash every 9.53 hours in 2017, according to ADOT data.</a:t>
            </a:r>
          </a:p>
          <a:p>
            <a:pPr marL="0" indent="0" defTabSz="457207" eaLnBrk="1" fontAlgn="auto" hangingPunct="1">
              <a:spcAft>
                <a:spcPts val="0"/>
              </a:spcAft>
              <a:buClr>
                <a:srgbClr val="92D050"/>
              </a:buClr>
              <a:buNone/>
              <a:defRPr/>
            </a:pPr>
            <a:endParaRPr lang="en-US" dirty="0">
              <a:solidFill>
                <a:schemeClr val="tx1"/>
              </a:solidFill>
              <a:latin typeface="+mn-lt"/>
              <a:cs typeface="Arial" panose="020B0604020202020204" pitchFamily="34" charset="0"/>
            </a:endParaRPr>
          </a:p>
          <a:p>
            <a:pPr marL="342906" indent="-342906" defTabSz="457207" eaLnBrk="1" fontAlgn="auto" hangingPunct="1">
              <a:spcAft>
                <a:spcPts val="0"/>
              </a:spcAft>
              <a:buClr>
                <a:srgbClr val="92D050"/>
              </a:buClr>
              <a:buFont typeface="Wingdings 3" charset="2"/>
              <a:buChar char=""/>
              <a:defRPr/>
            </a:pPr>
            <a:r>
              <a:rPr lang="en-US" dirty="0">
                <a:solidFill>
                  <a:schemeClr val="tx1"/>
                </a:solidFill>
                <a:latin typeface="+mn-lt"/>
                <a:cs typeface="Arial" panose="020B0604020202020204" pitchFamily="34" charset="0"/>
              </a:rPr>
              <a:t>ADOT said 312 of those killed in 2017 weren't using seat belts including child restraints.</a:t>
            </a:r>
          </a:p>
          <a:p>
            <a:pPr marL="0" indent="0" algn="ctr" defTabSz="457207" eaLnBrk="1" fontAlgn="auto" hangingPunct="1">
              <a:spcAft>
                <a:spcPts val="0"/>
              </a:spcAft>
              <a:buClr>
                <a:schemeClr val="bg2">
                  <a:lumMod val="40000"/>
                  <a:lumOff val="60000"/>
                </a:schemeClr>
              </a:buClr>
              <a:buFont typeface="Wingdings 3" charset="2"/>
              <a:buNone/>
              <a:defRPr/>
            </a:pPr>
            <a:endParaRPr lang="en-US" b="1" dirty="0">
              <a:solidFill>
                <a:schemeClr val="tx1"/>
              </a:solidFill>
              <a:latin typeface="+mn-lt"/>
              <a:cs typeface="Arial" panose="020B0604020202020204" pitchFamily="34" charset="0"/>
            </a:endParaRPr>
          </a:p>
          <a:p>
            <a:pPr marL="0" indent="0" algn="ctr" defTabSz="457207" eaLnBrk="1" fontAlgn="auto" hangingPunct="1">
              <a:spcAft>
                <a:spcPts val="0"/>
              </a:spcAft>
              <a:buClr>
                <a:schemeClr val="bg2">
                  <a:lumMod val="40000"/>
                  <a:lumOff val="60000"/>
                </a:schemeClr>
              </a:buClr>
              <a:buFont typeface="Wingdings 3" charset="2"/>
              <a:buNone/>
              <a:defRPr/>
            </a:pPr>
            <a:r>
              <a:rPr lang="en-US" b="1" dirty="0">
                <a:solidFill>
                  <a:schemeClr val="tx1"/>
                </a:solidFill>
                <a:latin typeface="+mn-lt"/>
                <a:cs typeface="Arial" panose="020B0604020202020204" pitchFamily="34" charset="0"/>
              </a:rPr>
              <a:t>Speeding, impairment and lack of seat-belt usage are the leading fatality factors.</a:t>
            </a:r>
          </a:p>
        </p:txBody>
      </p:sp>
      <p:sp>
        <p:nvSpPr>
          <p:cNvPr id="2" name="TextBox 1">
            <a:extLst>
              <a:ext uri="{FF2B5EF4-FFF2-40B4-BE49-F238E27FC236}">
                <a16:creationId xmlns:a16="http://schemas.microsoft.com/office/drawing/2014/main" id="{869514D5-DA14-49B3-9521-20B1E4EC38D4}"/>
              </a:ext>
            </a:extLst>
          </p:cNvPr>
          <p:cNvSpPr txBox="1"/>
          <p:nvPr/>
        </p:nvSpPr>
        <p:spPr>
          <a:xfrm>
            <a:off x="7645400" y="5720834"/>
            <a:ext cx="1498600" cy="369332"/>
          </a:xfrm>
          <a:prstGeom prst="rect">
            <a:avLst/>
          </a:prstGeom>
          <a:noFill/>
        </p:spPr>
        <p:txBody>
          <a:bodyPr wrap="square" rtlCol="0">
            <a:spAutoFit/>
          </a:bodyPr>
          <a:lstStyle/>
          <a:p>
            <a:r>
              <a:rPr lang="en-US" dirty="0"/>
              <a:t>(ADOT, 2018)</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E34BE264-C45C-4097-B532-D9A8FAA6449F}"/>
              </a:ext>
            </a:extLst>
          </p:cNvPr>
          <p:cNvSpPr>
            <a:spLocks noGrp="1"/>
          </p:cNvSpPr>
          <p:nvPr>
            <p:ph type="title"/>
          </p:nvPr>
        </p:nvSpPr>
        <p:spPr>
          <a:xfrm>
            <a:off x="457200" y="12699"/>
            <a:ext cx="8229600" cy="1218517"/>
          </a:xfrm>
        </p:spPr>
        <p:txBody>
          <a:bodyPr/>
          <a:lstStyle/>
          <a:p>
            <a:pPr algn="ctr" eaLnBrk="1" hangingPunct="1">
              <a:defRPr/>
            </a:pPr>
            <a:r>
              <a:rPr lang="en-US" altLang="en-US" sz="4000" dirty="0">
                <a:latin typeface="+mn-lt"/>
                <a:cs typeface="Arial" panose="020B0604020202020204" pitchFamily="34" charset="0"/>
              </a:rPr>
              <a:t>Motor Vehicle Safety: Car Seats, Booster Seats, Seatbelts, and Airbags</a:t>
            </a:r>
          </a:p>
        </p:txBody>
      </p:sp>
      <p:pic>
        <p:nvPicPr>
          <p:cNvPr id="22531" name="Picture 2">
            <a:extLst>
              <a:ext uri="{FF2B5EF4-FFF2-40B4-BE49-F238E27FC236}">
                <a16:creationId xmlns:a16="http://schemas.microsoft.com/office/drawing/2014/main" id="{0E1DEBD1-7828-4301-AC4C-4E808E34F7D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452"/>
          <a:stretch/>
        </p:blipFill>
        <p:spPr bwMode="auto">
          <a:xfrm>
            <a:off x="4718160" y="3429000"/>
            <a:ext cx="44196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5">
            <a:extLst>
              <a:ext uri="{FF2B5EF4-FFF2-40B4-BE49-F238E27FC236}">
                <a16:creationId xmlns:a16="http://schemas.microsoft.com/office/drawing/2014/main" id="{96F90B68-D0A8-490C-9399-7B12A68A82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689100"/>
            <a:ext cx="4425842"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a:extLst>
              <a:ext uri="{FF2B5EF4-FFF2-40B4-BE49-F238E27FC236}">
                <a16:creationId xmlns:a16="http://schemas.microsoft.com/office/drawing/2014/main" id="{BA82636A-835C-4163-8B6C-896D5F16A4A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3675"/>
            <a:ext cx="38100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Box 5">
            <a:extLst>
              <a:ext uri="{FF2B5EF4-FFF2-40B4-BE49-F238E27FC236}">
                <a16:creationId xmlns:a16="http://schemas.microsoft.com/office/drawing/2014/main" id="{20B8BCA0-93C8-4891-A656-8308F64D18AB}"/>
              </a:ext>
            </a:extLst>
          </p:cNvPr>
          <p:cNvSpPr txBox="1">
            <a:spLocks noChangeArrowheads="1"/>
          </p:cNvSpPr>
          <p:nvPr/>
        </p:nvSpPr>
        <p:spPr bwMode="auto">
          <a:xfrm>
            <a:off x="4495800" y="131762"/>
            <a:ext cx="445611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defRPr/>
            </a:pPr>
            <a:r>
              <a:rPr lang="en-US" altLang="en-US" dirty="0">
                <a:latin typeface="+mn-lt"/>
              </a:rPr>
              <a:t>Features an interactive car with an actual seat from a car that allows real-time car and booster seat installation education</a:t>
            </a:r>
          </a:p>
        </p:txBody>
      </p:sp>
      <p:sp>
        <p:nvSpPr>
          <p:cNvPr id="22532" name="TextBox 6">
            <a:extLst>
              <a:ext uri="{FF2B5EF4-FFF2-40B4-BE49-F238E27FC236}">
                <a16:creationId xmlns:a16="http://schemas.microsoft.com/office/drawing/2014/main" id="{EE28164F-68A9-4160-A7E2-CFDEE5D577FA}"/>
              </a:ext>
            </a:extLst>
          </p:cNvPr>
          <p:cNvSpPr txBox="1">
            <a:spLocks noChangeArrowheads="1"/>
          </p:cNvSpPr>
          <p:nvPr/>
        </p:nvSpPr>
        <p:spPr bwMode="auto">
          <a:xfrm>
            <a:off x="204788" y="2752725"/>
            <a:ext cx="4572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defRPr/>
            </a:pPr>
            <a:r>
              <a:rPr lang="en-US" altLang="en-US" dirty="0">
                <a:latin typeface="+mn-lt"/>
              </a:rPr>
              <a:t>The  Buckle Up for Life egg car ramp shows the importance of seatbelt</a:t>
            </a:r>
          </a:p>
        </p:txBody>
      </p:sp>
      <p:pic>
        <p:nvPicPr>
          <p:cNvPr id="23557" name="Picture 1">
            <a:extLst>
              <a:ext uri="{FF2B5EF4-FFF2-40B4-BE49-F238E27FC236}">
                <a16:creationId xmlns:a16="http://schemas.microsoft.com/office/drawing/2014/main" id="{88650484-6F7B-4AFC-B2E4-4D2162B4970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429000"/>
            <a:ext cx="3810000" cy="252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1">
            <a:extLst>
              <a:ext uri="{FF2B5EF4-FFF2-40B4-BE49-F238E27FC236}">
                <a16:creationId xmlns:a16="http://schemas.microsoft.com/office/drawing/2014/main" id="{064542FC-7027-43A1-B04D-D91D0B306E7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14975" y="1258094"/>
            <a:ext cx="2640509" cy="469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3">
            <a:extLst>
              <a:ext uri="{FF2B5EF4-FFF2-40B4-BE49-F238E27FC236}">
                <a16:creationId xmlns:a16="http://schemas.microsoft.com/office/drawing/2014/main" id="{805F2B19-9067-4CC3-B74D-DF52F88834C5}"/>
              </a:ext>
            </a:extLst>
          </p:cNvPr>
          <p:cNvSpPr>
            <a:spLocks noGrp="1"/>
          </p:cNvSpPr>
          <p:nvPr>
            <p:ph type="title"/>
          </p:nvPr>
        </p:nvSpPr>
        <p:spPr>
          <a:xfrm>
            <a:off x="457200" y="140383"/>
            <a:ext cx="8229600" cy="460148"/>
          </a:xfrm>
        </p:spPr>
        <p:txBody>
          <a:bodyPr/>
          <a:lstStyle/>
          <a:p>
            <a:pPr algn="ctr"/>
            <a:r>
              <a:rPr lang="en-US" altLang="en-US" sz="4000" dirty="0"/>
              <a:t>Fire Safety</a:t>
            </a:r>
          </a:p>
        </p:txBody>
      </p:sp>
      <p:sp>
        <p:nvSpPr>
          <p:cNvPr id="5" name="Content Placeholder 4">
            <a:extLst>
              <a:ext uri="{FF2B5EF4-FFF2-40B4-BE49-F238E27FC236}">
                <a16:creationId xmlns:a16="http://schemas.microsoft.com/office/drawing/2014/main" id="{75C2FD44-7AD8-4BF1-9908-EFBDCAB08445}"/>
              </a:ext>
            </a:extLst>
          </p:cNvPr>
          <p:cNvSpPr>
            <a:spLocks noGrp="1"/>
          </p:cNvSpPr>
          <p:nvPr>
            <p:ph idx="1"/>
          </p:nvPr>
        </p:nvSpPr>
        <p:spPr>
          <a:xfrm>
            <a:off x="4025900" y="1448480"/>
            <a:ext cx="4851400" cy="3479120"/>
          </a:xfrm>
        </p:spPr>
        <p:txBody>
          <a:bodyPr>
            <a:normAutofit/>
          </a:bodyPr>
          <a:lstStyle/>
          <a:p>
            <a:pPr>
              <a:buClr>
                <a:srgbClr val="92D050"/>
              </a:buClr>
              <a:buFont typeface="Wingdings 3" panose="05040102010807070707" pitchFamily="18" charset="2"/>
              <a:buChar char=""/>
              <a:defRPr/>
            </a:pPr>
            <a:r>
              <a:rPr lang="en-US" sz="2400" dirty="0">
                <a:solidFill>
                  <a:schemeClr val="tx1"/>
                </a:solidFill>
              </a:rPr>
              <a:t>In 2016, “Residential” was the leading property type for fire deaths (73.2%), fire injuries (76.5%) and fire dollar loss (54.7%)</a:t>
            </a:r>
          </a:p>
          <a:p>
            <a:pPr marL="0" indent="0">
              <a:buClr>
                <a:srgbClr val="92D050"/>
              </a:buClr>
              <a:buNone/>
              <a:defRPr/>
            </a:pPr>
            <a:endParaRPr lang="en-US" sz="2400" dirty="0">
              <a:solidFill>
                <a:schemeClr val="tx1"/>
              </a:solidFill>
            </a:endParaRPr>
          </a:p>
          <a:p>
            <a:pPr>
              <a:buClr>
                <a:srgbClr val="92D050"/>
              </a:buClr>
              <a:buFont typeface="Wingdings 3" panose="05040102010807070707" pitchFamily="18" charset="2"/>
              <a:buChar char=""/>
              <a:defRPr/>
            </a:pPr>
            <a:r>
              <a:rPr lang="en-US" sz="2400" dirty="0">
                <a:solidFill>
                  <a:schemeClr val="tx1"/>
                </a:solidFill>
              </a:rPr>
              <a:t>In 2016 </a:t>
            </a:r>
          </a:p>
          <a:p>
            <a:pPr lvl="1">
              <a:buClr>
                <a:srgbClr val="92D050"/>
              </a:buClr>
              <a:buFont typeface="Wingdings 3" panose="05040102010807070707" pitchFamily="18" charset="2"/>
              <a:buChar char=""/>
              <a:defRPr/>
            </a:pPr>
            <a:r>
              <a:rPr lang="en-US" sz="2400" dirty="0">
                <a:solidFill>
                  <a:schemeClr val="tx1"/>
                </a:solidFill>
              </a:rPr>
              <a:t>1,800 fatal fires in the U.S.</a:t>
            </a:r>
          </a:p>
          <a:p>
            <a:pPr lvl="1">
              <a:buClr>
                <a:srgbClr val="92D050"/>
              </a:buClr>
              <a:buFont typeface="Wingdings 3" panose="05040102010807070707" pitchFamily="18" charset="2"/>
              <a:buChar char=""/>
              <a:defRPr/>
            </a:pPr>
            <a:r>
              <a:rPr lang="en-US" sz="2400" dirty="0">
                <a:solidFill>
                  <a:schemeClr val="tx1"/>
                </a:solidFill>
              </a:rPr>
              <a:t>7000 fires resulting in injuries </a:t>
            </a:r>
          </a:p>
          <a:p>
            <a:pPr marL="0" indent="0">
              <a:buFont typeface="Wingdings 3" panose="05040102010807070707" pitchFamily="18" charset="2"/>
              <a:buNone/>
              <a:defRPr/>
            </a:pPr>
            <a:endParaRPr lang="en-US" dirty="0"/>
          </a:p>
          <a:p>
            <a:pPr>
              <a:defRPr/>
            </a:pPr>
            <a:endParaRPr lang="en-US" dirty="0"/>
          </a:p>
        </p:txBody>
      </p:sp>
      <p:pic>
        <p:nvPicPr>
          <p:cNvPr id="2" name="Picture 1">
            <a:extLst>
              <a:ext uri="{FF2B5EF4-FFF2-40B4-BE49-F238E27FC236}">
                <a16:creationId xmlns:a16="http://schemas.microsoft.com/office/drawing/2014/main" id="{67FD8AD8-E7C9-4E8D-9BC9-24A9A35F66F9}"/>
              </a:ext>
            </a:extLst>
          </p:cNvPr>
          <p:cNvPicPr>
            <a:picLocks noChangeAspect="1"/>
          </p:cNvPicPr>
          <p:nvPr/>
        </p:nvPicPr>
        <p:blipFill>
          <a:blip r:embed="rId2"/>
          <a:stretch>
            <a:fillRect/>
          </a:stretch>
        </p:blipFill>
        <p:spPr>
          <a:xfrm>
            <a:off x="114300" y="1752600"/>
            <a:ext cx="3433219" cy="2997200"/>
          </a:xfrm>
          <a:prstGeom prst="rect">
            <a:avLst/>
          </a:prstGeom>
        </p:spPr>
      </p:pic>
      <p:sp>
        <p:nvSpPr>
          <p:cNvPr id="3" name="TextBox 2">
            <a:extLst>
              <a:ext uri="{FF2B5EF4-FFF2-40B4-BE49-F238E27FC236}">
                <a16:creationId xmlns:a16="http://schemas.microsoft.com/office/drawing/2014/main" id="{3149B2C6-2A5F-4794-AEF0-410D05CDA92E}"/>
              </a:ext>
            </a:extLst>
          </p:cNvPr>
          <p:cNvSpPr txBox="1"/>
          <p:nvPr/>
        </p:nvSpPr>
        <p:spPr>
          <a:xfrm>
            <a:off x="5791200" y="5775549"/>
            <a:ext cx="3086100" cy="369332"/>
          </a:xfrm>
          <a:prstGeom prst="rect">
            <a:avLst/>
          </a:prstGeom>
          <a:noFill/>
        </p:spPr>
        <p:txBody>
          <a:bodyPr wrap="square" rtlCol="0">
            <a:spAutoFit/>
          </a:bodyPr>
          <a:lstStyle/>
          <a:p>
            <a:r>
              <a:rPr lang="en-US" dirty="0"/>
              <a:t>(U.S. Fire Administration, 2019)</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077A1CFC-80C6-4AC5-911B-F694C8330BAF}"/>
              </a:ext>
            </a:extLst>
          </p:cNvPr>
          <p:cNvSpPr>
            <a:spLocks noGrp="1"/>
          </p:cNvSpPr>
          <p:nvPr>
            <p:ph type="title"/>
          </p:nvPr>
        </p:nvSpPr>
        <p:spPr>
          <a:xfrm>
            <a:off x="838200" y="152400"/>
            <a:ext cx="7315200" cy="762000"/>
          </a:xfrm>
        </p:spPr>
        <p:txBody>
          <a:bodyPr/>
          <a:lstStyle/>
          <a:p>
            <a:pPr algn="ctr" eaLnBrk="1" hangingPunct="1">
              <a:defRPr/>
            </a:pPr>
            <a:r>
              <a:rPr lang="en-US" altLang="en-US" sz="4000" dirty="0">
                <a:latin typeface="+mn-lt"/>
                <a:cs typeface="Arial" panose="020B0604020202020204" pitchFamily="34" charset="0"/>
              </a:rPr>
              <a:t>Fire Safety House</a:t>
            </a:r>
          </a:p>
        </p:txBody>
      </p:sp>
      <p:pic>
        <p:nvPicPr>
          <p:cNvPr id="2" name="Picture 1">
            <a:extLst>
              <a:ext uri="{FF2B5EF4-FFF2-40B4-BE49-F238E27FC236}">
                <a16:creationId xmlns:a16="http://schemas.microsoft.com/office/drawing/2014/main" id="{75311130-4CB6-4BDD-BD1D-A387B06DDD8C}"/>
              </a:ext>
            </a:extLst>
          </p:cNvPr>
          <p:cNvPicPr>
            <a:picLocks noChangeAspect="1"/>
          </p:cNvPicPr>
          <p:nvPr/>
        </p:nvPicPr>
        <p:blipFill rotWithShape="1">
          <a:blip r:embed="rId2"/>
          <a:srcRect l="8347" t="13666" r="20225" b="2663"/>
          <a:stretch/>
        </p:blipFill>
        <p:spPr>
          <a:xfrm>
            <a:off x="883020" y="996950"/>
            <a:ext cx="7377960" cy="48641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a:extLst>
              <a:ext uri="{FF2B5EF4-FFF2-40B4-BE49-F238E27FC236}">
                <a16:creationId xmlns:a16="http://schemas.microsoft.com/office/drawing/2014/main" id="{E392DAA6-0131-493B-A8C7-43D08AF13C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1924"/>
            <a:ext cx="4578001" cy="2571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Picture 5">
            <a:extLst>
              <a:ext uri="{FF2B5EF4-FFF2-40B4-BE49-F238E27FC236}">
                <a16:creationId xmlns:a16="http://schemas.microsoft.com/office/drawing/2014/main" id="{9D856CF0-C286-439D-A0F6-464B0B7A7FB6}"/>
              </a:ext>
            </a:extLst>
          </p:cNvPr>
          <p:cNvSpPr>
            <a:spLocks noChangeAspect="1"/>
          </p:cNvSpPr>
          <p:nvPr/>
        </p:nvSpPr>
        <p:spPr bwMode="auto">
          <a:xfrm>
            <a:off x="5786438" y="3200400"/>
            <a:ext cx="314483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pPr>
            <a:endParaRPr lang="en-US" altLang="en-US" sz="2400">
              <a:latin typeface="Arial" panose="020B0604020202020204" pitchFamily="34" charset="0"/>
            </a:endParaRPr>
          </a:p>
        </p:txBody>
      </p:sp>
      <p:pic>
        <p:nvPicPr>
          <p:cNvPr id="26628" name="Picture 6">
            <a:extLst>
              <a:ext uri="{FF2B5EF4-FFF2-40B4-BE49-F238E27FC236}">
                <a16:creationId xmlns:a16="http://schemas.microsoft.com/office/drawing/2014/main" id="{B5EC0F65-C9E3-488B-ADEE-D65B968B025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7350" y="2930113"/>
            <a:ext cx="1977838" cy="3048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Box 7">
            <a:extLst>
              <a:ext uri="{FF2B5EF4-FFF2-40B4-BE49-F238E27FC236}">
                <a16:creationId xmlns:a16="http://schemas.microsoft.com/office/drawing/2014/main" id="{1B301C30-AF76-4731-8CAB-D932FC79F4D5}"/>
              </a:ext>
            </a:extLst>
          </p:cNvPr>
          <p:cNvSpPr txBox="1">
            <a:spLocks noChangeArrowheads="1"/>
          </p:cNvSpPr>
          <p:nvPr/>
        </p:nvSpPr>
        <p:spPr bwMode="auto">
          <a:xfrm>
            <a:off x="2647950" y="2895600"/>
            <a:ext cx="377825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a:spcBef>
                <a:spcPct val="0"/>
              </a:spcBef>
              <a:buClrTx/>
              <a:buSzTx/>
              <a:buFontTx/>
              <a:buNone/>
            </a:pPr>
            <a:r>
              <a:rPr lang="en-US" altLang="en-US" sz="1800" dirty="0">
                <a:latin typeface="Arial" panose="020B0604020202020204" pitchFamily="34" charset="0"/>
              </a:rPr>
              <a:t>The fire house features a door knob that heats up, smoke that comes from under the door, and a window to climb out of to demonstrate an escape route.</a:t>
            </a:r>
          </a:p>
          <a:p>
            <a:pPr algn="ctr">
              <a:spcBef>
                <a:spcPct val="0"/>
              </a:spcBef>
              <a:buClrTx/>
              <a:buSzTx/>
              <a:buFontTx/>
              <a:buNone/>
            </a:pPr>
            <a:endParaRPr lang="en-US" altLang="en-US" sz="1800" dirty="0">
              <a:latin typeface="Arial" panose="020B0604020202020204" pitchFamily="34" charset="0"/>
            </a:endParaRPr>
          </a:p>
          <a:p>
            <a:pPr algn="ctr">
              <a:spcBef>
                <a:spcPct val="0"/>
              </a:spcBef>
              <a:buClrTx/>
              <a:buSzTx/>
              <a:buFontTx/>
              <a:buNone/>
            </a:pPr>
            <a:r>
              <a:rPr lang="en-US" altLang="en-US" sz="1800" dirty="0">
                <a:latin typeface="Arial" panose="020B0604020202020204" pitchFamily="34" charset="0"/>
              </a:rPr>
              <a:t>Family education includes calling 911, importance of smoke detectors, a fire plan, and to stop, cover your face, drop, and roll.</a:t>
            </a:r>
          </a:p>
        </p:txBody>
      </p:sp>
      <p:pic>
        <p:nvPicPr>
          <p:cNvPr id="26630" name="Picture 1">
            <a:extLst>
              <a:ext uri="{FF2B5EF4-FFF2-40B4-BE49-F238E27FC236}">
                <a16:creationId xmlns:a16="http://schemas.microsoft.com/office/drawing/2014/main" id="{5DA8A9A0-469F-4D39-BC9E-D587FCE1F27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61925"/>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4">
            <a:extLst>
              <a:ext uri="{FF2B5EF4-FFF2-40B4-BE49-F238E27FC236}">
                <a16:creationId xmlns:a16="http://schemas.microsoft.com/office/drawing/2014/main" id="{23773EB2-F37A-4D2C-A486-4A000825F2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0350" y="2930114"/>
            <a:ext cx="1714500" cy="3048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59143927-1451-4FD4-954D-77AE6C17322D}"/>
              </a:ext>
            </a:extLst>
          </p:cNvPr>
          <p:cNvSpPr>
            <a:spLocks noGrp="1"/>
          </p:cNvSpPr>
          <p:nvPr>
            <p:ph type="title"/>
          </p:nvPr>
        </p:nvSpPr>
        <p:spPr>
          <a:xfrm>
            <a:off x="457200" y="229282"/>
            <a:ext cx="8229600" cy="1320117"/>
          </a:xfrm>
        </p:spPr>
        <p:txBody>
          <a:bodyPr/>
          <a:lstStyle/>
          <a:p>
            <a:pPr eaLnBrk="1" hangingPunct="1">
              <a:defRPr/>
            </a:pPr>
            <a:r>
              <a:rPr lang="en-US" altLang="en-US" sz="2000" dirty="0">
                <a:solidFill>
                  <a:schemeClr val="tx1"/>
                </a:solidFill>
                <a:latin typeface="+mn-lt"/>
                <a:cs typeface="Arial" panose="020B0604020202020204" pitchFamily="34" charset="0"/>
              </a:rPr>
              <a:t>Once kids crawl through the window they meet at a safe meeting place. The importance of an fire/evacuation plan and meeting place is taught in the lesson.</a:t>
            </a:r>
          </a:p>
        </p:txBody>
      </p:sp>
      <p:pic>
        <p:nvPicPr>
          <p:cNvPr id="27651" name="Content Placeholder 3">
            <a:extLst>
              <a:ext uri="{FF2B5EF4-FFF2-40B4-BE49-F238E27FC236}">
                <a16:creationId xmlns:a16="http://schemas.microsoft.com/office/drawing/2014/main" id="{A40E791E-0BC5-4495-9D4A-9D0521C4C3D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16025" y="1693974"/>
            <a:ext cx="6711950" cy="3776662"/>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4">
            <a:extLst>
              <a:ext uri="{FF2B5EF4-FFF2-40B4-BE49-F238E27FC236}">
                <a16:creationId xmlns:a16="http://schemas.microsoft.com/office/drawing/2014/main" id="{464247FA-4F15-41BA-B9E8-DCB7B4637C2A}"/>
              </a:ext>
            </a:extLst>
          </p:cNvPr>
          <p:cNvSpPr>
            <a:spLocks noGrp="1"/>
          </p:cNvSpPr>
          <p:nvPr>
            <p:ph type="title"/>
          </p:nvPr>
        </p:nvSpPr>
        <p:spPr>
          <a:xfrm>
            <a:off x="351631" y="12700"/>
            <a:ext cx="8440738" cy="1143000"/>
          </a:xfrm>
        </p:spPr>
        <p:txBody>
          <a:bodyPr/>
          <a:lstStyle/>
          <a:p>
            <a:pPr algn="ctr" eaLnBrk="1" hangingPunct="1">
              <a:defRPr/>
            </a:pPr>
            <a:r>
              <a:rPr lang="en-US" altLang="en-US" sz="3600" dirty="0">
                <a:latin typeface="+mn-lt"/>
                <a:cs typeface="Arial" panose="020B0604020202020204" pitchFamily="34" charset="0"/>
              </a:rPr>
              <a:t>School, Anti-Bullying, and Playground Safety</a:t>
            </a:r>
          </a:p>
        </p:txBody>
      </p:sp>
      <p:pic>
        <p:nvPicPr>
          <p:cNvPr id="28675" name="Content Placeholder 2">
            <a:extLst>
              <a:ext uri="{FF2B5EF4-FFF2-40B4-BE49-F238E27FC236}">
                <a16:creationId xmlns:a16="http://schemas.microsoft.com/office/drawing/2014/main" id="{30A7E48E-90D5-4450-88BA-D0764662EE0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26318" y="1155700"/>
            <a:ext cx="7091363" cy="4724400"/>
          </a:xfr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3">
            <a:extLst>
              <a:ext uri="{FF2B5EF4-FFF2-40B4-BE49-F238E27FC236}">
                <a16:creationId xmlns:a16="http://schemas.microsoft.com/office/drawing/2014/main" id="{04F42420-6229-4249-A6FB-651FCA969B6B}"/>
              </a:ext>
            </a:extLst>
          </p:cNvPr>
          <p:cNvSpPr>
            <a:spLocks noGrp="1"/>
          </p:cNvSpPr>
          <p:nvPr>
            <p:ph type="title"/>
          </p:nvPr>
        </p:nvSpPr>
        <p:spPr>
          <a:xfrm>
            <a:off x="222250" y="101600"/>
            <a:ext cx="8699500" cy="1524000"/>
          </a:xfrm>
        </p:spPr>
        <p:txBody>
          <a:bodyPr/>
          <a:lstStyle/>
          <a:p>
            <a:pPr algn="ctr" eaLnBrk="1" hangingPunct="1">
              <a:defRPr/>
            </a:pPr>
            <a:r>
              <a:rPr lang="en-US" altLang="en-US" sz="2400" dirty="0">
                <a:latin typeface="Arial" panose="020B0604020202020204" pitchFamily="34" charset="0"/>
                <a:cs typeface="Arial" panose="020B0604020202020204" pitchFamily="34" charset="0"/>
              </a:rPr>
              <a:t> </a:t>
            </a:r>
            <a:r>
              <a:rPr lang="en-US" altLang="en-US" sz="3200" dirty="0">
                <a:latin typeface="+mn-lt"/>
                <a:cs typeface="Arial" panose="020B0604020202020204" pitchFamily="34" charset="0"/>
              </a:rPr>
              <a:t>The CDC Reports Falls Are The Leading Cause Of Non-fatal Injuries For All Children Ages 0-19</a:t>
            </a:r>
          </a:p>
        </p:txBody>
      </p:sp>
      <p:sp>
        <p:nvSpPr>
          <p:cNvPr id="27651" name="Content Placeholder 4">
            <a:extLst>
              <a:ext uri="{FF2B5EF4-FFF2-40B4-BE49-F238E27FC236}">
                <a16:creationId xmlns:a16="http://schemas.microsoft.com/office/drawing/2014/main" id="{850D3E8A-45B1-4453-848C-F84C0D854E4A}"/>
              </a:ext>
            </a:extLst>
          </p:cNvPr>
          <p:cNvSpPr>
            <a:spLocks noGrp="1"/>
          </p:cNvSpPr>
          <p:nvPr>
            <p:ph idx="1"/>
          </p:nvPr>
        </p:nvSpPr>
        <p:spPr>
          <a:xfrm>
            <a:off x="1250950" y="2184400"/>
            <a:ext cx="6642100" cy="4043363"/>
          </a:xfrm>
        </p:spPr>
        <p:txBody>
          <a:bodyPr/>
          <a:lstStyle/>
          <a:p>
            <a:pPr eaLnBrk="1" hangingPunct="1">
              <a:buClr>
                <a:srgbClr val="92D050"/>
              </a:buClr>
              <a:buFont typeface="Wingdings 3" panose="05040102010807070707" pitchFamily="18" charset="2"/>
              <a:buChar char=""/>
              <a:defRPr/>
            </a:pPr>
            <a:r>
              <a:rPr lang="en-US" altLang="en-US" sz="2800" dirty="0">
                <a:solidFill>
                  <a:schemeClr val="tx1"/>
                </a:solidFill>
                <a:latin typeface="+mn-lt"/>
                <a:cs typeface="Arial" panose="020B0604020202020204" pitchFamily="34" charset="0"/>
              </a:rPr>
              <a:t>Every day, approximately 8,000 children are treated in U.S. emergency rooms for fall-related injuries</a:t>
            </a:r>
            <a:endParaRPr lang="en-US" altLang="en-US" sz="2800" dirty="0">
              <a:solidFill>
                <a:schemeClr val="tx1"/>
              </a:solidFill>
              <a:cs typeface="Arial" panose="020B0604020202020204" pitchFamily="34" charset="0"/>
            </a:endParaRPr>
          </a:p>
          <a:p>
            <a:pPr marL="0" indent="0" eaLnBrk="1" hangingPunct="1">
              <a:buClr>
                <a:srgbClr val="92D050"/>
              </a:buClr>
              <a:buNone/>
              <a:defRPr/>
            </a:pPr>
            <a:endParaRPr lang="en-US" altLang="en-US" sz="2800" dirty="0">
              <a:solidFill>
                <a:schemeClr val="tx1"/>
              </a:solidFill>
              <a:latin typeface="+mn-lt"/>
              <a:cs typeface="Arial" panose="020B0604020202020204" pitchFamily="34" charset="0"/>
            </a:endParaRPr>
          </a:p>
          <a:p>
            <a:pPr eaLnBrk="1" hangingPunct="1">
              <a:buClr>
                <a:srgbClr val="92D050"/>
              </a:buClr>
              <a:buFont typeface="Wingdings 3" panose="05040102010807070707" pitchFamily="18" charset="2"/>
              <a:buChar char=""/>
              <a:defRPr/>
            </a:pPr>
            <a:r>
              <a:rPr lang="en-US" altLang="en-US" sz="2800" dirty="0">
                <a:solidFill>
                  <a:schemeClr val="tx1"/>
                </a:solidFill>
                <a:latin typeface="+mn-lt"/>
                <a:cs typeface="Arial" panose="020B0604020202020204" pitchFamily="34" charset="0"/>
              </a:rPr>
              <a:t>This adds up to almost 2.8 million children each year</a:t>
            </a:r>
          </a:p>
        </p:txBody>
      </p:sp>
      <p:sp>
        <p:nvSpPr>
          <p:cNvPr id="2" name="TextBox 1">
            <a:extLst>
              <a:ext uri="{FF2B5EF4-FFF2-40B4-BE49-F238E27FC236}">
                <a16:creationId xmlns:a16="http://schemas.microsoft.com/office/drawing/2014/main" id="{824133EA-5D85-4AB2-8C71-A7E6B21DE8C3}"/>
              </a:ext>
            </a:extLst>
          </p:cNvPr>
          <p:cNvSpPr txBox="1"/>
          <p:nvPr/>
        </p:nvSpPr>
        <p:spPr>
          <a:xfrm>
            <a:off x="7569200" y="5696466"/>
            <a:ext cx="1352550" cy="369332"/>
          </a:xfrm>
          <a:prstGeom prst="rect">
            <a:avLst/>
          </a:prstGeom>
          <a:noFill/>
        </p:spPr>
        <p:txBody>
          <a:bodyPr wrap="square" rtlCol="0">
            <a:spAutoFit/>
          </a:bodyPr>
          <a:lstStyle/>
          <a:p>
            <a:r>
              <a:rPr lang="en-US" dirty="0"/>
              <a:t>(CDC, 2016)</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3">
            <a:extLst>
              <a:ext uri="{FF2B5EF4-FFF2-40B4-BE49-F238E27FC236}">
                <a16:creationId xmlns:a16="http://schemas.microsoft.com/office/drawing/2014/main" id="{A70F3BF1-9E3F-4DEB-9A16-51363444B318}"/>
              </a:ext>
            </a:extLst>
          </p:cNvPr>
          <p:cNvSpPr>
            <a:spLocks noGrp="1"/>
          </p:cNvSpPr>
          <p:nvPr>
            <p:ph type="title"/>
          </p:nvPr>
        </p:nvSpPr>
        <p:spPr>
          <a:xfrm>
            <a:off x="4307220" y="1192241"/>
            <a:ext cx="4111655" cy="1810908"/>
          </a:xfrm>
        </p:spPr>
        <p:txBody>
          <a:bodyPr/>
          <a:lstStyle/>
          <a:p>
            <a:pPr eaLnBrk="1" hangingPunct="1"/>
            <a:r>
              <a:rPr lang="en-US" altLang="en-US" sz="1800" dirty="0">
                <a:solidFill>
                  <a:schemeClr val="tx1"/>
                </a:solidFill>
                <a:latin typeface="+mn-lt"/>
                <a:cs typeface="Arial" panose="020B0604020202020204" pitchFamily="34" charset="0"/>
              </a:rPr>
              <a:t>The school house teaches lessons in playground and building safety to prevent injuries, from falls, which have an increased risk to result in traumatic injury</a:t>
            </a:r>
            <a:r>
              <a:rPr lang="en-US" altLang="en-US" sz="1800" dirty="0">
                <a:solidFill>
                  <a:schemeClr val="tx1"/>
                </a:solidFill>
                <a:latin typeface="+mn-lt"/>
              </a:rPr>
              <a:t>.</a:t>
            </a:r>
          </a:p>
        </p:txBody>
      </p:sp>
      <p:pic>
        <p:nvPicPr>
          <p:cNvPr id="56323" name="Content Placeholder 4">
            <a:extLst>
              <a:ext uri="{FF2B5EF4-FFF2-40B4-BE49-F238E27FC236}">
                <a16:creationId xmlns:a16="http://schemas.microsoft.com/office/drawing/2014/main" id="{0C3D06F5-1E11-4710-931D-8EB661E2B3C6}"/>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7" t="19351" r="-107" b="17989"/>
          <a:stretch/>
        </p:blipFill>
        <p:spPr>
          <a:xfrm>
            <a:off x="4882392" y="3116299"/>
            <a:ext cx="2961313" cy="2725170"/>
          </a:xfrm>
        </p:spPr>
      </p:pic>
      <p:pic>
        <p:nvPicPr>
          <p:cNvPr id="56324" name="Picture 7">
            <a:extLst>
              <a:ext uri="{FF2B5EF4-FFF2-40B4-BE49-F238E27FC236}">
                <a16:creationId xmlns:a16="http://schemas.microsoft.com/office/drawing/2014/main" id="{0EDAB2EF-BDA4-488C-A80A-65FAE30AAFD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4468" y="1277923"/>
            <a:ext cx="3219392" cy="1810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1">
            <a:extLst>
              <a:ext uri="{FF2B5EF4-FFF2-40B4-BE49-F238E27FC236}">
                <a16:creationId xmlns:a16="http://schemas.microsoft.com/office/drawing/2014/main" id="{C9ED803F-E694-48F3-96C6-8E4F5272EDF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4468" y="3429000"/>
            <a:ext cx="3219392"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4">
            <a:extLst>
              <a:ext uri="{FF2B5EF4-FFF2-40B4-BE49-F238E27FC236}">
                <a16:creationId xmlns:a16="http://schemas.microsoft.com/office/drawing/2014/main" id="{E788EE2A-41D9-43B7-975A-C07800135441}"/>
              </a:ext>
            </a:extLst>
          </p:cNvPr>
          <p:cNvSpPr txBox="1">
            <a:spLocks/>
          </p:cNvSpPr>
          <p:nvPr/>
        </p:nvSpPr>
        <p:spPr>
          <a:xfrm>
            <a:off x="1968632" y="-99969"/>
            <a:ext cx="5271067" cy="11430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kern="1200">
                <a:solidFill>
                  <a:srgbClr val="00205B"/>
                </a:solidFill>
                <a:latin typeface="+mj-lt"/>
                <a:ea typeface="+mj-ea"/>
                <a:cs typeface="+mj-cs"/>
              </a:defRPr>
            </a:lvl1pPr>
          </a:lstStyle>
          <a:p>
            <a:r>
              <a:rPr lang="en-US" altLang="en-US" sz="3600" dirty="0">
                <a:latin typeface="+mn-lt"/>
                <a:cs typeface="Arial" panose="020B0604020202020204" pitchFamily="34" charset="0"/>
              </a:rPr>
              <a:t>School &amp; Playground Safety</a:t>
            </a:r>
          </a:p>
        </p:txBody>
      </p:sp>
    </p:spTree>
    <p:extLst>
      <p:ext uri="{BB962C8B-B14F-4D97-AF65-F5344CB8AC3E}">
        <p14:creationId xmlns:p14="http://schemas.microsoft.com/office/powerpoint/2010/main" val="407987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2A26DD31-50FE-4946-8435-DA654C2B93A0}"/>
              </a:ext>
            </a:extLst>
          </p:cNvPr>
          <p:cNvSpPr>
            <a:spLocks noGrp="1"/>
          </p:cNvSpPr>
          <p:nvPr>
            <p:ph type="title"/>
          </p:nvPr>
        </p:nvSpPr>
        <p:spPr>
          <a:xfrm>
            <a:off x="827088" y="17929"/>
            <a:ext cx="7056438" cy="838200"/>
          </a:xfrm>
        </p:spPr>
        <p:txBody>
          <a:bodyPr/>
          <a:lstStyle/>
          <a:p>
            <a:pPr algn="ctr"/>
            <a:r>
              <a:rPr lang="en-US" altLang="en-US" sz="3600" dirty="0"/>
              <a:t>History</a:t>
            </a:r>
          </a:p>
        </p:txBody>
      </p:sp>
      <p:sp>
        <p:nvSpPr>
          <p:cNvPr id="8195" name="Content Placeholder 2">
            <a:extLst>
              <a:ext uri="{FF2B5EF4-FFF2-40B4-BE49-F238E27FC236}">
                <a16:creationId xmlns:a16="http://schemas.microsoft.com/office/drawing/2014/main" id="{F43CBF86-CB0C-4C1C-8710-209F9C48359A}"/>
              </a:ext>
            </a:extLst>
          </p:cNvPr>
          <p:cNvSpPr>
            <a:spLocks noGrp="1"/>
          </p:cNvSpPr>
          <p:nvPr>
            <p:ph idx="1"/>
          </p:nvPr>
        </p:nvSpPr>
        <p:spPr>
          <a:xfrm>
            <a:off x="1216025" y="1028700"/>
            <a:ext cx="6711950" cy="4800600"/>
          </a:xfrm>
        </p:spPr>
        <p:txBody>
          <a:bodyPr>
            <a:normAutofit fontScale="70000" lnSpcReduction="20000"/>
          </a:bodyPr>
          <a:lstStyle/>
          <a:p>
            <a:pPr>
              <a:buClr>
                <a:srgbClr val="92D050"/>
              </a:buClr>
              <a:buFont typeface="Wingdings 3" panose="05040102010807070707" pitchFamily="18" charset="2"/>
              <a:buChar char="u"/>
            </a:pPr>
            <a:r>
              <a:rPr lang="en-US" altLang="en-US" dirty="0">
                <a:solidFill>
                  <a:schemeClr val="tx1"/>
                </a:solidFill>
              </a:rPr>
              <a:t>Over 30 years ago the program was started by ED physicians with an array of funding through out the year</a:t>
            </a:r>
          </a:p>
          <a:p>
            <a:pPr marL="0" indent="0">
              <a:buClr>
                <a:srgbClr val="92D050"/>
              </a:buClr>
              <a:buNone/>
            </a:pPr>
            <a:endParaRPr lang="en-US" altLang="en-US" dirty="0">
              <a:solidFill>
                <a:schemeClr val="tx1"/>
              </a:solidFill>
            </a:endParaRPr>
          </a:p>
          <a:p>
            <a:pPr>
              <a:buClr>
                <a:srgbClr val="92D050"/>
              </a:buClr>
              <a:buFont typeface="Wingdings 3" panose="05040102010807070707" pitchFamily="18" charset="2"/>
              <a:buChar char="u"/>
            </a:pPr>
            <a:r>
              <a:rPr lang="en-US" altLang="en-US" dirty="0">
                <a:solidFill>
                  <a:schemeClr val="tx1"/>
                </a:solidFill>
              </a:rPr>
              <a:t>Cardon Children’s Injury Prevention was in 14 elementary schools kinder to fifth grade approximately 1500 children in four east valley cities</a:t>
            </a:r>
          </a:p>
          <a:p>
            <a:pPr marL="0" indent="0">
              <a:buClr>
                <a:srgbClr val="92D050"/>
              </a:buClr>
              <a:buNone/>
            </a:pPr>
            <a:endParaRPr lang="en-US" altLang="en-US" dirty="0">
              <a:solidFill>
                <a:schemeClr val="tx1"/>
              </a:solidFill>
            </a:endParaRPr>
          </a:p>
          <a:p>
            <a:pPr>
              <a:buClr>
                <a:srgbClr val="92D050"/>
              </a:buClr>
              <a:buFont typeface="Wingdings 3" panose="05040102010807070707" pitchFamily="18" charset="2"/>
              <a:buChar char="u"/>
            </a:pPr>
            <a:r>
              <a:rPr lang="en-US" altLang="en-US" dirty="0">
                <a:solidFill>
                  <a:schemeClr val="tx1"/>
                </a:solidFill>
              </a:rPr>
              <a:t>30 minute presentation were given each month August- April and in May helmets were fitted to each student</a:t>
            </a:r>
          </a:p>
          <a:p>
            <a:pPr>
              <a:buClr>
                <a:srgbClr val="92D050"/>
              </a:buClr>
              <a:buFont typeface="Wingdings 3" panose="05040102010807070707" pitchFamily="18" charset="2"/>
              <a:buChar char="u"/>
            </a:pPr>
            <a:endParaRPr lang="en-US" altLang="en-US" dirty="0">
              <a:solidFill>
                <a:schemeClr val="tx1"/>
              </a:solidFill>
            </a:endParaRPr>
          </a:p>
          <a:p>
            <a:pPr>
              <a:buClr>
                <a:srgbClr val="92D050"/>
              </a:buClr>
              <a:buFont typeface="Wingdings 3" panose="05040102010807070707" pitchFamily="18" charset="2"/>
              <a:buChar char="u"/>
            </a:pPr>
            <a:r>
              <a:rPr lang="en-US" altLang="en-US" dirty="0">
                <a:solidFill>
                  <a:schemeClr val="tx1"/>
                </a:solidFill>
              </a:rPr>
              <a:t>Topics included healthy living/germs – pedestrian – fire- stranger danger – poison – bike/helmets – car seat/booster/seatbelt – gun – water safety</a:t>
            </a:r>
          </a:p>
        </p:txBody>
      </p:sp>
    </p:spTree>
    <p:extLst>
      <p:ext uri="{BB962C8B-B14F-4D97-AF65-F5344CB8AC3E}">
        <p14:creationId xmlns:p14="http://schemas.microsoft.com/office/powerpoint/2010/main" val="33014872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469BE-B25B-4E10-9CF3-FECC2EB222DD}"/>
              </a:ext>
            </a:extLst>
          </p:cNvPr>
          <p:cNvSpPr>
            <a:spLocks noGrp="1"/>
          </p:cNvSpPr>
          <p:nvPr>
            <p:ph type="title"/>
          </p:nvPr>
        </p:nvSpPr>
        <p:spPr/>
        <p:txBody>
          <a:bodyPr/>
          <a:lstStyle/>
          <a:p>
            <a:pPr algn="ctr">
              <a:defRPr/>
            </a:pPr>
            <a:r>
              <a:rPr lang="en-US" sz="4000" dirty="0">
                <a:latin typeface="+mn-lt"/>
              </a:rPr>
              <a:t>Effects</a:t>
            </a:r>
            <a:r>
              <a:rPr lang="en-US" sz="4000" dirty="0"/>
              <a:t> of Bullying</a:t>
            </a:r>
          </a:p>
        </p:txBody>
      </p:sp>
      <p:sp>
        <p:nvSpPr>
          <p:cNvPr id="3" name="Content Placeholder 2">
            <a:extLst>
              <a:ext uri="{FF2B5EF4-FFF2-40B4-BE49-F238E27FC236}">
                <a16:creationId xmlns:a16="http://schemas.microsoft.com/office/drawing/2014/main" id="{2EB4D9F7-DABC-4059-BDED-1C1A2A98722C}"/>
              </a:ext>
            </a:extLst>
          </p:cNvPr>
          <p:cNvSpPr>
            <a:spLocks noGrp="1"/>
          </p:cNvSpPr>
          <p:nvPr>
            <p:ph idx="1"/>
          </p:nvPr>
        </p:nvSpPr>
        <p:spPr>
          <a:xfrm>
            <a:off x="381000" y="806450"/>
            <a:ext cx="8229600" cy="5245100"/>
          </a:xfrm>
        </p:spPr>
        <p:txBody>
          <a:bodyPr>
            <a:normAutofit fontScale="92500"/>
          </a:bodyPr>
          <a:lstStyle/>
          <a:p>
            <a:pPr>
              <a:buClr>
                <a:srgbClr val="92D050"/>
              </a:buClr>
              <a:buFont typeface="Wingdings 3" panose="05040102010807070707" pitchFamily="18" charset="2"/>
              <a:buChar char=""/>
              <a:defRPr/>
            </a:pPr>
            <a:r>
              <a:rPr lang="en-US" sz="2300" dirty="0">
                <a:solidFill>
                  <a:schemeClr val="tx1"/>
                </a:solidFill>
                <a:latin typeface="+mn-lt"/>
              </a:rPr>
              <a:t>Bullying can affect everyone—those who are bullied, those who bully, and those who witness bullying. Bullying is linked to many negative outcomes including impacts on mental health, substance use, and suicide</a:t>
            </a:r>
            <a:endParaRPr lang="en-US" sz="2300" dirty="0">
              <a:solidFill>
                <a:schemeClr val="tx1"/>
              </a:solidFill>
            </a:endParaRPr>
          </a:p>
          <a:p>
            <a:pPr marL="0" indent="0">
              <a:buClr>
                <a:srgbClr val="92D050"/>
              </a:buClr>
              <a:buNone/>
              <a:defRPr/>
            </a:pPr>
            <a:endParaRPr lang="en-US" sz="2300" dirty="0">
              <a:solidFill>
                <a:schemeClr val="tx1"/>
              </a:solidFill>
              <a:latin typeface="+mn-lt"/>
            </a:endParaRPr>
          </a:p>
          <a:p>
            <a:pPr>
              <a:buClr>
                <a:srgbClr val="92D050"/>
              </a:buClr>
              <a:buFont typeface="Wingdings 3" panose="05040102010807070707" pitchFamily="18" charset="2"/>
              <a:buChar char=""/>
              <a:defRPr/>
            </a:pPr>
            <a:r>
              <a:rPr lang="en-US" sz="2300" dirty="0">
                <a:solidFill>
                  <a:schemeClr val="tx1"/>
                </a:solidFill>
                <a:latin typeface="+mn-lt"/>
              </a:rPr>
              <a:t>Kids who are bullied can experience negative physical, school, and mental health issues. Kids who are bullied are more likely to experience: Depression and anxiety, increased feelings of sadness and loneliness, changes in sleep and eating patterns, and loss of interest in activities they used to enjoy. These issues may persist into adulthood. They are more likely to miss, skip, or drop out of school</a:t>
            </a:r>
          </a:p>
          <a:p>
            <a:pPr marL="0" indent="0">
              <a:buClr>
                <a:srgbClr val="92D050"/>
              </a:buClr>
              <a:buNone/>
              <a:defRPr/>
            </a:pPr>
            <a:endParaRPr lang="en-US" sz="2300" dirty="0">
              <a:solidFill>
                <a:schemeClr val="tx1"/>
              </a:solidFill>
            </a:endParaRPr>
          </a:p>
          <a:p>
            <a:pPr>
              <a:buClr>
                <a:srgbClr val="92D050"/>
              </a:buClr>
              <a:buFont typeface="Wingdings 3" panose="05040102010807070707" pitchFamily="18" charset="2"/>
              <a:buChar char=""/>
              <a:defRPr/>
            </a:pPr>
            <a:r>
              <a:rPr lang="en-US" sz="2300" dirty="0">
                <a:solidFill>
                  <a:schemeClr val="tx1"/>
                </a:solidFill>
              </a:rPr>
              <a:t>A very small number of bullied children might retaliate through extremely violent measures. In 12 of 15 school shooting cases in the 1990s, the shooters had a history of being bullied</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BE7973A7-3A23-4B94-A0F2-55D597E1A234}"/>
              </a:ext>
            </a:extLst>
          </p:cNvPr>
          <p:cNvSpPr>
            <a:spLocks noGrp="1"/>
          </p:cNvSpPr>
          <p:nvPr>
            <p:ph type="title"/>
          </p:nvPr>
        </p:nvSpPr>
        <p:spPr>
          <a:xfrm>
            <a:off x="950913" y="4344798"/>
            <a:ext cx="7620000" cy="1143000"/>
          </a:xfrm>
        </p:spPr>
        <p:txBody>
          <a:bodyPr/>
          <a:lstStyle/>
          <a:p>
            <a:pPr eaLnBrk="1" hangingPunct="1"/>
            <a:r>
              <a:rPr lang="en-US" altLang="en-US" sz="2000" dirty="0">
                <a:latin typeface="+mn-lt"/>
                <a:cs typeface="Arial" panose="020B0604020202020204" pitchFamily="34" charset="0"/>
              </a:rPr>
              <a:t>The school house and bully wall teaches children about the dangers of bullying and identifies types of bullying behavior.  In this lesson children are taught the negative consequences of bullying behavior and how bullying can lead to an increased risk for injury.</a:t>
            </a:r>
          </a:p>
        </p:txBody>
      </p:sp>
      <p:pic>
        <p:nvPicPr>
          <p:cNvPr id="57347" name="Content Placeholder 3">
            <a:extLst>
              <a:ext uri="{FF2B5EF4-FFF2-40B4-BE49-F238E27FC236}">
                <a16:creationId xmlns:a16="http://schemas.microsoft.com/office/drawing/2014/main" id="{5DED6E8C-CC5A-4F83-AE33-830B46A3525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521828" y="1370202"/>
            <a:ext cx="4230687" cy="2379663"/>
          </a:xfrm>
        </p:spPr>
      </p:pic>
      <p:pic>
        <p:nvPicPr>
          <p:cNvPr id="57348" name="Picture 5">
            <a:extLst>
              <a:ext uri="{FF2B5EF4-FFF2-40B4-BE49-F238E27FC236}">
                <a16:creationId xmlns:a16="http://schemas.microsoft.com/office/drawing/2014/main" id="{D2BC7762-EA05-4261-B101-F99C1986B6DC}"/>
              </a:ext>
            </a:extLst>
          </p:cNvPr>
          <p:cNvPicPr>
            <a:picLocks noChangeAspect="1"/>
          </p:cNvPicPr>
          <p:nvPr/>
        </p:nvPicPr>
        <p:blipFill>
          <a:blip r:embed="rId3">
            <a:extLst>
              <a:ext uri="{28A0092B-C50C-407E-A947-70E740481C1C}">
                <a14:useLocalDpi xmlns:a14="http://schemas.microsoft.com/office/drawing/2010/main" val="0"/>
              </a:ext>
            </a:extLst>
          </a:blip>
          <a:srcRect l="9042" t="9645" r="11378" b="9981"/>
          <a:stretch>
            <a:fillRect/>
          </a:stretch>
        </p:blipFill>
        <p:spPr bwMode="auto">
          <a:xfrm>
            <a:off x="391485" y="1370202"/>
            <a:ext cx="3785871" cy="237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a:extLst>
              <a:ext uri="{FF2B5EF4-FFF2-40B4-BE49-F238E27FC236}">
                <a16:creationId xmlns:a16="http://schemas.microsoft.com/office/drawing/2014/main" id="{AA998D24-171F-425A-982F-D502B6777792}"/>
              </a:ext>
            </a:extLst>
          </p:cNvPr>
          <p:cNvSpPr txBox="1">
            <a:spLocks/>
          </p:cNvSpPr>
          <p:nvPr/>
        </p:nvSpPr>
        <p:spPr>
          <a:xfrm>
            <a:off x="1968632" y="-99969"/>
            <a:ext cx="5271067" cy="11430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kern="1200">
                <a:solidFill>
                  <a:srgbClr val="00205B"/>
                </a:solidFill>
                <a:latin typeface="+mj-lt"/>
                <a:ea typeface="+mj-ea"/>
                <a:cs typeface="+mj-cs"/>
              </a:defRPr>
            </a:lvl1pPr>
          </a:lstStyle>
          <a:p>
            <a:r>
              <a:rPr lang="en-US" altLang="en-US" sz="3600" dirty="0">
                <a:latin typeface="+mn-lt"/>
                <a:cs typeface="Arial" panose="020B0604020202020204" pitchFamily="34" charset="0"/>
              </a:rPr>
              <a:t>School &amp; Playground Safety</a:t>
            </a:r>
          </a:p>
        </p:txBody>
      </p:sp>
    </p:spTree>
    <p:extLst>
      <p:ext uri="{BB962C8B-B14F-4D97-AF65-F5344CB8AC3E}">
        <p14:creationId xmlns:p14="http://schemas.microsoft.com/office/powerpoint/2010/main" val="36799674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4C8224E7-A840-4CC9-B4F3-3B61BD009383}"/>
              </a:ext>
            </a:extLst>
          </p:cNvPr>
          <p:cNvSpPr>
            <a:spLocks noGrp="1"/>
          </p:cNvSpPr>
          <p:nvPr>
            <p:ph type="title"/>
          </p:nvPr>
        </p:nvSpPr>
        <p:spPr>
          <a:xfrm>
            <a:off x="381699" y="140272"/>
            <a:ext cx="8380602" cy="1124988"/>
          </a:xfrm>
        </p:spPr>
        <p:txBody>
          <a:bodyPr/>
          <a:lstStyle/>
          <a:p>
            <a:r>
              <a:rPr lang="en-US" altLang="en-US" sz="3600" b="0" dirty="0">
                <a:latin typeface="Calibri" panose="020F0502020204030204" pitchFamily="34" charset="0"/>
                <a:cs typeface="Calibri" panose="020F0502020204030204" pitchFamily="34" charset="0"/>
              </a:rPr>
              <a:t>Safety Town – An Injury Prevention Program</a:t>
            </a:r>
            <a:br>
              <a:rPr lang="en-US" altLang="en-US" sz="3600" b="0" dirty="0">
                <a:latin typeface="Calibri" panose="020F0502020204030204" pitchFamily="34" charset="0"/>
                <a:cs typeface="Calibri" panose="020F0502020204030204" pitchFamily="34" charset="0"/>
              </a:rPr>
            </a:br>
            <a:endParaRPr lang="en-US" altLang="en-US" sz="3600" b="0" dirty="0"/>
          </a:p>
        </p:txBody>
      </p:sp>
      <p:sp>
        <p:nvSpPr>
          <p:cNvPr id="7171" name="Content Placeholder 1">
            <a:extLst>
              <a:ext uri="{FF2B5EF4-FFF2-40B4-BE49-F238E27FC236}">
                <a16:creationId xmlns:a16="http://schemas.microsoft.com/office/drawing/2014/main" id="{79FE2231-0525-49B4-9050-AD956D618B3E}"/>
              </a:ext>
            </a:extLst>
          </p:cNvPr>
          <p:cNvSpPr>
            <a:spLocks noGrp="1"/>
          </p:cNvSpPr>
          <p:nvPr>
            <p:ph idx="1"/>
          </p:nvPr>
        </p:nvSpPr>
        <p:spPr>
          <a:xfrm>
            <a:off x="3770313" y="258763"/>
            <a:ext cx="5111750" cy="5853112"/>
          </a:xfrm>
        </p:spPr>
        <p:txBody>
          <a:bodyPr/>
          <a:lstStyle/>
          <a:p>
            <a:pPr>
              <a:defRPr/>
            </a:pPr>
            <a:endParaRPr lang="en-US" sz="1600" dirty="0"/>
          </a:p>
          <a:p>
            <a:pPr marL="0" indent="0">
              <a:buFontTx/>
              <a:buNone/>
              <a:defRPr/>
            </a:pPr>
            <a:r>
              <a:rPr lang="en-US" sz="1600" dirty="0"/>
              <a:t>	</a:t>
            </a:r>
          </a:p>
        </p:txBody>
      </p:sp>
      <p:sp>
        <p:nvSpPr>
          <p:cNvPr id="5" name="Text Placeholder 4">
            <a:extLst>
              <a:ext uri="{FF2B5EF4-FFF2-40B4-BE49-F238E27FC236}">
                <a16:creationId xmlns:a16="http://schemas.microsoft.com/office/drawing/2014/main" id="{23D661F5-A635-4083-92EB-593226148FA2}"/>
              </a:ext>
            </a:extLst>
          </p:cNvPr>
          <p:cNvSpPr>
            <a:spLocks noGrp="1"/>
          </p:cNvSpPr>
          <p:nvPr>
            <p:ph type="body" sz="half" idx="2"/>
          </p:nvPr>
        </p:nvSpPr>
        <p:spPr>
          <a:xfrm>
            <a:off x="304800" y="1524000"/>
            <a:ext cx="3008313" cy="2749550"/>
          </a:xfrm>
        </p:spPr>
        <p:txBody>
          <a:bodyPr>
            <a:normAutofit fontScale="92500"/>
          </a:bodyPr>
          <a:lstStyle/>
          <a:p>
            <a:pPr marL="285750" indent="-285750">
              <a:buFont typeface="Arial" panose="020B0604020202020204" pitchFamily="34" charset="0"/>
              <a:buChar char="•"/>
              <a:defRPr/>
            </a:pPr>
            <a:r>
              <a:rPr lang="en-US" sz="1600" dirty="0">
                <a:solidFill>
                  <a:schemeClr val="tx1"/>
                </a:solidFill>
              </a:rPr>
              <a:t>Build Safety Town to be an interactive educational destination for kids, teens and adults.</a:t>
            </a:r>
          </a:p>
          <a:p>
            <a:pPr marL="285750" indent="-285750">
              <a:buFont typeface="Arial" panose="020B0604020202020204" pitchFamily="34" charset="0"/>
              <a:buChar char="•"/>
              <a:defRPr/>
            </a:pPr>
            <a:r>
              <a:rPr lang="en-US" sz="1600" dirty="0">
                <a:solidFill>
                  <a:schemeClr val="tx1"/>
                </a:solidFill>
              </a:rPr>
              <a:t>Anchored at Cardon Children’s Medical Center a Mobile Safety Town to take to events around  the metro area and state to teach injury prevention. </a:t>
            </a:r>
          </a:p>
          <a:p>
            <a:pPr>
              <a:defRPr/>
            </a:pPr>
            <a:endParaRPr lang="en-US" sz="1600" dirty="0">
              <a:solidFill>
                <a:schemeClr val="tx1"/>
              </a:solidFill>
            </a:endParaRPr>
          </a:p>
          <a:p>
            <a:pPr>
              <a:defRPr/>
            </a:pPr>
            <a:r>
              <a:rPr lang="en-US" sz="1600" dirty="0">
                <a:solidFill>
                  <a:schemeClr val="tx1"/>
                </a:solidFill>
              </a:rPr>
              <a:t>Safety topics to be included:</a:t>
            </a:r>
          </a:p>
          <a:p>
            <a:pPr>
              <a:defRPr/>
            </a:pPr>
            <a:endParaRPr lang="en-US" dirty="0"/>
          </a:p>
        </p:txBody>
      </p:sp>
      <p:pic>
        <p:nvPicPr>
          <p:cNvPr id="7173" name="Picture 7">
            <a:extLst>
              <a:ext uri="{FF2B5EF4-FFF2-40B4-BE49-F238E27FC236}">
                <a16:creationId xmlns:a16="http://schemas.microsoft.com/office/drawing/2014/main" id="{786ECF8E-8563-4946-A2DC-C53C4D280B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6099" y="1165753"/>
            <a:ext cx="1524000" cy="2362200"/>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8">
            <a:extLst>
              <a:ext uri="{FF2B5EF4-FFF2-40B4-BE49-F238E27FC236}">
                <a16:creationId xmlns:a16="http://schemas.microsoft.com/office/drawing/2014/main" id="{49BDC311-7A4F-42D2-BE6B-FB4E3880D8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9118" y="1266901"/>
            <a:ext cx="1428750" cy="2308530"/>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5" name="Picture 15" descr="I:\Injury Prevention\events\pictures edison bike rodeo\IMG_2649.JPG">
            <a:extLst>
              <a:ext uri="{FF2B5EF4-FFF2-40B4-BE49-F238E27FC236}">
                <a16:creationId xmlns:a16="http://schemas.microsoft.com/office/drawing/2014/main" id="{864052D4-70AA-40D2-9FCE-F9B5F6F06E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0399" y="3688963"/>
            <a:ext cx="2819400" cy="2286000"/>
          </a:xfrm>
          <a:prstGeom prst="rect">
            <a:avLst/>
          </a:prstGeom>
          <a:noFill/>
          <a:ln>
            <a:noFill/>
          </a:ln>
          <a:effectLst>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11" descr="C:\Users\scunningham\AppData\Local\Microsoft\Windows\Temporary Internet Files\Content.IE5\J9MJ1YXT\MC900183318[1].wmf">
            <a:extLst>
              <a:ext uri="{FF2B5EF4-FFF2-40B4-BE49-F238E27FC236}">
                <a16:creationId xmlns:a16="http://schemas.microsoft.com/office/drawing/2014/main" id="{8C1D5271-C46B-431B-98E8-EDFC3E8DD53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14625" y="4042572"/>
            <a:ext cx="2495112" cy="2120845"/>
          </a:xfrm>
          <a:prstGeom prst="rect">
            <a:avLst/>
          </a:prstGeom>
          <a:noFill/>
          <a:ln>
            <a:noFill/>
          </a:ln>
          <a:effectLst>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13">
            <a:extLst>
              <a:ext uri="{FF2B5EF4-FFF2-40B4-BE49-F238E27FC236}">
                <a16:creationId xmlns:a16="http://schemas.microsoft.com/office/drawing/2014/main" id="{0F983F75-1D3E-403E-BF83-E6338699DB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0025" y="4403725"/>
            <a:ext cx="2057400" cy="1481328"/>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6395" name="Group 12">
            <a:extLst>
              <a:ext uri="{FF2B5EF4-FFF2-40B4-BE49-F238E27FC236}">
                <a16:creationId xmlns:a16="http://schemas.microsoft.com/office/drawing/2014/main" id="{1B2ED90E-84C5-4AF5-AF5D-1E678C7AF0C8}"/>
              </a:ext>
            </a:extLst>
          </p:cNvPr>
          <p:cNvGrpSpPr>
            <a:grpSpLocks/>
          </p:cNvGrpSpPr>
          <p:nvPr/>
        </p:nvGrpSpPr>
        <p:grpSpPr bwMode="auto">
          <a:xfrm>
            <a:off x="2967415" y="869768"/>
            <a:ext cx="2763838" cy="3214687"/>
            <a:chOff x="-883200" y="2215587"/>
            <a:chExt cx="3352800" cy="4272992"/>
          </a:xfrm>
        </p:grpSpPr>
        <p:pic>
          <p:nvPicPr>
            <p:cNvPr id="16397" name="Picture 2" descr="C:\Users\sfreestone\AppData\Local\Microsoft\Windows\Temporary Internet Files\Content.IE5\59ZRSG3I\MC900412754[1].wmf">
              <a:extLst>
                <a:ext uri="{FF2B5EF4-FFF2-40B4-BE49-F238E27FC236}">
                  <a16:creationId xmlns:a16="http://schemas.microsoft.com/office/drawing/2014/main" id="{930E2205-9580-4871-A376-868964BEBEB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3200" y="2215587"/>
              <a:ext cx="3352800" cy="4272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398" name="Group 14">
              <a:extLst>
                <a:ext uri="{FF2B5EF4-FFF2-40B4-BE49-F238E27FC236}">
                  <a16:creationId xmlns:a16="http://schemas.microsoft.com/office/drawing/2014/main" id="{D2EE8C40-B33C-47FF-9057-AA16119E1A8C}"/>
                </a:ext>
              </a:extLst>
            </p:cNvPr>
            <p:cNvGrpSpPr>
              <a:grpSpLocks/>
            </p:cNvGrpSpPr>
            <p:nvPr/>
          </p:nvGrpSpPr>
          <p:grpSpPr bwMode="auto">
            <a:xfrm>
              <a:off x="-353164" y="3485543"/>
              <a:ext cx="2219947" cy="1638913"/>
              <a:chOff x="-493501" y="3407241"/>
              <a:chExt cx="2394262" cy="1733072"/>
            </a:xfrm>
          </p:grpSpPr>
          <p:sp>
            <p:nvSpPr>
              <p:cNvPr id="16399" name="TextBox 15">
                <a:extLst>
                  <a:ext uri="{FF2B5EF4-FFF2-40B4-BE49-F238E27FC236}">
                    <a16:creationId xmlns:a16="http://schemas.microsoft.com/office/drawing/2014/main" id="{E6775A84-0496-4A2F-9763-0A52F4209B65}"/>
                  </a:ext>
                </a:extLst>
              </p:cNvPr>
              <p:cNvSpPr txBox="1">
                <a:spLocks noChangeArrowheads="1"/>
              </p:cNvSpPr>
              <p:nvPr/>
            </p:nvSpPr>
            <p:spPr bwMode="auto">
              <a:xfrm>
                <a:off x="60433" y="3407241"/>
                <a:ext cx="1364888" cy="389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pPr>
                <a:r>
                  <a:rPr lang="en-US" altLang="en-US" sz="1200">
                    <a:solidFill>
                      <a:srgbClr val="000000"/>
                    </a:solidFill>
                    <a:latin typeface="Arial" panose="020B0604020202020204" pitchFamily="34" charset="0"/>
                  </a:rPr>
                  <a:t>Water &amp; Fire</a:t>
                </a:r>
              </a:p>
            </p:txBody>
          </p:sp>
          <p:sp>
            <p:nvSpPr>
              <p:cNvPr id="16400" name="TextBox 16">
                <a:extLst>
                  <a:ext uri="{FF2B5EF4-FFF2-40B4-BE49-F238E27FC236}">
                    <a16:creationId xmlns:a16="http://schemas.microsoft.com/office/drawing/2014/main" id="{72C664E7-6866-40AC-9999-ECC4825D5CB9}"/>
                  </a:ext>
                </a:extLst>
              </p:cNvPr>
              <p:cNvSpPr txBox="1">
                <a:spLocks noChangeArrowheads="1"/>
              </p:cNvSpPr>
              <p:nvPr/>
            </p:nvSpPr>
            <p:spPr bwMode="auto">
              <a:xfrm>
                <a:off x="67089" y="3678169"/>
                <a:ext cx="1403507" cy="389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pPr>
                <a:r>
                  <a:rPr lang="en-US" altLang="en-US" sz="1200">
                    <a:solidFill>
                      <a:srgbClr val="000000"/>
                    </a:solidFill>
                    <a:latin typeface="Arial" panose="020B0604020202020204" pitchFamily="34" charset="0"/>
                  </a:rPr>
                  <a:t>Booster Seat</a:t>
                </a:r>
              </a:p>
            </p:txBody>
          </p:sp>
          <p:sp>
            <p:nvSpPr>
              <p:cNvPr id="16401" name="TextBox 17">
                <a:extLst>
                  <a:ext uri="{FF2B5EF4-FFF2-40B4-BE49-F238E27FC236}">
                    <a16:creationId xmlns:a16="http://schemas.microsoft.com/office/drawing/2014/main" id="{B2A29B92-A1F6-4198-9A79-AEE77210CEB7}"/>
                  </a:ext>
                </a:extLst>
              </p:cNvPr>
              <p:cNvSpPr txBox="1">
                <a:spLocks noChangeArrowheads="1"/>
              </p:cNvSpPr>
              <p:nvPr/>
            </p:nvSpPr>
            <p:spPr bwMode="auto">
              <a:xfrm>
                <a:off x="-182735" y="3949011"/>
                <a:ext cx="2083496" cy="389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pPr>
                <a:r>
                  <a:rPr lang="en-US" altLang="en-US" sz="1200">
                    <a:solidFill>
                      <a:srgbClr val="000000"/>
                    </a:solidFill>
                    <a:latin typeface="Arial" panose="020B0604020202020204" pitchFamily="34" charset="0"/>
                  </a:rPr>
                  <a:t>Bicycle &amp; Pedestrian</a:t>
                </a:r>
              </a:p>
            </p:txBody>
          </p:sp>
          <p:sp>
            <p:nvSpPr>
              <p:cNvPr id="16402" name="TextBox 18">
                <a:extLst>
                  <a:ext uri="{FF2B5EF4-FFF2-40B4-BE49-F238E27FC236}">
                    <a16:creationId xmlns:a16="http://schemas.microsoft.com/office/drawing/2014/main" id="{FEB37421-BA30-455B-8345-4079314C2EED}"/>
                  </a:ext>
                </a:extLst>
              </p:cNvPr>
              <p:cNvSpPr txBox="1">
                <a:spLocks noChangeArrowheads="1"/>
              </p:cNvSpPr>
              <p:nvPr/>
            </p:nvSpPr>
            <p:spPr bwMode="auto">
              <a:xfrm>
                <a:off x="-57283" y="4218587"/>
                <a:ext cx="1724780" cy="389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pPr>
                <a:r>
                  <a:rPr lang="en-US" altLang="en-US" sz="1200">
                    <a:solidFill>
                      <a:srgbClr val="000000"/>
                    </a:solidFill>
                    <a:latin typeface="Arial" panose="020B0604020202020204" pitchFamily="34" charset="0"/>
                  </a:rPr>
                  <a:t>Stranger Danger</a:t>
                </a:r>
              </a:p>
            </p:txBody>
          </p:sp>
          <p:sp>
            <p:nvSpPr>
              <p:cNvPr id="16403" name="TextBox 19">
                <a:extLst>
                  <a:ext uri="{FF2B5EF4-FFF2-40B4-BE49-F238E27FC236}">
                    <a16:creationId xmlns:a16="http://schemas.microsoft.com/office/drawing/2014/main" id="{1E310FF6-9CA1-4E7E-8A6D-CD433292D03C}"/>
                  </a:ext>
                </a:extLst>
              </p:cNvPr>
              <p:cNvSpPr txBox="1">
                <a:spLocks noChangeArrowheads="1"/>
              </p:cNvSpPr>
              <p:nvPr/>
            </p:nvSpPr>
            <p:spPr bwMode="auto">
              <a:xfrm>
                <a:off x="-57282" y="4498931"/>
                <a:ext cx="1825472" cy="389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pPr>
                <a:r>
                  <a:rPr lang="en-US" altLang="en-US" sz="1200">
                    <a:solidFill>
                      <a:srgbClr val="000000"/>
                    </a:solidFill>
                    <a:latin typeface="Arial" panose="020B0604020202020204" pitchFamily="34" charset="0"/>
                  </a:rPr>
                  <a:t>Distracted Driving</a:t>
                </a:r>
              </a:p>
            </p:txBody>
          </p:sp>
          <p:sp>
            <p:nvSpPr>
              <p:cNvPr id="16404" name="TextBox 20">
                <a:extLst>
                  <a:ext uri="{FF2B5EF4-FFF2-40B4-BE49-F238E27FC236}">
                    <a16:creationId xmlns:a16="http://schemas.microsoft.com/office/drawing/2014/main" id="{1D420402-ACBD-40A7-BEAD-D1B7FFDA4D00}"/>
                  </a:ext>
                </a:extLst>
              </p:cNvPr>
              <p:cNvSpPr txBox="1">
                <a:spLocks noChangeArrowheads="1"/>
              </p:cNvSpPr>
              <p:nvPr/>
            </p:nvSpPr>
            <p:spPr bwMode="auto">
              <a:xfrm>
                <a:off x="-493501" y="4750882"/>
                <a:ext cx="1580033" cy="389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pPr>
                <a:r>
                  <a:rPr lang="en-US" altLang="en-US" sz="1200">
                    <a:solidFill>
                      <a:srgbClr val="000000"/>
                    </a:solidFill>
                    <a:latin typeface="Arial" panose="020B0604020202020204" pitchFamily="34" charset="0"/>
                  </a:rPr>
                  <a:t>Fall Prevention</a:t>
                </a:r>
              </a:p>
            </p:txBody>
          </p:sp>
        </p:grpSp>
      </p:grpSp>
      <p:pic>
        <p:nvPicPr>
          <p:cNvPr id="3074" name="Picture 2" descr="Image result for banner cardon children's hospital">
            <a:extLst>
              <a:ext uri="{FF2B5EF4-FFF2-40B4-BE49-F238E27FC236}">
                <a16:creationId xmlns:a16="http://schemas.microsoft.com/office/drawing/2014/main" id="{802F5047-6CCD-47E0-BF33-24C2FD4841D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69983" y="4771807"/>
            <a:ext cx="279920" cy="22803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03F0895-E0B9-462C-85E9-FBD0332DC36B}"/>
              </a:ext>
            </a:extLst>
          </p:cNvPr>
          <p:cNvPicPr>
            <a:picLocks noChangeAspect="1"/>
          </p:cNvPicPr>
          <p:nvPr/>
        </p:nvPicPr>
        <p:blipFill>
          <a:blip r:embed="rId10"/>
          <a:stretch>
            <a:fillRect/>
          </a:stretch>
        </p:blipFill>
        <p:spPr>
          <a:xfrm>
            <a:off x="3854336" y="5060172"/>
            <a:ext cx="199626" cy="160569"/>
          </a:xfrm>
          <a:prstGeom prst="rect">
            <a:avLst/>
          </a:prstGeom>
        </p:spPr>
      </p:pic>
      <p:pic>
        <p:nvPicPr>
          <p:cNvPr id="3078" name="Picture 6" descr="Image result for banner cardon children's hospital">
            <a:extLst>
              <a:ext uri="{FF2B5EF4-FFF2-40B4-BE49-F238E27FC236}">
                <a16:creationId xmlns:a16="http://schemas.microsoft.com/office/drawing/2014/main" id="{CBBDB8D4-423D-4E62-B8E2-9FA776429CB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63961" y="3080787"/>
            <a:ext cx="635127" cy="51739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DCEAE33-9F0C-4C43-B987-1E69A62A31C6}"/>
              </a:ext>
            </a:extLst>
          </p:cNvPr>
          <p:cNvSpPr txBox="1"/>
          <p:nvPr/>
        </p:nvSpPr>
        <p:spPr>
          <a:xfrm>
            <a:off x="281374" y="972276"/>
            <a:ext cx="2763838" cy="492443"/>
          </a:xfrm>
          <a:prstGeom prst="rect">
            <a:avLst/>
          </a:prstGeom>
          <a:noFill/>
        </p:spPr>
        <p:txBody>
          <a:bodyPr wrap="square" rtlCol="0">
            <a:spAutoFit/>
          </a:bodyPr>
          <a:lstStyle/>
          <a:p>
            <a:r>
              <a:rPr lang="en-US" altLang="en-US" sz="2600" dirty="0">
                <a:latin typeface="Calibri" panose="020F0502020204030204" pitchFamily="34" charset="0"/>
                <a:cs typeface="Calibri" panose="020F0502020204030204" pitchFamily="34" charset="0"/>
              </a:rPr>
              <a:t>Cost:  $300,000</a:t>
            </a:r>
            <a:endParaRPr lang="en-US" sz="2600" dirty="0"/>
          </a:p>
        </p:txBody>
      </p:sp>
    </p:spTree>
    <p:extLst>
      <p:ext uri="{BB962C8B-B14F-4D97-AF65-F5344CB8AC3E}">
        <p14:creationId xmlns:p14="http://schemas.microsoft.com/office/powerpoint/2010/main" val="15348372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7DB10A4B-3BFF-4F00-A8D0-5B1CA57ABB0E}"/>
              </a:ext>
            </a:extLst>
          </p:cNvPr>
          <p:cNvSpPr>
            <a:spLocks noGrp="1"/>
          </p:cNvSpPr>
          <p:nvPr>
            <p:ph type="title"/>
          </p:nvPr>
        </p:nvSpPr>
        <p:spPr>
          <a:xfrm>
            <a:off x="1043781" y="-305640"/>
            <a:ext cx="7056438" cy="1400175"/>
          </a:xfrm>
        </p:spPr>
        <p:txBody>
          <a:bodyPr/>
          <a:lstStyle/>
          <a:p>
            <a:pPr algn="ctr"/>
            <a:r>
              <a:rPr lang="en-US" altLang="en-US" sz="3600" dirty="0"/>
              <a:t>And So It Begins</a:t>
            </a:r>
            <a:br>
              <a:rPr lang="en-US" altLang="en-US" dirty="0"/>
            </a:br>
            <a:r>
              <a:rPr lang="en-US" altLang="en-US" sz="1600" dirty="0"/>
              <a:t>Hey, I’m a nurse not an artist…</a:t>
            </a:r>
          </a:p>
        </p:txBody>
      </p:sp>
      <p:pic>
        <p:nvPicPr>
          <p:cNvPr id="20483" name="Content Placeholder 3">
            <a:extLst>
              <a:ext uri="{FF2B5EF4-FFF2-40B4-BE49-F238E27FC236}">
                <a16:creationId xmlns:a16="http://schemas.microsoft.com/office/drawing/2014/main" id="{B4E24A6F-15E9-4B8A-8C8E-626341B3DCD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2122" r="4123" b="82"/>
          <a:stretch>
            <a:fillRect/>
          </a:stretch>
        </p:blipFill>
        <p:spPr>
          <a:xfrm>
            <a:off x="1043781" y="1094535"/>
            <a:ext cx="7040563" cy="4724400"/>
          </a:xfrm>
        </p:spPr>
      </p:pic>
    </p:spTree>
    <p:extLst>
      <p:ext uri="{BB962C8B-B14F-4D97-AF65-F5344CB8AC3E}">
        <p14:creationId xmlns:p14="http://schemas.microsoft.com/office/powerpoint/2010/main" val="12346487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21DA8D3E-0B1E-4823-A946-3B3B9D920794}"/>
              </a:ext>
            </a:extLst>
          </p:cNvPr>
          <p:cNvSpPr>
            <a:spLocks noGrp="1"/>
          </p:cNvSpPr>
          <p:nvPr>
            <p:ph type="title"/>
          </p:nvPr>
        </p:nvSpPr>
        <p:spPr>
          <a:xfrm>
            <a:off x="1043781" y="103654"/>
            <a:ext cx="7056437" cy="707091"/>
          </a:xfrm>
        </p:spPr>
        <p:txBody>
          <a:bodyPr/>
          <a:lstStyle/>
          <a:p>
            <a:pPr algn="ctr"/>
            <a:r>
              <a:rPr lang="en-US" altLang="en-US" sz="3600" dirty="0"/>
              <a:t>The Design Process </a:t>
            </a:r>
          </a:p>
        </p:txBody>
      </p:sp>
      <p:pic>
        <p:nvPicPr>
          <p:cNvPr id="29699" name="Picture 3">
            <a:extLst>
              <a:ext uri="{FF2B5EF4-FFF2-40B4-BE49-F238E27FC236}">
                <a16:creationId xmlns:a16="http://schemas.microsoft.com/office/drawing/2014/main" id="{043DB8D9-46CE-44D8-9890-791BBF0EB47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5181" y="1150284"/>
            <a:ext cx="8473638" cy="4766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74902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D6A59E02-99C8-4AD9-B387-2D0FBF1D97F7}"/>
              </a:ext>
            </a:extLst>
          </p:cNvPr>
          <p:cNvSpPr>
            <a:spLocks noGrp="1"/>
          </p:cNvSpPr>
          <p:nvPr>
            <p:ph type="title"/>
          </p:nvPr>
        </p:nvSpPr>
        <p:spPr>
          <a:xfrm>
            <a:off x="1043781" y="52388"/>
            <a:ext cx="7056437" cy="819150"/>
          </a:xfrm>
        </p:spPr>
        <p:txBody>
          <a:bodyPr/>
          <a:lstStyle/>
          <a:p>
            <a:pPr algn="ctr"/>
            <a:r>
              <a:rPr lang="en-US" altLang="en-US" sz="3600" dirty="0"/>
              <a:t>The Design Process </a:t>
            </a:r>
          </a:p>
        </p:txBody>
      </p:sp>
      <p:pic>
        <p:nvPicPr>
          <p:cNvPr id="30723" name="Picture 5">
            <a:extLst>
              <a:ext uri="{FF2B5EF4-FFF2-40B4-BE49-F238E27FC236}">
                <a16:creationId xmlns:a16="http://schemas.microsoft.com/office/drawing/2014/main" id="{4D304763-4374-4C3D-B4D4-BBA42205316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3704" y="3543299"/>
            <a:ext cx="4343400"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6">
            <a:extLst>
              <a:ext uri="{FF2B5EF4-FFF2-40B4-BE49-F238E27FC236}">
                <a16:creationId xmlns:a16="http://schemas.microsoft.com/office/drawing/2014/main" id="{76AD79E0-3B2B-4D1D-9FD1-72D71E6DEEA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3704" y="985837"/>
            <a:ext cx="4343400"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7">
            <a:extLst>
              <a:ext uri="{FF2B5EF4-FFF2-40B4-BE49-F238E27FC236}">
                <a16:creationId xmlns:a16="http://schemas.microsoft.com/office/drawing/2014/main" id="{2EBC7C0A-3323-4682-9CFC-54ED9E269E3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20652" y="2068606"/>
            <a:ext cx="3575674" cy="27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5252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3">
            <a:extLst>
              <a:ext uri="{FF2B5EF4-FFF2-40B4-BE49-F238E27FC236}">
                <a16:creationId xmlns:a16="http://schemas.microsoft.com/office/drawing/2014/main" id="{83BDF496-4828-4517-8E44-8359445831E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10150" y="3688526"/>
            <a:ext cx="3886200"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4">
            <a:extLst>
              <a:ext uri="{FF2B5EF4-FFF2-40B4-BE49-F238E27FC236}">
                <a16:creationId xmlns:a16="http://schemas.microsoft.com/office/drawing/2014/main" id="{224D65F2-FF3A-4B77-989A-8A89CF875A38}"/>
              </a:ext>
            </a:extLst>
          </p:cNvPr>
          <p:cNvPicPr>
            <a:picLocks noChangeAspect="1"/>
          </p:cNvPicPr>
          <p:nvPr/>
        </p:nvPicPr>
        <p:blipFill rotWithShape="1">
          <a:blip r:embed="rId3">
            <a:extLst>
              <a:ext uri="{28A0092B-C50C-407E-A947-70E740481C1C}">
                <a14:useLocalDpi xmlns:a14="http://schemas.microsoft.com/office/drawing/2010/main" val="0"/>
              </a:ext>
            </a:extLst>
          </a:blip>
          <a:srcRect t="22669" b="12375"/>
          <a:stretch/>
        </p:blipFill>
        <p:spPr bwMode="auto">
          <a:xfrm>
            <a:off x="217487" y="3548172"/>
            <a:ext cx="2014538" cy="2326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5">
            <a:extLst>
              <a:ext uri="{FF2B5EF4-FFF2-40B4-BE49-F238E27FC236}">
                <a16:creationId xmlns:a16="http://schemas.microsoft.com/office/drawing/2014/main" id="{948E25E1-30A5-4FC4-8C92-1F31A64DD74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2915" y="1014001"/>
            <a:ext cx="3700196" cy="2078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6">
            <a:extLst>
              <a:ext uri="{FF2B5EF4-FFF2-40B4-BE49-F238E27FC236}">
                <a16:creationId xmlns:a16="http://schemas.microsoft.com/office/drawing/2014/main" id="{9D1750E9-25DB-4E2B-9E22-43760212503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09822" y="1014001"/>
            <a:ext cx="3886528"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7">
            <a:extLst>
              <a:ext uri="{FF2B5EF4-FFF2-40B4-BE49-F238E27FC236}">
                <a16:creationId xmlns:a16="http://schemas.microsoft.com/office/drawing/2014/main" id="{5215398F-3E62-4268-AC90-AB1B6C55E233}"/>
              </a:ext>
            </a:extLst>
          </p:cNvPr>
          <p:cNvPicPr>
            <a:picLocks noChangeAspect="1"/>
          </p:cNvPicPr>
          <p:nvPr/>
        </p:nvPicPr>
        <p:blipFill rotWithShape="1">
          <a:blip r:embed="rId6">
            <a:extLst>
              <a:ext uri="{28A0092B-C50C-407E-A947-70E740481C1C}">
                <a14:useLocalDpi xmlns:a14="http://schemas.microsoft.com/office/drawing/2010/main" val="0"/>
              </a:ext>
            </a:extLst>
          </a:blip>
          <a:srcRect t="15570" b="12204"/>
          <a:stretch/>
        </p:blipFill>
        <p:spPr bwMode="auto">
          <a:xfrm>
            <a:off x="2513013" y="3230503"/>
            <a:ext cx="2058987" cy="2644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D59EA5A2-832C-4867-A0F0-48AB80BF487E}"/>
              </a:ext>
            </a:extLst>
          </p:cNvPr>
          <p:cNvSpPr>
            <a:spLocks noGrp="1"/>
          </p:cNvSpPr>
          <p:nvPr>
            <p:ph type="title"/>
          </p:nvPr>
        </p:nvSpPr>
        <p:spPr>
          <a:xfrm>
            <a:off x="1043781" y="52388"/>
            <a:ext cx="7056437" cy="819150"/>
          </a:xfrm>
        </p:spPr>
        <p:txBody>
          <a:bodyPr/>
          <a:lstStyle/>
          <a:p>
            <a:pPr algn="ctr"/>
            <a:r>
              <a:rPr lang="en-US" altLang="en-US" sz="3600" dirty="0"/>
              <a:t>The Design Process </a:t>
            </a:r>
          </a:p>
        </p:txBody>
      </p:sp>
    </p:spTree>
    <p:extLst>
      <p:ext uri="{BB962C8B-B14F-4D97-AF65-F5344CB8AC3E}">
        <p14:creationId xmlns:p14="http://schemas.microsoft.com/office/powerpoint/2010/main" val="39779734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3FDD1470-0CF2-4A33-ACD7-86F42E815BF1}"/>
              </a:ext>
            </a:extLst>
          </p:cNvPr>
          <p:cNvSpPr>
            <a:spLocks noGrp="1"/>
          </p:cNvSpPr>
          <p:nvPr>
            <p:ph type="title"/>
          </p:nvPr>
        </p:nvSpPr>
        <p:spPr>
          <a:xfrm>
            <a:off x="2171700" y="152400"/>
            <a:ext cx="4648200" cy="715963"/>
          </a:xfrm>
        </p:spPr>
        <p:txBody>
          <a:bodyPr/>
          <a:lstStyle/>
          <a:p>
            <a:pPr algn="ctr" eaLnBrk="1" hangingPunct="1"/>
            <a:r>
              <a:rPr lang="en-US" altLang="en-US" sz="3600" dirty="0"/>
              <a:t>The Truck</a:t>
            </a:r>
          </a:p>
        </p:txBody>
      </p:sp>
      <p:sp>
        <p:nvSpPr>
          <p:cNvPr id="5122" name="Text Placeholder 6">
            <a:extLst>
              <a:ext uri="{FF2B5EF4-FFF2-40B4-BE49-F238E27FC236}">
                <a16:creationId xmlns:a16="http://schemas.microsoft.com/office/drawing/2014/main" id="{0046C9AC-3433-46FA-B911-B60ED9C327F3}"/>
              </a:ext>
            </a:extLst>
          </p:cNvPr>
          <p:cNvSpPr>
            <a:spLocks noGrp="1"/>
          </p:cNvSpPr>
          <p:nvPr>
            <p:ph type="body" idx="1"/>
          </p:nvPr>
        </p:nvSpPr>
        <p:spPr>
          <a:xfrm>
            <a:off x="755708" y="999331"/>
            <a:ext cx="2513013" cy="581025"/>
          </a:xfrm>
        </p:spPr>
        <p:txBody>
          <a:bodyPr rtlCol="0"/>
          <a:lstStyle/>
          <a:p>
            <a:pPr algn="ctr" defTabSz="457207" eaLnBrk="1" fontAlgn="auto" hangingPunct="1">
              <a:spcAft>
                <a:spcPts val="0"/>
              </a:spcAft>
              <a:buClr>
                <a:schemeClr val="bg2">
                  <a:lumMod val="40000"/>
                  <a:lumOff val="60000"/>
                </a:schemeClr>
              </a:buClr>
              <a:buFont typeface="Wingdings 3" charset="2"/>
              <a:buNone/>
              <a:defRPr/>
            </a:pPr>
            <a:r>
              <a:rPr lang="en-US" altLang="en-US" dirty="0"/>
              <a:t>Teen/ Adult</a:t>
            </a:r>
          </a:p>
        </p:txBody>
      </p:sp>
      <p:sp>
        <p:nvSpPr>
          <p:cNvPr id="5123" name="Text Placeholder 8">
            <a:extLst>
              <a:ext uri="{FF2B5EF4-FFF2-40B4-BE49-F238E27FC236}">
                <a16:creationId xmlns:a16="http://schemas.microsoft.com/office/drawing/2014/main" id="{2247551A-5939-44CC-8A49-8D52A7CD95DE}"/>
              </a:ext>
            </a:extLst>
          </p:cNvPr>
          <p:cNvSpPr>
            <a:spLocks noGrp="1"/>
          </p:cNvSpPr>
          <p:nvPr>
            <p:ph type="body" sz="quarter" idx="3"/>
          </p:nvPr>
        </p:nvSpPr>
        <p:spPr>
          <a:xfrm>
            <a:off x="5568950" y="1040607"/>
            <a:ext cx="2584450" cy="579437"/>
          </a:xfrm>
        </p:spPr>
        <p:txBody>
          <a:bodyPr rtlCol="0"/>
          <a:lstStyle/>
          <a:p>
            <a:pPr algn="ctr" defTabSz="457207" eaLnBrk="1" fontAlgn="auto" hangingPunct="1">
              <a:spcAft>
                <a:spcPts val="0"/>
              </a:spcAft>
              <a:buClr>
                <a:schemeClr val="bg2">
                  <a:lumMod val="40000"/>
                  <a:lumOff val="60000"/>
                </a:schemeClr>
              </a:buClr>
              <a:buFont typeface="Wingdings 3" charset="2"/>
              <a:buNone/>
              <a:defRPr/>
            </a:pPr>
            <a:r>
              <a:rPr lang="en-US" altLang="en-US" dirty="0"/>
              <a:t>Children </a:t>
            </a:r>
          </a:p>
        </p:txBody>
      </p:sp>
      <p:sp>
        <p:nvSpPr>
          <p:cNvPr id="35845" name="TextBox 1">
            <a:extLst>
              <a:ext uri="{FF2B5EF4-FFF2-40B4-BE49-F238E27FC236}">
                <a16:creationId xmlns:a16="http://schemas.microsoft.com/office/drawing/2014/main" id="{15597BF3-7409-4DA5-9079-8B68643F83CE}"/>
              </a:ext>
            </a:extLst>
          </p:cNvPr>
          <p:cNvSpPr txBox="1">
            <a:spLocks noChangeArrowheads="1"/>
          </p:cNvSpPr>
          <p:nvPr/>
        </p:nvSpPr>
        <p:spPr bwMode="auto">
          <a:xfrm>
            <a:off x="965200" y="4697413"/>
            <a:ext cx="7315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a:spcBef>
                <a:spcPct val="0"/>
              </a:spcBef>
              <a:buClrTx/>
              <a:buSzTx/>
              <a:buFontTx/>
              <a:buNone/>
            </a:pPr>
            <a:r>
              <a:rPr lang="en-US" altLang="en-US">
                <a:latin typeface="Arial" panose="020B0604020202020204" pitchFamily="34" charset="0"/>
              </a:rPr>
              <a:t>The truck is designed to transport all of the components of safety town.  All of the components are light-weight, easy to set-up, and designed to travel anywhere…. making this Arizona’s first ever mobile safety town.</a:t>
            </a:r>
          </a:p>
        </p:txBody>
      </p:sp>
      <p:pic>
        <p:nvPicPr>
          <p:cNvPr id="35846" name="Content Placeholder 2">
            <a:extLst>
              <a:ext uri="{FF2B5EF4-FFF2-40B4-BE49-F238E27FC236}">
                <a16:creationId xmlns:a16="http://schemas.microsoft.com/office/drawing/2014/main" id="{05D4654A-B8D5-4092-B5DB-99ED71296EC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3975" y="1792288"/>
            <a:ext cx="3298825" cy="2473325"/>
          </a:xfrm>
        </p:spPr>
      </p:pic>
      <p:pic>
        <p:nvPicPr>
          <p:cNvPr id="35847" name="Content Placeholder 4">
            <a:extLst>
              <a:ext uri="{FF2B5EF4-FFF2-40B4-BE49-F238E27FC236}">
                <a16:creationId xmlns:a16="http://schemas.microsoft.com/office/drawing/2014/main" id="{15BC3D3A-BF31-4530-9C2D-D9FFF8A974AE}"/>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rcRect l="13945" t="12637" r="2744" b="20975"/>
          <a:stretch>
            <a:fillRect/>
          </a:stretch>
        </p:blipFill>
        <p:spPr>
          <a:xfrm>
            <a:off x="5429250" y="1905000"/>
            <a:ext cx="3641725" cy="2176463"/>
          </a:xfrm>
        </p:spPr>
      </p:pic>
      <p:pic>
        <p:nvPicPr>
          <p:cNvPr id="35848" name="Picture 5">
            <a:extLst>
              <a:ext uri="{FF2B5EF4-FFF2-40B4-BE49-F238E27FC236}">
                <a16:creationId xmlns:a16="http://schemas.microsoft.com/office/drawing/2014/main" id="{4F6F1B62-DF1C-40CC-9FC6-E41BB1873D04}"/>
              </a:ext>
            </a:extLst>
          </p:cNvPr>
          <p:cNvPicPr>
            <a:picLocks noChangeAspect="1"/>
          </p:cNvPicPr>
          <p:nvPr/>
        </p:nvPicPr>
        <p:blipFill>
          <a:blip r:embed="rId4">
            <a:extLst>
              <a:ext uri="{28A0092B-C50C-407E-A947-70E740481C1C}">
                <a14:useLocalDpi xmlns:a14="http://schemas.microsoft.com/office/drawing/2010/main" val="0"/>
              </a:ext>
            </a:extLst>
          </a:blip>
          <a:srcRect l="22556" t="27592" r="18854" b="24097"/>
          <a:stretch>
            <a:fillRect/>
          </a:stretch>
        </p:blipFill>
        <p:spPr bwMode="auto">
          <a:xfrm>
            <a:off x="3390900" y="1944688"/>
            <a:ext cx="1944688"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923516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line + log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Line + Log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1-Line + Log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2-line + Log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3387</TotalTime>
  <Words>1351</Words>
  <Application>Microsoft Office PowerPoint</Application>
  <PresentationFormat>On-screen Show (4:3)</PresentationFormat>
  <Paragraphs>145</Paragraphs>
  <Slides>31</Slides>
  <Notes>2</Notes>
  <HiddenSlides>0</HiddenSlides>
  <MMClips>1</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31</vt:i4>
      </vt:variant>
    </vt:vector>
  </HeadingPairs>
  <TitlesOfParts>
    <vt:vector size="42" baseType="lpstr">
      <vt:lpstr>ＭＳ Ｐゴシック</vt:lpstr>
      <vt:lpstr>Arial</vt:lpstr>
      <vt:lpstr>Arial Narrow</vt:lpstr>
      <vt:lpstr>Calibri</vt:lpstr>
      <vt:lpstr>Calibri Light</vt:lpstr>
      <vt:lpstr>Wingdings 3</vt:lpstr>
      <vt:lpstr>Office Theme</vt:lpstr>
      <vt:lpstr>2-line + logo</vt:lpstr>
      <vt:lpstr>1-Line + Logo</vt:lpstr>
      <vt:lpstr>1_1-Line + Logo</vt:lpstr>
      <vt:lpstr>1_2-line + Logo</vt:lpstr>
      <vt:lpstr>PowerPoint Presentation</vt:lpstr>
      <vt:lpstr>PowerPoint Presentation</vt:lpstr>
      <vt:lpstr>History</vt:lpstr>
      <vt:lpstr>Safety Town – An Injury Prevention Program </vt:lpstr>
      <vt:lpstr>And So It Begins Hey, I’m a nurse not an artist…</vt:lpstr>
      <vt:lpstr>The Design Process </vt:lpstr>
      <vt:lpstr>The Design Process </vt:lpstr>
      <vt:lpstr>The Design Process </vt:lpstr>
      <vt:lpstr>The Truck</vt:lpstr>
      <vt:lpstr>PowerPoint Presentation</vt:lpstr>
      <vt:lpstr>According to the National Action Plan for Child Injury Prevention</vt:lpstr>
      <vt:lpstr>The Town Has Multiple Education Stations When Use As A Whole. </vt:lpstr>
      <vt:lpstr>PowerPoint Presentation</vt:lpstr>
      <vt:lpstr>PowerPoint Presentation</vt:lpstr>
      <vt:lpstr>Safety Town/Bike Rodeo</vt:lpstr>
      <vt:lpstr>Safety Town/Bike Rodeo</vt:lpstr>
      <vt:lpstr>Dog Bites</vt:lpstr>
      <vt:lpstr>Deaths Due To  Child Vehicle Heat Stroke And Off-Highway Vehicle Deaths</vt:lpstr>
      <vt:lpstr>PowerPoint Presentation</vt:lpstr>
      <vt:lpstr>Car Crashes </vt:lpstr>
      <vt:lpstr>Motor Vehicle Safety: Car Seats, Booster Seats, Seatbelts, and Airbags</vt:lpstr>
      <vt:lpstr>PowerPoint Presentation</vt:lpstr>
      <vt:lpstr>Fire Safety</vt:lpstr>
      <vt:lpstr>Fire Safety House</vt:lpstr>
      <vt:lpstr>PowerPoint Presentation</vt:lpstr>
      <vt:lpstr>Once kids crawl through the window they meet at a safe meeting place. The importance of an fire/evacuation plan and meeting place is taught in the lesson.</vt:lpstr>
      <vt:lpstr>School, Anti-Bullying, and Playground Safety</vt:lpstr>
      <vt:lpstr> The CDC Reports Falls Are The Leading Cause Of Non-fatal Injuries For All Children Ages 0-19</vt:lpstr>
      <vt:lpstr>The school house teaches lessons in playground and building safety to prevent injuries, from falls, which have an increased risk to result in traumatic injury.</vt:lpstr>
      <vt:lpstr>Effects of Bullying</vt:lpstr>
      <vt:lpstr>The school house and bully wall teaches children about the dangers of bullying and identifies types of bullying behavior.  In this lesson children are taught the negative consequences of bullying behavior and how bullying can lead to an increased risk for injury.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Nance Walz</dc:creator>
  <cp:lastModifiedBy>Carolen K Letavec</cp:lastModifiedBy>
  <cp:revision>216</cp:revision>
  <dcterms:created xsi:type="dcterms:W3CDTF">2017-01-26T00:06:56Z</dcterms:created>
  <dcterms:modified xsi:type="dcterms:W3CDTF">2019-06-13T16:22:48Z</dcterms:modified>
</cp:coreProperties>
</file>