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9" r:id="rId12"/>
    <p:sldId id="270" r:id="rId13"/>
    <p:sldId id="266" r:id="rId14"/>
    <p:sldId id="267" r:id="rId15"/>
    <p:sldId id="271" r:id="rId16"/>
    <p:sldId id="272" r:id="rId17"/>
    <p:sldId id="268"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58" d="100"/>
          <a:sy n="58"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5/24/2019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5/24/2019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 Id="rId9"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lung.org/lung-health-and-diseases/lung-disease-lookup/asthma/asthma-education-advocacy/asthma-basics.html" TargetMode="External"/><Relationship Id="rId2" Type="http://schemas.openxmlformats.org/officeDocument/2006/relationships/hyperlink" Target="https://wrphtc.arizona.edu/training/stock-albuterol-inhaler-training-school-personnel" TargetMode="External"/><Relationship Id="rId1" Type="http://schemas.openxmlformats.org/officeDocument/2006/relationships/slideLayout" Target="../slideLayouts/slideLayout2.xml"/><Relationship Id="rId4" Type="http://schemas.openxmlformats.org/officeDocument/2006/relationships/hyperlink" Target="https://lung.training/training/course/index.php?categoryid=1"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8001000" cy="2017644"/>
          </a:xfrm>
        </p:spPr>
        <p:txBody>
          <a:bodyPr/>
          <a:lstStyle/>
          <a:p>
            <a:pPr algn="ctr"/>
            <a:r>
              <a:rPr lang="en-US" dirty="0"/>
              <a:t>Disease Management Basics </a:t>
            </a:r>
            <a:br>
              <a:rPr lang="en-US" dirty="0"/>
            </a:br>
            <a:r>
              <a:rPr lang="en-US" dirty="0"/>
              <a:t>for Health Office Staff</a:t>
            </a:r>
          </a:p>
        </p:txBody>
      </p:sp>
      <p:sp>
        <p:nvSpPr>
          <p:cNvPr id="3" name="Subtitle 2"/>
          <p:cNvSpPr>
            <a:spLocks noGrp="1"/>
          </p:cNvSpPr>
          <p:nvPr>
            <p:ph type="subTitle" idx="1"/>
          </p:nvPr>
        </p:nvSpPr>
        <p:spPr/>
        <p:txBody>
          <a:bodyPr/>
          <a:lstStyle/>
          <a:p>
            <a:endParaRPr lang="en-US" dirty="0"/>
          </a:p>
          <a:p>
            <a:endParaRPr lang="en-US" dirty="0"/>
          </a:p>
          <a:p>
            <a:r>
              <a:rPr lang="en-US" dirty="0">
                <a:solidFill>
                  <a:schemeClr val="bg1"/>
                </a:solidFill>
              </a:rPr>
              <a:t>Marilyn Wyant, BSN, RN CSN </a:t>
            </a:r>
          </a:p>
        </p:txBody>
      </p:sp>
    </p:spTree>
    <p:extLst>
      <p:ext uri="{BB962C8B-B14F-4D97-AF65-F5344CB8AC3E}">
        <p14:creationId xmlns:p14="http://schemas.microsoft.com/office/powerpoint/2010/main" val="1349570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192202"/>
            <a:ext cx="8534400" cy="1470991"/>
          </a:xfrm>
        </p:spPr>
        <p:txBody>
          <a:bodyPr>
            <a:normAutofit/>
          </a:bodyPr>
          <a:lstStyle/>
          <a:p>
            <a:r>
              <a:rPr lang="en-US" sz="2400" dirty="0">
                <a:solidFill>
                  <a:schemeClr val="bg1"/>
                </a:solidFill>
                <a:latin typeface="Times New Roman" panose="02020603050405020304" pitchFamily="18" charset="0"/>
                <a:cs typeface="Times New Roman" panose="02020603050405020304" pitchFamily="18" charset="0"/>
              </a:rPr>
              <a:t>Asthma can develop at any age</a:t>
            </a:r>
            <a:r>
              <a:rPr lang="en-US" sz="2400" dirty="0">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1/3 of all newly diagnosed patients are 10-30 years of age. </a:t>
            </a:r>
          </a:p>
        </p:txBody>
      </p:sp>
      <p:sp>
        <p:nvSpPr>
          <p:cNvPr id="3" name="Content Placeholder 2"/>
          <p:cNvSpPr>
            <a:spLocks noGrp="1"/>
          </p:cNvSpPr>
          <p:nvPr>
            <p:ph idx="1"/>
          </p:nvPr>
        </p:nvSpPr>
        <p:spPr>
          <a:xfrm>
            <a:off x="684212" y="326003"/>
            <a:ext cx="8534400" cy="2687542"/>
          </a:xfrm>
        </p:spPr>
        <p:txBody>
          <a:bodyPr>
            <a:normAutofit/>
          </a:bodyPr>
          <a:lstStyle/>
          <a:p>
            <a:pPr marL="0" indent="0">
              <a:buNone/>
            </a:pPr>
            <a:r>
              <a:rPr lang="en-US" sz="1800" dirty="0">
                <a:solidFill>
                  <a:schemeClr val="bg1"/>
                </a:solidFill>
                <a:latin typeface="Times New Roman" panose="02020603050405020304" pitchFamily="18" charset="0"/>
                <a:cs typeface="Times New Roman" panose="02020603050405020304" pitchFamily="18" charset="0"/>
              </a:rPr>
              <a:t>During an asthma attack expiratory air ( what you breathe out) decreases. This traps gas inside the bronchial tubes causing the alveolar to become hyper-inflated. </a:t>
            </a:r>
          </a:p>
          <a:p>
            <a:pPr marL="0" indent="0">
              <a:buNone/>
            </a:pPr>
            <a:r>
              <a:rPr lang="en-US" sz="1800" dirty="0">
                <a:solidFill>
                  <a:schemeClr val="bg1"/>
                </a:solidFill>
                <a:latin typeface="Times New Roman" panose="02020603050405020304" pitchFamily="18" charset="0"/>
                <a:cs typeface="Times New Roman" panose="02020603050405020304" pitchFamily="18" charset="0"/>
              </a:rPr>
              <a:t>Atelectasis may develop in some lung regions. (collapse lung tissue with loss of volume.)</a:t>
            </a:r>
          </a:p>
          <a:p>
            <a:pPr marL="0" indent="0">
              <a:buNone/>
            </a:pPr>
            <a:r>
              <a:rPr lang="en-US" sz="1800" dirty="0">
                <a:solidFill>
                  <a:schemeClr val="bg1"/>
                </a:solidFill>
                <a:latin typeface="Times New Roman" panose="02020603050405020304" pitchFamily="18" charset="0"/>
                <a:cs typeface="Times New Roman" panose="02020603050405020304" pitchFamily="18" charset="0"/>
              </a:rPr>
              <a:t>Atelectasis can cause hypoxemia ( lack of oxygen) and chest pain </a:t>
            </a:r>
          </a:p>
          <a:p>
            <a:pPr marL="0" indent="0">
              <a:buNone/>
            </a:pPr>
            <a:r>
              <a:rPr lang="en-US" sz="1800" dirty="0">
                <a:solidFill>
                  <a:schemeClr val="bg1"/>
                </a:solidFill>
                <a:latin typeface="Times New Roman" panose="02020603050405020304" pitchFamily="18" charset="0"/>
                <a:cs typeface="Times New Roman" panose="02020603050405020304" pitchFamily="18" charset="0"/>
              </a:rPr>
              <a:t>Increase airway resistance causes labored breathing.</a:t>
            </a:r>
          </a:p>
          <a:p>
            <a:pPr marL="0" indent="0">
              <a:buNone/>
            </a:pPr>
            <a:endParaRPr lang="en-US" sz="2400" dirty="0">
              <a:solidFill>
                <a:schemeClr val="bg1"/>
              </a:solidFill>
              <a:latin typeface="Times New Roman" panose="02020603050405020304" pitchFamily="18" charset="0"/>
              <a:cs typeface="Times New Roman" panose="02020603050405020304" pitchFamily="18" charset="0"/>
            </a:endParaRPr>
          </a:p>
        </p:txBody>
      </p:sp>
      <p:pic>
        <p:nvPicPr>
          <p:cNvPr id="5" name="Picture 4" descr="Pulmonary alveolus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973" y="2711395"/>
            <a:ext cx="3784027" cy="2210462"/>
          </a:xfrm>
          <a:prstGeom prst="rect">
            <a:avLst/>
          </a:prstGeom>
        </p:spPr>
      </p:pic>
      <p:pic>
        <p:nvPicPr>
          <p:cNvPr id="7" name="Picture 6" descr="Le coeur à fleur de plu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6684" y="2711396"/>
            <a:ext cx="2329733" cy="2210461"/>
          </a:xfrm>
          <a:prstGeom prst="rect">
            <a:avLst/>
          </a:prstGeom>
        </p:spPr>
      </p:pic>
    </p:spTree>
    <p:extLst>
      <p:ext uri="{BB962C8B-B14F-4D97-AF65-F5344CB8AC3E}">
        <p14:creationId xmlns:p14="http://schemas.microsoft.com/office/powerpoint/2010/main" val="313057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3307742"/>
            <a:ext cx="8534400" cy="3188474"/>
          </a:xfrm>
        </p:spPr>
        <p:txBody>
          <a:bodyPr>
            <a:normAutofit/>
          </a:bodyPr>
          <a:lstStyle/>
          <a:p>
            <a:r>
              <a:rPr lang="en-US" sz="1800" dirty="0">
                <a:solidFill>
                  <a:schemeClr val="bg1"/>
                </a:solidFill>
                <a:latin typeface="Times New Roman" panose="02020603050405020304" pitchFamily="18" charset="0"/>
                <a:cs typeface="Times New Roman" panose="02020603050405020304" pitchFamily="18" charset="0"/>
              </a:rPr>
              <a:t>Rescue Mediation</a:t>
            </a:r>
            <a:br>
              <a:rPr lang="en-US" sz="1800" dirty="0">
                <a:solidFill>
                  <a:schemeClr val="bg1"/>
                </a:solidFill>
                <a:latin typeface="Times New Roman" panose="02020603050405020304" pitchFamily="18" charset="0"/>
                <a:cs typeface="Times New Roman" panose="02020603050405020304" pitchFamily="18" charset="0"/>
              </a:rPr>
            </a:br>
            <a:r>
              <a:rPr lang="en-US" sz="1800" dirty="0">
                <a:solidFill>
                  <a:schemeClr val="bg1"/>
                </a:solidFill>
                <a:latin typeface="Times New Roman" panose="02020603050405020304" pitchFamily="18" charset="0"/>
                <a:cs typeface="Times New Roman" panose="02020603050405020304" pitchFamily="18" charset="0"/>
              </a:rPr>
              <a:t>Relax tight muscles in airways helps to reduce symptoms such as coughing, wheezing, and Shortness of Breath. </a:t>
            </a:r>
            <a:br>
              <a:rPr lang="en-US" sz="2400" dirty="0">
                <a:solidFill>
                  <a:schemeClr val="bg1"/>
                </a:solidFill>
                <a:latin typeface="Times New Roman" panose="02020603050405020304" pitchFamily="18" charset="0"/>
                <a:cs typeface="Times New Roman" panose="02020603050405020304" pitchFamily="18" charset="0"/>
              </a:rPr>
            </a:br>
            <a:br>
              <a:rPr lang="en-US" sz="2400" dirty="0">
                <a:solidFill>
                  <a:schemeClr val="bg1"/>
                </a:solidFill>
                <a:latin typeface="Times New Roman" panose="02020603050405020304" pitchFamily="18" charset="0"/>
                <a:cs typeface="Times New Roman" panose="02020603050405020304" pitchFamily="18" charset="0"/>
              </a:rPr>
            </a:br>
            <a:r>
              <a:rPr lang="en-US" sz="2400" dirty="0">
                <a:solidFill>
                  <a:schemeClr val="bg1"/>
                </a:solidFill>
                <a:latin typeface="Times New Roman" panose="02020603050405020304" pitchFamily="18" charset="0"/>
                <a:cs typeface="Times New Roman" panose="02020603050405020304" pitchFamily="18" charset="0"/>
              </a:rPr>
              <a:t>pROaIR hfa			pROVENTil HFA		Ventolin HFA</a:t>
            </a:r>
            <a:br>
              <a:rPr lang="en-US" sz="2400" dirty="0">
                <a:solidFill>
                  <a:schemeClr val="bg1"/>
                </a:solidFill>
                <a:latin typeface="Times New Roman" panose="02020603050405020304" pitchFamily="18" charset="0"/>
                <a:cs typeface="Times New Roman" panose="02020603050405020304" pitchFamily="18" charset="0"/>
              </a:rPr>
            </a:br>
            <a:r>
              <a:rPr lang="en-US" sz="2400" dirty="0" err="1">
                <a:solidFill>
                  <a:schemeClr val="bg1"/>
                </a:solidFill>
                <a:latin typeface="Times New Roman" panose="02020603050405020304" pitchFamily="18" charset="0"/>
                <a:cs typeface="Times New Roman" panose="02020603050405020304" pitchFamily="18" charset="0"/>
              </a:rPr>
              <a:t>Xopenex</a:t>
            </a:r>
            <a:r>
              <a:rPr lang="en-US" sz="2400" dirty="0">
                <a:solidFill>
                  <a:schemeClr val="bg1"/>
                </a:solidFill>
                <a:latin typeface="Times New Roman" panose="02020603050405020304" pitchFamily="18" charset="0"/>
                <a:cs typeface="Times New Roman" panose="02020603050405020304" pitchFamily="18" charset="0"/>
              </a:rPr>
              <a:t> HFA</a:t>
            </a:r>
            <a:br>
              <a:rPr lang="en-US" sz="2400" dirty="0">
                <a:solidFill>
                  <a:schemeClr val="bg1"/>
                </a:solidFill>
                <a:latin typeface="Times New Roman" panose="02020603050405020304" pitchFamily="18" charset="0"/>
                <a:cs typeface="Times New Roman" panose="02020603050405020304" pitchFamily="18" charset="0"/>
              </a:rPr>
            </a:br>
            <a:br>
              <a:rPr lang="en-US" sz="2400" dirty="0">
                <a:solidFill>
                  <a:schemeClr val="bg1"/>
                </a:solidFill>
                <a:latin typeface="Times New Roman" panose="02020603050405020304" pitchFamily="18" charset="0"/>
                <a:cs typeface="Times New Roman" panose="02020603050405020304" pitchFamily="18" charset="0"/>
              </a:rPr>
            </a:br>
            <a:r>
              <a:rPr lang="en-US" sz="1200" dirty="0">
                <a:solidFill>
                  <a:schemeClr val="bg1"/>
                </a:solidFill>
                <a:latin typeface="Times New Roman" panose="02020603050405020304" pitchFamily="18" charset="0"/>
                <a:cs typeface="Times New Roman" panose="02020603050405020304" pitchFamily="18" charset="0"/>
              </a:rPr>
              <a:t>Arizona Revised Statutes 15-158 allow self carry</a:t>
            </a:r>
          </a:p>
        </p:txBody>
      </p:sp>
      <p:sp>
        <p:nvSpPr>
          <p:cNvPr id="3" name="Content Placeholder 2"/>
          <p:cNvSpPr>
            <a:spLocks noGrp="1"/>
          </p:cNvSpPr>
          <p:nvPr>
            <p:ph idx="1"/>
          </p:nvPr>
        </p:nvSpPr>
        <p:spPr>
          <a:xfrm>
            <a:off x="684212" y="230589"/>
            <a:ext cx="8534400" cy="2981738"/>
          </a:xfrm>
        </p:spPr>
        <p:txBody>
          <a:bodyPr>
            <a:normAutofit fontScale="55000" lnSpcReduction="20000"/>
          </a:bodyPr>
          <a:lstStyle/>
          <a:p>
            <a:pPr marL="0" indent="0" algn="ctr">
              <a:buNone/>
            </a:pPr>
            <a:r>
              <a:rPr lang="en-US" sz="6000" dirty="0">
                <a:solidFill>
                  <a:schemeClr val="bg1"/>
                </a:solidFill>
                <a:latin typeface="Times New Roman" panose="02020603050405020304" pitchFamily="18" charset="0"/>
                <a:cs typeface="Times New Roman" panose="02020603050405020304" pitchFamily="18" charset="0"/>
              </a:rPr>
              <a:t>Medication</a:t>
            </a:r>
          </a:p>
          <a:p>
            <a:pPr marL="0" indent="0">
              <a:buNone/>
            </a:pPr>
            <a:r>
              <a:rPr lang="en-US" sz="4400" dirty="0">
                <a:solidFill>
                  <a:schemeClr val="bg1"/>
                </a:solidFill>
                <a:latin typeface="Times New Roman" panose="02020603050405020304" pitchFamily="18" charset="0"/>
                <a:cs typeface="Times New Roman" panose="02020603050405020304" pitchFamily="18" charset="0"/>
              </a:rPr>
              <a:t>Daily Anti-inflammatory Medication </a:t>
            </a:r>
          </a:p>
          <a:p>
            <a:pPr marL="0" indent="0">
              <a:buNone/>
            </a:pPr>
            <a:r>
              <a:rPr lang="en-US" sz="4400" dirty="0">
                <a:solidFill>
                  <a:schemeClr val="bg1"/>
                </a:solidFill>
                <a:latin typeface="Times New Roman" panose="02020603050405020304" pitchFamily="18" charset="0"/>
                <a:cs typeface="Times New Roman" panose="02020603050405020304" pitchFamily="18" charset="0"/>
              </a:rPr>
              <a:t>Reduces and Prevents swelling of the airway mucosa. DOES NOT relieve sudden symptoms. </a:t>
            </a:r>
          </a:p>
          <a:p>
            <a:pPr marL="0" indent="0">
              <a:buNone/>
            </a:pPr>
            <a:r>
              <a:rPr lang="en-US" sz="4400" dirty="0">
                <a:solidFill>
                  <a:schemeClr val="bg1"/>
                </a:solidFill>
                <a:latin typeface="Times New Roman" panose="02020603050405020304" pitchFamily="18" charset="0"/>
                <a:cs typeface="Times New Roman" panose="02020603050405020304" pitchFamily="18" charset="0"/>
              </a:rPr>
              <a:t>Aerospan</a:t>
            </a:r>
            <a:r>
              <a:rPr lang="en-US" sz="6000" dirty="0">
                <a:solidFill>
                  <a:schemeClr val="bg1"/>
                </a:solidFill>
                <a:latin typeface="Times New Roman" panose="02020603050405020304" pitchFamily="18" charset="0"/>
                <a:cs typeface="Times New Roman" panose="02020603050405020304" pitchFamily="18" charset="0"/>
              </a:rPr>
              <a:t>         </a:t>
            </a:r>
            <a:r>
              <a:rPr lang="en-US" sz="4400" dirty="0">
                <a:solidFill>
                  <a:schemeClr val="bg1"/>
                </a:solidFill>
                <a:latin typeface="Times New Roman" panose="02020603050405020304" pitchFamily="18" charset="0"/>
                <a:cs typeface="Times New Roman" panose="02020603050405020304" pitchFamily="18" charset="0"/>
              </a:rPr>
              <a:t> Asmanex </a:t>
            </a:r>
            <a:r>
              <a:rPr lang="en-US" sz="6000" dirty="0">
                <a:solidFill>
                  <a:schemeClr val="bg1"/>
                </a:solidFill>
                <a:latin typeface="Times New Roman" panose="02020603050405020304" pitchFamily="18" charset="0"/>
                <a:cs typeface="Times New Roman" panose="02020603050405020304" pitchFamily="18" charset="0"/>
              </a:rPr>
              <a:t>		</a:t>
            </a:r>
            <a:r>
              <a:rPr lang="en-US" sz="4400" dirty="0">
                <a:solidFill>
                  <a:schemeClr val="bg1"/>
                </a:solidFill>
                <a:latin typeface="Times New Roman" panose="02020603050405020304" pitchFamily="18" charset="0"/>
                <a:cs typeface="Times New Roman" panose="02020603050405020304" pitchFamily="18" charset="0"/>
              </a:rPr>
              <a:t>Flovent Diskus      Flovent MDI Alvesco </a:t>
            </a:r>
            <a:r>
              <a:rPr lang="en-US" sz="6000" dirty="0">
                <a:solidFill>
                  <a:schemeClr val="bg1"/>
                </a:solidFill>
                <a:latin typeface="Times New Roman" panose="02020603050405020304" pitchFamily="18" charset="0"/>
                <a:cs typeface="Times New Roman" panose="02020603050405020304" pitchFamily="18" charset="0"/>
              </a:rPr>
              <a:t>		    </a:t>
            </a:r>
            <a:r>
              <a:rPr lang="en-US" sz="4400" dirty="0">
                <a:solidFill>
                  <a:schemeClr val="bg1"/>
                </a:solidFill>
                <a:latin typeface="Times New Roman" panose="02020603050405020304" pitchFamily="18" charset="0"/>
                <a:cs typeface="Times New Roman" panose="02020603050405020304" pitchFamily="18" charset="0"/>
              </a:rPr>
              <a:t>Pulmicort </a:t>
            </a:r>
            <a:r>
              <a:rPr lang="en-US" sz="6000" dirty="0">
                <a:solidFill>
                  <a:schemeClr val="bg1"/>
                </a:solidFill>
                <a:latin typeface="Times New Roman" panose="02020603050405020304" pitchFamily="18" charset="0"/>
                <a:cs typeface="Times New Roman" panose="02020603050405020304" pitchFamily="18" charset="0"/>
              </a:rPr>
              <a:t>		</a:t>
            </a:r>
            <a:r>
              <a:rPr lang="en-US" sz="4400" dirty="0">
                <a:solidFill>
                  <a:schemeClr val="bg1"/>
                </a:solidFill>
                <a:latin typeface="Times New Roman" panose="02020603050405020304" pitchFamily="18" charset="0"/>
                <a:cs typeface="Times New Roman" panose="02020603050405020304" pitchFamily="18" charset="0"/>
              </a:rPr>
              <a:t>Qvar </a:t>
            </a:r>
          </a:p>
          <a:p>
            <a:pPr marL="0" indent="0">
              <a:buNone/>
            </a:pP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8012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2417197"/>
            <a:ext cx="8534400" cy="3649648"/>
          </a:xfrm>
        </p:spPr>
        <p:txBody>
          <a:bodyPr/>
          <a:lstStyle/>
          <a:p>
            <a:endParaRPr lang="en-US" dirty="0"/>
          </a:p>
        </p:txBody>
      </p:sp>
      <p:sp>
        <p:nvSpPr>
          <p:cNvPr id="3" name="Content Placeholder 2"/>
          <p:cNvSpPr>
            <a:spLocks noGrp="1"/>
          </p:cNvSpPr>
          <p:nvPr>
            <p:ph idx="1"/>
          </p:nvPr>
        </p:nvSpPr>
        <p:spPr>
          <a:xfrm>
            <a:off x="684212" y="230588"/>
            <a:ext cx="8534400" cy="2488758"/>
          </a:xfrm>
        </p:spPr>
        <p:txBody>
          <a:bodyPr>
            <a:normAutofit fontScale="62500" lnSpcReduction="20000"/>
          </a:bodyPr>
          <a:lstStyle/>
          <a:p>
            <a:pPr marL="0" indent="0" algn="ctr">
              <a:buNone/>
            </a:pPr>
            <a:r>
              <a:rPr lang="en-US" sz="3800" dirty="0">
                <a:solidFill>
                  <a:schemeClr val="bg1"/>
                </a:solidFill>
                <a:latin typeface="Times New Roman" panose="02020603050405020304" pitchFamily="18" charset="0"/>
                <a:cs typeface="Times New Roman" panose="02020603050405020304" pitchFamily="18" charset="0"/>
              </a:rPr>
              <a:t>Medication Continued </a:t>
            </a:r>
          </a:p>
          <a:p>
            <a:pPr marL="0" indent="0">
              <a:buNone/>
            </a:pPr>
            <a:r>
              <a:rPr lang="en-US" sz="3800" dirty="0">
                <a:solidFill>
                  <a:schemeClr val="bg1"/>
                </a:solidFill>
                <a:latin typeface="Times New Roman" panose="02020603050405020304" pitchFamily="18" charset="0"/>
                <a:cs typeface="Times New Roman" panose="02020603050405020304" pitchFamily="18" charset="0"/>
              </a:rPr>
              <a:t>Long Acting Combination Medications</a:t>
            </a:r>
          </a:p>
          <a:p>
            <a:pPr marL="0" indent="0">
              <a:buNone/>
            </a:pPr>
            <a:r>
              <a:rPr lang="en-US" sz="3800" dirty="0">
                <a:solidFill>
                  <a:schemeClr val="bg1"/>
                </a:solidFill>
                <a:latin typeface="Times New Roman" panose="02020603050405020304" pitchFamily="18" charset="0"/>
                <a:cs typeface="Times New Roman" panose="02020603050405020304" pitchFamily="18" charset="0"/>
              </a:rPr>
              <a:t>Contain both long-acting bronchodilator with inhaled corticosteroid</a:t>
            </a:r>
          </a:p>
          <a:p>
            <a:pPr marL="0" indent="0">
              <a:buNone/>
            </a:pPr>
            <a:r>
              <a:rPr lang="en-US" sz="3400" dirty="0">
                <a:solidFill>
                  <a:schemeClr val="bg1"/>
                </a:solidFill>
                <a:latin typeface="Times New Roman" panose="02020603050405020304" pitchFamily="18" charset="0"/>
                <a:cs typeface="Times New Roman" panose="02020603050405020304" pitchFamily="18" charset="0"/>
              </a:rPr>
              <a:t>Advair Diskus	       Advair HRA      Dulera   Symbicort </a:t>
            </a:r>
          </a:p>
          <a:p>
            <a:pPr marL="0" indent="0">
              <a:buNone/>
            </a:pPr>
            <a:r>
              <a:rPr lang="en-US" sz="2400" dirty="0">
                <a:solidFill>
                  <a:schemeClr val="bg1"/>
                </a:solidFill>
                <a:latin typeface="Times New Roman" panose="02020603050405020304" pitchFamily="18" charset="0"/>
                <a:cs typeface="Times New Roman" panose="02020603050405020304" pitchFamily="18" charset="0"/>
              </a:rPr>
              <a:t>		</a:t>
            </a:r>
          </a:p>
        </p:txBody>
      </p:sp>
      <p:pic>
        <p:nvPicPr>
          <p:cNvPr id="4" name="Picture 3" descr="File:Asthma Medication Inhaler.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399" y="4349363"/>
            <a:ext cx="1938045" cy="1582311"/>
          </a:xfrm>
          <a:prstGeom prst="rect">
            <a:avLst/>
          </a:prstGeom>
        </p:spPr>
      </p:pic>
      <p:pic>
        <p:nvPicPr>
          <p:cNvPr id="5" name="Picture 4" descr="Asthma Inhaler (Object) | Flickr - Photo Shar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399" y="2417199"/>
            <a:ext cx="1943652" cy="1860604"/>
          </a:xfrm>
          <a:prstGeom prst="rect">
            <a:avLst/>
          </a:prstGeom>
        </p:spPr>
      </p:pic>
      <p:pic>
        <p:nvPicPr>
          <p:cNvPr id="6" name="Picture 5" descr="Inhaler | allispossible.org.uk | Flick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3615" y="2417197"/>
            <a:ext cx="2244769" cy="1199037"/>
          </a:xfrm>
          <a:prstGeom prst="rect">
            <a:avLst/>
          </a:prstGeom>
        </p:spPr>
      </p:pic>
      <p:pic>
        <p:nvPicPr>
          <p:cNvPr id="7" name="Picture 6" descr="Compatible With Joy-Trisomy18: 12/01/2013 - 01/01/20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6528" y="2417197"/>
            <a:ext cx="1905000" cy="1717481"/>
          </a:xfrm>
          <a:prstGeom prst="rect">
            <a:avLst/>
          </a:prstGeom>
        </p:spPr>
      </p:pic>
      <p:pic>
        <p:nvPicPr>
          <p:cNvPr id="8" name="Picture 7" descr="Fluticasone/salmeterol - Wikipedia, the free encyclopedi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5975" y="2434711"/>
            <a:ext cx="1512541" cy="1507524"/>
          </a:xfrm>
          <a:prstGeom prst="rect">
            <a:avLst/>
          </a:prstGeom>
        </p:spPr>
      </p:pic>
      <p:pic>
        <p:nvPicPr>
          <p:cNvPr id="9" name="Picture 8" descr="ENFERMERÍA - NURSING: BRONCHODILATOR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8448" y="4222141"/>
            <a:ext cx="1661160" cy="1709533"/>
          </a:xfrm>
          <a:prstGeom prst="rect">
            <a:avLst/>
          </a:prstGeom>
        </p:spPr>
      </p:pic>
      <p:pic>
        <p:nvPicPr>
          <p:cNvPr id="11" name="Picture 10" descr="Levosalbutamol - wikidoc"/>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33950" y="3768918"/>
            <a:ext cx="2324100" cy="2162755"/>
          </a:xfrm>
          <a:prstGeom prst="rect">
            <a:avLst/>
          </a:prstGeom>
        </p:spPr>
      </p:pic>
      <p:pic>
        <p:nvPicPr>
          <p:cNvPr id="12" name="Picture 11" descr="Dulera Inhaler Cost | HowMuchIsIt.or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31399" y="4043735"/>
            <a:ext cx="1613863" cy="1887938"/>
          </a:xfrm>
          <a:prstGeom prst="rect">
            <a:avLst/>
          </a:prstGeom>
        </p:spPr>
      </p:pic>
    </p:spTree>
    <p:extLst>
      <p:ext uri="{BB962C8B-B14F-4D97-AF65-F5344CB8AC3E}">
        <p14:creationId xmlns:p14="http://schemas.microsoft.com/office/powerpoint/2010/main" val="4012414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solidFill>
                  <a:schemeClr val="bg1"/>
                </a:solidFill>
                <a:latin typeface="Times New Roman" panose="02020603050405020304" pitchFamily="18" charset="0"/>
                <a:cs typeface="Times New Roman" panose="02020603050405020304" pitchFamily="18" charset="0"/>
              </a:rPr>
              <a:t>Known Complications of Asthma </a:t>
            </a:r>
            <a:br>
              <a:rPr lang="en-US" sz="24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Respiratory Failure</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Death </a:t>
            </a:r>
          </a:p>
        </p:txBody>
      </p:sp>
      <p:sp>
        <p:nvSpPr>
          <p:cNvPr id="3" name="Content Placeholder 2"/>
          <p:cNvSpPr>
            <a:spLocks noGrp="1"/>
          </p:cNvSpPr>
          <p:nvPr>
            <p:ph idx="1"/>
          </p:nvPr>
        </p:nvSpPr>
        <p:spPr>
          <a:xfrm>
            <a:off x="684212" y="993913"/>
            <a:ext cx="8534400" cy="3493419"/>
          </a:xfrm>
        </p:spPr>
        <p:txBody>
          <a:bodyPr>
            <a:normAutofit fontScale="25000" lnSpcReduction="20000"/>
          </a:bodyPr>
          <a:lstStyle/>
          <a:p>
            <a:pPr marL="0" indent="0" algn="ctr">
              <a:buNone/>
            </a:pPr>
            <a:r>
              <a:rPr lang="en-US" sz="14400" dirty="0">
                <a:solidFill>
                  <a:schemeClr val="bg1"/>
                </a:solidFill>
                <a:latin typeface="Times New Roman" panose="02020603050405020304" pitchFamily="18" charset="0"/>
                <a:cs typeface="Times New Roman" panose="02020603050405020304" pitchFamily="18" charset="0"/>
              </a:rPr>
              <a:t>Triggers</a:t>
            </a:r>
          </a:p>
          <a:p>
            <a:pPr marL="0" indent="0">
              <a:buNone/>
            </a:pPr>
            <a:r>
              <a:rPr lang="en-US" sz="9600" dirty="0">
                <a:solidFill>
                  <a:schemeClr val="bg1"/>
                </a:solidFill>
                <a:latin typeface="Times New Roman" panose="02020603050405020304" pitchFamily="18" charset="0"/>
                <a:cs typeface="Times New Roman" panose="02020603050405020304" pitchFamily="18" charset="0"/>
              </a:rPr>
              <a:t>Animal</a:t>
            </a:r>
            <a:r>
              <a:rPr lang="en-US" sz="7400" dirty="0">
                <a:solidFill>
                  <a:schemeClr val="bg1"/>
                </a:solidFill>
                <a:latin typeface="Times New Roman" panose="02020603050405020304" pitchFamily="18" charset="0"/>
                <a:cs typeface="Times New Roman" panose="02020603050405020304" pitchFamily="18" charset="0"/>
              </a:rPr>
              <a:t> </a:t>
            </a:r>
            <a:r>
              <a:rPr lang="en-US" sz="9600" dirty="0">
                <a:solidFill>
                  <a:schemeClr val="bg1"/>
                </a:solidFill>
                <a:latin typeface="Times New Roman" panose="02020603050405020304" pitchFamily="18" charset="0"/>
                <a:cs typeface="Times New Roman" panose="02020603050405020304" pitchFamily="18" charset="0"/>
              </a:rPr>
              <a:t>Dander</a:t>
            </a:r>
            <a:r>
              <a:rPr lang="en-US" sz="7400" dirty="0">
                <a:solidFill>
                  <a:schemeClr val="bg1"/>
                </a:solidFill>
                <a:latin typeface="Times New Roman" panose="02020603050405020304" pitchFamily="18" charset="0"/>
                <a:cs typeface="Times New Roman" panose="02020603050405020304" pitchFamily="18" charset="0"/>
              </a:rPr>
              <a:t> </a:t>
            </a:r>
            <a:r>
              <a:rPr lang="en-US" sz="6000" dirty="0">
                <a:solidFill>
                  <a:schemeClr val="bg1"/>
                </a:solidFill>
                <a:latin typeface="Times New Roman" panose="02020603050405020304" pitchFamily="18" charset="0"/>
                <a:cs typeface="Times New Roman" panose="02020603050405020304" pitchFamily="18" charset="0"/>
              </a:rPr>
              <a:t>			            </a:t>
            </a:r>
            <a:r>
              <a:rPr lang="en-US" sz="9600" dirty="0">
                <a:solidFill>
                  <a:schemeClr val="bg1"/>
                </a:solidFill>
                <a:latin typeface="Times New Roman" panose="02020603050405020304" pitchFamily="18" charset="0"/>
                <a:cs typeface="Times New Roman" panose="02020603050405020304" pitchFamily="18" charset="0"/>
              </a:rPr>
              <a:t>Emotional Stress</a:t>
            </a:r>
          </a:p>
          <a:p>
            <a:pPr marL="0" indent="0">
              <a:buNone/>
            </a:pPr>
            <a:r>
              <a:rPr lang="en-US" sz="9600" dirty="0">
                <a:solidFill>
                  <a:schemeClr val="bg1"/>
                </a:solidFill>
                <a:latin typeface="Times New Roman" panose="02020603050405020304" pitchFamily="18" charset="0"/>
                <a:cs typeface="Times New Roman" panose="02020603050405020304" pitchFamily="18" charset="0"/>
              </a:rPr>
              <a:t>Food additives                         Genetic Factors </a:t>
            </a:r>
            <a:r>
              <a:rPr lang="en-US" sz="6000" dirty="0">
                <a:solidFill>
                  <a:schemeClr val="bg1"/>
                </a:solidFill>
                <a:latin typeface="Times New Roman" panose="02020603050405020304" pitchFamily="18" charset="0"/>
                <a:cs typeface="Times New Roman" panose="02020603050405020304" pitchFamily="18" charset="0"/>
              </a:rPr>
              <a:t>				     </a:t>
            </a:r>
          </a:p>
          <a:p>
            <a:pPr marL="0" indent="0">
              <a:buNone/>
            </a:pPr>
            <a:r>
              <a:rPr lang="en-US" sz="9600" dirty="0">
                <a:solidFill>
                  <a:schemeClr val="bg1"/>
                </a:solidFill>
                <a:latin typeface="Times New Roman" panose="02020603050405020304" pitchFamily="18" charset="0"/>
                <a:cs typeface="Times New Roman" panose="02020603050405020304" pitchFamily="18" charset="0"/>
              </a:rPr>
              <a:t>Cold Air                                   Anti-inflammatory Drugs    </a:t>
            </a:r>
          </a:p>
          <a:p>
            <a:pPr marL="0" indent="0">
              <a:buNone/>
            </a:pPr>
            <a:r>
              <a:rPr lang="en-US" sz="9600" dirty="0">
                <a:solidFill>
                  <a:schemeClr val="bg1"/>
                </a:solidFill>
                <a:latin typeface="Times New Roman" panose="02020603050405020304" pitchFamily="18" charset="0"/>
                <a:cs typeface="Times New Roman" panose="02020603050405020304" pitchFamily="18" charset="0"/>
              </a:rPr>
              <a:t>House dust or mold                 Cigarette Smoke              </a:t>
            </a:r>
            <a:r>
              <a:rPr lang="en-US" sz="6000" dirty="0">
                <a:solidFill>
                  <a:schemeClr val="bg1"/>
                </a:solidFill>
                <a:latin typeface="Times New Roman" panose="02020603050405020304" pitchFamily="18" charset="0"/>
                <a:cs typeface="Times New Roman" panose="02020603050405020304" pitchFamily="18" charset="0"/>
              </a:rPr>
              <a:t>	 </a:t>
            </a:r>
          </a:p>
          <a:p>
            <a:pPr marL="0" indent="0">
              <a:buNone/>
            </a:pPr>
            <a:r>
              <a:rPr lang="en-US" sz="9600" dirty="0">
                <a:solidFill>
                  <a:schemeClr val="bg1"/>
                </a:solidFill>
                <a:latin typeface="Times New Roman" panose="02020603050405020304" pitchFamily="18" charset="0"/>
                <a:cs typeface="Times New Roman" panose="02020603050405020304" pitchFamily="18" charset="0"/>
              </a:rPr>
              <a:t>Feathered Pillows                    Exercise</a:t>
            </a:r>
            <a:r>
              <a:rPr lang="en-US" sz="7400" dirty="0">
                <a:solidFill>
                  <a:schemeClr val="bg1"/>
                </a:solidFill>
                <a:latin typeface="Times New Roman" panose="02020603050405020304" pitchFamily="18" charset="0"/>
                <a:cs typeface="Times New Roman" panose="02020603050405020304" pitchFamily="18" charset="0"/>
              </a:rPr>
              <a:t>	</a:t>
            </a:r>
            <a:r>
              <a:rPr lang="en-US" sz="6000" dirty="0">
                <a:solidFill>
                  <a:schemeClr val="bg1"/>
                </a:solidFill>
                <a:latin typeface="Times New Roman" panose="02020603050405020304" pitchFamily="18" charset="0"/>
                <a:cs typeface="Times New Roman" panose="02020603050405020304" pitchFamily="18" charset="0"/>
              </a:rPr>
              <a:t>					     </a:t>
            </a:r>
          </a:p>
          <a:p>
            <a:pPr marL="0" indent="0">
              <a:buNone/>
            </a:pPr>
            <a:r>
              <a:rPr lang="en-US" sz="9600" dirty="0">
                <a:solidFill>
                  <a:schemeClr val="bg1"/>
                </a:solidFill>
                <a:latin typeface="Times New Roman" panose="02020603050405020304" pitchFamily="18" charset="0"/>
                <a:cs typeface="Times New Roman" panose="02020603050405020304" pitchFamily="18" charset="0"/>
              </a:rPr>
              <a:t>Change in Weather                  Viral Infections </a:t>
            </a:r>
          </a:p>
          <a:p>
            <a:pPr marL="0" indent="0">
              <a:buNone/>
            </a:pPr>
            <a:r>
              <a:rPr lang="en-US" sz="9600" dirty="0">
                <a:solidFill>
                  <a:schemeClr val="bg1"/>
                </a:solidFill>
                <a:latin typeface="Times New Roman" panose="02020603050405020304" pitchFamily="18" charset="0"/>
                <a:cs typeface="Times New Roman" panose="02020603050405020304" pitchFamily="18" charset="0"/>
              </a:rPr>
              <a:t>Pollen 	</a:t>
            </a:r>
            <a:r>
              <a:rPr lang="en-US" sz="4400" dirty="0">
                <a:solidFill>
                  <a:schemeClr val="bg1"/>
                </a:solidFill>
                <a:latin typeface="Times New Roman" panose="02020603050405020304" pitchFamily="18" charset="0"/>
                <a:cs typeface="Times New Roman" panose="02020603050405020304" pitchFamily="18" charset="0"/>
              </a:rPr>
              <a:t>						  </a:t>
            </a:r>
            <a:r>
              <a:rPr lang="en-US" sz="9600" dirty="0">
                <a:solidFill>
                  <a:schemeClr val="bg1"/>
                </a:solidFill>
                <a:latin typeface="Times New Roman" panose="02020603050405020304" pitchFamily="18" charset="0"/>
                <a:cs typeface="Times New Roman" panose="02020603050405020304" pitchFamily="18" charset="0"/>
              </a:rPr>
              <a:t>Pollution </a:t>
            </a:r>
          </a:p>
          <a:p>
            <a:pPr marL="0" indent="0">
              <a:buNone/>
            </a:pPr>
            <a:endParaRPr lang="en-US" sz="96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145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845" y="3347500"/>
            <a:ext cx="8534400" cy="3510500"/>
          </a:xfrm>
        </p:spPr>
        <p:txBody>
          <a:bodyPr>
            <a:normAutofit fontScale="90000"/>
          </a:bodyPr>
          <a:lstStyle/>
          <a:p>
            <a:br>
              <a:rPr lang="en-US" sz="2700" dirty="0">
                <a:solidFill>
                  <a:schemeClr val="bg1"/>
                </a:solidFill>
                <a:latin typeface="Times New Roman" panose="02020603050405020304" pitchFamily="18" charset="0"/>
                <a:cs typeface="Times New Roman" panose="02020603050405020304" pitchFamily="18" charset="0"/>
              </a:rPr>
            </a:br>
            <a:br>
              <a:rPr lang="en-US" sz="2700" dirty="0">
                <a:solidFill>
                  <a:schemeClr val="bg1"/>
                </a:solidFill>
                <a:latin typeface="Times New Roman" panose="02020603050405020304" pitchFamily="18" charset="0"/>
                <a:cs typeface="Times New Roman" panose="02020603050405020304" pitchFamily="18" charset="0"/>
              </a:rPr>
            </a:br>
            <a:br>
              <a:rPr lang="en-US" sz="2700" dirty="0">
                <a:solidFill>
                  <a:schemeClr val="bg1"/>
                </a:solidFill>
                <a:latin typeface="Times New Roman" panose="02020603050405020304" pitchFamily="18" charset="0"/>
                <a:cs typeface="Times New Roman" panose="02020603050405020304" pitchFamily="18" charset="0"/>
              </a:rPr>
            </a:br>
            <a:br>
              <a:rPr lang="en-US" sz="2200" dirty="0">
                <a:solidFill>
                  <a:schemeClr val="bg1"/>
                </a:solidFill>
                <a:latin typeface="Times New Roman" panose="02020603050405020304" pitchFamily="18" charset="0"/>
                <a:cs typeface="Times New Roman" panose="02020603050405020304" pitchFamily="18" charset="0"/>
              </a:rPr>
            </a:br>
            <a:r>
              <a:rPr lang="en-US" sz="2200" dirty="0">
                <a:solidFill>
                  <a:schemeClr val="bg1"/>
                </a:solidFill>
                <a:latin typeface="Times New Roman" panose="02020603050405020304" pitchFamily="18" charset="0"/>
                <a:cs typeface="Times New Roman" panose="02020603050405020304" pitchFamily="18" charset="0"/>
              </a:rPr>
              <a:t>Laws that Support Students with Asthma</a:t>
            </a:r>
            <a:br>
              <a:rPr lang="en-US" sz="22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ARS 15-158 Emergency administration of inhalers </a:t>
            </a:r>
            <a:br>
              <a:rPr lang="en-US" dirty="0"/>
            </a:br>
            <a:r>
              <a:rPr lang="en-US" dirty="0"/>
              <a:t> </a:t>
            </a:r>
            <a:r>
              <a:rPr lang="en-US" sz="2000" dirty="0">
                <a:solidFill>
                  <a:schemeClr val="bg1"/>
                </a:solidFill>
                <a:latin typeface="Times New Roman" panose="02020603050405020304" pitchFamily="18" charset="0"/>
                <a:cs typeface="Times New Roman" panose="02020603050405020304" pitchFamily="18" charset="0"/>
              </a:rPr>
              <a:t>House Bill 2208 : Stock Albuterol Law allowing public and charter schools to stock and administer Albuterol MDI</a:t>
            </a:r>
            <a:br>
              <a:rPr lang="en-US" sz="2000" dirty="0">
                <a:solidFill>
                  <a:schemeClr val="bg1"/>
                </a:solidFill>
                <a:latin typeface="Times New Roman" panose="02020603050405020304" pitchFamily="18" charset="0"/>
                <a:cs typeface="Times New Roman" panose="02020603050405020304" pitchFamily="18" charset="0"/>
              </a:rPr>
            </a:br>
            <a:br>
              <a:rPr lang="en-US" sz="2200" dirty="0">
                <a:solidFill>
                  <a:schemeClr val="bg1"/>
                </a:solidFill>
                <a:latin typeface="Times New Roman" panose="02020603050405020304" pitchFamily="18" charset="0"/>
                <a:cs typeface="Times New Roman" panose="02020603050405020304" pitchFamily="18" charset="0"/>
              </a:rPr>
            </a:br>
            <a:r>
              <a:rPr lang="en-US" sz="1600" dirty="0">
                <a:solidFill>
                  <a:schemeClr val="bg1"/>
                </a:solidFill>
                <a:latin typeface="Times New Roman" panose="02020603050405020304" pitchFamily="18" charset="0"/>
                <a:cs typeface="Times New Roman" panose="02020603050405020304" pitchFamily="18" charset="0"/>
              </a:rPr>
              <a:t>Must have Governing Board Policy that Supports Staff administering Stock Medication</a:t>
            </a:r>
            <a:br>
              <a:rPr lang="en-US" sz="1600" dirty="0">
                <a:solidFill>
                  <a:schemeClr val="bg1"/>
                </a:solidFill>
                <a:latin typeface="Times New Roman" panose="02020603050405020304" pitchFamily="18" charset="0"/>
                <a:cs typeface="Times New Roman" panose="02020603050405020304" pitchFamily="18" charset="0"/>
              </a:rPr>
            </a:br>
            <a:r>
              <a:rPr lang="en-US" sz="1600" dirty="0">
                <a:solidFill>
                  <a:schemeClr val="bg1"/>
                </a:solidFill>
                <a:latin typeface="Times New Roman" panose="02020603050405020304" pitchFamily="18" charset="0"/>
                <a:cs typeface="Times New Roman" panose="02020603050405020304" pitchFamily="18" charset="0"/>
              </a:rPr>
              <a:t>Must have a health care provider who will write standing orders for the Medication</a:t>
            </a:r>
            <a:br>
              <a:rPr lang="en-US" sz="1600" dirty="0">
                <a:solidFill>
                  <a:schemeClr val="bg1"/>
                </a:solidFill>
                <a:latin typeface="Times New Roman" panose="02020603050405020304" pitchFamily="18" charset="0"/>
                <a:cs typeface="Times New Roman" panose="02020603050405020304" pitchFamily="18" charset="0"/>
              </a:rPr>
            </a:br>
            <a:r>
              <a:rPr lang="en-US" sz="1600" dirty="0">
                <a:solidFill>
                  <a:schemeClr val="bg1"/>
                </a:solidFill>
                <a:latin typeface="Times New Roman" panose="02020603050405020304" pitchFamily="18" charset="0"/>
                <a:cs typeface="Times New Roman" panose="02020603050405020304" pitchFamily="18" charset="0"/>
              </a:rPr>
              <a:t>Established Policies and Procedures related to the administration of a stock medication</a:t>
            </a:r>
            <a:br>
              <a:rPr lang="en-US" sz="1600" dirty="0">
                <a:solidFill>
                  <a:schemeClr val="bg1"/>
                </a:solidFill>
                <a:latin typeface="Times New Roman" panose="02020603050405020304" pitchFamily="18" charset="0"/>
                <a:cs typeface="Times New Roman" panose="02020603050405020304" pitchFamily="18" charset="0"/>
              </a:rPr>
            </a:br>
            <a:r>
              <a:rPr lang="en-US" sz="1600" dirty="0">
                <a:solidFill>
                  <a:schemeClr val="bg1"/>
                </a:solidFill>
                <a:latin typeface="Times New Roman" panose="02020603050405020304" pitchFamily="18" charset="0"/>
                <a:cs typeface="Times New Roman" panose="02020603050405020304" pitchFamily="18" charset="0"/>
              </a:rPr>
              <a:t>Money to purchase the Albuterol MDI and Spacers for Multiple Students to support multi-student </a:t>
            </a:r>
            <a:br>
              <a:rPr lang="en-US" sz="1600" dirty="0">
                <a:solidFill>
                  <a:schemeClr val="bg1"/>
                </a:solidFill>
                <a:latin typeface="Times New Roman" panose="02020603050405020304" pitchFamily="18" charset="0"/>
                <a:cs typeface="Times New Roman" panose="02020603050405020304" pitchFamily="18" charset="0"/>
              </a:rPr>
            </a:br>
            <a:r>
              <a:rPr lang="en-US" sz="1600" dirty="0">
                <a:solidFill>
                  <a:schemeClr val="bg1"/>
                </a:solidFill>
                <a:latin typeface="Times New Roman" panose="02020603050405020304" pitchFamily="18" charset="0"/>
                <a:cs typeface="Times New Roman" panose="02020603050405020304" pitchFamily="18" charset="0"/>
              </a:rPr>
              <a:t>administration of the Albuterol MDI. </a:t>
            </a:r>
            <a:br>
              <a:rPr lang="en-US" sz="1600" dirty="0">
                <a:solidFill>
                  <a:schemeClr val="bg1"/>
                </a:solidFill>
                <a:latin typeface="Times New Roman" panose="02020603050405020304" pitchFamily="18" charset="0"/>
                <a:cs typeface="Times New Roman" panose="02020603050405020304" pitchFamily="18" charset="0"/>
              </a:rPr>
            </a:br>
            <a:r>
              <a:rPr lang="en-US" sz="1600" dirty="0">
                <a:solidFill>
                  <a:schemeClr val="bg1"/>
                </a:solidFill>
                <a:latin typeface="Times New Roman" panose="02020603050405020304" pitchFamily="18" charset="0"/>
                <a:cs typeface="Times New Roman" panose="02020603050405020304" pitchFamily="18" charset="0"/>
              </a:rPr>
              <a:t>Must complete the on-line Training program  for every staff person who would use the stock Albuterol </a:t>
            </a:r>
            <a:br>
              <a:rPr lang="en-US" sz="1200" dirty="0">
                <a:solidFill>
                  <a:schemeClr val="bg1"/>
                </a:solidFill>
                <a:latin typeface="Times New Roman" panose="02020603050405020304" pitchFamily="18" charset="0"/>
                <a:cs typeface="Times New Roman" panose="02020603050405020304" pitchFamily="18" charset="0"/>
              </a:rPr>
            </a:br>
            <a:br>
              <a:rPr lang="en-US" dirty="0"/>
            </a:br>
            <a:br>
              <a:rPr lang="en-US" dirty="0"/>
            </a:br>
            <a:br>
              <a:rPr lang="en-US" dirty="0"/>
            </a:br>
            <a:br>
              <a:rPr lang="en-US" dirty="0"/>
            </a:br>
            <a:r>
              <a:rPr lang="en-US" dirty="0"/>
              <a:t>	</a:t>
            </a:r>
          </a:p>
        </p:txBody>
      </p:sp>
      <p:sp>
        <p:nvSpPr>
          <p:cNvPr id="3" name="Content Placeholder 2"/>
          <p:cNvSpPr>
            <a:spLocks noGrp="1"/>
          </p:cNvSpPr>
          <p:nvPr>
            <p:ph idx="1"/>
          </p:nvPr>
        </p:nvSpPr>
        <p:spPr>
          <a:xfrm>
            <a:off x="684212" y="198783"/>
            <a:ext cx="8534400" cy="2297927"/>
          </a:xfrm>
        </p:spPr>
        <p:txBody>
          <a:bodyPr>
            <a:normAutofit/>
          </a:bodyPr>
          <a:lstStyle/>
          <a:p>
            <a:pPr marL="0" indent="0" algn="ctr">
              <a:buNone/>
            </a:pPr>
            <a:r>
              <a:rPr lang="en-US" sz="2400" dirty="0">
                <a:solidFill>
                  <a:schemeClr val="bg1"/>
                </a:solidFill>
                <a:latin typeface="Times New Roman" panose="02020603050405020304" pitchFamily="18" charset="0"/>
                <a:cs typeface="Times New Roman" panose="02020603050405020304" pitchFamily="18" charset="0"/>
              </a:rPr>
              <a:t>What You Need in the Health Office for a Student With Asthma</a:t>
            </a:r>
          </a:p>
          <a:p>
            <a:pPr marL="0" indent="0">
              <a:buNone/>
            </a:pPr>
            <a:r>
              <a:rPr lang="en-US" dirty="0">
                <a:solidFill>
                  <a:schemeClr val="bg1"/>
                </a:solidFill>
                <a:latin typeface="Times New Roman" panose="02020603050405020304" pitchFamily="18" charset="0"/>
                <a:cs typeface="Times New Roman" panose="02020603050405020304" pitchFamily="18" charset="0"/>
              </a:rPr>
              <a:t>Asthma Plan from the Doctor 		 Self-Carry Form </a:t>
            </a:r>
          </a:p>
          <a:p>
            <a:pPr marL="0" indent="0">
              <a:buNone/>
            </a:pPr>
            <a:r>
              <a:rPr lang="en-US" dirty="0">
                <a:solidFill>
                  <a:schemeClr val="bg1"/>
                </a:solidFill>
                <a:latin typeface="Times New Roman" panose="02020603050405020304" pitchFamily="18" charset="0"/>
                <a:cs typeface="Times New Roman" panose="02020603050405020304" pitchFamily="18" charset="0"/>
              </a:rPr>
              <a:t>Medication Order from the Doctor   MDI with a Spacer</a:t>
            </a:r>
          </a:p>
          <a:p>
            <a:pPr marL="0" indent="0">
              <a:buNone/>
            </a:pPr>
            <a:r>
              <a:rPr lang="en-US" dirty="0">
                <a:solidFill>
                  <a:schemeClr val="bg1"/>
                </a:solidFill>
                <a:latin typeface="Times New Roman" panose="02020603050405020304" pitchFamily="18" charset="0"/>
                <a:cs typeface="Times New Roman" panose="02020603050405020304" pitchFamily="18" charset="0"/>
              </a:rPr>
              <a:t>Signed parent Consent  			Albuterol Aerosol/ Tubing/ Air Compressor </a:t>
            </a:r>
          </a:p>
          <a:p>
            <a:pPr marL="0" indent="0">
              <a:buNone/>
            </a:pPr>
            <a:r>
              <a:rPr lang="en-US" dirty="0">
                <a:solidFill>
                  <a:schemeClr val="bg1"/>
                </a:solidFill>
                <a:latin typeface="Times New Roman" panose="02020603050405020304" pitchFamily="18" charset="0"/>
                <a:cs typeface="Times New Roman" panose="02020603050405020304" pitchFamily="18" charset="0"/>
              </a:rPr>
              <a:t>MAR ( Medication Administration Record)  </a:t>
            </a:r>
          </a:p>
        </p:txBody>
      </p:sp>
    </p:spTree>
    <p:extLst>
      <p:ext uri="{BB962C8B-B14F-4D97-AF65-F5344CB8AC3E}">
        <p14:creationId xmlns:p14="http://schemas.microsoft.com/office/powerpoint/2010/main" val="1126772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3236182"/>
            <a:ext cx="8992525" cy="2758218"/>
          </a:xfrm>
        </p:spPr>
        <p:txBody>
          <a:bodyPr>
            <a:normAutofit fontScale="90000"/>
          </a:bodyPr>
          <a:lstStyle/>
          <a:p>
            <a:br>
              <a:rPr lang="en-US" sz="2200" dirty="0">
                <a:solidFill>
                  <a:schemeClr val="bg1"/>
                </a:solidFill>
                <a:latin typeface="Times New Roman" panose="02020603050405020304" pitchFamily="18" charset="0"/>
                <a:cs typeface="Times New Roman" panose="02020603050405020304" pitchFamily="18" charset="0"/>
              </a:rPr>
            </a:br>
            <a:br>
              <a:rPr lang="en-US" sz="2200" dirty="0">
                <a:solidFill>
                  <a:schemeClr val="bg1"/>
                </a:solidFill>
                <a:latin typeface="Times New Roman" panose="02020603050405020304" pitchFamily="18" charset="0"/>
                <a:cs typeface="Times New Roman" panose="02020603050405020304" pitchFamily="18" charset="0"/>
              </a:rPr>
            </a:br>
            <a:r>
              <a:rPr lang="en-US" sz="2200" u="sng" dirty="0">
                <a:solidFill>
                  <a:schemeClr val="bg1"/>
                </a:solidFill>
                <a:latin typeface="Times New Roman" panose="02020603050405020304" pitchFamily="18" charset="0"/>
                <a:cs typeface="Times New Roman" panose="02020603050405020304" pitchFamily="18" charset="0"/>
              </a:rPr>
              <a:t>Common Mistakes when administering medication</a:t>
            </a:r>
            <a:br>
              <a:rPr lang="en-US" sz="2200" dirty="0">
                <a:solidFill>
                  <a:schemeClr val="bg1"/>
                </a:solidFill>
                <a:latin typeface="Times New Roman" panose="02020603050405020304" pitchFamily="18" charset="0"/>
                <a:cs typeface="Times New Roman" panose="02020603050405020304" pitchFamily="18" charset="0"/>
              </a:rPr>
            </a:br>
            <a:br>
              <a:rPr lang="en-US" sz="2200" dirty="0">
                <a:solidFill>
                  <a:schemeClr val="bg1"/>
                </a:solidFill>
                <a:latin typeface="Times New Roman" panose="02020603050405020304" pitchFamily="18" charset="0"/>
                <a:cs typeface="Times New Roman" panose="02020603050405020304" pitchFamily="18" charset="0"/>
              </a:rPr>
            </a:br>
            <a:r>
              <a:rPr lang="en-US" sz="2200" dirty="0">
                <a:solidFill>
                  <a:schemeClr val="bg1"/>
                </a:solidFill>
                <a:latin typeface="Times New Roman" panose="02020603050405020304" pitchFamily="18" charset="0"/>
                <a:cs typeface="Times New Roman" panose="02020603050405020304" pitchFamily="18" charset="0"/>
              </a:rPr>
              <a:t>Not shaking the canister</a:t>
            </a:r>
            <a:br>
              <a:rPr lang="en-US" sz="2200" dirty="0">
                <a:solidFill>
                  <a:schemeClr val="bg1"/>
                </a:solidFill>
                <a:latin typeface="Times New Roman" panose="02020603050405020304" pitchFamily="18" charset="0"/>
                <a:cs typeface="Times New Roman" panose="02020603050405020304" pitchFamily="18" charset="0"/>
              </a:rPr>
            </a:br>
            <a:r>
              <a:rPr lang="en-US" sz="2200" dirty="0">
                <a:solidFill>
                  <a:schemeClr val="bg1"/>
                </a:solidFill>
                <a:latin typeface="Times New Roman" panose="02020603050405020304" pitchFamily="18" charset="0"/>
                <a:cs typeface="Times New Roman" panose="02020603050405020304" pitchFamily="18" charset="0"/>
              </a:rPr>
              <a:t>Not breathing out before inhaling</a:t>
            </a:r>
            <a:br>
              <a:rPr lang="en-US" sz="2200" dirty="0">
                <a:solidFill>
                  <a:schemeClr val="bg1"/>
                </a:solidFill>
                <a:latin typeface="Times New Roman" panose="02020603050405020304" pitchFamily="18" charset="0"/>
                <a:cs typeface="Times New Roman" panose="02020603050405020304" pitchFamily="18" charset="0"/>
              </a:rPr>
            </a:br>
            <a:r>
              <a:rPr lang="en-US" sz="2200" dirty="0">
                <a:solidFill>
                  <a:schemeClr val="bg1"/>
                </a:solidFill>
                <a:latin typeface="Times New Roman" panose="02020603050405020304" pitchFamily="18" charset="0"/>
                <a:cs typeface="Times New Roman" panose="02020603050405020304" pitchFamily="18" charset="0"/>
              </a:rPr>
              <a:t>Inhaling too early before medication administered</a:t>
            </a:r>
            <a:br>
              <a:rPr lang="en-US" sz="2200" dirty="0">
                <a:solidFill>
                  <a:schemeClr val="bg1"/>
                </a:solidFill>
                <a:latin typeface="Times New Roman" panose="02020603050405020304" pitchFamily="18" charset="0"/>
                <a:cs typeface="Times New Roman" panose="02020603050405020304" pitchFamily="18" charset="0"/>
              </a:rPr>
            </a:br>
            <a:r>
              <a:rPr lang="en-US" sz="2200" dirty="0">
                <a:solidFill>
                  <a:schemeClr val="bg1"/>
                </a:solidFill>
                <a:latin typeface="Times New Roman" panose="02020603050405020304" pitchFamily="18" charset="0"/>
                <a:cs typeface="Times New Roman" panose="02020603050405020304" pitchFamily="18" charset="0"/>
              </a:rPr>
              <a:t>Inhaling too late after medication administered</a:t>
            </a:r>
            <a:br>
              <a:rPr lang="en-US" sz="2200" dirty="0">
                <a:solidFill>
                  <a:schemeClr val="bg1"/>
                </a:solidFill>
                <a:latin typeface="Times New Roman" panose="02020603050405020304" pitchFamily="18" charset="0"/>
                <a:cs typeface="Times New Roman" panose="02020603050405020304" pitchFamily="18" charset="0"/>
              </a:rPr>
            </a:br>
            <a:r>
              <a:rPr lang="en-US" sz="2200" dirty="0">
                <a:solidFill>
                  <a:schemeClr val="bg1"/>
                </a:solidFill>
                <a:latin typeface="Times New Roman" panose="02020603050405020304" pitchFamily="18" charset="0"/>
                <a:cs typeface="Times New Roman" panose="02020603050405020304" pitchFamily="18" charset="0"/>
              </a:rPr>
              <a:t>Inhaling too fast </a:t>
            </a:r>
            <a:br>
              <a:rPr lang="en-US" sz="2200" dirty="0">
                <a:solidFill>
                  <a:schemeClr val="bg1"/>
                </a:solidFill>
                <a:latin typeface="Times New Roman" panose="02020603050405020304" pitchFamily="18" charset="0"/>
                <a:cs typeface="Times New Roman" panose="02020603050405020304" pitchFamily="18" charset="0"/>
              </a:rPr>
            </a:br>
            <a:r>
              <a:rPr lang="en-US" sz="2200" dirty="0">
                <a:solidFill>
                  <a:schemeClr val="bg1"/>
                </a:solidFill>
                <a:latin typeface="Times New Roman" panose="02020603050405020304" pitchFamily="18" charset="0"/>
                <a:cs typeface="Times New Roman" panose="02020603050405020304" pitchFamily="18" charset="0"/>
              </a:rPr>
              <a:t>Not holding your breath long enough after inhalation</a:t>
            </a:r>
            <a:br>
              <a:rPr lang="en-US" sz="2400" dirty="0">
                <a:solidFill>
                  <a:schemeClr val="bg1"/>
                </a:solidFill>
                <a:latin typeface="Times New Roman" panose="02020603050405020304" pitchFamily="18" charset="0"/>
                <a:cs typeface="Times New Roman" panose="02020603050405020304" pitchFamily="18" charset="0"/>
              </a:rPr>
            </a:b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4212" y="294199"/>
            <a:ext cx="8534400" cy="2886324"/>
          </a:xfrm>
        </p:spPr>
        <p:txBody>
          <a:bodyPr>
            <a:normAutofit fontScale="77500" lnSpcReduction="20000"/>
          </a:bodyPr>
          <a:lstStyle/>
          <a:p>
            <a:r>
              <a:rPr lang="en-US" sz="3400" u="sng" dirty="0">
                <a:solidFill>
                  <a:schemeClr val="bg1"/>
                </a:solidFill>
                <a:latin typeface="Times New Roman" panose="02020603050405020304" pitchFamily="18" charset="0"/>
                <a:cs typeface="Times New Roman" panose="02020603050405020304" pitchFamily="18" charset="0"/>
              </a:rPr>
              <a:t>Common Side Effects </a:t>
            </a:r>
            <a:r>
              <a:rPr lang="en-US" sz="3400" dirty="0">
                <a:solidFill>
                  <a:schemeClr val="bg1"/>
                </a:solidFill>
                <a:latin typeface="Times New Roman" panose="02020603050405020304" pitchFamily="18" charset="0"/>
                <a:cs typeface="Times New Roman" panose="02020603050405020304" pitchFamily="18" charset="0"/>
              </a:rPr>
              <a:t>of Rescue ( Albuterol) Medication</a:t>
            </a:r>
          </a:p>
          <a:p>
            <a:r>
              <a:rPr lang="en-US" sz="3400" dirty="0">
                <a:solidFill>
                  <a:schemeClr val="bg1"/>
                </a:solidFill>
                <a:latin typeface="Times New Roman" panose="02020603050405020304" pitchFamily="18" charset="0"/>
                <a:cs typeface="Times New Roman" panose="02020603050405020304" pitchFamily="18" charset="0"/>
              </a:rPr>
              <a:t>Shaky		nervous		Headache		muscle aches</a:t>
            </a:r>
          </a:p>
          <a:p>
            <a:r>
              <a:rPr lang="en-US" sz="3400" dirty="0">
                <a:solidFill>
                  <a:schemeClr val="bg1"/>
                </a:solidFill>
                <a:latin typeface="Times New Roman" panose="02020603050405020304" pitchFamily="18" charset="0"/>
                <a:cs typeface="Times New Roman" panose="02020603050405020304" pitchFamily="18" charset="0"/>
              </a:rPr>
              <a:t>Throat and Nasal irritation</a:t>
            </a:r>
          </a:p>
          <a:p>
            <a:pPr marL="0" indent="0">
              <a:buNone/>
            </a:pPr>
            <a:r>
              <a:rPr lang="en-US" sz="3400" u="sng" dirty="0">
                <a:solidFill>
                  <a:schemeClr val="bg1"/>
                </a:solidFill>
                <a:latin typeface="Times New Roman" panose="02020603050405020304" pitchFamily="18" charset="0"/>
                <a:cs typeface="Times New Roman" panose="02020603050405020304" pitchFamily="18" charset="0"/>
              </a:rPr>
              <a:t>More Serious Side Effects</a:t>
            </a:r>
          </a:p>
          <a:p>
            <a:pPr marL="0" indent="0">
              <a:buNone/>
            </a:pPr>
            <a:r>
              <a:rPr lang="en-US" sz="3400" dirty="0">
                <a:solidFill>
                  <a:schemeClr val="bg1"/>
                </a:solidFill>
                <a:latin typeface="Times New Roman" panose="02020603050405020304" pitchFamily="18" charset="0"/>
                <a:cs typeface="Times New Roman" panose="02020603050405020304" pitchFamily="18" charset="0"/>
              </a:rPr>
              <a:t>Rapid Heart Rate</a:t>
            </a:r>
          </a:p>
          <a:p>
            <a:pPr marL="0" indent="0">
              <a:buNone/>
            </a:pPr>
            <a:r>
              <a:rPr lang="en-US" sz="3400" dirty="0">
                <a:solidFill>
                  <a:schemeClr val="bg1"/>
                </a:solidFill>
                <a:latin typeface="Times New Roman" panose="02020603050405020304" pitchFamily="18" charset="0"/>
                <a:cs typeface="Times New Roman" panose="02020603050405020304" pitchFamily="18" charset="0"/>
              </a:rPr>
              <a:t>Pounding feeling of the heart fluttering</a:t>
            </a:r>
          </a:p>
          <a:p>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2757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a:r>
              <a:rPr lang="en-US" sz="6000" dirty="0">
                <a:solidFill>
                  <a:schemeClr val="bg1"/>
                </a:solidFill>
                <a:latin typeface="Times New Roman" panose="02020603050405020304" pitchFamily="18" charset="0"/>
                <a:cs typeface="Times New Roman" panose="02020603050405020304" pitchFamily="18" charset="0"/>
              </a:rPr>
              <a:t>Practice Time </a:t>
            </a:r>
          </a:p>
        </p:txBody>
      </p:sp>
    </p:spTree>
    <p:extLst>
      <p:ext uri="{BB962C8B-B14F-4D97-AF65-F5344CB8AC3E}">
        <p14:creationId xmlns:p14="http://schemas.microsoft.com/office/powerpoint/2010/main" val="2532979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a:hlinkClick r:id="rId2"/>
              </a:rPr>
              <a:t>https://wrphtc.arizona.edu/training/stock-albuterol-inhaler-training-school-personnel</a:t>
            </a:r>
          </a:p>
          <a:p>
            <a:pPr marL="0" indent="0">
              <a:buNone/>
            </a:pPr>
            <a:r>
              <a:rPr lang="en-US" dirty="0">
                <a:hlinkClick r:id="rId2"/>
              </a:rPr>
              <a:t>ARS 15-158 Emergency Administration of inhalers by trained personnel </a:t>
            </a:r>
          </a:p>
          <a:p>
            <a:pPr marL="0" indent="0">
              <a:buNone/>
            </a:pPr>
            <a:r>
              <a:rPr lang="en-US" dirty="0">
                <a:hlinkClick r:id="rId3"/>
              </a:rPr>
              <a:t>https://www.lung.org/lung-health-and-diseases/lung-disease-lookup/asthma/asthma-education-advocacy/asthma-basics.html</a:t>
            </a:r>
            <a:endParaRPr lang="en-US" dirty="0"/>
          </a:p>
          <a:p>
            <a:pPr marL="0" indent="0">
              <a:buNone/>
            </a:pPr>
            <a:r>
              <a:rPr lang="en-US" dirty="0">
                <a:hlinkClick r:id="rId4"/>
              </a:rPr>
              <a:t>https://lung.training/training/course/index.php?categoryid=1</a:t>
            </a:r>
            <a:endParaRPr lang="en-US" dirty="0"/>
          </a:p>
        </p:txBody>
      </p:sp>
    </p:spTree>
    <p:extLst>
      <p:ext uri="{BB962C8B-B14F-4D97-AF65-F5344CB8AC3E}">
        <p14:creationId xmlns:p14="http://schemas.microsoft.com/office/powerpoint/2010/main" val="3015102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a:r>
              <a:rPr lang="en-US" sz="2400" dirty="0">
                <a:solidFill>
                  <a:schemeClr val="bg1"/>
                </a:solidFill>
                <a:latin typeface="Times New Roman" panose="02020603050405020304" pitchFamily="18" charset="0"/>
                <a:cs typeface="Times New Roman" panose="02020603050405020304" pitchFamily="18" charset="0"/>
              </a:rPr>
              <a:t>Diabetes Care in the School Health Office</a:t>
            </a:r>
          </a:p>
          <a:p>
            <a:pPr algn="ctr"/>
            <a:r>
              <a:rPr lang="en-US" sz="2400" dirty="0">
                <a:solidFill>
                  <a:schemeClr val="bg1"/>
                </a:solidFill>
                <a:latin typeface="Times New Roman" panose="02020603050405020304" pitchFamily="18" charset="0"/>
                <a:cs typeface="Times New Roman" panose="02020603050405020304" pitchFamily="18" charset="0"/>
              </a:rPr>
              <a:t>Vickie McWatters JDRF ( </a:t>
            </a:r>
            <a:r>
              <a:rPr lang="en-US" sz="1600" dirty="0">
                <a:solidFill>
                  <a:schemeClr val="bg1"/>
                </a:solidFill>
                <a:latin typeface="Times New Roman" panose="02020603050405020304" pitchFamily="18" charset="0"/>
                <a:cs typeface="Times New Roman" panose="02020603050405020304" pitchFamily="18" charset="0"/>
              </a:rPr>
              <a:t>Juvenile Diabetes Research Foundation)</a:t>
            </a:r>
          </a:p>
        </p:txBody>
      </p:sp>
    </p:spTree>
    <p:extLst>
      <p:ext uri="{BB962C8B-B14F-4D97-AF65-F5344CB8AC3E}">
        <p14:creationId xmlns:p14="http://schemas.microsoft.com/office/powerpoint/2010/main" val="460206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98783"/>
            <a:ext cx="8534400" cy="1940117"/>
          </a:xfrm>
        </p:spPr>
        <p:txBody>
          <a:bodyPr/>
          <a:lstStyle/>
          <a:p>
            <a:pPr algn="ctr"/>
            <a:r>
              <a:rPr lang="en-US" dirty="0"/>
              <a:t>Severe Allergic Reaction </a:t>
            </a:r>
            <a:br>
              <a:rPr lang="en-US" dirty="0"/>
            </a:br>
            <a:r>
              <a:rPr lang="en-US" dirty="0"/>
              <a:t>Anaphylaxis</a:t>
            </a:r>
          </a:p>
        </p:txBody>
      </p:sp>
      <p:sp>
        <p:nvSpPr>
          <p:cNvPr id="3" name="Content Placeholder 2"/>
          <p:cNvSpPr>
            <a:spLocks noGrp="1"/>
          </p:cNvSpPr>
          <p:nvPr>
            <p:ph idx="1"/>
          </p:nvPr>
        </p:nvSpPr>
        <p:spPr>
          <a:xfrm>
            <a:off x="684212" y="1781091"/>
            <a:ext cx="8534400" cy="4412975"/>
          </a:xfrm>
        </p:spPr>
        <p:txBody>
          <a:bodyPr>
            <a:normAutofit fontScale="47500" lnSpcReduction="20000"/>
          </a:bodyPr>
          <a:lstStyle/>
          <a:p>
            <a:r>
              <a:rPr lang="en-US" sz="5100" dirty="0">
                <a:solidFill>
                  <a:schemeClr val="bg1"/>
                </a:solidFill>
                <a:latin typeface="Times New Roman" panose="02020603050405020304" pitchFamily="18" charset="0"/>
                <a:cs typeface="Times New Roman" panose="02020603050405020304" pitchFamily="18" charset="0"/>
              </a:rPr>
              <a:t>Anaphylaxis is a life-threatening allergic reaction. Most common forms are in response to food, insect sting, medication, or latex. </a:t>
            </a:r>
          </a:p>
          <a:p>
            <a:endParaRPr lang="en-US" dirty="0">
              <a:solidFill>
                <a:schemeClr val="bg1"/>
              </a:solidFill>
            </a:endParaRPr>
          </a:p>
          <a:p>
            <a:endParaRPr lang="en-US" sz="5100" dirty="0">
              <a:solidFill>
                <a:schemeClr val="bg1"/>
              </a:solidFill>
              <a:latin typeface="Times New Roman" panose="02020603050405020304" pitchFamily="18" charset="0"/>
              <a:cs typeface="Times New Roman" panose="02020603050405020304" pitchFamily="18" charset="0"/>
            </a:endParaRPr>
          </a:p>
          <a:p>
            <a:r>
              <a:rPr lang="en-US" sz="5100" dirty="0">
                <a:solidFill>
                  <a:schemeClr val="bg1"/>
                </a:solidFill>
                <a:latin typeface="Times New Roman" panose="02020603050405020304" pitchFamily="18" charset="0"/>
                <a:cs typeface="Times New Roman" panose="02020603050405020304" pitchFamily="18" charset="0"/>
              </a:rPr>
              <a:t>The allergy reaction is triggered by the body’s immune system. The body overreacts to the allergen and causes an allergic response. </a:t>
            </a:r>
          </a:p>
          <a:p>
            <a:endParaRPr lang="en-US" dirty="0">
              <a:solidFill>
                <a:schemeClr val="bg1"/>
              </a:solidFill>
            </a:endParaRPr>
          </a:p>
          <a:p>
            <a:endParaRPr lang="en-US" dirty="0">
              <a:solidFill>
                <a:schemeClr val="bg1"/>
              </a:solidFill>
            </a:endParaRPr>
          </a:p>
          <a:p>
            <a:r>
              <a:rPr lang="en-US" sz="5100" dirty="0">
                <a:solidFill>
                  <a:schemeClr val="bg1"/>
                </a:solidFill>
                <a:latin typeface="Times New Roman" panose="02020603050405020304" pitchFamily="18" charset="0"/>
                <a:cs typeface="Times New Roman" panose="02020603050405020304" pitchFamily="18" charset="0"/>
              </a:rPr>
              <a:t>People with allergies or asthma or a history of anaphylaxis are more at risk for having a life-threatening anaphylaxis response then the general population. </a:t>
            </a:r>
          </a:p>
        </p:txBody>
      </p:sp>
    </p:spTree>
    <p:extLst>
      <p:ext uri="{BB962C8B-B14F-4D97-AF65-F5344CB8AC3E}">
        <p14:creationId xmlns:p14="http://schemas.microsoft.com/office/powerpoint/2010/main" val="1757862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3252473"/>
            <a:ext cx="8534400" cy="3211937"/>
          </a:xfrm>
        </p:spPr>
        <p:txBody>
          <a:bodyPr/>
          <a:lstStyle/>
          <a:p>
            <a:endParaRPr lang="en-US" b="1" dirty="0"/>
          </a:p>
        </p:txBody>
      </p:sp>
      <p:sp>
        <p:nvSpPr>
          <p:cNvPr id="3" name="Content Placeholder 2"/>
          <p:cNvSpPr>
            <a:spLocks noGrp="1"/>
          </p:cNvSpPr>
          <p:nvPr>
            <p:ph idx="1"/>
          </p:nvPr>
        </p:nvSpPr>
        <p:spPr>
          <a:xfrm>
            <a:off x="684212" y="365760"/>
            <a:ext cx="8534400" cy="2790909"/>
          </a:xfrm>
        </p:spPr>
        <p:txBody>
          <a:bodyPr/>
          <a:lstStyle/>
          <a:p>
            <a:pPr marL="0" indent="0">
              <a:buNone/>
            </a:pPr>
            <a:r>
              <a:rPr lang="en-US" sz="2800" dirty="0">
                <a:solidFill>
                  <a:schemeClr val="bg1"/>
                </a:solidFill>
              </a:rPr>
              <a:t>A variety of responses may occur ranging from hives in one area of the body to a full-blown response that can be life threatening. Symptoms include:</a:t>
            </a:r>
          </a:p>
          <a:p>
            <a:pPr lvl="0"/>
            <a:r>
              <a:rPr lang="en-US" sz="2800" dirty="0">
                <a:solidFill>
                  <a:schemeClr val="bg1"/>
                </a:solidFill>
              </a:rPr>
              <a:t>Mouth: Itching, tingling, swelling of lips, tongue, mouth </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5723904" y="3643561"/>
            <a:ext cx="3324680" cy="2645922"/>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795131" y="3643560"/>
            <a:ext cx="4706772" cy="2645922"/>
          </a:xfrm>
          <a:prstGeom prst="rect">
            <a:avLst/>
          </a:prstGeom>
        </p:spPr>
      </p:pic>
    </p:spTree>
    <p:extLst>
      <p:ext uri="{BB962C8B-B14F-4D97-AF65-F5344CB8AC3E}">
        <p14:creationId xmlns:p14="http://schemas.microsoft.com/office/powerpoint/2010/main" val="3633024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07435"/>
            <a:ext cx="10479819" cy="4384196"/>
          </a:xfrm>
        </p:spPr>
        <p:txBody>
          <a:bodyPr/>
          <a:lstStyle/>
          <a:p>
            <a:endParaRPr lang="en-US" dirty="0"/>
          </a:p>
        </p:txBody>
      </p:sp>
      <p:sp>
        <p:nvSpPr>
          <p:cNvPr id="3" name="Content Placeholder 2"/>
          <p:cNvSpPr>
            <a:spLocks noGrp="1"/>
          </p:cNvSpPr>
          <p:nvPr>
            <p:ph idx="1"/>
          </p:nvPr>
        </p:nvSpPr>
        <p:spPr>
          <a:xfrm>
            <a:off x="286247" y="542676"/>
            <a:ext cx="10037114" cy="1429247"/>
          </a:xfrm>
        </p:spPr>
        <p:txBody>
          <a:bodyPr>
            <a:normAutofit/>
          </a:bodyPr>
          <a:lstStyle/>
          <a:p>
            <a:r>
              <a:rPr lang="en-US" sz="2800" dirty="0">
                <a:solidFill>
                  <a:schemeClr val="bg1"/>
                </a:solidFill>
              </a:rPr>
              <a:t>Skin</a:t>
            </a:r>
            <a:r>
              <a:rPr lang="en-US" dirty="0">
                <a:solidFill>
                  <a:schemeClr val="bg1"/>
                </a:solidFill>
              </a:rPr>
              <a:t>: </a:t>
            </a:r>
            <a:r>
              <a:rPr lang="en-US" sz="2800" dirty="0">
                <a:solidFill>
                  <a:schemeClr val="bg1"/>
                </a:solidFill>
              </a:rPr>
              <a:t>Hives Rash, Swelling </a:t>
            </a:r>
          </a:p>
        </p:txBody>
      </p:sp>
      <p:pic>
        <p:nvPicPr>
          <p:cNvPr id="102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16" y="2478633"/>
            <a:ext cx="4150581" cy="2983913"/>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6667" y="2478633"/>
            <a:ext cx="4124325" cy="30554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4484536" y="5229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744919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301066"/>
            <a:ext cx="8534400" cy="2187197"/>
          </a:xfrm>
        </p:spPr>
        <p:txBody>
          <a:bodyPr>
            <a:normAutofit fontScale="90000"/>
          </a:bodyPr>
          <a:lstStyle/>
          <a:p>
            <a:r>
              <a:rPr lang="en-US" sz="2700" dirty="0">
                <a:latin typeface="Times New Roman" panose="02020603050405020304" pitchFamily="18" charset="0"/>
                <a:cs typeface="Times New Roman" panose="02020603050405020304" pitchFamily="18" charset="0"/>
              </a:rPr>
              <a:t>Anaphylaxis requires immediate medical treatment, including injection of epinephrine and treatment in an emergency room. If it is not treated properly, anaphylaxis can be fatal. </a:t>
            </a:r>
            <a:br>
              <a:rPr lang="en-US" dirty="0"/>
            </a:br>
            <a:endParaRPr lang="en-US" dirty="0"/>
          </a:p>
        </p:txBody>
      </p:sp>
      <p:sp>
        <p:nvSpPr>
          <p:cNvPr id="3" name="Content Placeholder 2"/>
          <p:cNvSpPr>
            <a:spLocks noGrp="1"/>
          </p:cNvSpPr>
          <p:nvPr>
            <p:ph idx="1"/>
          </p:nvPr>
        </p:nvSpPr>
        <p:spPr>
          <a:xfrm>
            <a:off x="684211" y="685800"/>
            <a:ext cx="9779705" cy="3615267"/>
          </a:xfrm>
        </p:spPr>
        <p:txBody>
          <a:bodyPr>
            <a:normAutofit fontScale="77500" lnSpcReduction="20000"/>
          </a:bodyPr>
          <a:lstStyle/>
          <a:p>
            <a:pPr marL="0" indent="0">
              <a:buNone/>
            </a:pPr>
            <a:r>
              <a:rPr lang="en-US" sz="2800" dirty="0">
                <a:latin typeface="Times New Roman" panose="02020603050405020304" pitchFamily="18" charset="0"/>
                <a:cs typeface="Times New Roman" panose="02020603050405020304" pitchFamily="18" charset="0"/>
              </a:rPr>
              <a:t>    </a:t>
            </a:r>
            <a:r>
              <a:rPr lang="en-US" sz="3100" dirty="0">
                <a:solidFill>
                  <a:schemeClr val="bg1"/>
                </a:solidFill>
                <a:latin typeface="Times New Roman" panose="02020603050405020304" pitchFamily="18" charset="0"/>
                <a:cs typeface="Times New Roman" panose="02020603050405020304" pitchFamily="18" charset="0"/>
              </a:rPr>
              <a:t>Gut: Nausea, abdominal cramps, vomiting, diarrhea</a:t>
            </a:r>
          </a:p>
          <a:p>
            <a:pPr marL="0" indent="0">
              <a:buNone/>
            </a:pPr>
            <a:r>
              <a:rPr lang="en-US" dirty="0">
                <a:solidFill>
                  <a:schemeClr val="bg1"/>
                </a:solidFill>
              </a:rPr>
              <a:t> </a:t>
            </a:r>
            <a:endParaRPr lang="en-US" sz="2800" dirty="0">
              <a:solidFill>
                <a:schemeClr val="bg1"/>
              </a:solidFill>
              <a:latin typeface="Times New Roman" panose="02020603050405020304" pitchFamily="18" charset="0"/>
              <a:cs typeface="Times New Roman" panose="02020603050405020304" pitchFamily="18" charset="0"/>
            </a:endParaRPr>
          </a:p>
          <a:p>
            <a:pPr marL="0" lvl="0" indent="0">
              <a:buNone/>
            </a:pPr>
            <a:r>
              <a:rPr lang="en-US" sz="2800" dirty="0">
                <a:solidFill>
                  <a:schemeClr val="bg1"/>
                </a:solidFill>
                <a:latin typeface="Times New Roman" panose="02020603050405020304" pitchFamily="18" charset="0"/>
                <a:cs typeface="Times New Roman" panose="02020603050405020304" pitchFamily="18" charset="0"/>
              </a:rPr>
              <a:t>    </a:t>
            </a:r>
            <a:r>
              <a:rPr lang="en-US" sz="3100" dirty="0">
                <a:solidFill>
                  <a:schemeClr val="bg1"/>
                </a:solidFill>
                <a:latin typeface="Times New Roman" panose="02020603050405020304" pitchFamily="18" charset="0"/>
                <a:cs typeface="Times New Roman" panose="02020603050405020304" pitchFamily="18" charset="0"/>
              </a:rPr>
              <a:t>Throat: Tightening, hoarseness, hacking cough</a:t>
            </a:r>
          </a:p>
          <a:p>
            <a:pPr marL="0" indent="0">
              <a:buNone/>
            </a:pPr>
            <a:endParaRPr lang="en-US" sz="2800" dirty="0">
              <a:solidFill>
                <a:schemeClr val="bg1"/>
              </a:solidFill>
              <a:latin typeface="Times New Roman" panose="02020603050405020304" pitchFamily="18" charset="0"/>
              <a:cs typeface="Times New Roman" panose="02020603050405020304" pitchFamily="18" charset="0"/>
            </a:endParaRPr>
          </a:p>
          <a:p>
            <a:pPr marL="0" lvl="0" indent="0">
              <a:buNone/>
            </a:pPr>
            <a:r>
              <a:rPr lang="en-US" sz="2800" dirty="0">
                <a:solidFill>
                  <a:schemeClr val="bg1"/>
                </a:solidFill>
                <a:latin typeface="Times New Roman" panose="02020603050405020304" pitchFamily="18" charset="0"/>
                <a:cs typeface="Times New Roman" panose="02020603050405020304" pitchFamily="18" charset="0"/>
              </a:rPr>
              <a:t>    </a:t>
            </a:r>
            <a:r>
              <a:rPr lang="en-US" sz="3100" dirty="0">
                <a:solidFill>
                  <a:schemeClr val="bg1"/>
                </a:solidFill>
                <a:latin typeface="Times New Roman" panose="02020603050405020304" pitchFamily="18" charset="0"/>
                <a:cs typeface="Times New Roman" panose="02020603050405020304" pitchFamily="18" charset="0"/>
              </a:rPr>
              <a:t>Lung: Shortness of breath, repetitive coughing, wheezing</a:t>
            </a:r>
          </a:p>
          <a:p>
            <a:pPr lvl="0"/>
            <a:endParaRPr lang="en-US" sz="3400" dirty="0">
              <a:solidFill>
                <a:schemeClr val="bg1"/>
              </a:solidFill>
              <a:latin typeface="Times New Roman" panose="02020603050405020304" pitchFamily="18" charset="0"/>
              <a:cs typeface="Times New Roman" panose="02020603050405020304" pitchFamily="18" charset="0"/>
            </a:endParaRPr>
          </a:p>
          <a:p>
            <a:pPr marL="0" indent="0">
              <a:buNone/>
            </a:pPr>
            <a:r>
              <a:rPr lang="en-US" sz="3400" dirty="0">
                <a:solidFill>
                  <a:schemeClr val="bg1"/>
                </a:solidFill>
                <a:latin typeface="Times New Roman" panose="02020603050405020304" pitchFamily="18" charset="0"/>
                <a:cs typeface="Times New Roman" panose="02020603050405020304" pitchFamily="18" charset="0"/>
              </a:rPr>
              <a:t>   Heart: Thready pulse, low blood pressure, fainting, pale, blueness</a:t>
            </a:r>
          </a:p>
          <a:p>
            <a:pPr marL="0" lvl="0" indent="0">
              <a:buNone/>
            </a:pPr>
            <a:r>
              <a:rPr lang="en-US" dirty="0">
                <a:solidFill>
                  <a:schemeClr val="bg1"/>
                </a:solidFill>
              </a:rPr>
              <a:t> </a:t>
            </a:r>
          </a:p>
        </p:txBody>
      </p:sp>
    </p:spTree>
    <p:extLst>
      <p:ext uri="{BB962C8B-B14F-4D97-AF65-F5344CB8AC3E}">
        <p14:creationId xmlns:p14="http://schemas.microsoft.com/office/powerpoint/2010/main" val="1228138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2759103"/>
            <a:ext cx="8534400" cy="3562184"/>
          </a:xfrm>
        </p:spPr>
        <p:txBody>
          <a:bodyPr/>
          <a:lstStyle/>
          <a:p>
            <a:r>
              <a:rPr lang="en-US" dirty="0">
                <a:solidFill>
                  <a:schemeClr val="bg1"/>
                </a:solidFill>
                <a:latin typeface="Times New Roman" panose="02020603050405020304" pitchFamily="18" charset="0"/>
                <a:cs typeface="Times New Roman" panose="02020603050405020304" pitchFamily="18" charset="0"/>
              </a:rPr>
              <a:t>Arizona</a:t>
            </a:r>
          </a:p>
        </p:txBody>
      </p:sp>
      <p:sp>
        <p:nvSpPr>
          <p:cNvPr id="3" name="Content Placeholder 2"/>
          <p:cNvSpPr>
            <a:spLocks noGrp="1"/>
          </p:cNvSpPr>
          <p:nvPr>
            <p:ph idx="1"/>
          </p:nvPr>
        </p:nvSpPr>
        <p:spPr>
          <a:xfrm>
            <a:off x="684211" y="685801"/>
            <a:ext cx="11123475" cy="2542430"/>
          </a:xfrm>
        </p:spPr>
        <p:txBody>
          <a:bodyPr/>
          <a:lstStyle/>
          <a:p>
            <a:pPr marL="0" indent="0">
              <a:buNone/>
            </a:pPr>
            <a:r>
              <a:rPr lang="en-US" sz="2400" dirty="0">
                <a:solidFill>
                  <a:schemeClr val="bg1"/>
                </a:solidFill>
                <a:latin typeface="Times New Roman" panose="02020603050405020304" pitchFamily="18" charset="0"/>
                <a:cs typeface="Times New Roman" panose="02020603050405020304" pitchFamily="18" charset="0"/>
              </a:rPr>
              <a:t>What should you do if you suspect a severe allergic reaction ?</a:t>
            </a:r>
          </a:p>
          <a:p>
            <a:r>
              <a:rPr lang="en-US" sz="2400" dirty="0">
                <a:solidFill>
                  <a:schemeClr val="bg1"/>
                </a:solidFill>
                <a:latin typeface="Times New Roman" panose="02020603050405020304" pitchFamily="18" charset="0"/>
                <a:cs typeface="Times New Roman" panose="02020603050405020304" pitchFamily="18" charset="0"/>
              </a:rPr>
              <a:t>Administer Epinephrine Injection Immediately  </a:t>
            </a:r>
            <a:r>
              <a:rPr lang="en-US" sz="1800" dirty="0">
                <a:solidFill>
                  <a:schemeClr val="bg1"/>
                </a:solidFill>
                <a:latin typeface="Times New Roman" panose="02020603050405020304" pitchFamily="18" charset="0"/>
                <a:cs typeface="Times New Roman" panose="02020603050405020304" pitchFamily="18" charset="0"/>
              </a:rPr>
              <a:t>(Arizona Revised Statutes 15-157 allow self carry) </a:t>
            </a:r>
            <a:r>
              <a:rPr lang="en-US" sz="2400" dirty="0">
                <a:solidFill>
                  <a:schemeClr val="bg1"/>
                </a:solidFill>
                <a:latin typeface="Times New Roman" panose="02020603050405020304" pitchFamily="18" charset="0"/>
                <a:cs typeface="Times New Roman" panose="02020603050405020304" pitchFamily="18" charset="0"/>
              </a:rPr>
              <a:t>Call 911</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751343" y="3228231"/>
            <a:ext cx="3533140" cy="2767051"/>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403906" y="3228231"/>
            <a:ext cx="3276600" cy="3180520"/>
          </a:xfrm>
          <a:prstGeom prst="rect">
            <a:avLst/>
          </a:prstGeom>
        </p:spPr>
      </p:pic>
    </p:spTree>
    <p:extLst>
      <p:ext uri="{BB962C8B-B14F-4D97-AF65-F5344CB8AC3E}">
        <p14:creationId xmlns:p14="http://schemas.microsoft.com/office/powerpoint/2010/main" val="3870781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6600" dirty="0">
                <a:solidFill>
                  <a:schemeClr val="bg1"/>
                </a:solidFill>
                <a:latin typeface="Times New Roman" panose="02020603050405020304" pitchFamily="18" charset="0"/>
                <a:cs typeface="Times New Roman" panose="02020603050405020304" pitchFamily="18" charset="0"/>
              </a:rPr>
              <a:t>Practice Time </a:t>
            </a:r>
          </a:p>
        </p:txBody>
      </p:sp>
    </p:spTree>
    <p:extLst>
      <p:ext uri="{BB962C8B-B14F-4D97-AF65-F5344CB8AC3E}">
        <p14:creationId xmlns:p14="http://schemas.microsoft.com/office/powerpoint/2010/main" val="1516606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598212"/>
            <a:ext cx="8534400" cy="2833829"/>
          </a:xfrm>
        </p:spPr>
        <p:txBody>
          <a:bodyPr>
            <a:normAutofit/>
          </a:bodyPr>
          <a:lstStyle/>
          <a:p>
            <a:r>
              <a:rPr lang="en-US" sz="2000" dirty="0">
                <a:solidFill>
                  <a:schemeClr val="bg1"/>
                </a:solidFill>
                <a:latin typeface="Times New Roman" panose="02020603050405020304" pitchFamily="18" charset="0"/>
                <a:cs typeface="Times New Roman" panose="02020603050405020304" pitchFamily="18" charset="0"/>
              </a:rPr>
              <a:t>asthma</a:t>
            </a:r>
            <a:r>
              <a:rPr lang="en-US" sz="2700" dirty="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is a chronic reactive airway disorder involving episodic, reversible airway obstruction. An asthma attack effects breathing in 3 ways. </a:t>
            </a:r>
            <a:br>
              <a:rPr lang="en-US" sz="2000" dirty="0">
                <a:solidFill>
                  <a:schemeClr val="bg1"/>
                </a:solidFill>
                <a:latin typeface="Times New Roman" panose="02020603050405020304" pitchFamily="18" charset="0"/>
                <a:cs typeface="Times New Roman" panose="02020603050405020304" pitchFamily="18" charset="0"/>
              </a:rPr>
            </a:br>
            <a:br>
              <a:rPr lang="en-US" dirty="0"/>
            </a:br>
            <a:r>
              <a:rPr lang="en-US" sz="2000" dirty="0">
                <a:solidFill>
                  <a:schemeClr val="bg1"/>
                </a:solidFill>
                <a:latin typeface="Times New Roman" panose="02020603050405020304" pitchFamily="18" charset="0"/>
                <a:cs typeface="Times New Roman" panose="02020603050405020304" pitchFamily="18" charset="0"/>
              </a:rPr>
              <a:t>1. Tracheal and bronchial linings overreact to a variety of stimuli that causes increased edema in the mucosa of the lining of the bronchial tubes Narrowing the  airway</a:t>
            </a:r>
          </a:p>
        </p:txBody>
      </p:sp>
      <p:sp>
        <p:nvSpPr>
          <p:cNvPr id="3" name="Content Placeholder 2"/>
          <p:cNvSpPr>
            <a:spLocks noGrp="1"/>
          </p:cNvSpPr>
          <p:nvPr>
            <p:ph idx="1"/>
          </p:nvPr>
        </p:nvSpPr>
        <p:spPr>
          <a:xfrm>
            <a:off x="684212" y="685800"/>
            <a:ext cx="8282506" cy="853751"/>
          </a:xfrm>
        </p:spPr>
        <p:txBody>
          <a:bodyPr>
            <a:normAutofit/>
          </a:bodyPr>
          <a:lstStyle/>
          <a:p>
            <a:pPr marL="0" indent="0" algn="ctr">
              <a:buNone/>
            </a:pPr>
            <a:r>
              <a:rPr lang="en-US" sz="4800" dirty="0">
                <a:latin typeface="Times New Roman" panose="02020603050405020304" pitchFamily="18" charset="0"/>
                <a:cs typeface="Times New Roman" panose="02020603050405020304" pitchFamily="18" charset="0"/>
              </a:rPr>
              <a:t>Asthma Care in the School </a:t>
            </a:r>
          </a:p>
        </p:txBody>
      </p:sp>
      <p:pic>
        <p:nvPicPr>
          <p:cNvPr id="4" name="Picture 3" descr="ENFERMERÍA - NURSING: COPD (Chronic Obstructive Pulmonary Diseas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4955" y="4540605"/>
            <a:ext cx="4114800" cy="2162175"/>
          </a:xfrm>
          <a:prstGeom prst="rect">
            <a:avLst/>
          </a:prstGeom>
        </p:spPr>
      </p:pic>
    </p:spTree>
    <p:extLst>
      <p:ext uri="{BB962C8B-B14F-4D97-AF65-F5344CB8AC3E}">
        <p14:creationId xmlns:p14="http://schemas.microsoft.com/office/powerpoint/2010/main" val="3722122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2615980"/>
            <a:ext cx="8534400" cy="3378420"/>
          </a:xfrm>
        </p:spPr>
        <p:txBody>
          <a:bodyPr/>
          <a:lstStyle/>
          <a:p>
            <a:endParaRPr lang="en-US" dirty="0"/>
          </a:p>
        </p:txBody>
      </p:sp>
      <p:sp>
        <p:nvSpPr>
          <p:cNvPr id="3" name="Content Placeholder 2"/>
          <p:cNvSpPr>
            <a:spLocks noGrp="1"/>
          </p:cNvSpPr>
          <p:nvPr>
            <p:ph idx="1"/>
          </p:nvPr>
        </p:nvSpPr>
        <p:spPr>
          <a:xfrm>
            <a:off x="684212" y="685801"/>
            <a:ext cx="10813374" cy="1826812"/>
          </a:xfrm>
        </p:spPr>
        <p:txBody>
          <a:bodyPr>
            <a:normAutofit/>
          </a:bodyPr>
          <a:lstStyle/>
          <a:p>
            <a:pPr marL="0" indent="0">
              <a:buNone/>
            </a:pPr>
            <a:r>
              <a:rPr lang="en-US" sz="1800" dirty="0">
                <a:solidFill>
                  <a:schemeClr val="bg1"/>
                </a:solidFill>
                <a:latin typeface="Times New Roman" panose="02020603050405020304" pitchFamily="18" charset="0"/>
                <a:cs typeface="Times New Roman" panose="02020603050405020304" pitchFamily="18" charset="0"/>
              </a:rPr>
              <a:t>2. Bronchodilation occurs in the smooth muscles that surround the airways. This constricts  the airways more.</a:t>
            </a:r>
          </a:p>
          <a:p>
            <a:pPr marL="0" indent="0">
              <a:buNone/>
            </a:pPr>
            <a:r>
              <a:rPr lang="en-US" sz="1800" dirty="0">
                <a:solidFill>
                  <a:schemeClr val="bg1"/>
                </a:solidFill>
                <a:latin typeface="Times New Roman" panose="02020603050405020304" pitchFamily="18" charset="0"/>
                <a:cs typeface="Times New Roman" panose="02020603050405020304" pitchFamily="18" charset="0"/>
              </a:rPr>
              <a:t>3. Increase mucus production occurs that further blocks the airway causing an increase in work of breathing. </a:t>
            </a:r>
          </a:p>
        </p:txBody>
      </p:sp>
      <p:pic>
        <p:nvPicPr>
          <p:cNvPr id="4" name="Picture 3" descr="What you Need to Know about Asthma : Human N Healt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212" y="2806810"/>
            <a:ext cx="9078913" cy="3729162"/>
          </a:xfrm>
          <a:prstGeom prst="rect">
            <a:avLst/>
          </a:prstGeom>
        </p:spPr>
      </p:pic>
    </p:spTree>
    <p:extLst>
      <p:ext uri="{BB962C8B-B14F-4D97-AF65-F5344CB8AC3E}">
        <p14:creationId xmlns:p14="http://schemas.microsoft.com/office/powerpoint/2010/main" val="3676159633"/>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459</TotalTime>
  <Words>497</Words>
  <Application>Microsoft Office PowerPoint</Application>
  <PresentationFormat>Widescreen</PresentationFormat>
  <Paragraphs>76</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Century Gothic</vt:lpstr>
      <vt:lpstr>Times New Roman</vt:lpstr>
      <vt:lpstr>Wingdings 3</vt:lpstr>
      <vt:lpstr>Slice</vt:lpstr>
      <vt:lpstr>Disease Management Basics  for Health Office Staff</vt:lpstr>
      <vt:lpstr>Severe Allergic Reaction  Anaphylaxis</vt:lpstr>
      <vt:lpstr>PowerPoint Presentation</vt:lpstr>
      <vt:lpstr>PowerPoint Presentation</vt:lpstr>
      <vt:lpstr>Anaphylaxis requires immediate medical treatment, including injection of epinephrine and treatment in an emergency room. If it is not treated properly, anaphylaxis can be fatal.  </vt:lpstr>
      <vt:lpstr>Arizona</vt:lpstr>
      <vt:lpstr>PowerPoint Presentation</vt:lpstr>
      <vt:lpstr>asthma is a chronic reactive airway disorder involving episodic, reversible airway obstruction. An asthma attack effects breathing in 3 ways.   1. Tracheal and bronchial linings overreact to a variety of stimuli that causes increased edema in the mucosa of the lining of the bronchial tubes Narrowing the  airway</vt:lpstr>
      <vt:lpstr>PowerPoint Presentation</vt:lpstr>
      <vt:lpstr>Asthma can develop at any age. 1/3 of all newly diagnosed patients are 10-30 years of age. </vt:lpstr>
      <vt:lpstr>Rescue Mediation Relax tight muscles in airways helps to reduce symptoms such as coughing, wheezing, and Shortness of Breath.   pROaIR hfa   pROVENTil HFA  Ventolin HFA Xopenex HFA  Arizona Revised Statutes 15-158 allow self carry</vt:lpstr>
      <vt:lpstr>PowerPoint Presentation</vt:lpstr>
      <vt:lpstr>Known Complications of Asthma  Respiratory Failure Death </vt:lpstr>
      <vt:lpstr>    Laws that Support Students with Asthma ARS 15-158 Emergency administration of inhalers   House Bill 2208 : Stock Albuterol Law allowing public and charter schools to stock and administer Albuterol MDI  Must have Governing Board Policy that Supports Staff administering Stock Medication Must have a health care provider who will write standing orders for the Medication Established Policies and Procedures related to the administration of a stock medication Money to purchase the Albuterol MDI and Spacers for Multiple Students to support multi-student  administration of the Albuterol MDI.  Must complete the on-line Training program  for every staff person who would use the stock Albuterol       </vt:lpstr>
      <vt:lpstr>  Common Mistakes when administering medication  Not shaking the canister Not breathing out before inhaling Inhaling too early before medication administered Inhaling too late after medication administered Inhaling too fast  Not holding your breath long enough after inhalation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Disease Management Basics for Health Office Staff</dc:title>
  <dc:creator>Wyant, Marilyn</dc:creator>
  <cp:lastModifiedBy>Carolen K Letavec</cp:lastModifiedBy>
  <cp:revision>55</cp:revision>
  <dcterms:created xsi:type="dcterms:W3CDTF">2019-04-26T19:38:52Z</dcterms:created>
  <dcterms:modified xsi:type="dcterms:W3CDTF">2019-05-24T20:09:53Z</dcterms:modified>
</cp:coreProperties>
</file>