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32F3C-45E6-47DF-B516-90F030AB4161}" type="datetimeFigureOut">
              <a:rPr lang="en-US" smtClean="0"/>
              <a:t>6/13/2019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698BC-E8DF-4B7D-9138-BBF4B527C8B9}" type="slidenum">
              <a:rPr lang="en-US" smtClean="0"/>
              <a:t>‹#›</a:t>
            </a:fld>
            <a:endParaRPr lang="en-US"/>
          </a:p>
        </p:txBody>
      </p:sp>
    </p:spTree>
    <p:extLst>
      <p:ext uri="{BB962C8B-B14F-4D97-AF65-F5344CB8AC3E}">
        <p14:creationId xmlns:p14="http://schemas.microsoft.com/office/powerpoint/2010/main" val="4279067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0854D69F-CFAB-4AB6-8DC2-EE387F14E3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CF0DC207-7D8C-4ADF-A804-06162327A1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90786594-55BB-4B77-8C01-64C87B067C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71308D-D8F4-46DD-9ED1-0910B5731B51}" type="slidenum">
              <a:rPr lang="en-US" altLang="en-US" sz="1200" smtClean="0"/>
              <a:pPr/>
              <a:t>10</a:t>
            </a:fld>
            <a:endParaRPr lang="en-US" altLang="en-US" sz="1200"/>
          </a:p>
        </p:txBody>
      </p:sp>
    </p:spTree>
    <p:extLst>
      <p:ext uri="{BB962C8B-B14F-4D97-AF65-F5344CB8AC3E}">
        <p14:creationId xmlns:p14="http://schemas.microsoft.com/office/powerpoint/2010/main" val="1195537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0E22B-F7C4-1E4C-80C2-07E0DAA321D5}" type="slidenum">
              <a:rPr lang="en-US" smtClean="0"/>
              <a:t>31</a:t>
            </a:fld>
            <a:endParaRPr lang="en-US"/>
          </a:p>
        </p:txBody>
      </p:sp>
    </p:spTree>
    <p:extLst>
      <p:ext uri="{BB962C8B-B14F-4D97-AF65-F5344CB8AC3E}">
        <p14:creationId xmlns:p14="http://schemas.microsoft.com/office/powerpoint/2010/main" val="1693310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95899E-F292-4F89-B593-254C259EC2B3}"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1E9F5-72A3-4A66-A45F-E41D4FCE0ED0}" type="slidenum">
              <a:rPr lang="en-US" smtClean="0"/>
              <a:t>‹#›</a:t>
            </a:fld>
            <a:endParaRPr lang="en-US"/>
          </a:p>
        </p:txBody>
      </p:sp>
    </p:spTree>
    <p:extLst>
      <p:ext uri="{BB962C8B-B14F-4D97-AF65-F5344CB8AC3E}">
        <p14:creationId xmlns:p14="http://schemas.microsoft.com/office/powerpoint/2010/main" val="1551000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95899E-F292-4F89-B593-254C259EC2B3}"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1E9F5-72A3-4A66-A45F-E41D4FCE0ED0}" type="slidenum">
              <a:rPr lang="en-US" smtClean="0"/>
              <a:t>‹#›</a:t>
            </a:fld>
            <a:endParaRPr lang="en-US"/>
          </a:p>
        </p:txBody>
      </p:sp>
    </p:spTree>
    <p:extLst>
      <p:ext uri="{BB962C8B-B14F-4D97-AF65-F5344CB8AC3E}">
        <p14:creationId xmlns:p14="http://schemas.microsoft.com/office/powerpoint/2010/main" val="3592639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95899E-F292-4F89-B593-254C259EC2B3}"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1E9F5-72A3-4A66-A45F-E41D4FCE0ED0}" type="slidenum">
              <a:rPr lang="en-US" smtClean="0"/>
              <a:t>‹#›</a:t>
            </a:fld>
            <a:endParaRPr lang="en-US"/>
          </a:p>
        </p:txBody>
      </p:sp>
    </p:spTree>
    <p:extLst>
      <p:ext uri="{BB962C8B-B14F-4D97-AF65-F5344CB8AC3E}">
        <p14:creationId xmlns:p14="http://schemas.microsoft.com/office/powerpoint/2010/main" val="147238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95899E-F292-4F89-B593-254C259EC2B3}"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1E9F5-72A3-4A66-A45F-E41D4FCE0ED0}" type="slidenum">
              <a:rPr lang="en-US" smtClean="0"/>
              <a:t>‹#›</a:t>
            </a:fld>
            <a:endParaRPr lang="en-US"/>
          </a:p>
        </p:txBody>
      </p:sp>
    </p:spTree>
    <p:extLst>
      <p:ext uri="{BB962C8B-B14F-4D97-AF65-F5344CB8AC3E}">
        <p14:creationId xmlns:p14="http://schemas.microsoft.com/office/powerpoint/2010/main" val="476181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95899E-F292-4F89-B593-254C259EC2B3}" type="datetimeFigureOut">
              <a:rPr lang="en-US" smtClean="0"/>
              <a:t>6/13/2019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1E9F5-72A3-4A66-A45F-E41D4FCE0ED0}" type="slidenum">
              <a:rPr lang="en-US" smtClean="0"/>
              <a:t>‹#›</a:t>
            </a:fld>
            <a:endParaRPr lang="en-US"/>
          </a:p>
        </p:txBody>
      </p:sp>
    </p:spTree>
    <p:extLst>
      <p:ext uri="{BB962C8B-B14F-4D97-AF65-F5344CB8AC3E}">
        <p14:creationId xmlns:p14="http://schemas.microsoft.com/office/powerpoint/2010/main" val="207127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95899E-F292-4F89-B593-254C259EC2B3}"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1E9F5-72A3-4A66-A45F-E41D4FCE0ED0}" type="slidenum">
              <a:rPr lang="en-US" smtClean="0"/>
              <a:t>‹#›</a:t>
            </a:fld>
            <a:endParaRPr lang="en-US"/>
          </a:p>
        </p:txBody>
      </p:sp>
    </p:spTree>
    <p:extLst>
      <p:ext uri="{BB962C8B-B14F-4D97-AF65-F5344CB8AC3E}">
        <p14:creationId xmlns:p14="http://schemas.microsoft.com/office/powerpoint/2010/main" val="2603081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95899E-F292-4F89-B593-254C259EC2B3}" type="datetimeFigureOut">
              <a:rPr lang="en-US" smtClean="0"/>
              <a:t>6/13/2019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C1E9F5-72A3-4A66-A45F-E41D4FCE0ED0}" type="slidenum">
              <a:rPr lang="en-US" smtClean="0"/>
              <a:t>‹#›</a:t>
            </a:fld>
            <a:endParaRPr lang="en-US"/>
          </a:p>
        </p:txBody>
      </p:sp>
    </p:spTree>
    <p:extLst>
      <p:ext uri="{BB962C8B-B14F-4D97-AF65-F5344CB8AC3E}">
        <p14:creationId xmlns:p14="http://schemas.microsoft.com/office/powerpoint/2010/main" val="285887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95899E-F292-4F89-B593-254C259EC2B3}" type="datetimeFigureOut">
              <a:rPr lang="en-US" smtClean="0"/>
              <a:t>6/13/2019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C1E9F5-72A3-4A66-A45F-E41D4FCE0ED0}" type="slidenum">
              <a:rPr lang="en-US" smtClean="0"/>
              <a:t>‹#›</a:t>
            </a:fld>
            <a:endParaRPr lang="en-US"/>
          </a:p>
        </p:txBody>
      </p:sp>
    </p:spTree>
    <p:extLst>
      <p:ext uri="{BB962C8B-B14F-4D97-AF65-F5344CB8AC3E}">
        <p14:creationId xmlns:p14="http://schemas.microsoft.com/office/powerpoint/2010/main" val="1311499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5899E-F292-4F89-B593-254C259EC2B3}" type="datetimeFigureOut">
              <a:rPr lang="en-US" smtClean="0"/>
              <a:t>6/13/2019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C1E9F5-72A3-4A66-A45F-E41D4FCE0ED0}" type="slidenum">
              <a:rPr lang="en-US" smtClean="0"/>
              <a:t>‹#›</a:t>
            </a:fld>
            <a:endParaRPr lang="en-US"/>
          </a:p>
        </p:txBody>
      </p:sp>
    </p:spTree>
    <p:extLst>
      <p:ext uri="{BB962C8B-B14F-4D97-AF65-F5344CB8AC3E}">
        <p14:creationId xmlns:p14="http://schemas.microsoft.com/office/powerpoint/2010/main" val="1733495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95899E-F292-4F89-B593-254C259EC2B3}"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1E9F5-72A3-4A66-A45F-E41D4FCE0ED0}" type="slidenum">
              <a:rPr lang="en-US" smtClean="0"/>
              <a:t>‹#›</a:t>
            </a:fld>
            <a:endParaRPr lang="en-US"/>
          </a:p>
        </p:txBody>
      </p:sp>
    </p:spTree>
    <p:extLst>
      <p:ext uri="{BB962C8B-B14F-4D97-AF65-F5344CB8AC3E}">
        <p14:creationId xmlns:p14="http://schemas.microsoft.com/office/powerpoint/2010/main" val="11064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95899E-F292-4F89-B593-254C259EC2B3}" type="datetimeFigureOut">
              <a:rPr lang="en-US" smtClean="0"/>
              <a:t>6/13/2019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1E9F5-72A3-4A66-A45F-E41D4FCE0ED0}" type="slidenum">
              <a:rPr lang="en-US" smtClean="0"/>
              <a:t>‹#›</a:t>
            </a:fld>
            <a:endParaRPr lang="en-US"/>
          </a:p>
        </p:txBody>
      </p:sp>
    </p:spTree>
    <p:extLst>
      <p:ext uri="{BB962C8B-B14F-4D97-AF65-F5344CB8AC3E}">
        <p14:creationId xmlns:p14="http://schemas.microsoft.com/office/powerpoint/2010/main" val="940060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95899E-F292-4F89-B593-254C259EC2B3}" type="datetimeFigureOut">
              <a:rPr lang="en-US" smtClean="0"/>
              <a:t>6/13/2019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1E9F5-72A3-4A66-A45F-E41D4FCE0ED0}" type="slidenum">
              <a:rPr lang="en-US" smtClean="0"/>
              <a:t>‹#›</a:t>
            </a:fld>
            <a:endParaRPr lang="en-US"/>
          </a:p>
        </p:txBody>
      </p:sp>
    </p:spTree>
    <p:extLst>
      <p:ext uri="{BB962C8B-B14F-4D97-AF65-F5344CB8AC3E}">
        <p14:creationId xmlns:p14="http://schemas.microsoft.com/office/powerpoint/2010/main" val="2747878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Melissa.Luxton@bannerhealth.com" TargetMode="External"/><Relationship Id="rId2" Type="http://schemas.openxmlformats.org/officeDocument/2006/relationships/hyperlink" Target="mailto:Tracey.Fejt@bannerhealth.com"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s://www.facs.org/" TargetMode="External"/><Relationship Id="rId3" Type="http://schemas.openxmlformats.org/officeDocument/2006/relationships/hyperlink" Target="https://oli.org/" TargetMode="External"/><Relationship Id="rId7" Type="http://schemas.openxmlformats.org/officeDocument/2006/relationships/hyperlink" Target="https://www.azdhs.gov/" TargetMode="External"/><Relationship Id="rId2" Type="http://schemas.openxmlformats.org/officeDocument/2006/relationships/hyperlink" Target="https://www.cdc.gov/" TargetMode="External"/><Relationship Id="rId1" Type="http://schemas.openxmlformats.org/officeDocument/2006/relationships/slideLayout" Target="../slideLayouts/slideLayout2.xml"/><Relationship Id="rId6" Type="http://schemas.openxmlformats.org/officeDocument/2006/relationships/hyperlink" Target="https://www.nhtsa.gov/" TargetMode="External"/><Relationship Id="rId5" Type="http://schemas.openxmlformats.org/officeDocument/2006/relationships/hyperlink" Target="http://www.preventdrownings.org/" TargetMode="External"/><Relationship Id="rId10" Type="http://schemas.openxmlformats.org/officeDocument/2006/relationships/hyperlink" Target="https://www.usfa.fema.gov/data/statistics/" TargetMode="External"/><Relationship Id="rId4" Type="http://schemas.openxmlformats.org/officeDocument/2006/relationships/hyperlink" Target="https://www.bannerhealth.com/services/poison-drug-information" TargetMode="External"/><Relationship Id="rId9" Type="http://schemas.openxmlformats.org/officeDocument/2006/relationships/hyperlink" Target="https://www.azdot.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8076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FDDC63A6-14FE-4EBB-81BF-AA194F636C13}"/>
              </a:ext>
            </a:extLst>
          </p:cNvPr>
          <p:cNvSpPr>
            <a:spLocks noGrp="1"/>
          </p:cNvSpPr>
          <p:nvPr>
            <p:ph type="title"/>
          </p:nvPr>
        </p:nvSpPr>
        <p:spPr>
          <a:xfrm>
            <a:off x="2133600" y="67469"/>
            <a:ext cx="8229600" cy="762000"/>
          </a:xfrm>
        </p:spPr>
        <p:txBody>
          <a:bodyPr/>
          <a:lstStyle/>
          <a:p>
            <a:pPr algn="ctr" eaLnBrk="1" hangingPunct="1">
              <a:defRPr/>
            </a:pPr>
            <a:r>
              <a:rPr lang="en-US" altLang="en-US" sz="3600" dirty="0">
                <a:latin typeface="+mn-lt"/>
                <a:cs typeface="Arial" panose="020B0604020202020204" pitchFamily="34" charset="0"/>
              </a:rPr>
              <a:t>Poison House 1-800-222-1222</a:t>
            </a:r>
          </a:p>
        </p:txBody>
      </p:sp>
      <p:sp>
        <p:nvSpPr>
          <p:cNvPr id="37894" name="Rectangle 2">
            <a:extLst>
              <a:ext uri="{FF2B5EF4-FFF2-40B4-BE49-F238E27FC236}">
                <a16:creationId xmlns:a16="http://schemas.microsoft.com/office/drawing/2014/main" id="{F7496AE8-6560-4C8C-8C58-3ED5F4DF8088}"/>
              </a:ext>
            </a:extLst>
          </p:cNvPr>
          <p:cNvSpPr>
            <a:spLocks noChangeArrowheads="1"/>
          </p:cNvSpPr>
          <p:nvPr/>
        </p:nvSpPr>
        <p:spPr bwMode="auto">
          <a:xfrm>
            <a:off x="1600200" y="3997156"/>
            <a:ext cx="4495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800100" indent="-342900">
              <a:spcBef>
                <a:spcPct val="0"/>
              </a:spcBef>
              <a:buClr>
                <a:srgbClr val="92D050"/>
              </a:buClr>
              <a:buSzTx/>
              <a:buFont typeface="Wingdings 3" panose="05040102010807070707" pitchFamily="18" charset="2"/>
              <a:buChar char="u"/>
              <a:defRPr/>
            </a:pPr>
            <a:r>
              <a:rPr lang="en-US" altLang="en-US" sz="2200" dirty="0">
                <a:latin typeface="+mn-lt"/>
                <a:ea typeface="Times New Roman" panose="02020603050405020304" pitchFamily="18" charset="0"/>
                <a:cs typeface="Arial" panose="020B0604020202020204" pitchFamily="34" charset="0"/>
              </a:rPr>
              <a:t>Plants, animals, medications, and chemicals</a:t>
            </a:r>
          </a:p>
          <a:p>
            <a:pPr>
              <a:spcBef>
                <a:spcPct val="0"/>
              </a:spcBef>
              <a:buClr>
                <a:srgbClr val="92D050"/>
              </a:buClr>
              <a:buSzTx/>
              <a:buNone/>
              <a:defRPr/>
            </a:pPr>
            <a:endParaRPr lang="en-US" altLang="en-US" sz="2200" dirty="0">
              <a:latin typeface="+mn-lt"/>
              <a:ea typeface="Times New Roman" panose="02020603050405020304" pitchFamily="18" charset="0"/>
              <a:cs typeface="Arial" panose="020B0604020202020204" pitchFamily="34" charset="0"/>
            </a:endParaRPr>
          </a:p>
          <a:p>
            <a:pPr marL="800100" indent="-342900">
              <a:spcBef>
                <a:spcPct val="0"/>
              </a:spcBef>
              <a:buClr>
                <a:srgbClr val="92D050"/>
              </a:buClr>
              <a:buSzTx/>
              <a:buFont typeface="Wingdings 3" panose="05040102010807070707" pitchFamily="18" charset="2"/>
              <a:buChar char="u"/>
              <a:defRPr/>
            </a:pPr>
            <a:r>
              <a:rPr lang="en-US" altLang="en-US" sz="2200" dirty="0">
                <a:latin typeface="+mn-lt"/>
                <a:ea typeface="Times New Roman" panose="02020603050405020304" pitchFamily="18" charset="0"/>
                <a:cs typeface="Arial" panose="020B0604020202020204" pitchFamily="34" charset="0"/>
              </a:rPr>
              <a:t>With 5</a:t>
            </a:r>
            <a:r>
              <a:rPr lang="en-US" altLang="en-US" sz="2200" baseline="30000" dirty="0">
                <a:latin typeface="+mn-lt"/>
                <a:ea typeface="Times New Roman" panose="02020603050405020304" pitchFamily="18" charset="0"/>
                <a:cs typeface="Arial" panose="020B0604020202020204" pitchFamily="34" charset="0"/>
              </a:rPr>
              <a:t>th</a:t>
            </a:r>
            <a:r>
              <a:rPr lang="en-US" altLang="en-US" sz="2200" dirty="0">
                <a:latin typeface="+mn-lt"/>
                <a:ea typeface="Times New Roman" panose="02020603050405020304" pitchFamily="18" charset="0"/>
                <a:cs typeface="Arial" panose="020B0604020202020204" pitchFamily="34" charset="0"/>
              </a:rPr>
              <a:t> and 6</a:t>
            </a:r>
            <a:r>
              <a:rPr lang="en-US" altLang="en-US" sz="2200" baseline="30000" dirty="0">
                <a:latin typeface="+mn-lt"/>
                <a:ea typeface="Times New Roman" panose="02020603050405020304" pitchFamily="18" charset="0"/>
                <a:cs typeface="Arial" panose="020B0604020202020204" pitchFamily="34" charset="0"/>
              </a:rPr>
              <a:t>th</a:t>
            </a:r>
            <a:r>
              <a:rPr lang="en-US" altLang="en-US" sz="2200" dirty="0">
                <a:latin typeface="+mn-lt"/>
                <a:ea typeface="Times New Roman" panose="02020603050405020304" pitchFamily="18" charset="0"/>
                <a:cs typeface="Arial" panose="020B0604020202020204" pitchFamily="34" charset="0"/>
              </a:rPr>
              <a:t> graders we discuss depression, overdoses, and suicides</a:t>
            </a:r>
          </a:p>
          <a:p>
            <a:pPr>
              <a:spcBef>
                <a:spcPct val="0"/>
              </a:spcBef>
              <a:buClrTx/>
              <a:buSzTx/>
              <a:buFontTx/>
              <a:buNone/>
              <a:defRPr/>
            </a:pPr>
            <a:endParaRPr lang="en-US" altLang="en-US" sz="1200" dirty="0">
              <a:latin typeface="Arial" panose="020B0604020202020204" pitchFamily="34" charset="0"/>
              <a:ea typeface="Times New Roman" panose="02020603050405020304" pitchFamily="18" charset="0"/>
              <a:cs typeface="Arial" panose="020B0604020202020204" pitchFamily="34" charset="0"/>
            </a:endParaRPr>
          </a:p>
        </p:txBody>
      </p:sp>
      <p:pic>
        <p:nvPicPr>
          <p:cNvPr id="41989" name="Content Placeholder 8">
            <a:extLst>
              <a:ext uri="{FF2B5EF4-FFF2-40B4-BE49-F238E27FC236}">
                <a16:creationId xmlns:a16="http://schemas.microsoft.com/office/drawing/2014/main" id="{34AA3DBC-F86C-4830-AFC0-29168B292AD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r="23773" b="456"/>
          <a:stretch>
            <a:fillRect/>
          </a:stretch>
        </p:blipFill>
        <p:spPr>
          <a:xfrm>
            <a:off x="6637641" y="3664035"/>
            <a:ext cx="3591696" cy="2345739"/>
          </a:xfrm>
        </p:spPr>
      </p:pic>
      <p:pic>
        <p:nvPicPr>
          <p:cNvPr id="41990" name="Picture 14" descr="Y:\BDMC\Injury Prevention\safety town\photos\out side poison.jpg">
            <a:extLst>
              <a:ext uri="{FF2B5EF4-FFF2-40B4-BE49-F238E27FC236}">
                <a16:creationId xmlns:a16="http://schemas.microsoft.com/office/drawing/2014/main" id="{1AA9B381-4978-47A2-8ACE-7FA70CC9A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546" t="28143" r="41341" b="8099"/>
          <a:stretch>
            <a:fillRect/>
          </a:stretch>
        </p:blipFill>
        <p:spPr bwMode="auto">
          <a:xfrm>
            <a:off x="7194725" y="936366"/>
            <a:ext cx="2477528" cy="2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19B87A7-38B7-4443-9CAB-9AB69EA62112}"/>
              </a:ext>
            </a:extLst>
          </p:cNvPr>
          <p:cNvPicPr>
            <a:picLocks noChangeAspect="1"/>
          </p:cNvPicPr>
          <p:nvPr/>
        </p:nvPicPr>
        <p:blipFill rotWithShape="1">
          <a:blip r:embed="rId5"/>
          <a:srcRect l="5968" r="23726"/>
          <a:stretch/>
        </p:blipFill>
        <p:spPr>
          <a:xfrm>
            <a:off x="2141838" y="932223"/>
            <a:ext cx="3591696" cy="2875245"/>
          </a:xfrm>
          <a:prstGeom prst="rect">
            <a:avLst/>
          </a:prstGeom>
        </p:spPr>
      </p:pic>
    </p:spTree>
    <p:extLst>
      <p:ext uri="{BB962C8B-B14F-4D97-AF65-F5344CB8AC3E}">
        <p14:creationId xmlns:p14="http://schemas.microsoft.com/office/powerpoint/2010/main" val="2432326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a:extLst>
              <a:ext uri="{FF2B5EF4-FFF2-40B4-BE49-F238E27FC236}">
                <a16:creationId xmlns:a16="http://schemas.microsoft.com/office/drawing/2014/main" id="{266C0839-0F2E-47F0-A4FE-726952283AC3}"/>
              </a:ext>
            </a:extLst>
          </p:cNvPr>
          <p:cNvSpPr>
            <a:spLocks noGrp="1"/>
          </p:cNvSpPr>
          <p:nvPr>
            <p:ph type="title"/>
          </p:nvPr>
        </p:nvSpPr>
        <p:spPr>
          <a:xfrm>
            <a:off x="1524000" y="0"/>
            <a:ext cx="9144000" cy="968464"/>
          </a:xfrm>
        </p:spPr>
        <p:txBody>
          <a:bodyPr rtlCol="0">
            <a:noAutofit/>
          </a:bodyPr>
          <a:lstStyle/>
          <a:p>
            <a:pPr algn="ctr" defTabSz="457207">
              <a:defRPr/>
            </a:pPr>
            <a:r>
              <a:rPr lang="en-US" altLang="en-US" sz="3600" dirty="0">
                <a:latin typeface="+mn-lt"/>
                <a:cs typeface="Arial" panose="020B0604020202020204" pitchFamily="34" charset="0"/>
              </a:rPr>
              <a:t>Gun Safety House </a:t>
            </a:r>
            <a:br>
              <a:rPr lang="en-US" altLang="en-US" sz="3600" dirty="0">
                <a:latin typeface="+mn-lt"/>
                <a:cs typeface="Arial" panose="020B0604020202020204" pitchFamily="34" charset="0"/>
              </a:rPr>
            </a:br>
            <a:r>
              <a:rPr lang="en-US" altLang="en-US" sz="1600" dirty="0">
                <a:latin typeface="+mn-lt"/>
                <a:cs typeface="Arial" panose="020B0604020202020204" pitchFamily="34" charset="0"/>
              </a:rPr>
              <a:t>According to the Arizona Child Fatality Report, t</a:t>
            </a:r>
            <a:r>
              <a:rPr lang="en-US" sz="1600" dirty="0">
                <a:latin typeface="+mn-lt"/>
                <a:cs typeface="Arial" panose="020B0604020202020204" pitchFamily="34" charset="0"/>
              </a:rPr>
              <a:t>here were 43 firearm-related child fatalities in 2017 </a:t>
            </a:r>
            <a:br>
              <a:rPr lang="en-US" sz="1600" dirty="0">
                <a:latin typeface="+mn-lt"/>
                <a:cs typeface="Arial" panose="020B0604020202020204" pitchFamily="34" charset="0"/>
              </a:rPr>
            </a:br>
            <a:r>
              <a:rPr lang="en-US" sz="1600" dirty="0">
                <a:latin typeface="+mn-lt"/>
                <a:cs typeface="Arial" panose="020B0604020202020204" pitchFamily="34" charset="0"/>
              </a:rPr>
              <a:t>(a 19% increase from 2016, n=36) </a:t>
            </a:r>
            <a:endParaRPr lang="en-US" altLang="en-US" sz="1600" dirty="0">
              <a:latin typeface="+mn-lt"/>
              <a:cs typeface="Arial" panose="020B0604020202020204" pitchFamily="34" charset="0"/>
            </a:endParaRPr>
          </a:p>
        </p:txBody>
      </p:sp>
      <p:sp>
        <p:nvSpPr>
          <p:cNvPr id="44035" name="Content Placeholder 4">
            <a:extLst>
              <a:ext uri="{FF2B5EF4-FFF2-40B4-BE49-F238E27FC236}">
                <a16:creationId xmlns:a16="http://schemas.microsoft.com/office/drawing/2014/main" id="{1AC3AFB7-F2C8-4D76-92C2-889C158B1AE5}"/>
              </a:ext>
            </a:extLst>
          </p:cNvPr>
          <p:cNvSpPr>
            <a:spLocks noGrp="1"/>
          </p:cNvSpPr>
          <p:nvPr>
            <p:ph sz="half" idx="1"/>
          </p:nvPr>
        </p:nvSpPr>
        <p:spPr>
          <a:xfrm>
            <a:off x="1792288" y="1371600"/>
            <a:ext cx="4038600" cy="4681538"/>
          </a:xfrm>
        </p:spPr>
        <p:txBody>
          <a:bodyPr/>
          <a:lstStyle/>
          <a:p>
            <a:pPr eaLnBrk="1" hangingPunct="1"/>
            <a:endParaRPr lang="en-US" altLang="en-US"/>
          </a:p>
          <a:p>
            <a:pPr eaLnBrk="1" hangingPunct="1"/>
            <a:endParaRPr lang="en-US" altLang="en-US"/>
          </a:p>
        </p:txBody>
      </p:sp>
      <p:pic>
        <p:nvPicPr>
          <p:cNvPr id="26628" name="Content Placeholder 2">
            <a:extLst>
              <a:ext uri="{FF2B5EF4-FFF2-40B4-BE49-F238E27FC236}">
                <a16:creationId xmlns:a16="http://schemas.microsoft.com/office/drawing/2014/main" id="{AAEF1BC2-2CA2-4CCD-AF77-E38ACE241C8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12951" y="1057742"/>
            <a:ext cx="3646445" cy="3623796"/>
          </a:xfrm>
        </p:spPr>
      </p:pic>
      <p:pic>
        <p:nvPicPr>
          <p:cNvPr id="26629" name="Picture 3">
            <a:extLst>
              <a:ext uri="{FF2B5EF4-FFF2-40B4-BE49-F238E27FC236}">
                <a16:creationId xmlns:a16="http://schemas.microsoft.com/office/drawing/2014/main" id="{A1834E53-FA27-493F-97A1-B2CC44759E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2826" y="1054100"/>
            <a:ext cx="4086225"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1">
            <a:extLst>
              <a:ext uri="{FF2B5EF4-FFF2-40B4-BE49-F238E27FC236}">
                <a16:creationId xmlns:a16="http://schemas.microsoft.com/office/drawing/2014/main" id="{9045CFAF-5BD8-49F9-B339-D2E71593E2B2}"/>
              </a:ext>
            </a:extLst>
          </p:cNvPr>
          <p:cNvSpPr txBox="1">
            <a:spLocks noChangeArrowheads="1"/>
          </p:cNvSpPr>
          <p:nvPr/>
        </p:nvSpPr>
        <p:spPr bwMode="auto">
          <a:xfrm>
            <a:off x="1771651" y="4995396"/>
            <a:ext cx="85883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a:spcBef>
                <a:spcPct val="0"/>
              </a:spcBef>
              <a:buClrTx/>
              <a:buSzTx/>
              <a:buFontTx/>
              <a:buNone/>
              <a:defRPr/>
            </a:pPr>
            <a:r>
              <a:rPr lang="en-US" altLang="en-US" sz="2200" dirty="0">
                <a:latin typeface="Arial" panose="020B0604020202020204" pitchFamily="34" charset="0"/>
              </a:rPr>
              <a:t> </a:t>
            </a:r>
            <a:r>
              <a:rPr lang="en-US" altLang="en-US" sz="2200" dirty="0">
                <a:latin typeface="+mn-lt"/>
              </a:rPr>
              <a:t>Education focuses on both what a child does to be safe and what an adult needs to do.  This house features a gun safe with a door that opens and closes. Education addresses suicide in upper grades. </a:t>
            </a:r>
          </a:p>
        </p:txBody>
      </p:sp>
    </p:spTree>
    <p:extLst>
      <p:ext uri="{BB962C8B-B14F-4D97-AF65-F5344CB8AC3E}">
        <p14:creationId xmlns:p14="http://schemas.microsoft.com/office/powerpoint/2010/main" val="401807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BF0F08A4-A19D-4854-B8E2-33F035A8F940}"/>
              </a:ext>
            </a:extLst>
          </p:cNvPr>
          <p:cNvSpPr>
            <a:spLocks noGrp="1"/>
          </p:cNvSpPr>
          <p:nvPr>
            <p:ph type="title"/>
          </p:nvPr>
        </p:nvSpPr>
        <p:spPr>
          <a:xfrm>
            <a:off x="2117521" y="570957"/>
            <a:ext cx="7772400" cy="430887"/>
          </a:xfrm>
        </p:spPr>
        <p:txBody>
          <a:bodyPr>
            <a:normAutofit fontScale="90000"/>
          </a:bodyPr>
          <a:lstStyle/>
          <a:p>
            <a:pPr algn="ctr" eaLnBrk="1" hangingPunct="1"/>
            <a:r>
              <a:rPr lang="en-US" altLang="en-US" sz="3600" dirty="0">
                <a:cs typeface="Arial" panose="020B0604020202020204" pitchFamily="34" charset="0"/>
              </a:rPr>
              <a:t>Healthy Living and Germ House</a:t>
            </a:r>
            <a:br>
              <a:rPr lang="en-US" altLang="en-US" sz="3600" dirty="0">
                <a:cs typeface="Arial" panose="020B0604020202020204" pitchFamily="34" charset="0"/>
              </a:rPr>
            </a:br>
            <a:endParaRPr lang="en-US" altLang="en-US" sz="3600" dirty="0">
              <a:cs typeface="Arial" panose="020B0604020202020204" pitchFamily="34" charset="0"/>
            </a:endParaRPr>
          </a:p>
        </p:txBody>
      </p:sp>
      <p:pic>
        <p:nvPicPr>
          <p:cNvPr id="67587" name="Content Placeholder 2">
            <a:extLst>
              <a:ext uri="{FF2B5EF4-FFF2-40B4-BE49-F238E27FC236}">
                <a16:creationId xmlns:a16="http://schemas.microsoft.com/office/drawing/2014/main" id="{10853210-09F4-401D-8361-4DECDAF048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0913"/>
          <a:stretch/>
        </p:blipFill>
        <p:spPr>
          <a:xfrm>
            <a:off x="1791094" y="1414244"/>
            <a:ext cx="4876800" cy="3258424"/>
          </a:xfrm>
        </p:spPr>
      </p:pic>
      <p:pic>
        <p:nvPicPr>
          <p:cNvPr id="67588" name="Picture 4">
            <a:extLst>
              <a:ext uri="{FF2B5EF4-FFF2-40B4-BE49-F238E27FC236}">
                <a16:creationId xmlns:a16="http://schemas.microsoft.com/office/drawing/2014/main" id="{7176462E-65A2-45BE-A190-0C74D24852CA}"/>
              </a:ext>
            </a:extLst>
          </p:cNvPr>
          <p:cNvPicPr>
            <a:picLocks noChangeAspect="1"/>
          </p:cNvPicPr>
          <p:nvPr/>
        </p:nvPicPr>
        <p:blipFill rotWithShape="1">
          <a:blip r:embed="rId3">
            <a:extLst>
              <a:ext uri="{28A0092B-C50C-407E-A947-70E740481C1C}">
                <a14:useLocalDpi xmlns:a14="http://schemas.microsoft.com/office/drawing/2010/main" val="0"/>
              </a:ext>
            </a:extLst>
          </a:blip>
          <a:srcRect l="8231" r="12648"/>
          <a:stretch/>
        </p:blipFill>
        <p:spPr bwMode="auto">
          <a:xfrm>
            <a:off x="6911086" y="1414244"/>
            <a:ext cx="3489821" cy="325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4F3B5C5-CD7E-4FC6-9686-4E3D8DA5DAB6}"/>
              </a:ext>
            </a:extLst>
          </p:cNvPr>
          <p:cNvSpPr txBox="1"/>
          <p:nvPr/>
        </p:nvSpPr>
        <p:spPr>
          <a:xfrm>
            <a:off x="1586918" y="5085067"/>
            <a:ext cx="9018165" cy="430887"/>
          </a:xfrm>
          <a:prstGeom prst="rect">
            <a:avLst/>
          </a:prstGeom>
          <a:noFill/>
        </p:spPr>
        <p:txBody>
          <a:bodyPr wrap="square" rtlCol="0">
            <a:spAutoFit/>
          </a:bodyPr>
          <a:lstStyle/>
          <a:p>
            <a:pPr algn="ctr"/>
            <a:r>
              <a:rPr lang="en-US" sz="2200" dirty="0"/>
              <a:t>This house covers topics such as; </a:t>
            </a:r>
            <a:r>
              <a:rPr lang="en-US" altLang="en-US" sz="2200" dirty="0">
                <a:cs typeface="Arial" panose="020B0604020202020204" pitchFamily="34" charset="0"/>
              </a:rPr>
              <a:t>healthy food, sleep, oral health and exercise</a:t>
            </a:r>
            <a:endParaRPr lang="en-US" sz="2200" dirty="0"/>
          </a:p>
        </p:txBody>
      </p:sp>
    </p:spTree>
    <p:extLst>
      <p:ext uri="{BB962C8B-B14F-4D97-AF65-F5344CB8AC3E}">
        <p14:creationId xmlns:p14="http://schemas.microsoft.com/office/powerpoint/2010/main" val="4157207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13DE69EE-2308-4467-B5A4-4AB3A6C8583A}"/>
              </a:ext>
            </a:extLst>
          </p:cNvPr>
          <p:cNvSpPr>
            <a:spLocks noGrp="1"/>
          </p:cNvSpPr>
          <p:nvPr>
            <p:ph type="title"/>
          </p:nvPr>
        </p:nvSpPr>
        <p:spPr>
          <a:xfrm>
            <a:off x="1981200" y="4765928"/>
            <a:ext cx="8229600" cy="1295400"/>
          </a:xfrm>
        </p:spPr>
        <p:txBody>
          <a:bodyPr/>
          <a:lstStyle/>
          <a:p>
            <a:pPr eaLnBrk="1" hangingPunct="1"/>
            <a:r>
              <a:rPr lang="en-US" altLang="en-US" sz="2000" dirty="0">
                <a:latin typeface="+mn-lt"/>
                <a:cs typeface="Arial" panose="020B0604020202020204" pitchFamily="34" charset="0"/>
              </a:rPr>
              <a:t>This house features a sink where children are taught the importance of washing their hands.  The sink station uses </a:t>
            </a:r>
            <a:r>
              <a:rPr lang="en-US" altLang="en-US" sz="2000" dirty="0" err="1">
                <a:latin typeface="+mn-lt"/>
                <a:cs typeface="Arial" panose="020B0604020202020204" pitchFamily="34" charset="0"/>
              </a:rPr>
              <a:t>glo</a:t>
            </a:r>
            <a:r>
              <a:rPr lang="en-US" altLang="en-US" sz="2000" dirty="0">
                <a:latin typeface="+mn-lt"/>
                <a:cs typeface="Arial" panose="020B0604020202020204" pitchFamily="34" charset="0"/>
              </a:rPr>
              <a:t>-germ lotion and black lighting, allowing them to see what germs would be on their hands if they hadn’t washed them.</a:t>
            </a:r>
          </a:p>
        </p:txBody>
      </p:sp>
      <p:pic>
        <p:nvPicPr>
          <p:cNvPr id="68611" name="Picture 2">
            <a:extLst>
              <a:ext uri="{FF2B5EF4-FFF2-40B4-BE49-F238E27FC236}">
                <a16:creationId xmlns:a16="http://schemas.microsoft.com/office/drawing/2014/main" id="{535BC065-EE56-41D7-823A-24C235A24369}"/>
              </a:ext>
            </a:extLst>
          </p:cNvPr>
          <p:cNvPicPr>
            <a:picLocks noChangeAspect="1"/>
          </p:cNvPicPr>
          <p:nvPr/>
        </p:nvPicPr>
        <p:blipFill rotWithShape="1">
          <a:blip r:embed="rId2">
            <a:extLst>
              <a:ext uri="{28A0092B-C50C-407E-A947-70E740481C1C}">
                <a14:useLocalDpi xmlns:a14="http://schemas.microsoft.com/office/drawing/2010/main" val="0"/>
              </a:ext>
            </a:extLst>
          </a:blip>
          <a:srcRect t="14618" b="2796"/>
          <a:stretch/>
        </p:blipFill>
        <p:spPr bwMode="auto">
          <a:xfrm>
            <a:off x="7423150" y="1087569"/>
            <a:ext cx="278765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3">
            <a:extLst>
              <a:ext uri="{FF2B5EF4-FFF2-40B4-BE49-F238E27FC236}">
                <a16:creationId xmlns:a16="http://schemas.microsoft.com/office/drawing/2014/main" id="{6D4CA4BF-847C-4827-A33F-4F49966E30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3209" y="1087569"/>
            <a:ext cx="52578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A6B891C0-88F8-49A6-AAEB-8BD0AE017CBC}"/>
              </a:ext>
            </a:extLst>
          </p:cNvPr>
          <p:cNvSpPr txBox="1">
            <a:spLocks/>
          </p:cNvSpPr>
          <p:nvPr/>
        </p:nvSpPr>
        <p:spPr>
          <a:xfrm>
            <a:off x="2117521" y="570957"/>
            <a:ext cx="7772400" cy="43088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205B"/>
                </a:solidFill>
                <a:latin typeface="+mj-lt"/>
                <a:ea typeface="+mj-ea"/>
                <a:cs typeface="+mj-cs"/>
              </a:defRPr>
            </a:lvl1pPr>
          </a:lstStyle>
          <a:p>
            <a:pPr algn="ctr"/>
            <a:r>
              <a:rPr lang="en-US" altLang="en-US" sz="3600" dirty="0">
                <a:cs typeface="Arial" panose="020B0604020202020204" pitchFamily="34" charset="0"/>
              </a:rPr>
              <a:t>Healthy Living and Germ House</a:t>
            </a:r>
            <a:br>
              <a:rPr lang="en-US" altLang="en-US" sz="3600" dirty="0">
                <a:cs typeface="Arial" panose="020B0604020202020204" pitchFamily="34" charset="0"/>
              </a:rPr>
            </a:br>
            <a:endParaRPr lang="en-US" altLang="en-US" sz="3600" dirty="0">
              <a:cs typeface="Arial" panose="020B0604020202020204" pitchFamily="34" charset="0"/>
            </a:endParaRPr>
          </a:p>
        </p:txBody>
      </p:sp>
    </p:spTree>
    <p:extLst>
      <p:ext uri="{BB962C8B-B14F-4D97-AF65-F5344CB8AC3E}">
        <p14:creationId xmlns:p14="http://schemas.microsoft.com/office/powerpoint/2010/main" val="3736537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4">
            <a:extLst>
              <a:ext uri="{FF2B5EF4-FFF2-40B4-BE49-F238E27FC236}">
                <a16:creationId xmlns:a16="http://schemas.microsoft.com/office/drawing/2014/main" id="{3312024A-0666-4A90-A2F3-FE48A2B81493}"/>
              </a:ext>
            </a:extLst>
          </p:cNvPr>
          <p:cNvSpPr>
            <a:spLocks noGrp="1"/>
          </p:cNvSpPr>
          <p:nvPr>
            <p:ph type="title"/>
          </p:nvPr>
        </p:nvSpPr>
        <p:spPr>
          <a:xfrm>
            <a:off x="4492625" y="-20972"/>
            <a:ext cx="2667001" cy="919162"/>
          </a:xfrm>
        </p:spPr>
        <p:txBody>
          <a:bodyPr/>
          <a:lstStyle/>
          <a:p>
            <a:pPr eaLnBrk="1" hangingPunct="1"/>
            <a:r>
              <a:rPr lang="en-US" altLang="en-US" sz="3600" dirty="0">
                <a:cs typeface="Arial" panose="020B0604020202020204" pitchFamily="34" charset="0"/>
              </a:rPr>
              <a:t>Vaccinations</a:t>
            </a:r>
            <a:r>
              <a:rPr lang="en-US" altLang="en-US" sz="3600" dirty="0"/>
              <a:t> </a:t>
            </a:r>
          </a:p>
        </p:txBody>
      </p:sp>
      <p:pic>
        <p:nvPicPr>
          <p:cNvPr id="29699" name="Content Placeholder 6">
            <a:extLst>
              <a:ext uri="{FF2B5EF4-FFF2-40B4-BE49-F238E27FC236}">
                <a16:creationId xmlns:a16="http://schemas.microsoft.com/office/drawing/2014/main" id="{462AF2A4-0D78-4F25-B6DD-D4A6A41EE0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643" b="5598"/>
          <a:stretch/>
        </p:blipFill>
        <p:spPr>
          <a:xfrm>
            <a:off x="1908434" y="1591499"/>
            <a:ext cx="2693988" cy="3870653"/>
          </a:xfrm>
        </p:spPr>
      </p:pic>
      <p:pic>
        <p:nvPicPr>
          <p:cNvPr id="29700" name="Picture 7">
            <a:extLst>
              <a:ext uri="{FF2B5EF4-FFF2-40B4-BE49-F238E27FC236}">
                <a16:creationId xmlns:a16="http://schemas.microsoft.com/office/drawing/2014/main" id="{F411F2CE-F2EF-4D96-92BD-FB1EF1ACDA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5193" y="1593413"/>
            <a:ext cx="253365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a:extLst>
              <a:ext uri="{FF2B5EF4-FFF2-40B4-BE49-F238E27FC236}">
                <a16:creationId xmlns:a16="http://schemas.microsoft.com/office/drawing/2014/main" id="{F7AD2864-FA24-4BD8-8BE7-789A5AAFF679}"/>
              </a:ext>
            </a:extLst>
          </p:cNvPr>
          <p:cNvPicPr>
            <a:picLocks noChangeAspect="1"/>
          </p:cNvPicPr>
          <p:nvPr/>
        </p:nvPicPr>
        <p:blipFill rotWithShape="1">
          <a:blip r:embed="rId4">
            <a:extLst>
              <a:ext uri="{28A0092B-C50C-407E-A947-70E740481C1C}">
                <a14:useLocalDpi xmlns:a14="http://schemas.microsoft.com/office/drawing/2010/main" val="0"/>
              </a:ext>
            </a:extLst>
          </a:blip>
          <a:srcRect t="13262"/>
          <a:stretch/>
        </p:blipFill>
        <p:spPr bwMode="auto">
          <a:xfrm>
            <a:off x="7821614" y="1593414"/>
            <a:ext cx="2509838" cy="387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410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CE45B8C3-DDA6-4622-BF48-C6D0A351270A}"/>
              </a:ext>
            </a:extLst>
          </p:cNvPr>
          <p:cNvSpPr>
            <a:spLocks noGrp="1"/>
          </p:cNvSpPr>
          <p:nvPr>
            <p:ph type="title"/>
          </p:nvPr>
        </p:nvSpPr>
        <p:spPr>
          <a:xfrm>
            <a:off x="4402335" y="0"/>
            <a:ext cx="2930131" cy="1147762"/>
          </a:xfrm>
        </p:spPr>
        <p:txBody>
          <a:bodyPr/>
          <a:lstStyle/>
          <a:p>
            <a:pPr eaLnBrk="1" hangingPunct="1"/>
            <a:r>
              <a:rPr lang="en-US" altLang="en-US" sz="3600" dirty="0">
                <a:cs typeface="Arial" panose="020B0604020202020204" pitchFamily="34" charset="0"/>
              </a:rPr>
              <a:t>Outside Walls</a:t>
            </a:r>
          </a:p>
        </p:txBody>
      </p:sp>
      <p:sp>
        <p:nvSpPr>
          <p:cNvPr id="30723" name="Content Placeholder 2">
            <a:extLst>
              <a:ext uri="{FF2B5EF4-FFF2-40B4-BE49-F238E27FC236}">
                <a16:creationId xmlns:a16="http://schemas.microsoft.com/office/drawing/2014/main" id="{73D45E69-4A4F-47BB-BFF9-11E6C76B4CB5}"/>
              </a:ext>
            </a:extLst>
          </p:cNvPr>
          <p:cNvSpPr>
            <a:spLocks noGrp="1"/>
          </p:cNvSpPr>
          <p:nvPr>
            <p:ph sz="half" idx="1"/>
          </p:nvPr>
        </p:nvSpPr>
        <p:spPr>
          <a:xfrm>
            <a:off x="5867399" y="1147762"/>
            <a:ext cx="4483360" cy="4656138"/>
          </a:xfrm>
        </p:spPr>
        <p:txBody>
          <a:bodyPr rtlCol="0">
            <a:normAutofit/>
          </a:bodyPr>
          <a:lstStyle/>
          <a:p>
            <a:pPr marL="0" indent="0" defTabSz="457207">
              <a:buClr>
                <a:schemeClr val="bg2">
                  <a:lumMod val="40000"/>
                  <a:lumOff val="60000"/>
                </a:schemeClr>
              </a:buClr>
              <a:buNone/>
              <a:defRPr/>
            </a:pPr>
            <a:r>
              <a:rPr lang="en-US" altLang="en-US" dirty="0">
                <a:solidFill>
                  <a:schemeClr val="tx1"/>
                </a:solidFill>
                <a:cs typeface="Arial" panose="020B0604020202020204" pitchFamily="34" charset="0"/>
              </a:rPr>
              <a:t>The outside of all of the houses will have learning experiences.  This house demonstrates that hot water temps set at 120 degrees or below prevents burns. Other  houses have poisonous plants found in Arizona some poisonous to touch others to eat.</a:t>
            </a:r>
          </a:p>
          <a:p>
            <a:pPr marL="342906" indent="-342906" defTabSz="457207">
              <a:buClr>
                <a:schemeClr val="bg2">
                  <a:lumMod val="40000"/>
                  <a:lumOff val="60000"/>
                </a:schemeClr>
              </a:buClr>
              <a:buFont typeface="Wingdings 3" charset="2"/>
              <a:buChar char=""/>
              <a:defRPr/>
            </a:pPr>
            <a:endParaRPr lang="en-US" altLang="en-US" dirty="0"/>
          </a:p>
        </p:txBody>
      </p:sp>
      <p:pic>
        <p:nvPicPr>
          <p:cNvPr id="70660" name="Picture 4">
            <a:extLst>
              <a:ext uri="{FF2B5EF4-FFF2-40B4-BE49-F238E27FC236}">
                <a16:creationId xmlns:a16="http://schemas.microsoft.com/office/drawing/2014/main" id="{92FAA62B-A86F-4382-8BF6-42D4CE4313B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631" t="17543" r="12939" b="15790"/>
          <a:stretch>
            <a:fillRect/>
          </a:stretch>
        </p:blipFill>
        <p:spPr>
          <a:xfrm>
            <a:off x="2209101" y="996760"/>
            <a:ext cx="2444750" cy="2895600"/>
          </a:xfrm>
          <a:noFill/>
        </p:spPr>
      </p:pic>
      <p:pic>
        <p:nvPicPr>
          <p:cNvPr id="70661" name="Picture 1">
            <a:extLst>
              <a:ext uri="{FF2B5EF4-FFF2-40B4-BE49-F238E27FC236}">
                <a16:creationId xmlns:a16="http://schemas.microsoft.com/office/drawing/2014/main" id="{4869A45A-4D9C-4B87-85C8-5ADFF3CBE247}"/>
              </a:ext>
            </a:extLst>
          </p:cNvPr>
          <p:cNvPicPr>
            <a:picLocks noChangeAspect="1"/>
          </p:cNvPicPr>
          <p:nvPr/>
        </p:nvPicPr>
        <p:blipFill>
          <a:blip r:embed="rId3">
            <a:extLst>
              <a:ext uri="{28A0092B-C50C-407E-A947-70E740481C1C}">
                <a14:useLocalDpi xmlns:a14="http://schemas.microsoft.com/office/drawing/2010/main" val="0"/>
              </a:ext>
            </a:extLst>
          </a:blip>
          <a:srcRect l="40833" t="54816" r="32503" b="8147"/>
          <a:stretch>
            <a:fillRect/>
          </a:stretch>
        </p:blipFill>
        <p:spPr bwMode="auto">
          <a:xfrm>
            <a:off x="2209101" y="4123888"/>
            <a:ext cx="2438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890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9">
            <a:extLst>
              <a:ext uri="{FF2B5EF4-FFF2-40B4-BE49-F238E27FC236}">
                <a16:creationId xmlns:a16="http://schemas.microsoft.com/office/drawing/2014/main" id="{2550D9C5-8C58-4EBC-B164-FC01BDD60C0B}"/>
              </a:ext>
            </a:extLst>
          </p:cNvPr>
          <p:cNvSpPr>
            <a:spLocks noGrp="1"/>
          </p:cNvSpPr>
          <p:nvPr>
            <p:ph type="title"/>
          </p:nvPr>
        </p:nvSpPr>
        <p:spPr>
          <a:xfrm>
            <a:off x="2129406" y="102765"/>
            <a:ext cx="8077200" cy="618688"/>
          </a:xfrm>
        </p:spPr>
        <p:txBody>
          <a:bodyPr/>
          <a:lstStyle/>
          <a:p>
            <a:pPr algn="ctr" eaLnBrk="1" hangingPunct="1"/>
            <a:r>
              <a:rPr lang="en-US" altLang="en-US" sz="3600" dirty="0">
                <a:latin typeface="Arial" panose="020B0604020202020204" pitchFamily="34" charset="0"/>
                <a:cs typeface="Arial" panose="020B0604020202020204" pitchFamily="34" charset="0"/>
              </a:rPr>
              <a:t>Distracted/Impaired Driving</a:t>
            </a:r>
          </a:p>
        </p:txBody>
      </p:sp>
      <p:pic>
        <p:nvPicPr>
          <p:cNvPr id="4" name="Picture 3">
            <a:extLst>
              <a:ext uri="{FF2B5EF4-FFF2-40B4-BE49-F238E27FC236}">
                <a16:creationId xmlns:a16="http://schemas.microsoft.com/office/drawing/2014/main" id="{D5119971-57DD-4EC0-9653-3963A1F48D6B}"/>
              </a:ext>
            </a:extLst>
          </p:cNvPr>
          <p:cNvPicPr>
            <a:picLocks noChangeAspect="1"/>
          </p:cNvPicPr>
          <p:nvPr/>
        </p:nvPicPr>
        <p:blipFill>
          <a:blip r:embed="rId2"/>
          <a:stretch>
            <a:fillRect/>
          </a:stretch>
        </p:blipFill>
        <p:spPr>
          <a:xfrm>
            <a:off x="2294761" y="1566448"/>
            <a:ext cx="7602479" cy="3924278"/>
          </a:xfrm>
          <a:prstGeom prst="rect">
            <a:avLst/>
          </a:prstGeom>
        </p:spPr>
      </p:pic>
    </p:spTree>
    <p:extLst>
      <p:ext uri="{BB962C8B-B14F-4D97-AF65-F5344CB8AC3E}">
        <p14:creationId xmlns:p14="http://schemas.microsoft.com/office/powerpoint/2010/main" val="2113600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F2E375D7-6035-4882-920A-5DBE63277D32}"/>
              </a:ext>
            </a:extLst>
          </p:cNvPr>
          <p:cNvSpPr>
            <a:spLocks noGrp="1"/>
          </p:cNvSpPr>
          <p:nvPr>
            <p:ph type="title"/>
          </p:nvPr>
        </p:nvSpPr>
        <p:spPr>
          <a:xfrm>
            <a:off x="1524000" y="600155"/>
            <a:ext cx="9144000" cy="1676400"/>
          </a:xfrm>
        </p:spPr>
        <p:txBody>
          <a:bodyPr/>
          <a:lstStyle/>
          <a:p>
            <a:pPr eaLnBrk="1" hangingPunct="1"/>
            <a:r>
              <a:rPr lang="en-US" altLang="en-US" sz="2600" dirty="0">
                <a:cs typeface="Arial" panose="020B0604020202020204" pitchFamily="34" charset="0"/>
              </a:rPr>
              <a:t>According To The National Highway Traffic Safety Administration (2017), Distracted Driving Is Dangerous</a:t>
            </a:r>
            <a:br>
              <a:rPr lang="en-US" altLang="en-US" sz="2600" dirty="0">
                <a:latin typeface="Arial" panose="020B0604020202020204" pitchFamily="34" charset="0"/>
                <a:cs typeface="Arial" panose="020B0604020202020204" pitchFamily="34" charset="0"/>
              </a:rPr>
            </a:br>
            <a:endParaRPr lang="en-US" altLang="en-US" sz="2600" dirty="0">
              <a:latin typeface="Arial" panose="020B0604020202020204" pitchFamily="34" charset="0"/>
              <a:cs typeface="Arial" panose="020B0604020202020204" pitchFamily="34" charset="0"/>
            </a:endParaRPr>
          </a:p>
        </p:txBody>
      </p:sp>
      <p:sp>
        <p:nvSpPr>
          <p:cNvPr id="72707" name="Content Placeholder 4">
            <a:extLst>
              <a:ext uri="{FF2B5EF4-FFF2-40B4-BE49-F238E27FC236}">
                <a16:creationId xmlns:a16="http://schemas.microsoft.com/office/drawing/2014/main" id="{4048EAFF-02F7-4A3C-BBB9-B86D79A4AC5C}"/>
              </a:ext>
            </a:extLst>
          </p:cNvPr>
          <p:cNvSpPr>
            <a:spLocks noGrp="1"/>
          </p:cNvSpPr>
          <p:nvPr>
            <p:ph idx="1"/>
          </p:nvPr>
        </p:nvSpPr>
        <p:spPr>
          <a:xfrm>
            <a:off x="1641670" y="1533850"/>
            <a:ext cx="6204601" cy="4596996"/>
          </a:xfrm>
        </p:spPr>
        <p:txBody>
          <a:bodyPr>
            <a:normAutofit fontScale="62500" lnSpcReduction="20000"/>
          </a:bodyPr>
          <a:lstStyle/>
          <a:p>
            <a:pPr marL="0" lvl="2" indent="0">
              <a:buClr>
                <a:srgbClr val="92D050"/>
              </a:buClr>
              <a:buNone/>
            </a:pPr>
            <a:endParaRPr lang="en-US" altLang="en-US" sz="3300" dirty="0">
              <a:cs typeface="Arial" panose="020B0604020202020204" pitchFamily="34" charset="0"/>
            </a:endParaRPr>
          </a:p>
          <a:p>
            <a:pPr eaLnBrk="1" hangingPunct="1">
              <a:buClr>
                <a:srgbClr val="92D050"/>
              </a:buClr>
              <a:buFont typeface="Wingdings 3" panose="05040102010807070707" pitchFamily="18" charset="2"/>
              <a:buChar char="u"/>
            </a:pPr>
            <a:r>
              <a:rPr lang="en-US" altLang="en-US" sz="3300" dirty="0">
                <a:cs typeface="Arial" panose="020B0604020202020204" pitchFamily="34" charset="0"/>
              </a:rPr>
              <a:t>In 2015 there were 3,477 deaths and 391,000 injuries as a result of distracted driving</a:t>
            </a:r>
          </a:p>
          <a:p>
            <a:pPr eaLnBrk="1" hangingPunct="1">
              <a:buClr>
                <a:srgbClr val="92D050"/>
              </a:buClr>
              <a:buFont typeface="Wingdings 3" panose="05040102010807070707" pitchFamily="18" charset="2"/>
              <a:buChar char="u"/>
            </a:pPr>
            <a:endParaRPr lang="en-US" altLang="en-US" sz="3300" dirty="0">
              <a:cs typeface="Arial" panose="020B0604020202020204" pitchFamily="34" charset="0"/>
            </a:endParaRPr>
          </a:p>
          <a:p>
            <a:pPr eaLnBrk="1" hangingPunct="1">
              <a:buClr>
                <a:srgbClr val="92D050"/>
              </a:buClr>
              <a:buFont typeface="Wingdings 3" panose="05040102010807070707" pitchFamily="18" charset="2"/>
              <a:buChar char="u"/>
            </a:pPr>
            <a:r>
              <a:rPr lang="en-US" altLang="en-US" sz="3300" dirty="0">
                <a:cs typeface="Arial" panose="020B0604020202020204" pitchFamily="34" charset="0"/>
              </a:rPr>
              <a:t>Distracted driving is any activity that diverts attention from driving, including talking or texting on your phone, eating and drinking, talking to people in your vehicle, fiddling with the stereo, entertainment or navigation system—anything that takes your attention away from the task of safe driving.</a:t>
            </a:r>
          </a:p>
          <a:p>
            <a:pPr eaLnBrk="1" hangingPunct="1">
              <a:buClr>
                <a:srgbClr val="92D050"/>
              </a:buClr>
              <a:buFont typeface="Wingdings 3" panose="05040102010807070707" pitchFamily="18" charset="2"/>
              <a:buChar char="u"/>
            </a:pPr>
            <a:endParaRPr lang="en-US" altLang="en-US" sz="3300" dirty="0">
              <a:cs typeface="Arial" panose="020B0604020202020204" pitchFamily="34" charset="0"/>
            </a:endParaRPr>
          </a:p>
          <a:p>
            <a:pPr eaLnBrk="1" hangingPunct="1">
              <a:buClr>
                <a:srgbClr val="92D050"/>
              </a:buClr>
              <a:buFont typeface="Wingdings 3" panose="05040102010807070707" pitchFamily="18" charset="2"/>
              <a:buChar char="u"/>
            </a:pPr>
            <a:r>
              <a:rPr lang="en-US" altLang="en-US" sz="3300" dirty="0">
                <a:cs typeface="Arial" panose="020B0604020202020204" pitchFamily="34" charset="0"/>
              </a:rPr>
              <a:t>You cannot drive safely unless the task of driving has your full attention. Any non-driving activity you engage in is a potential distraction and increases your risk of crashing.</a:t>
            </a:r>
          </a:p>
          <a:p>
            <a:pPr eaLnBrk="1" hangingPunct="1">
              <a:buFont typeface="Wingdings" panose="05000000000000000000" pitchFamily="2" charset="2"/>
              <a:buChar char="Ø"/>
            </a:pPr>
            <a:endParaRPr lang="en-US" altLang="en-US" sz="1600" dirty="0"/>
          </a:p>
          <a:p>
            <a:pPr eaLnBrk="1" hangingPunct="1"/>
            <a:endParaRPr lang="en-US" altLang="en-US" sz="1400" dirty="0"/>
          </a:p>
        </p:txBody>
      </p:sp>
      <p:sp>
        <p:nvSpPr>
          <p:cNvPr id="4" name="Title 9">
            <a:extLst>
              <a:ext uri="{FF2B5EF4-FFF2-40B4-BE49-F238E27FC236}">
                <a16:creationId xmlns:a16="http://schemas.microsoft.com/office/drawing/2014/main" id="{B566E761-2923-447A-BFB5-ACF6FD106B01}"/>
              </a:ext>
            </a:extLst>
          </p:cNvPr>
          <p:cNvSpPr txBox="1">
            <a:spLocks/>
          </p:cNvSpPr>
          <p:nvPr/>
        </p:nvSpPr>
        <p:spPr>
          <a:xfrm>
            <a:off x="2129406" y="102765"/>
            <a:ext cx="8077200" cy="618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i="0" kern="1200">
                <a:solidFill>
                  <a:srgbClr val="00205B"/>
                </a:solidFill>
                <a:latin typeface="+mj-lt"/>
                <a:ea typeface="+mj-ea"/>
                <a:cs typeface="+mj-cs"/>
              </a:defRPr>
            </a:lvl1pPr>
          </a:lstStyle>
          <a:p>
            <a:pPr algn="ctr"/>
            <a:r>
              <a:rPr lang="en-US" altLang="en-US" sz="3600" dirty="0">
                <a:latin typeface="Arial" panose="020B0604020202020204" pitchFamily="34" charset="0"/>
                <a:cs typeface="Arial" panose="020B0604020202020204" pitchFamily="34" charset="0"/>
              </a:rPr>
              <a:t>Distracted Driving</a:t>
            </a:r>
          </a:p>
        </p:txBody>
      </p:sp>
      <p:pic>
        <p:nvPicPr>
          <p:cNvPr id="2" name="Picture 1">
            <a:extLst>
              <a:ext uri="{FF2B5EF4-FFF2-40B4-BE49-F238E27FC236}">
                <a16:creationId xmlns:a16="http://schemas.microsoft.com/office/drawing/2014/main" id="{8C93CB6D-154F-4EB5-A617-6F9DBA68D407}"/>
              </a:ext>
            </a:extLst>
          </p:cNvPr>
          <p:cNvPicPr>
            <a:picLocks noChangeAspect="1"/>
          </p:cNvPicPr>
          <p:nvPr/>
        </p:nvPicPr>
        <p:blipFill>
          <a:blip r:embed="rId2"/>
          <a:stretch>
            <a:fillRect/>
          </a:stretch>
        </p:blipFill>
        <p:spPr>
          <a:xfrm>
            <a:off x="8344250" y="3559390"/>
            <a:ext cx="2114026" cy="1091248"/>
          </a:xfrm>
          <a:prstGeom prst="rect">
            <a:avLst/>
          </a:prstGeom>
        </p:spPr>
      </p:pic>
      <p:sp>
        <p:nvSpPr>
          <p:cNvPr id="3" name="TextBox 2">
            <a:extLst>
              <a:ext uri="{FF2B5EF4-FFF2-40B4-BE49-F238E27FC236}">
                <a16:creationId xmlns:a16="http://schemas.microsoft.com/office/drawing/2014/main" id="{D313EDDD-9A9A-48D2-9BA9-32859DD852A0}"/>
              </a:ext>
            </a:extLst>
          </p:cNvPr>
          <p:cNvSpPr txBox="1"/>
          <p:nvPr/>
        </p:nvSpPr>
        <p:spPr>
          <a:xfrm>
            <a:off x="9105900" y="5816600"/>
            <a:ext cx="1562100" cy="369332"/>
          </a:xfrm>
          <a:prstGeom prst="rect">
            <a:avLst/>
          </a:prstGeom>
          <a:noFill/>
        </p:spPr>
        <p:txBody>
          <a:bodyPr wrap="square" rtlCol="0">
            <a:spAutoFit/>
          </a:bodyPr>
          <a:lstStyle/>
          <a:p>
            <a:r>
              <a:rPr lang="en-US" dirty="0"/>
              <a:t>(CDC, 2017)</a:t>
            </a:r>
          </a:p>
        </p:txBody>
      </p:sp>
    </p:spTree>
    <p:extLst>
      <p:ext uri="{BB962C8B-B14F-4D97-AF65-F5344CB8AC3E}">
        <p14:creationId xmlns:p14="http://schemas.microsoft.com/office/powerpoint/2010/main" val="3571859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3">
            <a:extLst>
              <a:ext uri="{FF2B5EF4-FFF2-40B4-BE49-F238E27FC236}">
                <a16:creationId xmlns:a16="http://schemas.microsoft.com/office/drawing/2014/main" id="{1E154BCE-3F6D-46BC-B729-3D476C441591}"/>
              </a:ext>
            </a:extLst>
          </p:cNvPr>
          <p:cNvSpPr>
            <a:spLocks noGrp="1"/>
          </p:cNvSpPr>
          <p:nvPr>
            <p:ph type="title"/>
          </p:nvPr>
        </p:nvSpPr>
        <p:spPr>
          <a:xfrm>
            <a:off x="1524000" y="961939"/>
            <a:ext cx="8229600" cy="1241221"/>
          </a:xfrm>
        </p:spPr>
        <p:txBody>
          <a:bodyPr>
            <a:normAutofit fontScale="90000"/>
          </a:bodyPr>
          <a:lstStyle/>
          <a:p>
            <a:pPr eaLnBrk="1" hangingPunct="1"/>
            <a:r>
              <a:rPr lang="en-US" altLang="en-US" dirty="0">
                <a:cs typeface="Arial" panose="020B0604020202020204" pitchFamily="34" charset="0"/>
              </a:rPr>
              <a:t>The National Highway Traffic Safety Administration (2017) reports….</a:t>
            </a:r>
            <a:br>
              <a:rPr lang="en-US" altLang="en-US" dirty="0">
                <a:cs typeface="Arial" panose="020B0604020202020204" pitchFamily="34" charset="0"/>
              </a:rPr>
            </a:br>
            <a:endParaRPr lang="en-US" altLang="en-US" dirty="0"/>
          </a:p>
        </p:txBody>
      </p:sp>
      <p:sp>
        <p:nvSpPr>
          <p:cNvPr id="73731" name="Content Placeholder 4">
            <a:extLst>
              <a:ext uri="{FF2B5EF4-FFF2-40B4-BE49-F238E27FC236}">
                <a16:creationId xmlns:a16="http://schemas.microsoft.com/office/drawing/2014/main" id="{C862F703-1C56-4C6C-9951-3045BF1FAE83}"/>
              </a:ext>
            </a:extLst>
          </p:cNvPr>
          <p:cNvSpPr>
            <a:spLocks noGrp="1"/>
          </p:cNvSpPr>
          <p:nvPr>
            <p:ph idx="1"/>
          </p:nvPr>
        </p:nvSpPr>
        <p:spPr>
          <a:xfrm>
            <a:off x="1999446" y="2036893"/>
            <a:ext cx="6471454" cy="4046407"/>
          </a:xfrm>
        </p:spPr>
        <p:txBody>
          <a:bodyPr>
            <a:normAutofit/>
          </a:bodyPr>
          <a:lstStyle/>
          <a:p>
            <a:pPr>
              <a:buClr>
                <a:srgbClr val="92D050"/>
              </a:buClr>
              <a:buFont typeface="Wingdings 3" panose="05040102010807070707" pitchFamily="18" charset="2"/>
              <a:buChar char="u"/>
            </a:pPr>
            <a:r>
              <a:rPr lang="en-US" altLang="en-US" sz="2200" dirty="0">
                <a:cs typeface="Arial" panose="020B0604020202020204" pitchFamily="34" charset="0"/>
              </a:rPr>
              <a:t>Every Day, 29 People In The United States Die In Alcohol-related Vehicle Crashes—that's One Person Every 50 Minutes</a:t>
            </a:r>
          </a:p>
          <a:p>
            <a:pPr marL="0" indent="0">
              <a:buClr>
                <a:srgbClr val="92D050"/>
              </a:buClr>
              <a:buNone/>
            </a:pPr>
            <a:endParaRPr lang="en-US" altLang="en-US" sz="2200" dirty="0">
              <a:cs typeface="Arial" panose="020B0604020202020204" pitchFamily="34" charset="0"/>
            </a:endParaRPr>
          </a:p>
          <a:p>
            <a:pPr>
              <a:buClr>
                <a:srgbClr val="92D050"/>
              </a:buClr>
              <a:buFont typeface="Wingdings 3" panose="05040102010807070707" pitchFamily="18" charset="2"/>
              <a:buChar char="u"/>
            </a:pPr>
            <a:r>
              <a:rPr lang="en-US" altLang="en-US" sz="2200" dirty="0">
                <a:cs typeface="Arial" panose="020B0604020202020204" pitchFamily="34" charset="0"/>
              </a:rPr>
              <a:t>In 2016, 10,497 people died in alcohol-impaired driving crashes, accounting for 28% of all traffic-related deaths in the United States</a:t>
            </a:r>
          </a:p>
          <a:p>
            <a:pPr>
              <a:buClr>
                <a:srgbClr val="92D050"/>
              </a:buClr>
              <a:buFont typeface="Wingdings 3" panose="05040102010807070707" pitchFamily="18" charset="2"/>
              <a:buChar char="u"/>
            </a:pPr>
            <a:endParaRPr lang="en-US" altLang="en-US" sz="2200" dirty="0">
              <a:cs typeface="Arial" panose="020B0604020202020204" pitchFamily="34" charset="0"/>
            </a:endParaRPr>
          </a:p>
          <a:p>
            <a:pPr>
              <a:buClr>
                <a:srgbClr val="92D050"/>
              </a:buClr>
              <a:buFont typeface="Wingdings 3" panose="05040102010807070707" pitchFamily="18" charset="2"/>
              <a:buChar char="u"/>
            </a:pPr>
            <a:r>
              <a:rPr lang="en-US" altLang="en-US" sz="2200" dirty="0"/>
              <a:t>The annual cost of alcohol-related crashes totals more than $44 billion</a:t>
            </a:r>
          </a:p>
        </p:txBody>
      </p:sp>
      <p:sp>
        <p:nvSpPr>
          <p:cNvPr id="4" name="Title 9">
            <a:extLst>
              <a:ext uri="{FF2B5EF4-FFF2-40B4-BE49-F238E27FC236}">
                <a16:creationId xmlns:a16="http://schemas.microsoft.com/office/drawing/2014/main" id="{F1D1C517-5989-43FE-9241-48645CA03D93}"/>
              </a:ext>
            </a:extLst>
          </p:cNvPr>
          <p:cNvSpPr txBox="1">
            <a:spLocks/>
          </p:cNvSpPr>
          <p:nvPr/>
        </p:nvSpPr>
        <p:spPr>
          <a:xfrm>
            <a:off x="2129406" y="102765"/>
            <a:ext cx="8077200" cy="618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i="0" kern="1200">
                <a:solidFill>
                  <a:srgbClr val="00205B"/>
                </a:solidFill>
                <a:latin typeface="+mj-lt"/>
                <a:ea typeface="+mj-ea"/>
                <a:cs typeface="+mj-cs"/>
              </a:defRPr>
            </a:lvl1pPr>
          </a:lstStyle>
          <a:p>
            <a:pPr algn="ctr"/>
            <a:r>
              <a:rPr lang="en-US" altLang="en-US" sz="3600" dirty="0">
                <a:latin typeface="Arial" panose="020B0604020202020204" pitchFamily="34" charset="0"/>
                <a:cs typeface="Arial" panose="020B0604020202020204" pitchFamily="34" charset="0"/>
              </a:rPr>
              <a:t>Impaired Driving</a:t>
            </a:r>
          </a:p>
        </p:txBody>
      </p:sp>
      <p:pic>
        <p:nvPicPr>
          <p:cNvPr id="3" name="Picture 2">
            <a:extLst>
              <a:ext uri="{FF2B5EF4-FFF2-40B4-BE49-F238E27FC236}">
                <a16:creationId xmlns:a16="http://schemas.microsoft.com/office/drawing/2014/main" id="{60A3B5BD-1A9F-4E34-B5FE-75BAC6F629AB}"/>
              </a:ext>
            </a:extLst>
          </p:cNvPr>
          <p:cNvPicPr>
            <a:picLocks noChangeAspect="1"/>
          </p:cNvPicPr>
          <p:nvPr/>
        </p:nvPicPr>
        <p:blipFill>
          <a:blip r:embed="rId2"/>
          <a:stretch>
            <a:fillRect/>
          </a:stretch>
        </p:blipFill>
        <p:spPr>
          <a:xfrm>
            <a:off x="8281036" y="3619501"/>
            <a:ext cx="2128287" cy="1773573"/>
          </a:xfrm>
          <a:prstGeom prst="rect">
            <a:avLst/>
          </a:prstGeom>
        </p:spPr>
      </p:pic>
      <p:sp>
        <p:nvSpPr>
          <p:cNvPr id="5" name="TextBox 4">
            <a:extLst>
              <a:ext uri="{FF2B5EF4-FFF2-40B4-BE49-F238E27FC236}">
                <a16:creationId xmlns:a16="http://schemas.microsoft.com/office/drawing/2014/main" id="{0977A766-17AA-4852-A407-98B3CE94556F}"/>
              </a:ext>
            </a:extLst>
          </p:cNvPr>
          <p:cNvSpPr txBox="1"/>
          <p:nvPr/>
        </p:nvSpPr>
        <p:spPr>
          <a:xfrm>
            <a:off x="9309884" y="5739367"/>
            <a:ext cx="1506322" cy="369332"/>
          </a:xfrm>
          <a:prstGeom prst="rect">
            <a:avLst/>
          </a:prstGeom>
          <a:noFill/>
        </p:spPr>
        <p:txBody>
          <a:bodyPr wrap="square" rtlCol="0">
            <a:spAutoFit/>
          </a:bodyPr>
          <a:lstStyle/>
          <a:p>
            <a:r>
              <a:rPr lang="en-US" dirty="0"/>
              <a:t>(CDC, 2017)</a:t>
            </a:r>
          </a:p>
        </p:txBody>
      </p:sp>
    </p:spTree>
    <p:extLst>
      <p:ext uri="{BB962C8B-B14F-4D97-AF65-F5344CB8AC3E}">
        <p14:creationId xmlns:p14="http://schemas.microsoft.com/office/powerpoint/2010/main" val="526846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6">
            <a:extLst>
              <a:ext uri="{FF2B5EF4-FFF2-40B4-BE49-F238E27FC236}">
                <a16:creationId xmlns:a16="http://schemas.microsoft.com/office/drawing/2014/main" id="{5F5436B1-AA9A-4800-A369-5E56AB5127F9}"/>
              </a:ext>
            </a:extLst>
          </p:cNvPr>
          <p:cNvSpPr>
            <a:spLocks noGrp="1"/>
          </p:cNvSpPr>
          <p:nvPr>
            <p:ph type="title"/>
          </p:nvPr>
        </p:nvSpPr>
        <p:spPr>
          <a:xfrm>
            <a:off x="1981200" y="846138"/>
            <a:ext cx="8229600" cy="1143000"/>
          </a:xfrm>
        </p:spPr>
        <p:txBody>
          <a:bodyPr/>
          <a:lstStyle/>
          <a:p>
            <a:pPr algn="ctr" eaLnBrk="1" hangingPunct="1"/>
            <a:r>
              <a:rPr lang="en-US" altLang="en-US" sz="3200" dirty="0">
                <a:cs typeface="Arial" panose="020B0604020202020204" pitchFamily="34" charset="0"/>
              </a:rPr>
              <a:t>Don’t Let This Be Your Last Words</a:t>
            </a:r>
          </a:p>
        </p:txBody>
      </p:sp>
      <p:sp>
        <p:nvSpPr>
          <p:cNvPr id="7" name="Title 9">
            <a:extLst>
              <a:ext uri="{FF2B5EF4-FFF2-40B4-BE49-F238E27FC236}">
                <a16:creationId xmlns:a16="http://schemas.microsoft.com/office/drawing/2014/main" id="{16C229C1-8312-4D41-8864-412F4C841590}"/>
              </a:ext>
            </a:extLst>
          </p:cNvPr>
          <p:cNvSpPr txBox="1">
            <a:spLocks/>
          </p:cNvSpPr>
          <p:nvPr/>
        </p:nvSpPr>
        <p:spPr>
          <a:xfrm>
            <a:off x="2129406" y="102765"/>
            <a:ext cx="8077200" cy="618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i="0" kern="1200">
                <a:solidFill>
                  <a:srgbClr val="00205B"/>
                </a:solidFill>
                <a:latin typeface="+mj-lt"/>
                <a:ea typeface="+mj-ea"/>
                <a:cs typeface="+mj-cs"/>
              </a:defRPr>
            </a:lvl1pPr>
          </a:lstStyle>
          <a:p>
            <a:pPr algn="ctr"/>
            <a:r>
              <a:rPr lang="en-US" altLang="en-US" sz="3600" dirty="0">
                <a:latin typeface="Arial" panose="020B0604020202020204" pitchFamily="34" charset="0"/>
                <a:cs typeface="Arial" panose="020B0604020202020204" pitchFamily="34" charset="0"/>
              </a:rPr>
              <a:t>Distracted/Impaired Driving</a:t>
            </a:r>
          </a:p>
        </p:txBody>
      </p:sp>
      <p:pic>
        <p:nvPicPr>
          <p:cNvPr id="2" name="Picture 1">
            <a:extLst>
              <a:ext uri="{FF2B5EF4-FFF2-40B4-BE49-F238E27FC236}">
                <a16:creationId xmlns:a16="http://schemas.microsoft.com/office/drawing/2014/main" id="{86BB61F5-A3EB-43D2-99E5-5E88762B0E8F}"/>
              </a:ext>
            </a:extLst>
          </p:cNvPr>
          <p:cNvPicPr>
            <a:picLocks noChangeAspect="1"/>
          </p:cNvPicPr>
          <p:nvPr/>
        </p:nvPicPr>
        <p:blipFill rotWithShape="1">
          <a:blip r:embed="rId2"/>
          <a:srcRect b="11457"/>
          <a:stretch/>
        </p:blipFill>
        <p:spPr>
          <a:xfrm>
            <a:off x="2510537" y="1881960"/>
            <a:ext cx="7314938" cy="4129903"/>
          </a:xfrm>
          <a:prstGeom prst="rect">
            <a:avLst/>
          </a:prstGeom>
        </p:spPr>
      </p:pic>
    </p:spTree>
    <p:extLst>
      <p:ext uri="{BB962C8B-B14F-4D97-AF65-F5344CB8AC3E}">
        <p14:creationId xmlns:p14="http://schemas.microsoft.com/office/powerpoint/2010/main" val="1957843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B9F01629-7116-476F-9B19-7B98D82A27D9}"/>
              </a:ext>
            </a:extLst>
          </p:cNvPr>
          <p:cNvSpPr>
            <a:spLocks noGrp="1"/>
          </p:cNvSpPr>
          <p:nvPr>
            <p:ph type="title"/>
          </p:nvPr>
        </p:nvSpPr>
        <p:spPr>
          <a:xfrm>
            <a:off x="2801225" y="26566"/>
            <a:ext cx="7011098" cy="835025"/>
          </a:xfrm>
        </p:spPr>
        <p:txBody>
          <a:bodyPr/>
          <a:lstStyle/>
          <a:p>
            <a:pPr eaLnBrk="1" hangingPunct="1"/>
            <a:r>
              <a:rPr lang="en-US" altLang="en-US" sz="3600" dirty="0">
                <a:latin typeface="Arial" panose="020B0604020202020204" pitchFamily="34" charset="0"/>
                <a:cs typeface="Arial" panose="020B0604020202020204" pitchFamily="34" charset="0"/>
              </a:rPr>
              <a:t>Water Safety/ Sun Safety House</a:t>
            </a:r>
          </a:p>
        </p:txBody>
      </p:sp>
      <p:pic>
        <p:nvPicPr>
          <p:cNvPr id="58371" name="Picture 3">
            <a:extLst>
              <a:ext uri="{FF2B5EF4-FFF2-40B4-BE49-F238E27FC236}">
                <a16:creationId xmlns:a16="http://schemas.microsoft.com/office/drawing/2014/main" id="{1FC11634-1F7E-4672-A2F3-E0FD2D597F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2813" y="1121650"/>
            <a:ext cx="7206375" cy="477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414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20628E93-2A53-402A-B190-315E0F44F6E4}"/>
              </a:ext>
            </a:extLst>
          </p:cNvPr>
          <p:cNvSpPr>
            <a:spLocks noGrp="1"/>
          </p:cNvSpPr>
          <p:nvPr>
            <p:ph type="title"/>
          </p:nvPr>
        </p:nvSpPr>
        <p:spPr>
          <a:xfrm>
            <a:off x="1591113" y="4858043"/>
            <a:ext cx="6707785" cy="850901"/>
          </a:xfrm>
        </p:spPr>
        <p:txBody>
          <a:bodyPr>
            <a:normAutofit fontScale="90000"/>
          </a:bodyPr>
          <a:lstStyle/>
          <a:p>
            <a:pPr eaLnBrk="1" hangingPunct="1"/>
            <a:br>
              <a:rPr lang="en-US" altLang="en-US" sz="1800" dirty="0">
                <a:latin typeface="+mn-lt"/>
                <a:cs typeface="Arial" panose="020B0604020202020204" pitchFamily="34" charset="0"/>
              </a:rPr>
            </a:br>
            <a:r>
              <a:rPr lang="en-US" altLang="en-US" sz="2000" dirty="0">
                <a:latin typeface="+mn-lt"/>
                <a:cs typeface="Arial" panose="020B0604020202020204" pitchFamily="34" charset="0"/>
              </a:rPr>
              <a:t>Activities which are geared towards adults and teens, include; Alcohol/Marijuana Vision Googles/ Texting Mats, Impaired Walking Mat And Impaired/Distracted Games.</a:t>
            </a:r>
          </a:p>
        </p:txBody>
      </p:sp>
      <p:pic>
        <p:nvPicPr>
          <p:cNvPr id="31747" name="Picture 3">
            <a:extLst>
              <a:ext uri="{FF2B5EF4-FFF2-40B4-BE49-F238E27FC236}">
                <a16:creationId xmlns:a16="http://schemas.microsoft.com/office/drawing/2014/main" id="{3391AA32-7F7F-4F0E-B4CF-416B1BE738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5374" y="1098098"/>
            <a:ext cx="2087053" cy="371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a:extLst>
              <a:ext uri="{FF2B5EF4-FFF2-40B4-BE49-F238E27FC236}">
                <a16:creationId xmlns:a16="http://schemas.microsoft.com/office/drawing/2014/main" id="{34766D99-FB69-4D8B-90B6-960C219707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3338" y="3277998"/>
            <a:ext cx="2003542" cy="267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a:extLst>
              <a:ext uri="{FF2B5EF4-FFF2-40B4-BE49-F238E27FC236}">
                <a16:creationId xmlns:a16="http://schemas.microsoft.com/office/drawing/2014/main" id="{82CADC83-4A8F-456C-A98B-1BF7082E19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7034" y="1102567"/>
            <a:ext cx="2784378" cy="371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a:extLst>
              <a:ext uri="{FF2B5EF4-FFF2-40B4-BE49-F238E27FC236}">
                <a16:creationId xmlns:a16="http://schemas.microsoft.com/office/drawing/2014/main" id="{5B77A663-D9E1-42DB-974E-B145F2B4A3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27919" y="1098097"/>
            <a:ext cx="2729186" cy="204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9">
            <a:extLst>
              <a:ext uri="{FF2B5EF4-FFF2-40B4-BE49-F238E27FC236}">
                <a16:creationId xmlns:a16="http://schemas.microsoft.com/office/drawing/2014/main" id="{A4861661-5F28-4742-9DFF-2B8C9E4AD810}"/>
              </a:ext>
            </a:extLst>
          </p:cNvPr>
          <p:cNvSpPr txBox="1">
            <a:spLocks/>
          </p:cNvSpPr>
          <p:nvPr/>
        </p:nvSpPr>
        <p:spPr>
          <a:xfrm>
            <a:off x="2129406" y="102765"/>
            <a:ext cx="8077200" cy="618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i="0" kern="1200">
                <a:solidFill>
                  <a:srgbClr val="00205B"/>
                </a:solidFill>
                <a:latin typeface="+mj-lt"/>
                <a:ea typeface="+mj-ea"/>
                <a:cs typeface="+mj-cs"/>
              </a:defRPr>
            </a:lvl1pPr>
          </a:lstStyle>
          <a:p>
            <a:pPr algn="ctr"/>
            <a:r>
              <a:rPr lang="en-US" altLang="en-US" sz="3600" dirty="0">
                <a:latin typeface="Arial" panose="020B0604020202020204" pitchFamily="34" charset="0"/>
                <a:cs typeface="Arial" panose="020B0604020202020204" pitchFamily="34" charset="0"/>
              </a:rPr>
              <a:t>Distracted/Impaired Driving</a:t>
            </a:r>
          </a:p>
        </p:txBody>
      </p:sp>
    </p:spTree>
    <p:extLst>
      <p:ext uri="{BB962C8B-B14F-4D97-AF65-F5344CB8AC3E}">
        <p14:creationId xmlns:p14="http://schemas.microsoft.com/office/powerpoint/2010/main" val="2672319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descr="Image result for Senior safety image">
            <a:extLst>
              <a:ext uri="{FF2B5EF4-FFF2-40B4-BE49-F238E27FC236}">
                <a16:creationId xmlns:a16="http://schemas.microsoft.com/office/drawing/2014/main" id="{7873C9A5-BDA5-4D35-81D3-2DDED9A50700}"/>
              </a:ext>
            </a:extLst>
          </p:cNvPr>
          <p:cNvSpPr>
            <a:spLocks noChangeAspect="1" noChangeArrowheads="1"/>
          </p:cNvSpPr>
          <p:nvPr/>
        </p:nvSpPr>
        <p:spPr bwMode="auto">
          <a:xfrm>
            <a:off x="1700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endParaRPr lang="en-US" altLang="en-US" sz="2400">
              <a:latin typeface="Arial" panose="020B0604020202020204" pitchFamily="34" charset="0"/>
            </a:endParaRPr>
          </a:p>
        </p:txBody>
      </p:sp>
      <p:pic>
        <p:nvPicPr>
          <p:cNvPr id="76803" name="Picture 6" descr="Image result for Senior safety image">
            <a:extLst>
              <a:ext uri="{FF2B5EF4-FFF2-40B4-BE49-F238E27FC236}">
                <a16:creationId xmlns:a16="http://schemas.microsoft.com/office/drawing/2014/main" id="{83A734CE-C073-40BE-8E60-AC2A119E1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969" y="1141603"/>
            <a:ext cx="4812063" cy="481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CB981935-6070-4246-822A-4E3A40EB741D}"/>
              </a:ext>
            </a:extLst>
          </p:cNvPr>
          <p:cNvSpPr txBox="1">
            <a:spLocks/>
          </p:cNvSpPr>
          <p:nvPr/>
        </p:nvSpPr>
        <p:spPr>
          <a:xfrm>
            <a:off x="2129406" y="102765"/>
            <a:ext cx="8077200" cy="618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i="0" kern="1200">
                <a:solidFill>
                  <a:srgbClr val="00205B"/>
                </a:solidFill>
                <a:latin typeface="+mj-lt"/>
                <a:ea typeface="+mj-ea"/>
                <a:cs typeface="+mj-cs"/>
              </a:defRPr>
            </a:lvl1pPr>
          </a:lstStyle>
          <a:p>
            <a:pPr algn="ctr"/>
            <a:r>
              <a:rPr lang="en-US" altLang="en-US" sz="3600" dirty="0">
                <a:cs typeface="Arial" panose="020B0604020202020204" pitchFamily="34" charset="0"/>
              </a:rPr>
              <a:t>Adult Safety House</a:t>
            </a:r>
          </a:p>
        </p:txBody>
      </p:sp>
    </p:spTree>
    <p:extLst>
      <p:ext uri="{BB962C8B-B14F-4D97-AF65-F5344CB8AC3E}">
        <p14:creationId xmlns:p14="http://schemas.microsoft.com/office/powerpoint/2010/main" val="1225694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E4D1904B-3B77-463B-A8C6-33E5E66CC445}"/>
              </a:ext>
            </a:extLst>
          </p:cNvPr>
          <p:cNvSpPr>
            <a:spLocks noGrp="1"/>
          </p:cNvSpPr>
          <p:nvPr>
            <p:ph type="title"/>
          </p:nvPr>
        </p:nvSpPr>
        <p:spPr>
          <a:xfrm>
            <a:off x="2453481" y="413477"/>
            <a:ext cx="7056438" cy="1400175"/>
          </a:xfrm>
        </p:spPr>
        <p:txBody>
          <a:bodyPr/>
          <a:lstStyle/>
          <a:p>
            <a:pPr algn="ctr" eaLnBrk="1" hangingPunct="1"/>
            <a:r>
              <a:rPr lang="en-US" altLang="en-US" dirty="0">
                <a:latin typeface="Arial" panose="020B0604020202020204" pitchFamily="34" charset="0"/>
                <a:cs typeface="Arial" panose="020B0604020202020204" pitchFamily="34" charset="0"/>
              </a:rPr>
              <a:t>Older Adult Burn Prevention</a:t>
            </a:r>
          </a:p>
        </p:txBody>
      </p:sp>
      <p:sp>
        <p:nvSpPr>
          <p:cNvPr id="3" name="Content Placeholder 2">
            <a:extLst>
              <a:ext uri="{FF2B5EF4-FFF2-40B4-BE49-F238E27FC236}">
                <a16:creationId xmlns:a16="http://schemas.microsoft.com/office/drawing/2014/main" id="{CA83AF91-9DD2-49A3-B53D-CAEF912173A9}"/>
              </a:ext>
            </a:extLst>
          </p:cNvPr>
          <p:cNvSpPr>
            <a:spLocks noGrp="1"/>
          </p:cNvSpPr>
          <p:nvPr>
            <p:ph idx="1"/>
          </p:nvPr>
        </p:nvSpPr>
        <p:spPr>
          <a:xfrm>
            <a:off x="1524000" y="1369572"/>
            <a:ext cx="8915400" cy="995363"/>
          </a:xfrm>
        </p:spPr>
        <p:txBody>
          <a:bodyPr rtlCol="0">
            <a:normAutofit fontScale="92500"/>
          </a:bodyPr>
          <a:lstStyle/>
          <a:p>
            <a:pPr marL="342906" indent="-342906" defTabSz="457207">
              <a:buClr>
                <a:schemeClr val="bg2">
                  <a:lumMod val="40000"/>
                  <a:lumOff val="60000"/>
                </a:schemeClr>
              </a:buClr>
              <a:buFont typeface="Wingdings 3" charset="2"/>
              <a:buChar char=""/>
              <a:defRPr/>
            </a:pPr>
            <a:r>
              <a:rPr lang="en-US" dirty="0">
                <a:solidFill>
                  <a:schemeClr val="tx1"/>
                </a:solidFill>
              </a:rPr>
              <a:t>According to the American College of Surgeons Subcommittee on Trauma Subcommittee on Injury Prevention and Control </a:t>
            </a:r>
          </a:p>
        </p:txBody>
      </p:sp>
      <p:sp>
        <p:nvSpPr>
          <p:cNvPr id="77828" name="TextBox 1">
            <a:extLst>
              <a:ext uri="{FF2B5EF4-FFF2-40B4-BE49-F238E27FC236}">
                <a16:creationId xmlns:a16="http://schemas.microsoft.com/office/drawing/2014/main" id="{2A256D0D-FE82-49BB-BEE4-9C160E8271F7}"/>
              </a:ext>
            </a:extLst>
          </p:cNvPr>
          <p:cNvSpPr txBox="1">
            <a:spLocks noChangeArrowheads="1"/>
          </p:cNvSpPr>
          <p:nvPr/>
        </p:nvSpPr>
        <p:spPr bwMode="auto">
          <a:xfrm>
            <a:off x="1953194" y="1867252"/>
            <a:ext cx="84296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200150" indent="-28575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endParaRPr lang="en-US" altLang="en-US" sz="1400" dirty="0">
              <a:latin typeface="Arial" panose="020B0604020202020204" pitchFamily="34" charset="0"/>
            </a:endParaRPr>
          </a:p>
          <a:p>
            <a:pPr>
              <a:spcBef>
                <a:spcPct val="0"/>
              </a:spcBef>
              <a:buClrTx/>
              <a:buSzTx/>
              <a:buFontTx/>
              <a:buNone/>
            </a:pPr>
            <a:r>
              <a:rPr lang="en-US" altLang="en-US" sz="1800" dirty="0">
                <a:latin typeface="Arial" panose="020B0604020202020204" pitchFamily="34" charset="0"/>
              </a:rPr>
              <a:t>Prevention programs to reduce burns in the elderly should include the following:</a:t>
            </a:r>
          </a:p>
          <a:p>
            <a:pPr lvl="1">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Physicians educating elderly patients using material that highlights the increased risk for burns and how minor burns can lead to death</a:t>
            </a:r>
          </a:p>
          <a:p>
            <a:pPr lvl="1">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Education about appropriate water heater temperature of 120-degrees Fahrenheit</a:t>
            </a:r>
          </a:p>
          <a:p>
            <a:pPr lvl="1">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Caution when handling hot liquids</a:t>
            </a:r>
          </a:p>
          <a:p>
            <a:pPr lvl="1">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Use of alternate forms of accelerant other than gasoline</a:t>
            </a:r>
          </a:p>
          <a:p>
            <a:pPr lvl="1">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Recommendation to use electric rather than flame candles</a:t>
            </a:r>
          </a:p>
          <a:p>
            <a:pPr lvl="1">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Promotion of safe cooking practices without the use of flame (gas)</a:t>
            </a:r>
          </a:p>
          <a:p>
            <a:pPr lvl="1">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Public education about the risk of burn and death when smoking while on oxygen</a:t>
            </a:r>
          </a:p>
          <a:p>
            <a:pPr lvl="1">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Education on safe cooking and bathing practices for people with seizures, syncope, and history of falls</a:t>
            </a:r>
          </a:p>
          <a:p>
            <a:pPr lvl="1">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Reminders for people with diabetes mellitus or any cause of decreased sensation to keep in mind the following: </a:t>
            </a:r>
          </a:p>
          <a:p>
            <a:pPr lvl="2">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Never walk barefoot on hot days</a:t>
            </a:r>
          </a:p>
          <a:p>
            <a:pPr lvl="2">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Never warm their feet in hot water or with heaters</a:t>
            </a:r>
          </a:p>
          <a:p>
            <a:pPr lvl="2">
              <a:spcBef>
                <a:spcPct val="0"/>
              </a:spcBef>
              <a:buClr>
                <a:srgbClr val="92D050"/>
              </a:buClr>
              <a:buSzTx/>
              <a:buFont typeface="Arial" panose="020B0604020202020204" pitchFamily="34" charset="0"/>
              <a:buChar char="•"/>
            </a:pPr>
            <a:r>
              <a:rPr lang="en-US" altLang="en-US" sz="1400" dirty="0">
                <a:latin typeface="Arial" panose="020B0604020202020204" pitchFamily="34" charset="0"/>
              </a:rPr>
              <a:t>Report even minor burns or injuries to their physician</a:t>
            </a:r>
          </a:p>
          <a:p>
            <a:pPr>
              <a:spcBef>
                <a:spcPct val="0"/>
              </a:spcBef>
              <a:buClrTx/>
              <a:buSzTx/>
              <a:buFontTx/>
              <a:buNone/>
            </a:pPr>
            <a:endParaRPr lang="en-US" altLang="en-US" sz="1200" dirty="0">
              <a:latin typeface="Arial" panose="020B0604020202020204" pitchFamily="34" charset="0"/>
            </a:endParaRPr>
          </a:p>
        </p:txBody>
      </p:sp>
      <p:sp>
        <p:nvSpPr>
          <p:cNvPr id="5" name="Title 9">
            <a:extLst>
              <a:ext uri="{FF2B5EF4-FFF2-40B4-BE49-F238E27FC236}">
                <a16:creationId xmlns:a16="http://schemas.microsoft.com/office/drawing/2014/main" id="{DE5CAA1A-4379-45B4-884E-E57C6A48DB0B}"/>
              </a:ext>
            </a:extLst>
          </p:cNvPr>
          <p:cNvSpPr txBox="1">
            <a:spLocks/>
          </p:cNvSpPr>
          <p:nvPr/>
        </p:nvSpPr>
        <p:spPr>
          <a:xfrm>
            <a:off x="2129406" y="102765"/>
            <a:ext cx="8077200" cy="618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i="0" kern="1200">
                <a:solidFill>
                  <a:srgbClr val="00205B"/>
                </a:solidFill>
                <a:latin typeface="+mj-lt"/>
                <a:ea typeface="+mj-ea"/>
                <a:cs typeface="+mj-cs"/>
              </a:defRPr>
            </a:lvl1pPr>
          </a:lstStyle>
          <a:p>
            <a:pPr algn="ctr"/>
            <a:r>
              <a:rPr lang="en-US" altLang="en-US" sz="3600" dirty="0">
                <a:cs typeface="Arial" panose="020B0604020202020204" pitchFamily="34" charset="0"/>
              </a:rPr>
              <a:t>Adult Safety House</a:t>
            </a:r>
          </a:p>
        </p:txBody>
      </p:sp>
      <p:pic>
        <p:nvPicPr>
          <p:cNvPr id="2" name="Picture 1">
            <a:extLst>
              <a:ext uri="{FF2B5EF4-FFF2-40B4-BE49-F238E27FC236}">
                <a16:creationId xmlns:a16="http://schemas.microsoft.com/office/drawing/2014/main" id="{72E8F5DD-4B52-4525-8679-6588CEAC57B8}"/>
              </a:ext>
            </a:extLst>
          </p:cNvPr>
          <p:cNvPicPr>
            <a:picLocks noChangeAspect="1"/>
          </p:cNvPicPr>
          <p:nvPr/>
        </p:nvPicPr>
        <p:blipFill rotWithShape="1">
          <a:blip r:embed="rId2"/>
          <a:srcRect l="51742" t="8736" r="4072" b="78104"/>
          <a:stretch/>
        </p:blipFill>
        <p:spPr>
          <a:xfrm>
            <a:off x="7866078" y="5018861"/>
            <a:ext cx="2340528" cy="902493"/>
          </a:xfrm>
          <a:prstGeom prst="rect">
            <a:avLst/>
          </a:prstGeom>
        </p:spPr>
      </p:pic>
    </p:spTree>
    <p:extLst>
      <p:ext uri="{BB962C8B-B14F-4D97-AF65-F5344CB8AC3E}">
        <p14:creationId xmlns:p14="http://schemas.microsoft.com/office/powerpoint/2010/main" val="40073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FE195BDF-8539-4F1E-B015-CF9F11E5C80D}"/>
              </a:ext>
            </a:extLst>
          </p:cNvPr>
          <p:cNvSpPr>
            <a:spLocks noGrp="1"/>
          </p:cNvSpPr>
          <p:nvPr>
            <p:ph type="title"/>
          </p:nvPr>
        </p:nvSpPr>
        <p:spPr>
          <a:xfrm>
            <a:off x="1838588" y="1140811"/>
            <a:ext cx="8229600" cy="423862"/>
          </a:xfrm>
        </p:spPr>
        <p:txBody>
          <a:bodyPr>
            <a:normAutofit fontScale="90000"/>
          </a:bodyPr>
          <a:lstStyle/>
          <a:p>
            <a:pPr algn="ctr" eaLnBrk="1" hangingPunct="1"/>
            <a:r>
              <a:rPr lang="en-US" altLang="en-US" sz="3200" dirty="0">
                <a:cs typeface="Arial" panose="020B0604020202020204" pitchFamily="34" charset="0"/>
              </a:rPr>
              <a:t>Senior Falls</a:t>
            </a:r>
          </a:p>
        </p:txBody>
      </p:sp>
      <p:sp>
        <p:nvSpPr>
          <p:cNvPr id="4" name="Title 9">
            <a:extLst>
              <a:ext uri="{FF2B5EF4-FFF2-40B4-BE49-F238E27FC236}">
                <a16:creationId xmlns:a16="http://schemas.microsoft.com/office/drawing/2014/main" id="{F9D27D76-EB6A-4C3E-B81C-78118AB48756}"/>
              </a:ext>
            </a:extLst>
          </p:cNvPr>
          <p:cNvSpPr txBox="1">
            <a:spLocks/>
          </p:cNvSpPr>
          <p:nvPr/>
        </p:nvSpPr>
        <p:spPr>
          <a:xfrm>
            <a:off x="2129406" y="102765"/>
            <a:ext cx="8077200" cy="618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i="0" kern="1200">
                <a:solidFill>
                  <a:srgbClr val="00205B"/>
                </a:solidFill>
                <a:latin typeface="+mj-lt"/>
                <a:ea typeface="+mj-ea"/>
                <a:cs typeface="+mj-cs"/>
              </a:defRPr>
            </a:lvl1pPr>
          </a:lstStyle>
          <a:p>
            <a:pPr algn="ctr"/>
            <a:r>
              <a:rPr lang="en-US" altLang="en-US" sz="3600" dirty="0">
                <a:cs typeface="Arial" panose="020B0604020202020204" pitchFamily="34" charset="0"/>
              </a:rPr>
              <a:t>Adult Safety House</a:t>
            </a:r>
          </a:p>
        </p:txBody>
      </p:sp>
      <p:sp>
        <p:nvSpPr>
          <p:cNvPr id="6" name="TextBox 5">
            <a:extLst>
              <a:ext uri="{FF2B5EF4-FFF2-40B4-BE49-F238E27FC236}">
                <a16:creationId xmlns:a16="http://schemas.microsoft.com/office/drawing/2014/main" id="{4238FDBA-57E7-4762-A55C-44D6C9CCD730}"/>
              </a:ext>
            </a:extLst>
          </p:cNvPr>
          <p:cNvSpPr txBox="1"/>
          <p:nvPr/>
        </p:nvSpPr>
        <p:spPr>
          <a:xfrm>
            <a:off x="5285066" y="1816253"/>
            <a:ext cx="5073941" cy="3693319"/>
          </a:xfrm>
          <a:prstGeom prst="rect">
            <a:avLst/>
          </a:prstGeom>
          <a:noFill/>
        </p:spPr>
        <p:txBody>
          <a:bodyPr wrap="square" rtlCol="0">
            <a:spAutoFit/>
          </a:bodyPr>
          <a:lstStyle/>
          <a:p>
            <a:pPr marL="285750" indent="-285750">
              <a:buClr>
                <a:srgbClr val="92D050"/>
              </a:buClr>
              <a:buFont typeface="Wingdings 3" panose="05040102010807070707" pitchFamily="18" charset="2"/>
              <a:buChar char="u"/>
            </a:pPr>
            <a:r>
              <a:rPr lang="en-US" dirty="0"/>
              <a:t>2.8 million adults over the age of 65 are treated in the emergency department for injuries as a result of a fall (that’s more than 1 out of 4 older adults)</a:t>
            </a:r>
          </a:p>
          <a:p>
            <a:pPr marL="285750" indent="-285750">
              <a:buClr>
                <a:srgbClr val="92D050"/>
              </a:buClr>
              <a:buFont typeface="Wingdings 3" panose="05040102010807070707" pitchFamily="18" charset="2"/>
              <a:buChar char="u"/>
            </a:pPr>
            <a:endParaRPr lang="en-US" dirty="0"/>
          </a:p>
          <a:p>
            <a:pPr marL="285750" indent="-285750">
              <a:buClr>
                <a:srgbClr val="92D050"/>
              </a:buClr>
              <a:buFont typeface="Wingdings 3" panose="05040102010807070707" pitchFamily="18" charset="2"/>
              <a:buChar char="u"/>
            </a:pPr>
            <a:r>
              <a:rPr lang="en-US" dirty="0"/>
              <a:t>More than 800,000 older adults are hospitalized for their injuries</a:t>
            </a:r>
          </a:p>
          <a:p>
            <a:pPr marL="285750" indent="-285750">
              <a:buClr>
                <a:srgbClr val="92D050"/>
              </a:buClr>
              <a:buFont typeface="Wingdings 3" panose="05040102010807070707" pitchFamily="18" charset="2"/>
              <a:buChar char="u"/>
            </a:pPr>
            <a:endParaRPr lang="en-US" dirty="0"/>
          </a:p>
          <a:p>
            <a:pPr marL="285750" indent="-285750">
              <a:buClr>
                <a:srgbClr val="92D050"/>
              </a:buClr>
              <a:buFont typeface="Wingdings 3" panose="05040102010807070707" pitchFamily="18" charset="2"/>
              <a:buChar char="u"/>
            </a:pPr>
            <a:r>
              <a:rPr lang="en-US" dirty="0"/>
              <a:t>Approx. 300,000 of these visits are d/t hip fracture</a:t>
            </a:r>
          </a:p>
          <a:p>
            <a:pPr marL="285750" indent="-285750">
              <a:buClr>
                <a:srgbClr val="92D050"/>
              </a:buClr>
              <a:buFont typeface="Wingdings 3" panose="05040102010807070707" pitchFamily="18" charset="2"/>
              <a:buChar char="u"/>
            </a:pPr>
            <a:endParaRPr lang="en-US" dirty="0"/>
          </a:p>
          <a:p>
            <a:pPr marL="285750" indent="-285750">
              <a:buClr>
                <a:srgbClr val="92D050"/>
              </a:buClr>
              <a:buFont typeface="Wingdings 3" panose="05040102010807070707" pitchFamily="18" charset="2"/>
              <a:buChar char="u"/>
            </a:pPr>
            <a:r>
              <a:rPr lang="en-US" dirty="0"/>
              <a:t>Falls are the most common cause for a traumatic brain injury</a:t>
            </a:r>
          </a:p>
        </p:txBody>
      </p:sp>
      <p:pic>
        <p:nvPicPr>
          <p:cNvPr id="7" name="Picture 6">
            <a:extLst>
              <a:ext uri="{FF2B5EF4-FFF2-40B4-BE49-F238E27FC236}">
                <a16:creationId xmlns:a16="http://schemas.microsoft.com/office/drawing/2014/main" id="{CCB82FEF-243B-478D-AD7B-85880CCF5564}"/>
              </a:ext>
            </a:extLst>
          </p:cNvPr>
          <p:cNvPicPr>
            <a:picLocks noChangeAspect="1"/>
          </p:cNvPicPr>
          <p:nvPr/>
        </p:nvPicPr>
        <p:blipFill rotWithShape="1">
          <a:blip r:embed="rId2"/>
          <a:srcRect t="24185" r="52862" b="15573"/>
          <a:stretch/>
        </p:blipFill>
        <p:spPr>
          <a:xfrm>
            <a:off x="1832994" y="2265027"/>
            <a:ext cx="3169292" cy="2592199"/>
          </a:xfrm>
          <a:prstGeom prst="rect">
            <a:avLst/>
          </a:prstGeom>
        </p:spPr>
      </p:pic>
      <p:sp>
        <p:nvSpPr>
          <p:cNvPr id="8" name="TextBox 7">
            <a:extLst>
              <a:ext uri="{FF2B5EF4-FFF2-40B4-BE49-F238E27FC236}">
                <a16:creationId xmlns:a16="http://schemas.microsoft.com/office/drawing/2014/main" id="{10A0A429-2235-4A46-A763-619B029A691C}"/>
              </a:ext>
            </a:extLst>
          </p:cNvPr>
          <p:cNvSpPr txBox="1"/>
          <p:nvPr/>
        </p:nvSpPr>
        <p:spPr>
          <a:xfrm>
            <a:off x="7060734" y="5662570"/>
            <a:ext cx="3007454" cy="276999"/>
          </a:xfrm>
          <a:prstGeom prst="rect">
            <a:avLst/>
          </a:prstGeom>
          <a:noFill/>
        </p:spPr>
        <p:txBody>
          <a:bodyPr wrap="square" rtlCol="0">
            <a:spAutoFit/>
          </a:bodyPr>
          <a:lstStyle/>
          <a:p>
            <a:pPr algn="r"/>
            <a:r>
              <a:rPr lang="en-US" sz="1200" dirty="0"/>
              <a:t>(CDC, 2017)</a:t>
            </a:r>
          </a:p>
        </p:txBody>
      </p:sp>
    </p:spTree>
    <p:extLst>
      <p:ext uri="{BB962C8B-B14F-4D97-AF65-F5344CB8AC3E}">
        <p14:creationId xmlns:p14="http://schemas.microsoft.com/office/powerpoint/2010/main" val="3472746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a:extLst>
              <a:ext uri="{FF2B5EF4-FFF2-40B4-BE49-F238E27FC236}">
                <a16:creationId xmlns:a16="http://schemas.microsoft.com/office/drawing/2014/main" id="{C58482A0-76BC-49DB-909E-A8B1BA912CFA}"/>
              </a:ext>
            </a:extLst>
          </p:cNvPr>
          <p:cNvSpPr>
            <a:spLocks noGrp="1"/>
          </p:cNvSpPr>
          <p:nvPr>
            <p:ph type="title"/>
          </p:nvPr>
        </p:nvSpPr>
        <p:spPr>
          <a:xfrm>
            <a:off x="2473895" y="566258"/>
            <a:ext cx="7056437" cy="1400175"/>
          </a:xfrm>
        </p:spPr>
        <p:txBody>
          <a:bodyPr/>
          <a:lstStyle/>
          <a:p>
            <a:pPr algn="ctr" eaLnBrk="1" hangingPunct="1"/>
            <a:r>
              <a:rPr lang="en-US" altLang="en-US" dirty="0">
                <a:cs typeface="Arial" panose="020B0604020202020204" pitchFamily="34" charset="0"/>
              </a:rPr>
              <a:t>Conditions Contributing to Falls</a:t>
            </a:r>
          </a:p>
        </p:txBody>
      </p:sp>
      <p:sp>
        <p:nvSpPr>
          <p:cNvPr id="2" name="TextBox 1">
            <a:extLst>
              <a:ext uri="{FF2B5EF4-FFF2-40B4-BE49-F238E27FC236}">
                <a16:creationId xmlns:a16="http://schemas.microsoft.com/office/drawing/2014/main" id="{059D2D00-5573-4016-8470-D63A4DB45BA5}"/>
              </a:ext>
            </a:extLst>
          </p:cNvPr>
          <p:cNvSpPr txBox="1"/>
          <p:nvPr/>
        </p:nvSpPr>
        <p:spPr>
          <a:xfrm>
            <a:off x="2044117" y="1765096"/>
            <a:ext cx="5268286" cy="3970318"/>
          </a:xfrm>
          <a:prstGeom prst="rect">
            <a:avLst/>
          </a:prstGeom>
          <a:noFill/>
        </p:spPr>
        <p:txBody>
          <a:bodyPr wrap="square" rtlCol="0">
            <a:spAutoFit/>
          </a:bodyPr>
          <a:lstStyle/>
          <a:p>
            <a:pPr marL="285750" indent="-285750">
              <a:buClr>
                <a:srgbClr val="92D050"/>
              </a:buClr>
              <a:buFont typeface="Wingdings 3" panose="05040102010807070707" pitchFamily="18" charset="2"/>
              <a:buChar char="u"/>
            </a:pPr>
            <a:r>
              <a:rPr lang="en-US" dirty="0"/>
              <a:t>Lower body weakness</a:t>
            </a:r>
          </a:p>
          <a:p>
            <a:pPr marL="285750" indent="-285750">
              <a:buClr>
                <a:srgbClr val="92D050"/>
              </a:buClr>
              <a:buFont typeface="Wingdings 3" panose="05040102010807070707" pitchFamily="18" charset="2"/>
              <a:buChar char="u"/>
            </a:pPr>
            <a:r>
              <a:rPr lang="en-US" dirty="0"/>
              <a:t>Vitamin D deficiency (that is, not enough vitamin D in your system)</a:t>
            </a:r>
          </a:p>
          <a:p>
            <a:pPr marL="285750" indent="-285750">
              <a:buClr>
                <a:srgbClr val="92D050"/>
              </a:buClr>
              <a:buFont typeface="Wingdings 3" panose="05040102010807070707" pitchFamily="18" charset="2"/>
              <a:buChar char="u"/>
            </a:pPr>
            <a:r>
              <a:rPr lang="en-US" dirty="0"/>
              <a:t>Difficulties with walking and balance</a:t>
            </a:r>
          </a:p>
          <a:p>
            <a:pPr marL="285750" indent="-285750">
              <a:buClr>
                <a:srgbClr val="92D050"/>
              </a:buClr>
              <a:buFont typeface="Wingdings 3" panose="05040102010807070707" pitchFamily="18" charset="2"/>
              <a:buChar char="u"/>
            </a:pPr>
            <a:r>
              <a:rPr lang="en-US" dirty="0"/>
              <a:t>Use of medicines, such as tranquilizers, sedatives, or antidepressants. Even some over-the-counter medicines can affect balance and how steady you are on your feet.</a:t>
            </a:r>
          </a:p>
          <a:p>
            <a:pPr marL="285750" indent="-285750">
              <a:buClr>
                <a:srgbClr val="92D050"/>
              </a:buClr>
              <a:buFont typeface="Wingdings 3" panose="05040102010807070707" pitchFamily="18" charset="2"/>
              <a:buChar char="u"/>
            </a:pPr>
            <a:r>
              <a:rPr lang="en-US" dirty="0"/>
              <a:t>Vision problems</a:t>
            </a:r>
          </a:p>
          <a:p>
            <a:pPr marL="285750" indent="-285750">
              <a:buClr>
                <a:srgbClr val="92D050"/>
              </a:buClr>
              <a:buFont typeface="Wingdings 3" panose="05040102010807070707" pitchFamily="18" charset="2"/>
              <a:buChar char="u"/>
            </a:pPr>
            <a:r>
              <a:rPr lang="en-US" dirty="0"/>
              <a:t>Foot pain or poor footwear</a:t>
            </a:r>
          </a:p>
          <a:p>
            <a:pPr marL="285750" indent="-285750">
              <a:buClr>
                <a:srgbClr val="92D050"/>
              </a:buClr>
              <a:buFont typeface="Wingdings 3" panose="05040102010807070707" pitchFamily="18" charset="2"/>
              <a:buChar char="u"/>
            </a:pPr>
            <a:r>
              <a:rPr lang="en-US" dirty="0"/>
              <a:t>Home hazards or dangers </a:t>
            </a:r>
          </a:p>
          <a:p>
            <a:pPr marL="742950" lvl="1" indent="-285750">
              <a:buClr>
                <a:srgbClr val="92D050"/>
              </a:buClr>
              <a:buFont typeface="Arial" panose="020B0604020202020204" pitchFamily="34" charset="0"/>
              <a:buChar char="•"/>
            </a:pPr>
            <a:r>
              <a:rPr lang="en-US" dirty="0"/>
              <a:t>broken or uneven steps</a:t>
            </a:r>
          </a:p>
          <a:p>
            <a:pPr marL="742950" lvl="1" indent="-285750">
              <a:buClr>
                <a:srgbClr val="92D050"/>
              </a:buClr>
              <a:buFont typeface="Arial" panose="020B0604020202020204" pitchFamily="34" charset="0"/>
              <a:buChar char="•"/>
            </a:pPr>
            <a:r>
              <a:rPr lang="en-US" dirty="0"/>
              <a:t>throw rugs or clutter that can be tripped over</a:t>
            </a:r>
          </a:p>
          <a:p>
            <a:pPr marL="742950" lvl="1" indent="-285750">
              <a:buClr>
                <a:srgbClr val="92D050"/>
              </a:buClr>
              <a:buFont typeface="Arial" panose="020B0604020202020204" pitchFamily="34" charset="0"/>
              <a:buChar char="•"/>
            </a:pPr>
            <a:r>
              <a:rPr lang="en-US" dirty="0"/>
              <a:t>no handrails along stairs or in the bathroom</a:t>
            </a:r>
          </a:p>
        </p:txBody>
      </p:sp>
      <p:sp>
        <p:nvSpPr>
          <p:cNvPr id="7" name="Title 9">
            <a:extLst>
              <a:ext uri="{FF2B5EF4-FFF2-40B4-BE49-F238E27FC236}">
                <a16:creationId xmlns:a16="http://schemas.microsoft.com/office/drawing/2014/main" id="{854F9DE8-6918-4839-87B8-B4F3EC543ACF}"/>
              </a:ext>
            </a:extLst>
          </p:cNvPr>
          <p:cNvSpPr txBox="1">
            <a:spLocks/>
          </p:cNvSpPr>
          <p:nvPr/>
        </p:nvSpPr>
        <p:spPr>
          <a:xfrm>
            <a:off x="2129406" y="102765"/>
            <a:ext cx="8077200" cy="618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i="0" kern="1200">
                <a:solidFill>
                  <a:srgbClr val="00205B"/>
                </a:solidFill>
                <a:latin typeface="+mj-lt"/>
                <a:ea typeface="+mj-ea"/>
                <a:cs typeface="+mj-cs"/>
              </a:defRPr>
            </a:lvl1pPr>
          </a:lstStyle>
          <a:p>
            <a:pPr algn="ctr"/>
            <a:r>
              <a:rPr lang="en-US" altLang="en-US" sz="3600" dirty="0">
                <a:cs typeface="Arial" panose="020B0604020202020204" pitchFamily="34" charset="0"/>
              </a:rPr>
              <a:t>Adult Safety House</a:t>
            </a:r>
          </a:p>
        </p:txBody>
      </p:sp>
      <p:pic>
        <p:nvPicPr>
          <p:cNvPr id="6" name="Picture 5">
            <a:extLst>
              <a:ext uri="{FF2B5EF4-FFF2-40B4-BE49-F238E27FC236}">
                <a16:creationId xmlns:a16="http://schemas.microsoft.com/office/drawing/2014/main" id="{1C73D40D-CBCD-4A6D-B226-0D9EACD4CD9E}"/>
              </a:ext>
            </a:extLst>
          </p:cNvPr>
          <p:cNvPicPr>
            <a:picLocks noChangeAspect="1"/>
          </p:cNvPicPr>
          <p:nvPr/>
        </p:nvPicPr>
        <p:blipFill>
          <a:blip r:embed="rId2"/>
          <a:stretch>
            <a:fillRect/>
          </a:stretch>
        </p:blipFill>
        <p:spPr>
          <a:xfrm>
            <a:off x="7585100" y="2837039"/>
            <a:ext cx="2621507" cy="2054530"/>
          </a:xfrm>
          <a:prstGeom prst="rect">
            <a:avLst/>
          </a:prstGeom>
        </p:spPr>
      </p:pic>
      <p:sp>
        <p:nvSpPr>
          <p:cNvPr id="9" name="TextBox 8">
            <a:extLst>
              <a:ext uri="{FF2B5EF4-FFF2-40B4-BE49-F238E27FC236}">
                <a16:creationId xmlns:a16="http://schemas.microsoft.com/office/drawing/2014/main" id="{FA445059-9B79-447D-BF69-50071141EFF9}"/>
              </a:ext>
            </a:extLst>
          </p:cNvPr>
          <p:cNvSpPr txBox="1"/>
          <p:nvPr/>
        </p:nvSpPr>
        <p:spPr>
          <a:xfrm>
            <a:off x="7501530" y="5801069"/>
            <a:ext cx="3007454" cy="276999"/>
          </a:xfrm>
          <a:prstGeom prst="rect">
            <a:avLst/>
          </a:prstGeom>
          <a:noFill/>
        </p:spPr>
        <p:txBody>
          <a:bodyPr wrap="square" rtlCol="0">
            <a:spAutoFit/>
          </a:bodyPr>
          <a:lstStyle/>
          <a:p>
            <a:pPr algn="r"/>
            <a:r>
              <a:rPr lang="en-US" sz="1200" dirty="0"/>
              <a:t>(CDC, 2017)</a:t>
            </a:r>
          </a:p>
        </p:txBody>
      </p:sp>
    </p:spTree>
    <p:extLst>
      <p:ext uri="{BB962C8B-B14F-4D97-AF65-F5344CB8AC3E}">
        <p14:creationId xmlns:p14="http://schemas.microsoft.com/office/powerpoint/2010/main" val="3615153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C33C3B12-9180-4B96-9A7F-C556082F1D28}"/>
              </a:ext>
            </a:extLst>
          </p:cNvPr>
          <p:cNvSpPr>
            <a:spLocks noGrp="1"/>
          </p:cNvSpPr>
          <p:nvPr>
            <p:ph type="title"/>
          </p:nvPr>
        </p:nvSpPr>
        <p:spPr/>
        <p:txBody>
          <a:bodyPr/>
          <a:lstStyle/>
          <a:p>
            <a:pPr algn="ctr"/>
            <a:r>
              <a:rPr lang="en-US" altLang="en-US" sz="3600" dirty="0"/>
              <a:t>Banner Health Senior Safety House.</a:t>
            </a:r>
          </a:p>
        </p:txBody>
      </p:sp>
      <p:pic>
        <p:nvPicPr>
          <p:cNvPr id="59395" name="Content Placeholder 3">
            <a:extLst>
              <a:ext uri="{FF2B5EF4-FFF2-40B4-BE49-F238E27FC236}">
                <a16:creationId xmlns:a16="http://schemas.microsoft.com/office/drawing/2014/main" id="{23A6B628-C289-4675-90A3-C373208F5F2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34937" y="1359630"/>
            <a:ext cx="8522126" cy="3953775"/>
          </a:xfrm>
        </p:spPr>
      </p:pic>
    </p:spTree>
    <p:extLst>
      <p:ext uri="{BB962C8B-B14F-4D97-AF65-F5344CB8AC3E}">
        <p14:creationId xmlns:p14="http://schemas.microsoft.com/office/powerpoint/2010/main" val="2817207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Box 5">
            <a:extLst>
              <a:ext uri="{FF2B5EF4-FFF2-40B4-BE49-F238E27FC236}">
                <a16:creationId xmlns:a16="http://schemas.microsoft.com/office/drawing/2014/main" id="{5F8D6A3E-92F0-4238-A606-D327682656C7}"/>
              </a:ext>
            </a:extLst>
          </p:cNvPr>
          <p:cNvSpPr txBox="1">
            <a:spLocks noChangeArrowheads="1"/>
          </p:cNvSpPr>
          <p:nvPr/>
        </p:nvSpPr>
        <p:spPr bwMode="auto">
          <a:xfrm>
            <a:off x="1731963" y="1467736"/>
            <a:ext cx="431641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800" dirty="0">
                <a:latin typeface="+mn-lt"/>
              </a:rPr>
              <a:t>Demonstrates the importance of handrails on stairs, child gates, and removing throw rugs, rails in showers fire prevention from kitchen fires, smoke detector, proper medication usage, storage and disposal. </a:t>
            </a:r>
          </a:p>
        </p:txBody>
      </p:sp>
      <p:sp>
        <p:nvSpPr>
          <p:cNvPr id="80900" name="TextBox 6">
            <a:extLst>
              <a:ext uri="{FF2B5EF4-FFF2-40B4-BE49-F238E27FC236}">
                <a16:creationId xmlns:a16="http://schemas.microsoft.com/office/drawing/2014/main" id="{A46ABAFE-C775-481B-864F-D6DE8884EAC5}"/>
              </a:ext>
            </a:extLst>
          </p:cNvPr>
          <p:cNvSpPr txBox="1">
            <a:spLocks noChangeArrowheads="1"/>
          </p:cNvSpPr>
          <p:nvPr/>
        </p:nvSpPr>
        <p:spPr bwMode="auto">
          <a:xfrm>
            <a:off x="6706998" y="4295989"/>
            <a:ext cx="388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800" dirty="0">
                <a:latin typeface="+mn-lt"/>
              </a:rPr>
              <a:t>The house can also be turned</a:t>
            </a:r>
          </a:p>
          <a:p>
            <a:pPr>
              <a:spcBef>
                <a:spcPct val="0"/>
              </a:spcBef>
              <a:buClrTx/>
              <a:buSzTx/>
              <a:buFontTx/>
              <a:buNone/>
            </a:pPr>
            <a:r>
              <a:rPr lang="en-US" altLang="en-US" sz="1800" dirty="0">
                <a:latin typeface="+mn-lt"/>
              </a:rPr>
              <a:t>into a new parent/child </a:t>
            </a:r>
          </a:p>
          <a:p>
            <a:pPr>
              <a:spcBef>
                <a:spcPct val="0"/>
              </a:spcBef>
              <a:buClrTx/>
              <a:buSzTx/>
              <a:buFontTx/>
              <a:buNone/>
            </a:pPr>
            <a:r>
              <a:rPr lang="en-US" altLang="en-US" sz="1800" dirty="0">
                <a:latin typeface="+mn-lt"/>
              </a:rPr>
              <a:t>proofing house.</a:t>
            </a:r>
          </a:p>
        </p:txBody>
      </p:sp>
      <p:pic>
        <p:nvPicPr>
          <p:cNvPr id="80901" name="Picture 2">
            <a:extLst>
              <a:ext uri="{FF2B5EF4-FFF2-40B4-BE49-F238E27FC236}">
                <a16:creationId xmlns:a16="http://schemas.microsoft.com/office/drawing/2014/main" id="{ADAB25FB-4388-4848-BA6A-38DF093C85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3024" y="3454992"/>
            <a:ext cx="4603250" cy="220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3">
            <a:extLst>
              <a:ext uri="{FF2B5EF4-FFF2-40B4-BE49-F238E27FC236}">
                <a16:creationId xmlns:a16="http://schemas.microsoft.com/office/drawing/2014/main" id="{1531140C-93F2-48D0-B89E-00CF9DAE5D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6998" y="1303568"/>
            <a:ext cx="3619761" cy="251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9">
            <a:extLst>
              <a:ext uri="{FF2B5EF4-FFF2-40B4-BE49-F238E27FC236}">
                <a16:creationId xmlns:a16="http://schemas.microsoft.com/office/drawing/2014/main" id="{E38E5A1E-63DF-40AB-A665-73E59A3BA4EC}"/>
              </a:ext>
            </a:extLst>
          </p:cNvPr>
          <p:cNvSpPr txBox="1">
            <a:spLocks/>
          </p:cNvSpPr>
          <p:nvPr/>
        </p:nvSpPr>
        <p:spPr>
          <a:xfrm>
            <a:off x="2129406" y="102765"/>
            <a:ext cx="8077200" cy="618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i="0" kern="1200">
                <a:solidFill>
                  <a:srgbClr val="00205B"/>
                </a:solidFill>
                <a:latin typeface="+mj-lt"/>
                <a:ea typeface="+mj-ea"/>
                <a:cs typeface="+mj-cs"/>
              </a:defRPr>
            </a:lvl1pPr>
          </a:lstStyle>
          <a:p>
            <a:pPr algn="ctr"/>
            <a:r>
              <a:rPr lang="en-US" altLang="en-US" sz="3600" dirty="0">
                <a:cs typeface="Arial" panose="020B0604020202020204" pitchFamily="34" charset="0"/>
              </a:rPr>
              <a:t>Adult Safety House</a:t>
            </a:r>
          </a:p>
        </p:txBody>
      </p:sp>
    </p:spTree>
    <p:extLst>
      <p:ext uri="{BB962C8B-B14F-4D97-AF65-F5344CB8AC3E}">
        <p14:creationId xmlns:p14="http://schemas.microsoft.com/office/powerpoint/2010/main" val="3706374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A14B5DAE-5C8E-4665-A1BC-F449F15DDF0C}"/>
              </a:ext>
            </a:extLst>
          </p:cNvPr>
          <p:cNvSpPr txBox="1">
            <a:spLocks/>
          </p:cNvSpPr>
          <p:nvPr/>
        </p:nvSpPr>
        <p:spPr>
          <a:xfrm>
            <a:off x="2129406" y="102765"/>
            <a:ext cx="8077200" cy="6186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i="0" kern="1200">
                <a:solidFill>
                  <a:srgbClr val="00205B"/>
                </a:solidFill>
                <a:latin typeface="+mj-lt"/>
                <a:ea typeface="+mj-ea"/>
                <a:cs typeface="+mj-cs"/>
              </a:defRPr>
            </a:lvl1pPr>
          </a:lstStyle>
          <a:p>
            <a:pPr algn="ctr"/>
            <a:r>
              <a:rPr lang="en-US" altLang="en-US" sz="3600" dirty="0">
                <a:cs typeface="Arial" panose="020B0604020202020204" pitchFamily="34" charset="0"/>
              </a:rPr>
              <a:t>Adult Safety House</a:t>
            </a:r>
          </a:p>
        </p:txBody>
      </p:sp>
      <p:pic>
        <p:nvPicPr>
          <p:cNvPr id="2" name="Picture 1">
            <a:extLst>
              <a:ext uri="{FF2B5EF4-FFF2-40B4-BE49-F238E27FC236}">
                <a16:creationId xmlns:a16="http://schemas.microsoft.com/office/drawing/2014/main" id="{8E43C070-3B9A-4902-9810-A9C4A82FFA88}"/>
              </a:ext>
            </a:extLst>
          </p:cNvPr>
          <p:cNvPicPr>
            <a:picLocks noChangeAspect="1"/>
          </p:cNvPicPr>
          <p:nvPr/>
        </p:nvPicPr>
        <p:blipFill rotWithShape="1">
          <a:blip r:embed="rId2"/>
          <a:srcRect t="16171"/>
          <a:stretch/>
        </p:blipFill>
        <p:spPr>
          <a:xfrm>
            <a:off x="3720255" y="956039"/>
            <a:ext cx="4751490" cy="2238374"/>
          </a:xfrm>
          <a:prstGeom prst="rect">
            <a:avLst/>
          </a:prstGeom>
        </p:spPr>
      </p:pic>
      <p:pic>
        <p:nvPicPr>
          <p:cNvPr id="3" name="Picture 2">
            <a:extLst>
              <a:ext uri="{FF2B5EF4-FFF2-40B4-BE49-F238E27FC236}">
                <a16:creationId xmlns:a16="http://schemas.microsoft.com/office/drawing/2014/main" id="{AE8082D2-F4CB-44FA-88C0-8F7D1F874C91}"/>
              </a:ext>
            </a:extLst>
          </p:cNvPr>
          <p:cNvPicPr>
            <a:picLocks noChangeAspect="1"/>
          </p:cNvPicPr>
          <p:nvPr/>
        </p:nvPicPr>
        <p:blipFill rotWithShape="1">
          <a:blip r:embed="rId3"/>
          <a:srcRect t="15691" r="14520"/>
          <a:stretch/>
        </p:blipFill>
        <p:spPr>
          <a:xfrm>
            <a:off x="5918200" y="3429001"/>
            <a:ext cx="4635500" cy="2573185"/>
          </a:xfrm>
          <a:prstGeom prst="rect">
            <a:avLst/>
          </a:prstGeom>
        </p:spPr>
      </p:pic>
      <p:pic>
        <p:nvPicPr>
          <p:cNvPr id="5" name="Picture 4">
            <a:extLst>
              <a:ext uri="{FF2B5EF4-FFF2-40B4-BE49-F238E27FC236}">
                <a16:creationId xmlns:a16="http://schemas.microsoft.com/office/drawing/2014/main" id="{3E15C609-2FF2-4382-934F-15F1931DB738}"/>
              </a:ext>
            </a:extLst>
          </p:cNvPr>
          <p:cNvPicPr>
            <a:picLocks noChangeAspect="1"/>
          </p:cNvPicPr>
          <p:nvPr/>
        </p:nvPicPr>
        <p:blipFill>
          <a:blip r:embed="rId4"/>
          <a:stretch>
            <a:fillRect/>
          </a:stretch>
        </p:blipFill>
        <p:spPr>
          <a:xfrm>
            <a:off x="1682923" y="3863546"/>
            <a:ext cx="3891101" cy="1759205"/>
          </a:xfrm>
          <a:prstGeom prst="rect">
            <a:avLst/>
          </a:prstGeom>
        </p:spPr>
      </p:pic>
    </p:spTree>
    <p:extLst>
      <p:ext uri="{BB962C8B-B14F-4D97-AF65-F5344CB8AC3E}">
        <p14:creationId xmlns:p14="http://schemas.microsoft.com/office/powerpoint/2010/main" val="666937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8A0B20F6-D015-49DF-B6D1-3144060A5ADA}"/>
              </a:ext>
            </a:extLst>
          </p:cNvPr>
          <p:cNvSpPr>
            <a:spLocks noGrp="1"/>
          </p:cNvSpPr>
          <p:nvPr>
            <p:ph type="title"/>
          </p:nvPr>
        </p:nvSpPr>
        <p:spPr>
          <a:xfrm>
            <a:off x="2133600" y="250272"/>
            <a:ext cx="7848600" cy="1828800"/>
          </a:xfrm>
        </p:spPr>
        <p:txBody>
          <a:bodyPr/>
          <a:lstStyle/>
          <a:p>
            <a:pPr algn="ctr" eaLnBrk="1" hangingPunct="1"/>
            <a:r>
              <a:rPr lang="en-US" altLang="en-US" sz="3600" dirty="0">
                <a:latin typeface="Arial" panose="020B0604020202020204" pitchFamily="34" charset="0"/>
                <a:cs typeface="Arial" panose="020B0604020202020204" pitchFamily="34" charset="0"/>
              </a:rPr>
              <a:t>Adding Partners And Other Education To Safety Town Is Easy</a:t>
            </a:r>
          </a:p>
        </p:txBody>
      </p:sp>
      <p:pic>
        <p:nvPicPr>
          <p:cNvPr id="82947" name="Content Placeholder 4">
            <a:extLst>
              <a:ext uri="{FF2B5EF4-FFF2-40B4-BE49-F238E27FC236}">
                <a16:creationId xmlns:a16="http://schemas.microsoft.com/office/drawing/2014/main" id="{B114B45D-7F32-46B3-A943-04F6723E4A3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869841" y="2540001"/>
            <a:ext cx="3971925" cy="2628199"/>
          </a:xfrm>
        </p:spPr>
      </p:pic>
      <p:pic>
        <p:nvPicPr>
          <p:cNvPr id="82948" name="Content Placeholder 5">
            <a:extLst>
              <a:ext uri="{FF2B5EF4-FFF2-40B4-BE49-F238E27FC236}">
                <a16:creationId xmlns:a16="http://schemas.microsoft.com/office/drawing/2014/main" id="{1CFAB590-1211-4DD9-928B-B37509144CA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50088" y="2540000"/>
            <a:ext cx="3969040" cy="2628200"/>
          </a:xfrm>
        </p:spPr>
      </p:pic>
    </p:spTree>
    <p:extLst>
      <p:ext uri="{BB962C8B-B14F-4D97-AF65-F5344CB8AC3E}">
        <p14:creationId xmlns:p14="http://schemas.microsoft.com/office/powerpoint/2010/main" val="2158384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4B696DC">
            <a:hlinkClick r:id="" action="ppaction://media"/>
            <a:extLst>
              <a:ext uri="{FF2B5EF4-FFF2-40B4-BE49-F238E27FC236}">
                <a16:creationId xmlns:a16="http://schemas.microsoft.com/office/drawing/2014/main" id="{83700E6B-28F3-4271-AC48-893DC7E760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57966"/>
            <a:ext cx="9144000" cy="6096000"/>
          </a:xfrm>
          <a:prstGeom prst="rect">
            <a:avLst/>
          </a:prstGeom>
        </p:spPr>
      </p:pic>
    </p:spTree>
    <p:extLst>
      <p:ext uri="{BB962C8B-B14F-4D97-AF65-F5344CB8AC3E}">
        <p14:creationId xmlns:p14="http://schemas.microsoft.com/office/powerpoint/2010/main" val="268155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4">
            <a:extLst>
              <a:ext uri="{FF2B5EF4-FFF2-40B4-BE49-F238E27FC236}">
                <a16:creationId xmlns:a16="http://schemas.microsoft.com/office/drawing/2014/main" id="{37E2273D-A439-4536-AF04-A061418BC739}"/>
              </a:ext>
            </a:extLst>
          </p:cNvPr>
          <p:cNvSpPr>
            <a:spLocks noGrp="1"/>
          </p:cNvSpPr>
          <p:nvPr>
            <p:ph type="title"/>
          </p:nvPr>
        </p:nvSpPr>
        <p:spPr>
          <a:xfrm>
            <a:off x="1981200" y="217415"/>
            <a:ext cx="8229600" cy="504038"/>
          </a:xfrm>
        </p:spPr>
        <p:txBody>
          <a:bodyPr>
            <a:normAutofit fontScale="90000"/>
          </a:bodyPr>
          <a:lstStyle/>
          <a:p>
            <a:pPr algn="ctr" eaLnBrk="1" hangingPunct="1"/>
            <a:r>
              <a:rPr lang="en-US" altLang="en-US" sz="3600" dirty="0">
                <a:latin typeface="Arial" panose="020B0604020202020204" pitchFamily="34" charset="0"/>
                <a:cs typeface="Arial" panose="020B0604020202020204" pitchFamily="34" charset="0"/>
              </a:rPr>
              <a:t>Drowning's and Skin Cancer in Arizona</a:t>
            </a:r>
          </a:p>
        </p:txBody>
      </p:sp>
      <p:sp>
        <p:nvSpPr>
          <p:cNvPr id="31747" name="Content Placeholder 5">
            <a:extLst>
              <a:ext uri="{FF2B5EF4-FFF2-40B4-BE49-F238E27FC236}">
                <a16:creationId xmlns:a16="http://schemas.microsoft.com/office/drawing/2014/main" id="{2911AA15-54A3-4101-92AE-682767A4BDE4}"/>
              </a:ext>
            </a:extLst>
          </p:cNvPr>
          <p:cNvSpPr>
            <a:spLocks noGrp="1"/>
          </p:cNvSpPr>
          <p:nvPr>
            <p:ph idx="1"/>
          </p:nvPr>
        </p:nvSpPr>
        <p:spPr>
          <a:xfrm>
            <a:off x="2148282" y="1273629"/>
            <a:ext cx="8062519" cy="4310742"/>
          </a:xfrm>
        </p:spPr>
        <p:txBody>
          <a:bodyPr>
            <a:normAutofit/>
          </a:bodyPr>
          <a:lstStyle/>
          <a:p>
            <a:pPr eaLnBrk="1" hangingPunct="1">
              <a:buClr>
                <a:srgbClr val="92D050"/>
              </a:buClr>
              <a:buFont typeface="Wingdings 3" panose="05040102010807070707" pitchFamily="18" charset="2"/>
              <a:buChar char="u"/>
              <a:defRPr/>
            </a:pPr>
            <a:r>
              <a:rPr lang="en-US" altLang="en-US" sz="2600" dirty="0">
                <a:cs typeface="Arial" panose="020B0604020202020204" pitchFamily="34" charset="0"/>
              </a:rPr>
              <a:t>Every year there are on the average 16 children that die from drowning in Maricopa County (DPCA) </a:t>
            </a:r>
          </a:p>
          <a:p>
            <a:pPr marL="0" indent="0">
              <a:buClr>
                <a:srgbClr val="92D050"/>
              </a:buClr>
              <a:buNone/>
              <a:defRPr/>
            </a:pPr>
            <a:endParaRPr lang="en-US" altLang="en-US" sz="2600" dirty="0">
              <a:cs typeface="Arial" panose="020B0604020202020204" pitchFamily="34" charset="0"/>
            </a:endParaRPr>
          </a:p>
          <a:p>
            <a:pPr eaLnBrk="1" hangingPunct="1">
              <a:buClr>
                <a:srgbClr val="92D050"/>
              </a:buClr>
              <a:buFont typeface="Wingdings 3" panose="05040102010807070707" pitchFamily="18" charset="2"/>
              <a:buChar char="u"/>
              <a:defRPr/>
            </a:pPr>
            <a:r>
              <a:rPr lang="en-US" altLang="en-US" sz="2600" dirty="0">
                <a:cs typeface="Arial" panose="020B0604020202020204" pitchFamily="34" charset="0"/>
              </a:rPr>
              <a:t> 2-3 times as many adults die from drowning between 30-40 yearly (DPCA)</a:t>
            </a:r>
          </a:p>
          <a:p>
            <a:pPr marL="0" indent="0">
              <a:buClr>
                <a:srgbClr val="92D050"/>
              </a:buClr>
              <a:buNone/>
              <a:defRPr/>
            </a:pPr>
            <a:endParaRPr lang="en-US" altLang="en-US" sz="2600" dirty="0">
              <a:cs typeface="Arial" panose="020B0604020202020204" pitchFamily="34" charset="0"/>
            </a:endParaRPr>
          </a:p>
          <a:p>
            <a:pPr eaLnBrk="1" hangingPunct="1">
              <a:buClr>
                <a:srgbClr val="92D050"/>
              </a:buClr>
              <a:buFont typeface="Wingdings 3" panose="05040102010807070707" pitchFamily="18" charset="2"/>
              <a:buChar char="u"/>
              <a:defRPr/>
            </a:pPr>
            <a:r>
              <a:rPr lang="en-US" altLang="en-US" sz="2600" dirty="0">
                <a:cs typeface="Arial" panose="020B0604020202020204" pitchFamily="34" charset="0"/>
              </a:rPr>
              <a:t>According to the CDC about 171 people die in AZ of melanoma every year.</a:t>
            </a:r>
          </a:p>
          <a:p>
            <a:pPr eaLnBrk="1" hangingPunct="1">
              <a:defRPr/>
            </a:pPr>
            <a:endParaRPr lang="en-US" altLang="en-US" dirty="0">
              <a:cs typeface="Arial" panose="020B0604020202020204" pitchFamily="34" charset="0"/>
            </a:endParaRPr>
          </a:p>
        </p:txBody>
      </p:sp>
      <p:sp>
        <p:nvSpPr>
          <p:cNvPr id="2" name="TextBox 1">
            <a:extLst>
              <a:ext uri="{FF2B5EF4-FFF2-40B4-BE49-F238E27FC236}">
                <a16:creationId xmlns:a16="http://schemas.microsoft.com/office/drawing/2014/main" id="{4C091E02-512B-4ADF-88D2-0CCE6C53D281}"/>
              </a:ext>
            </a:extLst>
          </p:cNvPr>
          <p:cNvSpPr txBox="1"/>
          <p:nvPr/>
        </p:nvSpPr>
        <p:spPr>
          <a:xfrm>
            <a:off x="7010400" y="5721293"/>
            <a:ext cx="3657600" cy="246221"/>
          </a:xfrm>
          <a:prstGeom prst="rect">
            <a:avLst/>
          </a:prstGeom>
          <a:noFill/>
        </p:spPr>
        <p:txBody>
          <a:bodyPr wrap="square" rtlCol="0">
            <a:spAutoFit/>
          </a:bodyPr>
          <a:lstStyle/>
          <a:p>
            <a:r>
              <a:rPr lang="en-US" altLang="en-US" sz="1000" dirty="0">
                <a:solidFill>
                  <a:prstClr val="black">
                    <a:lumMod val="50000"/>
                    <a:lumOff val="50000"/>
                  </a:prstClr>
                </a:solidFill>
                <a:cs typeface="Arial" panose="020B0604020202020204" pitchFamily="34" charset="0"/>
              </a:rPr>
              <a:t> (Drowning Prevention Coalition of AZ/Center for Disease Control)</a:t>
            </a:r>
            <a:endParaRPr lang="en-US" sz="1000" dirty="0"/>
          </a:p>
        </p:txBody>
      </p:sp>
    </p:spTree>
    <p:extLst>
      <p:ext uri="{BB962C8B-B14F-4D97-AF65-F5344CB8AC3E}">
        <p14:creationId xmlns:p14="http://schemas.microsoft.com/office/powerpoint/2010/main" val="2881888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4">
            <a:extLst>
              <a:ext uri="{FF2B5EF4-FFF2-40B4-BE49-F238E27FC236}">
                <a16:creationId xmlns:a16="http://schemas.microsoft.com/office/drawing/2014/main" id="{CDF8A526-7A9F-4E72-8F26-E8AB482F4FA1}"/>
              </a:ext>
            </a:extLst>
          </p:cNvPr>
          <p:cNvSpPr>
            <a:spLocks noGrp="1"/>
          </p:cNvSpPr>
          <p:nvPr>
            <p:ph type="title"/>
          </p:nvPr>
        </p:nvSpPr>
        <p:spPr/>
        <p:txBody>
          <a:bodyPr/>
          <a:lstStyle/>
          <a:p>
            <a:pPr algn="ctr" eaLnBrk="1" hangingPunct="1"/>
            <a:r>
              <a:rPr lang="en-US" altLang="en-US" sz="3600" dirty="0"/>
              <a:t>Banner Safety Town</a:t>
            </a:r>
          </a:p>
        </p:txBody>
      </p:sp>
      <p:sp>
        <p:nvSpPr>
          <p:cNvPr id="6" name="Content Placeholder 5">
            <a:extLst>
              <a:ext uri="{FF2B5EF4-FFF2-40B4-BE49-F238E27FC236}">
                <a16:creationId xmlns:a16="http://schemas.microsoft.com/office/drawing/2014/main" id="{AAD6DC60-D59B-475C-844E-12E9F4CAD4DC}"/>
              </a:ext>
            </a:extLst>
          </p:cNvPr>
          <p:cNvSpPr>
            <a:spLocks noGrp="1"/>
          </p:cNvSpPr>
          <p:nvPr>
            <p:ph idx="1"/>
          </p:nvPr>
        </p:nvSpPr>
        <p:spPr>
          <a:xfrm>
            <a:off x="5136258" y="1446707"/>
            <a:ext cx="5620642" cy="4191000"/>
          </a:xfrm>
        </p:spPr>
        <p:txBody>
          <a:bodyPr rtlCol="0">
            <a:normAutofit fontScale="92500"/>
          </a:bodyPr>
          <a:lstStyle/>
          <a:p>
            <a:pPr marL="0" indent="0" defTabSz="457207">
              <a:buClr>
                <a:schemeClr val="bg2">
                  <a:lumMod val="40000"/>
                  <a:lumOff val="60000"/>
                </a:schemeClr>
              </a:buClr>
              <a:buNone/>
              <a:defRPr/>
            </a:pPr>
            <a:r>
              <a:rPr lang="en-US" sz="3000" dirty="0"/>
              <a:t>To schedule contact:</a:t>
            </a:r>
          </a:p>
          <a:p>
            <a:pPr marL="342906" indent="-342906" defTabSz="457207">
              <a:buClr>
                <a:schemeClr val="bg2">
                  <a:lumMod val="40000"/>
                  <a:lumOff val="60000"/>
                </a:schemeClr>
              </a:buClr>
              <a:buFont typeface="Wingdings 3" charset="2"/>
              <a:buChar char=""/>
              <a:defRPr/>
            </a:pPr>
            <a:endParaRPr lang="en-US" sz="3000" dirty="0"/>
          </a:p>
          <a:p>
            <a:pPr marL="0" indent="0" defTabSz="457207">
              <a:buClr>
                <a:schemeClr val="bg2">
                  <a:lumMod val="40000"/>
                  <a:lumOff val="60000"/>
                </a:schemeClr>
              </a:buClr>
              <a:buNone/>
              <a:defRPr/>
            </a:pPr>
            <a:r>
              <a:rPr lang="en-US" sz="3000" dirty="0"/>
              <a:t>Tracey </a:t>
            </a:r>
            <a:r>
              <a:rPr lang="en-US" sz="3000" dirty="0" err="1"/>
              <a:t>Fejt</a:t>
            </a:r>
            <a:r>
              <a:rPr lang="en-US" sz="3000" dirty="0"/>
              <a:t> RN</a:t>
            </a:r>
          </a:p>
          <a:p>
            <a:pPr marL="0" indent="0" defTabSz="457207">
              <a:buClr>
                <a:schemeClr val="bg2">
                  <a:lumMod val="40000"/>
                  <a:lumOff val="60000"/>
                </a:schemeClr>
              </a:buClr>
              <a:buNone/>
              <a:defRPr/>
            </a:pPr>
            <a:r>
              <a:rPr lang="en-US" sz="3000" u="sng" dirty="0">
                <a:hlinkClick r:id="rId2"/>
              </a:rPr>
              <a:t>Tracey.Fejt@bannerhealth.com</a:t>
            </a:r>
            <a:endParaRPr lang="en-US" sz="3000" dirty="0"/>
          </a:p>
          <a:p>
            <a:pPr marL="0" indent="0" defTabSz="457207">
              <a:buClr>
                <a:schemeClr val="bg2">
                  <a:lumMod val="40000"/>
                  <a:lumOff val="60000"/>
                </a:schemeClr>
              </a:buClr>
              <a:buNone/>
              <a:defRPr/>
            </a:pPr>
            <a:r>
              <a:rPr lang="en-US" sz="3000" dirty="0"/>
              <a:t>480-412-3306</a:t>
            </a:r>
          </a:p>
          <a:p>
            <a:pPr marL="0" indent="0" defTabSz="457207">
              <a:buClr>
                <a:schemeClr val="bg2">
                  <a:lumMod val="40000"/>
                  <a:lumOff val="60000"/>
                </a:schemeClr>
              </a:buClr>
              <a:buNone/>
              <a:defRPr/>
            </a:pPr>
            <a:endParaRPr lang="en-US" sz="3000" dirty="0"/>
          </a:p>
          <a:p>
            <a:pPr marL="0" indent="0" defTabSz="457207">
              <a:buClr>
                <a:schemeClr val="bg2">
                  <a:lumMod val="40000"/>
                  <a:lumOff val="60000"/>
                </a:schemeClr>
              </a:buClr>
              <a:buNone/>
              <a:defRPr/>
            </a:pPr>
            <a:r>
              <a:rPr lang="en-US" sz="3000" dirty="0"/>
              <a:t>Melissa Luxton MSN, RN</a:t>
            </a:r>
          </a:p>
          <a:p>
            <a:pPr marL="0" indent="0" defTabSz="457207">
              <a:buClr>
                <a:schemeClr val="bg2">
                  <a:lumMod val="40000"/>
                  <a:lumOff val="60000"/>
                </a:schemeClr>
              </a:buClr>
              <a:buNone/>
              <a:defRPr/>
            </a:pPr>
            <a:r>
              <a:rPr lang="en-US" sz="3000" u="sng" dirty="0">
                <a:hlinkClick r:id="rId3"/>
              </a:rPr>
              <a:t>Melissa.Luxton@bannerhealth.com</a:t>
            </a:r>
            <a:r>
              <a:rPr lang="en-US" sz="3000" dirty="0"/>
              <a:t> </a:t>
            </a:r>
          </a:p>
          <a:p>
            <a:pPr marL="0" indent="0" defTabSz="457207">
              <a:buClr>
                <a:schemeClr val="bg2">
                  <a:lumMod val="40000"/>
                  <a:lumOff val="60000"/>
                </a:schemeClr>
              </a:buClr>
              <a:buNone/>
              <a:defRPr/>
            </a:pPr>
            <a:endParaRPr lang="en-US" dirty="0"/>
          </a:p>
        </p:txBody>
      </p:sp>
      <p:pic>
        <p:nvPicPr>
          <p:cNvPr id="2" name="Picture 1">
            <a:extLst>
              <a:ext uri="{FF2B5EF4-FFF2-40B4-BE49-F238E27FC236}">
                <a16:creationId xmlns:a16="http://schemas.microsoft.com/office/drawing/2014/main" id="{79C20F99-C755-46B7-BD50-74E043907128}"/>
              </a:ext>
            </a:extLst>
          </p:cNvPr>
          <p:cNvPicPr>
            <a:picLocks noChangeAspect="1"/>
          </p:cNvPicPr>
          <p:nvPr/>
        </p:nvPicPr>
        <p:blipFill>
          <a:blip r:embed="rId4"/>
          <a:stretch>
            <a:fillRect/>
          </a:stretch>
        </p:blipFill>
        <p:spPr>
          <a:xfrm>
            <a:off x="1701801" y="1731538"/>
            <a:ext cx="3011685" cy="3621338"/>
          </a:xfrm>
          <a:prstGeom prst="rect">
            <a:avLst/>
          </a:prstGeom>
        </p:spPr>
      </p:pic>
    </p:spTree>
    <p:extLst>
      <p:ext uri="{BB962C8B-B14F-4D97-AF65-F5344CB8AC3E}">
        <p14:creationId xmlns:p14="http://schemas.microsoft.com/office/powerpoint/2010/main" val="3001170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yeahwrite.org/wp-content/uploads/description-ques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215" y="1136016"/>
            <a:ext cx="4572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497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4">
            <a:extLst>
              <a:ext uri="{FF2B5EF4-FFF2-40B4-BE49-F238E27FC236}">
                <a16:creationId xmlns:a16="http://schemas.microsoft.com/office/drawing/2014/main" id="{30FB4F5B-C9E3-4195-941C-CEEA7B7E810C}"/>
              </a:ext>
            </a:extLst>
          </p:cNvPr>
          <p:cNvSpPr>
            <a:spLocks noGrp="1"/>
          </p:cNvSpPr>
          <p:nvPr>
            <p:ph type="title"/>
          </p:nvPr>
        </p:nvSpPr>
        <p:spPr>
          <a:xfrm>
            <a:off x="1905001" y="0"/>
            <a:ext cx="7159625" cy="990600"/>
          </a:xfrm>
        </p:spPr>
        <p:txBody>
          <a:bodyPr/>
          <a:lstStyle/>
          <a:p>
            <a:r>
              <a:rPr lang="en-US" altLang="en-US"/>
              <a:t>Resources</a:t>
            </a:r>
          </a:p>
        </p:txBody>
      </p:sp>
      <p:sp>
        <p:nvSpPr>
          <p:cNvPr id="6" name="Content Placeholder 5">
            <a:extLst>
              <a:ext uri="{FF2B5EF4-FFF2-40B4-BE49-F238E27FC236}">
                <a16:creationId xmlns:a16="http://schemas.microsoft.com/office/drawing/2014/main" id="{1B622584-BD78-4DEF-B7E2-43BF05851EEE}"/>
              </a:ext>
            </a:extLst>
          </p:cNvPr>
          <p:cNvSpPr>
            <a:spLocks noGrp="1"/>
          </p:cNvSpPr>
          <p:nvPr>
            <p:ph idx="1"/>
          </p:nvPr>
        </p:nvSpPr>
        <p:spPr>
          <a:xfrm>
            <a:off x="1905000" y="990600"/>
            <a:ext cx="8458200" cy="5867400"/>
          </a:xfrm>
        </p:spPr>
        <p:txBody>
          <a:bodyPr/>
          <a:lstStyle/>
          <a:p>
            <a:pPr>
              <a:defRPr/>
            </a:pPr>
            <a:r>
              <a:rPr lang="en-US" sz="1800" dirty="0"/>
              <a:t>Suicide Prevention Resource Centerhttps://www.sprc.org/populations/children</a:t>
            </a:r>
          </a:p>
          <a:p>
            <a:pPr>
              <a:defRPr/>
            </a:pPr>
            <a:r>
              <a:rPr lang="en-US" sz="1800" dirty="0"/>
              <a:t>Centers for Disease Control and Prevention </a:t>
            </a:r>
            <a:r>
              <a:rPr lang="en-US" sz="1800" dirty="0">
                <a:hlinkClick r:id="rId2">
                  <a:extLst>
                    <a:ext uri="{A12FA001-AC4F-418D-AE19-62706E023703}">
                      <ahyp:hlinkClr xmlns="" xmlns:ahyp="http://schemas.microsoft.com/office/drawing/2018/hyperlinkcolor" val="tx"/>
                    </a:ext>
                  </a:extLst>
                </a:hlinkClick>
              </a:rPr>
              <a:t>https://www.cdc.gov/</a:t>
            </a:r>
            <a:endParaRPr lang="en-US" sz="1800" dirty="0"/>
          </a:p>
          <a:p>
            <a:pPr>
              <a:defRPr/>
            </a:pPr>
            <a:r>
              <a:rPr lang="en-US" sz="1800" dirty="0"/>
              <a:t>Operation Lifesaver </a:t>
            </a:r>
            <a:r>
              <a:rPr lang="en-US" sz="1800" dirty="0">
                <a:hlinkClick r:id="rId3">
                  <a:extLst>
                    <a:ext uri="{A12FA001-AC4F-418D-AE19-62706E023703}">
                      <ahyp:hlinkClr xmlns="" xmlns:ahyp="http://schemas.microsoft.com/office/drawing/2018/hyperlinkcolor" val="tx"/>
                    </a:ext>
                  </a:extLst>
                </a:hlinkClick>
              </a:rPr>
              <a:t>https://oli.org/</a:t>
            </a:r>
            <a:endParaRPr lang="en-US" sz="1800" dirty="0"/>
          </a:p>
          <a:p>
            <a:pPr>
              <a:defRPr/>
            </a:pPr>
            <a:r>
              <a:rPr lang="en-US" sz="1800" dirty="0"/>
              <a:t>Poison Control </a:t>
            </a:r>
            <a:r>
              <a:rPr lang="en-US" sz="1800" dirty="0">
                <a:hlinkClick r:id="rId4">
                  <a:extLst>
                    <a:ext uri="{A12FA001-AC4F-418D-AE19-62706E023703}">
                      <ahyp:hlinkClr xmlns="" xmlns:ahyp="http://schemas.microsoft.com/office/drawing/2018/hyperlinkcolor" val="tx"/>
                    </a:ext>
                  </a:extLst>
                </a:hlinkClick>
              </a:rPr>
              <a:t>https://www.bannerhealth.com/services/poison-drug-information</a:t>
            </a:r>
            <a:endParaRPr lang="en-US" sz="1800" dirty="0"/>
          </a:p>
          <a:p>
            <a:pPr>
              <a:defRPr/>
            </a:pPr>
            <a:r>
              <a:rPr lang="en-US" sz="1800" dirty="0"/>
              <a:t>Drowning Prevention Coalition of AZ </a:t>
            </a:r>
            <a:r>
              <a:rPr lang="en-US" sz="1800" dirty="0">
                <a:hlinkClick r:id="rId5">
                  <a:extLst>
                    <a:ext uri="{A12FA001-AC4F-418D-AE19-62706E023703}">
                      <ahyp:hlinkClr xmlns="" xmlns:ahyp="http://schemas.microsoft.com/office/drawing/2018/hyperlinkcolor" val="tx"/>
                    </a:ext>
                  </a:extLst>
                </a:hlinkClick>
              </a:rPr>
              <a:t>http://www.preventdrownings.org/</a:t>
            </a:r>
            <a:endParaRPr lang="en-US" sz="1800" dirty="0"/>
          </a:p>
          <a:p>
            <a:pPr>
              <a:defRPr/>
            </a:pPr>
            <a:r>
              <a:rPr lang="en-US" sz="1800" dirty="0"/>
              <a:t>National Highway Traffic Safety Administration </a:t>
            </a:r>
            <a:r>
              <a:rPr lang="en-US" sz="1800" dirty="0">
                <a:hlinkClick r:id="rId6">
                  <a:extLst>
                    <a:ext uri="{A12FA001-AC4F-418D-AE19-62706E023703}">
                      <ahyp:hlinkClr xmlns="" xmlns:ahyp="http://schemas.microsoft.com/office/drawing/2018/hyperlinkcolor" val="tx"/>
                    </a:ext>
                  </a:extLst>
                </a:hlinkClick>
              </a:rPr>
              <a:t>https://www.nhtsa.gov/</a:t>
            </a:r>
            <a:endParaRPr lang="en-US" sz="1800" dirty="0"/>
          </a:p>
          <a:p>
            <a:pPr>
              <a:defRPr/>
            </a:pPr>
            <a:r>
              <a:rPr lang="en-US" sz="1800" dirty="0"/>
              <a:t>Arizona Department of Health Services </a:t>
            </a:r>
            <a:r>
              <a:rPr lang="en-US" sz="1800" dirty="0">
                <a:hlinkClick r:id="rId7">
                  <a:extLst>
                    <a:ext uri="{A12FA001-AC4F-418D-AE19-62706E023703}">
                      <ahyp:hlinkClr xmlns="" xmlns:ahyp="http://schemas.microsoft.com/office/drawing/2018/hyperlinkcolor" val="tx"/>
                    </a:ext>
                  </a:extLst>
                </a:hlinkClick>
              </a:rPr>
              <a:t>https://www.azdhs.gov/</a:t>
            </a:r>
            <a:endParaRPr lang="en-US" sz="1800" dirty="0"/>
          </a:p>
          <a:p>
            <a:pPr>
              <a:defRPr/>
            </a:pPr>
            <a:r>
              <a:rPr lang="en-US" sz="1800" dirty="0"/>
              <a:t>American College of Surgeons  </a:t>
            </a:r>
            <a:r>
              <a:rPr lang="en-US" sz="1800" dirty="0">
                <a:hlinkClick r:id="rId8">
                  <a:extLst>
                    <a:ext uri="{A12FA001-AC4F-418D-AE19-62706E023703}">
                      <ahyp:hlinkClr xmlns="" xmlns:ahyp="http://schemas.microsoft.com/office/drawing/2018/hyperlinkcolor" val="tx"/>
                    </a:ext>
                  </a:extLst>
                </a:hlinkClick>
              </a:rPr>
              <a:t>https://www.facs.org/</a:t>
            </a:r>
            <a:endParaRPr lang="en-US" sz="1800" dirty="0"/>
          </a:p>
          <a:p>
            <a:pPr>
              <a:defRPr/>
            </a:pPr>
            <a:r>
              <a:rPr lang="en-US" sz="1800" dirty="0"/>
              <a:t>AZ Department of Transportation   </a:t>
            </a:r>
            <a:r>
              <a:rPr lang="en-US" sz="1800" dirty="0">
                <a:hlinkClick r:id="rId9">
                  <a:extLst>
                    <a:ext uri="{A12FA001-AC4F-418D-AE19-62706E023703}">
                      <ahyp:hlinkClr xmlns="" xmlns:ahyp="http://schemas.microsoft.com/office/drawing/2018/hyperlinkcolor" val="tx"/>
                    </a:ext>
                  </a:extLst>
                </a:hlinkClick>
              </a:rPr>
              <a:t>https://www.azdot.gov/</a:t>
            </a:r>
            <a:endParaRPr lang="en-US" sz="1800" dirty="0"/>
          </a:p>
          <a:p>
            <a:pPr>
              <a:defRPr/>
            </a:pPr>
            <a:r>
              <a:rPr lang="en-US" sz="1800" dirty="0"/>
              <a:t>U.S. Fire Administration  </a:t>
            </a:r>
            <a:r>
              <a:rPr lang="en-US" sz="1800" dirty="0">
                <a:hlinkClick r:id="rId10">
                  <a:extLst>
                    <a:ext uri="{A12FA001-AC4F-418D-AE19-62706E023703}">
                      <ahyp:hlinkClr xmlns="" xmlns:ahyp="http://schemas.microsoft.com/office/drawing/2018/hyperlinkcolor" val="tx"/>
                    </a:ext>
                  </a:extLst>
                </a:hlinkClick>
              </a:rPr>
              <a:t>https://www.usfa.fema.gov/data/statistics/</a:t>
            </a:r>
            <a:endParaRPr lang="en-US" sz="1800" dirty="0"/>
          </a:p>
          <a:p>
            <a:pPr>
              <a:defRPr/>
            </a:pPr>
            <a:r>
              <a:rPr lang="en-US" sz="1800" dirty="0"/>
              <a:t>Stopbullying.gov</a:t>
            </a:r>
          </a:p>
          <a:p>
            <a:pPr marL="0" indent="0">
              <a:buNone/>
              <a:defRPr/>
            </a:pPr>
            <a:endParaRPr lang="en-US" sz="1800" dirty="0"/>
          </a:p>
        </p:txBody>
      </p:sp>
    </p:spTree>
    <p:extLst>
      <p:ext uri="{BB962C8B-B14F-4D97-AF65-F5344CB8AC3E}">
        <p14:creationId xmlns:p14="http://schemas.microsoft.com/office/powerpoint/2010/main" val="2430784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a:extLst>
              <a:ext uri="{FF2B5EF4-FFF2-40B4-BE49-F238E27FC236}">
                <a16:creationId xmlns:a16="http://schemas.microsoft.com/office/drawing/2014/main" id="{FDD235FB-507B-4231-893F-6E405A6661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8411" y="4299147"/>
            <a:ext cx="2971800" cy="167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6">
            <a:extLst>
              <a:ext uri="{FF2B5EF4-FFF2-40B4-BE49-F238E27FC236}">
                <a16:creationId xmlns:a16="http://schemas.microsoft.com/office/drawing/2014/main" id="{81299F6A-698B-4EAF-BF82-3DD62B892B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8467" y="3219312"/>
            <a:ext cx="3706048" cy="245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7">
            <a:extLst>
              <a:ext uri="{FF2B5EF4-FFF2-40B4-BE49-F238E27FC236}">
                <a16:creationId xmlns:a16="http://schemas.microsoft.com/office/drawing/2014/main" id="{3ED4D5E4-502F-48D9-91C1-0F9C3336796A}"/>
              </a:ext>
            </a:extLst>
          </p:cNvPr>
          <p:cNvSpPr txBox="1">
            <a:spLocks noChangeArrowheads="1"/>
          </p:cNvSpPr>
          <p:nvPr/>
        </p:nvSpPr>
        <p:spPr bwMode="auto">
          <a:xfrm>
            <a:off x="4866722" y="1298706"/>
            <a:ext cx="28020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dirty="0">
                <a:latin typeface="+mn-lt"/>
              </a:rPr>
              <a:t>Pool / Sun Safety </a:t>
            </a:r>
          </a:p>
        </p:txBody>
      </p:sp>
      <p:sp>
        <p:nvSpPr>
          <p:cNvPr id="60421" name="TextBox 8">
            <a:extLst>
              <a:ext uri="{FF2B5EF4-FFF2-40B4-BE49-F238E27FC236}">
                <a16:creationId xmlns:a16="http://schemas.microsoft.com/office/drawing/2014/main" id="{837EBD3E-991C-450E-8BB4-32C4D28B6F1B}"/>
              </a:ext>
            </a:extLst>
          </p:cNvPr>
          <p:cNvSpPr txBox="1">
            <a:spLocks noChangeArrowheads="1"/>
          </p:cNvSpPr>
          <p:nvPr/>
        </p:nvSpPr>
        <p:spPr bwMode="auto">
          <a:xfrm>
            <a:off x="4648201" y="5513045"/>
            <a:ext cx="191614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400" dirty="0">
                <a:latin typeface="+mn-lt"/>
              </a:rPr>
              <a:t>Canal Safety </a:t>
            </a:r>
          </a:p>
        </p:txBody>
      </p:sp>
      <p:sp>
        <p:nvSpPr>
          <p:cNvPr id="60422" name="TextBox 9">
            <a:extLst>
              <a:ext uri="{FF2B5EF4-FFF2-40B4-BE49-F238E27FC236}">
                <a16:creationId xmlns:a16="http://schemas.microsoft.com/office/drawing/2014/main" id="{A33A04E8-1FD9-4E8C-85A9-6FDA3DCE6834}"/>
              </a:ext>
            </a:extLst>
          </p:cNvPr>
          <p:cNvSpPr txBox="1">
            <a:spLocks noChangeArrowheads="1"/>
          </p:cNvSpPr>
          <p:nvPr/>
        </p:nvSpPr>
        <p:spPr bwMode="auto">
          <a:xfrm>
            <a:off x="1676400" y="2821818"/>
            <a:ext cx="513266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800" dirty="0">
                <a:latin typeface="+mn-lt"/>
              </a:rPr>
              <a:t>The water safety house features a pool, bucket and canal. Education </a:t>
            </a:r>
            <a:r>
              <a:rPr lang="en-US" altLang="en-US" sz="1600" dirty="0">
                <a:latin typeface="+mn-lt"/>
              </a:rPr>
              <a:t>includes</a:t>
            </a:r>
            <a:r>
              <a:rPr lang="en-US" altLang="en-US" sz="1800" dirty="0">
                <a:latin typeface="+mn-lt"/>
              </a:rPr>
              <a:t> the importance of locking sliding glass doors, doggy doors, pool gates, diving safety, lifesaving devices, life jackets(PDF) vs. toys, sun care, and more.</a:t>
            </a:r>
          </a:p>
        </p:txBody>
      </p:sp>
      <p:pic>
        <p:nvPicPr>
          <p:cNvPr id="60423" name="Content Placeholder 2">
            <a:extLst>
              <a:ext uri="{FF2B5EF4-FFF2-40B4-BE49-F238E27FC236}">
                <a16:creationId xmlns:a16="http://schemas.microsoft.com/office/drawing/2014/main" id="{F3946A2E-81F3-4F8A-9C43-75DF972328B3}"/>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979290" y="1060855"/>
            <a:ext cx="1964422" cy="1642030"/>
          </a:xfrm>
        </p:spPr>
      </p:pic>
      <p:pic>
        <p:nvPicPr>
          <p:cNvPr id="60424" name="Content Placeholder 2">
            <a:extLst>
              <a:ext uri="{FF2B5EF4-FFF2-40B4-BE49-F238E27FC236}">
                <a16:creationId xmlns:a16="http://schemas.microsoft.com/office/drawing/2014/main" id="{40C34A94-6CE1-4456-9BB3-1D2322023FAD}"/>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737279" y="1061047"/>
            <a:ext cx="2802061" cy="1641838"/>
          </a:xfrm>
        </p:spPr>
      </p:pic>
      <p:sp>
        <p:nvSpPr>
          <p:cNvPr id="9" name="Title 1">
            <a:extLst>
              <a:ext uri="{FF2B5EF4-FFF2-40B4-BE49-F238E27FC236}">
                <a16:creationId xmlns:a16="http://schemas.microsoft.com/office/drawing/2014/main" id="{925EB1FB-7DD6-4453-81BD-036BA7F7A7BE}"/>
              </a:ext>
            </a:extLst>
          </p:cNvPr>
          <p:cNvSpPr>
            <a:spLocks noGrp="1"/>
          </p:cNvSpPr>
          <p:nvPr>
            <p:ph type="title"/>
          </p:nvPr>
        </p:nvSpPr>
        <p:spPr>
          <a:xfrm>
            <a:off x="2801225" y="26566"/>
            <a:ext cx="7011098" cy="835025"/>
          </a:xfrm>
        </p:spPr>
        <p:txBody>
          <a:bodyPr/>
          <a:lstStyle/>
          <a:p>
            <a:pPr eaLnBrk="1" hangingPunct="1"/>
            <a:r>
              <a:rPr lang="en-US" altLang="en-US" sz="3600" dirty="0">
                <a:latin typeface="Arial" panose="020B0604020202020204" pitchFamily="34" charset="0"/>
                <a:cs typeface="Arial" panose="020B0604020202020204" pitchFamily="34" charset="0"/>
              </a:rPr>
              <a:t>Water Safety/ Sun Safety House</a:t>
            </a:r>
          </a:p>
        </p:txBody>
      </p:sp>
    </p:spTree>
    <p:extLst>
      <p:ext uri="{BB962C8B-B14F-4D97-AF65-F5344CB8AC3E}">
        <p14:creationId xmlns:p14="http://schemas.microsoft.com/office/powerpoint/2010/main" val="2485275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6368207B-0815-4BF3-83D8-06A670127666}"/>
              </a:ext>
            </a:extLst>
          </p:cNvPr>
          <p:cNvSpPr>
            <a:spLocks noGrp="1"/>
          </p:cNvSpPr>
          <p:nvPr>
            <p:ph type="title"/>
          </p:nvPr>
        </p:nvSpPr>
        <p:spPr>
          <a:xfrm>
            <a:off x="4305300" y="277922"/>
            <a:ext cx="3276600" cy="601211"/>
          </a:xfrm>
        </p:spPr>
        <p:txBody>
          <a:bodyPr/>
          <a:lstStyle/>
          <a:p>
            <a:pPr eaLnBrk="1" hangingPunct="1"/>
            <a:r>
              <a:rPr lang="en-US" altLang="en-US" sz="3600" dirty="0">
                <a:cs typeface="Arial" panose="020B0604020202020204" pitchFamily="34" charset="0"/>
              </a:rPr>
              <a:t>Stranger Danger</a:t>
            </a:r>
          </a:p>
        </p:txBody>
      </p:sp>
      <p:pic>
        <p:nvPicPr>
          <p:cNvPr id="61443" name="Content Placeholder 2">
            <a:extLst>
              <a:ext uri="{FF2B5EF4-FFF2-40B4-BE49-F238E27FC236}">
                <a16:creationId xmlns:a16="http://schemas.microsoft.com/office/drawing/2014/main" id="{690A8BEF-E9A2-4A73-A9AB-41328A8D7EE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559"/>
          <a:stretch/>
        </p:blipFill>
        <p:spPr>
          <a:xfrm>
            <a:off x="1806198" y="1981200"/>
            <a:ext cx="4269077" cy="3105150"/>
          </a:xfrm>
        </p:spPr>
      </p:pic>
      <p:pic>
        <p:nvPicPr>
          <p:cNvPr id="61444" name="Content Placeholder 4">
            <a:extLst>
              <a:ext uri="{FF2B5EF4-FFF2-40B4-BE49-F238E27FC236}">
                <a16:creationId xmlns:a16="http://schemas.microsoft.com/office/drawing/2014/main" id="{817C5BDF-A667-40CD-95F3-15732406226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5603" y="1981200"/>
            <a:ext cx="4140200" cy="3105150"/>
          </a:xfrm>
        </p:spPr>
      </p:pic>
    </p:spTree>
    <p:extLst>
      <p:ext uri="{BB962C8B-B14F-4D97-AF65-F5344CB8AC3E}">
        <p14:creationId xmlns:p14="http://schemas.microsoft.com/office/powerpoint/2010/main" val="3353162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a:extLst>
              <a:ext uri="{FF2B5EF4-FFF2-40B4-BE49-F238E27FC236}">
                <a16:creationId xmlns:a16="http://schemas.microsoft.com/office/drawing/2014/main" id="{19BC263D-D8E9-473D-8238-2D1842BA0593}"/>
              </a:ext>
            </a:extLst>
          </p:cNvPr>
          <p:cNvSpPr>
            <a:spLocks noGrp="1"/>
          </p:cNvSpPr>
          <p:nvPr>
            <p:ph type="title"/>
          </p:nvPr>
        </p:nvSpPr>
        <p:spPr/>
        <p:txBody>
          <a:bodyPr/>
          <a:lstStyle/>
          <a:p>
            <a:pPr algn="ctr"/>
            <a:r>
              <a:rPr lang="en-US" altLang="en-US" sz="3600" dirty="0">
                <a:cs typeface="Arial" panose="020B0604020202020204" pitchFamily="34" charset="0"/>
              </a:rPr>
              <a:t>Railroad Safety </a:t>
            </a:r>
          </a:p>
        </p:txBody>
      </p:sp>
      <p:sp>
        <p:nvSpPr>
          <p:cNvPr id="6" name="Content Placeholder 5">
            <a:extLst>
              <a:ext uri="{FF2B5EF4-FFF2-40B4-BE49-F238E27FC236}">
                <a16:creationId xmlns:a16="http://schemas.microsoft.com/office/drawing/2014/main" id="{47FCA002-6E33-4212-ACCC-34D63708DE08}"/>
              </a:ext>
            </a:extLst>
          </p:cNvPr>
          <p:cNvSpPr>
            <a:spLocks noGrp="1"/>
          </p:cNvSpPr>
          <p:nvPr>
            <p:ph idx="1"/>
          </p:nvPr>
        </p:nvSpPr>
        <p:spPr>
          <a:xfrm>
            <a:off x="2351088" y="1174460"/>
            <a:ext cx="7603848" cy="4295163"/>
          </a:xfrm>
        </p:spPr>
        <p:txBody>
          <a:bodyPr>
            <a:normAutofit fontScale="92500" lnSpcReduction="20000"/>
          </a:bodyPr>
          <a:lstStyle/>
          <a:p>
            <a:pPr>
              <a:buClr>
                <a:srgbClr val="92D050"/>
              </a:buClr>
              <a:buFont typeface="Wingdings 3" panose="05040102010807070707" pitchFamily="18" charset="2"/>
              <a:buChar char="u"/>
              <a:defRPr/>
            </a:pPr>
            <a:r>
              <a:rPr lang="en-US" sz="3000" dirty="0">
                <a:cs typeface="Arial" panose="020B0604020202020204" pitchFamily="34" charset="0"/>
              </a:rPr>
              <a:t>About every 3 hours, a person or vehicle is hit by a train</a:t>
            </a:r>
          </a:p>
          <a:p>
            <a:pPr marL="0" indent="0">
              <a:buClr>
                <a:srgbClr val="92D050"/>
              </a:buClr>
              <a:buNone/>
              <a:defRPr/>
            </a:pPr>
            <a:endParaRPr lang="en-US" sz="3000" dirty="0">
              <a:cs typeface="Arial" panose="020B0604020202020204" pitchFamily="34" charset="0"/>
            </a:endParaRPr>
          </a:p>
          <a:p>
            <a:pPr>
              <a:buClr>
                <a:srgbClr val="92D050"/>
              </a:buClr>
              <a:buFont typeface="Wingdings 3" panose="05040102010807070707" pitchFamily="18" charset="2"/>
              <a:buChar char="u"/>
              <a:defRPr/>
            </a:pPr>
            <a:r>
              <a:rPr lang="en-US" sz="3000" dirty="0">
                <a:cs typeface="Arial" panose="020B0604020202020204" pitchFamily="34" charset="0"/>
              </a:rPr>
              <a:t>Trains today are often bigger, faster and quieter then ever </a:t>
            </a:r>
          </a:p>
          <a:p>
            <a:pPr marL="0" indent="0">
              <a:buClr>
                <a:srgbClr val="92D050"/>
              </a:buClr>
              <a:buNone/>
              <a:defRPr/>
            </a:pPr>
            <a:endParaRPr lang="en-US" sz="3000" dirty="0">
              <a:cs typeface="Arial" panose="020B0604020202020204" pitchFamily="34" charset="0"/>
            </a:endParaRPr>
          </a:p>
          <a:p>
            <a:pPr>
              <a:buClr>
                <a:srgbClr val="92D050"/>
              </a:buClr>
              <a:buFont typeface="Wingdings 3" panose="05040102010807070707" pitchFamily="18" charset="2"/>
              <a:buChar char="u"/>
              <a:defRPr/>
            </a:pPr>
            <a:r>
              <a:rPr lang="en-US" sz="3000" dirty="0">
                <a:cs typeface="Arial" panose="020B0604020202020204" pitchFamily="34" charset="0"/>
              </a:rPr>
              <a:t>Anytime is train time – they run 24 hours a day</a:t>
            </a:r>
          </a:p>
          <a:p>
            <a:pPr marL="0" indent="0">
              <a:buNone/>
              <a:defRPr/>
            </a:pPr>
            <a:endParaRPr lang="en-US" dirty="0">
              <a:cs typeface="Arial" panose="020B0604020202020204" pitchFamily="34" charset="0"/>
            </a:endParaRPr>
          </a:p>
          <a:p>
            <a:pPr marL="0" indent="0" algn="ctr">
              <a:buNone/>
              <a:defRPr/>
            </a:pPr>
            <a:endParaRPr lang="en-US" dirty="0">
              <a:cs typeface="Arial" panose="020B0604020202020204" pitchFamily="34" charset="0"/>
            </a:endParaRPr>
          </a:p>
          <a:p>
            <a:pPr marL="0" indent="0" algn="ctr">
              <a:buNone/>
              <a:defRPr/>
            </a:pPr>
            <a:r>
              <a:rPr lang="en-US" sz="3500" b="1" dirty="0">
                <a:solidFill>
                  <a:srgbClr val="FF0000"/>
                </a:solidFill>
                <a:cs typeface="Arial" panose="020B0604020202020204" pitchFamily="34" charset="0"/>
              </a:rPr>
              <a:t>STAY OFF         STAY AWAY        STAY ALIVE</a:t>
            </a:r>
          </a:p>
          <a:p>
            <a:pPr marL="0" indent="0" algn="r">
              <a:buNone/>
              <a:defRPr/>
            </a:pPr>
            <a:endParaRPr lang="en-US" sz="1400" dirty="0"/>
          </a:p>
        </p:txBody>
      </p:sp>
      <p:sp>
        <p:nvSpPr>
          <p:cNvPr id="2" name="TextBox 1">
            <a:extLst>
              <a:ext uri="{FF2B5EF4-FFF2-40B4-BE49-F238E27FC236}">
                <a16:creationId xmlns:a16="http://schemas.microsoft.com/office/drawing/2014/main" id="{75EB3592-96DA-4AAF-A90A-E31EA05F33BE}"/>
              </a:ext>
            </a:extLst>
          </p:cNvPr>
          <p:cNvSpPr txBox="1"/>
          <p:nvPr/>
        </p:nvSpPr>
        <p:spPr>
          <a:xfrm>
            <a:off x="7496961" y="5746622"/>
            <a:ext cx="2961314" cy="276999"/>
          </a:xfrm>
          <a:prstGeom prst="rect">
            <a:avLst/>
          </a:prstGeom>
          <a:noFill/>
        </p:spPr>
        <p:txBody>
          <a:bodyPr wrap="square" rtlCol="0">
            <a:spAutoFit/>
          </a:bodyPr>
          <a:lstStyle/>
          <a:p>
            <a:pPr algn="r">
              <a:defRPr/>
            </a:pPr>
            <a:r>
              <a:rPr lang="en-US" sz="1200" dirty="0"/>
              <a:t>(Operation Lifesaver, 2017)</a:t>
            </a:r>
          </a:p>
        </p:txBody>
      </p:sp>
    </p:spTree>
    <p:extLst>
      <p:ext uri="{BB962C8B-B14F-4D97-AF65-F5344CB8AC3E}">
        <p14:creationId xmlns:p14="http://schemas.microsoft.com/office/powerpoint/2010/main" val="78455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5">
            <a:extLst>
              <a:ext uri="{FF2B5EF4-FFF2-40B4-BE49-F238E27FC236}">
                <a16:creationId xmlns:a16="http://schemas.microsoft.com/office/drawing/2014/main" id="{DE6D1987-F5FC-4B27-87F2-A7A39F6B1F70}"/>
              </a:ext>
            </a:extLst>
          </p:cNvPr>
          <p:cNvSpPr>
            <a:spLocks noGrp="1"/>
          </p:cNvSpPr>
          <p:nvPr>
            <p:ph type="title"/>
          </p:nvPr>
        </p:nvSpPr>
        <p:spPr>
          <a:xfrm>
            <a:off x="1524000" y="0"/>
            <a:ext cx="9144000" cy="1143000"/>
          </a:xfrm>
        </p:spPr>
        <p:txBody>
          <a:bodyPr/>
          <a:lstStyle/>
          <a:p>
            <a:pPr algn="ctr" eaLnBrk="1" hangingPunct="1"/>
            <a:r>
              <a:rPr lang="en-US" altLang="en-US" sz="3600" dirty="0"/>
              <a:t> </a:t>
            </a:r>
            <a:r>
              <a:rPr lang="en-US" altLang="en-US" sz="3600" dirty="0">
                <a:cs typeface="Arial" panose="020B0604020202020204" pitchFamily="34" charset="0"/>
              </a:rPr>
              <a:t>Railroad Safety and Light Rail </a:t>
            </a:r>
            <a:br>
              <a:rPr lang="en-US" altLang="en-US" sz="3600" dirty="0">
                <a:cs typeface="Arial" panose="020B0604020202020204" pitchFamily="34" charset="0"/>
              </a:rPr>
            </a:br>
            <a:r>
              <a:rPr lang="en-US" altLang="en-US" sz="3600" dirty="0">
                <a:cs typeface="Arial" panose="020B0604020202020204" pitchFamily="34" charset="0"/>
              </a:rPr>
              <a:t>Operation Lifesavers Curriculum </a:t>
            </a:r>
          </a:p>
        </p:txBody>
      </p:sp>
      <p:pic>
        <p:nvPicPr>
          <p:cNvPr id="63491" name="Content Placeholder 2">
            <a:extLst>
              <a:ext uri="{FF2B5EF4-FFF2-40B4-BE49-F238E27FC236}">
                <a16:creationId xmlns:a16="http://schemas.microsoft.com/office/drawing/2014/main" id="{071A0ABF-54CB-4EF7-8F56-E2BA6C06A47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325"/>
          <a:stretch/>
        </p:blipFill>
        <p:spPr>
          <a:xfrm>
            <a:off x="1676400" y="1411448"/>
            <a:ext cx="4191000" cy="3200400"/>
          </a:xfrm>
        </p:spPr>
      </p:pic>
      <p:pic>
        <p:nvPicPr>
          <p:cNvPr id="63492" name="Content Placeholder 2">
            <a:extLst>
              <a:ext uri="{FF2B5EF4-FFF2-40B4-BE49-F238E27FC236}">
                <a16:creationId xmlns:a16="http://schemas.microsoft.com/office/drawing/2014/main" id="{B5CB3F29-7FBC-4BC7-B108-BC3E3429520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00750" y="1411448"/>
            <a:ext cx="4437062" cy="3200400"/>
          </a:xfrm>
        </p:spPr>
      </p:pic>
      <p:pic>
        <p:nvPicPr>
          <p:cNvPr id="2" name="Picture 1">
            <a:extLst>
              <a:ext uri="{FF2B5EF4-FFF2-40B4-BE49-F238E27FC236}">
                <a16:creationId xmlns:a16="http://schemas.microsoft.com/office/drawing/2014/main" id="{5B04FDBB-DD59-4B2A-AAC5-D500569AFDBB}"/>
              </a:ext>
            </a:extLst>
          </p:cNvPr>
          <p:cNvPicPr>
            <a:picLocks noChangeAspect="1"/>
          </p:cNvPicPr>
          <p:nvPr/>
        </p:nvPicPr>
        <p:blipFill>
          <a:blip r:embed="rId4"/>
          <a:stretch>
            <a:fillRect/>
          </a:stretch>
        </p:blipFill>
        <p:spPr>
          <a:xfrm>
            <a:off x="7362737" y="4781305"/>
            <a:ext cx="2910980" cy="1164392"/>
          </a:xfrm>
          <a:prstGeom prst="rect">
            <a:avLst/>
          </a:prstGeom>
        </p:spPr>
      </p:pic>
      <p:pic>
        <p:nvPicPr>
          <p:cNvPr id="25602" name="Picture 2" descr="Image result for operation lifesaver">
            <a:extLst>
              <a:ext uri="{FF2B5EF4-FFF2-40B4-BE49-F238E27FC236}">
                <a16:creationId xmlns:a16="http://schemas.microsoft.com/office/drawing/2014/main" id="{DF6B560D-445D-487D-952C-C9DA0D0D6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897" y="4781306"/>
            <a:ext cx="1182847" cy="1182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79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4">
            <a:extLst>
              <a:ext uri="{FF2B5EF4-FFF2-40B4-BE49-F238E27FC236}">
                <a16:creationId xmlns:a16="http://schemas.microsoft.com/office/drawing/2014/main" id="{BB465CCC-6772-48E6-93F6-A5CB800424BE}"/>
              </a:ext>
            </a:extLst>
          </p:cNvPr>
          <p:cNvSpPr>
            <a:spLocks noGrp="1"/>
          </p:cNvSpPr>
          <p:nvPr>
            <p:ph type="title"/>
          </p:nvPr>
        </p:nvSpPr>
        <p:spPr>
          <a:xfrm>
            <a:off x="1880394" y="992931"/>
            <a:ext cx="8431213" cy="553673"/>
          </a:xfrm>
        </p:spPr>
        <p:txBody>
          <a:bodyPr>
            <a:normAutofit fontScale="90000"/>
          </a:bodyPr>
          <a:lstStyle/>
          <a:p>
            <a:pPr algn="ctr" eaLnBrk="1" hangingPunct="1"/>
            <a:r>
              <a:rPr lang="en-US" altLang="en-US" sz="3600" dirty="0">
                <a:cs typeface="Arial" panose="020B0604020202020204" pitchFamily="34" charset="0"/>
              </a:rPr>
              <a:t>Poison Statistics- National Data 2015</a:t>
            </a:r>
            <a:br>
              <a:rPr lang="en-US" altLang="en-US" sz="3600" dirty="0">
                <a:cs typeface="Arial" panose="020B0604020202020204" pitchFamily="34" charset="0"/>
              </a:rPr>
            </a:br>
            <a:br>
              <a:rPr lang="en-US" altLang="en-US" sz="3600" dirty="0">
                <a:cs typeface="Arial" panose="020B0604020202020204" pitchFamily="34" charset="0"/>
              </a:rPr>
            </a:br>
            <a:br>
              <a:rPr lang="en-US" altLang="en-US" sz="3600" dirty="0">
                <a:cs typeface="Arial" panose="020B0604020202020204" pitchFamily="34" charset="0"/>
              </a:rPr>
            </a:br>
            <a:endParaRPr lang="en-US" altLang="en-US" sz="3600" dirty="0">
              <a:cs typeface="Arial" panose="020B0604020202020204" pitchFamily="34" charset="0"/>
            </a:endParaRPr>
          </a:p>
        </p:txBody>
      </p:sp>
      <p:sp>
        <p:nvSpPr>
          <p:cNvPr id="64515" name="TextBox 1">
            <a:extLst>
              <a:ext uri="{FF2B5EF4-FFF2-40B4-BE49-F238E27FC236}">
                <a16:creationId xmlns:a16="http://schemas.microsoft.com/office/drawing/2014/main" id="{A02DB55E-B332-4DC1-B553-C4D433DC2AF1}"/>
              </a:ext>
            </a:extLst>
          </p:cNvPr>
          <p:cNvSpPr txBox="1">
            <a:spLocks noChangeArrowheads="1"/>
          </p:cNvSpPr>
          <p:nvPr/>
        </p:nvSpPr>
        <p:spPr bwMode="auto">
          <a:xfrm>
            <a:off x="2590800" y="1269767"/>
            <a:ext cx="73914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None/>
            </a:pPr>
            <a:r>
              <a:rPr lang="en-US" altLang="en-US" sz="2400" dirty="0">
                <a:latin typeface="+mn-lt"/>
                <a:cs typeface="Arial" panose="020B0604020202020204" pitchFamily="34" charset="0"/>
              </a:rPr>
              <a:t>In 2017, the 55 U.S. poison control centers provided telephone guidance for nearly 2.12 million human poison exposures</a:t>
            </a:r>
          </a:p>
          <a:p>
            <a:pPr>
              <a:spcBef>
                <a:spcPct val="0"/>
              </a:spcBef>
              <a:buClrTx/>
              <a:buSzTx/>
              <a:buNone/>
            </a:pPr>
            <a:endParaRPr lang="en-US" altLang="en-US" sz="2400" dirty="0">
              <a:latin typeface="+mn-lt"/>
              <a:cs typeface="Arial" panose="020B0604020202020204" pitchFamily="34" charset="0"/>
            </a:endParaRPr>
          </a:p>
          <a:p>
            <a:pPr>
              <a:spcBef>
                <a:spcPct val="0"/>
              </a:spcBef>
              <a:buClrTx/>
              <a:buSzTx/>
              <a:buNone/>
            </a:pPr>
            <a:br>
              <a:rPr lang="en-US" altLang="en-US" sz="2400" dirty="0">
                <a:latin typeface="+mn-lt"/>
                <a:cs typeface="Arial" panose="020B0604020202020204" pitchFamily="34" charset="0"/>
              </a:rPr>
            </a:br>
            <a:r>
              <a:rPr lang="en-US" altLang="en-US" sz="2400" dirty="0">
                <a:latin typeface="+mn-lt"/>
                <a:cs typeface="Arial" panose="020B0604020202020204" pitchFamily="34" charset="0"/>
              </a:rPr>
              <a:t>That’s about:</a:t>
            </a:r>
          </a:p>
          <a:p>
            <a:pPr marL="1085850" lvl="1" indent="-342900">
              <a:spcBef>
                <a:spcPct val="0"/>
              </a:spcBef>
              <a:buClrTx/>
              <a:buSzTx/>
              <a:buFont typeface="Arial" panose="020B0604020202020204" pitchFamily="34" charset="0"/>
              <a:buChar char="•"/>
            </a:pPr>
            <a:r>
              <a:rPr lang="en-US" altLang="en-US" sz="2200" dirty="0">
                <a:latin typeface="+mn-lt"/>
                <a:cs typeface="Arial" panose="020B0604020202020204" pitchFamily="34" charset="0"/>
              </a:rPr>
              <a:t>6.4 poison exposures/</a:t>
            </a:r>
            <a:r>
              <a:rPr lang="en-US" altLang="en-US" sz="2200">
                <a:latin typeface="+mn-lt"/>
                <a:cs typeface="Arial" panose="020B0604020202020204" pitchFamily="34" charset="0"/>
              </a:rPr>
              <a:t>1000 population</a:t>
            </a:r>
            <a:endParaRPr lang="en-US" altLang="en-US" sz="2200" dirty="0">
              <a:latin typeface="+mn-lt"/>
              <a:cs typeface="Arial" panose="020B0604020202020204" pitchFamily="34" charset="0"/>
            </a:endParaRPr>
          </a:p>
          <a:p>
            <a:pPr marL="1085850" lvl="1" indent="-342900">
              <a:spcBef>
                <a:spcPct val="0"/>
              </a:spcBef>
              <a:buClrTx/>
              <a:buSzTx/>
              <a:buFont typeface="Arial" panose="020B0604020202020204" pitchFamily="34" charset="0"/>
              <a:buChar char="•"/>
            </a:pPr>
            <a:r>
              <a:rPr lang="en-US" altLang="en-US" sz="2200" dirty="0">
                <a:latin typeface="+mn-lt"/>
                <a:cs typeface="Arial" panose="020B0604020202020204" pitchFamily="34" charset="0"/>
              </a:rPr>
              <a:t>1 poison exposure reported to U.S. poison control centers every 14.9 seconds</a:t>
            </a:r>
          </a:p>
        </p:txBody>
      </p:sp>
      <p:pic>
        <p:nvPicPr>
          <p:cNvPr id="2" name="Picture 1">
            <a:extLst>
              <a:ext uri="{FF2B5EF4-FFF2-40B4-BE49-F238E27FC236}">
                <a16:creationId xmlns:a16="http://schemas.microsoft.com/office/drawing/2014/main" id="{11152F2D-AE36-4135-A611-15BB21CA7545}"/>
              </a:ext>
            </a:extLst>
          </p:cNvPr>
          <p:cNvPicPr>
            <a:picLocks noChangeAspect="1"/>
          </p:cNvPicPr>
          <p:nvPr/>
        </p:nvPicPr>
        <p:blipFill>
          <a:blip r:embed="rId2"/>
          <a:stretch>
            <a:fillRect/>
          </a:stretch>
        </p:blipFill>
        <p:spPr>
          <a:xfrm>
            <a:off x="1641446" y="4615469"/>
            <a:ext cx="2723801" cy="1361901"/>
          </a:xfrm>
          <a:prstGeom prst="rect">
            <a:avLst/>
          </a:prstGeom>
        </p:spPr>
      </p:pic>
      <p:sp>
        <p:nvSpPr>
          <p:cNvPr id="3" name="TextBox 2">
            <a:extLst>
              <a:ext uri="{FF2B5EF4-FFF2-40B4-BE49-F238E27FC236}">
                <a16:creationId xmlns:a16="http://schemas.microsoft.com/office/drawing/2014/main" id="{242F3D79-03E9-4280-ACE9-C95BDA063B21}"/>
              </a:ext>
            </a:extLst>
          </p:cNvPr>
          <p:cNvSpPr txBox="1"/>
          <p:nvPr/>
        </p:nvSpPr>
        <p:spPr>
          <a:xfrm>
            <a:off x="8237057" y="5838870"/>
            <a:ext cx="2814645" cy="276999"/>
          </a:xfrm>
          <a:prstGeom prst="rect">
            <a:avLst/>
          </a:prstGeom>
          <a:noFill/>
        </p:spPr>
        <p:txBody>
          <a:bodyPr wrap="square" rtlCol="0">
            <a:spAutoFit/>
          </a:bodyPr>
          <a:lstStyle/>
          <a:p>
            <a:r>
              <a:rPr lang="en-US" sz="1200" dirty="0"/>
              <a:t>(National Poison Data System, 2017)</a:t>
            </a:r>
          </a:p>
        </p:txBody>
      </p:sp>
    </p:spTree>
    <p:extLst>
      <p:ext uri="{BB962C8B-B14F-4D97-AF65-F5344CB8AC3E}">
        <p14:creationId xmlns:p14="http://schemas.microsoft.com/office/powerpoint/2010/main" val="3088496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a:extLst>
              <a:ext uri="{FF2B5EF4-FFF2-40B4-BE49-F238E27FC236}">
                <a16:creationId xmlns:a16="http://schemas.microsoft.com/office/drawing/2014/main" id="{2800905C-5282-47A5-8415-92A455F603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50" b="2007"/>
          <a:stretch/>
        </p:blipFill>
        <p:spPr bwMode="auto">
          <a:xfrm>
            <a:off x="2182805" y="140106"/>
            <a:ext cx="7752028" cy="562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094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1219</Words>
  <Application>Microsoft Office PowerPoint</Application>
  <PresentationFormat>Widescreen</PresentationFormat>
  <Paragraphs>138</Paragraphs>
  <Slides>32</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ＭＳ Ｐゴシック</vt:lpstr>
      <vt:lpstr>Arial</vt:lpstr>
      <vt:lpstr>Calibri</vt:lpstr>
      <vt:lpstr>Calibri Light</vt:lpstr>
      <vt:lpstr>Times New Roman</vt:lpstr>
      <vt:lpstr>Wingdings</vt:lpstr>
      <vt:lpstr>Wingdings 3</vt:lpstr>
      <vt:lpstr>Office Theme</vt:lpstr>
      <vt:lpstr>PowerPoint Presentation</vt:lpstr>
      <vt:lpstr>Water Safety/ Sun Safety House</vt:lpstr>
      <vt:lpstr>Drowning's and Skin Cancer in Arizona</vt:lpstr>
      <vt:lpstr>Water Safety/ Sun Safety House</vt:lpstr>
      <vt:lpstr>Stranger Danger</vt:lpstr>
      <vt:lpstr>Railroad Safety </vt:lpstr>
      <vt:lpstr> Railroad Safety and Light Rail  Operation Lifesavers Curriculum </vt:lpstr>
      <vt:lpstr>Poison Statistics- National Data 2015   </vt:lpstr>
      <vt:lpstr>PowerPoint Presentation</vt:lpstr>
      <vt:lpstr>Poison House 1-800-222-1222</vt:lpstr>
      <vt:lpstr>Gun Safety House  According to the Arizona Child Fatality Report, there were 43 firearm-related child fatalities in 2017  (a 19% increase from 2016, n=36) </vt:lpstr>
      <vt:lpstr>Healthy Living and Germ House </vt:lpstr>
      <vt:lpstr>This house features a sink where children are taught the importance of washing their hands.  The sink station uses glo-germ lotion and black lighting, allowing them to see what germs would be on their hands if they hadn’t washed them.</vt:lpstr>
      <vt:lpstr>Vaccinations </vt:lpstr>
      <vt:lpstr>Outside Walls</vt:lpstr>
      <vt:lpstr>Distracted/Impaired Driving</vt:lpstr>
      <vt:lpstr>According To The National Highway Traffic Safety Administration (2017), Distracted Driving Is Dangerous </vt:lpstr>
      <vt:lpstr>The National Highway Traffic Safety Administration (2017) reports…. </vt:lpstr>
      <vt:lpstr>Don’t Let This Be Your Last Words</vt:lpstr>
      <vt:lpstr> Activities which are geared towards adults and teens, include; Alcohol/Marijuana Vision Googles/ Texting Mats, Impaired Walking Mat And Impaired/Distracted Games.</vt:lpstr>
      <vt:lpstr>PowerPoint Presentation</vt:lpstr>
      <vt:lpstr>Older Adult Burn Prevention</vt:lpstr>
      <vt:lpstr>Senior Falls</vt:lpstr>
      <vt:lpstr>Conditions Contributing to Falls</vt:lpstr>
      <vt:lpstr>Banner Health Senior Safety House.</vt:lpstr>
      <vt:lpstr>PowerPoint Presentation</vt:lpstr>
      <vt:lpstr>PowerPoint Presentation</vt:lpstr>
      <vt:lpstr>Adding Partners And Other Education To Safety Town Is Easy</vt:lpstr>
      <vt:lpstr>PowerPoint Presentation</vt:lpstr>
      <vt:lpstr>Banner Safety Town</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Carolen K Letavec</dc:creator>
  <cp:lastModifiedBy>Carolen K Letavec</cp:lastModifiedBy>
  <cp:revision>1</cp:revision>
  <dcterms:created xsi:type="dcterms:W3CDTF">2019-06-13T16:21:37Z</dcterms:created>
  <dcterms:modified xsi:type="dcterms:W3CDTF">2019-06-13T16:22:23Z</dcterms:modified>
</cp:coreProperties>
</file>