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3" r:id="rId1"/>
  </p:sldMasterIdLst>
  <p:handoutMasterIdLst>
    <p:handoutMasterId r:id="rId34"/>
  </p:handoutMasterIdLst>
  <p:sldIdLst>
    <p:sldId id="256" r:id="rId2"/>
    <p:sldId id="257" r:id="rId3"/>
    <p:sldId id="289" r:id="rId4"/>
    <p:sldId id="258" r:id="rId5"/>
    <p:sldId id="290" r:id="rId6"/>
    <p:sldId id="259" r:id="rId7"/>
    <p:sldId id="261" r:id="rId8"/>
    <p:sldId id="262" r:id="rId9"/>
    <p:sldId id="260" r:id="rId10"/>
    <p:sldId id="264" r:id="rId11"/>
    <p:sldId id="266" r:id="rId12"/>
    <p:sldId id="270" r:id="rId13"/>
    <p:sldId id="267" r:id="rId14"/>
    <p:sldId id="271" r:id="rId15"/>
    <p:sldId id="272" r:id="rId16"/>
    <p:sldId id="268" r:id="rId17"/>
    <p:sldId id="273" r:id="rId18"/>
    <p:sldId id="291" r:id="rId19"/>
    <p:sldId id="287" r:id="rId20"/>
    <p:sldId id="265" r:id="rId21"/>
    <p:sldId id="283" r:id="rId22"/>
    <p:sldId id="285" r:id="rId23"/>
    <p:sldId id="269" r:id="rId24"/>
    <p:sldId id="274" r:id="rId25"/>
    <p:sldId id="275" r:id="rId26"/>
    <p:sldId id="276" r:id="rId27"/>
    <p:sldId id="277" r:id="rId28"/>
    <p:sldId id="278" r:id="rId29"/>
    <p:sldId id="279" r:id="rId30"/>
    <p:sldId id="280" r:id="rId31"/>
    <p:sldId id="288" r:id="rId32"/>
    <p:sldId id="282" r:id="rId33"/>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9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4B0"/>
    <a:srgbClr val="AD741F"/>
    <a:srgbClr val="FCC894"/>
    <a:srgbClr val="863C04"/>
    <a:srgbClr val="00827F"/>
    <a:srgbClr val="00B8B4"/>
    <a:srgbClr val="005654"/>
    <a:srgbClr val="006666"/>
    <a:srgbClr val="272775"/>
    <a:srgbClr val="F709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828" y="60"/>
      </p:cViewPr>
      <p:guideLst>
        <p:guide orient="horz" pos="2160"/>
        <p:guide pos="912"/>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488" cy="461963"/>
          </a:xfrm>
          <a:prstGeom prst="rect">
            <a:avLst/>
          </a:prstGeom>
        </p:spPr>
        <p:txBody>
          <a:bodyPr vert="horz" lIns="91435" tIns="45717" rIns="91435" bIns="45717" rtlCol="0"/>
          <a:lstStyle>
            <a:lvl1pPr algn="l">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3937000" y="1"/>
            <a:ext cx="3011488" cy="461963"/>
          </a:xfrm>
          <a:prstGeom prst="rect">
            <a:avLst/>
          </a:prstGeom>
        </p:spPr>
        <p:txBody>
          <a:bodyPr vert="horz" lIns="91435" tIns="45717" rIns="91435" bIns="45717" rtlCol="0"/>
          <a:lstStyle>
            <a:lvl1pPr algn="r">
              <a:defRPr sz="1200">
                <a:latin typeface="Arial" charset="0"/>
              </a:defRPr>
            </a:lvl1pPr>
          </a:lstStyle>
          <a:p>
            <a:pPr>
              <a:defRPr/>
            </a:pPr>
            <a:fld id="{E269B6C6-F202-4F6A-831F-8256E8F57A61}" type="datetimeFigureOut">
              <a:rPr lang="en-US"/>
              <a:pPr>
                <a:defRPr/>
              </a:pPr>
              <a:t>6/12/2019</a:t>
            </a:fld>
            <a:endParaRPr lang="en-US" dirty="0"/>
          </a:p>
        </p:txBody>
      </p:sp>
      <p:sp>
        <p:nvSpPr>
          <p:cNvPr id="4" name="Footer Placeholder 3"/>
          <p:cNvSpPr>
            <a:spLocks noGrp="1"/>
          </p:cNvSpPr>
          <p:nvPr>
            <p:ph type="ftr" sz="quarter" idx="2"/>
          </p:nvPr>
        </p:nvSpPr>
        <p:spPr>
          <a:xfrm>
            <a:off x="0" y="8772526"/>
            <a:ext cx="3011488" cy="461963"/>
          </a:xfrm>
          <a:prstGeom prst="rect">
            <a:avLst/>
          </a:prstGeom>
        </p:spPr>
        <p:txBody>
          <a:bodyPr vert="horz" lIns="91435" tIns="45717" rIns="91435" bIns="45717" rtlCol="0" anchor="b"/>
          <a:lstStyle>
            <a:lvl1pPr algn="l">
              <a:defRPr sz="12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3937000" y="8772526"/>
            <a:ext cx="3011488" cy="461963"/>
          </a:xfrm>
          <a:prstGeom prst="rect">
            <a:avLst/>
          </a:prstGeom>
        </p:spPr>
        <p:txBody>
          <a:bodyPr vert="horz" wrap="square" lIns="91435" tIns="45717" rIns="91435" bIns="45717" numCol="1" anchor="b" anchorCtr="0" compatLnSpc="1">
            <a:prstTxWarp prst="textNoShape">
              <a:avLst/>
            </a:prstTxWarp>
          </a:bodyPr>
          <a:lstStyle>
            <a:lvl1pPr algn="r">
              <a:defRPr sz="1200"/>
            </a:lvl1pPr>
          </a:lstStyle>
          <a:p>
            <a:pPr>
              <a:defRPr/>
            </a:pPr>
            <a:fld id="{E68AF124-BCD6-43CD-AC7A-4D0C1D271465}" type="slidenum">
              <a:rPr lang="en-US" altLang="en-US"/>
              <a:pPr>
                <a:defRPr/>
              </a:pPr>
              <a:t>‹#›</a:t>
            </a:fld>
            <a:endParaRPr lang="en-US" altLang="en-US" dirty="0"/>
          </a:p>
        </p:txBody>
      </p:sp>
    </p:spTree>
    <p:extLst>
      <p:ext uri="{BB962C8B-B14F-4D97-AF65-F5344CB8AC3E}">
        <p14:creationId xmlns:p14="http://schemas.microsoft.com/office/powerpoint/2010/main" val="203558210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94733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6/12/2019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72010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6/12/2019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34962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6/12/2019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16800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6/12/2019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63371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6/12/2019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48898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6/12/2019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98504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9547EF1-9136-4F95-A249-BDCE49CBE5D4}" type="slidenum">
              <a:rPr lang="en-US" altLang="en-US" smtClean="0"/>
              <a:pPr>
                <a:defRPr/>
              </a:pPr>
              <a:t>‹#›</a:t>
            </a:fld>
            <a:endParaRPr lang="en-US" altLang="en-US" dirty="0"/>
          </a:p>
        </p:txBody>
      </p:sp>
    </p:spTree>
    <p:extLst>
      <p:ext uri="{BB962C8B-B14F-4D97-AF65-F5344CB8AC3E}">
        <p14:creationId xmlns:p14="http://schemas.microsoft.com/office/powerpoint/2010/main" val="3582419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0FEC761-D5A5-405B-AC7A-BC6377B1D29C}" type="slidenum">
              <a:rPr lang="en-US" altLang="en-US" smtClean="0"/>
              <a:pPr>
                <a:defRPr/>
              </a:pPr>
              <a:t>‹#›</a:t>
            </a:fld>
            <a:endParaRPr lang="en-US" altLang="en-US" dirty="0"/>
          </a:p>
        </p:txBody>
      </p:sp>
    </p:spTree>
    <p:extLst>
      <p:ext uri="{BB962C8B-B14F-4D97-AF65-F5344CB8AC3E}">
        <p14:creationId xmlns:p14="http://schemas.microsoft.com/office/powerpoint/2010/main" val="1775835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3886200"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xfrm rot="5400000">
            <a:off x="7494989" y="1828771"/>
            <a:ext cx="990599" cy="228659"/>
          </a:xfrm>
          <a:prstGeom prst="rect">
            <a:avLst/>
          </a:prstGeom>
          <a:ln/>
        </p:spPr>
        <p:txBody>
          <a:bodyPr/>
          <a:lstStyle>
            <a:lvl1pPr>
              <a:defRPr/>
            </a:lvl1pPr>
          </a:lstStyle>
          <a:p>
            <a:pPr>
              <a:defRPr/>
            </a:pPr>
            <a:endParaRPr lang="en-US" dirty="0"/>
          </a:p>
        </p:txBody>
      </p:sp>
      <p:sp>
        <p:nvSpPr>
          <p:cNvPr id="6" name="Rectangle 9"/>
          <p:cNvSpPr>
            <a:spLocks noGrp="1" noChangeArrowheads="1"/>
          </p:cNvSpPr>
          <p:nvPr>
            <p:ph type="ftr" sz="quarter" idx="11"/>
          </p:nvPr>
        </p:nvSpPr>
        <p:spPr>
          <a:xfrm rot="5400000">
            <a:off x="6233335" y="3263371"/>
            <a:ext cx="3859795" cy="228660"/>
          </a:xfrm>
          <a:prstGeom prst="rect">
            <a:avLst/>
          </a:prstGeom>
          <a:ln/>
        </p:spPr>
        <p:txBody>
          <a:bodyPr/>
          <a:lstStyle>
            <a:lvl1pPr>
              <a:defRPr/>
            </a:lvl1pPr>
          </a:lstStyle>
          <a:p>
            <a:pPr>
              <a:defRPr/>
            </a:pPr>
            <a:endParaRPr lang="en-US" dirty="0"/>
          </a:p>
        </p:txBody>
      </p:sp>
      <p:sp>
        <p:nvSpPr>
          <p:cNvPr id="7" name="Rectangle 10"/>
          <p:cNvSpPr>
            <a:spLocks noGrp="1" noChangeArrowheads="1"/>
          </p:cNvSpPr>
          <p:nvPr>
            <p:ph type="sldNum" sz="quarter" idx="12"/>
          </p:nvPr>
        </p:nvSpPr>
        <p:spPr>
          <a:xfrm>
            <a:off x="7766431" y="295736"/>
            <a:ext cx="628813" cy="767687"/>
          </a:xfrm>
          <a:prstGeom prst="rect">
            <a:avLst/>
          </a:prstGeom>
          <a:ln/>
        </p:spPr>
        <p:txBody>
          <a:bodyPr/>
          <a:lstStyle>
            <a:lvl1pPr>
              <a:defRPr/>
            </a:lvl1pPr>
          </a:lstStyle>
          <a:p>
            <a:pPr>
              <a:defRPr/>
            </a:pPr>
            <a:fld id="{A27C7B3F-E2EE-49FC-B4DB-D1AD2500630F}" type="slidenum">
              <a:rPr lang="en-US" altLang="en-US"/>
              <a:pPr>
                <a:defRPr/>
              </a:pPr>
              <a:t>‹#›</a:t>
            </a:fld>
            <a:endParaRPr lang="en-US" altLang="en-US" dirty="0"/>
          </a:p>
        </p:txBody>
      </p:sp>
    </p:spTree>
    <p:extLst>
      <p:ext uri="{BB962C8B-B14F-4D97-AF65-F5344CB8AC3E}">
        <p14:creationId xmlns:p14="http://schemas.microsoft.com/office/powerpoint/2010/main" val="2175995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3886200" cy="4419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3886200" cy="2133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886200"/>
            <a:ext cx="3886200" cy="2133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p:cNvSpPr>
            <a:spLocks noGrp="1" noChangeArrowheads="1"/>
          </p:cNvSpPr>
          <p:nvPr>
            <p:ph type="dt" sz="half" idx="10"/>
          </p:nvPr>
        </p:nvSpPr>
        <p:spPr>
          <a:xfrm rot="5400000">
            <a:off x="7494989" y="1828771"/>
            <a:ext cx="990599" cy="228659"/>
          </a:xfrm>
          <a:prstGeom prst="rect">
            <a:avLst/>
          </a:prstGeom>
          <a:ln/>
        </p:spPr>
        <p:txBody>
          <a:bodyPr/>
          <a:lstStyle>
            <a:lvl1pPr>
              <a:defRPr/>
            </a:lvl1pPr>
          </a:lstStyle>
          <a:p>
            <a:pPr>
              <a:defRPr/>
            </a:pPr>
            <a:endParaRPr lang="en-US" dirty="0"/>
          </a:p>
        </p:txBody>
      </p:sp>
      <p:sp>
        <p:nvSpPr>
          <p:cNvPr id="7" name="Rectangle 9"/>
          <p:cNvSpPr>
            <a:spLocks noGrp="1" noChangeArrowheads="1"/>
          </p:cNvSpPr>
          <p:nvPr>
            <p:ph type="ftr" sz="quarter" idx="11"/>
          </p:nvPr>
        </p:nvSpPr>
        <p:spPr>
          <a:xfrm rot="5400000">
            <a:off x="6233335" y="3263371"/>
            <a:ext cx="3859795" cy="228660"/>
          </a:xfrm>
          <a:prstGeom prst="rect">
            <a:avLst/>
          </a:prstGeom>
          <a:ln/>
        </p:spPr>
        <p:txBody>
          <a:bodyPr/>
          <a:lstStyle>
            <a:lvl1pPr>
              <a:defRPr/>
            </a:lvl1pPr>
          </a:lstStyle>
          <a:p>
            <a:pPr>
              <a:defRPr/>
            </a:pPr>
            <a:endParaRPr lang="en-US" dirty="0"/>
          </a:p>
        </p:txBody>
      </p:sp>
      <p:sp>
        <p:nvSpPr>
          <p:cNvPr id="8" name="Rectangle 10"/>
          <p:cNvSpPr>
            <a:spLocks noGrp="1" noChangeArrowheads="1"/>
          </p:cNvSpPr>
          <p:nvPr>
            <p:ph type="sldNum" sz="quarter" idx="12"/>
          </p:nvPr>
        </p:nvSpPr>
        <p:spPr>
          <a:xfrm>
            <a:off x="7766431" y="295736"/>
            <a:ext cx="628813" cy="767687"/>
          </a:xfrm>
          <a:prstGeom prst="rect">
            <a:avLst/>
          </a:prstGeom>
          <a:ln/>
        </p:spPr>
        <p:txBody>
          <a:bodyPr/>
          <a:lstStyle>
            <a:lvl1pPr>
              <a:defRPr/>
            </a:lvl1pPr>
          </a:lstStyle>
          <a:p>
            <a:pPr>
              <a:defRPr/>
            </a:pPr>
            <a:fld id="{F2567E3E-5384-44DB-9066-44A456488EEB}" type="slidenum">
              <a:rPr lang="en-US" altLang="en-US"/>
              <a:pPr>
                <a:defRPr/>
              </a:pPr>
              <a:t>‹#›</a:t>
            </a:fld>
            <a:endParaRPr lang="en-US" altLang="en-US" dirty="0"/>
          </a:p>
        </p:txBody>
      </p:sp>
    </p:spTree>
    <p:extLst>
      <p:ext uri="{BB962C8B-B14F-4D97-AF65-F5344CB8AC3E}">
        <p14:creationId xmlns:p14="http://schemas.microsoft.com/office/powerpoint/2010/main" val="359693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6B405D3-B7E0-4CE0-86B2-04E95739CB80}" type="slidenum">
              <a:rPr lang="en-US" altLang="en-US" smtClean="0"/>
              <a:pPr>
                <a:defRPr/>
              </a:pPr>
              <a:t>‹#›</a:t>
            </a:fld>
            <a:endParaRPr lang="en-US" altLang="en-US" dirty="0"/>
          </a:p>
        </p:txBody>
      </p:sp>
    </p:spTree>
    <p:extLst>
      <p:ext uri="{BB962C8B-B14F-4D97-AF65-F5344CB8AC3E}">
        <p14:creationId xmlns:p14="http://schemas.microsoft.com/office/powerpoint/2010/main" val="146594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3346178-59B9-4E9D-8BD0-EC508F08097D}" type="slidenum">
              <a:rPr lang="en-US" altLang="en-US" smtClean="0"/>
              <a:pPr>
                <a:defRPr/>
              </a:pPr>
              <a:t>‹#›</a:t>
            </a:fld>
            <a:endParaRPr lang="en-US" altLang="en-US" dirty="0"/>
          </a:p>
        </p:txBody>
      </p:sp>
    </p:spTree>
    <p:extLst>
      <p:ext uri="{BB962C8B-B14F-4D97-AF65-F5344CB8AC3E}">
        <p14:creationId xmlns:p14="http://schemas.microsoft.com/office/powerpoint/2010/main" val="3282645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D54FFBDC-FEA6-4138-BB74-22FD6B000DC0}" type="slidenum">
              <a:rPr lang="en-US" altLang="en-US" smtClean="0"/>
              <a:pPr>
                <a:defRPr/>
              </a:pPr>
              <a:t>‹#›</a:t>
            </a:fld>
            <a:endParaRPr lang="en-US" altLang="en-US" dirty="0"/>
          </a:p>
        </p:txBody>
      </p:sp>
    </p:spTree>
    <p:extLst>
      <p:ext uri="{BB962C8B-B14F-4D97-AF65-F5344CB8AC3E}">
        <p14:creationId xmlns:p14="http://schemas.microsoft.com/office/powerpoint/2010/main" val="3971189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E4E4348F-2E43-4FEA-B26A-F8DD7A65C920}" type="slidenum">
              <a:rPr lang="en-US" altLang="en-US" smtClean="0"/>
              <a:pPr>
                <a:defRPr/>
              </a:pPr>
              <a:t>‹#›</a:t>
            </a:fld>
            <a:endParaRPr lang="en-US" altLang="en-US" dirty="0"/>
          </a:p>
        </p:txBody>
      </p:sp>
    </p:spTree>
    <p:extLst>
      <p:ext uri="{BB962C8B-B14F-4D97-AF65-F5344CB8AC3E}">
        <p14:creationId xmlns:p14="http://schemas.microsoft.com/office/powerpoint/2010/main" val="2414777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15C157C4-AB4F-40AA-A7CB-BD0F7675A9A2}" type="slidenum">
              <a:rPr lang="en-US" altLang="en-US" smtClean="0"/>
              <a:pPr>
                <a:defRPr/>
              </a:pPr>
              <a:t>‹#›</a:t>
            </a:fld>
            <a:endParaRPr lang="en-US" altLang="en-US" dirty="0"/>
          </a:p>
        </p:txBody>
      </p:sp>
    </p:spTree>
    <p:extLst>
      <p:ext uri="{BB962C8B-B14F-4D97-AF65-F5344CB8AC3E}">
        <p14:creationId xmlns:p14="http://schemas.microsoft.com/office/powerpoint/2010/main" val="3097980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0FBE1FC3-534D-4232-8803-603BE2B65D50}" type="slidenum">
              <a:rPr lang="en-US" altLang="en-US" smtClean="0"/>
              <a:pPr>
                <a:defRPr/>
              </a:pPr>
              <a:t>‹#›</a:t>
            </a:fld>
            <a:endParaRPr lang="en-US" altLang="en-US" dirty="0"/>
          </a:p>
        </p:txBody>
      </p:sp>
    </p:spTree>
    <p:extLst>
      <p:ext uri="{BB962C8B-B14F-4D97-AF65-F5344CB8AC3E}">
        <p14:creationId xmlns:p14="http://schemas.microsoft.com/office/powerpoint/2010/main" val="1914585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AFB403EE-1ABC-42E4-A3B5-2D4881AFF3D1}" type="slidenum">
              <a:rPr lang="en-US" altLang="en-US" smtClean="0"/>
              <a:pPr>
                <a:defRPr/>
              </a:pPr>
              <a:t>‹#›</a:t>
            </a:fld>
            <a:endParaRPr lang="en-US" altLang="en-US" dirty="0"/>
          </a:p>
        </p:txBody>
      </p:sp>
    </p:spTree>
    <p:extLst>
      <p:ext uri="{BB962C8B-B14F-4D97-AF65-F5344CB8AC3E}">
        <p14:creationId xmlns:p14="http://schemas.microsoft.com/office/powerpoint/2010/main" val="2911941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F1F630D-85DA-4CA0-8771-7A1D00A44FA9}" type="slidenum">
              <a:rPr lang="en-US" altLang="en-US" smtClean="0"/>
              <a:pPr>
                <a:defRPr/>
              </a:pPr>
              <a:t>‹#›</a:t>
            </a:fld>
            <a:endParaRPr lang="en-US" altLang="en-US" dirty="0"/>
          </a:p>
        </p:txBody>
      </p:sp>
    </p:spTree>
    <p:extLst>
      <p:ext uri="{BB962C8B-B14F-4D97-AF65-F5344CB8AC3E}">
        <p14:creationId xmlns:p14="http://schemas.microsoft.com/office/powerpoint/2010/main" val="2597082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6/12/2019</a:t>
            </a:fld>
            <a:endParaRPr lang="en-US" dirty="0"/>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25533532"/>
      </p:ext>
    </p:extLst>
  </p:cSld>
  <p:clrMap bg1="dk1" tx1="lt1" bg2="dk2" tx2="lt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 id="2147483912" r:id="rId19"/>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hyperlink" Target="Documentation%20Quiz.docx" TargetMode="Externa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52400" y="381000"/>
            <a:ext cx="8991600" cy="814981"/>
          </a:xfrm>
        </p:spPr>
        <p:txBody>
          <a:bodyPr>
            <a:normAutofit fontScale="90000"/>
          </a:bodyPr>
          <a:lstStyle/>
          <a:p>
            <a:pPr algn="ctr" eaLnBrk="1" hangingPunct="1"/>
            <a:r>
              <a:rPr lang="en-US" altLang="en-US" sz="4400" dirty="0"/>
              <a:t>Documentation Guidelines</a:t>
            </a:r>
          </a:p>
        </p:txBody>
      </p:sp>
      <p:pic>
        <p:nvPicPr>
          <p:cNvPr id="3" name="Picture 2"/>
          <p:cNvPicPr>
            <a:picLocks noChangeAspect="1"/>
          </p:cNvPicPr>
          <p:nvPr/>
        </p:nvPicPr>
        <p:blipFill>
          <a:blip r:embed="rId2"/>
          <a:stretch>
            <a:fillRect/>
          </a:stretch>
        </p:blipFill>
        <p:spPr>
          <a:xfrm>
            <a:off x="2638425" y="1857322"/>
            <a:ext cx="4019550" cy="281968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65153" y="107371"/>
            <a:ext cx="8202090" cy="1600200"/>
          </a:xfrm>
        </p:spPr>
        <p:txBody>
          <a:bodyPr/>
          <a:lstStyle/>
          <a:p>
            <a:pPr algn="ctr" eaLnBrk="1" hangingPunct="1"/>
            <a:r>
              <a:rPr lang="en-US" altLang="en-US" sz="4800" u="sng" dirty="0">
                <a:solidFill>
                  <a:schemeClr val="tx2"/>
                </a:solidFill>
              </a:rPr>
              <a:t>P</a:t>
            </a:r>
            <a:r>
              <a:rPr lang="en-US" altLang="en-US" sz="4800" dirty="0">
                <a:solidFill>
                  <a:schemeClr val="tx2"/>
                </a:solidFill>
              </a:rPr>
              <a:t>lan</a:t>
            </a:r>
            <a:br>
              <a:rPr lang="en-US" altLang="en-US" sz="4800" b="1" dirty="0">
                <a:solidFill>
                  <a:schemeClr val="tx2"/>
                </a:solidFill>
              </a:rPr>
            </a:br>
            <a:r>
              <a:rPr lang="en-US" altLang="en-US" sz="4800" b="1" dirty="0">
                <a:solidFill>
                  <a:schemeClr val="tx2"/>
                </a:solidFill>
              </a:rPr>
              <a:t> </a:t>
            </a:r>
            <a:r>
              <a:rPr lang="en-US" altLang="en-US" sz="4000" b="1" dirty="0">
                <a:solidFill>
                  <a:schemeClr val="tx2"/>
                </a:solidFill>
              </a:rPr>
              <a:t>(</a:t>
            </a:r>
            <a:r>
              <a:rPr lang="en-US" altLang="en-US" sz="4000" dirty="0">
                <a:solidFill>
                  <a:schemeClr val="tx2"/>
                </a:solidFill>
              </a:rPr>
              <a:t>outcome</a:t>
            </a:r>
            <a:r>
              <a:rPr lang="en-US" altLang="en-US" sz="4000" b="1" dirty="0">
                <a:solidFill>
                  <a:schemeClr val="tx2"/>
                </a:solidFill>
              </a:rPr>
              <a:t>/evaluation)</a:t>
            </a:r>
          </a:p>
        </p:txBody>
      </p:sp>
      <p:sp>
        <p:nvSpPr>
          <p:cNvPr id="12291" name="Rectangle 3"/>
          <p:cNvSpPr>
            <a:spLocks noGrp="1" noChangeArrowheads="1"/>
          </p:cNvSpPr>
          <p:nvPr>
            <p:ph idx="1"/>
          </p:nvPr>
        </p:nvSpPr>
        <p:spPr>
          <a:xfrm>
            <a:off x="485351" y="2047110"/>
            <a:ext cx="7859100" cy="1880551"/>
          </a:xfrm>
        </p:spPr>
        <p:txBody>
          <a:bodyPr>
            <a:normAutofit lnSpcReduction="10000"/>
          </a:bodyPr>
          <a:lstStyle/>
          <a:p>
            <a:pPr eaLnBrk="1" hangingPunct="1"/>
            <a:r>
              <a:rPr lang="en-US" altLang="en-US" sz="2800" dirty="0"/>
              <a:t>What did you do for the student?</a:t>
            </a:r>
          </a:p>
          <a:p>
            <a:pPr eaLnBrk="1" hangingPunct="1"/>
            <a:r>
              <a:rPr lang="en-US" altLang="en-US" sz="2800" dirty="0"/>
              <a:t> How did the treatment work?</a:t>
            </a:r>
          </a:p>
          <a:p>
            <a:pPr eaLnBrk="1" hangingPunct="1"/>
            <a:r>
              <a:rPr lang="en-US" altLang="en-US" sz="2800" dirty="0"/>
              <a:t>What is going to happen to the student? </a:t>
            </a:r>
          </a:p>
        </p:txBody>
      </p:sp>
      <p:pic>
        <p:nvPicPr>
          <p:cNvPr id="9" name="Picture 8"/>
          <p:cNvPicPr>
            <a:picLocks noChangeAspect="1"/>
          </p:cNvPicPr>
          <p:nvPr/>
        </p:nvPicPr>
        <p:blipFill>
          <a:blip r:embed="rId2"/>
          <a:stretch>
            <a:fillRect/>
          </a:stretch>
        </p:blipFill>
        <p:spPr>
          <a:xfrm>
            <a:off x="4566198" y="4267200"/>
            <a:ext cx="2996062" cy="2109587"/>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4766368"/>
            <a:ext cx="1919432" cy="11112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28600"/>
            <a:ext cx="8202090" cy="842682"/>
          </a:xfrm>
        </p:spPr>
        <p:txBody>
          <a:bodyPr/>
          <a:lstStyle/>
          <a:p>
            <a:pPr algn="ctr" eaLnBrk="1" hangingPunct="1"/>
            <a:r>
              <a:rPr lang="en-US" altLang="en-US" sz="4800" b="1" dirty="0">
                <a:solidFill>
                  <a:schemeClr val="tx2"/>
                </a:solidFill>
              </a:rPr>
              <a:t>Asthma</a:t>
            </a:r>
          </a:p>
        </p:txBody>
      </p:sp>
      <p:sp>
        <p:nvSpPr>
          <p:cNvPr id="13315" name="Rectangle 3"/>
          <p:cNvSpPr>
            <a:spLocks noGrp="1" noChangeArrowheads="1"/>
          </p:cNvSpPr>
          <p:nvPr>
            <p:ph idx="1"/>
          </p:nvPr>
        </p:nvSpPr>
        <p:spPr>
          <a:xfrm>
            <a:off x="489857" y="1600200"/>
            <a:ext cx="8316300" cy="4195481"/>
          </a:xfrm>
        </p:spPr>
        <p:txBody>
          <a:bodyPr>
            <a:normAutofit/>
          </a:bodyPr>
          <a:lstStyle/>
          <a:p>
            <a:pPr marL="0" indent="0" eaLnBrk="1" hangingPunct="1">
              <a:buFont typeface="Wingdings" panose="05000000000000000000" pitchFamily="2" charset="2"/>
              <a:buNone/>
            </a:pPr>
            <a:r>
              <a:rPr lang="en-US" altLang="en-US" sz="3200" b="1" dirty="0">
                <a:solidFill>
                  <a:schemeClr val="tx2"/>
                </a:solidFill>
              </a:rPr>
              <a:t>S</a:t>
            </a:r>
            <a:r>
              <a:rPr lang="en-US" altLang="en-US" sz="2800" dirty="0">
                <a:solidFill>
                  <a:schemeClr val="tx2"/>
                </a:solidFill>
              </a:rPr>
              <a:t>:  </a:t>
            </a:r>
            <a:r>
              <a:rPr lang="en-US" altLang="en-US" sz="2800" dirty="0"/>
              <a:t>“I can’t breath”, started during PE </a:t>
            </a:r>
          </a:p>
          <a:p>
            <a:pPr marL="0" indent="0" eaLnBrk="1" hangingPunct="1">
              <a:buFont typeface="Wingdings" panose="05000000000000000000" pitchFamily="2" charset="2"/>
              <a:buNone/>
            </a:pPr>
            <a:r>
              <a:rPr lang="en-US" altLang="en-US" sz="3200" b="1" dirty="0">
                <a:solidFill>
                  <a:schemeClr val="tx2"/>
                </a:solidFill>
              </a:rPr>
              <a:t>O</a:t>
            </a:r>
            <a:r>
              <a:rPr lang="en-US" altLang="en-US" sz="2800" dirty="0">
                <a:solidFill>
                  <a:schemeClr val="tx2"/>
                </a:solidFill>
              </a:rPr>
              <a:t>:</a:t>
            </a:r>
            <a:r>
              <a:rPr lang="en-US" altLang="en-US" sz="2800" dirty="0"/>
              <a:t>  Color = pink,  Resp.=24,  P=80 </a:t>
            </a:r>
          </a:p>
          <a:p>
            <a:pPr marL="0" indent="0" eaLnBrk="1" hangingPunct="1">
              <a:buFont typeface="Wingdings" panose="05000000000000000000" pitchFamily="2" charset="2"/>
              <a:buNone/>
            </a:pPr>
            <a:r>
              <a:rPr lang="en-US" altLang="en-US" sz="3200" b="1" dirty="0">
                <a:solidFill>
                  <a:schemeClr val="tx2"/>
                </a:solidFill>
              </a:rPr>
              <a:t>A</a:t>
            </a:r>
            <a:r>
              <a:rPr lang="en-US" altLang="en-US" sz="2800" dirty="0">
                <a:solidFill>
                  <a:schemeClr val="tx2"/>
                </a:solidFill>
              </a:rPr>
              <a:t>:  </a:t>
            </a:r>
            <a:r>
              <a:rPr lang="en-US" altLang="en-US" sz="2800" dirty="0"/>
              <a:t>Known history of asthma</a:t>
            </a:r>
          </a:p>
          <a:p>
            <a:pPr marL="0" indent="0" eaLnBrk="1" hangingPunct="1">
              <a:buFont typeface="Wingdings" panose="05000000000000000000" pitchFamily="2" charset="2"/>
              <a:buNone/>
            </a:pPr>
            <a:r>
              <a:rPr lang="en-US" altLang="en-US" sz="3200" b="1" dirty="0">
                <a:solidFill>
                  <a:schemeClr val="tx2"/>
                </a:solidFill>
              </a:rPr>
              <a:t>P</a:t>
            </a:r>
            <a:r>
              <a:rPr lang="en-US" altLang="en-US" sz="2800" dirty="0">
                <a:solidFill>
                  <a:schemeClr val="tx2"/>
                </a:solidFill>
              </a:rPr>
              <a:t>:  </a:t>
            </a:r>
            <a:r>
              <a:rPr lang="en-US" altLang="en-US" sz="2800" dirty="0"/>
              <a:t>SVN albuterol given, rest, fluids.  Better </a:t>
            </a:r>
            <a:br>
              <a:rPr lang="en-US" altLang="en-US" sz="2800" dirty="0"/>
            </a:br>
            <a:r>
              <a:rPr lang="en-US" altLang="en-US" sz="2800" dirty="0"/>
              <a:t>     after 10 min.  RTC.  Message left for   </a:t>
            </a:r>
            <a:br>
              <a:rPr lang="en-US" altLang="en-US" sz="2800" dirty="0"/>
            </a:br>
            <a:r>
              <a:rPr lang="en-US" altLang="en-US" sz="2800" dirty="0"/>
              <a:t>     parent on home phone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84710" y="152400"/>
            <a:ext cx="8049690" cy="842682"/>
          </a:xfrm>
        </p:spPr>
        <p:txBody>
          <a:bodyPr/>
          <a:lstStyle/>
          <a:p>
            <a:pPr algn="ctr" eaLnBrk="1" hangingPunct="1"/>
            <a:r>
              <a:rPr lang="en-US" altLang="en-US" sz="4400" b="1" dirty="0">
                <a:solidFill>
                  <a:schemeClr val="tx2"/>
                </a:solidFill>
              </a:rPr>
              <a:t>Asthma - 911</a:t>
            </a:r>
          </a:p>
        </p:txBody>
      </p:sp>
      <p:sp>
        <p:nvSpPr>
          <p:cNvPr id="14339" name="Rectangle 3"/>
          <p:cNvSpPr>
            <a:spLocks noGrp="1" noChangeArrowheads="1"/>
          </p:cNvSpPr>
          <p:nvPr>
            <p:ph idx="1"/>
          </p:nvPr>
        </p:nvSpPr>
        <p:spPr>
          <a:xfrm>
            <a:off x="609600" y="1600200"/>
            <a:ext cx="7924800" cy="4724400"/>
          </a:xfrm>
        </p:spPr>
        <p:txBody>
          <a:bodyPr/>
          <a:lstStyle/>
          <a:p>
            <a:pPr marL="0" indent="0" eaLnBrk="1" hangingPunct="1">
              <a:lnSpc>
                <a:spcPct val="90000"/>
              </a:lnSpc>
              <a:buFont typeface="Wingdings" panose="05000000000000000000" pitchFamily="2" charset="2"/>
              <a:buNone/>
            </a:pPr>
            <a:r>
              <a:rPr lang="en-US" altLang="en-US" sz="3200" b="1" dirty="0">
                <a:solidFill>
                  <a:schemeClr val="tx2"/>
                </a:solidFill>
              </a:rPr>
              <a:t>S</a:t>
            </a:r>
            <a:r>
              <a:rPr lang="en-US" altLang="en-US" dirty="0">
                <a:solidFill>
                  <a:schemeClr val="tx2"/>
                </a:solidFill>
              </a:rPr>
              <a:t>:  </a:t>
            </a:r>
            <a:r>
              <a:rPr lang="en-US" altLang="en-US" sz="2800" dirty="0"/>
              <a:t>“I can’t breath”, started during PE </a:t>
            </a:r>
          </a:p>
          <a:p>
            <a:pPr marL="0" indent="0" eaLnBrk="1" hangingPunct="1">
              <a:lnSpc>
                <a:spcPct val="90000"/>
              </a:lnSpc>
              <a:buFont typeface="Wingdings" panose="05000000000000000000" pitchFamily="2" charset="2"/>
              <a:buNone/>
            </a:pPr>
            <a:r>
              <a:rPr lang="en-US" altLang="en-US" sz="3200" b="1" dirty="0">
                <a:solidFill>
                  <a:schemeClr val="tx2"/>
                </a:solidFill>
              </a:rPr>
              <a:t>O</a:t>
            </a:r>
            <a:r>
              <a:rPr lang="en-US" altLang="en-US" b="1" dirty="0">
                <a:solidFill>
                  <a:schemeClr val="tx2"/>
                </a:solidFill>
              </a:rPr>
              <a:t>:</a:t>
            </a:r>
            <a:r>
              <a:rPr lang="en-US" altLang="en-US" sz="3200" b="1" dirty="0">
                <a:solidFill>
                  <a:schemeClr val="tx2"/>
                </a:solidFill>
              </a:rPr>
              <a:t>  </a:t>
            </a:r>
            <a:r>
              <a:rPr lang="en-US" altLang="en-US" sz="2800" dirty="0"/>
              <a:t>Color = blue around lips, resp.=40,    </a:t>
            </a:r>
            <a:br>
              <a:rPr lang="en-US" altLang="en-US" sz="2800" dirty="0"/>
            </a:br>
            <a:r>
              <a:rPr lang="en-US" altLang="en-US" sz="2800" dirty="0"/>
              <a:t>      B/P 90/60, P=140,can’t talk, sweating,</a:t>
            </a:r>
            <a:endParaRPr lang="en-US" altLang="en-US" dirty="0"/>
          </a:p>
          <a:p>
            <a:pPr marL="0" indent="0" eaLnBrk="1" hangingPunct="1">
              <a:lnSpc>
                <a:spcPct val="90000"/>
              </a:lnSpc>
              <a:buFont typeface="Wingdings" panose="05000000000000000000" pitchFamily="2" charset="2"/>
              <a:buNone/>
            </a:pPr>
            <a:r>
              <a:rPr lang="en-US" altLang="en-US" sz="3200" b="1" dirty="0">
                <a:solidFill>
                  <a:schemeClr val="tx2"/>
                </a:solidFill>
              </a:rPr>
              <a:t>A</a:t>
            </a:r>
            <a:r>
              <a:rPr lang="en-US" altLang="en-US" sz="2800" dirty="0">
                <a:solidFill>
                  <a:schemeClr val="tx2"/>
                </a:solidFill>
              </a:rPr>
              <a:t>:</a:t>
            </a:r>
            <a:r>
              <a:rPr lang="en-US" altLang="en-US" sz="4000" dirty="0">
                <a:solidFill>
                  <a:schemeClr val="tx2"/>
                </a:solidFill>
              </a:rPr>
              <a:t> </a:t>
            </a:r>
            <a:r>
              <a:rPr lang="en-US" altLang="en-US" sz="2800" dirty="0"/>
              <a:t>Known history of asthma</a:t>
            </a:r>
          </a:p>
          <a:p>
            <a:pPr marL="0" indent="0" eaLnBrk="1" hangingPunct="1">
              <a:lnSpc>
                <a:spcPct val="90000"/>
              </a:lnSpc>
              <a:buFont typeface="Wingdings" panose="05000000000000000000" pitchFamily="2" charset="2"/>
              <a:buNone/>
            </a:pPr>
            <a:r>
              <a:rPr lang="en-US" altLang="en-US" sz="3200" b="1" dirty="0">
                <a:solidFill>
                  <a:schemeClr val="tx2"/>
                </a:solidFill>
              </a:rPr>
              <a:t>P</a:t>
            </a:r>
            <a:r>
              <a:rPr lang="en-US" altLang="en-US" sz="2800" dirty="0">
                <a:solidFill>
                  <a:schemeClr val="tx2"/>
                </a:solidFill>
              </a:rPr>
              <a:t>:  </a:t>
            </a:r>
            <a:r>
              <a:rPr lang="en-US" altLang="en-US" sz="2800" dirty="0"/>
              <a:t>Called 911 and parent, SVN albuterol   </a:t>
            </a:r>
            <a:br>
              <a:rPr lang="en-US" altLang="en-US" sz="2800" dirty="0"/>
            </a:br>
            <a:r>
              <a:rPr lang="en-US" altLang="en-US" sz="2800" dirty="0"/>
              <a:t>      given, EMS arrived and took over care.  </a:t>
            </a:r>
            <a:br>
              <a:rPr lang="en-US" altLang="en-US" sz="2800" dirty="0"/>
            </a:br>
            <a:r>
              <a:rPr lang="en-US" altLang="en-US" sz="2800" dirty="0"/>
              <a:t>      Transported to hospital at 10am with </a:t>
            </a:r>
            <a:br>
              <a:rPr lang="en-US" altLang="en-US" sz="2800" dirty="0"/>
            </a:br>
            <a:r>
              <a:rPr lang="en-US" altLang="en-US" sz="2800" dirty="0"/>
              <a:t>      Carolen(mother).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228600"/>
            <a:ext cx="8229600" cy="977786"/>
          </a:xfrm>
        </p:spPr>
        <p:txBody>
          <a:bodyPr/>
          <a:lstStyle/>
          <a:p>
            <a:pPr algn="ctr" eaLnBrk="1" hangingPunct="1"/>
            <a:r>
              <a:rPr lang="en-US" altLang="en-US" sz="4400" b="1" dirty="0">
                <a:solidFill>
                  <a:schemeClr val="tx2"/>
                </a:solidFill>
              </a:rPr>
              <a:t>Sprain</a:t>
            </a:r>
          </a:p>
        </p:txBody>
      </p:sp>
      <p:sp>
        <p:nvSpPr>
          <p:cNvPr id="15363" name="Rectangle 3"/>
          <p:cNvSpPr>
            <a:spLocks noGrp="1" noChangeArrowheads="1"/>
          </p:cNvSpPr>
          <p:nvPr>
            <p:ph idx="1"/>
          </p:nvPr>
        </p:nvSpPr>
        <p:spPr>
          <a:xfrm>
            <a:off x="827700" y="1600200"/>
            <a:ext cx="7782900" cy="4195481"/>
          </a:xfrm>
        </p:spPr>
        <p:txBody>
          <a:bodyPr>
            <a:normAutofit fontScale="92500" lnSpcReduction="20000"/>
          </a:bodyPr>
          <a:lstStyle/>
          <a:p>
            <a:pPr marL="0" indent="0" eaLnBrk="1" hangingPunct="1">
              <a:buFont typeface="Wingdings" panose="05000000000000000000" pitchFamily="2" charset="2"/>
              <a:buNone/>
            </a:pPr>
            <a:r>
              <a:rPr lang="en-US" altLang="en-US" sz="3200" b="1" dirty="0">
                <a:solidFill>
                  <a:schemeClr val="tx2"/>
                </a:solidFill>
              </a:rPr>
              <a:t>S</a:t>
            </a:r>
            <a:r>
              <a:rPr lang="en-US" altLang="en-US" sz="2800" dirty="0">
                <a:solidFill>
                  <a:schemeClr val="tx2"/>
                </a:solidFill>
              </a:rPr>
              <a:t>:  </a:t>
            </a:r>
            <a:r>
              <a:rPr lang="en-US" altLang="en-US" sz="2800" dirty="0"/>
              <a:t>“I twisted my Right ankle playing   </a:t>
            </a:r>
            <a:br>
              <a:rPr lang="en-US" altLang="en-US" sz="2800" dirty="0"/>
            </a:br>
            <a:r>
              <a:rPr lang="en-US" altLang="en-US" sz="2800" dirty="0"/>
              <a:t>      basketball” at recess</a:t>
            </a:r>
          </a:p>
          <a:p>
            <a:pPr marL="0" indent="0" eaLnBrk="1" hangingPunct="1">
              <a:buFont typeface="Wingdings" panose="05000000000000000000" pitchFamily="2" charset="2"/>
              <a:buNone/>
            </a:pPr>
            <a:r>
              <a:rPr lang="en-US" altLang="en-US" sz="3200" b="1" dirty="0">
                <a:solidFill>
                  <a:schemeClr val="tx2"/>
                </a:solidFill>
              </a:rPr>
              <a:t>O</a:t>
            </a:r>
            <a:r>
              <a:rPr lang="en-US" altLang="en-US" sz="2800" dirty="0">
                <a:solidFill>
                  <a:schemeClr val="tx2"/>
                </a:solidFill>
              </a:rPr>
              <a:t>:  </a:t>
            </a:r>
            <a:r>
              <a:rPr lang="en-US" altLang="en-US" sz="2800" dirty="0"/>
              <a:t>Ambulated into health office, no  </a:t>
            </a:r>
            <a:br>
              <a:rPr lang="en-US" altLang="en-US" sz="2800" dirty="0"/>
            </a:br>
            <a:r>
              <a:rPr lang="en-US" altLang="en-US" sz="2800" dirty="0"/>
              <a:t>      swelling, no discoloration, no deformity</a:t>
            </a:r>
          </a:p>
          <a:p>
            <a:pPr marL="0" indent="0" eaLnBrk="1" hangingPunct="1">
              <a:buFont typeface="Wingdings" panose="05000000000000000000" pitchFamily="2" charset="2"/>
              <a:buNone/>
            </a:pPr>
            <a:r>
              <a:rPr lang="en-US" altLang="en-US" sz="3200" b="1" dirty="0">
                <a:solidFill>
                  <a:schemeClr val="tx2"/>
                </a:solidFill>
              </a:rPr>
              <a:t>A</a:t>
            </a:r>
            <a:r>
              <a:rPr lang="en-US" altLang="en-US" sz="2800" dirty="0">
                <a:solidFill>
                  <a:schemeClr val="tx2"/>
                </a:solidFill>
              </a:rPr>
              <a:t>:   </a:t>
            </a:r>
            <a:r>
              <a:rPr lang="en-US" altLang="en-US" sz="2800" dirty="0"/>
              <a:t>Injury to Right ankle</a:t>
            </a:r>
          </a:p>
          <a:p>
            <a:pPr marL="0" indent="0" eaLnBrk="1" hangingPunct="1">
              <a:buFont typeface="Wingdings" panose="05000000000000000000" pitchFamily="2" charset="2"/>
              <a:buNone/>
            </a:pPr>
            <a:r>
              <a:rPr lang="en-US" altLang="en-US" sz="3200" b="1" dirty="0">
                <a:solidFill>
                  <a:schemeClr val="tx2"/>
                </a:solidFill>
              </a:rPr>
              <a:t>P</a:t>
            </a:r>
            <a:r>
              <a:rPr lang="en-US" altLang="en-US" sz="2800" dirty="0">
                <a:solidFill>
                  <a:schemeClr val="tx2"/>
                </a:solidFill>
              </a:rPr>
              <a:t>:  </a:t>
            </a:r>
            <a:r>
              <a:rPr lang="en-US" altLang="en-US" sz="2800" dirty="0"/>
              <a:t>Rest, Elevation, Ice to ankle.  Better </a:t>
            </a:r>
            <a:br>
              <a:rPr lang="en-US" altLang="en-US" sz="2800" dirty="0"/>
            </a:br>
            <a:r>
              <a:rPr lang="en-US" altLang="en-US" sz="2800" dirty="0"/>
              <a:t>      after 10 min.  RTC.  Note home with </a:t>
            </a:r>
            <a:br>
              <a:rPr lang="en-US" altLang="en-US" sz="2800" dirty="0"/>
            </a:br>
            <a:r>
              <a:rPr lang="en-US" altLang="en-US" sz="2800" dirty="0"/>
              <a:t>      student.</a:t>
            </a:r>
          </a:p>
          <a:p>
            <a:pPr marL="0" indent="0" eaLnBrk="1" hangingPunct="1">
              <a:buFont typeface="Wingdings" panose="05000000000000000000" pitchFamily="2" charset="2"/>
              <a:buNone/>
            </a:pPr>
            <a:endParaRPr lang="en-US"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44310" y="152400"/>
            <a:ext cx="7055380" cy="918882"/>
          </a:xfrm>
        </p:spPr>
        <p:txBody>
          <a:bodyPr/>
          <a:lstStyle/>
          <a:p>
            <a:pPr algn="ctr" eaLnBrk="1" hangingPunct="1"/>
            <a:r>
              <a:rPr lang="en-US" altLang="en-US" sz="4400" b="1" dirty="0">
                <a:solidFill>
                  <a:schemeClr val="tx2"/>
                </a:solidFill>
              </a:rPr>
              <a:t>Fracture</a:t>
            </a:r>
          </a:p>
        </p:txBody>
      </p:sp>
      <p:sp>
        <p:nvSpPr>
          <p:cNvPr id="16387" name="Rectangle 3"/>
          <p:cNvSpPr>
            <a:spLocks noGrp="1" noChangeArrowheads="1"/>
          </p:cNvSpPr>
          <p:nvPr>
            <p:ph idx="1"/>
          </p:nvPr>
        </p:nvSpPr>
        <p:spPr>
          <a:xfrm>
            <a:off x="609600" y="1076725"/>
            <a:ext cx="7924800" cy="5257800"/>
          </a:xfrm>
        </p:spPr>
        <p:txBody>
          <a:bodyPr/>
          <a:lstStyle/>
          <a:p>
            <a:pPr marL="0" indent="0" eaLnBrk="1" hangingPunct="1">
              <a:lnSpc>
                <a:spcPct val="90000"/>
              </a:lnSpc>
              <a:buFont typeface="Wingdings" panose="05000000000000000000" pitchFamily="2" charset="2"/>
              <a:buNone/>
            </a:pPr>
            <a:r>
              <a:rPr lang="en-US" altLang="en-US" sz="3200" b="1" dirty="0">
                <a:solidFill>
                  <a:schemeClr val="tx2"/>
                </a:solidFill>
              </a:rPr>
              <a:t>S</a:t>
            </a:r>
            <a:r>
              <a:rPr lang="en-US" altLang="en-US" sz="2600" dirty="0">
                <a:solidFill>
                  <a:schemeClr val="tx2"/>
                </a:solidFill>
              </a:rPr>
              <a:t>:  </a:t>
            </a:r>
            <a:r>
              <a:rPr lang="en-US" altLang="en-US" sz="2600" dirty="0"/>
              <a:t>Called to playground for possible fracture to </a:t>
            </a:r>
            <a:br>
              <a:rPr lang="en-US" altLang="en-US" sz="2600" dirty="0"/>
            </a:br>
            <a:r>
              <a:rPr lang="en-US" altLang="en-US" sz="2600" dirty="0"/>
              <a:t>      arm.  Student fell from slide to soft surface (3 </a:t>
            </a:r>
            <a:br>
              <a:rPr lang="en-US" altLang="en-US" sz="2600" dirty="0"/>
            </a:br>
            <a:r>
              <a:rPr lang="en-US" altLang="en-US" sz="2600" dirty="0"/>
              <a:t>      feet).  Arrived to find the student holding R </a:t>
            </a:r>
            <a:br>
              <a:rPr lang="en-US" altLang="en-US" sz="2600" dirty="0"/>
            </a:br>
            <a:r>
              <a:rPr lang="en-US" altLang="en-US" sz="2600" dirty="0"/>
              <a:t>      arm.</a:t>
            </a:r>
          </a:p>
          <a:p>
            <a:pPr marL="0" indent="0" eaLnBrk="1" hangingPunct="1">
              <a:lnSpc>
                <a:spcPct val="90000"/>
              </a:lnSpc>
              <a:buFont typeface="Wingdings" panose="05000000000000000000" pitchFamily="2" charset="2"/>
              <a:buNone/>
            </a:pPr>
            <a:r>
              <a:rPr lang="en-US" altLang="en-US" sz="3200" b="1" dirty="0">
                <a:solidFill>
                  <a:schemeClr val="tx2"/>
                </a:solidFill>
              </a:rPr>
              <a:t>O</a:t>
            </a:r>
            <a:r>
              <a:rPr lang="en-US" altLang="en-US" sz="2600" dirty="0">
                <a:solidFill>
                  <a:schemeClr val="tx2"/>
                </a:solidFill>
              </a:rPr>
              <a:t>:  </a:t>
            </a:r>
            <a:r>
              <a:rPr lang="en-US" altLang="en-US" sz="2600" dirty="0"/>
              <a:t>Crying, holding arm, denies other injuries, </a:t>
            </a:r>
            <a:br>
              <a:rPr lang="en-US" altLang="en-US" sz="2600" dirty="0"/>
            </a:br>
            <a:r>
              <a:rPr lang="en-US" altLang="en-US" sz="2600" dirty="0"/>
              <a:t>      AAOX3, denies neck or back pain, R arm </a:t>
            </a:r>
            <a:br>
              <a:rPr lang="en-US" altLang="en-US" sz="2600" dirty="0"/>
            </a:br>
            <a:r>
              <a:rPr lang="en-US" altLang="en-US" sz="2600" dirty="0"/>
              <a:t>      with swelling and deformity. Taken to Health </a:t>
            </a:r>
            <a:br>
              <a:rPr lang="en-US" altLang="en-US" sz="2600" dirty="0"/>
            </a:br>
            <a:r>
              <a:rPr lang="en-US" altLang="en-US" sz="2600" dirty="0"/>
              <a:t>      Office in wheel chair. OR Supported until </a:t>
            </a:r>
            <a:br>
              <a:rPr lang="en-US" altLang="en-US" sz="2600" dirty="0"/>
            </a:br>
            <a:r>
              <a:rPr lang="en-US" altLang="en-US" sz="2600" dirty="0"/>
              <a:t>      arrival of EMS.</a:t>
            </a:r>
          </a:p>
          <a:p>
            <a:pPr marL="0" indent="0" eaLnBrk="1" hangingPunct="1">
              <a:lnSpc>
                <a:spcPct val="90000"/>
              </a:lnSpc>
              <a:buFont typeface="Wingdings" panose="05000000000000000000" pitchFamily="2" charset="2"/>
              <a:buNone/>
            </a:pPr>
            <a:r>
              <a:rPr lang="en-US" altLang="en-US" sz="3200" b="1" dirty="0">
                <a:solidFill>
                  <a:schemeClr val="tx2"/>
                </a:solidFill>
              </a:rPr>
              <a:t>A</a:t>
            </a:r>
            <a:r>
              <a:rPr lang="en-US" altLang="en-US" sz="2600" dirty="0">
                <a:solidFill>
                  <a:schemeClr val="tx2"/>
                </a:solidFill>
              </a:rPr>
              <a:t>:  </a:t>
            </a:r>
            <a:r>
              <a:rPr lang="en-US" altLang="en-US" sz="2600" dirty="0"/>
              <a:t>Right arm injury</a:t>
            </a:r>
          </a:p>
          <a:p>
            <a:pPr marL="0" indent="0" eaLnBrk="1" hangingPunct="1">
              <a:lnSpc>
                <a:spcPct val="90000"/>
              </a:lnSpc>
              <a:buFont typeface="Wingdings" panose="05000000000000000000" pitchFamily="2" charset="2"/>
              <a:buNone/>
            </a:pPr>
            <a:r>
              <a:rPr lang="en-US" altLang="en-US" sz="3200" b="1" dirty="0">
                <a:solidFill>
                  <a:schemeClr val="tx2"/>
                </a:solidFill>
              </a:rPr>
              <a:t>P</a:t>
            </a:r>
            <a:r>
              <a:rPr lang="en-US" altLang="en-US" sz="2600" dirty="0">
                <a:solidFill>
                  <a:schemeClr val="tx2"/>
                </a:solidFill>
              </a:rPr>
              <a:t>:  </a:t>
            </a:r>
            <a:r>
              <a:rPr lang="en-US" altLang="en-US" sz="2600" dirty="0"/>
              <a:t>Call 911 to splint, </a:t>
            </a:r>
            <a:r>
              <a:rPr lang="en-US" altLang="en-US" sz="2600" u="sng" dirty="0"/>
              <a:t>OR</a:t>
            </a:r>
            <a:r>
              <a:rPr lang="en-US" altLang="en-US" sz="2600" dirty="0"/>
              <a:t> splint, ice, called Tina,  </a:t>
            </a:r>
            <a:br>
              <a:rPr lang="en-US" altLang="en-US" sz="2600" dirty="0"/>
            </a:br>
            <a:r>
              <a:rPr lang="en-US" altLang="en-US" sz="2600" dirty="0"/>
              <a:t>      mother, who transported to ER at 10 am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228600"/>
            <a:ext cx="7924800" cy="914400"/>
          </a:xfrm>
        </p:spPr>
        <p:txBody>
          <a:bodyPr/>
          <a:lstStyle/>
          <a:p>
            <a:pPr algn="ctr" eaLnBrk="1" hangingPunct="1"/>
            <a:r>
              <a:rPr lang="en-US" altLang="en-US" sz="4400" b="1" dirty="0">
                <a:solidFill>
                  <a:schemeClr val="tx2"/>
                </a:solidFill>
              </a:rPr>
              <a:t>Mechanisms of Injury</a:t>
            </a:r>
          </a:p>
        </p:txBody>
      </p:sp>
      <p:sp>
        <p:nvSpPr>
          <p:cNvPr id="17411" name="Rectangle 3"/>
          <p:cNvSpPr>
            <a:spLocks noGrp="1" noChangeArrowheads="1"/>
          </p:cNvSpPr>
          <p:nvPr>
            <p:ph type="body" sz="half" idx="1"/>
          </p:nvPr>
        </p:nvSpPr>
        <p:spPr/>
        <p:txBody>
          <a:bodyPr/>
          <a:lstStyle/>
          <a:p>
            <a:pPr eaLnBrk="1" hangingPunct="1"/>
            <a:r>
              <a:rPr lang="en-US" altLang="en-US" sz="2800" dirty="0"/>
              <a:t>Distance of fall</a:t>
            </a:r>
          </a:p>
          <a:p>
            <a:pPr eaLnBrk="1" hangingPunct="1"/>
            <a:r>
              <a:rPr lang="en-US" altLang="en-US" sz="2800" dirty="0"/>
              <a:t>Surface</a:t>
            </a:r>
          </a:p>
          <a:p>
            <a:pPr eaLnBrk="1" hangingPunct="1"/>
            <a:r>
              <a:rPr lang="en-US" altLang="en-US" sz="2800" dirty="0"/>
              <a:t>Did anything break the fall?</a:t>
            </a:r>
          </a:p>
          <a:p>
            <a:pPr eaLnBrk="1" hangingPunct="1"/>
            <a:r>
              <a:rPr lang="en-US" altLang="en-US" sz="2800" dirty="0"/>
              <a:t>Amount of force</a:t>
            </a:r>
          </a:p>
          <a:p>
            <a:pPr eaLnBrk="1" hangingPunct="1"/>
            <a:r>
              <a:rPr lang="en-US" altLang="en-US" sz="2800" dirty="0"/>
              <a:t>Twisting of body during fall or impact</a:t>
            </a:r>
          </a:p>
          <a:p>
            <a:pPr eaLnBrk="1" hangingPunct="1"/>
            <a:endParaRPr lang="en-US" altLang="en-US" sz="2800" dirty="0"/>
          </a:p>
        </p:txBody>
      </p:sp>
      <p:pic>
        <p:nvPicPr>
          <p:cNvPr id="17412" name="Picture 11" descr="MPPH01962J0000[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267200" y="1981200"/>
            <a:ext cx="4267200" cy="2874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3400" y="228600"/>
            <a:ext cx="8001000" cy="842682"/>
          </a:xfrm>
        </p:spPr>
        <p:txBody>
          <a:bodyPr/>
          <a:lstStyle/>
          <a:p>
            <a:pPr algn="ctr" eaLnBrk="1" hangingPunct="1"/>
            <a:r>
              <a:rPr lang="en-US" altLang="en-US" sz="4400" b="1" dirty="0">
                <a:solidFill>
                  <a:schemeClr val="tx2"/>
                </a:solidFill>
              </a:rPr>
              <a:t>Stomachache</a:t>
            </a:r>
          </a:p>
        </p:txBody>
      </p:sp>
      <p:sp>
        <p:nvSpPr>
          <p:cNvPr id="18435" name="Rectangle 3"/>
          <p:cNvSpPr>
            <a:spLocks noGrp="1" noChangeArrowheads="1"/>
          </p:cNvSpPr>
          <p:nvPr>
            <p:ph idx="1"/>
          </p:nvPr>
        </p:nvSpPr>
        <p:spPr>
          <a:xfrm>
            <a:off x="702514" y="1676400"/>
            <a:ext cx="7859100" cy="4195481"/>
          </a:xfrm>
        </p:spPr>
        <p:txBody>
          <a:bodyPr>
            <a:normAutofit/>
          </a:bodyPr>
          <a:lstStyle/>
          <a:p>
            <a:pPr marL="0" indent="0" eaLnBrk="1" hangingPunct="1">
              <a:buFont typeface="Wingdings" panose="05000000000000000000" pitchFamily="2" charset="2"/>
              <a:buNone/>
            </a:pPr>
            <a:r>
              <a:rPr lang="en-US" altLang="en-US" sz="2800" b="1" dirty="0">
                <a:solidFill>
                  <a:schemeClr val="tx2"/>
                </a:solidFill>
              </a:rPr>
              <a:t>S</a:t>
            </a:r>
            <a:r>
              <a:rPr lang="en-US" altLang="en-US" sz="2800" dirty="0">
                <a:solidFill>
                  <a:schemeClr val="tx2"/>
                </a:solidFill>
              </a:rPr>
              <a:t>:  </a:t>
            </a:r>
            <a:r>
              <a:rPr lang="en-US" altLang="en-US" sz="2800" dirty="0"/>
              <a:t>“My stomach hurts”,  it started during </a:t>
            </a:r>
            <a:br>
              <a:rPr lang="en-US" altLang="en-US" sz="2800" dirty="0"/>
            </a:br>
            <a:r>
              <a:rPr lang="en-US" altLang="en-US" sz="2800" dirty="0"/>
              <a:t>      the spelling test.  Ate breakfast.  No </a:t>
            </a:r>
            <a:br>
              <a:rPr lang="en-US" altLang="en-US" sz="2800" dirty="0"/>
            </a:br>
            <a:r>
              <a:rPr lang="en-US" altLang="en-US" sz="2800" dirty="0"/>
              <a:t>      vomiting.</a:t>
            </a:r>
          </a:p>
          <a:p>
            <a:pPr marL="0" indent="0" eaLnBrk="1" hangingPunct="1">
              <a:buFont typeface="Wingdings" panose="05000000000000000000" pitchFamily="2" charset="2"/>
              <a:buNone/>
            </a:pPr>
            <a:r>
              <a:rPr lang="en-US" altLang="en-US" sz="2800" b="1" dirty="0">
                <a:solidFill>
                  <a:schemeClr val="tx2"/>
                </a:solidFill>
              </a:rPr>
              <a:t>O</a:t>
            </a:r>
            <a:r>
              <a:rPr lang="en-US" altLang="en-US" sz="2800" dirty="0">
                <a:solidFill>
                  <a:schemeClr val="tx2"/>
                </a:solidFill>
              </a:rPr>
              <a:t>:  </a:t>
            </a:r>
            <a:r>
              <a:rPr lang="en-US" altLang="en-US" sz="2800" dirty="0"/>
              <a:t>Color good, Temp:98</a:t>
            </a:r>
          </a:p>
          <a:p>
            <a:pPr marL="0" indent="0" eaLnBrk="1" hangingPunct="1">
              <a:buFont typeface="Wingdings" panose="05000000000000000000" pitchFamily="2" charset="2"/>
              <a:buNone/>
            </a:pPr>
            <a:r>
              <a:rPr lang="en-US" altLang="en-US" sz="2800" b="1" dirty="0">
                <a:solidFill>
                  <a:schemeClr val="tx2"/>
                </a:solidFill>
              </a:rPr>
              <a:t>A</a:t>
            </a:r>
            <a:r>
              <a:rPr lang="en-US" altLang="en-US" sz="2800" dirty="0">
                <a:solidFill>
                  <a:schemeClr val="tx2"/>
                </a:solidFill>
              </a:rPr>
              <a:t>:  </a:t>
            </a:r>
            <a:r>
              <a:rPr lang="en-US" altLang="en-US" sz="2800" dirty="0"/>
              <a:t>Stomach pain</a:t>
            </a:r>
          </a:p>
          <a:p>
            <a:pPr marL="0" indent="0" eaLnBrk="1" hangingPunct="1">
              <a:buFont typeface="Wingdings" panose="05000000000000000000" pitchFamily="2" charset="2"/>
              <a:buNone/>
            </a:pPr>
            <a:r>
              <a:rPr lang="en-US" altLang="en-US" sz="2800" b="1" dirty="0">
                <a:solidFill>
                  <a:schemeClr val="tx2"/>
                </a:solidFill>
              </a:rPr>
              <a:t>P</a:t>
            </a:r>
            <a:r>
              <a:rPr lang="en-US" altLang="en-US" sz="2800" dirty="0">
                <a:solidFill>
                  <a:schemeClr val="tx2"/>
                </a:solidFill>
              </a:rPr>
              <a:t>:  </a:t>
            </a:r>
            <a:r>
              <a:rPr lang="en-US" altLang="en-US" sz="2800" dirty="0"/>
              <a:t>Rest, use bathroom, better after rest </a:t>
            </a:r>
            <a:br>
              <a:rPr lang="en-US" altLang="en-US" sz="2800" dirty="0"/>
            </a:br>
            <a:r>
              <a:rPr lang="en-US" altLang="en-US" sz="2800" dirty="0"/>
              <a:t>     and cracker, RTC, note home.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304800"/>
            <a:ext cx="8202090" cy="995082"/>
          </a:xfrm>
        </p:spPr>
        <p:txBody>
          <a:bodyPr/>
          <a:lstStyle/>
          <a:p>
            <a:pPr algn="ctr" eaLnBrk="1" hangingPunct="1"/>
            <a:r>
              <a:rPr lang="en-US" altLang="en-US" sz="4400" b="1" dirty="0">
                <a:solidFill>
                  <a:schemeClr val="tx2"/>
                </a:solidFill>
              </a:rPr>
              <a:t>Headache</a:t>
            </a:r>
          </a:p>
        </p:txBody>
      </p:sp>
      <p:sp>
        <p:nvSpPr>
          <p:cNvPr id="19459" name="Rectangle 3"/>
          <p:cNvSpPr>
            <a:spLocks noGrp="1" noChangeArrowheads="1"/>
          </p:cNvSpPr>
          <p:nvPr>
            <p:ph idx="1"/>
          </p:nvPr>
        </p:nvSpPr>
        <p:spPr>
          <a:xfrm>
            <a:off x="1066800" y="1299882"/>
            <a:ext cx="7467600" cy="4195481"/>
          </a:xfrm>
        </p:spPr>
        <p:txBody>
          <a:bodyPr>
            <a:normAutofit lnSpcReduction="10000"/>
          </a:bodyPr>
          <a:lstStyle/>
          <a:p>
            <a:pPr marL="0" indent="0" eaLnBrk="1" hangingPunct="1">
              <a:buFont typeface="Wingdings" panose="05000000000000000000" pitchFamily="2" charset="2"/>
              <a:buNone/>
            </a:pPr>
            <a:r>
              <a:rPr lang="en-US" altLang="en-US" sz="3200" b="1" dirty="0">
                <a:solidFill>
                  <a:schemeClr val="tx2"/>
                </a:solidFill>
              </a:rPr>
              <a:t>S</a:t>
            </a:r>
            <a:r>
              <a:rPr lang="en-US" altLang="en-US" sz="2800" dirty="0">
                <a:solidFill>
                  <a:schemeClr val="tx2"/>
                </a:solidFill>
              </a:rPr>
              <a:t>: </a:t>
            </a:r>
            <a:r>
              <a:rPr lang="en-US" altLang="en-US" sz="2800" dirty="0"/>
              <a:t>Sent by teacher who reported student </a:t>
            </a:r>
            <a:br>
              <a:rPr lang="en-US" altLang="en-US" sz="2800" dirty="0"/>
            </a:br>
            <a:r>
              <a:rPr lang="en-US" altLang="en-US" sz="2800" dirty="0"/>
              <a:t>     was complaining of a headache and </a:t>
            </a:r>
            <a:br>
              <a:rPr lang="en-US" altLang="en-US" sz="2800" dirty="0"/>
            </a:br>
            <a:r>
              <a:rPr lang="en-US" altLang="en-US" sz="2800" dirty="0"/>
              <a:t>     needs a Tylenol.  Upon arrival of </a:t>
            </a:r>
            <a:br>
              <a:rPr lang="en-US" altLang="en-US" sz="2800" dirty="0"/>
            </a:br>
            <a:r>
              <a:rPr lang="en-US" altLang="en-US" sz="2800" dirty="0"/>
              <a:t>     student, no complaint was verbalized. </a:t>
            </a:r>
          </a:p>
          <a:p>
            <a:pPr marL="0" indent="0" eaLnBrk="1" hangingPunct="1">
              <a:buFont typeface="Wingdings" panose="05000000000000000000" pitchFamily="2" charset="2"/>
              <a:buNone/>
            </a:pPr>
            <a:r>
              <a:rPr lang="en-US" altLang="en-US" sz="3200" b="1" dirty="0">
                <a:solidFill>
                  <a:schemeClr val="tx2"/>
                </a:solidFill>
              </a:rPr>
              <a:t>A</a:t>
            </a:r>
            <a:r>
              <a:rPr lang="en-US" altLang="en-US" sz="2800" dirty="0">
                <a:solidFill>
                  <a:schemeClr val="tx2"/>
                </a:solidFill>
              </a:rPr>
              <a:t>:  </a:t>
            </a:r>
            <a:r>
              <a:rPr lang="en-US" altLang="en-US" sz="2800" dirty="0"/>
              <a:t>Color normal, denies injury, ate lunch</a:t>
            </a:r>
            <a:endParaRPr lang="en-US" altLang="en-US" sz="3200" dirty="0">
              <a:solidFill>
                <a:srgbClr val="00B4B0"/>
              </a:solidFill>
            </a:endParaRPr>
          </a:p>
          <a:p>
            <a:pPr marL="0" indent="0" eaLnBrk="1" hangingPunct="1">
              <a:buFont typeface="Wingdings" panose="05000000000000000000" pitchFamily="2" charset="2"/>
              <a:buNone/>
            </a:pPr>
            <a:r>
              <a:rPr lang="en-US" altLang="en-US" sz="3200" b="1" dirty="0">
                <a:solidFill>
                  <a:schemeClr val="tx2"/>
                </a:solidFill>
              </a:rPr>
              <a:t>O</a:t>
            </a:r>
            <a:r>
              <a:rPr lang="en-US" altLang="en-US" sz="2800" dirty="0">
                <a:solidFill>
                  <a:schemeClr val="tx2"/>
                </a:solidFill>
              </a:rPr>
              <a:t>:  </a:t>
            </a:r>
            <a:r>
              <a:rPr lang="en-US" altLang="en-US" sz="2800" dirty="0"/>
              <a:t>Temp- 98, throat clear,  denies C/O HA.</a:t>
            </a:r>
          </a:p>
          <a:p>
            <a:pPr marL="0" indent="0" eaLnBrk="1" hangingPunct="1">
              <a:buFont typeface="Wingdings" panose="05000000000000000000" pitchFamily="2" charset="2"/>
              <a:buNone/>
            </a:pPr>
            <a:r>
              <a:rPr lang="en-US" altLang="en-US" sz="3200" b="1" dirty="0">
                <a:solidFill>
                  <a:schemeClr val="tx2"/>
                </a:solidFill>
              </a:rPr>
              <a:t>P</a:t>
            </a:r>
            <a:r>
              <a:rPr lang="en-US" altLang="en-US" sz="2800" dirty="0">
                <a:solidFill>
                  <a:schemeClr val="tx2"/>
                </a:solidFill>
              </a:rPr>
              <a:t>:   </a:t>
            </a:r>
            <a:r>
              <a:rPr lang="en-US" altLang="en-US" sz="2800" dirty="0"/>
              <a:t>Fluids, RTC</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2209800" y="228600"/>
            <a:ext cx="4953000" cy="6780862"/>
          </a:xfrm>
          <a:prstGeom prst="rect">
            <a:avLst/>
          </a:prstGeom>
        </p:spPr>
      </p:pic>
    </p:spTree>
    <p:extLst>
      <p:ext uri="{BB962C8B-B14F-4D97-AF65-F5344CB8AC3E}">
        <p14:creationId xmlns:p14="http://schemas.microsoft.com/office/powerpoint/2010/main" val="1893543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447800"/>
            <a:ext cx="8506890" cy="4801314"/>
          </a:xfrm>
          <a:prstGeom prst="rect">
            <a:avLst/>
          </a:prstGeom>
        </p:spPr>
        <p:txBody>
          <a:bodyPr wrap="square">
            <a:spAutoFit/>
          </a:bodyPr>
          <a:lstStyle/>
          <a:p>
            <a:r>
              <a:rPr lang="en-US" dirty="0">
                <a:latin typeface="+mn-lt"/>
              </a:rPr>
              <a:t>No meds for the first 2 hours or the last 2 hours of school.  Unless prescribed or verification of no meds were already given.  If medication is needed the last 2 hours parent/guardian permission needs to be obtained. </a:t>
            </a:r>
          </a:p>
          <a:p>
            <a:endParaRPr lang="en-US" dirty="0">
              <a:latin typeface="+mn-lt"/>
            </a:endParaRPr>
          </a:p>
          <a:p>
            <a:r>
              <a:rPr lang="en-US" dirty="0">
                <a:latin typeface="+mn-lt"/>
              </a:rPr>
              <a:t>No Tylenol/Acetaminophen or Ibuprofen is to be given on the 1</a:t>
            </a:r>
            <a:r>
              <a:rPr lang="en-US" baseline="30000" dirty="0">
                <a:latin typeface="+mn-lt"/>
              </a:rPr>
              <a:t>st</a:t>
            </a:r>
            <a:r>
              <a:rPr lang="en-US" dirty="0">
                <a:latin typeface="+mn-lt"/>
              </a:rPr>
              <a:t> health office visit. </a:t>
            </a:r>
          </a:p>
          <a:p>
            <a:r>
              <a:rPr lang="en-US" dirty="0">
                <a:latin typeface="+mn-lt"/>
              </a:rPr>
              <a:t> </a:t>
            </a:r>
          </a:p>
          <a:p>
            <a:r>
              <a:rPr lang="en-US" dirty="0">
                <a:latin typeface="+mn-lt"/>
              </a:rPr>
              <a:t>You need to show and document that other measure were taken before giving medication. </a:t>
            </a:r>
          </a:p>
          <a:p>
            <a:endParaRPr lang="en-US" dirty="0">
              <a:latin typeface="+mn-lt"/>
            </a:endParaRPr>
          </a:p>
          <a:p>
            <a:r>
              <a:rPr lang="en-US" dirty="0">
                <a:latin typeface="+mn-lt"/>
              </a:rPr>
              <a:t>There needs to be a reasonable time in between visits before giving. </a:t>
            </a:r>
          </a:p>
          <a:p>
            <a:endParaRPr lang="en-US" dirty="0"/>
          </a:p>
          <a:p>
            <a:r>
              <a:rPr lang="en-US" dirty="0">
                <a:latin typeface="+mn-lt"/>
              </a:rPr>
              <a:t>Document the name of the med given the  time given the amount given</a:t>
            </a:r>
          </a:p>
          <a:p>
            <a:r>
              <a:rPr lang="en-US" dirty="0"/>
              <a:t>Acetaminophen 250 mg @ 1:00pm – If documenting on a Medication Record the name of the med the time and days it is to be given the dosage amount, name and initials of the person giving the med the amount of medication received</a:t>
            </a:r>
            <a:endParaRPr lang="en-US" dirty="0">
              <a:latin typeface="+mn-lt"/>
            </a:endParaRPr>
          </a:p>
        </p:txBody>
      </p:sp>
      <p:sp>
        <p:nvSpPr>
          <p:cNvPr id="5" name="Rectangle 2"/>
          <p:cNvSpPr>
            <a:spLocks noGrp="1" noChangeArrowheads="1"/>
          </p:cNvSpPr>
          <p:nvPr>
            <p:ph type="title"/>
          </p:nvPr>
        </p:nvSpPr>
        <p:spPr>
          <a:xfrm>
            <a:off x="457200" y="152400"/>
            <a:ext cx="8202090" cy="1295400"/>
          </a:xfrm>
        </p:spPr>
        <p:txBody>
          <a:bodyPr/>
          <a:lstStyle/>
          <a:p>
            <a:pPr algn="ctr" eaLnBrk="1" hangingPunct="1"/>
            <a:r>
              <a:rPr lang="en-US" altLang="en-US" sz="3600" b="1" dirty="0">
                <a:solidFill>
                  <a:schemeClr val="tx2"/>
                </a:solidFill>
              </a:rPr>
              <a:t>Things to Remember About Medication!</a:t>
            </a:r>
          </a:p>
        </p:txBody>
      </p:sp>
    </p:spTree>
    <p:extLst>
      <p:ext uri="{BB962C8B-B14F-4D97-AF65-F5344CB8AC3E}">
        <p14:creationId xmlns:p14="http://schemas.microsoft.com/office/powerpoint/2010/main" val="3061768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5263" y="228600"/>
            <a:ext cx="8643937" cy="914400"/>
          </a:xfrm>
        </p:spPr>
        <p:txBody>
          <a:bodyPr/>
          <a:lstStyle/>
          <a:p>
            <a:pPr algn="ctr" eaLnBrk="1" hangingPunct="1"/>
            <a:r>
              <a:rPr lang="en-US" altLang="en-US" b="1" dirty="0">
                <a:solidFill>
                  <a:srgbClr val="FFC000"/>
                </a:solidFill>
              </a:rPr>
              <a:t>THE GOLDEN RULE</a:t>
            </a:r>
          </a:p>
        </p:txBody>
      </p:sp>
      <p:sp>
        <p:nvSpPr>
          <p:cNvPr id="5123" name="Rectangle 3"/>
          <p:cNvSpPr>
            <a:spLocks noGrp="1" noChangeArrowheads="1"/>
          </p:cNvSpPr>
          <p:nvPr>
            <p:ph type="body" sz="half" idx="1"/>
          </p:nvPr>
        </p:nvSpPr>
        <p:spPr>
          <a:xfrm>
            <a:off x="1371600" y="1828800"/>
            <a:ext cx="6464843" cy="3810000"/>
          </a:xfrm>
        </p:spPr>
        <p:txBody>
          <a:bodyPr>
            <a:normAutofit lnSpcReduction="10000"/>
          </a:bodyPr>
          <a:lstStyle/>
          <a:p>
            <a:pPr marL="0" indent="0" algn="ctr" eaLnBrk="1" hangingPunct="1">
              <a:buFont typeface="Wingdings" panose="05000000000000000000" pitchFamily="2" charset="2"/>
              <a:buNone/>
            </a:pPr>
            <a:r>
              <a:rPr lang="en-US" altLang="en-US" sz="3600" dirty="0">
                <a:latin typeface="Century Schoolbook" panose="02040604050505020304" pitchFamily="18" charset="0"/>
              </a:rPr>
              <a:t>IF IT</a:t>
            </a:r>
          </a:p>
          <a:p>
            <a:pPr marL="0" indent="0" algn="ctr" eaLnBrk="1" hangingPunct="1">
              <a:buFont typeface="Wingdings" panose="05000000000000000000" pitchFamily="2" charset="2"/>
              <a:buNone/>
            </a:pPr>
            <a:r>
              <a:rPr lang="en-US" altLang="en-US" sz="3600" dirty="0">
                <a:latin typeface="Century Schoolbook" panose="02040604050505020304" pitchFamily="18" charset="0"/>
              </a:rPr>
              <a:t> </a:t>
            </a:r>
            <a:r>
              <a:rPr lang="en-US" altLang="en-US" sz="3600" b="1" i="1" u="sng" dirty="0">
                <a:latin typeface="Century Schoolbook" panose="02040604050505020304" pitchFamily="18" charset="0"/>
              </a:rPr>
              <a:t>WASN’T</a:t>
            </a:r>
            <a:r>
              <a:rPr lang="en-US" altLang="en-US" sz="3600" b="1" dirty="0">
                <a:latin typeface="Century Schoolbook" panose="02040604050505020304" pitchFamily="18" charset="0"/>
              </a:rPr>
              <a:t> </a:t>
            </a:r>
          </a:p>
          <a:p>
            <a:pPr marL="0" indent="0" algn="ctr" eaLnBrk="1" hangingPunct="1">
              <a:buFont typeface="Wingdings" panose="05000000000000000000" pitchFamily="2" charset="2"/>
              <a:buNone/>
            </a:pPr>
            <a:r>
              <a:rPr lang="en-US" altLang="en-US" sz="3600" dirty="0">
                <a:latin typeface="Century Schoolbook" panose="02040604050505020304" pitchFamily="18" charset="0"/>
              </a:rPr>
              <a:t>DOCUMENTED IT </a:t>
            </a:r>
          </a:p>
          <a:p>
            <a:pPr marL="0" indent="0" algn="ctr" eaLnBrk="1" hangingPunct="1">
              <a:buFont typeface="Wingdings" panose="05000000000000000000" pitchFamily="2" charset="2"/>
              <a:buNone/>
            </a:pPr>
            <a:r>
              <a:rPr lang="en-US" altLang="en-US" sz="3600" b="1" i="1" u="sng" dirty="0">
                <a:latin typeface="Century Schoolbook" panose="02040604050505020304" pitchFamily="18" charset="0"/>
              </a:rPr>
              <a:t>WASN’T </a:t>
            </a:r>
          </a:p>
          <a:p>
            <a:pPr marL="0" indent="0" algn="ctr" eaLnBrk="1" hangingPunct="1">
              <a:buFont typeface="Wingdings" panose="05000000000000000000" pitchFamily="2" charset="2"/>
              <a:buNone/>
            </a:pPr>
            <a:r>
              <a:rPr lang="en-US" altLang="en-US" sz="3600" dirty="0">
                <a:latin typeface="Century Schoolbook" panose="02040604050505020304" pitchFamily="18" charset="0"/>
              </a:rPr>
              <a:t>DONE!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152400"/>
            <a:ext cx="8430690" cy="1143000"/>
          </a:xfrm>
        </p:spPr>
        <p:txBody>
          <a:bodyPr>
            <a:normAutofit fontScale="90000"/>
          </a:bodyPr>
          <a:lstStyle/>
          <a:p>
            <a:pPr eaLnBrk="1" hangingPunct="1"/>
            <a:r>
              <a:rPr lang="en-US" altLang="en-US" sz="4400" b="1" dirty="0">
                <a:solidFill>
                  <a:schemeClr val="tx2"/>
                </a:solidFill>
              </a:rPr>
              <a:t>Describe, </a:t>
            </a:r>
            <a:r>
              <a:rPr lang="en-US" altLang="en-US" sz="4400" b="1" u="sng" dirty="0">
                <a:solidFill>
                  <a:schemeClr val="tx2"/>
                </a:solidFill>
              </a:rPr>
              <a:t>DO NOT </a:t>
            </a:r>
            <a:r>
              <a:rPr lang="en-US" altLang="en-US" sz="4400" b="1" dirty="0">
                <a:solidFill>
                  <a:schemeClr val="tx2"/>
                </a:solidFill>
              </a:rPr>
              <a:t>diagnose!</a:t>
            </a:r>
          </a:p>
        </p:txBody>
      </p:sp>
      <p:sp>
        <p:nvSpPr>
          <p:cNvPr id="20483" name="Rectangle 3"/>
          <p:cNvSpPr>
            <a:spLocks noGrp="1" noChangeArrowheads="1"/>
          </p:cNvSpPr>
          <p:nvPr>
            <p:ph idx="1"/>
          </p:nvPr>
        </p:nvSpPr>
        <p:spPr>
          <a:xfrm>
            <a:off x="704895" y="1600200"/>
            <a:ext cx="7782900" cy="4195481"/>
          </a:xfrm>
        </p:spPr>
        <p:txBody>
          <a:bodyPr>
            <a:normAutofit/>
          </a:bodyPr>
          <a:lstStyle/>
          <a:p>
            <a:pPr marL="0" indent="0" eaLnBrk="1" hangingPunct="1">
              <a:buFont typeface="Wingdings" panose="05000000000000000000" pitchFamily="2" charset="2"/>
              <a:buNone/>
            </a:pPr>
            <a:r>
              <a:rPr lang="en-US" altLang="en-US" sz="2800" dirty="0"/>
              <a:t>Do not state subjective feelings</a:t>
            </a:r>
          </a:p>
          <a:p>
            <a:pPr lvl="1" eaLnBrk="1" hangingPunct="1">
              <a:buFont typeface="Wingdings" panose="05000000000000000000" pitchFamily="2" charset="2"/>
              <a:buChar char="Ø"/>
            </a:pPr>
            <a:r>
              <a:rPr lang="en-US" altLang="en-US" sz="2400" dirty="0"/>
              <a:t>Teacher feels he is “faking”</a:t>
            </a:r>
          </a:p>
          <a:p>
            <a:pPr marL="0" indent="0" eaLnBrk="1" hangingPunct="1">
              <a:buFont typeface="Wingdings" panose="05000000000000000000" pitchFamily="2" charset="2"/>
              <a:buNone/>
            </a:pPr>
            <a:r>
              <a:rPr lang="en-US" altLang="en-US" sz="2800" dirty="0"/>
              <a:t>Do not use judgmental terminology</a:t>
            </a:r>
          </a:p>
          <a:p>
            <a:pPr lvl="1" eaLnBrk="1" hangingPunct="1">
              <a:buFont typeface="Wingdings" panose="05000000000000000000" pitchFamily="2" charset="2"/>
              <a:buChar char="Ø"/>
            </a:pPr>
            <a:r>
              <a:rPr lang="en-US" altLang="en-US" sz="2400" dirty="0"/>
              <a:t>Student never comes to school in appropriate clothes</a:t>
            </a:r>
          </a:p>
          <a:p>
            <a:pPr marL="0" indent="0" eaLnBrk="1" hangingPunct="1">
              <a:buFont typeface="Wingdings" panose="05000000000000000000" pitchFamily="2" charset="2"/>
              <a:buNone/>
            </a:pPr>
            <a:r>
              <a:rPr lang="en-US" altLang="en-US" sz="2800" dirty="0"/>
              <a:t>Do not overstep your authority</a:t>
            </a:r>
          </a:p>
          <a:p>
            <a:pPr lvl="1" eaLnBrk="1" hangingPunct="1">
              <a:buFont typeface="Wingdings" panose="05000000000000000000" pitchFamily="2" charset="2"/>
              <a:buChar char="Ø"/>
            </a:pPr>
            <a:r>
              <a:rPr lang="en-US" altLang="en-US" sz="2400" dirty="0"/>
              <a:t>May not return to school until seen by a doctor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28600"/>
            <a:ext cx="8125890" cy="918882"/>
          </a:xfrm>
        </p:spPr>
        <p:txBody>
          <a:bodyPr/>
          <a:lstStyle/>
          <a:p>
            <a:pPr algn="ctr"/>
            <a:r>
              <a:rPr lang="en-US" altLang="en-US" sz="4400" b="1" dirty="0">
                <a:solidFill>
                  <a:schemeClr val="tx2"/>
                </a:solidFill>
              </a:rPr>
              <a:t>Parent Contact</a:t>
            </a:r>
          </a:p>
        </p:txBody>
      </p:sp>
      <p:sp>
        <p:nvSpPr>
          <p:cNvPr id="21507" name="Content Placeholder 2"/>
          <p:cNvSpPr>
            <a:spLocks noGrp="1"/>
          </p:cNvSpPr>
          <p:nvPr>
            <p:ph idx="1"/>
          </p:nvPr>
        </p:nvSpPr>
        <p:spPr>
          <a:xfrm>
            <a:off x="457200" y="990600"/>
            <a:ext cx="8210505" cy="5638800"/>
          </a:xfrm>
        </p:spPr>
        <p:txBody>
          <a:bodyPr>
            <a:noAutofit/>
          </a:bodyPr>
          <a:lstStyle/>
          <a:p>
            <a:pPr marL="0" indent="0">
              <a:buNone/>
            </a:pPr>
            <a:r>
              <a:rPr lang="en-US" altLang="en-US" sz="2400" dirty="0"/>
              <a:t>When contacting a parent/guardian make sure!</a:t>
            </a:r>
          </a:p>
          <a:p>
            <a:pPr marL="0" indent="0">
              <a:buNone/>
            </a:pPr>
            <a:r>
              <a:rPr lang="en-US" altLang="en-US" sz="2400" dirty="0"/>
              <a:t>Is it the right parent!</a:t>
            </a:r>
          </a:p>
          <a:p>
            <a:pPr lvl="2">
              <a:buFont typeface="Wingdings" panose="05000000000000000000" pitchFamily="2" charset="2"/>
              <a:buChar char="Ø"/>
            </a:pPr>
            <a:r>
              <a:rPr lang="en-US" altLang="en-US" sz="2000" dirty="0"/>
              <a:t>Wrong screen</a:t>
            </a:r>
          </a:p>
          <a:p>
            <a:pPr lvl="2">
              <a:buFont typeface="Wingdings" panose="05000000000000000000" pitchFamily="2" charset="2"/>
              <a:buChar char="Ø"/>
            </a:pPr>
            <a:r>
              <a:rPr lang="en-US" altLang="en-US" sz="2000" dirty="0"/>
              <a:t>Similar name</a:t>
            </a:r>
            <a:endParaRPr lang="en-US" altLang="en-US" sz="1600" dirty="0"/>
          </a:p>
          <a:p>
            <a:pPr lvl="1">
              <a:buFont typeface="Wingdings" panose="05000000000000000000" pitchFamily="2" charset="2"/>
              <a:buChar char="Ø"/>
            </a:pPr>
            <a:r>
              <a:rPr lang="en-US" altLang="en-US" sz="2400" dirty="0"/>
              <a:t>Custody</a:t>
            </a:r>
          </a:p>
          <a:p>
            <a:pPr marL="0" indent="0">
              <a:buNone/>
            </a:pPr>
            <a:r>
              <a:rPr lang="en-US" altLang="en-US" dirty="0"/>
              <a:t>Make sure that anyone you are contacting is on the Emergency Contact list!!!</a:t>
            </a:r>
          </a:p>
          <a:p>
            <a:pPr marL="0" indent="0">
              <a:buNone/>
            </a:pPr>
            <a:r>
              <a:rPr lang="en-US" altLang="en-US" dirty="0"/>
              <a:t>Do not text or call from your personal cell phone!!!</a:t>
            </a:r>
          </a:p>
          <a:p>
            <a:pPr marL="0" indent="0">
              <a:buNone/>
            </a:pPr>
            <a:r>
              <a:rPr lang="en-US" altLang="en-US" dirty="0"/>
              <a:t>If leaving a message on voicemail</a:t>
            </a:r>
          </a:p>
          <a:p>
            <a:pPr lvl="1">
              <a:buFont typeface="Wingdings" panose="05000000000000000000" pitchFamily="2" charset="2"/>
              <a:buChar char="Ø"/>
            </a:pPr>
            <a:r>
              <a:rPr lang="en-US" altLang="en-US" sz="2000" dirty="0"/>
              <a:t>Identify who you are</a:t>
            </a:r>
          </a:p>
          <a:p>
            <a:pPr lvl="1">
              <a:buFont typeface="Wingdings" panose="05000000000000000000" pitchFamily="2" charset="2"/>
              <a:buChar char="Ø"/>
            </a:pPr>
            <a:r>
              <a:rPr lang="en-US" altLang="en-US" sz="2000" dirty="0"/>
              <a:t>What school you are at and phone number</a:t>
            </a:r>
          </a:p>
          <a:p>
            <a:pPr lvl="1">
              <a:buFont typeface="Wingdings" panose="05000000000000000000" pitchFamily="2" charset="2"/>
              <a:buChar char="Ø"/>
            </a:pPr>
            <a:r>
              <a:rPr lang="en-US" altLang="en-US" sz="2000" dirty="0"/>
              <a:t>Brief sentence about why need to call back</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328" y="4572000"/>
            <a:ext cx="7765321" cy="1326321"/>
          </a:xfrm>
        </p:spPr>
        <p:txBody>
          <a:bodyPr/>
          <a:lstStyle/>
          <a:p>
            <a:r>
              <a:rPr lang="en-US" dirty="0">
                <a:solidFill>
                  <a:schemeClr val="tx2"/>
                </a:solidFill>
              </a:rPr>
              <a:t>Any Questions?</a:t>
            </a:r>
          </a:p>
        </p:txBody>
      </p:sp>
      <p:sp>
        <p:nvSpPr>
          <p:cNvPr id="3" name="TextBox 2"/>
          <p:cNvSpPr txBox="1"/>
          <p:nvPr/>
        </p:nvSpPr>
        <p:spPr>
          <a:xfrm>
            <a:off x="951088" y="457200"/>
            <a:ext cx="7543800" cy="2308324"/>
          </a:xfrm>
          <a:prstGeom prst="rect">
            <a:avLst/>
          </a:prstGeom>
          <a:noFill/>
        </p:spPr>
        <p:txBody>
          <a:bodyPr wrap="square" rtlCol="0">
            <a:spAutoFit/>
          </a:bodyPr>
          <a:lstStyle/>
          <a:p>
            <a:r>
              <a:rPr lang="en-US" sz="2400" dirty="0"/>
              <a:t>Data is only good if it is entered correctly</a:t>
            </a:r>
          </a:p>
          <a:p>
            <a:endParaRPr lang="en-US" sz="2400" dirty="0"/>
          </a:p>
          <a:p>
            <a:pPr marL="285750" indent="-285750">
              <a:buFont typeface="Arial" panose="020B0604020202020204" pitchFamily="34" charset="0"/>
              <a:buChar char="•"/>
            </a:pPr>
            <a:r>
              <a:rPr lang="en-US" sz="2400" dirty="0"/>
              <a:t>Who is the one giving you the info Dr. or Mom?</a:t>
            </a:r>
          </a:p>
          <a:p>
            <a:pPr marL="285750" indent="-285750">
              <a:buFont typeface="Arial" panose="020B0604020202020204" pitchFamily="34" charset="0"/>
              <a:buChar char="•"/>
            </a:pPr>
            <a:r>
              <a:rPr lang="en-US" sz="2400" dirty="0"/>
              <a:t>Was it charted properly?</a:t>
            </a:r>
          </a:p>
          <a:p>
            <a:pPr marL="285750" indent="-285750">
              <a:buFont typeface="Arial" panose="020B0604020202020204" pitchFamily="34" charset="0"/>
              <a:buChar char="•"/>
            </a:pPr>
            <a:r>
              <a:rPr lang="en-US" sz="2400" dirty="0"/>
              <a:t>Who is getting the data? Principal, District,  SNOA, NASN, the state?</a:t>
            </a:r>
          </a:p>
        </p:txBody>
      </p:sp>
    </p:spTree>
    <p:extLst>
      <p:ext uri="{BB962C8B-B14F-4D97-AF65-F5344CB8AC3E}">
        <p14:creationId xmlns:p14="http://schemas.microsoft.com/office/powerpoint/2010/main" val="3198830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228600"/>
            <a:ext cx="8305800" cy="914400"/>
          </a:xfrm>
        </p:spPr>
        <p:txBody>
          <a:bodyPr/>
          <a:lstStyle/>
          <a:p>
            <a:pPr algn="ctr" eaLnBrk="1" hangingPunct="1"/>
            <a:r>
              <a:rPr lang="en-US" altLang="en-US" sz="4400" b="1" dirty="0">
                <a:solidFill>
                  <a:schemeClr val="tx2"/>
                </a:solidFill>
              </a:rPr>
              <a:t>Group Practice</a:t>
            </a:r>
          </a:p>
        </p:txBody>
      </p:sp>
      <p:sp>
        <p:nvSpPr>
          <p:cNvPr id="23555" name="Rectangle 3"/>
          <p:cNvSpPr>
            <a:spLocks noGrp="1" noChangeArrowheads="1"/>
          </p:cNvSpPr>
          <p:nvPr>
            <p:ph type="body" sz="half" idx="1"/>
          </p:nvPr>
        </p:nvSpPr>
        <p:spPr>
          <a:xfrm>
            <a:off x="381000" y="1371600"/>
            <a:ext cx="8305800" cy="1905000"/>
          </a:xfrm>
        </p:spPr>
        <p:txBody>
          <a:bodyPr>
            <a:normAutofit fontScale="92500" lnSpcReduction="10000"/>
          </a:bodyPr>
          <a:lstStyle/>
          <a:p>
            <a:pPr marL="0" indent="0" eaLnBrk="1" hangingPunct="1">
              <a:buFont typeface="Wingdings" panose="05000000000000000000" pitchFamily="2" charset="2"/>
              <a:buNone/>
            </a:pPr>
            <a:r>
              <a:rPr lang="en-US" altLang="en-US" sz="2800" dirty="0"/>
              <a:t>You are called to the field for a 15 year old student who was running at full speed during football and ran into a pole.  The student is complaining of abdominal pain and throwing up.</a:t>
            </a:r>
          </a:p>
        </p:txBody>
      </p:sp>
      <p:pic>
        <p:nvPicPr>
          <p:cNvPr id="23556" name="Picture 12" descr="CN5F597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2209800" y="3307644"/>
            <a:ext cx="4648200" cy="30934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5263" y="228600"/>
            <a:ext cx="8567737" cy="914400"/>
          </a:xfrm>
        </p:spPr>
        <p:txBody>
          <a:bodyPr/>
          <a:lstStyle/>
          <a:p>
            <a:pPr algn="ctr" eaLnBrk="1" hangingPunct="1"/>
            <a:r>
              <a:rPr lang="en-US" altLang="en-US" sz="4400" b="1" dirty="0">
                <a:solidFill>
                  <a:schemeClr val="tx2"/>
                </a:solidFill>
              </a:rPr>
              <a:t>Group Practice</a:t>
            </a:r>
          </a:p>
        </p:txBody>
      </p:sp>
      <p:sp>
        <p:nvSpPr>
          <p:cNvPr id="24579" name="Rectangle 3"/>
          <p:cNvSpPr>
            <a:spLocks noGrp="1" noChangeArrowheads="1"/>
          </p:cNvSpPr>
          <p:nvPr>
            <p:ph type="body" sz="half" idx="1"/>
          </p:nvPr>
        </p:nvSpPr>
        <p:spPr>
          <a:xfrm>
            <a:off x="762000" y="1339624"/>
            <a:ext cx="7718312" cy="1555976"/>
          </a:xfrm>
        </p:spPr>
        <p:txBody>
          <a:bodyPr>
            <a:normAutofit lnSpcReduction="10000"/>
          </a:bodyPr>
          <a:lstStyle/>
          <a:p>
            <a:pPr marL="0" indent="0" eaLnBrk="1" hangingPunct="1">
              <a:buFont typeface="Wingdings" panose="05000000000000000000" pitchFamily="2" charset="2"/>
              <a:buNone/>
            </a:pPr>
            <a:r>
              <a:rPr lang="en-US" altLang="en-US" sz="2800" dirty="0"/>
              <a:t>You are called to a classroom to see an asthmatic student who is so short of breath he can’t walk down to the office.</a:t>
            </a:r>
          </a:p>
        </p:txBody>
      </p:sp>
      <p:pic>
        <p:nvPicPr>
          <p:cNvPr id="4" name="Picture 3"/>
          <p:cNvPicPr>
            <a:picLocks noChangeAspect="1"/>
          </p:cNvPicPr>
          <p:nvPr/>
        </p:nvPicPr>
        <p:blipFill>
          <a:blip r:embed="rId2"/>
          <a:stretch>
            <a:fillRect/>
          </a:stretch>
        </p:blipFill>
        <p:spPr>
          <a:xfrm>
            <a:off x="2514600" y="3092224"/>
            <a:ext cx="3930593" cy="324632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228600"/>
            <a:ext cx="8229600" cy="914400"/>
          </a:xfrm>
        </p:spPr>
        <p:txBody>
          <a:bodyPr/>
          <a:lstStyle/>
          <a:p>
            <a:pPr algn="ctr" eaLnBrk="1" hangingPunct="1"/>
            <a:r>
              <a:rPr lang="en-US" altLang="en-US" sz="4400" b="1" dirty="0">
                <a:solidFill>
                  <a:schemeClr val="tx2"/>
                </a:solidFill>
              </a:rPr>
              <a:t>Group Practice</a:t>
            </a:r>
          </a:p>
        </p:txBody>
      </p:sp>
      <p:sp>
        <p:nvSpPr>
          <p:cNvPr id="25603" name="Rectangle 3"/>
          <p:cNvSpPr>
            <a:spLocks noGrp="1" noChangeArrowheads="1"/>
          </p:cNvSpPr>
          <p:nvPr>
            <p:ph type="body" sz="half" idx="1"/>
          </p:nvPr>
        </p:nvSpPr>
        <p:spPr>
          <a:xfrm>
            <a:off x="402771" y="2705100"/>
            <a:ext cx="4416425" cy="1752600"/>
          </a:xfrm>
        </p:spPr>
        <p:txBody>
          <a:bodyPr>
            <a:normAutofit fontScale="92500" lnSpcReduction="20000"/>
          </a:bodyPr>
          <a:lstStyle/>
          <a:p>
            <a:pPr marL="0" indent="0" eaLnBrk="1" hangingPunct="1">
              <a:buFont typeface="Wingdings" panose="05000000000000000000" pitchFamily="2" charset="2"/>
              <a:buNone/>
            </a:pPr>
            <a:r>
              <a:rPr lang="en-US" altLang="en-US" sz="2800" dirty="0"/>
              <a:t>A 5 year old student comes into the health office C/O a stomachache.  She has a high fever.</a:t>
            </a:r>
          </a:p>
        </p:txBody>
      </p:sp>
      <p:pic>
        <p:nvPicPr>
          <p:cNvPr id="25604" name="Picture 4" descr="MPj04393330000[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5105400" y="1371600"/>
            <a:ext cx="3130028"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04800" y="228600"/>
            <a:ext cx="8382000" cy="914400"/>
          </a:xfrm>
        </p:spPr>
        <p:txBody>
          <a:bodyPr/>
          <a:lstStyle/>
          <a:p>
            <a:pPr algn="ctr" eaLnBrk="1" hangingPunct="1"/>
            <a:r>
              <a:rPr lang="en-US" altLang="en-US" sz="4400" b="1" dirty="0">
                <a:solidFill>
                  <a:schemeClr val="tx2"/>
                </a:solidFill>
              </a:rPr>
              <a:t>Group Practice</a:t>
            </a:r>
          </a:p>
        </p:txBody>
      </p:sp>
      <p:sp>
        <p:nvSpPr>
          <p:cNvPr id="26627" name="Rectangle 3"/>
          <p:cNvSpPr>
            <a:spLocks noGrp="1" noChangeArrowheads="1"/>
          </p:cNvSpPr>
          <p:nvPr>
            <p:ph type="body" sz="half" idx="1"/>
          </p:nvPr>
        </p:nvSpPr>
        <p:spPr>
          <a:xfrm>
            <a:off x="457200" y="2019300"/>
            <a:ext cx="4419600" cy="2819400"/>
          </a:xfrm>
        </p:spPr>
        <p:txBody>
          <a:bodyPr/>
          <a:lstStyle/>
          <a:p>
            <a:pPr marL="0" indent="0" eaLnBrk="1" hangingPunct="1">
              <a:buFont typeface="Wingdings" panose="05000000000000000000" pitchFamily="2" charset="2"/>
              <a:buNone/>
            </a:pPr>
            <a:r>
              <a:rPr lang="en-US" altLang="en-US" sz="2800" dirty="0"/>
              <a:t>A 50 year old male teacher come into the office C/O chest pain.  The principal asks you to look at him.</a:t>
            </a:r>
          </a:p>
        </p:txBody>
      </p:sp>
      <p:pic>
        <p:nvPicPr>
          <p:cNvPr id="26628" name="Picture 7" descr="Exercise-induced asthm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40350" b="6166"/>
          <a:stretch>
            <a:fillRect/>
          </a:stretch>
        </p:blipFill>
        <p:spPr>
          <a:xfrm>
            <a:off x="5257800" y="1905000"/>
            <a:ext cx="31242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95263" y="228600"/>
            <a:ext cx="8567737" cy="914400"/>
          </a:xfrm>
        </p:spPr>
        <p:txBody>
          <a:bodyPr/>
          <a:lstStyle/>
          <a:p>
            <a:pPr algn="ctr" eaLnBrk="1" hangingPunct="1"/>
            <a:r>
              <a:rPr lang="en-US" altLang="en-US" sz="4400" b="1" dirty="0">
                <a:solidFill>
                  <a:schemeClr val="tx2"/>
                </a:solidFill>
              </a:rPr>
              <a:t>Group Practice</a:t>
            </a:r>
          </a:p>
        </p:txBody>
      </p:sp>
      <p:sp>
        <p:nvSpPr>
          <p:cNvPr id="27651" name="Rectangle 3"/>
          <p:cNvSpPr>
            <a:spLocks noGrp="1" noChangeArrowheads="1"/>
          </p:cNvSpPr>
          <p:nvPr>
            <p:ph type="body" sz="half" idx="1"/>
          </p:nvPr>
        </p:nvSpPr>
        <p:spPr>
          <a:xfrm>
            <a:off x="609600" y="1589314"/>
            <a:ext cx="8153400" cy="1447800"/>
          </a:xfrm>
        </p:spPr>
        <p:txBody>
          <a:bodyPr>
            <a:normAutofit fontScale="92500" lnSpcReduction="10000"/>
          </a:bodyPr>
          <a:lstStyle/>
          <a:p>
            <a:pPr marL="0" indent="0" eaLnBrk="1" hangingPunct="1">
              <a:buFont typeface="Wingdings" panose="05000000000000000000" pitchFamily="2" charset="2"/>
              <a:buNone/>
            </a:pPr>
            <a:r>
              <a:rPr lang="en-US" altLang="en-US" sz="2800" dirty="0"/>
              <a:t>A 10 year old boy has just run into your office with a teacher holding a bloody hand yelling that he cut himself with a pair of scissors.</a:t>
            </a:r>
          </a:p>
        </p:txBody>
      </p:sp>
      <p:pic>
        <p:nvPicPr>
          <p:cNvPr id="27652" name="Picture 4" descr="MPj03990710000[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705100" y="3483428"/>
            <a:ext cx="3962400" cy="289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152400"/>
            <a:ext cx="8015287" cy="914400"/>
          </a:xfrm>
        </p:spPr>
        <p:txBody>
          <a:bodyPr/>
          <a:lstStyle/>
          <a:p>
            <a:pPr algn="ctr" eaLnBrk="1" hangingPunct="1"/>
            <a:r>
              <a:rPr lang="en-US" altLang="en-US" sz="4400" b="1" dirty="0">
                <a:solidFill>
                  <a:schemeClr val="tx2"/>
                </a:solidFill>
              </a:rPr>
              <a:t>Group Practice</a:t>
            </a:r>
          </a:p>
        </p:txBody>
      </p:sp>
      <p:sp>
        <p:nvSpPr>
          <p:cNvPr id="28675" name="Rectangle 3"/>
          <p:cNvSpPr>
            <a:spLocks noGrp="1" noChangeArrowheads="1"/>
          </p:cNvSpPr>
          <p:nvPr>
            <p:ph type="body" sz="half" idx="1"/>
          </p:nvPr>
        </p:nvSpPr>
        <p:spPr>
          <a:xfrm>
            <a:off x="457200" y="1371600"/>
            <a:ext cx="8491537" cy="990600"/>
          </a:xfrm>
        </p:spPr>
        <p:txBody>
          <a:bodyPr>
            <a:normAutofit fontScale="92500" lnSpcReduction="10000"/>
          </a:bodyPr>
          <a:lstStyle/>
          <a:p>
            <a:pPr marL="0" indent="0" eaLnBrk="1" hangingPunct="1">
              <a:buFont typeface="Wingdings" panose="05000000000000000000" pitchFamily="2" charset="2"/>
              <a:buNone/>
            </a:pPr>
            <a:r>
              <a:rPr lang="en-US" altLang="en-US" sz="2700" dirty="0">
                <a:solidFill>
                  <a:schemeClr val="tx1"/>
                </a:solidFill>
              </a:rPr>
              <a:t>A six year old girl ran into the Health Office crying.  She says she has sand in her eye and can’t see.</a:t>
            </a:r>
          </a:p>
        </p:txBody>
      </p:sp>
      <p:pic>
        <p:nvPicPr>
          <p:cNvPr id="28676" name="Picture 4" descr="MPj02627880000[1]"/>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tretch>
            <a:fillRect/>
          </a:stretch>
        </p:blipFill>
        <p:spPr>
          <a:xfrm>
            <a:off x="2109918" y="3200400"/>
            <a:ext cx="4709849" cy="312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5263" y="228600"/>
            <a:ext cx="8567737" cy="914400"/>
          </a:xfrm>
        </p:spPr>
        <p:txBody>
          <a:bodyPr/>
          <a:lstStyle/>
          <a:p>
            <a:pPr algn="ctr" eaLnBrk="1" hangingPunct="1"/>
            <a:r>
              <a:rPr lang="en-US" altLang="en-US" sz="4400" b="1" dirty="0">
                <a:solidFill>
                  <a:schemeClr val="tx2"/>
                </a:solidFill>
              </a:rPr>
              <a:t>Group Practice</a:t>
            </a:r>
          </a:p>
        </p:txBody>
      </p:sp>
      <p:sp>
        <p:nvSpPr>
          <p:cNvPr id="29699" name="Rectangle 3"/>
          <p:cNvSpPr>
            <a:spLocks noGrp="1" noChangeArrowheads="1"/>
          </p:cNvSpPr>
          <p:nvPr>
            <p:ph type="body" sz="half" idx="1"/>
          </p:nvPr>
        </p:nvSpPr>
        <p:spPr>
          <a:xfrm>
            <a:off x="990600" y="1066800"/>
            <a:ext cx="7543800" cy="2819400"/>
          </a:xfrm>
        </p:spPr>
        <p:txBody>
          <a:bodyPr>
            <a:normAutofit/>
          </a:bodyPr>
          <a:lstStyle/>
          <a:p>
            <a:pPr marL="0" indent="0" eaLnBrk="1" hangingPunct="1">
              <a:buFont typeface="Wingdings" panose="05000000000000000000" pitchFamily="2" charset="2"/>
              <a:buNone/>
            </a:pPr>
            <a:r>
              <a:rPr lang="en-US" altLang="en-US" sz="2800" dirty="0"/>
              <a:t>A 16 year old girl was sent to the Health Office for sleeping in class.  She has nausea and vomiting “on and off” in the mornings.</a:t>
            </a:r>
          </a:p>
        </p:txBody>
      </p:sp>
      <p:pic>
        <p:nvPicPr>
          <p:cNvPr id="2" name="Picture 1"/>
          <p:cNvPicPr>
            <a:picLocks noChangeAspect="1"/>
          </p:cNvPicPr>
          <p:nvPr/>
        </p:nvPicPr>
        <p:blipFill>
          <a:blip r:embed="rId2"/>
          <a:stretch>
            <a:fillRect/>
          </a:stretch>
        </p:blipFill>
        <p:spPr>
          <a:xfrm>
            <a:off x="2438400" y="2895600"/>
            <a:ext cx="4419600" cy="329770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52400"/>
            <a:ext cx="7772400" cy="523220"/>
          </a:xfrm>
          <a:prstGeom prst="rect">
            <a:avLst/>
          </a:prstGeom>
          <a:noFill/>
        </p:spPr>
        <p:txBody>
          <a:bodyPr wrap="square" rtlCol="0">
            <a:spAutoFit/>
          </a:bodyPr>
          <a:lstStyle/>
          <a:p>
            <a:r>
              <a:rPr lang="en-US" sz="2800" dirty="0"/>
              <a:t>In God We Trust… everyone else has to chart</a:t>
            </a:r>
          </a:p>
        </p:txBody>
      </p:sp>
      <p:sp>
        <p:nvSpPr>
          <p:cNvPr id="3" name="TextBox 2"/>
          <p:cNvSpPr txBox="1"/>
          <p:nvPr/>
        </p:nvSpPr>
        <p:spPr>
          <a:xfrm>
            <a:off x="609600" y="943731"/>
            <a:ext cx="8305800" cy="5632311"/>
          </a:xfrm>
          <a:prstGeom prst="rect">
            <a:avLst/>
          </a:prstGeom>
          <a:noFill/>
        </p:spPr>
        <p:txBody>
          <a:bodyPr wrap="square" rtlCol="0">
            <a:spAutoFit/>
          </a:bodyPr>
          <a:lstStyle/>
          <a:p>
            <a:pPr marL="285750" indent="-285750">
              <a:buFont typeface="Wingdings" panose="05000000000000000000" pitchFamily="2" charset="2"/>
              <a:buChar char="v"/>
            </a:pPr>
            <a:r>
              <a:rPr lang="en-US" dirty="0"/>
              <a:t>Documentation should be done as soon as possible</a:t>
            </a:r>
          </a:p>
          <a:p>
            <a:endParaRPr lang="en-US" dirty="0"/>
          </a:p>
          <a:p>
            <a:pPr marL="285750" indent="-285750">
              <a:buFont typeface="Wingdings" panose="05000000000000000000" pitchFamily="2" charset="2"/>
              <a:buChar char="v"/>
            </a:pPr>
            <a:r>
              <a:rPr lang="en-US" dirty="0"/>
              <a:t>Avoid late entries - If you have to make a late entry make sure you  date and initial it</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We are not Doctors, do not diagnose</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Do not put personal opinions or labeling terms</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Your documentation can be used as a legal document</a:t>
            </a:r>
          </a:p>
          <a:p>
            <a:pPr marL="285750" indent="-285750">
              <a:buFont typeface="Wingdings" panose="05000000000000000000" pitchFamily="2" charset="2"/>
              <a:buChar char="v"/>
            </a:pPr>
            <a:r>
              <a:rPr lang="en-US" dirty="0"/>
              <a:t>Abbreviation should not be use, wright it out</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Confidentially is a necessity - Need to know</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Ask questions ! Avoid suggestive thoughts</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Exact times</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If written do not erase or use white out – draw a line through it then write the correct entry</a:t>
            </a:r>
          </a:p>
        </p:txBody>
      </p:sp>
    </p:spTree>
    <p:extLst>
      <p:ext uri="{BB962C8B-B14F-4D97-AF65-F5344CB8AC3E}">
        <p14:creationId xmlns:p14="http://schemas.microsoft.com/office/powerpoint/2010/main" val="3053308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09600" y="228600"/>
            <a:ext cx="8015287" cy="914400"/>
          </a:xfrm>
        </p:spPr>
        <p:txBody>
          <a:bodyPr/>
          <a:lstStyle/>
          <a:p>
            <a:pPr algn="ctr" eaLnBrk="1" hangingPunct="1"/>
            <a:r>
              <a:rPr lang="en-US" altLang="en-US" sz="4400" b="1" dirty="0">
                <a:solidFill>
                  <a:schemeClr val="tx2"/>
                </a:solidFill>
              </a:rPr>
              <a:t>Group Practice</a:t>
            </a:r>
          </a:p>
        </p:txBody>
      </p:sp>
      <p:sp>
        <p:nvSpPr>
          <p:cNvPr id="30723" name="Rectangle 3"/>
          <p:cNvSpPr>
            <a:spLocks noGrp="1" noChangeArrowheads="1"/>
          </p:cNvSpPr>
          <p:nvPr>
            <p:ph type="body" sz="half" idx="1"/>
          </p:nvPr>
        </p:nvSpPr>
        <p:spPr>
          <a:xfrm>
            <a:off x="348456" y="1477962"/>
            <a:ext cx="7708900" cy="2713038"/>
          </a:xfrm>
        </p:spPr>
        <p:txBody>
          <a:bodyPr>
            <a:normAutofit lnSpcReduction="10000"/>
          </a:bodyPr>
          <a:lstStyle/>
          <a:p>
            <a:pPr marL="0" indent="0" eaLnBrk="1" hangingPunct="1">
              <a:buFont typeface="Wingdings" panose="05000000000000000000" pitchFamily="2" charset="2"/>
              <a:buNone/>
            </a:pPr>
            <a:r>
              <a:rPr lang="en-US" altLang="en-US" sz="2800" dirty="0"/>
              <a:t>A 12 year old boy was involved in a fight on the playground a few min. ago.  He reports that his right hand is broken.</a:t>
            </a:r>
          </a:p>
          <a:p>
            <a:pPr marL="0" indent="0" eaLnBrk="1" hangingPunct="1">
              <a:buFont typeface="Wingdings" panose="05000000000000000000" pitchFamily="2" charset="2"/>
              <a:buNone/>
            </a:pPr>
            <a:endParaRPr lang="en-US" altLang="en-US" sz="2800" dirty="0"/>
          </a:p>
          <a:p>
            <a:pPr marL="0" indent="0" eaLnBrk="1" hangingPunct="1">
              <a:buFont typeface="Wingdings" panose="05000000000000000000" pitchFamily="2" charset="2"/>
              <a:buNone/>
            </a:pPr>
            <a:r>
              <a:rPr lang="en-US" altLang="en-US" sz="2800" dirty="0"/>
              <a:t>Would this be a police report?</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9730" b="89730" l="1832" r="89744"/>
                    </a14:imgEffect>
                  </a14:imgLayer>
                </a14:imgProps>
              </a:ext>
            </a:extLst>
          </a:blip>
          <a:stretch>
            <a:fillRect/>
          </a:stretch>
        </p:blipFill>
        <p:spPr>
          <a:xfrm>
            <a:off x="3429000" y="2971800"/>
            <a:ext cx="5336721" cy="3616459"/>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685800"/>
            <a:ext cx="7315200" cy="1015663"/>
          </a:xfrm>
          <a:prstGeom prst="rect">
            <a:avLst/>
          </a:prstGeom>
          <a:noFill/>
        </p:spPr>
        <p:txBody>
          <a:bodyPr wrap="square" rtlCol="0">
            <a:spAutoFit/>
          </a:bodyPr>
          <a:lstStyle/>
          <a:p>
            <a:r>
              <a:rPr lang="en-US" sz="6000" dirty="0">
                <a:solidFill>
                  <a:schemeClr val="tx1">
                    <a:lumMod val="95000"/>
                  </a:schemeClr>
                </a:solidFill>
                <a:hlinkClick r:id="rId2" action="ppaction://hlinkfile"/>
              </a:rPr>
              <a:t>Documentation Quiz</a:t>
            </a:r>
            <a:endParaRPr lang="en-US" sz="6000" dirty="0">
              <a:solidFill>
                <a:schemeClr val="tx1">
                  <a:lumMod val="95000"/>
                </a:schemeClr>
              </a:solidFill>
            </a:endParaRPr>
          </a:p>
        </p:txBody>
      </p:sp>
    </p:spTree>
    <p:extLst>
      <p:ext uri="{BB962C8B-B14F-4D97-AF65-F5344CB8AC3E}">
        <p14:creationId xmlns:p14="http://schemas.microsoft.com/office/powerpoint/2010/main" val="2011975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title"/>
          </p:nvPr>
        </p:nvSpPr>
        <p:spPr>
          <a:xfrm>
            <a:off x="457200" y="304800"/>
            <a:ext cx="8202090" cy="918882"/>
          </a:xfrm>
        </p:spPr>
        <p:txBody>
          <a:bodyPr/>
          <a:lstStyle/>
          <a:p>
            <a:pPr algn="ctr" eaLnBrk="1" hangingPunct="1"/>
            <a:r>
              <a:rPr lang="en-US" altLang="en-US" sz="4400" b="1" dirty="0">
                <a:solidFill>
                  <a:schemeClr val="tx2"/>
                </a:solidFill>
              </a:rPr>
              <a:t>Questions??</a:t>
            </a:r>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73433" y1="72988" x2="73433" y2="72988"/>
                        <a14:foregroundMark x1="75821" y1="80491" x2="75821" y2="80491"/>
                        <a14:foregroundMark x1="67612" y1="64939" x2="67612" y2="64939"/>
                        <a14:foregroundMark x1="71642" y1="68213" x2="71642" y2="68213"/>
                        <a14:foregroundMark x1="77612" y1="86494" x2="77612" y2="86494"/>
                        <a14:foregroundMark x1="28955" y1="51569" x2="28955" y2="51569"/>
                        <a14:foregroundMark x1="38806" y1="66576" x2="38806" y2="66576"/>
                        <a14:foregroundMark x1="80448" y1="77353" x2="80448" y2="77353"/>
                        <a14:backgroundMark x1="74627" y1="85402" x2="74627" y2="85402"/>
                      </a14:backgroundRemoval>
                    </a14:imgEffect>
                  </a14:imgLayer>
                </a14:imgProps>
              </a:ext>
              <a:ext uri="{28A0092B-C50C-407E-A947-70E740481C1C}">
                <a14:useLocalDpi xmlns:a14="http://schemas.microsoft.com/office/drawing/2010/main" val="0"/>
              </a:ext>
            </a:extLst>
          </a:blip>
          <a:stretch>
            <a:fillRect/>
          </a:stretch>
        </p:blipFill>
        <p:spPr>
          <a:xfrm>
            <a:off x="3048000" y="1676400"/>
            <a:ext cx="3907536" cy="427520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158727"/>
            <a:ext cx="8125890" cy="831873"/>
          </a:xfrm>
        </p:spPr>
        <p:txBody>
          <a:bodyPr>
            <a:normAutofit fontScale="90000"/>
          </a:bodyPr>
          <a:lstStyle/>
          <a:p>
            <a:pPr algn="ctr" eaLnBrk="1" hangingPunct="1"/>
            <a:br>
              <a:rPr lang="en-US" altLang="en-US" sz="4400" b="1" dirty="0">
                <a:solidFill>
                  <a:schemeClr val="tx2"/>
                </a:solidFill>
              </a:rPr>
            </a:br>
            <a:r>
              <a:rPr lang="en-US" altLang="en-US" sz="4400" b="1" dirty="0">
                <a:solidFill>
                  <a:schemeClr val="tx2"/>
                </a:solidFill>
              </a:rPr>
              <a:t>SOAP </a:t>
            </a:r>
            <a:br>
              <a:rPr lang="en-US" altLang="en-US" sz="4400" b="1" dirty="0">
                <a:solidFill>
                  <a:schemeClr val="tx2"/>
                </a:solidFill>
              </a:rPr>
            </a:br>
            <a:endParaRPr lang="en-US" altLang="en-US" sz="4400" b="1" dirty="0">
              <a:solidFill>
                <a:schemeClr val="tx2"/>
              </a:solidFill>
            </a:endParaRPr>
          </a:p>
        </p:txBody>
      </p:sp>
      <p:sp>
        <p:nvSpPr>
          <p:cNvPr id="7171" name="Rectangle 3"/>
          <p:cNvSpPr>
            <a:spLocks noGrp="1" noChangeArrowheads="1"/>
          </p:cNvSpPr>
          <p:nvPr>
            <p:ph idx="1"/>
          </p:nvPr>
        </p:nvSpPr>
        <p:spPr>
          <a:xfrm>
            <a:off x="2752299" y="4404288"/>
            <a:ext cx="2057400" cy="747861"/>
          </a:xfrm>
        </p:spPr>
        <p:txBody>
          <a:bodyPr>
            <a:normAutofit/>
          </a:bodyPr>
          <a:lstStyle/>
          <a:p>
            <a:pPr marL="0" indent="0" eaLnBrk="1" hangingPunct="1">
              <a:buFont typeface="Wingdings" panose="05000000000000000000" pitchFamily="2" charset="2"/>
              <a:buNone/>
            </a:pPr>
            <a:r>
              <a:rPr lang="en-US" altLang="en-US" sz="3200" b="1" dirty="0">
                <a:solidFill>
                  <a:schemeClr val="tx2"/>
                </a:solidFill>
              </a:rPr>
              <a:t>P:  </a:t>
            </a:r>
            <a:r>
              <a:rPr lang="en-US" altLang="en-US" sz="3200" dirty="0"/>
              <a:t>Plan</a:t>
            </a:r>
          </a:p>
        </p:txBody>
      </p:sp>
      <p:sp>
        <p:nvSpPr>
          <p:cNvPr id="2" name="TextBox 1"/>
          <p:cNvSpPr txBox="1"/>
          <p:nvPr/>
        </p:nvSpPr>
        <p:spPr>
          <a:xfrm>
            <a:off x="457200" y="846413"/>
            <a:ext cx="8125890" cy="1200329"/>
          </a:xfrm>
          <a:prstGeom prst="rect">
            <a:avLst/>
          </a:prstGeom>
          <a:noFill/>
        </p:spPr>
        <p:txBody>
          <a:bodyPr wrap="square" rtlCol="0">
            <a:spAutoFit/>
          </a:bodyPr>
          <a:lstStyle/>
          <a:p>
            <a:r>
              <a:rPr lang="en-US" sz="2400" dirty="0">
                <a:latin typeface="Century Schoolbook" panose="02040604050505020304" pitchFamily="18" charset="0"/>
              </a:rPr>
              <a:t>S.O.A.P  is a documentation format to help identify and treat the student.  Utilize the Emergency Guidelines to support your documentation. (see SNOA.org)</a:t>
            </a:r>
          </a:p>
        </p:txBody>
      </p:sp>
      <p:sp>
        <p:nvSpPr>
          <p:cNvPr id="3" name="Rectangle 2"/>
          <p:cNvSpPr/>
          <p:nvPr/>
        </p:nvSpPr>
        <p:spPr>
          <a:xfrm>
            <a:off x="2743200" y="2278797"/>
            <a:ext cx="2746265" cy="584775"/>
          </a:xfrm>
          <a:prstGeom prst="rect">
            <a:avLst/>
          </a:prstGeom>
        </p:spPr>
        <p:txBody>
          <a:bodyPr wrap="none">
            <a:spAutoFit/>
          </a:bodyPr>
          <a:lstStyle/>
          <a:p>
            <a:r>
              <a:rPr lang="en-US" sz="3200" b="1" dirty="0">
                <a:solidFill>
                  <a:schemeClr val="tx2"/>
                </a:solidFill>
                <a:latin typeface="Century Schoolbook" panose="02040604050505020304" pitchFamily="18" charset="0"/>
              </a:rPr>
              <a:t>S:  </a:t>
            </a:r>
            <a:r>
              <a:rPr lang="en-US" sz="3200" dirty="0">
                <a:latin typeface="Century Schoolbook" panose="02040604050505020304" pitchFamily="18" charset="0"/>
              </a:rPr>
              <a:t>Subjective</a:t>
            </a:r>
          </a:p>
        </p:txBody>
      </p:sp>
      <p:sp>
        <p:nvSpPr>
          <p:cNvPr id="4" name="Rectangle 3"/>
          <p:cNvSpPr/>
          <p:nvPr/>
        </p:nvSpPr>
        <p:spPr>
          <a:xfrm>
            <a:off x="2729552" y="2987294"/>
            <a:ext cx="2650084" cy="584775"/>
          </a:xfrm>
          <a:prstGeom prst="rect">
            <a:avLst/>
          </a:prstGeom>
        </p:spPr>
        <p:txBody>
          <a:bodyPr wrap="none">
            <a:spAutoFit/>
          </a:bodyPr>
          <a:lstStyle/>
          <a:p>
            <a:pPr lvl="0" defTabSz="457207" eaLnBrk="1" fontAlgn="auto" hangingPunct="1">
              <a:spcBef>
                <a:spcPts val="1000"/>
              </a:spcBef>
              <a:spcAft>
                <a:spcPts val="0"/>
              </a:spcAft>
              <a:buClr>
                <a:srgbClr val="663300">
                  <a:lumMod val="40000"/>
                  <a:lumOff val="60000"/>
                </a:srgbClr>
              </a:buClr>
              <a:buSzPct val="80000"/>
            </a:pPr>
            <a:r>
              <a:rPr lang="en-US" altLang="en-US" sz="3200" b="1" dirty="0">
                <a:solidFill>
                  <a:schemeClr val="tx2"/>
                </a:solidFill>
                <a:latin typeface="Century Schoolbook"/>
                <a:ea typeface="+mj-ea"/>
                <a:cs typeface="+mj-cs"/>
              </a:rPr>
              <a:t>O:  </a:t>
            </a:r>
            <a:r>
              <a:rPr lang="en-US" altLang="en-US" sz="3200" dirty="0">
                <a:latin typeface="Century Schoolbook"/>
                <a:ea typeface="+mj-ea"/>
                <a:cs typeface="+mj-cs"/>
              </a:rPr>
              <a:t>Objective</a:t>
            </a:r>
          </a:p>
        </p:txBody>
      </p:sp>
      <p:sp>
        <p:nvSpPr>
          <p:cNvPr id="5" name="Rectangle 4"/>
          <p:cNvSpPr/>
          <p:nvPr/>
        </p:nvSpPr>
        <p:spPr>
          <a:xfrm>
            <a:off x="2752299" y="3695791"/>
            <a:ext cx="3068469" cy="584775"/>
          </a:xfrm>
          <a:prstGeom prst="rect">
            <a:avLst/>
          </a:prstGeom>
        </p:spPr>
        <p:txBody>
          <a:bodyPr wrap="none">
            <a:spAutoFit/>
          </a:bodyPr>
          <a:lstStyle/>
          <a:p>
            <a:pPr lvl="0" defTabSz="457207" eaLnBrk="1" fontAlgn="auto" hangingPunct="1">
              <a:spcBef>
                <a:spcPts val="1000"/>
              </a:spcBef>
              <a:spcAft>
                <a:spcPts val="0"/>
              </a:spcAft>
              <a:buClr>
                <a:srgbClr val="663300">
                  <a:lumMod val="40000"/>
                  <a:lumOff val="60000"/>
                </a:srgbClr>
              </a:buClr>
              <a:buSzPct val="80000"/>
            </a:pPr>
            <a:r>
              <a:rPr lang="en-US" altLang="en-US" sz="3200" b="1" dirty="0">
                <a:solidFill>
                  <a:schemeClr val="tx2"/>
                </a:solidFill>
                <a:latin typeface="Century Schoolbook"/>
                <a:ea typeface="+mj-ea"/>
                <a:cs typeface="+mj-cs"/>
              </a:rPr>
              <a:t>A:  </a:t>
            </a:r>
            <a:r>
              <a:rPr lang="en-US" altLang="en-US" sz="3200" dirty="0">
                <a:latin typeface="Century Schoolbook"/>
                <a:ea typeface="+mj-ea"/>
                <a:cs typeface="+mj-cs"/>
              </a:rPr>
              <a:t>Assessment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33600" y="79103"/>
            <a:ext cx="4953000" cy="6541089"/>
          </a:xfrm>
          <a:prstGeom prst="rect">
            <a:avLst/>
          </a:prstGeom>
        </p:spPr>
      </p:pic>
    </p:spTree>
    <p:extLst>
      <p:ext uri="{BB962C8B-B14F-4D97-AF65-F5344CB8AC3E}">
        <p14:creationId xmlns:p14="http://schemas.microsoft.com/office/powerpoint/2010/main" val="3920730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84710" y="228600"/>
            <a:ext cx="8278290" cy="918882"/>
          </a:xfrm>
        </p:spPr>
        <p:txBody>
          <a:bodyPr/>
          <a:lstStyle/>
          <a:p>
            <a:pPr algn="ctr" eaLnBrk="1" hangingPunct="1"/>
            <a:r>
              <a:rPr lang="en-US" altLang="en-US" b="1" u="sng" dirty="0">
                <a:solidFill>
                  <a:schemeClr val="tx2"/>
                </a:solidFill>
              </a:rPr>
              <a:t>S</a:t>
            </a:r>
            <a:r>
              <a:rPr lang="en-US" altLang="en-US" dirty="0">
                <a:solidFill>
                  <a:schemeClr val="tx2"/>
                </a:solidFill>
              </a:rPr>
              <a:t>ubjective Information</a:t>
            </a:r>
          </a:p>
        </p:txBody>
      </p:sp>
      <p:sp>
        <p:nvSpPr>
          <p:cNvPr id="7171" name="Rectangle 3"/>
          <p:cNvSpPr>
            <a:spLocks noGrp="1" noChangeArrowheads="1"/>
          </p:cNvSpPr>
          <p:nvPr>
            <p:ph idx="1"/>
          </p:nvPr>
        </p:nvSpPr>
        <p:spPr>
          <a:xfrm>
            <a:off x="484711" y="1295400"/>
            <a:ext cx="8049690" cy="3124200"/>
          </a:xfrm>
        </p:spPr>
        <p:txBody>
          <a:bodyPr/>
          <a:lstStyle/>
          <a:p>
            <a:pPr marL="0" indent="0">
              <a:buClr>
                <a:srgbClr val="00B4B0"/>
              </a:buClr>
              <a:buNone/>
              <a:defRPr/>
            </a:pPr>
            <a:r>
              <a:rPr lang="en-US" altLang="en-US" sz="2800" dirty="0"/>
              <a:t>Why did the student come to the Health Office?</a:t>
            </a:r>
          </a:p>
          <a:p>
            <a:pPr lvl="1" eaLnBrk="1" hangingPunct="1">
              <a:buClr>
                <a:schemeClr val="tx2"/>
              </a:buClr>
              <a:buFont typeface="Wingdings" panose="05000000000000000000" pitchFamily="2" charset="2"/>
              <a:buChar char="Ø"/>
              <a:defRPr/>
            </a:pPr>
            <a:r>
              <a:rPr lang="en-US" altLang="en-US" sz="2800" dirty="0"/>
              <a:t>In their own words, not the teachers</a:t>
            </a:r>
          </a:p>
          <a:p>
            <a:pPr lvl="1" eaLnBrk="1" hangingPunct="1">
              <a:buClr>
                <a:schemeClr val="tx2"/>
              </a:buClr>
              <a:buFont typeface="Wingdings" panose="05000000000000000000" pitchFamily="2" charset="2"/>
              <a:buChar char="Ø"/>
              <a:defRPr/>
            </a:pPr>
            <a:r>
              <a:rPr lang="en-US" altLang="en-US" sz="2800" dirty="0"/>
              <a:t>Use quotes when possible “     ”</a:t>
            </a:r>
          </a:p>
          <a:p>
            <a:pPr lvl="1" eaLnBrk="1" hangingPunct="1">
              <a:buClr>
                <a:schemeClr val="tx2"/>
              </a:buClr>
              <a:buFont typeface="Wingdings" panose="05000000000000000000" pitchFamily="2" charset="2"/>
              <a:buChar char="Ø"/>
              <a:defRPr/>
            </a:pPr>
            <a:r>
              <a:rPr lang="en-US" altLang="en-US" sz="2800" dirty="0"/>
              <a:t>Try not to put words in their mouth</a:t>
            </a:r>
          </a:p>
          <a:p>
            <a:pPr lvl="1" eaLnBrk="1" hangingPunct="1">
              <a:buClr>
                <a:srgbClr val="00B4B0"/>
              </a:buClr>
              <a:buFont typeface="Wingdings" panose="05000000000000000000" pitchFamily="2" charset="2"/>
              <a:buChar char="Ø"/>
              <a:defRPr/>
            </a:pPr>
            <a:endParaRPr lang="en-US" altLang="en-US" sz="2800" dirty="0"/>
          </a:p>
        </p:txBody>
      </p:sp>
      <p:pic>
        <p:nvPicPr>
          <p:cNvPr id="2" name="Picture 1"/>
          <p:cNvPicPr>
            <a:picLocks noChangeAspect="1"/>
          </p:cNvPicPr>
          <p:nvPr/>
        </p:nvPicPr>
        <p:blipFill>
          <a:blip r:embed="rId2"/>
          <a:stretch>
            <a:fillRect/>
          </a:stretch>
        </p:blipFill>
        <p:spPr>
          <a:xfrm>
            <a:off x="2397652" y="3886200"/>
            <a:ext cx="4452405" cy="249334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41905" y="228600"/>
            <a:ext cx="8278290" cy="838200"/>
          </a:xfrm>
        </p:spPr>
        <p:txBody>
          <a:bodyPr/>
          <a:lstStyle/>
          <a:p>
            <a:pPr eaLnBrk="1" hangingPunct="1"/>
            <a:r>
              <a:rPr lang="en-US" altLang="en-US" dirty="0">
                <a:solidFill>
                  <a:schemeClr val="tx2"/>
                </a:solidFill>
              </a:rPr>
              <a:t>Pain Interview “OLD CHART”</a:t>
            </a:r>
          </a:p>
        </p:txBody>
      </p:sp>
      <p:sp>
        <p:nvSpPr>
          <p:cNvPr id="9219" name="Rectangle 3"/>
          <p:cNvSpPr>
            <a:spLocks noGrp="1" noChangeArrowheads="1"/>
          </p:cNvSpPr>
          <p:nvPr>
            <p:ph idx="1"/>
          </p:nvPr>
        </p:nvSpPr>
        <p:spPr>
          <a:xfrm>
            <a:off x="827700" y="1447800"/>
            <a:ext cx="7706700" cy="4500275"/>
          </a:xfrm>
        </p:spPr>
        <p:txBody>
          <a:bodyPr>
            <a:noAutofit/>
          </a:bodyPr>
          <a:lstStyle/>
          <a:p>
            <a:pPr marL="0" indent="0" eaLnBrk="1" hangingPunct="1">
              <a:buFont typeface="Wingdings" panose="05000000000000000000" pitchFamily="2" charset="2"/>
              <a:buNone/>
            </a:pPr>
            <a:r>
              <a:rPr lang="en-US" altLang="en-US" sz="2800" dirty="0">
                <a:solidFill>
                  <a:schemeClr val="tx2"/>
                </a:solidFill>
              </a:rPr>
              <a:t>O</a:t>
            </a:r>
            <a:r>
              <a:rPr lang="en-US" altLang="en-US" sz="2800" dirty="0"/>
              <a:t>nset – when did this start?</a:t>
            </a:r>
          </a:p>
          <a:p>
            <a:pPr marL="0" indent="0" eaLnBrk="1" hangingPunct="1">
              <a:buFont typeface="Wingdings" panose="05000000000000000000" pitchFamily="2" charset="2"/>
              <a:buNone/>
            </a:pPr>
            <a:r>
              <a:rPr lang="en-US" altLang="en-US" sz="2800" dirty="0">
                <a:solidFill>
                  <a:schemeClr val="tx2"/>
                </a:solidFill>
              </a:rPr>
              <a:t>L</a:t>
            </a:r>
            <a:r>
              <a:rPr lang="en-US" altLang="en-US" sz="2800" dirty="0"/>
              <a:t>ocation – where is the pain located?</a:t>
            </a:r>
          </a:p>
          <a:p>
            <a:pPr marL="0" indent="0" eaLnBrk="1" hangingPunct="1">
              <a:buFont typeface="Wingdings" panose="05000000000000000000" pitchFamily="2" charset="2"/>
              <a:buNone/>
            </a:pPr>
            <a:r>
              <a:rPr lang="en-US" altLang="en-US" sz="2800" dirty="0">
                <a:solidFill>
                  <a:schemeClr val="tx2"/>
                </a:solidFill>
              </a:rPr>
              <a:t>D</a:t>
            </a:r>
            <a:r>
              <a:rPr lang="en-US" altLang="en-US" sz="2800" dirty="0"/>
              <a:t>uration – how long has the pain lasted?</a:t>
            </a:r>
          </a:p>
          <a:p>
            <a:pPr marL="0" indent="0" eaLnBrk="1" hangingPunct="1">
              <a:buFont typeface="Wingdings" panose="05000000000000000000" pitchFamily="2" charset="2"/>
              <a:buNone/>
            </a:pPr>
            <a:r>
              <a:rPr lang="en-US" altLang="en-US" sz="2800" dirty="0">
                <a:solidFill>
                  <a:schemeClr val="tx2"/>
                </a:solidFill>
              </a:rPr>
              <a:t>CH</a:t>
            </a:r>
            <a:r>
              <a:rPr lang="en-US" altLang="en-US" sz="2800" dirty="0"/>
              <a:t>aracter – sharp?  dull?  </a:t>
            </a:r>
          </a:p>
          <a:p>
            <a:pPr marL="0" indent="0" eaLnBrk="1" hangingPunct="1">
              <a:buFont typeface="Wingdings" panose="05000000000000000000" pitchFamily="2" charset="2"/>
              <a:buNone/>
            </a:pPr>
            <a:r>
              <a:rPr lang="en-US" altLang="en-US" sz="2800" dirty="0">
                <a:solidFill>
                  <a:schemeClr val="tx2"/>
                </a:solidFill>
              </a:rPr>
              <a:t>A</a:t>
            </a:r>
            <a:r>
              <a:rPr lang="en-US" altLang="en-US" sz="2800" dirty="0"/>
              <a:t>lleviating / </a:t>
            </a:r>
            <a:r>
              <a:rPr lang="en-US" altLang="en-US" sz="2800" dirty="0">
                <a:solidFill>
                  <a:schemeClr val="tx2"/>
                </a:solidFill>
              </a:rPr>
              <a:t>A</a:t>
            </a:r>
            <a:r>
              <a:rPr lang="en-US" altLang="en-US" sz="2800" dirty="0"/>
              <a:t>ggravating factors</a:t>
            </a:r>
          </a:p>
          <a:p>
            <a:pPr marL="0" indent="0" eaLnBrk="1" hangingPunct="1">
              <a:buFont typeface="Wingdings" panose="05000000000000000000" pitchFamily="2" charset="2"/>
              <a:buNone/>
            </a:pPr>
            <a:r>
              <a:rPr lang="en-US" altLang="en-US" sz="2800" dirty="0">
                <a:solidFill>
                  <a:schemeClr val="tx2"/>
                </a:solidFill>
              </a:rPr>
              <a:t>R</a:t>
            </a:r>
            <a:r>
              <a:rPr lang="en-US" altLang="en-US" sz="2800" dirty="0"/>
              <a:t>adiation?  does the pain travel?</a:t>
            </a:r>
          </a:p>
          <a:p>
            <a:pPr marL="0" indent="0" eaLnBrk="1" hangingPunct="1">
              <a:buFont typeface="Wingdings" panose="05000000000000000000" pitchFamily="2" charset="2"/>
              <a:buNone/>
            </a:pPr>
            <a:r>
              <a:rPr lang="en-US" altLang="en-US" sz="2800" dirty="0">
                <a:solidFill>
                  <a:schemeClr val="tx2"/>
                </a:solidFill>
              </a:rPr>
              <a:t>T</a:t>
            </a:r>
            <a:r>
              <a:rPr lang="en-US" altLang="en-US" sz="2800" dirty="0"/>
              <a:t>ime pattern (every day at 10am)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28600"/>
            <a:ext cx="8263282" cy="914400"/>
          </a:xfrm>
        </p:spPr>
        <p:txBody>
          <a:bodyPr/>
          <a:lstStyle/>
          <a:p>
            <a:pPr algn="ctr" eaLnBrk="1" hangingPunct="1"/>
            <a:r>
              <a:rPr lang="en-US" altLang="en-US" sz="4400" b="1" dirty="0">
                <a:solidFill>
                  <a:schemeClr val="tx2"/>
                </a:solidFill>
              </a:rPr>
              <a:t>Pain Scale</a:t>
            </a:r>
          </a:p>
        </p:txBody>
      </p:sp>
      <p:sp>
        <p:nvSpPr>
          <p:cNvPr id="10243" name="Rectangle 3"/>
          <p:cNvSpPr>
            <a:spLocks noGrp="1" noChangeArrowheads="1"/>
          </p:cNvSpPr>
          <p:nvPr>
            <p:ph type="body" sz="half" idx="1"/>
          </p:nvPr>
        </p:nvSpPr>
        <p:spPr>
          <a:xfrm>
            <a:off x="609600" y="1600200"/>
            <a:ext cx="7543800" cy="1295400"/>
          </a:xfrm>
        </p:spPr>
        <p:txBody>
          <a:bodyPr/>
          <a:lstStyle/>
          <a:p>
            <a:pPr eaLnBrk="1" hangingPunct="1">
              <a:buFont typeface="Wingdings" panose="05000000000000000000" pitchFamily="2" charset="2"/>
              <a:buChar char="Ø"/>
            </a:pPr>
            <a:r>
              <a:rPr lang="en-US" altLang="en-US" sz="2800" dirty="0"/>
              <a:t>1 – 10    (no pain - excruciating)</a:t>
            </a:r>
          </a:p>
          <a:p>
            <a:pPr eaLnBrk="1" hangingPunct="1">
              <a:buFont typeface="Wingdings" panose="05000000000000000000" pitchFamily="2" charset="2"/>
              <a:buChar char="Ø"/>
            </a:pPr>
            <a:r>
              <a:rPr lang="en-US" altLang="en-US" sz="2800" dirty="0"/>
              <a:t>Does the number match the affect?</a:t>
            </a:r>
          </a:p>
          <a:p>
            <a:pPr eaLnBrk="1" hangingPunct="1">
              <a:buFont typeface="Wingdings" panose="05000000000000000000" pitchFamily="2" charset="2"/>
              <a:buChar char="Ø"/>
            </a:pPr>
            <a:endParaRPr lang="en-US" altLang="en-US" sz="2800" dirty="0"/>
          </a:p>
        </p:txBody>
      </p:sp>
      <p:pic>
        <p:nvPicPr>
          <p:cNvPr id="5" name="Picture 4"/>
          <p:cNvPicPr>
            <a:picLocks noChangeAspect="1"/>
          </p:cNvPicPr>
          <p:nvPr/>
        </p:nvPicPr>
        <p:blipFill>
          <a:blip r:embed="rId2"/>
          <a:stretch>
            <a:fillRect/>
          </a:stretch>
        </p:blipFill>
        <p:spPr>
          <a:xfrm>
            <a:off x="457200" y="3352800"/>
            <a:ext cx="8263282" cy="3124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70936" y="228600"/>
            <a:ext cx="8382000" cy="1400530"/>
          </a:xfrm>
        </p:spPr>
        <p:txBody>
          <a:bodyPr>
            <a:normAutofit fontScale="90000"/>
          </a:bodyPr>
          <a:lstStyle/>
          <a:p>
            <a:pPr algn="ctr" eaLnBrk="1" hangingPunct="1"/>
            <a:r>
              <a:rPr lang="en-US" altLang="en-US" sz="4000" b="1" u="sng" dirty="0">
                <a:solidFill>
                  <a:schemeClr val="tx2"/>
                </a:solidFill>
              </a:rPr>
              <a:t>O</a:t>
            </a:r>
            <a:r>
              <a:rPr lang="en-US" altLang="en-US" sz="4000" b="1" dirty="0">
                <a:solidFill>
                  <a:schemeClr val="tx2"/>
                </a:solidFill>
              </a:rPr>
              <a:t>bjective &amp; </a:t>
            </a:r>
            <a:r>
              <a:rPr lang="en-US" altLang="en-US" sz="4000" b="1" u="sng" dirty="0">
                <a:solidFill>
                  <a:schemeClr val="tx2"/>
                </a:solidFill>
              </a:rPr>
              <a:t>A</a:t>
            </a:r>
            <a:r>
              <a:rPr lang="en-US" altLang="en-US" sz="4000" b="1" dirty="0">
                <a:solidFill>
                  <a:schemeClr val="tx2"/>
                </a:solidFill>
              </a:rPr>
              <a:t>ssessment Information</a:t>
            </a:r>
            <a:r>
              <a:rPr lang="en-US" altLang="en-US" sz="4400" b="1" dirty="0">
                <a:solidFill>
                  <a:schemeClr val="tx2"/>
                </a:solidFill>
              </a:rPr>
              <a:t>:</a:t>
            </a:r>
            <a:br>
              <a:rPr lang="en-US" altLang="en-US" sz="4400" b="1" dirty="0">
                <a:solidFill>
                  <a:schemeClr val="tx2"/>
                </a:solidFill>
              </a:rPr>
            </a:br>
            <a:r>
              <a:rPr lang="en-US" altLang="en-US" sz="2000" b="1" dirty="0">
                <a:solidFill>
                  <a:schemeClr val="tx2"/>
                </a:solidFill>
              </a:rPr>
              <a:t> Info you see, feel or smell</a:t>
            </a:r>
          </a:p>
        </p:txBody>
      </p:sp>
      <p:sp>
        <p:nvSpPr>
          <p:cNvPr id="11267" name="Rectangle 3"/>
          <p:cNvSpPr>
            <a:spLocks noGrp="1" noChangeArrowheads="1"/>
          </p:cNvSpPr>
          <p:nvPr>
            <p:ph idx="1"/>
          </p:nvPr>
        </p:nvSpPr>
        <p:spPr>
          <a:xfrm>
            <a:off x="594286" y="1752600"/>
            <a:ext cx="7935300" cy="4190999"/>
          </a:xfrm>
        </p:spPr>
        <p:txBody>
          <a:bodyPr>
            <a:normAutofit lnSpcReduction="10000"/>
          </a:bodyPr>
          <a:lstStyle/>
          <a:p>
            <a:pPr eaLnBrk="1" hangingPunct="1">
              <a:buFont typeface="Wingdings" panose="05000000000000000000" pitchFamily="2" charset="2"/>
              <a:buChar char="ü"/>
            </a:pPr>
            <a:r>
              <a:rPr lang="en-US" altLang="en-US" sz="2800" dirty="0"/>
              <a:t>Temperature</a:t>
            </a:r>
          </a:p>
          <a:p>
            <a:pPr eaLnBrk="1" hangingPunct="1">
              <a:buFont typeface="Wingdings" panose="05000000000000000000" pitchFamily="2" charset="2"/>
              <a:buChar char="ü"/>
            </a:pPr>
            <a:r>
              <a:rPr lang="en-US" altLang="en-US" sz="2800" dirty="0"/>
              <a:t>Skin (color, bruise, swelling, lacerations)</a:t>
            </a:r>
          </a:p>
          <a:p>
            <a:pPr eaLnBrk="1" hangingPunct="1">
              <a:buFont typeface="Wingdings" panose="05000000000000000000" pitchFamily="2" charset="2"/>
              <a:buChar char="ü"/>
            </a:pPr>
            <a:r>
              <a:rPr lang="en-US" altLang="en-US" sz="2800" dirty="0"/>
              <a:t>Pulse (rate, quality)</a:t>
            </a:r>
          </a:p>
          <a:p>
            <a:pPr eaLnBrk="1" hangingPunct="1">
              <a:buFont typeface="Wingdings" panose="05000000000000000000" pitchFamily="2" charset="2"/>
              <a:buChar char="ü"/>
            </a:pPr>
            <a:r>
              <a:rPr lang="en-US" altLang="en-US" sz="2800" dirty="0"/>
              <a:t>B/P, if needed</a:t>
            </a:r>
          </a:p>
          <a:p>
            <a:pPr eaLnBrk="1" hangingPunct="1">
              <a:buFont typeface="Wingdings" panose="05000000000000000000" pitchFamily="2" charset="2"/>
              <a:buChar char="ü"/>
            </a:pPr>
            <a:r>
              <a:rPr lang="en-US" altLang="en-US" sz="2800" dirty="0"/>
              <a:t>Data (blood sugar, ketones)</a:t>
            </a:r>
          </a:p>
          <a:p>
            <a:pPr>
              <a:buFont typeface="Wingdings" panose="05000000000000000000" pitchFamily="2" charset="2"/>
              <a:buChar char="ü"/>
            </a:pPr>
            <a:r>
              <a:rPr lang="en-US" sz="2800" dirty="0"/>
              <a:t>What were your findings</a:t>
            </a:r>
          </a:p>
          <a:p>
            <a:pPr>
              <a:buFont typeface="Wingdings" panose="05000000000000000000" pitchFamily="2" charset="2"/>
              <a:buChar char="ü"/>
            </a:pPr>
            <a:r>
              <a:rPr lang="en-US" sz="2800" dirty="0"/>
              <a:t>How did the patient appear</a:t>
            </a:r>
          </a:p>
          <a:p>
            <a:pPr eaLnBrk="1" hangingPunct="1">
              <a:buFont typeface="Wingdings" panose="05000000000000000000" pitchFamily="2" charset="2"/>
              <a:buChar char="ü"/>
            </a:pPr>
            <a:endParaRPr lang="en-US" altLang="en-US" sz="2800" dirty="0"/>
          </a:p>
          <a:p>
            <a:pPr eaLnBrk="1" hangingPunct="1">
              <a:buFont typeface="Wingdings" panose="05000000000000000000" pitchFamily="2" charset="2"/>
              <a:buChar char="ü"/>
            </a:pPr>
            <a:endParaRPr lang="en-US" altLang="en-US" sz="2800" dirty="0"/>
          </a:p>
          <a:p>
            <a:pPr>
              <a:buFont typeface="Wingdings" panose="05000000000000000000" pitchFamily="2" charset="2"/>
              <a:buChar char="ü"/>
            </a:pPr>
            <a:endParaRPr lang="en-US" altLang="en-US" sz="2800" dirty="0">
              <a:solidFill>
                <a:srgbClr val="272775"/>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Damask</Template>
  <TotalTime>2276</TotalTime>
  <Words>1037</Words>
  <Application>Microsoft Office PowerPoint</Application>
  <PresentationFormat>On-screen Show (4:3)</PresentationFormat>
  <Paragraphs>153</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Bookman Old Style</vt:lpstr>
      <vt:lpstr>Calibri</vt:lpstr>
      <vt:lpstr>Century Schoolbook</vt:lpstr>
      <vt:lpstr>Rockwell</vt:lpstr>
      <vt:lpstr>Wingdings</vt:lpstr>
      <vt:lpstr>Damask</vt:lpstr>
      <vt:lpstr>Documentation Guidelines</vt:lpstr>
      <vt:lpstr>THE GOLDEN RULE</vt:lpstr>
      <vt:lpstr>PowerPoint Presentation</vt:lpstr>
      <vt:lpstr> SOAP  </vt:lpstr>
      <vt:lpstr>PowerPoint Presentation</vt:lpstr>
      <vt:lpstr>Subjective Information</vt:lpstr>
      <vt:lpstr>Pain Interview “OLD CHART”</vt:lpstr>
      <vt:lpstr>Pain Scale</vt:lpstr>
      <vt:lpstr>Objective &amp; Assessment Information:  Info you see, feel or smell</vt:lpstr>
      <vt:lpstr>Plan  (outcome/evaluation)</vt:lpstr>
      <vt:lpstr>Asthma</vt:lpstr>
      <vt:lpstr>Asthma - 911</vt:lpstr>
      <vt:lpstr>Sprain</vt:lpstr>
      <vt:lpstr>Fracture</vt:lpstr>
      <vt:lpstr>Mechanisms of Injury</vt:lpstr>
      <vt:lpstr>Stomachache</vt:lpstr>
      <vt:lpstr>Headache</vt:lpstr>
      <vt:lpstr>PowerPoint Presentation</vt:lpstr>
      <vt:lpstr>Things to Remember About Medication!</vt:lpstr>
      <vt:lpstr>Describe, DO NOT diagnose!</vt:lpstr>
      <vt:lpstr>Parent Contact</vt:lpstr>
      <vt:lpstr>Any Questions?</vt:lpstr>
      <vt:lpstr>Group Practice</vt:lpstr>
      <vt:lpstr>Group Practice</vt:lpstr>
      <vt:lpstr>Group Practice</vt:lpstr>
      <vt:lpstr>Group Practice</vt:lpstr>
      <vt:lpstr>Group Practice</vt:lpstr>
      <vt:lpstr>Group Practice</vt:lpstr>
      <vt:lpstr>Group Practice</vt:lpstr>
      <vt:lpstr>Group Practice</vt:lpstr>
      <vt:lpstr>PowerPoint Presentation</vt:lpstr>
      <vt:lpstr>Questions??</vt:lpstr>
    </vt:vector>
  </TitlesOfParts>
  <Company>Mesa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Documentation Guidelines</dc:title>
  <dc:creator>MPS</dc:creator>
  <cp:lastModifiedBy>Carolen K Letavec</cp:lastModifiedBy>
  <cp:revision>120</cp:revision>
  <cp:lastPrinted>2015-04-27T19:29:23Z</cp:lastPrinted>
  <dcterms:created xsi:type="dcterms:W3CDTF">2009-01-20T15:36:16Z</dcterms:created>
  <dcterms:modified xsi:type="dcterms:W3CDTF">2019-06-12T22:59:04Z</dcterms:modified>
</cp:coreProperties>
</file>