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5"/>
    <p:sldMasterId id="2147483697" r:id="rId6"/>
    <p:sldMasterId id="2147483700" r:id="rId7"/>
  </p:sldMasterIdLst>
  <p:notesMasterIdLst>
    <p:notesMasterId r:id="rId42"/>
  </p:notesMasterIdLst>
  <p:handoutMasterIdLst>
    <p:handoutMasterId r:id="rId43"/>
  </p:handoutMasterIdLst>
  <p:sldIdLst>
    <p:sldId id="259" r:id="rId8"/>
    <p:sldId id="395" r:id="rId9"/>
    <p:sldId id="260" r:id="rId10"/>
    <p:sldId id="261" r:id="rId11"/>
    <p:sldId id="330" r:id="rId12"/>
    <p:sldId id="265" r:id="rId13"/>
    <p:sldId id="266" r:id="rId14"/>
    <p:sldId id="344" r:id="rId15"/>
    <p:sldId id="367" r:id="rId16"/>
    <p:sldId id="358" r:id="rId17"/>
    <p:sldId id="272" r:id="rId18"/>
    <p:sldId id="268" r:id="rId19"/>
    <p:sldId id="269" r:id="rId20"/>
    <p:sldId id="263" r:id="rId21"/>
    <p:sldId id="273" r:id="rId22"/>
    <p:sldId id="285" r:id="rId23"/>
    <p:sldId id="374" r:id="rId24"/>
    <p:sldId id="287" r:id="rId25"/>
    <p:sldId id="392" r:id="rId26"/>
    <p:sldId id="290" r:id="rId27"/>
    <p:sldId id="291" r:id="rId28"/>
    <p:sldId id="396" r:id="rId29"/>
    <p:sldId id="397" r:id="rId30"/>
    <p:sldId id="398" r:id="rId31"/>
    <p:sldId id="296" r:id="rId32"/>
    <p:sldId id="297" r:id="rId33"/>
    <p:sldId id="341" r:id="rId34"/>
    <p:sldId id="295" r:id="rId35"/>
    <p:sldId id="404" r:id="rId36"/>
    <p:sldId id="301" r:id="rId37"/>
    <p:sldId id="302" r:id="rId38"/>
    <p:sldId id="365" r:id="rId39"/>
    <p:sldId id="405" r:id="rId40"/>
    <p:sldId id="414" r:id="rId41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spamer, Anita" initials="E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47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5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ACE Score = Trauma Dose</c:v>
                </c:pt>
              </c:strCache>
            </c:strRef>
          </c:tx>
          <c:dPt>
            <c:idx val="0"/>
            <c:bubble3D val="0"/>
            <c:explosion val="15"/>
            <c:extLst>
              <c:ext xmlns:c16="http://schemas.microsoft.com/office/drawing/2014/chart" uri="{C3380CC4-5D6E-409C-BE32-E72D297353CC}">
                <c16:uniqueId val="{00000000-FA0C-4206-8FC9-15E7E1AAF36D}"/>
              </c:ext>
            </c:extLst>
          </c:dPt>
          <c:cat>
            <c:strRef>
              <c:f>Sheet1!$A$2:$A$7</c:f>
              <c:strCache>
                <c:ptCount val="6"/>
                <c:pt idx="0">
                  <c:v>0 - 32%</c:v>
                </c:pt>
                <c:pt idx="1">
                  <c:v>1 - 26%</c:v>
                </c:pt>
                <c:pt idx="2">
                  <c:v>2 - 16%</c:v>
                </c:pt>
                <c:pt idx="3">
                  <c:v>3 - 10%</c:v>
                </c:pt>
                <c:pt idx="4">
                  <c:v>4 - 16%</c:v>
                </c:pt>
                <c:pt idx="5">
                  <c:v>68% of participants had at least 1 ACE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32</c:v>
                </c:pt>
                <c:pt idx="1">
                  <c:v>26</c:v>
                </c:pt>
                <c:pt idx="2">
                  <c:v>16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0C-4206-8FC9-15E7E1AAF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5"/>
        <c:delete val="1"/>
      </c:legendEntry>
      <c:layout>
        <c:manualLayout>
          <c:xMode val="edge"/>
          <c:yMode val="edge"/>
          <c:x val="0.64996446892564652"/>
          <c:y val="4.9311021595100708E-2"/>
          <c:w val="0.34202517915769315"/>
          <c:h val="0.88900478824740359"/>
        </c:manualLayout>
      </c:layout>
      <c:overlay val="0"/>
      <c:txPr>
        <a:bodyPr/>
        <a:lstStyle/>
        <a:p>
          <a:pPr>
            <a:defRPr sz="2400" b="1"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0.31746</cdr:x>
      <cdr:y>0.08471</cdr:y>
    </cdr:from>
    <cdr:to>
      <cdr:x>0.46646</cdr:x>
      <cdr:y>0.61418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30311" y="297162"/>
          <a:ext cx="1328406" cy="18573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400" dirty="0"/>
            <a:t>4</a:t>
          </a:r>
        </a:p>
        <a:p xmlns:a="http://schemas.openxmlformats.org/drawingml/2006/main">
          <a:r>
            <a:rPr lang="en-US" sz="1600" dirty="0"/>
            <a:t>or more</a:t>
          </a:r>
        </a:p>
      </cdr:txBody>
    </cdr:sp>
  </cdr:relSizeAnchor>
  <cdr:relSizeAnchor xmlns:cdr="http://schemas.openxmlformats.org/drawingml/2006/chartDrawing">
    <cdr:from>
      <cdr:x>0.26572</cdr:x>
      <cdr:y>0.30224</cdr:y>
    </cdr:from>
    <cdr:to>
      <cdr:x>0.33764</cdr:x>
      <cdr:y>0.52428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8975" y="1060267"/>
          <a:ext cx="641196" cy="7789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/>
            <a:t>3</a:t>
          </a:r>
        </a:p>
      </cdr:txBody>
    </cdr:sp>
  </cdr:relSizeAnchor>
  <cdr:relSizeAnchor xmlns:cdr="http://schemas.openxmlformats.org/drawingml/2006/chartDrawing">
    <cdr:from>
      <cdr:x>0.28074</cdr:x>
      <cdr:y>0.56364</cdr:y>
    </cdr:from>
    <cdr:to>
      <cdr:x>0.36066</cdr:x>
      <cdr:y>0.80276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76831" y="2514600"/>
          <a:ext cx="762000" cy="1066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/>
            <a:t>2</a:t>
          </a:r>
        </a:p>
      </cdr:txBody>
    </cdr:sp>
  </cdr:relSizeAnchor>
  <cdr:relSizeAnchor xmlns:cdr="http://schemas.openxmlformats.org/drawingml/2006/chartDrawing">
    <cdr:from>
      <cdr:x>0.4166</cdr:x>
      <cdr:y>0.64904</cdr:y>
    </cdr:from>
    <cdr:to>
      <cdr:x>0.49652</cdr:x>
      <cdr:y>0.88815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972231" y="2895600"/>
          <a:ext cx="762000" cy="1066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4400" dirty="0"/>
            <a:t>1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5AF78-9316-40E8-A8C7-25CAA778736C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08B2-3682-4841-8F21-189D0ED460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4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5D3E8-616A-43EA-A336-73D406174546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6E3F2-F389-4867-AEC1-F69D74832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E9D8BAE-C24C-4751-8C63-187ECB8563CA}" type="slidenum">
              <a:rPr lang="en-US" altLang="en-US" smtClean="0">
                <a:latin typeface="Calibri" pitchFamily="34" charset="0"/>
              </a:rPr>
              <a:pPr/>
              <a:t>11</a:t>
            </a:fld>
            <a:endParaRPr lang="en-US" altLang="en-US" dirty="0">
              <a:latin typeface="Calibri" pitchFamily="34" charset="0"/>
            </a:endParaRPr>
          </a:p>
        </p:txBody>
      </p:sp>
      <p:sp>
        <p:nvSpPr>
          <p:cNvPr id="1167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dirty="0"/>
              <a:t>Slide 3- </a:t>
            </a:r>
            <a:r>
              <a:rPr lang="en-US" altLang="en-US" dirty="0"/>
              <a:t>What are ACES?</a:t>
            </a:r>
            <a:r>
              <a:rPr lang="en-US" altLang="en-US" b="1" dirty="0"/>
              <a:t> </a:t>
            </a:r>
            <a:endParaRPr lang="en-US" altLang="en-US" dirty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</p:txBody>
      </p:sp>
      <p:sp>
        <p:nvSpPr>
          <p:cNvPr id="11674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EC785CD-00A6-41DB-9D0C-99C158AC4272}" type="slidenum">
              <a:rPr lang="en-US" altLang="en-US" sz="1200"/>
              <a:pPr algn="r" eaLnBrk="1" hangingPunct="1"/>
              <a:t>11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5808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>
                <a:latin typeface="Arial" pitchFamily="-112" charset="0"/>
              </a:rPr>
              <a:t>Slide 24- </a:t>
            </a:r>
            <a:r>
              <a:rPr lang="en-US" dirty="0">
                <a:latin typeface="Arial" pitchFamily="-112" charset="0"/>
              </a:rPr>
              <a:t>ACE’s are highly interrelated and commonly occur in clusters.  If any ACE is present, there is an 87% chance at least one other category of ACE is present.  ACE’s are so interrelated that trying to determine the impact of one ACE does not make sense.  </a:t>
            </a:r>
          </a:p>
          <a:p>
            <a:endParaRPr lang="en-US" b="1" dirty="0">
              <a:latin typeface="Arial" pitchFamily="-112" charset="0"/>
            </a:endParaRP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0279B-7989-8D49-B190-B41BDF71C0E3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1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>
                <a:latin typeface="Arial" pitchFamily="-112" charset="0"/>
              </a:rPr>
              <a:t>Slide 26-</a:t>
            </a:r>
            <a:r>
              <a:rPr lang="en-US" dirty="0">
                <a:latin typeface="Arial" pitchFamily="-112" charset="0"/>
              </a:rPr>
              <a:t> This chart shows the interrelationship if a parent was an alcoholic and is then more likely to have experienced other categories of ACE’s. </a:t>
            </a:r>
            <a:endParaRPr lang="en-US" b="1" dirty="0">
              <a:latin typeface="Arial" pitchFamily="-11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3B1CC-8D19-414F-BB5E-F4DF3EBC9EAC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19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8D9B5-1ACB-4BFC-BD0F-84BCB1AC2FB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0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9E91AE-2793-4F52-A2A3-73F784E77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C532365-DEC9-46F4-A25A-B912FF6148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9909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9463483-4350-46B7-AF7F-124EE257E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DE208A1-1361-480F-9F8A-C727E05A7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9291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BDAF-917A-4D24-AB18-BE4B92AC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0777E-5E66-4F24-AA7A-6C8C20FE5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9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26464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90" y="4128616"/>
            <a:ext cx="974288" cy="8456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306294" y="4787443"/>
            <a:ext cx="1328738" cy="274637"/>
          </a:xfrm>
        </p:spPr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0B9DA3-85CF-43F0-8772-D6CD0D4FDA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80963"/>
            <a:ext cx="7466012" cy="9271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00AB3-266E-431E-8549-59ADEB11D3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86025" y="1522413"/>
            <a:ext cx="5273675" cy="2122487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2800"/>
            </a:lvl1pPr>
            <a:lvl2pPr marL="514350" indent="-171450">
              <a:buFontTx/>
              <a:buBlip>
                <a:blip r:embed="rId4"/>
              </a:buBlip>
              <a:defRPr sz="2800"/>
            </a:lvl2pPr>
            <a:lvl3pPr marL="857250" indent="-171450">
              <a:buFontTx/>
              <a:buBlip>
                <a:blip r:embed="rId4"/>
              </a:buBlip>
              <a:defRPr sz="2800"/>
            </a:lvl3pPr>
            <a:lvl4pPr marL="1200150" indent="-171450">
              <a:buFontTx/>
              <a:buBlip>
                <a:blip r:embed="rId4"/>
              </a:buBlip>
              <a:defRPr sz="2800"/>
            </a:lvl4pPr>
            <a:lvl5pPr marL="1543050" indent="-171450">
              <a:buFontTx/>
              <a:buBlip>
                <a:blip r:embed="rId4"/>
              </a:buBlip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59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325572D-32AB-48FF-9D20-156F85B527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F7EA9-E0C2-417C-A1D9-591C6758B5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846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65969E7-3C4A-4F8D-9DE8-9049DCEFDA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C7895B-6DD0-4F72-A9C6-B59846D81E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7720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87BFF42-79D2-4BA7-B8EC-DEBDC69F9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293E29-C3B1-42F5-8D60-4AF114FD59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308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AEC0A9-9B9A-4894-AB9E-6AC18F187A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E69A2-D583-452B-A42D-56573F1F1C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375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1B3C26-A144-4E20-9AA0-8A5F58AC6B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7D2CA3-8FE7-47D1-B2A3-8EBA34E811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279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71197"/>
            <a:ext cx="9144000" cy="272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836" y="272302"/>
            <a:ext cx="481223" cy="5546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06E838-67D5-47B3-84CD-EB269B8191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516" y="19996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/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92FCDD-027A-4F44-8235-989660D837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4"/>
              </a:buBlip>
              <a:defRPr sz="3200"/>
            </a:lvl1pPr>
            <a:lvl2pPr marL="514350" indent="-171450">
              <a:buFontTx/>
              <a:buBlip>
                <a:blip r:embed="rId4"/>
              </a:buBlip>
              <a:defRPr sz="3200"/>
            </a:lvl2pPr>
            <a:lvl3pPr marL="857250" indent="-171450">
              <a:buFontTx/>
              <a:buBlip>
                <a:blip r:embed="rId4"/>
              </a:buBlip>
              <a:defRPr sz="3200"/>
            </a:lvl3pPr>
            <a:lvl4pPr marL="1200150" indent="-171450">
              <a:buFontTx/>
              <a:buBlip>
                <a:blip r:embed="rId4"/>
              </a:buBlip>
              <a:defRPr sz="3200"/>
            </a:lvl4pPr>
            <a:lvl5pPr marL="1543050" indent="-171450">
              <a:buFontTx/>
              <a:buBlip>
                <a:blip r:embed="rId4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47671BE-B45D-40AD-9B3C-230BF55971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D42265-C240-43D0-B175-A6BCFFA738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12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65E189-04D9-4319-91C6-EB9CD7CF1C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5BE27C9-D45A-44B1-8F74-82E18D5FB4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A9624394-7A15-435E-9615-B09929F321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19747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ght Blu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7BA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9852F40-27FF-422F-86A4-21A7A0D23B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5A6966C-0AD1-4793-8333-52CFC4CADF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0357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im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EE8D050-8832-47DC-8C3E-A06BE8156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264BAC-0065-4417-BC47-2F5AA2817F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81236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Maroo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770930"/>
          </a:xfrm>
          <a:prstGeom prst="rect">
            <a:avLst/>
          </a:prstGeom>
          <a:solidFill>
            <a:srgbClr val="72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4BCAE5C-7353-4446-BEAC-5851030F7C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C5E3C9-D505-4AC9-9C6D-B7AC764B0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344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Bright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C4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D62EF23-08DF-408D-9524-FAF12CF41D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14E9F2-E971-49D6-ACD3-18739AFC9F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17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Orang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70930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36C2220-D9E7-41D8-B2EB-38A5DDED3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EE5777-D1E6-4551-9DC6-3B961898E9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70600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Yellow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"/>
            <a:ext cx="9144000" cy="770930"/>
          </a:xfrm>
          <a:prstGeom prst="rect">
            <a:avLst/>
          </a:prstGeom>
          <a:solidFill>
            <a:srgbClr val="F6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J:\Michele\Logo Standards\PNG\TempeT-WhiteColor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614" y="89666"/>
            <a:ext cx="591597" cy="59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B8BDBA-4E62-4FF0-9AB1-256E5B6F7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/>
            </a:lvl1pPr>
            <a:lvl2pPr marL="514350" indent="-171450">
              <a:buFontTx/>
              <a:buBlip>
                <a:blip r:embed="rId3"/>
              </a:buBlip>
              <a:defRPr sz="3200"/>
            </a:lvl2pPr>
            <a:lvl3pPr marL="857250" indent="-171450">
              <a:buFontTx/>
              <a:buBlip>
                <a:blip r:embed="rId3"/>
              </a:buBlip>
              <a:defRPr sz="3200"/>
            </a:lvl3pPr>
            <a:lvl4pPr marL="1200150" indent="-171450">
              <a:buFontTx/>
              <a:buBlip>
                <a:blip r:embed="rId3"/>
              </a:buBlip>
              <a:defRPr sz="3200"/>
            </a:lvl4pPr>
            <a:lvl5pPr marL="1543050" indent="-171450">
              <a:buFontTx/>
              <a:buBlip>
                <a:blip r:embed="rId3"/>
              </a:buBlip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91909DE-07A6-4C3D-86F5-61AA159E6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25723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0EB362-EB0D-44AE-8B54-A27754334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9AF0432-EAE7-42EB-B0C9-1CA5372DC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13657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2CADF46-DDF3-4C02-8494-C1773ECD8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E18CB5-3795-484F-91BE-424D3301E5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56247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50D0DE-6FDA-470A-8713-BE7299093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7833FA-F96C-4793-B61F-00438FA86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0910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1DD9838-A6B0-4B31-96C9-BAB44811B2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58C9E-1993-4885-80AE-A37D7ECEA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029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0B03F-8FA6-4918-9498-EDD6D82A3C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E5961D-93A5-4922-9BE8-39E5ED476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32294A3-1720-4AE2-9B03-FA8D979ADC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5822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oon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B61CB33-A2E3-4797-BB7F-DD48E8B42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81B72-1945-4F5C-AF90-A45B92559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75796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90199B7-AD35-4796-B29F-8E513485C0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87112-E211-4006-AEC3-9E5D7D2E98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93527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Circl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DD08768-75F8-4A0A-9FCF-1142B204D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949197-3DE0-46AB-9768-B0082B22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2398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Colors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3D47C8-7BFA-4380-B5E9-4FA21B290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5060" y="1328260"/>
            <a:ext cx="6205230" cy="3087165"/>
          </a:xfrm>
        </p:spPr>
        <p:txBody>
          <a:bodyPr>
            <a:noAutofit/>
          </a:bodyPr>
          <a:lstStyle>
            <a:lvl1pPr marL="1714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1pPr>
            <a:lvl2pPr marL="5143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2pPr>
            <a:lvl3pPr marL="8572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3pPr>
            <a:lvl4pPr marL="12001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4pPr>
            <a:lvl5pPr marL="1543050" indent="-171450">
              <a:buFontTx/>
              <a:buBlip>
                <a:blip r:embed="rId3"/>
              </a:buBlip>
              <a:defRPr sz="3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A84CEEF-97A5-4D35-89D6-AB5AEB6E5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633" y="0"/>
            <a:ext cx="7747348" cy="7081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4400" b="1">
                <a:solidFill>
                  <a:schemeClr val="tx2"/>
                </a:solidFill>
              </a:defRPr>
            </a:lvl1pPr>
            <a:lvl2pPr marL="342900" indent="0">
              <a:buFontTx/>
              <a:buNone/>
              <a:defRPr sz="3200"/>
            </a:lvl2pPr>
            <a:lvl3pPr marL="685800" indent="0">
              <a:buFontTx/>
              <a:buNone/>
              <a:defRPr sz="3200"/>
            </a:lvl3pPr>
            <a:lvl4pPr marL="1028700" indent="0">
              <a:buFontTx/>
              <a:buNone/>
              <a:defRPr sz="3200"/>
            </a:lvl4pPr>
            <a:lvl5pPr marL="1371600" indent="0">
              <a:buFontTx/>
              <a:buNone/>
              <a:defRPr sz="3200"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6312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2B24-D863-4894-99F2-662DD65E68B0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81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2B24-D863-4894-99F2-662DD65E68B0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48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2B24-D863-4894-99F2-662DD65E68B0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88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2B24-D863-4894-99F2-662DD65E68B0}" type="datetimeFigureOut">
              <a:rPr lang="en-US" smtClean="0"/>
              <a:t>6/20/2019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51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A31A5-6490-4B40-9CC0-9E326CBB5A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D56563-E99C-4464-9BAF-84FA91A09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C2E0AB6-27E1-45C4-9765-28B3AE28D9B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772550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25AE1-72B8-4678-869F-148986A1A7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BAB9CC-CE74-40D5-8319-8E5C8AACF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B542AF4-8AF1-4EC5-A968-CB85B66014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42103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Yellow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FC995-3167-4FB0-A5F0-3B346E3A6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5392034-5FC3-4A09-8177-E20A3F9B9F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8FEB41C8-49EF-4669-AEF3-361906C432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4537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0926B-BD6C-485B-AF1D-33434D5F1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813" y="3550023"/>
            <a:ext cx="1910375" cy="1428145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D9F8789-D7CF-4CC0-B441-5089C9235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0531" y="1008520"/>
            <a:ext cx="4890892" cy="114617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Presentation Title Here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5DB35B15-0EA6-4FD5-89DF-22078F9846D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643188" y="2311399"/>
            <a:ext cx="3908425" cy="1238624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407853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2223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EA94464-5260-4374-B19D-D03B04D2AC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9746A4-476C-4097-A97A-41C012324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012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29321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DBC36BA-ECBF-4E6F-B661-BF45BA109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797" y="367824"/>
            <a:ext cx="4890892" cy="7263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000" b="1">
                <a:latin typeface="+mj-lt"/>
              </a:defRPr>
            </a:lvl1pPr>
            <a:lvl2pPr marL="457200" indent="0" algn="l">
              <a:buFontTx/>
              <a:buNone/>
              <a:defRPr>
                <a:latin typeface="+mj-lt"/>
              </a:defRPr>
            </a:lvl2pPr>
            <a:lvl3pPr marL="914400" indent="0" algn="l">
              <a:buFontTx/>
              <a:buNone/>
              <a:defRPr>
                <a:latin typeface="+mj-lt"/>
              </a:defRPr>
            </a:lvl3pPr>
            <a:lvl4pPr marL="1371600" indent="0" algn="l">
              <a:buFontTx/>
              <a:buNone/>
              <a:defRPr>
                <a:latin typeface="+mj-lt"/>
              </a:defRPr>
            </a:lvl4pPr>
            <a:lvl5pPr marL="1828800" indent="0" algn="l">
              <a:buFontTx/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AD376A1-CF3B-479A-B9CD-48B484A26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798" y="1403350"/>
            <a:ext cx="4890892" cy="26495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1714500" indent="-3429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11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851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0" i="0" u="none" kern="1200">
          <a:solidFill>
            <a:schemeClr val="bg1"/>
          </a:solidFill>
          <a:latin typeface="Gotham Condensed Bold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bg1"/>
          </a:solidFill>
          <a:latin typeface="Gotham Condensed Book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Gotham Condensed Book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09C6494-F8C4-4649-9F21-F81113A7C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2223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42BBAAA2-391B-42CC-893F-088FEC0F73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88EB7890-4A7C-4FD8-8138-BD2259D3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3F8294-6AB9-4076-BFEA-8371594E5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86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701" r:id="rId4"/>
  </p:sldLayoutIdLst>
  <p:hf hdr="0" ftr="0" dt="0"/>
  <p:txStyles>
    <p:title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25000"/>
        <a:buFontTx/>
        <a:buNone/>
        <a:tabLst/>
        <a:defRPr sz="2400" kern="1200">
          <a:solidFill>
            <a:schemeClr val="bg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bg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922168" y="4868863"/>
            <a:ext cx="132873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14325DBA-8968-4040-B5EB-37D8905E34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1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90" r:id="rId10"/>
    <p:sldLayoutId id="2147483693" r:id="rId11"/>
    <p:sldLayoutId id="2147483694" r:id="rId12"/>
    <p:sldLayoutId id="2147483692" r:id="rId13"/>
    <p:sldLayoutId id="2147483691" r:id="rId14"/>
    <p:sldLayoutId id="2147483670" r:id="rId15"/>
    <p:sldLayoutId id="2147483671" r:id="rId16"/>
    <p:sldLayoutId id="2147483673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702" r:id="rId23"/>
    <p:sldLayoutId id="2147483703" r:id="rId24"/>
    <p:sldLayoutId id="2147483704" r:id="rId25"/>
    <p:sldLayoutId id="2147483705" r:id="rId2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3C7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003C7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evelopingchild.harvard.edu/science/key-concepts/executive-function/" TargetMode="Externa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youtube.com/watch?v=apzXGEbZht0" TargetMode="Externa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AFFB68-C91A-4AFF-81EF-FA970BF2D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2040" y="784885"/>
            <a:ext cx="7065264" cy="309826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+mn-lt"/>
              </a:rPr>
              <a:t>Trauma Awareness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+mn-lt"/>
              </a:rPr>
              <a:t>in Education:  </a:t>
            </a:r>
            <a:r>
              <a:rPr lang="en-US" sz="2800" b="0" dirty="0">
                <a:latin typeface="+mn-lt"/>
              </a:rPr>
              <a:t>Understanding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0" dirty="0">
                <a:latin typeface="+mn-lt"/>
              </a:rPr>
              <a:t>the Impact of Adversity in Childhood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E2BE7-9558-4355-99E6-2BD429B647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23872" y="2516886"/>
            <a:ext cx="5096256" cy="9212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Lori Robinson, MSW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City of Tempe Human Services Department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Calibri" panose="020F0502020204030204" pitchFamily="34" charset="0"/>
              </a:rPr>
              <a:t>CARE 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815263" y="4868863"/>
            <a:ext cx="1328737" cy="274637"/>
          </a:xfrm>
          <a:prstGeom prst="rect">
            <a:avLst/>
          </a:prstGeom>
        </p:spPr>
        <p:txBody>
          <a:bodyPr/>
          <a:lstStyle/>
          <a:p>
            <a:fld id="{14325DBA-8968-4040-B5EB-37D8905E34E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3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029E98-FBDC-462E-B8CC-08EC59FC6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330"/>
            <a:ext cx="7886700" cy="59689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HOPE  =  Relationships Heal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B7BD0-FA77-4459-98EE-E70E7AFBA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269BE2-9E40-4FB8-91AF-DA853E844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1" y="975452"/>
            <a:ext cx="5933578" cy="39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7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0" y="200025"/>
            <a:ext cx="7747000" cy="7080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  <a:defRPr/>
            </a:pPr>
            <a:endParaRPr lang="en-US" altLang="en-US" sz="135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605A3-5756-48E1-AA3F-77CEF45FA5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05377" y="1439458"/>
            <a:ext cx="4294187" cy="27066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How many of you are familiar with the ACE Study and the research findings?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605028" y="200025"/>
            <a:ext cx="7886700" cy="9937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en-US" altLang="en-US" sz="3000" b="1" dirty="0"/>
              <a:t>The Adverse Childhood Experiences </a:t>
            </a:r>
            <a:br>
              <a:rPr lang="en-US" altLang="en-US" sz="3000" b="1" dirty="0"/>
            </a:br>
            <a:r>
              <a:rPr lang="en-US" altLang="en-US" sz="3000" b="1" dirty="0"/>
              <a:t>(ACE) Study</a:t>
            </a:r>
            <a:endParaRPr lang="en-US" alt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379E1-3311-4846-B493-E47DE3E93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01" y="1217422"/>
            <a:ext cx="2840736" cy="1420368"/>
          </a:xfrm>
          <a:prstGeom prst="rect">
            <a:avLst/>
          </a:prstGeom>
        </p:spPr>
      </p:pic>
      <p:pic>
        <p:nvPicPr>
          <p:cNvPr id="9221" name="Picture 11" descr="C:\Users\kflack\AppData\Local\Microsoft\Windows\Temporary Internet Files\Content.IE5\4FW9K2JE\MPj0178845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61" y="2364121"/>
            <a:ext cx="18002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96AB2A-3B75-4E01-A764-5FFF3C2E5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2947813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9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DAE892-00C1-4DC0-84EB-47DFE6F2C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E4EA7-4FB0-4F26-B3F5-5B22AFD31D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762" y="356680"/>
            <a:ext cx="7748588" cy="7080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+mj-lt"/>
              </a:rPr>
              <a:t>Adverse Childhood Experiences (ACE)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latin typeface="+mj-lt"/>
              </a:rPr>
              <a:t>Research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33B21-050C-4B80-A683-B3355B8A1F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5762" y="1853375"/>
            <a:ext cx="8642350" cy="46688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>
                <a:cs typeface="Times New Roman" panose="02020603050405020304" pitchFamily="18" charset="0"/>
              </a:rPr>
              <a:t>1995-1997, published in 1998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anose="02020603050405020304" pitchFamily="18" charset="0"/>
              </a:rPr>
              <a:t>CDC/Kaiser Permanente (Dr. Felitti and Dr. Anda)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anose="02020603050405020304" pitchFamily="18" charset="0"/>
              </a:rPr>
              <a:t>17,421 participants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cs typeface="Times New Roman" panose="02020603050405020304" pitchFamily="18" charset="0"/>
              </a:rPr>
              <a:t>Middle Class, predominately white, college educated</a:t>
            </a: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074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42402-4CDE-463F-B335-B2932353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3716B-5B67-4ABB-A7F1-7697C65FDE9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0996" y="219399"/>
            <a:ext cx="7747000" cy="70802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latin typeface="+mj-lt"/>
              </a:rPr>
              <a:t>Adverse Childhood Experiences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8877703-CFD6-44E0-9F28-46FD43DE0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00" y="1061536"/>
            <a:ext cx="7093793" cy="3880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29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401" y="146596"/>
            <a:ext cx="6981140" cy="8572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ACEs are Common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/>
        </p:nvGraphicFramePr>
        <p:xfrm>
          <a:off x="114300" y="1273221"/>
          <a:ext cx="8915400" cy="3507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69921" y="1781149"/>
            <a:ext cx="400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68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AAB25-797E-4F61-83F2-C09FF261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E87B7-2039-4080-9C91-2867810F197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06921" y="221552"/>
            <a:ext cx="8777287" cy="708025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+mj-lt"/>
              </a:rPr>
              <a:t>Adversity Impacts Health and Behavior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A9387-A4BA-4C77-B54A-2DE97031F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289" y="774205"/>
            <a:ext cx="4868004" cy="409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6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681711"/>
              </p:ext>
            </p:extLst>
          </p:nvPr>
        </p:nvGraphicFramePr>
        <p:xfrm>
          <a:off x="431320" y="120769"/>
          <a:ext cx="8367624" cy="48205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9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9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9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53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33% report no ACEs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51% report 1-3 ACEs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16% report 4-10 ACEs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96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With 0 ACEs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With 3 ACEs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With 7+ ACEs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65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16 smokes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9 smokes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6 smokes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69 is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</a:rPr>
                        <a:t> alcoholic</a:t>
                      </a:r>
                      <a:endParaRPr lang="en-US" sz="21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9 is alcoholic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6 is alcoholic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480 uses IV drugs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43 uses IV drugs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30 uses IV drugs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14 has heart disease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7 has heart disease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6 has heart disease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776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96 attempts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</a:rPr>
                        <a:t> suicide</a:t>
                      </a:r>
                      <a:endParaRPr lang="en-US" sz="21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10 attempts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</a:rPr>
                        <a:t> suicide</a:t>
                      </a:r>
                      <a:endParaRPr lang="en-US" sz="21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2060"/>
                          </a:solidFill>
                        </a:rPr>
                        <a:t>1 in 5 attempts</a:t>
                      </a:r>
                      <a:r>
                        <a:rPr lang="en-US" sz="2100" b="1" baseline="0" dirty="0">
                          <a:solidFill>
                            <a:srgbClr val="002060"/>
                          </a:solidFill>
                        </a:rPr>
                        <a:t> suicide</a:t>
                      </a:r>
                      <a:endParaRPr lang="en-US" sz="21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05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629400" cy="12573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b="1" dirty="0"/>
              <a:t>ACEs are </a:t>
            </a:r>
            <a:r>
              <a:rPr lang="en-US" b="1" i="1" dirty="0"/>
              <a:t>Interrelated</a:t>
            </a:r>
            <a:r>
              <a:rPr lang="en-US" b="1" dirty="0"/>
              <a:t> and have a </a:t>
            </a:r>
            <a:r>
              <a:rPr lang="en-US" b="1" i="1" dirty="0"/>
              <a:t>Cumulative</a:t>
            </a:r>
            <a:r>
              <a:rPr lang="en-US" b="1" dirty="0"/>
              <a:t> Stressor Effect </a:t>
            </a:r>
          </a:p>
        </p:txBody>
      </p:sp>
      <p:sp>
        <p:nvSpPr>
          <p:cNvPr id="46084" name="Content Placeholder 2"/>
          <p:cNvSpPr>
            <a:spLocks noGrp="1"/>
          </p:cNvSpPr>
          <p:nvPr>
            <p:ph idx="1"/>
          </p:nvPr>
        </p:nvSpPr>
        <p:spPr>
          <a:xfrm>
            <a:off x="3786890" y="747032"/>
            <a:ext cx="4817464" cy="3714750"/>
          </a:xfrm>
        </p:spPr>
        <p:txBody>
          <a:bodyPr/>
          <a:lstStyle/>
          <a:p>
            <a:pPr eaLnBrk="1" hangingPunct="1"/>
            <a:endParaRPr lang="en-US" sz="2100" i="1" dirty="0"/>
          </a:p>
          <a:p>
            <a:pPr eaLnBrk="1" hangingPunct="1">
              <a:buFontTx/>
              <a:buNone/>
            </a:pPr>
            <a:r>
              <a:rPr lang="en-US" sz="2700" dirty="0"/>
              <a:t>   </a:t>
            </a:r>
          </a:p>
          <a:p>
            <a:pPr>
              <a:lnSpc>
                <a:spcPct val="100000"/>
              </a:lnSpc>
              <a:buNone/>
            </a:pPr>
            <a:r>
              <a:rPr lang="en-US" sz="2700" dirty="0"/>
              <a:t>It is the </a:t>
            </a:r>
            <a:r>
              <a:rPr lang="en-US" sz="3600" dirty="0">
                <a:solidFill>
                  <a:srgbClr val="0070C0"/>
                </a:solidFill>
              </a:rPr>
              <a:t>#</a:t>
            </a:r>
            <a:r>
              <a:rPr lang="en-US" sz="4400" dirty="0"/>
              <a:t> </a:t>
            </a:r>
            <a:r>
              <a:rPr lang="en-US" sz="2700" dirty="0"/>
              <a:t>of </a:t>
            </a:r>
            <a:r>
              <a:rPr lang="en-US" sz="3600" b="1" dirty="0">
                <a:solidFill>
                  <a:srgbClr val="0070C0"/>
                </a:solidFill>
              </a:rPr>
              <a:t>different</a:t>
            </a:r>
            <a:r>
              <a:rPr lang="en-US" sz="2700" dirty="0">
                <a:solidFill>
                  <a:srgbClr val="0070C0"/>
                </a:solidFill>
              </a:rPr>
              <a:t> </a:t>
            </a:r>
            <a:r>
              <a:rPr lang="en-US" sz="2700" dirty="0"/>
              <a:t>categories or the </a:t>
            </a:r>
            <a:r>
              <a:rPr lang="en-US" sz="3600" b="1" dirty="0">
                <a:solidFill>
                  <a:srgbClr val="FF0000"/>
                </a:solidFill>
              </a:rPr>
              <a:t>DOSE</a:t>
            </a:r>
            <a:r>
              <a:rPr lang="en-US" sz="2700" dirty="0"/>
              <a:t> of stress, not the intensity of the ACE that impacts health outcomes.</a:t>
            </a:r>
          </a:p>
          <a:p>
            <a:pPr eaLnBrk="1" hangingPunct="1">
              <a:buFontTx/>
              <a:buNone/>
            </a:pPr>
            <a:endParaRPr lang="en-US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DA2488-4A28-4C44-9F17-A4AC63770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229195"/>
            <a:ext cx="3279847" cy="32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5795"/>
      </p:ext>
    </p:extLst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28650" y="179881"/>
            <a:ext cx="7886700" cy="692535"/>
          </a:xfrm>
        </p:spPr>
        <p:txBody>
          <a:bodyPr/>
          <a:lstStyle/>
          <a:p>
            <a:pPr algn="ctr"/>
            <a:r>
              <a:rPr lang="en-US" b="1" dirty="0"/>
              <a:t>ACE’s are Highly Interrelated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1800" dirty="0"/>
              <a:t>Alcohol Abuse in the Home and the Risk of Other Household Exposures During Childhood</a:t>
            </a:r>
          </a:p>
        </p:txBody>
      </p:sp>
      <p:graphicFrame>
        <p:nvGraphicFramePr>
          <p:cNvPr id="48132" name="Chart 5"/>
          <p:cNvGraphicFramePr>
            <a:graphicFrameLocks/>
          </p:cNvGraphicFramePr>
          <p:nvPr/>
        </p:nvGraphicFramePr>
        <p:xfrm>
          <a:off x="1485900" y="1943100"/>
          <a:ext cx="60579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6" name="Worksheet" r:id="rId4" imgW="8077900" imgH="3737172" progId="Excel.Sheet.8">
                  <p:embed/>
                </p:oleObj>
              </mc:Choice>
              <mc:Fallback>
                <p:oleObj name="Worksheet" r:id="rId4" imgW="8077900" imgH="3737172" progId="Excel.Sheet.8">
                  <p:embed/>
                  <p:pic>
                    <p:nvPicPr>
                      <p:cNvPr id="48132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1943100"/>
                        <a:ext cx="6057900" cy="280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2300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7B2FA9-101C-475D-AC7A-5D5D41AC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0534"/>
            <a:ext cx="7886700" cy="757239"/>
          </a:xfrm>
        </p:spPr>
        <p:txBody>
          <a:bodyPr/>
          <a:lstStyle/>
          <a:p>
            <a:pPr algn="ctr"/>
            <a:r>
              <a:rPr lang="en-US" b="1" dirty="0"/>
              <a:t>Why is the ACE Study Important?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470417-241C-41F9-A24F-436F28AF9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57E227-948D-48B0-80D5-F08B075B5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419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ACEs are very common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Strong predictors of future health</a:t>
            </a: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Research gives us context – a framework for understanding behavior and health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Reduces stigma, shame and social taboo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en-US" sz="2100" dirty="0">
              <a:latin typeface="Garamond" panose="02020404030301010803" pitchFamily="18" charset="0"/>
            </a:endParaRPr>
          </a:p>
        </p:txBody>
      </p:sp>
      <p:sp>
        <p:nvSpPr>
          <p:cNvPr id="6" name="AutoShape 2" descr="Image result for thinking emoji">
            <a:extLst>
              <a:ext uri="{FF2B5EF4-FFF2-40B4-BE49-F238E27FC236}">
                <a16:creationId xmlns:a16="http://schemas.microsoft.com/office/drawing/2014/main" id="{AE7C8B94-7B06-4E20-8814-A8136E78B8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Image result for thinking emoji">
            <a:extLst>
              <a:ext uri="{FF2B5EF4-FFF2-40B4-BE49-F238E27FC236}">
                <a16:creationId xmlns:a16="http://schemas.microsoft.com/office/drawing/2014/main" id="{4B25FD62-54B7-465E-A85E-B517AC2BBA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E36BE-A93D-45FB-9771-F0AF52B1B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343" y="95777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A51C5-64A3-4CE5-8AF3-4215B260B9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516" y="199960"/>
            <a:ext cx="7806398" cy="708177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CARE 7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FE3C1-71D6-4C9C-9B48-961F52FCE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44917" y="1198493"/>
            <a:ext cx="6205230" cy="3087165"/>
          </a:xfrm>
        </p:spPr>
        <p:txBody>
          <a:bodyPr/>
          <a:lstStyle/>
          <a:p>
            <a:r>
              <a:rPr lang="en-US" dirty="0"/>
              <a:t>Crisis Response Team</a:t>
            </a:r>
          </a:p>
          <a:p>
            <a:r>
              <a:rPr lang="en-US" dirty="0"/>
              <a:t>Victim Advocacy</a:t>
            </a:r>
          </a:p>
          <a:p>
            <a:r>
              <a:rPr lang="en-US" dirty="0"/>
              <a:t>Veteran Services</a:t>
            </a:r>
          </a:p>
          <a:p>
            <a:r>
              <a:rPr lang="en-US" dirty="0"/>
              <a:t>Counseling</a:t>
            </a:r>
          </a:p>
          <a:p>
            <a:r>
              <a:rPr lang="en-US" dirty="0"/>
              <a:t>High School Youth Specialists</a:t>
            </a:r>
          </a:p>
          <a:p>
            <a:r>
              <a:rPr lang="en-US" dirty="0"/>
              <a:t>Trauma-Informed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27997-03D2-4A27-ACFB-B96573613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7" y="1198493"/>
            <a:ext cx="1413816" cy="1413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4B9C4-03B1-4DC8-9FC5-235AD4139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6" y="2980181"/>
            <a:ext cx="1388121" cy="13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AAA7-EB61-4CCD-B1EA-684CA0D5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04" y="201167"/>
            <a:ext cx="6172200" cy="589265"/>
          </a:xfrm>
        </p:spPr>
        <p:txBody>
          <a:bodyPr/>
          <a:lstStyle/>
          <a:p>
            <a:pPr algn="ctr"/>
            <a:r>
              <a:rPr lang="en-US" b="1" dirty="0"/>
              <a:t>What We See…</a:t>
            </a:r>
          </a:p>
        </p:txBody>
      </p:sp>
      <p:pic>
        <p:nvPicPr>
          <p:cNvPr id="6150" name="Picture 6" descr="https://www.worldatlas.com/r/w728-h425-c728x425/upload/d5/7a/f8/iceberg-12-2000-08-13.jpg">
            <a:extLst>
              <a:ext uri="{FF2B5EF4-FFF2-40B4-BE49-F238E27FC236}">
                <a16:creationId xmlns:a16="http://schemas.microsoft.com/office/drawing/2014/main" id="{6166A967-28D2-4527-B5E8-C2F78AB24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43" y="1028700"/>
            <a:ext cx="6643114" cy="387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6FEF3-925D-46C5-A844-17134BE39B02}"/>
              </a:ext>
            </a:extLst>
          </p:cNvPr>
          <p:cNvSpPr txBox="1"/>
          <p:nvPr/>
        </p:nvSpPr>
        <p:spPr>
          <a:xfrm>
            <a:off x="3722370" y="1319785"/>
            <a:ext cx="4052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Difficulty Learning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Behavior Problems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Physical Illness</a:t>
            </a:r>
          </a:p>
        </p:txBody>
      </p:sp>
    </p:spTree>
    <p:extLst>
      <p:ext uri="{BB962C8B-B14F-4D97-AF65-F5344CB8AC3E}">
        <p14:creationId xmlns:p14="http://schemas.microsoft.com/office/powerpoint/2010/main" val="2196522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95" y="193787"/>
            <a:ext cx="6172200" cy="646103"/>
          </a:xfrm>
        </p:spPr>
        <p:txBody>
          <a:bodyPr/>
          <a:lstStyle/>
          <a:p>
            <a:pPr algn="ctr"/>
            <a:r>
              <a:rPr lang="en-US" b="1" dirty="0"/>
              <a:t>What Happened First?</a:t>
            </a:r>
          </a:p>
        </p:txBody>
      </p:sp>
      <p:pic>
        <p:nvPicPr>
          <p:cNvPr id="3074" name="Picture 2" descr="C:\Users\loriro\Desktop\ice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38" y="1063228"/>
            <a:ext cx="6666713" cy="3792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49140" y="1990148"/>
            <a:ext cx="3186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ACEs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Trauma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Chronic Hyperarousal</a:t>
            </a:r>
          </a:p>
        </p:txBody>
      </p:sp>
    </p:spTree>
    <p:extLst>
      <p:ext uri="{BB962C8B-B14F-4D97-AF65-F5344CB8AC3E}">
        <p14:creationId xmlns:p14="http://schemas.microsoft.com/office/powerpoint/2010/main" val="79241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A941-93B7-42C6-A993-101AAE07E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9" y="223174"/>
            <a:ext cx="8877600" cy="756841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Not an excuse, rather an explanation…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9D1DB-C6FB-4D9A-B17C-68C6AE3D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22</a:t>
            </a:fld>
            <a:endParaRPr lang="en-US" dirty="0"/>
          </a:p>
        </p:txBody>
      </p:sp>
      <p:pic>
        <p:nvPicPr>
          <p:cNvPr id="2050" name="Picture 2" descr="Image result for dr felitti">
            <a:extLst>
              <a:ext uri="{FF2B5EF4-FFF2-40B4-BE49-F238E27FC236}">
                <a16:creationId xmlns:a16="http://schemas.microsoft.com/office/drawing/2014/main" id="{F8434B6B-688C-4EA9-B39F-9CEC11AFB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7" y="1370013"/>
            <a:ext cx="5799665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A579A-E0E9-45D5-9564-28D4949B8587}"/>
              </a:ext>
            </a:extLst>
          </p:cNvPr>
          <p:cNvSpPr txBox="1"/>
          <p:nvPr/>
        </p:nvSpPr>
        <p:spPr>
          <a:xfrm>
            <a:off x="269421" y="4735286"/>
            <a:ext cx="50781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Dr. Vincent Felitti</a:t>
            </a:r>
          </a:p>
        </p:txBody>
      </p:sp>
    </p:spTree>
    <p:extLst>
      <p:ext uri="{BB962C8B-B14F-4D97-AF65-F5344CB8AC3E}">
        <p14:creationId xmlns:p14="http://schemas.microsoft.com/office/powerpoint/2010/main" val="1058688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AF1FF-1976-4B56-8F0C-B78A30227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1576"/>
            <a:ext cx="7886700" cy="757239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b="1" dirty="0"/>
              <a:t>Why? What is going on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96AAC-5F2E-4AAD-A27B-C212FAE2E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Impact of unhealthy coping mechanisms played out over time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Impact of chronic, unrelieved stress on the brain and the central nervous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*Even if you don’t engage in unhealthy behaviors, your health risk is still elevated with a high ACE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914B9-A55A-4FAA-B4B9-6AD89F1D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13FD2-3105-4D5F-9C72-524DD31646B9}"/>
              </a:ext>
            </a:extLst>
          </p:cNvPr>
          <p:cNvSpPr txBox="1"/>
          <p:nvPr/>
        </p:nvSpPr>
        <p:spPr>
          <a:xfrm>
            <a:off x="103632" y="4868863"/>
            <a:ext cx="346252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Dr. Vincent </a:t>
            </a:r>
            <a:r>
              <a:rPr lang="en-US" sz="1100" dirty="0" err="1"/>
              <a:t>Felitti</a:t>
            </a: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168" y="177452"/>
            <a:ext cx="6187409" cy="994172"/>
          </a:xfrm>
        </p:spPr>
        <p:txBody>
          <a:bodyPr>
            <a:normAutofit/>
          </a:bodyPr>
          <a:lstStyle/>
          <a:p>
            <a:pPr algn="l"/>
            <a:r>
              <a:rPr lang="en-US" sz="4950" b="1" dirty="0">
                <a:cs typeface="Times New Roman" panose="02020603050405020304" pitchFamily="18" charset="0"/>
              </a:rPr>
              <a:t>Trauma</a:t>
            </a:r>
          </a:p>
        </p:txBody>
      </p:sp>
      <p:sp>
        <p:nvSpPr>
          <p:cNvPr id="4" name="Explosion 2 3"/>
          <p:cNvSpPr/>
          <p:nvPr/>
        </p:nvSpPr>
        <p:spPr>
          <a:xfrm>
            <a:off x="2918338" y="2145891"/>
            <a:ext cx="3293499" cy="196891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369" y="1371601"/>
            <a:ext cx="6578702" cy="32611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900" dirty="0">
                <a:latin typeface="+mj-lt"/>
                <a:cs typeface="Times New Roman" panose="02020603050405020304" pitchFamily="18" charset="0"/>
              </a:rPr>
              <a:t>is the result of </a:t>
            </a:r>
            <a:br>
              <a:rPr lang="en-US" sz="4500" dirty="0"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</a:p>
          <a:p>
            <a:pPr marL="0" indent="0" algn="ctr">
              <a:buNone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900" b="1" dirty="0">
                <a:latin typeface="+mj-lt"/>
                <a:cs typeface="Times New Roman" panose="02020603050405020304" pitchFamily="18" charset="0"/>
              </a:rPr>
              <a:t>DAMAGING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	                               </a:t>
            </a:r>
            <a:r>
              <a:rPr lang="en-US" sz="4500" dirty="0">
                <a:latin typeface="+mj-lt"/>
                <a:cs typeface="Times New Roman" panose="02020603050405020304" pitchFamily="18" charset="0"/>
              </a:rPr>
              <a:t>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4B8B3-DA4D-447D-A320-B8F2EC62C8DF}"/>
              </a:ext>
            </a:extLst>
          </p:cNvPr>
          <p:cNvSpPr txBox="1"/>
          <p:nvPr/>
        </p:nvSpPr>
        <p:spPr>
          <a:xfrm>
            <a:off x="195943" y="4632723"/>
            <a:ext cx="3224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Dr. Sandra Bloom, Sanctuary Model</a:t>
            </a:r>
          </a:p>
        </p:txBody>
      </p:sp>
    </p:spTree>
    <p:extLst>
      <p:ext uri="{BB962C8B-B14F-4D97-AF65-F5344CB8AC3E}">
        <p14:creationId xmlns:p14="http://schemas.microsoft.com/office/powerpoint/2010/main" val="3530853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0"/>
            <a:ext cx="6172200" cy="8572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b="1" dirty="0">
                <a:latin typeface="Garamond" panose="02020404030301010803" pitchFamily="18" charset="0"/>
              </a:rPr>
            </a:br>
            <a:br>
              <a:rPr lang="en-US" b="1" dirty="0">
                <a:latin typeface="Garamond" panose="02020404030301010803" pitchFamily="18" charset="0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71" y="741426"/>
            <a:ext cx="6766458" cy="3543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05B079-8AD1-43BD-B481-7DCE38EA8CD2}"/>
              </a:ext>
            </a:extLst>
          </p:cNvPr>
          <p:cNvSpPr txBox="1"/>
          <p:nvPr/>
        </p:nvSpPr>
        <p:spPr>
          <a:xfrm>
            <a:off x="146304" y="4779264"/>
            <a:ext cx="3828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Center on the Developing Child, Harvard University</a:t>
            </a:r>
          </a:p>
        </p:txBody>
      </p:sp>
    </p:spTree>
    <p:extLst>
      <p:ext uri="{BB962C8B-B14F-4D97-AF65-F5344CB8AC3E}">
        <p14:creationId xmlns:p14="http://schemas.microsoft.com/office/powerpoint/2010/main" val="593343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32" y="829057"/>
            <a:ext cx="7886700" cy="331057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latin typeface="+mn-lt"/>
              </a:rPr>
              <a:t>Trauma is not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an event or experience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but how an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event or experience </a:t>
            </a:r>
            <a:br>
              <a:rPr lang="en-US" dirty="0">
                <a:latin typeface="+mn-lt"/>
              </a:rPr>
            </a:br>
            <a:r>
              <a:rPr lang="en-US" sz="3675" b="1" dirty="0">
                <a:latin typeface="+mn-lt"/>
              </a:rPr>
              <a:t>remains in our 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50" y="5606321"/>
            <a:ext cx="6172200" cy="150290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70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6701-FF0B-4553-9E7F-60461629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88" y="437803"/>
            <a:ext cx="5915025" cy="50878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Fight, Flight, Freeze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979357-D86C-4B56-B98A-6090035F4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80" y="1148340"/>
            <a:ext cx="4343839" cy="32623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2454E-7F88-4FA5-A05A-A4831152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85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628650" y="114888"/>
            <a:ext cx="7886700" cy="865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Our Brilliant Brains</a:t>
            </a:r>
            <a:br>
              <a:rPr lang="en-US" b="1" dirty="0">
                <a:latin typeface="Garamond" panose="02020404030301010803" pitchFamily="18" charset="0"/>
              </a:rPr>
            </a:b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 bwMode="auto">
          <a:xfrm>
            <a:off x="768096" y="1047576"/>
            <a:ext cx="4383024" cy="331009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/>
              <a:t>Behavior is an </a:t>
            </a:r>
            <a:r>
              <a:rPr lang="en-US" b="1" dirty="0"/>
              <a:t>ADAPTATION</a:t>
            </a:r>
            <a:r>
              <a:rPr lang="en-US" dirty="0"/>
              <a:t> for </a:t>
            </a:r>
            <a:r>
              <a:rPr lang="en-US" dirty="0">
                <a:solidFill>
                  <a:srgbClr val="FF0000"/>
                </a:solidFill>
              </a:rPr>
              <a:t>survival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/>
              <a:t>Toxic stress results in the stress response system set on </a:t>
            </a:r>
            <a:r>
              <a:rPr lang="en-US" dirty="0">
                <a:solidFill>
                  <a:srgbClr val="FF0000"/>
                </a:solidFill>
              </a:rPr>
              <a:t>high alert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C2522-E53B-4D55-A171-3D3FC8A71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20" y="1677797"/>
            <a:ext cx="3547964" cy="24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0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C6-B767-488B-B831-2CF168AA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86" y="200025"/>
            <a:ext cx="8628227" cy="6223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Toxic Stress Puts Our Survival Brain In Charge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20E35-5516-468F-A2FF-539CBFAF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46F33-EF36-4405-98E1-B7A9BDF8A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826" y="1370013"/>
            <a:ext cx="3256347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9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ECE5B-F9E4-43C6-AF9E-905C930079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440" y="1096612"/>
            <a:ext cx="7382424" cy="308716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“In the beginner's mind there are many possibilities, but in the expert's mind there are few. ”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-</a:t>
            </a:r>
            <a:r>
              <a:rPr lang="en-US" sz="2000" i="1" dirty="0"/>
              <a:t>Shunryu Suzuki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39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"/>
            <a:ext cx="7086600" cy="8572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>
                <a:latin typeface="Garamond" panose="02020404030301010803" pitchFamily="18" charset="0"/>
              </a:rPr>
              <a:t>Toxic Stress Puts the Lizard in Charge</a:t>
            </a:r>
            <a:br>
              <a:rPr lang="en-US" dirty="0">
                <a:latin typeface="Garamond" panose="02020404030301010803" pitchFamily="18" charset="0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8" descr="http://www.factzoo.com/sites/all/img/reptiles/lizards/frilled-lizard-yellow-brow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35281"/>
            <a:ext cx="5094822" cy="450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55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82406B-06D8-4A9E-B9E7-2C5897EFC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0" y="145828"/>
            <a:ext cx="7081939" cy="4912328"/>
          </a:xfrm>
        </p:spPr>
      </p:pic>
    </p:spTree>
    <p:extLst>
      <p:ext uri="{BB962C8B-B14F-4D97-AF65-F5344CB8AC3E}">
        <p14:creationId xmlns:p14="http://schemas.microsoft.com/office/powerpoint/2010/main" val="1195373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C0C8B-F848-4956-947C-93B1E34B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E392F0-BB6C-4FBF-AF1E-3786B8F5A2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8326" y="1681843"/>
            <a:ext cx="7747348" cy="708177"/>
          </a:xfrm>
        </p:spPr>
        <p:txBody>
          <a:bodyPr/>
          <a:lstStyle/>
          <a:p>
            <a:r>
              <a:rPr lang="en-US" dirty="0"/>
              <a:t>your ego is not your amigo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47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3D61F-E59F-4EF5-89E4-853A06A4C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29" y="132158"/>
            <a:ext cx="7765542" cy="75723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Prefrontal Cortex – Executive Functioning</a:t>
            </a: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16751-168B-4EEA-ABDC-409070F8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616905-2465-4403-A22A-E8446AB5C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7" y="1172169"/>
            <a:ext cx="3763781" cy="3576615"/>
          </a:xfrm>
        </p:spPr>
        <p:txBody>
          <a:bodyPr>
            <a:normAutofit/>
          </a:bodyPr>
          <a:lstStyle/>
          <a:p>
            <a:r>
              <a:rPr lang="en-US" dirty="0"/>
              <a:t>Logic</a:t>
            </a:r>
          </a:p>
          <a:p>
            <a:r>
              <a:rPr lang="en-US" dirty="0"/>
              <a:t>Reasoning</a:t>
            </a:r>
          </a:p>
          <a:p>
            <a:r>
              <a:rPr lang="en-US" dirty="0"/>
              <a:t>Perspective</a:t>
            </a:r>
          </a:p>
          <a:p>
            <a:r>
              <a:rPr lang="en-US" dirty="0"/>
              <a:t>Future thinking</a:t>
            </a:r>
          </a:p>
          <a:p>
            <a:r>
              <a:rPr lang="en-US" dirty="0"/>
              <a:t>Planning</a:t>
            </a:r>
          </a:p>
          <a:p>
            <a:r>
              <a:rPr lang="en-US" dirty="0"/>
              <a:t>Organizing</a:t>
            </a:r>
          </a:p>
          <a:p>
            <a:r>
              <a:rPr lang="en-US" b="1" dirty="0"/>
              <a:t>Impulse control</a:t>
            </a:r>
          </a:p>
          <a:p>
            <a:endParaRPr lang="en-US" dirty="0"/>
          </a:p>
        </p:txBody>
      </p:sp>
      <p:pic>
        <p:nvPicPr>
          <p:cNvPr id="1030" name="Picture 6" descr="Image result for air traffic control centers">
            <a:extLst>
              <a:ext uri="{FF2B5EF4-FFF2-40B4-BE49-F238E27FC236}">
                <a16:creationId xmlns:a16="http://schemas.microsoft.com/office/drawing/2014/main" id="{092C7EE6-DF7D-41A1-B8CC-CD144973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97" y="1355191"/>
            <a:ext cx="4220972" cy="28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382074-CBFA-4C81-B5A7-472FF1124F8E}"/>
              </a:ext>
            </a:extLst>
          </p:cNvPr>
          <p:cNvSpPr/>
          <p:nvPr/>
        </p:nvSpPr>
        <p:spPr>
          <a:xfrm>
            <a:off x="379388" y="4564118"/>
            <a:ext cx="1805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/>
              <a:t>Arizona Trauma Institute</a:t>
            </a:r>
          </a:p>
        </p:txBody>
      </p:sp>
    </p:spTree>
    <p:extLst>
      <p:ext uri="{BB962C8B-B14F-4D97-AF65-F5344CB8AC3E}">
        <p14:creationId xmlns:p14="http://schemas.microsoft.com/office/powerpoint/2010/main" val="3548665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B3F19-92E2-42AE-B1B6-C6AE9B10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B1749-41DB-46EB-867E-251FDA2977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4487" y="247650"/>
            <a:ext cx="8455025" cy="70802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Executive Function and Self Regulation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E5579A-86E7-4BBB-8972-107420D513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4487" y="4594226"/>
            <a:ext cx="7888288" cy="274637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>
                <a:hlinkClick r:id="rId2"/>
              </a:rPr>
              <a:t>https://developingchild.harvard.edu/science/key-concepts/executive-function/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EC85E1-2350-4BA7-B5A1-EF85CA1E6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956067"/>
            <a:ext cx="7802880" cy="33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2DEE1-CEF4-4214-A092-BC0F43689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000" dirty="0"/>
              <a:t>Overview: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CB933-1507-43AC-8D0C-2BA247F9C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516" y="1157572"/>
            <a:ext cx="7471774" cy="30871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Adverse Childhood Experiences (ACE) Study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Stress response system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Signs and symptoms of trauma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Resilience and protective factors</a:t>
            </a:r>
          </a:p>
          <a:p>
            <a:pPr>
              <a:lnSpc>
                <a:spcPct val="150000"/>
              </a:lnSpc>
            </a:pPr>
            <a:r>
              <a:rPr lang="en-US" sz="2400"/>
              <a:t>Self-care</a:t>
            </a:r>
            <a:endParaRPr lang="en-US" sz="2400" dirty="0"/>
          </a:p>
          <a:p>
            <a:pPr marL="0" indent="0">
              <a:lnSpc>
                <a:spcPct val="150000"/>
              </a:lnSpc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8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6B8B-A32F-49B0-A067-AFCD7042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718" y="285750"/>
            <a:ext cx="6796564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Experiences Shape Perspective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en-US" sz="2325" b="1" dirty="0"/>
              <a:t>Identity, Values, Ideas, Beliefs, Safety, Trust)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4AFB7-1665-43D7-894C-B26F71F63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18" y="1159329"/>
            <a:ext cx="6796564" cy="3829050"/>
          </a:xfrm>
        </p:spPr>
      </p:pic>
    </p:spTree>
    <p:extLst>
      <p:ext uri="{BB962C8B-B14F-4D97-AF65-F5344CB8AC3E}">
        <p14:creationId xmlns:p14="http://schemas.microsoft.com/office/powerpoint/2010/main" val="349218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73240-89CB-4EC1-8122-98B7EB58A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5A883-9769-408D-86F7-2FFD6563B9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25552" y="416917"/>
            <a:ext cx="8289798" cy="708025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sz="6700" b="1" dirty="0">
                <a:latin typeface="+mj-lt"/>
              </a:rPr>
              <a:t>Scientific Advances </a:t>
            </a:r>
          </a:p>
          <a:p>
            <a:pPr marL="0" indent="0" algn="ctr">
              <a:buNone/>
            </a:pPr>
            <a:r>
              <a:rPr lang="en-US" sz="4500" dirty="0"/>
              <a:t>are shifting the way that we understand human health and behavior</a:t>
            </a:r>
          </a:p>
        </p:txBody>
      </p:sp>
      <p:pic>
        <p:nvPicPr>
          <p:cNvPr id="5" name="Picture 2" descr="C:\Users\loriro\Desktop\mind-brain_thumb.jpg">
            <a:extLst>
              <a:ext uri="{FF2B5EF4-FFF2-40B4-BE49-F238E27FC236}">
                <a16:creationId xmlns:a16="http://schemas.microsoft.com/office/drawing/2014/main" id="{D4F7E40E-1B87-464E-880C-ECAA10D9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52" y="1411089"/>
            <a:ext cx="4624367" cy="3468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904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D7226E-C369-440A-B6F4-FA7EAC4F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DBA-8968-4040-B5EB-37D8905E34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E83AB-697E-4E0F-8501-409B170122F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4818" y="258432"/>
            <a:ext cx="8234363" cy="708025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latin typeface="+mj-lt"/>
              </a:rPr>
              <a:t>For Better or Worse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BD0EC-33B3-4779-8658-584AEB322E2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41817" y="1067156"/>
            <a:ext cx="8332788" cy="2493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Early experiences build brain architecture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Serve and return interactions shape brain circuitry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  <a:p>
            <a:pPr marL="0" indent="0">
              <a:lnSpc>
                <a:spcPct val="150000"/>
              </a:lnSpc>
              <a:buNone/>
            </a:pPr>
            <a:endParaRPr lang="en-US" sz="1200" i="1" dirty="0"/>
          </a:p>
        </p:txBody>
      </p:sp>
      <p:pic>
        <p:nvPicPr>
          <p:cNvPr id="10242" name="Picture 2" descr="https://46y5eh11fhgw3ve3ytpwxt9r-wpengine.netdna-ssl.com/wp-content/uploads/2015/03/brain_architecture-card.jpg">
            <a:extLst>
              <a:ext uri="{FF2B5EF4-FFF2-40B4-BE49-F238E27FC236}">
                <a16:creationId xmlns:a16="http://schemas.microsoft.com/office/drawing/2014/main" id="{7145DD10-8076-4110-ADCD-0C3F9D937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57" y="2672354"/>
            <a:ext cx="3166206" cy="199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xresdefault.jpg (1280×720)">
            <a:extLst>
              <a:ext uri="{FF2B5EF4-FFF2-40B4-BE49-F238E27FC236}">
                <a16:creationId xmlns:a16="http://schemas.microsoft.com/office/drawing/2014/main" id="{ED2F3CF9-F516-4A01-927D-2DFD4DE4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18" y="2672354"/>
            <a:ext cx="3546865" cy="1995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43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DBB0D5-C7EF-4CB2-B928-E571AD12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7622"/>
            <a:ext cx="7886700" cy="603552"/>
          </a:xfrm>
        </p:spPr>
        <p:txBody>
          <a:bodyPr/>
          <a:lstStyle/>
          <a:p>
            <a:pPr algn="ctr"/>
            <a:r>
              <a:rPr lang="en-US" b="1" dirty="0"/>
              <a:t>Still Face Experiment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E97008-55F0-480E-B60D-A48F0C78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A47EAB-5DD0-4DBB-B021-EBA24D7BA2DD}"/>
              </a:ext>
            </a:extLst>
          </p:cNvPr>
          <p:cNvSpPr/>
          <p:nvPr/>
        </p:nvSpPr>
        <p:spPr>
          <a:xfrm>
            <a:off x="2225040" y="4430953"/>
            <a:ext cx="4693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https://www.youtube.com/watch?v=apzXGEbZht0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98510-00E6-4559-BB3B-D10D662FF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32" y="1200737"/>
            <a:ext cx="3907536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4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47877-DA73-40AE-9CEE-9ECE8CA6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8917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Toxic Stress Derails Healthy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705B3-CC98-4BC2-A5B4-CF6299135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49" y="1535166"/>
            <a:ext cx="5002656" cy="36083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DAAF7-33BF-4233-AFB9-2AD0C4704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27" y="925558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Prolonged activation of the stress response system in the absence of protective relationships.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E9A2F-BEFA-48E6-9A23-C3615716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EF28C-A5A9-4438-89A3-FF39054785D9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C6B7C6-6037-4824-BC7B-7C42B46D4A3C}"/>
              </a:ext>
            </a:extLst>
          </p:cNvPr>
          <p:cNvSpPr txBox="1"/>
          <p:nvPr/>
        </p:nvSpPr>
        <p:spPr>
          <a:xfrm>
            <a:off x="6736884" y="4527781"/>
            <a:ext cx="1778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Art:  Keith Negley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2E16D-24C9-4BE5-8653-8AC9C26E5131}"/>
              </a:ext>
            </a:extLst>
          </p:cNvPr>
          <p:cNvSpPr txBox="1"/>
          <p:nvPr/>
        </p:nvSpPr>
        <p:spPr>
          <a:xfrm>
            <a:off x="382237" y="4729182"/>
            <a:ext cx="3494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Center on the Developing Child, Harvard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73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41&quot;&gt;&lt;property id=&quot;20148&quot; value=&quot;5&quot;/&gt;&lt;property id=&quot;20300&quot; value=&quot;Slide 1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T Title Theme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67EFE44F-C8BB-4A26-9CB1-AEE1A4DC0934}"/>
    </a:ext>
  </a:extLst>
</a:theme>
</file>

<file path=ppt/theme/theme2.xml><?xml version="1.0" encoding="utf-8"?>
<a:theme xmlns:a="http://schemas.openxmlformats.org/drawingml/2006/main" name="COT Blank">
  <a:themeElements>
    <a:clrScheme name="City of Tempe">
      <a:dk1>
        <a:srgbClr val="595959"/>
      </a:dk1>
      <a:lt1>
        <a:sysClr val="window" lastClr="FFFFFF"/>
      </a:lt1>
      <a:dk2>
        <a:srgbClr val="000000"/>
      </a:dk2>
      <a:lt2>
        <a:srgbClr val="003C71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FDF3A611-54B1-4375-9951-78B29C4DA2BF}"/>
    </a:ext>
  </a:extLst>
</a:theme>
</file>

<file path=ppt/theme/theme3.xml><?xml version="1.0" encoding="utf-8"?>
<a:theme xmlns:a="http://schemas.openxmlformats.org/drawingml/2006/main" name="COT Main Slides">
  <a:themeElements>
    <a:clrScheme name="Custom 1">
      <a:dk1>
        <a:srgbClr val="595959"/>
      </a:dk1>
      <a:lt1>
        <a:sysClr val="window" lastClr="FFFFFF"/>
      </a:lt1>
      <a:dk2>
        <a:srgbClr val="003C71"/>
      </a:dk2>
      <a:lt2>
        <a:srgbClr val="000000"/>
      </a:lt2>
      <a:accent1>
        <a:srgbClr val="7BA7BC"/>
      </a:accent1>
      <a:accent2>
        <a:srgbClr val="A7D500"/>
      </a:accent2>
      <a:accent3>
        <a:srgbClr val="722257"/>
      </a:accent3>
      <a:accent4>
        <a:srgbClr val="FF7100"/>
      </a:accent4>
      <a:accent5>
        <a:srgbClr val="DF5327"/>
      </a:accent5>
      <a:accent6>
        <a:srgbClr val="F6BE00"/>
      </a:accent6>
      <a:hlink>
        <a:srgbClr val="7BA7BC"/>
      </a:hlink>
      <a:folHlink>
        <a:srgbClr val="82828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e Official PowerPoint Presentation" id="{900CCC6E-1EE4-4520-9205-F5221FBBDD1E}" vid="{B98AD1C4-A26E-4E1C-A613-A9329B2E6FE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fdc5e748-c712-45f5-ad02-72d7e9a57bf6">QT5PVXDEF5UX-348-14</_dlc_DocId>
    <_dlc_DocIdUrl xmlns="fdc5e748-c712-45f5-ad02-72d7e9a57bf6">
      <Url>http://team.tempe.gov/TempeLogos/_layouts/DocIdRedir.aspx?ID=QT5PVXDEF5UX-348-14</Url>
      <Description>QT5PVXDEF5UX-348-14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D3788F8336B40B991D85B369BDF86" ma:contentTypeVersion="1" ma:contentTypeDescription="Create a new document." ma:contentTypeScope="" ma:versionID="21fc7fd9c879db982eda839a31446909">
  <xsd:schema xmlns:xsd="http://www.w3.org/2001/XMLSchema" xmlns:xs="http://www.w3.org/2001/XMLSchema" xmlns:p="http://schemas.microsoft.com/office/2006/metadata/properties" xmlns:ns1="http://schemas.microsoft.com/sharepoint/v3" xmlns:ns2="fdc5e748-c712-45f5-ad02-72d7e9a57bf6" targetNamespace="http://schemas.microsoft.com/office/2006/metadata/properties" ma:root="true" ma:fieldsID="90b1d88bddc5d21020df88a4ffd4d1b2" ns1:_="" ns2:_="">
    <xsd:import namespace="http://schemas.microsoft.com/sharepoint/v3"/>
    <xsd:import namespace="fdc5e748-c712-45f5-ad02-72d7e9a57bf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5e748-c712-45f5-ad02-72d7e9a57bf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6E50C8-479D-4047-A6E1-C3377ABEF08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E7DD5C6-4205-4DDE-BA7D-F693B12EB8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2301B7-66AA-412C-B682-C573519B320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fdc5e748-c712-45f5-ad02-72d7e9a57bf6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3F47BA8-2986-490B-978A-86BEF97DE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dc5e748-c712-45f5-ad02-72d7e9a57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Tempe Official PowerPoint Presentation - External and Internal Use</Template>
  <TotalTime>2050</TotalTime>
  <Words>702</Words>
  <Application>Microsoft Office PowerPoint</Application>
  <PresentationFormat>On-screen Show (16:9)</PresentationFormat>
  <Paragraphs>162</Paragraphs>
  <Slides>34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Century Gothic</vt:lpstr>
      <vt:lpstr>Garamond</vt:lpstr>
      <vt:lpstr>Gotham Condensed Bold</vt:lpstr>
      <vt:lpstr>Gotham Condensed Book</vt:lpstr>
      <vt:lpstr>Times New Roman</vt:lpstr>
      <vt:lpstr>Wingdings</vt:lpstr>
      <vt:lpstr>COT Title Theme</vt:lpstr>
      <vt:lpstr>COT Blank</vt:lpstr>
      <vt:lpstr>COT Main Slides</vt:lpstr>
      <vt:lpstr>Worksheet</vt:lpstr>
      <vt:lpstr>PowerPoint Presentation</vt:lpstr>
      <vt:lpstr>PowerPoint Presentation</vt:lpstr>
      <vt:lpstr>PowerPoint Presentation</vt:lpstr>
      <vt:lpstr>PowerPoint Presentation</vt:lpstr>
      <vt:lpstr>Experiences Shape Perspective (Identity, Values, Ideas, Beliefs, Safety, Trust)</vt:lpstr>
      <vt:lpstr>PowerPoint Presentation</vt:lpstr>
      <vt:lpstr>PowerPoint Presentation</vt:lpstr>
      <vt:lpstr>Still Face Experiment</vt:lpstr>
      <vt:lpstr>Toxic Stress Derails Healthy Development</vt:lpstr>
      <vt:lpstr>HOPE  =  Relationships Heal</vt:lpstr>
      <vt:lpstr>The Adverse Childhood Experiences  (ACE) Study</vt:lpstr>
      <vt:lpstr>PowerPoint Presentation</vt:lpstr>
      <vt:lpstr>PowerPoint Presentation</vt:lpstr>
      <vt:lpstr>ACEs are Common</vt:lpstr>
      <vt:lpstr>PowerPoint Presentation</vt:lpstr>
      <vt:lpstr>PowerPoint Presentation</vt:lpstr>
      <vt:lpstr>ACEs are Interrelated and have a Cumulative Stressor Effect </vt:lpstr>
      <vt:lpstr>ACE’s are Highly Interrelated</vt:lpstr>
      <vt:lpstr>Why is the ACE Study Important?</vt:lpstr>
      <vt:lpstr>What We See…</vt:lpstr>
      <vt:lpstr>What Happened First?</vt:lpstr>
      <vt:lpstr>Not an excuse, rather an explanation…</vt:lpstr>
      <vt:lpstr> Why? What is going on here?</vt:lpstr>
      <vt:lpstr>Trauma</vt:lpstr>
      <vt:lpstr>      </vt:lpstr>
      <vt:lpstr>       Trauma is not  an event or experience  but how an  event or experience  remains in our body</vt:lpstr>
      <vt:lpstr>Fight, Flight, Freeze</vt:lpstr>
      <vt:lpstr> Our Brilliant Brains </vt:lpstr>
      <vt:lpstr>Toxic Stress Puts Our Survival Brain In Charge</vt:lpstr>
      <vt:lpstr>   Toxic Stress Puts the Lizard in Charge    </vt:lpstr>
      <vt:lpstr>PowerPoint Presentation</vt:lpstr>
      <vt:lpstr>PowerPoint Presentation</vt:lpstr>
      <vt:lpstr>Prefrontal Cortex – Executive Functioning </vt:lpstr>
      <vt:lpstr>PowerPoint Presentation</vt:lpstr>
    </vt:vector>
  </TitlesOfParts>
  <Company>City of Tempe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Robinson, Lori</dc:creator>
  <cp:lastModifiedBy>Carolen Letavec</cp:lastModifiedBy>
  <cp:revision>144</cp:revision>
  <dcterms:created xsi:type="dcterms:W3CDTF">2018-01-31T21:18:12Z</dcterms:created>
  <dcterms:modified xsi:type="dcterms:W3CDTF">2019-06-20T15:42:18Z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0x010100565D3788F8336B40B991D85B369BDF86</vt:lpwstr>
  </property>
  <property fmtid="{D5CDD505-2E9C-101B-9397-08002B2CF9AE}" pid="3" name="_dlc_DocIdItemGuid">
    <vt:lpwstr>21d2ac6d-0a8a-4c16-9ee8-5c2d393d360f</vt:lpwstr>
  </property>
</Properties>
</file>