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73" r:id="rId2"/>
    <p:sldId id="323" r:id="rId3"/>
    <p:sldId id="274" r:id="rId4"/>
    <p:sldId id="262" r:id="rId5"/>
    <p:sldId id="316" r:id="rId6"/>
    <p:sldId id="275" r:id="rId7"/>
    <p:sldId id="328" r:id="rId8"/>
    <p:sldId id="257" r:id="rId9"/>
    <p:sldId id="258" r:id="rId10"/>
    <p:sldId id="329" r:id="rId11"/>
    <p:sldId id="266" r:id="rId12"/>
    <p:sldId id="283" r:id="rId13"/>
    <p:sldId id="278" r:id="rId14"/>
    <p:sldId id="267" r:id="rId15"/>
    <p:sldId id="317" r:id="rId16"/>
    <p:sldId id="281" r:id="rId17"/>
    <p:sldId id="307" r:id="rId18"/>
    <p:sldId id="308" r:id="rId19"/>
    <p:sldId id="280" r:id="rId20"/>
    <p:sldId id="310" r:id="rId21"/>
    <p:sldId id="282" r:id="rId22"/>
    <p:sldId id="279" r:id="rId23"/>
    <p:sldId id="264" r:id="rId24"/>
    <p:sldId id="284" r:id="rId25"/>
    <p:sldId id="265" r:id="rId26"/>
    <p:sldId id="313" r:id="rId27"/>
    <p:sldId id="314" r:id="rId28"/>
    <p:sldId id="315" r:id="rId29"/>
    <p:sldId id="322" r:id="rId30"/>
    <p:sldId id="268" r:id="rId31"/>
    <p:sldId id="285" r:id="rId32"/>
    <p:sldId id="286" r:id="rId33"/>
    <p:sldId id="287" r:id="rId34"/>
    <p:sldId id="288" r:id="rId35"/>
    <p:sldId id="289" r:id="rId36"/>
    <p:sldId id="29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80902"/>
  </p:normalViewPr>
  <p:slideViewPr>
    <p:cSldViewPr snapToGrid="0" snapToObjects="1">
      <p:cViewPr varScale="1">
        <p:scale>
          <a:sx n="72" d="100"/>
          <a:sy n="72" d="100"/>
        </p:scale>
        <p:origin x="1224" y="54"/>
      </p:cViewPr>
      <p:guideLst/>
    </p:cSldViewPr>
  </p:slideViewPr>
  <p:notesTextViewPr>
    <p:cViewPr>
      <p:scale>
        <a:sx n="1" d="1"/>
        <a:sy n="1" d="1"/>
      </p:scale>
      <p:origin x="0" y="0"/>
    </p:cViewPr>
  </p:notesTextViewPr>
  <p:sorterViewPr>
    <p:cViewPr>
      <p:scale>
        <a:sx n="54" d="100"/>
        <a:sy n="54"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ne M Mahoney" userId="61fe8a90-0bf6-4ad4-98c6-7df83d17a76b" providerId="ADAL" clId="{ADF6A926-C5EB-4446-A534-E69EBC459612}"/>
    <pc:docChg chg="delSld">
      <pc:chgData name="Christine M Mahoney" userId="61fe8a90-0bf6-4ad4-98c6-7df83d17a76b" providerId="ADAL" clId="{ADF6A926-C5EB-4446-A534-E69EBC459612}" dt="2023-06-15T17:13:08.604" v="30" actId="2696"/>
      <pc:docMkLst>
        <pc:docMk/>
      </pc:docMkLst>
      <pc:sldChg chg="del">
        <pc:chgData name="Christine M Mahoney" userId="61fe8a90-0bf6-4ad4-98c6-7df83d17a76b" providerId="ADAL" clId="{ADF6A926-C5EB-4446-A534-E69EBC459612}" dt="2023-06-15T17:00:44.956" v="21" actId="2696"/>
        <pc:sldMkLst>
          <pc:docMk/>
          <pc:sldMk cId="3936523087" sldId="259"/>
        </pc:sldMkLst>
      </pc:sldChg>
      <pc:sldChg chg="del">
        <pc:chgData name="Christine M Mahoney" userId="61fe8a90-0bf6-4ad4-98c6-7df83d17a76b" providerId="ADAL" clId="{ADF6A926-C5EB-4446-A534-E69EBC459612}" dt="2023-06-15T17:00:36.484" v="17" actId="2696"/>
        <pc:sldMkLst>
          <pc:docMk/>
          <pc:sldMk cId="2404347698" sldId="260"/>
        </pc:sldMkLst>
      </pc:sldChg>
      <pc:sldChg chg="del">
        <pc:chgData name="Christine M Mahoney" userId="61fe8a90-0bf6-4ad4-98c6-7df83d17a76b" providerId="ADAL" clId="{ADF6A926-C5EB-4446-A534-E69EBC459612}" dt="2023-06-15T17:00:32.311" v="15" actId="2696"/>
        <pc:sldMkLst>
          <pc:docMk/>
          <pc:sldMk cId="3940913789" sldId="261"/>
        </pc:sldMkLst>
      </pc:sldChg>
      <pc:sldChg chg="del">
        <pc:chgData name="Christine M Mahoney" userId="61fe8a90-0bf6-4ad4-98c6-7df83d17a76b" providerId="ADAL" clId="{ADF6A926-C5EB-4446-A534-E69EBC459612}" dt="2023-06-15T17:00:28.148" v="13" actId="2696"/>
        <pc:sldMkLst>
          <pc:docMk/>
          <pc:sldMk cId="1886240694" sldId="263"/>
        </pc:sldMkLst>
      </pc:sldChg>
      <pc:sldChg chg="del">
        <pc:chgData name="Christine M Mahoney" userId="61fe8a90-0bf6-4ad4-98c6-7df83d17a76b" providerId="ADAL" clId="{ADF6A926-C5EB-4446-A534-E69EBC459612}" dt="2023-06-15T17:00:25.840" v="12" actId="2696"/>
        <pc:sldMkLst>
          <pc:docMk/>
          <pc:sldMk cId="2322738779" sldId="270"/>
        </pc:sldMkLst>
      </pc:sldChg>
      <pc:sldChg chg="del">
        <pc:chgData name="Christine M Mahoney" userId="61fe8a90-0bf6-4ad4-98c6-7df83d17a76b" providerId="ADAL" clId="{ADF6A926-C5EB-4446-A534-E69EBC459612}" dt="2023-06-15T17:00:21.232" v="10" actId="2696"/>
        <pc:sldMkLst>
          <pc:docMk/>
          <pc:sldMk cId="1998664991" sldId="271"/>
        </pc:sldMkLst>
      </pc:sldChg>
      <pc:sldChg chg="del">
        <pc:chgData name="Christine M Mahoney" userId="61fe8a90-0bf6-4ad4-98c6-7df83d17a76b" providerId="ADAL" clId="{ADF6A926-C5EB-4446-A534-E69EBC459612}" dt="2023-06-15T17:00:14.964" v="7" actId="2696"/>
        <pc:sldMkLst>
          <pc:docMk/>
          <pc:sldMk cId="876664930" sldId="272"/>
        </pc:sldMkLst>
      </pc:sldChg>
      <pc:sldChg chg="del">
        <pc:chgData name="Christine M Mahoney" userId="61fe8a90-0bf6-4ad4-98c6-7df83d17a76b" providerId="ADAL" clId="{ADF6A926-C5EB-4446-A534-E69EBC459612}" dt="2023-06-15T17:13:08.604" v="30" actId="2696"/>
        <pc:sldMkLst>
          <pc:docMk/>
          <pc:sldMk cId="1823678886" sldId="291"/>
        </pc:sldMkLst>
      </pc:sldChg>
      <pc:sldChg chg="del">
        <pc:chgData name="Christine M Mahoney" userId="61fe8a90-0bf6-4ad4-98c6-7df83d17a76b" providerId="ADAL" clId="{ADF6A926-C5EB-4446-A534-E69EBC459612}" dt="2023-06-15T17:11:33.562" v="29" actId="2696"/>
        <pc:sldMkLst>
          <pc:docMk/>
          <pc:sldMk cId="204259782" sldId="292"/>
        </pc:sldMkLst>
      </pc:sldChg>
      <pc:sldChg chg="del">
        <pc:chgData name="Christine M Mahoney" userId="61fe8a90-0bf6-4ad4-98c6-7df83d17a76b" providerId="ADAL" clId="{ADF6A926-C5EB-4446-A534-E69EBC459612}" dt="2023-06-15T17:09:32.327" v="27" actId="2696"/>
        <pc:sldMkLst>
          <pc:docMk/>
          <pc:sldMk cId="3378938127" sldId="293"/>
        </pc:sldMkLst>
      </pc:sldChg>
      <pc:sldChg chg="del">
        <pc:chgData name="Christine M Mahoney" userId="61fe8a90-0bf6-4ad4-98c6-7df83d17a76b" providerId="ADAL" clId="{ADF6A926-C5EB-4446-A534-E69EBC459612}" dt="2023-06-15T17:08:11.114" v="26" actId="2696"/>
        <pc:sldMkLst>
          <pc:docMk/>
          <pc:sldMk cId="632478867" sldId="294"/>
        </pc:sldMkLst>
      </pc:sldChg>
      <pc:sldChg chg="del">
        <pc:chgData name="Christine M Mahoney" userId="61fe8a90-0bf6-4ad4-98c6-7df83d17a76b" providerId="ADAL" clId="{ADF6A926-C5EB-4446-A534-E69EBC459612}" dt="2023-06-15T17:00:16.912" v="8" actId="2696"/>
        <pc:sldMkLst>
          <pc:docMk/>
          <pc:sldMk cId="1505029537" sldId="295"/>
        </pc:sldMkLst>
      </pc:sldChg>
      <pc:sldChg chg="del">
        <pc:chgData name="Christine M Mahoney" userId="61fe8a90-0bf6-4ad4-98c6-7df83d17a76b" providerId="ADAL" clId="{ADF6A926-C5EB-4446-A534-E69EBC459612}" dt="2023-06-15T17:07:25.475" v="25" actId="2696"/>
        <pc:sldMkLst>
          <pc:docMk/>
          <pc:sldMk cId="3231660633" sldId="296"/>
        </pc:sldMkLst>
      </pc:sldChg>
      <pc:sldChg chg="del">
        <pc:chgData name="Christine M Mahoney" userId="61fe8a90-0bf6-4ad4-98c6-7df83d17a76b" providerId="ADAL" clId="{ADF6A926-C5EB-4446-A534-E69EBC459612}" dt="2023-06-15T17:05:56.002" v="24" actId="2696"/>
        <pc:sldMkLst>
          <pc:docMk/>
          <pc:sldMk cId="1970843943" sldId="297"/>
        </pc:sldMkLst>
      </pc:sldChg>
      <pc:sldChg chg="del">
        <pc:chgData name="Christine M Mahoney" userId="61fe8a90-0bf6-4ad4-98c6-7df83d17a76b" providerId="ADAL" clId="{ADF6A926-C5EB-4446-A534-E69EBC459612}" dt="2023-06-15T17:05:53.701" v="23" actId="2696"/>
        <pc:sldMkLst>
          <pc:docMk/>
          <pc:sldMk cId="3514652852" sldId="298"/>
        </pc:sldMkLst>
      </pc:sldChg>
      <pc:sldChg chg="del">
        <pc:chgData name="Christine M Mahoney" userId="61fe8a90-0bf6-4ad4-98c6-7df83d17a76b" providerId="ADAL" clId="{ADF6A926-C5EB-4446-A534-E69EBC459612}" dt="2023-06-15T17:00:08.921" v="4" actId="2696"/>
        <pc:sldMkLst>
          <pc:docMk/>
          <pc:sldMk cId="262852784" sldId="300"/>
        </pc:sldMkLst>
      </pc:sldChg>
      <pc:sldChg chg="del">
        <pc:chgData name="Christine M Mahoney" userId="61fe8a90-0bf6-4ad4-98c6-7df83d17a76b" providerId="ADAL" clId="{ADF6A926-C5EB-4446-A534-E69EBC459612}" dt="2023-06-15T17:00:06.945" v="3" actId="2696"/>
        <pc:sldMkLst>
          <pc:docMk/>
          <pc:sldMk cId="4064866131" sldId="301"/>
        </pc:sldMkLst>
      </pc:sldChg>
      <pc:sldChg chg="del">
        <pc:chgData name="Christine M Mahoney" userId="61fe8a90-0bf6-4ad4-98c6-7df83d17a76b" providerId="ADAL" clId="{ADF6A926-C5EB-4446-A534-E69EBC459612}" dt="2023-06-15T17:00:04.787" v="2" actId="2696"/>
        <pc:sldMkLst>
          <pc:docMk/>
          <pc:sldMk cId="2844654886" sldId="302"/>
        </pc:sldMkLst>
      </pc:sldChg>
      <pc:sldChg chg="del">
        <pc:chgData name="Christine M Mahoney" userId="61fe8a90-0bf6-4ad4-98c6-7df83d17a76b" providerId="ADAL" clId="{ADF6A926-C5EB-4446-A534-E69EBC459612}" dt="2023-06-15T17:00:19.147" v="9" actId="2696"/>
        <pc:sldMkLst>
          <pc:docMk/>
          <pc:sldMk cId="3126550396" sldId="303"/>
        </pc:sldMkLst>
      </pc:sldChg>
      <pc:sldChg chg="del">
        <pc:chgData name="Christine M Mahoney" userId="61fe8a90-0bf6-4ad4-98c6-7df83d17a76b" providerId="ADAL" clId="{ADF6A926-C5EB-4446-A534-E69EBC459612}" dt="2023-06-15T17:00:10.734" v="5" actId="2696"/>
        <pc:sldMkLst>
          <pc:docMk/>
          <pc:sldMk cId="3004565388" sldId="304"/>
        </pc:sldMkLst>
      </pc:sldChg>
      <pc:sldChg chg="del">
        <pc:chgData name="Christine M Mahoney" userId="61fe8a90-0bf6-4ad4-98c6-7df83d17a76b" providerId="ADAL" clId="{ADF6A926-C5EB-4446-A534-E69EBC459612}" dt="2023-06-15T17:00:23.133" v="11" actId="2696"/>
        <pc:sldMkLst>
          <pc:docMk/>
          <pc:sldMk cId="4113628686" sldId="305"/>
        </pc:sldMkLst>
      </pc:sldChg>
      <pc:sldChg chg="del">
        <pc:chgData name="Christine M Mahoney" userId="61fe8a90-0bf6-4ad4-98c6-7df83d17a76b" providerId="ADAL" clId="{ADF6A926-C5EB-4446-A534-E69EBC459612}" dt="2023-06-15T17:00:02.779" v="1" actId="2696"/>
        <pc:sldMkLst>
          <pc:docMk/>
          <pc:sldMk cId="524768068" sldId="306"/>
        </pc:sldMkLst>
      </pc:sldChg>
      <pc:sldChg chg="del">
        <pc:chgData name="Christine M Mahoney" userId="61fe8a90-0bf6-4ad4-98c6-7df83d17a76b" providerId="ADAL" clId="{ADF6A926-C5EB-4446-A534-E69EBC459612}" dt="2023-06-15T17:00:12.786" v="6" actId="2696"/>
        <pc:sldMkLst>
          <pc:docMk/>
          <pc:sldMk cId="2113788183" sldId="309"/>
        </pc:sldMkLst>
      </pc:sldChg>
      <pc:sldChg chg="del">
        <pc:chgData name="Christine M Mahoney" userId="61fe8a90-0bf6-4ad4-98c6-7df83d17a76b" providerId="ADAL" clId="{ADF6A926-C5EB-4446-A534-E69EBC459612}" dt="2023-06-15T17:05:51.621" v="22" actId="2696"/>
        <pc:sldMkLst>
          <pc:docMk/>
          <pc:sldMk cId="2397734876" sldId="311"/>
        </pc:sldMkLst>
      </pc:sldChg>
      <pc:sldChg chg="del">
        <pc:chgData name="Christine M Mahoney" userId="61fe8a90-0bf6-4ad4-98c6-7df83d17a76b" providerId="ADAL" clId="{ADF6A926-C5EB-4446-A534-E69EBC459612}" dt="2023-06-15T17:10:11.007" v="28" actId="2696"/>
        <pc:sldMkLst>
          <pc:docMk/>
          <pc:sldMk cId="970489213" sldId="318"/>
        </pc:sldMkLst>
      </pc:sldChg>
      <pc:sldChg chg="del">
        <pc:chgData name="Christine M Mahoney" userId="61fe8a90-0bf6-4ad4-98c6-7df83d17a76b" providerId="ADAL" clId="{ADF6A926-C5EB-4446-A534-E69EBC459612}" dt="2023-06-15T17:00:42.842" v="20" actId="2696"/>
        <pc:sldMkLst>
          <pc:docMk/>
          <pc:sldMk cId="1083987542" sldId="320"/>
        </pc:sldMkLst>
      </pc:sldChg>
      <pc:sldChg chg="del">
        <pc:chgData name="Christine M Mahoney" userId="61fe8a90-0bf6-4ad4-98c6-7df83d17a76b" providerId="ADAL" clId="{ADF6A926-C5EB-4446-A534-E69EBC459612}" dt="2023-06-15T17:00:40.832" v="19" actId="2696"/>
        <pc:sldMkLst>
          <pc:docMk/>
          <pc:sldMk cId="2340433091" sldId="321"/>
        </pc:sldMkLst>
      </pc:sldChg>
      <pc:sldChg chg="del">
        <pc:chgData name="Christine M Mahoney" userId="61fe8a90-0bf6-4ad4-98c6-7df83d17a76b" providerId="ADAL" clId="{ADF6A926-C5EB-4446-A534-E69EBC459612}" dt="2023-06-15T17:00:30.286" v="14" actId="2696"/>
        <pc:sldMkLst>
          <pc:docMk/>
          <pc:sldMk cId="3751258615" sldId="324"/>
        </pc:sldMkLst>
      </pc:sldChg>
      <pc:sldChg chg="del">
        <pc:chgData name="Christine M Mahoney" userId="61fe8a90-0bf6-4ad4-98c6-7df83d17a76b" providerId="ADAL" clId="{ADF6A926-C5EB-4446-A534-E69EBC459612}" dt="2023-06-15T17:00:34.239" v="16" actId="2696"/>
        <pc:sldMkLst>
          <pc:docMk/>
          <pc:sldMk cId="980671755" sldId="325"/>
        </pc:sldMkLst>
      </pc:sldChg>
      <pc:sldChg chg="del">
        <pc:chgData name="Christine M Mahoney" userId="61fe8a90-0bf6-4ad4-98c6-7df83d17a76b" providerId="ADAL" clId="{ADF6A926-C5EB-4446-A534-E69EBC459612}" dt="2023-06-15T17:00:38.676" v="18" actId="2696"/>
        <pc:sldMkLst>
          <pc:docMk/>
          <pc:sldMk cId="1335894333" sldId="326"/>
        </pc:sldMkLst>
      </pc:sldChg>
      <pc:sldChg chg="del">
        <pc:chgData name="Christine M Mahoney" userId="61fe8a90-0bf6-4ad4-98c6-7df83d17a76b" providerId="ADAL" clId="{ADF6A926-C5EB-4446-A534-E69EBC459612}" dt="2023-06-15T16:59:57.650" v="0" actId="2696"/>
        <pc:sldMkLst>
          <pc:docMk/>
          <pc:sldMk cId="3475017736" sldId="327"/>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F30F88-FFFA-4BBC-BF75-C007F373BD16}"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1573F7D5-F887-4102-8A48-862CF73B1080}">
      <dgm:prSet/>
      <dgm:spPr/>
      <dgm:t>
        <a:bodyPr/>
        <a:lstStyle/>
        <a:p>
          <a:r>
            <a:rPr lang="en-US"/>
            <a:t>Definition</a:t>
          </a:r>
        </a:p>
      </dgm:t>
    </dgm:pt>
    <dgm:pt modelId="{77EC4E70-9840-4647-9482-046904E8098A}" type="parTrans" cxnId="{00CA9AA9-4CFB-4054-894B-38C9BEE499B0}">
      <dgm:prSet/>
      <dgm:spPr/>
      <dgm:t>
        <a:bodyPr/>
        <a:lstStyle/>
        <a:p>
          <a:endParaRPr lang="en-US"/>
        </a:p>
      </dgm:t>
    </dgm:pt>
    <dgm:pt modelId="{F095E695-B7BD-4FE7-8670-E76CB08D6D3C}" type="sibTrans" cxnId="{00CA9AA9-4CFB-4054-894B-38C9BEE499B0}">
      <dgm:prSet/>
      <dgm:spPr/>
      <dgm:t>
        <a:bodyPr/>
        <a:lstStyle/>
        <a:p>
          <a:endParaRPr lang="en-US"/>
        </a:p>
      </dgm:t>
    </dgm:pt>
    <dgm:pt modelId="{D3938C30-AB48-4C83-9488-E78721538A58}">
      <dgm:prSet/>
      <dgm:spPr/>
      <dgm:t>
        <a:bodyPr/>
        <a:lstStyle/>
        <a:p>
          <a:r>
            <a:rPr lang="en-US"/>
            <a:t>Etiologies</a:t>
          </a:r>
        </a:p>
      </dgm:t>
    </dgm:pt>
    <dgm:pt modelId="{0A2BBA9E-4BAD-4ED9-A444-B2DB5978F78F}" type="parTrans" cxnId="{B2A8CF9E-F7A5-4162-BBDA-2619E8CA268E}">
      <dgm:prSet/>
      <dgm:spPr/>
      <dgm:t>
        <a:bodyPr/>
        <a:lstStyle/>
        <a:p>
          <a:endParaRPr lang="en-US"/>
        </a:p>
      </dgm:t>
    </dgm:pt>
    <dgm:pt modelId="{951DD92B-9095-4572-903C-C5DBBBAC4739}" type="sibTrans" cxnId="{B2A8CF9E-F7A5-4162-BBDA-2619E8CA268E}">
      <dgm:prSet/>
      <dgm:spPr/>
      <dgm:t>
        <a:bodyPr/>
        <a:lstStyle/>
        <a:p>
          <a:endParaRPr lang="en-US"/>
        </a:p>
      </dgm:t>
    </dgm:pt>
    <dgm:pt modelId="{B9EFCE3A-FB14-47F9-8FA6-901F7D9C39A4}">
      <dgm:prSet/>
      <dgm:spPr/>
      <dgm:t>
        <a:bodyPr/>
        <a:lstStyle/>
        <a:p>
          <a:r>
            <a:rPr lang="en-US" dirty="0"/>
            <a:t>Mechanism</a:t>
          </a:r>
        </a:p>
      </dgm:t>
    </dgm:pt>
    <dgm:pt modelId="{D8E7B077-BCDC-4A12-9199-9F627B0F0F2D}" type="parTrans" cxnId="{19C56936-E0E6-4504-9D29-E5DF624668DD}">
      <dgm:prSet/>
      <dgm:spPr/>
      <dgm:t>
        <a:bodyPr/>
        <a:lstStyle/>
        <a:p>
          <a:endParaRPr lang="en-US"/>
        </a:p>
      </dgm:t>
    </dgm:pt>
    <dgm:pt modelId="{3EF1183D-5A7F-4E66-878D-BBF0BF4569B9}" type="sibTrans" cxnId="{19C56936-E0E6-4504-9D29-E5DF624668DD}">
      <dgm:prSet/>
      <dgm:spPr/>
      <dgm:t>
        <a:bodyPr/>
        <a:lstStyle/>
        <a:p>
          <a:endParaRPr lang="en-US"/>
        </a:p>
      </dgm:t>
    </dgm:pt>
    <dgm:pt modelId="{B68C2728-CFCC-45C0-B641-F1EA71048DE1}">
      <dgm:prSet/>
      <dgm:spPr/>
      <dgm:t>
        <a:bodyPr/>
        <a:lstStyle/>
        <a:p>
          <a:r>
            <a:rPr lang="en-US" dirty="0"/>
            <a:t>Symptoms</a:t>
          </a:r>
        </a:p>
      </dgm:t>
    </dgm:pt>
    <dgm:pt modelId="{47FE637F-071F-4E7B-8C0F-60E5B669124F}" type="parTrans" cxnId="{6FC3C908-CDF1-4563-BB81-5E0969ACC950}">
      <dgm:prSet/>
      <dgm:spPr/>
      <dgm:t>
        <a:bodyPr/>
        <a:lstStyle/>
        <a:p>
          <a:endParaRPr lang="en-US"/>
        </a:p>
      </dgm:t>
    </dgm:pt>
    <dgm:pt modelId="{368AA44A-E366-4510-9C20-50A6C4EE8B96}" type="sibTrans" cxnId="{6FC3C908-CDF1-4563-BB81-5E0969ACC950}">
      <dgm:prSet/>
      <dgm:spPr/>
      <dgm:t>
        <a:bodyPr/>
        <a:lstStyle/>
        <a:p>
          <a:endParaRPr lang="en-US"/>
        </a:p>
      </dgm:t>
    </dgm:pt>
    <dgm:pt modelId="{54872371-1C0E-4505-ACC8-627527B25D40}">
      <dgm:prSet/>
      <dgm:spPr/>
      <dgm:t>
        <a:bodyPr/>
        <a:lstStyle/>
        <a:p>
          <a:r>
            <a:rPr lang="en-US"/>
            <a:t>Treatment</a:t>
          </a:r>
        </a:p>
      </dgm:t>
    </dgm:pt>
    <dgm:pt modelId="{95ED5E00-69AE-4292-ACB3-E066F8ED6C3B}" type="parTrans" cxnId="{087137B6-89CA-4884-AA14-F2657CCC7E75}">
      <dgm:prSet/>
      <dgm:spPr/>
      <dgm:t>
        <a:bodyPr/>
        <a:lstStyle/>
        <a:p>
          <a:endParaRPr lang="en-US"/>
        </a:p>
      </dgm:t>
    </dgm:pt>
    <dgm:pt modelId="{45586A18-E16D-494E-A0FB-7621BFFD3C4A}" type="sibTrans" cxnId="{087137B6-89CA-4884-AA14-F2657CCC7E75}">
      <dgm:prSet/>
      <dgm:spPr/>
      <dgm:t>
        <a:bodyPr/>
        <a:lstStyle/>
        <a:p>
          <a:endParaRPr lang="en-US"/>
        </a:p>
      </dgm:t>
    </dgm:pt>
    <dgm:pt modelId="{D0336C74-F435-45D7-8C4E-4A79237E1261}">
      <dgm:prSet/>
      <dgm:spPr/>
      <dgm:t>
        <a:bodyPr/>
        <a:lstStyle/>
        <a:p>
          <a:r>
            <a:rPr lang="en-US" dirty="0"/>
            <a:t>Outcomes</a:t>
          </a:r>
        </a:p>
      </dgm:t>
    </dgm:pt>
    <dgm:pt modelId="{9F10B87E-2A41-4A8E-9E20-749B43B1E1E4}" type="parTrans" cxnId="{3FFBA18C-F368-404D-88FB-60C31A245BC2}">
      <dgm:prSet/>
      <dgm:spPr/>
      <dgm:t>
        <a:bodyPr/>
        <a:lstStyle/>
        <a:p>
          <a:endParaRPr lang="en-US"/>
        </a:p>
      </dgm:t>
    </dgm:pt>
    <dgm:pt modelId="{DF2A64FD-A4FC-4048-9E3D-BC5E9362AF9C}" type="sibTrans" cxnId="{3FFBA18C-F368-404D-88FB-60C31A245BC2}">
      <dgm:prSet/>
      <dgm:spPr/>
      <dgm:t>
        <a:bodyPr/>
        <a:lstStyle/>
        <a:p>
          <a:endParaRPr lang="en-US"/>
        </a:p>
      </dgm:t>
    </dgm:pt>
    <dgm:pt modelId="{BEF3BEE4-5AE7-42A6-ABC6-DB2A32BF2330}">
      <dgm:prSet/>
      <dgm:spPr/>
      <dgm:t>
        <a:bodyPr/>
        <a:lstStyle/>
        <a:p>
          <a:r>
            <a:rPr lang="en-US" dirty="0"/>
            <a:t>Prevention</a:t>
          </a:r>
        </a:p>
      </dgm:t>
    </dgm:pt>
    <dgm:pt modelId="{C996C102-91BD-48B2-B8B3-90DB15B4544A}" type="parTrans" cxnId="{A0DB9B50-D1E3-4E26-A037-70730EFA84D3}">
      <dgm:prSet/>
      <dgm:spPr/>
      <dgm:t>
        <a:bodyPr/>
        <a:lstStyle/>
        <a:p>
          <a:endParaRPr lang="en-US"/>
        </a:p>
      </dgm:t>
    </dgm:pt>
    <dgm:pt modelId="{A4AC19D2-DCA9-441D-BF70-4577C1DDC0B5}" type="sibTrans" cxnId="{A0DB9B50-D1E3-4E26-A037-70730EFA84D3}">
      <dgm:prSet/>
      <dgm:spPr/>
      <dgm:t>
        <a:bodyPr/>
        <a:lstStyle/>
        <a:p>
          <a:endParaRPr lang="en-US"/>
        </a:p>
      </dgm:t>
    </dgm:pt>
    <dgm:pt modelId="{15C98E10-421C-CD43-BDCD-56E14E5BA43C}">
      <dgm:prSet/>
      <dgm:spPr/>
      <dgm:t>
        <a:bodyPr/>
        <a:lstStyle/>
        <a:p>
          <a:r>
            <a:rPr lang="en-US" dirty="0"/>
            <a:t>Other inhalants</a:t>
          </a:r>
        </a:p>
      </dgm:t>
    </dgm:pt>
    <dgm:pt modelId="{B4980C55-3DDA-3F43-8AA7-E6908B8FC985}" type="parTrans" cxnId="{50E8E150-491D-E44D-BB0C-70BD3E90384F}">
      <dgm:prSet/>
      <dgm:spPr/>
      <dgm:t>
        <a:bodyPr/>
        <a:lstStyle/>
        <a:p>
          <a:endParaRPr lang="en-US"/>
        </a:p>
      </dgm:t>
    </dgm:pt>
    <dgm:pt modelId="{A33998FA-E498-8947-AC3F-4DC317457714}" type="sibTrans" cxnId="{50E8E150-491D-E44D-BB0C-70BD3E90384F}">
      <dgm:prSet/>
      <dgm:spPr/>
      <dgm:t>
        <a:bodyPr/>
        <a:lstStyle/>
        <a:p>
          <a:endParaRPr lang="en-US"/>
        </a:p>
      </dgm:t>
    </dgm:pt>
    <dgm:pt modelId="{9B0DE213-D7FB-5948-8D52-6348EB5FFCDC}">
      <dgm:prSet/>
      <dgm:spPr/>
      <dgm:t>
        <a:bodyPr/>
        <a:lstStyle/>
        <a:p>
          <a:r>
            <a:rPr lang="en-US" dirty="0"/>
            <a:t>Pathology</a:t>
          </a:r>
        </a:p>
      </dgm:t>
    </dgm:pt>
    <dgm:pt modelId="{59FA0586-4961-2A4F-8EBA-65EB8BD15C4E}" type="parTrans" cxnId="{E0E90EDD-0768-9A4C-9201-4970D0FBA7B7}">
      <dgm:prSet/>
      <dgm:spPr/>
      <dgm:t>
        <a:bodyPr/>
        <a:lstStyle/>
        <a:p>
          <a:endParaRPr lang="en-US"/>
        </a:p>
      </dgm:t>
    </dgm:pt>
    <dgm:pt modelId="{8C15771B-225B-3142-A73D-FAD294DA5F53}" type="sibTrans" cxnId="{E0E90EDD-0768-9A4C-9201-4970D0FBA7B7}">
      <dgm:prSet/>
      <dgm:spPr/>
      <dgm:t>
        <a:bodyPr/>
        <a:lstStyle/>
        <a:p>
          <a:endParaRPr lang="en-US"/>
        </a:p>
      </dgm:t>
    </dgm:pt>
    <dgm:pt modelId="{FA4F027C-1C52-D54F-9E06-617C732E7A9D}">
      <dgm:prSet/>
      <dgm:spPr/>
      <dgm:t>
        <a:bodyPr/>
        <a:lstStyle/>
        <a:p>
          <a:r>
            <a:rPr lang="en-US" dirty="0"/>
            <a:t>EVALI or COVID-19</a:t>
          </a:r>
        </a:p>
      </dgm:t>
    </dgm:pt>
    <dgm:pt modelId="{B9EE7372-94C0-2240-AC35-DB089F80F8E5}" type="parTrans" cxnId="{A4B966E2-A9C6-4647-8816-A03842D05CFF}">
      <dgm:prSet/>
      <dgm:spPr/>
      <dgm:t>
        <a:bodyPr/>
        <a:lstStyle/>
        <a:p>
          <a:endParaRPr lang="en-US"/>
        </a:p>
      </dgm:t>
    </dgm:pt>
    <dgm:pt modelId="{48B64138-48C4-DA4C-85D4-40B5FB37DF61}" type="sibTrans" cxnId="{A4B966E2-A9C6-4647-8816-A03842D05CFF}">
      <dgm:prSet/>
      <dgm:spPr/>
      <dgm:t>
        <a:bodyPr/>
        <a:lstStyle/>
        <a:p>
          <a:endParaRPr lang="en-US"/>
        </a:p>
      </dgm:t>
    </dgm:pt>
    <dgm:pt modelId="{CA8ECC72-E7B2-5C41-B9EB-683DFF45C45A}" type="pres">
      <dgm:prSet presAssocID="{3FF30F88-FFFA-4BBC-BF75-C007F373BD16}" presName="linear" presStyleCnt="0">
        <dgm:presLayoutVars>
          <dgm:animLvl val="lvl"/>
          <dgm:resizeHandles val="exact"/>
        </dgm:presLayoutVars>
      </dgm:prSet>
      <dgm:spPr/>
    </dgm:pt>
    <dgm:pt modelId="{9DB66E48-CA88-F344-B8F9-FBED2AC6CC45}" type="pres">
      <dgm:prSet presAssocID="{1573F7D5-F887-4102-8A48-862CF73B1080}" presName="parentText" presStyleLbl="node1" presStyleIdx="0" presStyleCnt="10">
        <dgm:presLayoutVars>
          <dgm:chMax val="0"/>
          <dgm:bulletEnabled val="1"/>
        </dgm:presLayoutVars>
      </dgm:prSet>
      <dgm:spPr/>
    </dgm:pt>
    <dgm:pt modelId="{402C767A-57B9-DA43-9873-F64EEB598F5C}" type="pres">
      <dgm:prSet presAssocID="{F095E695-B7BD-4FE7-8670-E76CB08D6D3C}" presName="spacer" presStyleCnt="0"/>
      <dgm:spPr/>
    </dgm:pt>
    <dgm:pt modelId="{61CBF652-F3F8-7F44-B8E0-FA64E3FBB8F5}" type="pres">
      <dgm:prSet presAssocID="{D3938C30-AB48-4C83-9488-E78721538A58}" presName="parentText" presStyleLbl="node1" presStyleIdx="1" presStyleCnt="10">
        <dgm:presLayoutVars>
          <dgm:chMax val="0"/>
          <dgm:bulletEnabled val="1"/>
        </dgm:presLayoutVars>
      </dgm:prSet>
      <dgm:spPr/>
    </dgm:pt>
    <dgm:pt modelId="{742DFDE7-DA43-2544-BFC3-7CA854959E13}" type="pres">
      <dgm:prSet presAssocID="{951DD92B-9095-4572-903C-C5DBBBAC4739}" presName="spacer" presStyleCnt="0"/>
      <dgm:spPr/>
    </dgm:pt>
    <dgm:pt modelId="{B9186CF7-32B8-FE4F-BEA2-8B9A9B6BAE99}" type="pres">
      <dgm:prSet presAssocID="{B9EFCE3A-FB14-47F9-8FA6-901F7D9C39A4}" presName="parentText" presStyleLbl="node1" presStyleIdx="2" presStyleCnt="10">
        <dgm:presLayoutVars>
          <dgm:chMax val="0"/>
          <dgm:bulletEnabled val="1"/>
        </dgm:presLayoutVars>
      </dgm:prSet>
      <dgm:spPr/>
    </dgm:pt>
    <dgm:pt modelId="{51D2AA4D-3256-4846-8510-29420C6D5A60}" type="pres">
      <dgm:prSet presAssocID="{3EF1183D-5A7F-4E66-878D-BBF0BF4569B9}" presName="spacer" presStyleCnt="0"/>
      <dgm:spPr/>
    </dgm:pt>
    <dgm:pt modelId="{1C12B7E2-A6FE-E843-93EE-E303BA85FF78}" type="pres">
      <dgm:prSet presAssocID="{9B0DE213-D7FB-5948-8D52-6348EB5FFCDC}" presName="parentText" presStyleLbl="node1" presStyleIdx="3" presStyleCnt="10">
        <dgm:presLayoutVars>
          <dgm:chMax val="0"/>
          <dgm:bulletEnabled val="1"/>
        </dgm:presLayoutVars>
      </dgm:prSet>
      <dgm:spPr/>
    </dgm:pt>
    <dgm:pt modelId="{5ED457A4-EF63-5049-833D-01C956160268}" type="pres">
      <dgm:prSet presAssocID="{8C15771B-225B-3142-A73D-FAD294DA5F53}" presName="spacer" presStyleCnt="0"/>
      <dgm:spPr/>
    </dgm:pt>
    <dgm:pt modelId="{E8CFA5CC-7CEE-5743-8C4D-9D1B86BEF2C6}" type="pres">
      <dgm:prSet presAssocID="{B68C2728-CFCC-45C0-B641-F1EA71048DE1}" presName="parentText" presStyleLbl="node1" presStyleIdx="4" presStyleCnt="10">
        <dgm:presLayoutVars>
          <dgm:chMax val="0"/>
          <dgm:bulletEnabled val="1"/>
        </dgm:presLayoutVars>
      </dgm:prSet>
      <dgm:spPr/>
    </dgm:pt>
    <dgm:pt modelId="{E57CFE68-CAA6-FF48-8046-DCAD6161355D}" type="pres">
      <dgm:prSet presAssocID="{368AA44A-E366-4510-9C20-50A6C4EE8B96}" presName="spacer" presStyleCnt="0"/>
      <dgm:spPr/>
    </dgm:pt>
    <dgm:pt modelId="{7727FAA0-B5B4-AF40-8B8A-30F7EB53532F}" type="pres">
      <dgm:prSet presAssocID="{FA4F027C-1C52-D54F-9E06-617C732E7A9D}" presName="parentText" presStyleLbl="node1" presStyleIdx="5" presStyleCnt="10">
        <dgm:presLayoutVars>
          <dgm:chMax val="0"/>
          <dgm:bulletEnabled val="1"/>
        </dgm:presLayoutVars>
      </dgm:prSet>
      <dgm:spPr/>
    </dgm:pt>
    <dgm:pt modelId="{816290D1-2042-B64A-9C2C-C88984EFB09B}" type="pres">
      <dgm:prSet presAssocID="{48B64138-48C4-DA4C-85D4-40B5FB37DF61}" presName="spacer" presStyleCnt="0"/>
      <dgm:spPr/>
    </dgm:pt>
    <dgm:pt modelId="{44591594-4350-AF4C-A75C-4B3418B07B14}" type="pres">
      <dgm:prSet presAssocID="{54872371-1C0E-4505-ACC8-627527B25D40}" presName="parentText" presStyleLbl="node1" presStyleIdx="6" presStyleCnt="10">
        <dgm:presLayoutVars>
          <dgm:chMax val="0"/>
          <dgm:bulletEnabled val="1"/>
        </dgm:presLayoutVars>
      </dgm:prSet>
      <dgm:spPr/>
    </dgm:pt>
    <dgm:pt modelId="{19B09049-56D8-5F4A-AB62-9C9878DBCA66}" type="pres">
      <dgm:prSet presAssocID="{45586A18-E16D-494E-A0FB-7621BFFD3C4A}" presName="spacer" presStyleCnt="0"/>
      <dgm:spPr/>
    </dgm:pt>
    <dgm:pt modelId="{67DBECA4-655E-094E-B578-5E160351B037}" type="pres">
      <dgm:prSet presAssocID="{D0336C74-F435-45D7-8C4E-4A79237E1261}" presName="parentText" presStyleLbl="node1" presStyleIdx="7" presStyleCnt="10">
        <dgm:presLayoutVars>
          <dgm:chMax val="0"/>
          <dgm:bulletEnabled val="1"/>
        </dgm:presLayoutVars>
      </dgm:prSet>
      <dgm:spPr/>
    </dgm:pt>
    <dgm:pt modelId="{1F37A6C1-467D-6B47-A909-F0DEC495CDE3}" type="pres">
      <dgm:prSet presAssocID="{DF2A64FD-A4FC-4048-9E3D-BC5E9362AF9C}" presName="spacer" presStyleCnt="0"/>
      <dgm:spPr/>
    </dgm:pt>
    <dgm:pt modelId="{1A548A92-FD16-CE48-B891-CC072925161B}" type="pres">
      <dgm:prSet presAssocID="{15C98E10-421C-CD43-BDCD-56E14E5BA43C}" presName="parentText" presStyleLbl="node1" presStyleIdx="8" presStyleCnt="10">
        <dgm:presLayoutVars>
          <dgm:chMax val="0"/>
          <dgm:bulletEnabled val="1"/>
        </dgm:presLayoutVars>
      </dgm:prSet>
      <dgm:spPr/>
    </dgm:pt>
    <dgm:pt modelId="{E09ABC67-1FBB-E44C-88C6-C7222273A917}" type="pres">
      <dgm:prSet presAssocID="{A33998FA-E498-8947-AC3F-4DC317457714}" presName="spacer" presStyleCnt="0"/>
      <dgm:spPr/>
    </dgm:pt>
    <dgm:pt modelId="{C4E6F9E1-5A4F-E140-9C13-71BAB46F7D76}" type="pres">
      <dgm:prSet presAssocID="{BEF3BEE4-5AE7-42A6-ABC6-DB2A32BF2330}" presName="parentText" presStyleLbl="node1" presStyleIdx="9" presStyleCnt="10">
        <dgm:presLayoutVars>
          <dgm:chMax val="0"/>
          <dgm:bulletEnabled val="1"/>
        </dgm:presLayoutVars>
      </dgm:prSet>
      <dgm:spPr/>
    </dgm:pt>
  </dgm:ptLst>
  <dgm:cxnLst>
    <dgm:cxn modelId="{6FC3C908-CDF1-4563-BB81-5E0969ACC950}" srcId="{3FF30F88-FFFA-4BBC-BF75-C007F373BD16}" destId="{B68C2728-CFCC-45C0-B641-F1EA71048DE1}" srcOrd="4" destOrd="0" parTransId="{47FE637F-071F-4E7B-8C0F-60E5B669124F}" sibTransId="{368AA44A-E366-4510-9C20-50A6C4EE8B96}"/>
    <dgm:cxn modelId="{278DF52E-AFDE-0342-AD24-6F824AB854A6}" type="presOf" srcId="{D0336C74-F435-45D7-8C4E-4A79237E1261}" destId="{67DBECA4-655E-094E-B578-5E160351B037}" srcOrd="0" destOrd="0" presId="urn:microsoft.com/office/officeart/2005/8/layout/vList2"/>
    <dgm:cxn modelId="{19C56936-E0E6-4504-9D29-E5DF624668DD}" srcId="{3FF30F88-FFFA-4BBC-BF75-C007F373BD16}" destId="{B9EFCE3A-FB14-47F9-8FA6-901F7D9C39A4}" srcOrd="2" destOrd="0" parTransId="{D8E7B077-BCDC-4A12-9199-9F627B0F0F2D}" sibTransId="{3EF1183D-5A7F-4E66-878D-BBF0BF4569B9}"/>
    <dgm:cxn modelId="{FFA5B136-C794-0240-8D16-556568DA1BC6}" type="presOf" srcId="{BEF3BEE4-5AE7-42A6-ABC6-DB2A32BF2330}" destId="{C4E6F9E1-5A4F-E140-9C13-71BAB46F7D76}" srcOrd="0" destOrd="0" presId="urn:microsoft.com/office/officeart/2005/8/layout/vList2"/>
    <dgm:cxn modelId="{39253F61-B765-914E-A1F4-961A46DDC09D}" type="presOf" srcId="{B68C2728-CFCC-45C0-B641-F1EA71048DE1}" destId="{E8CFA5CC-7CEE-5743-8C4D-9D1B86BEF2C6}" srcOrd="0" destOrd="0" presId="urn:microsoft.com/office/officeart/2005/8/layout/vList2"/>
    <dgm:cxn modelId="{A0DB9B50-D1E3-4E26-A037-70730EFA84D3}" srcId="{3FF30F88-FFFA-4BBC-BF75-C007F373BD16}" destId="{BEF3BEE4-5AE7-42A6-ABC6-DB2A32BF2330}" srcOrd="9" destOrd="0" parTransId="{C996C102-91BD-48B2-B8B3-90DB15B4544A}" sibTransId="{A4AC19D2-DCA9-441D-BF70-4577C1DDC0B5}"/>
    <dgm:cxn modelId="{50E8E150-491D-E44D-BB0C-70BD3E90384F}" srcId="{3FF30F88-FFFA-4BBC-BF75-C007F373BD16}" destId="{15C98E10-421C-CD43-BDCD-56E14E5BA43C}" srcOrd="8" destOrd="0" parTransId="{B4980C55-3DDA-3F43-8AA7-E6908B8FC985}" sibTransId="{A33998FA-E498-8947-AC3F-4DC317457714}"/>
    <dgm:cxn modelId="{ED6FAB51-05A6-7449-9E97-527BD4CDC7FA}" type="presOf" srcId="{9B0DE213-D7FB-5948-8D52-6348EB5FFCDC}" destId="{1C12B7E2-A6FE-E843-93EE-E303BA85FF78}" srcOrd="0" destOrd="0" presId="urn:microsoft.com/office/officeart/2005/8/layout/vList2"/>
    <dgm:cxn modelId="{4CEDD752-E642-0B4B-9AD4-1F2E92A6870E}" type="presOf" srcId="{54872371-1C0E-4505-ACC8-627527B25D40}" destId="{44591594-4350-AF4C-A75C-4B3418B07B14}" srcOrd="0" destOrd="0" presId="urn:microsoft.com/office/officeart/2005/8/layout/vList2"/>
    <dgm:cxn modelId="{EE35D181-5120-144A-B616-91E01FA222E9}" type="presOf" srcId="{D3938C30-AB48-4C83-9488-E78721538A58}" destId="{61CBF652-F3F8-7F44-B8E0-FA64E3FBB8F5}" srcOrd="0" destOrd="0" presId="urn:microsoft.com/office/officeart/2005/8/layout/vList2"/>
    <dgm:cxn modelId="{3FFBA18C-F368-404D-88FB-60C31A245BC2}" srcId="{3FF30F88-FFFA-4BBC-BF75-C007F373BD16}" destId="{D0336C74-F435-45D7-8C4E-4A79237E1261}" srcOrd="7" destOrd="0" parTransId="{9F10B87E-2A41-4A8E-9E20-749B43B1E1E4}" sibTransId="{DF2A64FD-A4FC-4048-9E3D-BC5E9362AF9C}"/>
    <dgm:cxn modelId="{B2A8CF9E-F7A5-4162-BBDA-2619E8CA268E}" srcId="{3FF30F88-FFFA-4BBC-BF75-C007F373BD16}" destId="{D3938C30-AB48-4C83-9488-E78721538A58}" srcOrd="1" destOrd="0" parTransId="{0A2BBA9E-4BAD-4ED9-A444-B2DB5978F78F}" sibTransId="{951DD92B-9095-4572-903C-C5DBBBAC4739}"/>
    <dgm:cxn modelId="{00CA9AA9-4CFB-4054-894B-38C9BEE499B0}" srcId="{3FF30F88-FFFA-4BBC-BF75-C007F373BD16}" destId="{1573F7D5-F887-4102-8A48-862CF73B1080}" srcOrd="0" destOrd="0" parTransId="{77EC4E70-9840-4647-9482-046904E8098A}" sibTransId="{F095E695-B7BD-4FE7-8670-E76CB08D6D3C}"/>
    <dgm:cxn modelId="{087137B6-89CA-4884-AA14-F2657CCC7E75}" srcId="{3FF30F88-FFFA-4BBC-BF75-C007F373BD16}" destId="{54872371-1C0E-4505-ACC8-627527B25D40}" srcOrd="6" destOrd="0" parTransId="{95ED5E00-69AE-4292-ACB3-E066F8ED6C3B}" sibTransId="{45586A18-E16D-494E-A0FB-7621BFFD3C4A}"/>
    <dgm:cxn modelId="{FC1F9BBD-45DC-9442-BB60-187CD1A697BE}" type="presOf" srcId="{B9EFCE3A-FB14-47F9-8FA6-901F7D9C39A4}" destId="{B9186CF7-32B8-FE4F-BEA2-8B9A9B6BAE99}" srcOrd="0" destOrd="0" presId="urn:microsoft.com/office/officeart/2005/8/layout/vList2"/>
    <dgm:cxn modelId="{14DEC2BF-EA09-C642-818D-ED7310770A12}" type="presOf" srcId="{15C98E10-421C-CD43-BDCD-56E14E5BA43C}" destId="{1A548A92-FD16-CE48-B891-CC072925161B}" srcOrd="0" destOrd="0" presId="urn:microsoft.com/office/officeart/2005/8/layout/vList2"/>
    <dgm:cxn modelId="{66E03FC9-0D88-6C47-8C85-F7C382CEEC51}" type="presOf" srcId="{FA4F027C-1C52-D54F-9E06-617C732E7A9D}" destId="{7727FAA0-B5B4-AF40-8B8A-30F7EB53532F}" srcOrd="0" destOrd="0" presId="urn:microsoft.com/office/officeart/2005/8/layout/vList2"/>
    <dgm:cxn modelId="{591B2AD2-1EF7-5244-996D-7DBB0255A888}" type="presOf" srcId="{1573F7D5-F887-4102-8A48-862CF73B1080}" destId="{9DB66E48-CA88-F344-B8F9-FBED2AC6CC45}" srcOrd="0" destOrd="0" presId="urn:microsoft.com/office/officeart/2005/8/layout/vList2"/>
    <dgm:cxn modelId="{E0E90EDD-0768-9A4C-9201-4970D0FBA7B7}" srcId="{3FF30F88-FFFA-4BBC-BF75-C007F373BD16}" destId="{9B0DE213-D7FB-5948-8D52-6348EB5FFCDC}" srcOrd="3" destOrd="0" parTransId="{59FA0586-4961-2A4F-8EBA-65EB8BD15C4E}" sibTransId="{8C15771B-225B-3142-A73D-FAD294DA5F53}"/>
    <dgm:cxn modelId="{A4B966E2-A9C6-4647-8816-A03842D05CFF}" srcId="{3FF30F88-FFFA-4BBC-BF75-C007F373BD16}" destId="{FA4F027C-1C52-D54F-9E06-617C732E7A9D}" srcOrd="5" destOrd="0" parTransId="{B9EE7372-94C0-2240-AC35-DB089F80F8E5}" sibTransId="{48B64138-48C4-DA4C-85D4-40B5FB37DF61}"/>
    <dgm:cxn modelId="{8FB62BE5-BA0A-D94E-A97D-B87690E12876}" type="presOf" srcId="{3FF30F88-FFFA-4BBC-BF75-C007F373BD16}" destId="{CA8ECC72-E7B2-5C41-B9EB-683DFF45C45A}" srcOrd="0" destOrd="0" presId="urn:microsoft.com/office/officeart/2005/8/layout/vList2"/>
    <dgm:cxn modelId="{2DA69759-D551-FA43-9B3C-C67B95CC7C5C}" type="presParOf" srcId="{CA8ECC72-E7B2-5C41-B9EB-683DFF45C45A}" destId="{9DB66E48-CA88-F344-B8F9-FBED2AC6CC45}" srcOrd="0" destOrd="0" presId="urn:microsoft.com/office/officeart/2005/8/layout/vList2"/>
    <dgm:cxn modelId="{34834D78-500F-1F45-AE0E-5833FE43E9CA}" type="presParOf" srcId="{CA8ECC72-E7B2-5C41-B9EB-683DFF45C45A}" destId="{402C767A-57B9-DA43-9873-F64EEB598F5C}" srcOrd="1" destOrd="0" presId="urn:microsoft.com/office/officeart/2005/8/layout/vList2"/>
    <dgm:cxn modelId="{3BE1F94A-81D0-914E-88BE-01C390CEA9AF}" type="presParOf" srcId="{CA8ECC72-E7B2-5C41-B9EB-683DFF45C45A}" destId="{61CBF652-F3F8-7F44-B8E0-FA64E3FBB8F5}" srcOrd="2" destOrd="0" presId="urn:microsoft.com/office/officeart/2005/8/layout/vList2"/>
    <dgm:cxn modelId="{0D6BCD76-7D47-BB44-8A39-68BE6F17D535}" type="presParOf" srcId="{CA8ECC72-E7B2-5C41-B9EB-683DFF45C45A}" destId="{742DFDE7-DA43-2544-BFC3-7CA854959E13}" srcOrd="3" destOrd="0" presId="urn:microsoft.com/office/officeart/2005/8/layout/vList2"/>
    <dgm:cxn modelId="{BC530B44-0DF6-9749-AE27-9AF0D070F5A7}" type="presParOf" srcId="{CA8ECC72-E7B2-5C41-B9EB-683DFF45C45A}" destId="{B9186CF7-32B8-FE4F-BEA2-8B9A9B6BAE99}" srcOrd="4" destOrd="0" presId="urn:microsoft.com/office/officeart/2005/8/layout/vList2"/>
    <dgm:cxn modelId="{CF3C5DFD-4C05-A74B-BC90-E05BCE7A1FE1}" type="presParOf" srcId="{CA8ECC72-E7B2-5C41-B9EB-683DFF45C45A}" destId="{51D2AA4D-3256-4846-8510-29420C6D5A60}" srcOrd="5" destOrd="0" presId="urn:microsoft.com/office/officeart/2005/8/layout/vList2"/>
    <dgm:cxn modelId="{52499E4F-1BEB-854A-B03C-8C28C5AFCAD3}" type="presParOf" srcId="{CA8ECC72-E7B2-5C41-B9EB-683DFF45C45A}" destId="{1C12B7E2-A6FE-E843-93EE-E303BA85FF78}" srcOrd="6" destOrd="0" presId="urn:microsoft.com/office/officeart/2005/8/layout/vList2"/>
    <dgm:cxn modelId="{15FC68E7-0E45-704A-9CB8-45475E761265}" type="presParOf" srcId="{CA8ECC72-E7B2-5C41-B9EB-683DFF45C45A}" destId="{5ED457A4-EF63-5049-833D-01C956160268}" srcOrd="7" destOrd="0" presId="urn:microsoft.com/office/officeart/2005/8/layout/vList2"/>
    <dgm:cxn modelId="{AA4A079B-B38C-5546-B089-D1E80D2707AA}" type="presParOf" srcId="{CA8ECC72-E7B2-5C41-B9EB-683DFF45C45A}" destId="{E8CFA5CC-7CEE-5743-8C4D-9D1B86BEF2C6}" srcOrd="8" destOrd="0" presId="urn:microsoft.com/office/officeart/2005/8/layout/vList2"/>
    <dgm:cxn modelId="{65F46998-86A9-CC45-8DC4-DC1E1625946B}" type="presParOf" srcId="{CA8ECC72-E7B2-5C41-B9EB-683DFF45C45A}" destId="{E57CFE68-CAA6-FF48-8046-DCAD6161355D}" srcOrd="9" destOrd="0" presId="urn:microsoft.com/office/officeart/2005/8/layout/vList2"/>
    <dgm:cxn modelId="{E0691682-FDA8-B94F-8B2E-F083670308F5}" type="presParOf" srcId="{CA8ECC72-E7B2-5C41-B9EB-683DFF45C45A}" destId="{7727FAA0-B5B4-AF40-8B8A-30F7EB53532F}" srcOrd="10" destOrd="0" presId="urn:microsoft.com/office/officeart/2005/8/layout/vList2"/>
    <dgm:cxn modelId="{ECDF7958-F705-7648-A267-9113AE6A341B}" type="presParOf" srcId="{CA8ECC72-E7B2-5C41-B9EB-683DFF45C45A}" destId="{816290D1-2042-B64A-9C2C-C88984EFB09B}" srcOrd="11" destOrd="0" presId="urn:microsoft.com/office/officeart/2005/8/layout/vList2"/>
    <dgm:cxn modelId="{4C535457-C349-7A47-B31B-28329857668B}" type="presParOf" srcId="{CA8ECC72-E7B2-5C41-B9EB-683DFF45C45A}" destId="{44591594-4350-AF4C-A75C-4B3418B07B14}" srcOrd="12" destOrd="0" presId="urn:microsoft.com/office/officeart/2005/8/layout/vList2"/>
    <dgm:cxn modelId="{04C2E7C6-8EFC-9B41-875F-7370A456890D}" type="presParOf" srcId="{CA8ECC72-E7B2-5C41-B9EB-683DFF45C45A}" destId="{19B09049-56D8-5F4A-AB62-9C9878DBCA66}" srcOrd="13" destOrd="0" presId="urn:microsoft.com/office/officeart/2005/8/layout/vList2"/>
    <dgm:cxn modelId="{88CD9CF7-2850-4D47-8024-FBEDC8164220}" type="presParOf" srcId="{CA8ECC72-E7B2-5C41-B9EB-683DFF45C45A}" destId="{67DBECA4-655E-094E-B578-5E160351B037}" srcOrd="14" destOrd="0" presId="urn:microsoft.com/office/officeart/2005/8/layout/vList2"/>
    <dgm:cxn modelId="{6AF338C3-5AA7-0A40-BE72-070BE7A71606}" type="presParOf" srcId="{CA8ECC72-E7B2-5C41-B9EB-683DFF45C45A}" destId="{1F37A6C1-467D-6B47-A909-F0DEC495CDE3}" srcOrd="15" destOrd="0" presId="urn:microsoft.com/office/officeart/2005/8/layout/vList2"/>
    <dgm:cxn modelId="{BDABC23C-155C-C046-9066-6325FF8D16F4}" type="presParOf" srcId="{CA8ECC72-E7B2-5C41-B9EB-683DFF45C45A}" destId="{1A548A92-FD16-CE48-B891-CC072925161B}" srcOrd="16" destOrd="0" presId="urn:microsoft.com/office/officeart/2005/8/layout/vList2"/>
    <dgm:cxn modelId="{0B4AA156-CA57-3F4D-9AAC-8F83ED3B08B8}" type="presParOf" srcId="{CA8ECC72-E7B2-5C41-B9EB-683DFF45C45A}" destId="{E09ABC67-1FBB-E44C-88C6-C7222273A917}" srcOrd="17" destOrd="0" presId="urn:microsoft.com/office/officeart/2005/8/layout/vList2"/>
    <dgm:cxn modelId="{799BE212-F0B6-8C43-926B-63408C18A1B6}" type="presParOf" srcId="{CA8ECC72-E7B2-5C41-B9EB-683DFF45C45A}" destId="{C4E6F9E1-5A4F-E140-9C13-71BAB46F7D76}" srcOrd="1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B66E48-CA88-F344-B8F9-FBED2AC6CC45}">
      <dsp:nvSpPr>
        <dsp:cNvPr id="0" name=""/>
        <dsp:cNvSpPr/>
      </dsp:nvSpPr>
      <dsp:spPr>
        <a:xfrm>
          <a:off x="0" y="19242"/>
          <a:ext cx="6513603" cy="52767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Definition</a:t>
          </a:r>
        </a:p>
      </dsp:txBody>
      <dsp:txXfrm>
        <a:off x="25759" y="45001"/>
        <a:ext cx="6462085" cy="476152"/>
      </dsp:txXfrm>
    </dsp:sp>
    <dsp:sp modelId="{61CBF652-F3F8-7F44-B8E0-FA64E3FBB8F5}">
      <dsp:nvSpPr>
        <dsp:cNvPr id="0" name=""/>
        <dsp:cNvSpPr/>
      </dsp:nvSpPr>
      <dsp:spPr>
        <a:xfrm>
          <a:off x="0" y="610272"/>
          <a:ext cx="6513603" cy="527670"/>
        </a:xfrm>
        <a:prstGeom prst="roundRect">
          <a:avLst/>
        </a:prstGeom>
        <a:solidFill>
          <a:schemeClr val="accent2">
            <a:hueOff val="-161707"/>
            <a:satOff val="-9325"/>
            <a:lumOff val="9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Etiologies</a:t>
          </a:r>
        </a:p>
      </dsp:txBody>
      <dsp:txXfrm>
        <a:off x="25759" y="636031"/>
        <a:ext cx="6462085" cy="476152"/>
      </dsp:txXfrm>
    </dsp:sp>
    <dsp:sp modelId="{B9186CF7-32B8-FE4F-BEA2-8B9A9B6BAE99}">
      <dsp:nvSpPr>
        <dsp:cNvPr id="0" name=""/>
        <dsp:cNvSpPr/>
      </dsp:nvSpPr>
      <dsp:spPr>
        <a:xfrm>
          <a:off x="0" y="1201303"/>
          <a:ext cx="6513603" cy="527670"/>
        </a:xfrm>
        <a:prstGeom prst="roundRect">
          <a:avLst/>
        </a:prstGeom>
        <a:solidFill>
          <a:schemeClr val="accent2">
            <a:hueOff val="-323414"/>
            <a:satOff val="-18651"/>
            <a:lumOff val="19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Mechanism</a:t>
          </a:r>
        </a:p>
      </dsp:txBody>
      <dsp:txXfrm>
        <a:off x="25759" y="1227062"/>
        <a:ext cx="6462085" cy="476152"/>
      </dsp:txXfrm>
    </dsp:sp>
    <dsp:sp modelId="{1C12B7E2-A6FE-E843-93EE-E303BA85FF78}">
      <dsp:nvSpPr>
        <dsp:cNvPr id="0" name=""/>
        <dsp:cNvSpPr/>
      </dsp:nvSpPr>
      <dsp:spPr>
        <a:xfrm>
          <a:off x="0" y="1792333"/>
          <a:ext cx="6513603" cy="527670"/>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Pathology</a:t>
          </a:r>
        </a:p>
      </dsp:txBody>
      <dsp:txXfrm>
        <a:off x="25759" y="1818092"/>
        <a:ext cx="6462085" cy="476152"/>
      </dsp:txXfrm>
    </dsp:sp>
    <dsp:sp modelId="{E8CFA5CC-7CEE-5743-8C4D-9D1B86BEF2C6}">
      <dsp:nvSpPr>
        <dsp:cNvPr id="0" name=""/>
        <dsp:cNvSpPr/>
      </dsp:nvSpPr>
      <dsp:spPr>
        <a:xfrm>
          <a:off x="0" y="2383363"/>
          <a:ext cx="6513603" cy="527670"/>
        </a:xfrm>
        <a:prstGeom prst="roundRect">
          <a:avLst/>
        </a:prstGeom>
        <a:solidFill>
          <a:schemeClr val="accent2">
            <a:hueOff val="-646828"/>
            <a:satOff val="-37301"/>
            <a:lumOff val="38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Symptoms</a:t>
          </a:r>
        </a:p>
      </dsp:txBody>
      <dsp:txXfrm>
        <a:off x="25759" y="2409122"/>
        <a:ext cx="6462085" cy="476152"/>
      </dsp:txXfrm>
    </dsp:sp>
    <dsp:sp modelId="{7727FAA0-B5B4-AF40-8B8A-30F7EB53532F}">
      <dsp:nvSpPr>
        <dsp:cNvPr id="0" name=""/>
        <dsp:cNvSpPr/>
      </dsp:nvSpPr>
      <dsp:spPr>
        <a:xfrm>
          <a:off x="0" y="2974393"/>
          <a:ext cx="6513603" cy="527670"/>
        </a:xfrm>
        <a:prstGeom prst="roundRect">
          <a:avLst/>
        </a:prstGeom>
        <a:solidFill>
          <a:schemeClr val="accent2">
            <a:hueOff val="-808535"/>
            <a:satOff val="-46627"/>
            <a:lumOff val="47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EVALI or COVID-19</a:t>
          </a:r>
        </a:p>
      </dsp:txBody>
      <dsp:txXfrm>
        <a:off x="25759" y="3000152"/>
        <a:ext cx="6462085" cy="476152"/>
      </dsp:txXfrm>
    </dsp:sp>
    <dsp:sp modelId="{44591594-4350-AF4C-A75C-4B3418B07B14}">
      <dsp:nvSpPr>
        <dsp:cNvPr id="0" name=""/>
        <dsp:cNvSpPr/>
      </dsp:nvSpPr>
      <dsp:spPr>
        <a:xfrm>
          <a:off x="0" y="3565423"/>
          <a:ext cx="6513603" cy="527670"/>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Treatment</a:t>
          </a:r>
        </a:p>
      </dsp:txBody>
      <dsp:txXfrm>
        <a:off x="25759" y="3591182"/>
        <a:ext cx="6462085" cy="476152"/>
      </dsp:txXfrm>
    </dsp:sp>
    <dsp:sp modelId="{67DBECA4-655E-094E-B578-5E160351B037}">
      <dsp:nvSpPr>
        <dsp:cNvPr id="0" name=""/>
        <dsp:cNvSpPr/>
      </dsp:nvSpPr>
      <dsp:spPr>
        <a:xfrm>
          <a:off x="0" y="4156453"/>
          <a:ext cx="6513603" cy="527670"/>
        </a:xfrm>
        <a:prstGeom prst="roundRect">
          <a:avLst/>
        </a:prstGeom>
        <a:solidFill>
          <a:schemeClr val="accent2">
            <a:hueOff val="-1131949"/>
            <a:satOff val="-65277"/>
            <a:lumOff val="671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Outcomes</a:t>
          </a:r>
        </a:p>
      </dsp:txBody>
      <dsp:txXfrm>
        <a:off x="25759" y="4182212"/>
        <a:ext cx="6462085" cy="476152"/>
      </dsp:txXfrm>
    </dsp:sp>
    <dsp:sp modelId="{1A548A92-FD16-CE48-B891-CC072925161B}">
      <dsp:nvSpPr>
        <dsp:cNvPr id="0" name=""/>
        <dsp:cNvSpPr/>
      </dsp:nvSpPr>
      <dsp:spPr>
        <a:xfrm>
          <a:off x="0" y="4747483"/>
          <a:ext cx="6513603" cy="527670"/>
        </a:xfrm>
        <a:prstGeom prst="roundRect">
          <a:avLst/>
        </a:prstGeom>
        <a:solidFill>
          <a:schemeClr val="accent2">
            <a:hueOff val="-1293656"/>
            <a:satOff val="-74603"/>
            <a:lumOff val="76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Other inhalants</a:t>
          </a:r>
        </a:p>
      </dsp:txBody>
      <dsp:txXfrm>
        <a:off x="25759" y="4773242"/>
        <a:ext cx="6462085" cy="476152"/>
      </dsp:txXfrm>
    </dsp:sp>
    <dsp:sp modelId="{C4E6F9E1-5A4F-E140-9C13-71BAB46F7D76}">
      <dsp:nvSpPr>
        <dsp:cNvPr id="0" name=""/>
        <dsp:cNvSpPr/>
      </dsp:nvSpPr>
      <dsp:spPr>
        <a:xfrm>
          <a:off x="0" y="5338513"/>
          <a:ext cx="6513603" cy="52767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Prevention</a:t>
          </a:r>
        </a:p>
      </dsp:txBody>
      <dsp:txXfrm>
        <a:off x="25759" y="5364272"/>
        <a:ext cx="6462085" cy="47615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F0DB1B-02CF-F94B-935B-BF551DA3C584}" type="datetimeFigureOut">
              <a:rPr lang="en-US" smtClean="0"/>
              <a:t>6/15/2023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709D12-420A-A243-A241-F0C96E6E3FB0}" type="slidenum">
              <a:rPr lang="en-US" smtClean="0"/>
              <a:t>‹#›</a:t>
            </a:fld>
            <a:endParaRPr lang="en-US"/>
          </a:p>
        </p:txBody>
      </p:sp>
    </p:spTree>
    <p:extLst>
      <p:ext uri="{BB962C8B-B14F-4D97-AF65-F5344CB8AC3E}">
        <p14:creationId xmlns:p14="http://schemas.microsoft.com/office/powerpoint/2010/main" val="1014902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709D12-420A-A243-A241-F0C96E6E3FB0}" type="slidenum">
              <a:rPr lang="en-US" smtClean="0"/>
              <a:t>3</a:t>
            </a:fld>
            <a:endParaRPr lang="en-US"/>
          </a:p>
        </p:txBody>
      </p:sp>
    </p:spTree>
    <p:extLst>
      <p:ext uri="{BB962C8B-B14F-4D97-AF65-F5344CB8AC3E}">
        <p14:creationId xmlns:p14="http://schemas.microsoft.com/office/powerpoint/2010/main" val="1593618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EBA19C8B-59F3-6C4C-90A7-2E835401A7CE}"/>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a:extLst>
              <a:ext uri="{FF2B5EF4-FFF2-40B4-BE49-F238E27FC236}">
                <a16:creationId xmlns:a16="http://schemas.microsoft.com/office/drawing/2014/main" id="{804FD520-7B6D-7046-8EE4-B939471AF957}"/>
              </a:ext>
            </a:extLst>
          </p:cNvPr>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133411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33C7CC36-F905-C94F-AB51-4C160EA19B63}"/>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a:extLst>
              <a:ext uri="{FF2B5EF4-FFF2-40B4-BE49-F238E27FC236}">
                <a16:creationId xmlns:a16="http://schemas.microsoft.com/office/drawing/2014/main" id="{3D049D8C-9B1A-0F47-ADDE-1389837B93BA}"/>
              </a:ext>
            </a:extLst>
          </p:cNvPr>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altLang="en-US">
                <a:latin typeface="Arial" panose="020B0604020202020204" pitchFamily="34" charset="0"/>
                <a:ea typeface="msgothic" charset="0"/>
                <a:cs typeface="msgothic" charset="0"/>
              </a:rPr>
              <a:t>Patterns of disease shown in case reports of vaping-associated pulmonary illnesses: an overview of the medical literature up to Oct. 30, 2019*</a:t>
            </a:r>
          </a:p>
        </p:txBody>
      </p:sp>
    </p:spTree>
    <p:extLst>
      <p:ext uri="{BB962C8B-B14F-4D97-AF65-F5344CB8AC3E}">
        <p14:creationId xmlns:p14="http://schemas.microsoft.com/office/powerpoint/2010/main" val="2263803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33C7CC36-F905-C94F-AB51-4C160EA19B63}"/>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a:extLst>
              <a:ext uri="{FF2B5EF4-FFF2-40B4-BE49-F238E27FC236}">
                <a16:creationId xmlns:a16="http://schemas.microsoft.com/office/drawing/2014/main" id="{3D049D8C-9B1A-0F47-ADDE-1389837B93BA}"/>
              </a:ext>
            </a:extLst>
          </p:cNvPr>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altLang="en-US">
                <a:latin typeface="Arial" panose="020B0604020202020204" pitchFamily="34" charset="0"/>
                <a:ea typeface="msgothic" charset="0"/>
                <a:cs typeface="msgothic" charset="0"/>
              </a:rPr>
              <a:t>Patterns of disease shown in case reports of vaping-associated pulmonary illnesses: an overview of the medical literature up to Oct. 30, 2019*</a:t>
            </a:r>
          </a:p>
        </p:txBody>
      </p:sp>
    </p:spTree>
    <p:extLst>
      <p:ext uri="{BB962C8B-B14F-4D97-AF65-F5344CB8AC3E}">
        <p14:creationId xmlns:p14="http://schemas.microsoft.com/office/powerpoint/2010/main" val="3415587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33C7CC36-F905-C94F-AB51-4C160EA19B63}"/>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a:extLst>
              <a:ext uri="{FF2B5EF4-FFF2-40B4-BE49-F238E27FC236}">
                <a16:creationId xmlns:a16="http://schemas.microsoft.com/office/drawing/2014/main" id="{3D049D8C-9B1A-0F47-ADDE-1389837B93BA}"/>
              </a:ext>
            </a:extLst>
          </p:cNvPr>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altLang="en-US">
                <a:latin typeface="Arial" panose="020B0604020202020204" pitchFamily="34" charset="0"/>
                <a:ea typeface="msgothic" charset="0"/>
                <a:cs typeface="msgothic" charset="0"/>
              </a:rPr>
              <a:t>Patterns of disease shown in case reports of vaping-associated pulmonary illnesses: an overview of the medical literature up to Oct. 30, 2019*</a:t>
            </a:r>
          </a:p>
        </p:txBody>
      </p:sp>
    </p:spTree>
    <p:extLst>
      <p:ext uri="{BB962C8B-B14F-4D97-AF65-F5344CB8AC3E}">
        <p14:creationId xmlns:p14="http://schemas.microsoft.com/office/powerpoint/2010/main" val="533489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50D0F30-0123-084F-901B-88788BD778AE}"/>
              </a:ext>
            </a:extLst>
          </p:cNvPr>
          <p:cNvSpPr>
            <a:spLocks noGrp="1" noChangeArrowheads="1"/>
          </p:cNvSpPr>
          <p:nvPr>
            <p:ph type="sldNum"/>
          </p:nvPr>
        </p:nvSpPr>
        <p:spPr>
          <a:ln/>
        </p:spPr>
        <p:txBody>
          <a:bodyPr/>
          <a:lstStyle/>
          <a:p>
            <a:fld id="{FE83488E-3E29-C94B-A02F-A47A56A707C7}" type="slidenum">
              <a:rPr lang="en-US" altLang="en-US"/>
              <a:pPr/>
              <a:t>19</a:t>
            </a:fld>
            <a:endParaRPr lang="en-US" altLang="en-US"/>
          </a:p>
        </p:txBody>
      </p:sp>
      <p:sp>
        <p:nvSpPr>
          <p:cNvPr id="4097" name="Text Box 1">
            <a:extLst>
              <a:ext uri="{FF2B5EF4-FFF2-40B4-BE49-F238E27FC236}">
                <a16:creationId xmlns:a16="http://schemas.microsoft.com/office/drawing/2014/main" id="{9C43E9CA-C0F7-4B43-967F-5FE339226814}"/>
              </a:ext>
            </a:extLst>
          </p:cNvPr>
          <p:cNvSpPr txBox="1">
            <a:spLocks noGrp="1" noRot="1" noChangeAspect="1" noChangeArrowheads="1"/>
          </p:cNvSpPr>
          <p:nvPr>
            <p:ph type="sldImg"/>
          </p:nvPr>
        </p:nvSpPr>
        <p:spPr bwMode="auto">
          <a:xfrm>
            <a:off x="423863" y="704850"/>
            <a:ext cx="6186487" cy="34813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Text Box 2">
            <a:extLst>
              <a:ext uri="{FF2B5EF4-FFF2-40B4-BE49-F238E27FC236}">
                <a16:creationId xmlns:a16="http://schemas.microsoft.com/office/drawing/2014/main" id="{6A5AB45B-F0CD-234B-8C1A-EB45EB06EF26}"/>
              </a:ext>
            </a:extLst>
          </p:cNvPr>
          <p:cNvSpPr txBox="1">
            <a:spLocks noGrp="1" noChangeArrowheads="1"/>
          </p:cNvSpPr>
          <p:nvPr>
            <p:ph type="body" idx="1"/>
          </p:nvPr>
        </p:nvSpPr>
        <p:spPr bwMode="auto">
          <a:xfrm>
            <a:off x="703263" y="4410075"/>
            <a:ext cx="5627687" cy="41783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tIns="17640" anchor="ctr"/>
          <a:lstStyle/>
          <a:p>
            <a:pPr marL="215900" indent="-214313" eaLnBrk="1">
              <a:lnSpc>
                <a:spcPct val="93000"/>
              </a:lnSpc>
              <a:spcBef>
                <a:spcPct val="0"/>
              </a:spcBef>
              <a:tabLst>
                <a:tab pos="723900" algn="l"/>
                <a:tab pos="1447800" algn="l"/>
                <a:tab pos="2171700" algn="l"/>
                <a:tab pos="2895600" algn="l"/>
                <a:tab pos="3619500" algn="l"/>
                <a:tab pos="4343400" algn="l"/>
                <a:tab pos="5067300" algn="l"/>
              </a:tabLst>
            </a:pPr>
            <a:endParaRPr lang="en-US" altLang="en-US" sz="2000">
              <a:latin typeface="Arial" panose="020B0604020202020204" pitchFamily="34" charset="0"/>
              <a:ea typeface="Baekmuk Batang" charset="0"/>
              <a:cs typeface="Baekmuk Batang" charset="0"/>
            </a:endParaRPr>
          </a:p>
        </p:txBody>
      </p:sp>
    </p:spTree>
    <p:extLst>
      <p:ext uri="{BB962C8B-B14F-4D97-AF65-F5344CB8AC3E}">
        <p14:creationId xmlns:p14="http://schemas.microsoft.com/office/powerpoint/2010/main" val="2524425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71E9854-CC2F-DC48-948B-B51AEDACCC98}"/>
              </a:ext>
            </a:extLst>
          </p:cNvPr>
          <p:cNvSpPr>
            <a:spLocks noGrp="1" noChangeArrowheads="1"/>
          </p:cNvSpPr>
          <p:nvPr>
            <p:ph type="sldNum"/>
          </p:nvPr>
        </p:nvSpPr>
        <p:spPr>
          <a:ln/>
        </p:spPr>
        <p:txBody>
          <a:bodyPr/>
          <a:lstStyle/>
          <a:p>
            <a:fld id="{10216080-C406-8F46-8F20-B1102EF9F617}" type="slidenum">
              <a:rPr lang="en-US" altLang="en-US"/>
              <a:pPr/>
              <a:t>21</a:t>
            </a:fld>
            <a:endParaRPr lang="en-US" altLang="en-US"/>
          </a:p>
        </p:txBody>
      </p:sp>
      <p:sp>
        <p:nvSpPr>
          <p:cNvPr id="4097" name="Text Box 1">
            <a:extLst>
              <a:ext uri="{FF2B5EF4-FFF2-40B4-BE49-F238E27FC236}">
                <a16:creationId xmlns:a16="http://schemas.microsoft.com/office/drawing/2014/main" id="{9C992925-0F1F-054F-96BF-5ED45B93E10B}"/>
              </a:ext>
            </a:extLst>
          </p:cNvPr>
          <p:cNvSpPr txBox="1">
            <a:spLocks noGrp="1" noRot="1" noChangeAspect="1" noChangeArrowheads="1"/>
          </p:cNvSpPr>
          <p:nvPr>
            <p:ph type="sldImg"/>
          </p:nvPr>
        </p:nvSpPr>
        <p:spPr bwMode="auto">
          <a:xfrm>
            <a:off x="423863" y="704850"/>
            <a:ext cx="6186487" cy="34813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Text Box 2">
            <a:extLst>
              <a:ext uri="{FF2B5EF4-FFF2-40B4-BE49-F238E27FC236}">
                <a16:creationId xmlns:a16="http://schemas.microsoft.com/office/drawing/2014/main" id="{13F105B6-D8A9-0C48-B3E9-21C7F5ADE2E7}"/>
              </a:ext>
            </a:extLst>
          </p:cNvPr>
          <p:cNvSpPr txBox="1">
            <a:spLocks noGrp="1" noChangeArrowheads="1"/>
          </p:cNvSpPr>
          <p:nvPr>
            <p:ph type="body" idx="1"/>
          </p:nvPr>
        </p:nvSpPr>
        <p:spPr bwMode="auto">
          <a:xfrm>
            <a:off x="703263" y="4410075"/>
            <a:ext cx="5627687" cy="41783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8820" rIns="0" bIns="0"/>
          <a:lstStyle/>
          <a:p>
            <a:pPr eaLnBrk="1">
              <a:lnSpc>
                <a:spcPct val="93000"/>
              </a:lnSpc>
              <a:spcBef>
                <a:spcPct val="0"/>
              </a:spcBef>
              <a:tabLst>
                <a:tab pos="723900" algn="l"/>
                <a:tab pos="1447800" algn="l"/>
                <a:tab pos="2171700" algn="l"/>
                <a:tab pos="2895600" algn="l"/>
                <a:tab pos="3619500" algn="l"/>
                <a:tab pos="4343400" algn="l"/>
                <a:tab pos="5067300" algn="l"/>
              </a:tabLst>
            </a:pPr>
            <a:r>
              <a:rPr lang="en-US" altLang="en-US" sz="1000" dirty="0">
                <a:latin typeface="Arial Unicode MS" panose="020B0604020202020204" pitchFamily="34" charset="-128"/>
                <a:ea typeface="Arial Unicode MS" panose="020B0604020202020204" pitchFamily="34" charset="-128"/>
                <a:cs typeface="Arial Unicode MS" panose="020B0604020202020204" pitchFamily="34" charset="-128"/>
              </a:rPr>
              <a:t>Figure 1. Computed Tomographic Scans of the Chest Obtained from Patients with Vaping-Associated Lung Injury. An image obtained from a 20-year-old man with diffuse alveolar damage (Panel A) shows dependent consolidation and diffuse ground-glass opacity, with some areas of bronchial dilatation typical of diffuse alveolar damage. The patient underwent intubation on hospital day 2 but eventually recovered after receiving glucocorticoid therapy. An image obtained from a 19-year-old woman with acute eosinophilic pneumonia (Panel B) shows diffuse nodular areas of consolidation and ground-glass opacity, with mild septal thickening and a small right pleural effusion. The findings cleared within days after the administration of glucocorticoids. An image obtained from a 35-year-old man with a pattern of hypersensitivity pneumonitis (Panel C) shows extensive centrilobular ground-glass attenuation nodules, especially in the anterior region, and more confluent ground-glass opacity in the dependent lungs, with lobules of mosaic attenuation. The patient’s symptoms improved after cessation of vaping. An image obtained from a 49-year-old woman with giant-cell interstitial pneumonia (Panel D), which was diagnosed on the basis of findings on surgical biopsy of the lung and was attributed to cobalt in her vape pen, shows fibrosis characterized by peripheral reticulation, ground-glass opacity, and mild traction bronchiectasis. The patient’s symptoms improved after cessation of vaping.</a:t>
            </a:r>
          </a:p>
        </p:txBody>
      </p:sp>
    </p:spTree>
    <p:extLst>
      <p:ext uri="{BB962C8B-B14F-4D97-AF65-F5344CB8AC3E}">
        <p14:creationId xmlns:p14="http://schemas.microsoft.com/office/powerpoint/2010/main" val="1963117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B2553D-31E2-014E-998B-75C989EBB6D5}"/>
              </a:ext>
            </a:extLst>
          </p:cNvPr>
          <p:cNvSpPr>
            <a:spLocks noGrp="1" noChangeArrowheads="1"/>
          </p:cNvSpPr>
          <p:nvPr>
            <p:ph type="sldNum"/>
          </p:nvPr>
        </p:nvSpPr>
        <p:spPr>
          <a:ln/>
        </p:spPr>
        <p:txBody>
          <a:bodyPr/>
          <a:lstStyle/>
          <a:p>
            <a:fld id="{51DC19B3-BAC3-3042-859F-AD394F9D4BF5}" type="slidenum">
              <a:rPr lang="en-US" altLang="en-US"/>
              <a:pPr/>
              <a:t>22</a:t>
            </a:fld>
            <a:endParaRPr lang="en-US" altLang="en-US"/>
          </a:p>
        </p:txBody>
      </p:sp>
      <p:sp>
        <p:nvSpPr>
          <p:cNvPr id="4097" name="Text Box 1">
            <a:extLst>
              <a:ext uri="{FF2B5EF4-FFF2-40B4-BE49-F238E27FC236}">
                <a16:creationId xmlns:a16="http://schemas.microsoft.com/office/drawing/2014/main" id="{C2917752-DB6B-0A4D-8038-CD6CB0950DF7}"/>
              </a:ext>
            </a:extLst>
          </p:cNvPr>
          <p:cNvSpPr txBox="1">
            <a:spLocks noGrp="1" noRot="1" noChangeAspect="1" noChangeArrowheads="1"/>
          </p:cNvSpPr>
          <p:nvPr>
            <p:ph type="sldImg"/>
          </p:nvPr>
        </p:nvSpPr>
        <p:spPr bwMode="auto">
          <a:xfrm>
            <a:off x="423863" y="704850"/>
            <a:ext cx="6186487" cy="34813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Text Box 2">
            <a:extLst>
              <a:ext uri="{FF2B5EF4-FFF2-40B4-BE49-F238E27FC236}">
                <a16:creationId xmlns:a16="http://schemas.microsoft.com/office/drawing/2014/main" id="{775B9BE0-3DC0-5E40-9AC4-A92EAC47DF49}"/>
              </a:ext>
            </a:extLst>
          </p:cNvPr>
          <p:cNvSpPr txBox="1">
            <a:spLocks noGrp="1" noChangeArrowheads="1"/>
          </p:cNvSpPr>
          <p:nvPr>
            <p:ph type="body" idx="1"/>
          </p:nvPr>
        </p:nvSpPr>
        <p:spPr bwMode="auto">
          <a:xfrm>
            <a:off x="703263" y="4410075"/>
            <a:ext cx="5627687" cy="41783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8820" rIns="0" bIns="0"/>
          <a:lstStyle/>
          <a:p>
            <a:pPr eaLnBrk="1">
              <a:lnSpc>
                <a:spcPct val="93000"/>
              </a:lnSpc>
              <a:spcBef>
                <a:spcPct val="0"/>
              </a:spcBef>
              <a:tabLst>
                <a:tab pos="723900" algn="l"/>
                <a:tab pos="1447800" algn="l"/>
                <a:tab pos="2171700" algn="l"/>
                <a:tab pos="2895600" algn="l"/>
                <a:tab pos="3619500" algn="l"/>
                <a:tab pos="4343400" algn="l"/>
                <a:tab pos="5067300" algn="l"/>
              </a:tabLst>
            </a:pPr>
            <a:r>
              <a:rPr lang="en-US" altLang="en-US" sz="1000" dirty="0">
                <a:latin typeface="Arial Unicode MS" panose="020B0604020202020204" pitchFamily="34" charset="-128"/>
                <a:ea typeface="Arial Unicode MS" panose="020B0604020202020204" pitchFamily="34" charset="-128"/>
                <a:cs typeface="Arial Unicode MS" panose="020B0604020202020204" pitchFamily="34" charset="-128"/>
              </a:rPr>
              <a:t>Figure 2. Chest Radiographs and High-Resolution Computed Tomographic Imaging in a 17-Year-Old Male Patient with Diffuse Lung Disease. In the initial radiograph of the chest at admission (Panel A), the anterior–posterior image shows hazy opacities that are predominant in the mid and lower lungs. An anterior–posterior radiograph of the chest that was obtained approximately 12 hours after presentation (Panel B) shows rapid worsening of diffuse lung opacities with developing consolidation and air bronchograms. Axial (Panels C and D, showing different segments of the lung in order to visualize the extent of the opacities) and coronal reformatted (Panel E) high-resolution CT images of the chest show ground-glass opacities in both lungs and dense consolidation in a </a:t>
            </a:r>
            <a:r>
              <a:rPr lang="en-US" altLang="en-US" sz="1000" dirty="0" err="1">
                <a:latin typeface="Arial Unicode MS" panose="020B0604020202020204" pitchFamily="34" charset="-128"/>
                <a:ea typeface="Arial Unicode MS" panose="020B0604020202020204" pitchFamily="34" charset="-128"/>
                <a:cs typeface="Arial Unicode MS" panose="020B0604020202020204" pitchFamily="34" charset="-128"/>
              </a:rPr>
              <a:t>peribronchial</a:t>
            </a:r>
            <a:r>
              <a:rPr lang="en-US" altLang="en-US" sz="1000" dirty="0">
                <a:latin typeface="Arial Unicode MS" panose="020B0604020202020204" pitchFamily="34" charset="-128"/>
                <a:ea typeface="Arial Unicode MS" panose="020B0604020202020204" pitchFamily="34" charset="-128"/>
                <a:cs typeface="Arial Unicode MS" panose="020B0604020202020204" pitchFamily="34" charset="-128"/>
              </a:rPr>
              <a:t> and </a:t>
            </a:r>
            <a:r>
              <a:rPr lang="en-US" altLang="en-US" sz="1000" dirty="0" err="1">
                <a:latin typeface="Arial Unicode MS" panose="020B0604020202020204" pitchFamily="34" charset="-128"/>
                <a:ea typeface="Arial Unicode MS" panose="020B0604020202020204" pitchFamily="34" charset="-128"/>
                <a:cs typeface="Arial Unicode MS" panose="020B0604020202020204" pitchFamily="34" charset="-128"/>
              </a:rPr>
              <a:t>perilobular</a:t>
            </a:r>
            <a:r>
              <a:rPr lang="en-US" altLang="en-US" sz="1000" dirty="0">
                <a:latin typeface="Arial Unicode MS" panose="020B0604020202020204" pitchFamily="34" charset="-128"/>
                <a:ea typeface="Arial Unicode MS" panose="020B0604020202020204" pitchFamily="34" charset="-128"/>
                <a:cs typeface="Arial Unicode MS" panose="020B0604020202020204" pitchFamily="34" charset="-128"/>
              </a:rPr>
              <a:t> distribution, with relative subpleural sparing — findings consistent with an organizing pneumonia pattern of lung injury.</a:t>
            </a:r>
          </a:p>
        </p:txBody>
      </p:sp>
    </p:spTree>
    <p:extLst>
      <p:ext uri="{BB962C8B-B14F-4D97-AF65-F5344CB8AC3E}">
        <p14:creationId xmlns:p14="http://schemas.microsoft.com/office/powerpoint/2010/main" val="1853267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CDC</a:t>
            </a:r>
          </a:p>
        </p:txBody>
      </p:sp>
      <p:sp>
        <p:nvSpPr>
          <p:cNvPr id="4" name="Slide Number Placeholder 3"/>
          <p:cNvSpPr>
            <a:spLocks noGrp="1"/>
          </p:cNvSpPr>
          <p:nvPr>
            <p:ph type="sldNum" sz="quarter" idx="5"/>
          </p:nvPr>
        </p:nvSpPr>
        <p:spPr/>
        <p:txBody>
          <a:bodyPr/>
          <a:lstStyle/>
          <a:p>
            <a:fld id="{76709D12-420A-A243-A241-F0C96E6E3FB0}" type="slidenum">
              <a:rPr lang="en-US" smtClean="0"/>
              <a:t>31</a:t>
            </a:fld>
            <a:endParaRPr lang="en-US"/>
          </a:p>
        </p:txBody>
      </p:sp>
    </p:spTree>
    <p:extLst>
      <p:ext uri="{BB962C8B-B14F-4D97-AF65-F5344CB8AC3E}">
        <p14:creationId xmlns:p14="http://schemas.microsoft.com/office/powerpoint/2010/main" val="2131459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EDE36-D8AA-1D4C-AF27-2797D76F8B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1782F11-CC0B-7543-BCD4-F9B52CD2D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69CB82-9924-AF47-BC6A-988E057A4685}"/>
              </a:ext>
            </a:extLst>
          </p:cNvPr>
          <p:cNvSpPr>
            <a:spLocks noGrp="1"/>
          </p:cNvSpPr>
          <p:nvPr>
            <p:ph type="dt" sz="half" idx="10"/>
          </p:nvPr>
        </p:nvSpPr>
        <p:spPr/>
        <p:txBody>
          <a:bodyPr/>
          <a:lstStyle/>
          <a:p>
            <a:fld id="{C20EE47C-6BF7-9B4D-AD76-B1150B7BB6CD}" type="datetimeFigureOut">
              <a:rPr lang="en-US" smtClean="0"/>
              <a:t>6/15/2023</a:t>
            </a:fld>
            <a:endParaRPr lang="en-US"/>
          </a:p>
        </p:txBody>
      </p:sp>
      <p:sp>
        <p:nvSpPr>
          <p:cNvPr id="5" name="Footer Placeholder 4">
            <a:extLst>
              <a:ext uri="{FF2B5EF4-FFF2-40B4-BE49-F238E27FC236}">
                <a16:creationId xmlns:a16="http://schemas.microsoft.com/office/drawing/2014/main" id="{DE792249-9218-934B-9983-E690F2D745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B46061-1862-124E-8548-1BC7B31E618B}"/>
              </a:ext>
            </a:extLst>
          </p:cNvPr>
          <p:cNvSpPr>
            <a:spLocks noGrp="1"/>
          </p:cNvSpPr>
          <p:nvPr>
            <p:ph type="sldNum" sz="quarter" idx="12"/>
          </p:nvPr>
        </p:nvSpPr>
        <p:spPr/>
        <p:txBody>
          <a:bodyPr/>
          <a:lstStyle/>
          <a:p>
            <a:fld id="{9C7E14F9-F7F5-4441-B047-205375094E6A}" type="slidenum">
              <a:rPr lang="en-US" smtClean="0"/>
              <a:t>‹#›</a:t>
            </a:fld>
            <a:endParaRPr lang="en-US"/>
          </a:p>
        </p:txBody>
      </p:sp>
    </p:spTree>
    <p:extLst>
      <p:ext uri="{BB962C8B-B14F-4D97-AF65-F5344CB8AC3E}">
        <p14:creationId xmlns:p14="http://schemas.microsoft.com/office/powerpoint/2010/main" val="2228049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7101-A83F-FA47-90E5-FA2844F223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E1AFD70-C2B5-5145-B018-DD2DE809482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6FF7E5-68F2-EC47-B956-EC317D36C645}"/>
              </a:ext>
            </a:extLst>
          </p:cNvPr>
          <p:cNvSpPr>
            <a:spLocks noGrp="1"/>
          </p:cNvSpPr>
          <p:nvPr>
            <p:ph type="dt" sz="half" idx="10"/>
          </p:nvPr>
        </p:nvSpPr>
        <p:spPr/>
        <p:txBody>
          <a:bodyPr/>
          <a:lstStyle/>
          <a:p>
            <a:fld id="{C20EE47C-6BF7-9B4D-AD76-B1150B7BB6CD}" type="datetimeFigureOut">
              <a:rPr lang="en-US" smtClean="0"/>
              <a:t>6/15/2023</a:t>
            </a:fld>
            <a:endParaRPr lang="en-US"/>
          </a:p>
        </p:txBody>
      </p:sp>
      <p:sp>
        <p:nvSpPr>
          <p:cNvPr id="5" name="Footer Placeholder 4">
            <a:extLst>
              <a:ext uri="{FF2B5EF4-FFF2-40B4-BE49-F238E27FC236}">
                <a16:creationId xmlns:a16="http://schemas.microsoft.com/office/drawing/2014/main" id="{9245E9AD-23A2-6A4C-A628-DCD3C5D225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346307-F245-514C-A57D-9C3942BC82D2}"/>
              </a:ext>
            </a:extLst>
          </p:cNvPr>
          <p:cNvSpPr>
            <a:spLocks noGrp="1"/>
          </p:cNvSpPr>
          <p:nvPr>
            <p:ph type="sldNum" sz="quarter" idx="12"/>
          </p:nvPr>
        </p:nvSpPr>
        <p:spPr/>
        <p:txBody>
          <a:bodyPr/>
          <a:lstStyle/>
          <a:p>
            <a:fld id="{9C7E14F9-F7F5-4441-B047-205375094E6A}" type="slidenum">
              <a:rPr lang="en-US" smtClean="0"/>
              <a:t>‹#›</a:t>
            </a:fld>
            <a:endParaRPr lang="en-US"/>
          </a:p>
        </p:txBody>
      </p:sp>
    </p:spTree>
    <p:extLst>
      <p:ext uri="{BB962C8B-B14F-4D97-AF65-F5344CB8AC3E}">
        <p14:creationId xmlns:p14="http://schemas.microsoft.com/office/powerpoint/2010/main" val="2844990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651242-0612-DA43-9A21-5E2E599F595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613AF0-835E-4B44-92C8-7526F81FD78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CF764D-92D7-C945-A689-8EE62B2BC581}"/>
              </a:ext>
            </a:extLst>
          </p:cNvPr>
          <p:cNvSpPr>
            <a:spLocks noGrp="1"/>
          </p:cNvSpPr>
          <p:nvPr>
            <p:ph type="dt" sz="half" idx="10"/>
          </p:nvPr>
        </p:nvSpPr>
        <p:spPr/>
        <p:txBody>
          <a:bodyPr/>
          <a:lstStyle/>
          <a:p>
            <a:fld id="{C20EE47C-6BF7-9B4D-AD76-B1150B7BB6CD}" type="datetimeFigureOut">
              <a:rPr lang="en-US" smtClean="0"/>
              <a:t>6/15/2023</a:t>
            </a:fld>
            <a:endParaRPr lang="en-US"/>
          </a:p>
        </p:txBody>
      </p:sp>
      <p:sp>
        <p:nvSpPr>
          <p:cNvPr id="5" name="Footer Placeholder 4">
            <a:extLst>
              <a:ext uri="{FF2B5EF4-FFF2-40B4-BE49-F238E27FC236}">
                <a16:creationId xmlns:a16="http://schemas.microsoft.com/office/drawing/2014/main" id="{78493D93-E392-DA4C-BE75-D6F77C3E89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0659FE-C427-514D-A170-CA6A5FFAFB9A}"/>
              </a:ext>
            </a:extLst>
          </p:cNvPr>
          <p:cNvSpPr>
            <a:spLocks noGrp="1"/>
          </p:cNvSpPr>
          <p:nvPr>
            <p:ph type="sldNum" sz="quarter" idx="12"/>
          </p:nvPr>
        </p:nvSpPr>
        <p:spPr/>
        <p:txBody>
          <a:bodyPr/>
          <a:lstStyle/>
          <a:p>
            <a:fld id="{9C7E14F9-F7F5-4441-B047-205375094E6A}" type="slidenum">
              <a:rPr lang="en-US" smtClean="0"/>
              <a:t>‹#›</a:t>
            </a:fld>
            <a:endParaRPr lang="en-US"/>
          </a:p>
        </p:txBody>
      </p:sp>
    </p:spTree>
    <p:extLst>
      <p:ext uri="{BB962C8B-B14F-4D97-AF65-F5344CB8AC3E}">
        <p14:creationId xmlns:p14="http://schemas.microsoft.com/office/powerpoint/2010/main" val="26337633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extBox 1"/>
          <p:cNvSpPr txBox="1"/>
          <p:nvPr userDrawn="1"/>
        </p:nvSpPr>
        <p:spPr>
          <a:xfrm>
            <a:off x="203201" y="6477001"/>
            <a:ext cx="1051891" cy="246221"/>
          </a:xfrm>
          <a:prstGeom prst="rect">
            <a:avLst/>
          </a:prstGeom>
          <a:noFill/>
        </p:spPr>
        <p:txBody>
          <a:bodyPr wrap="none" rtlCol="0">
            <a:spAutoFit/>
          </a:bodyPr>
          <a:lstStyle/>
          <a:p>
            <a:r>
              <a:rPr lang="en-US" sz="1000" dirty="0"/>
              <a:t>Copyrights apply</a:t>
            </a:r>
          </a:p>
        </p:txBody>
      </p:sp>
    </p:spTree>
    <p:extLst>
      <p:ext uri="{BB962C8B-B14F-4D97-AF65-F5344CB8AC3E}">
        <p14:creationId xmlns:p14="http://schemas.microsoft.com/office/powerpoint/2010/main" val="3368454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49A6D-4AA8-A74A-B53C-46D9223D94EF}"/>
              </a:ext>
            </a:extLst>
          </p:cNvPr>
          <p:cNvSpPr>
            <a:spLocks noGrp="1"/>
          </p:cNvSpPr>
          <p:nvPr>
            <p:ph type="title"/>
          </p:nvPr>
        </p:nvSpPr>
        <p:spPr>
          <a:xfrm>
            <a:off x="838970" y="365593"/>
            <a:ext cx="10514061" cy="1325096"/>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459617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11EE7-4666-9B46-82A6-E59C47FC7E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5E173-D114-234A-B08F-B66EF56E077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E8531C-BEAD-244A-8D78-F9D7A655954A}"/>
              </a:ext>
            </a:extLst>
          </p:cNvPr>
          <p:cNvSpPr>
            <a:spLocks noGrp="1"/>
          </p:cNvSpPr>
          <p:nvPr>
            <p:ph type="dt" sz="half" idx="10"/>
          </p:nvPr>
        </p:nvSpPr>
        <p:spPr/>
        <p:txBody>
          <a:bodyPr/>
          <a:lstStyle/>
          <a:p>
            <a:fld id="{C20EE47C-6BF7-9B4D-AD76-B1150B7BB6CD}" type="datetimeFigureOut">
              <a:rPr lang="en-US" smtClean="0"/>
              <a:t>6/15/2023</a:t>
            </a:fld>
            <a:endParaRPr lang="en-US"/>
          </a:p>
        </p:txBody>
      </p:sp>
      <p:sp>
        <p:nvSpPr>
          <p:cNvPr id="5" name="Footer Placeholder 4">
            <a:extLst>
              <a:ext uri="{FF2B5EF4-FFF2-40B4-BE49-F238E27FC236}">
                <a16:creationId xmlns:a16="http://schemas.microsoft.com/office/drawing/2014/main" id="{25F5211C-25EB-3848-9225-88ADDA6E50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40DA60-CB69-D142-92E9-FAB476FED72B}"/>
              </a:ext>
            </a:extLst>
          </p:cNvPr>
          <p:cNvSpPr>
            <a:spLocks noGrp="1"/>
          </p:cNvSpPr>
          <p:nvPr>
            <p:ph type="sldNum" sz="quarter" idx="12"/>
          </p:nvPr>
        </p:nvSpPr>
        <p:spPr/>
        <p:txBody>
          <a:bodyPr/>
          <a:lstStyle/>
          <a:p>
            <a:fld id="{9C7E14F9-F7F5-4441-B047-205375094E6A}" type="slidenum">
              <a:rPr lang="en-US" smtClean="0"/>
              <a:t>‹#›</a:t>
            </a:fld>
            <a:endParaRPr lang="en-US"/>
          </a:p>
        </p:txBody>
      </p:sp>
    </p:spTree>
    <p:extLst>
      <p:ext uri="{BB962C8B-B14F-4D97-AF65-F5344CB8AC3E}">
        <p14:creationId xmlns:p14="http://schemas.microsoft.com/office/powerpoint/2010/main" val="1586754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A9DCE-9ED8-134F-AE38-8435655409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5B5C7F0-AADD-8844-A505-9D5986DD59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38F9111-31C0-2C4B-AB7F-76E9ECD333DE}"/>
              </a:ext>
            </a:extLst>
          </p:cNvPr>
          <p:cNvSpPr>
            <a:spLocks noGrp="1"/>
          </p:cNvSpPr>
          <p:nvPr>
            <p:ph type="dt" sz="half" idx="10"/>
          </p:nvPr>
        </p:nvSpPr>
        <p:spPr/>
        <p:txBody>
          <a:bodyPr/>
          <a:lstStyle/>
          <a:p>
            <a:fld id="{C20EE47C-6BF7-9B4D-AD76-B1150B7BB6CD}" type="datetimeFigureOut">
              <a:rPr lang="en-US" smtClean="0"/>
              <a:t>6/15/2023</a:t>
            </a:fld>
            <a:endParaRPr lang="en-US"/>
          </a:p>
        </p:txBody>
      </p:sp>
      <p:sp>
        <p:nvSpPr>
          <p:cNvPr id="5" name="Footer Placeholder 4">
            <a:extLst>
              <a:ext uri="{FF2B5EF4-FFF2-40B4-BE49-F238E27FC236}">
                <a16:creationId xmlns:a16="http://schemas.microsoft.com/office/drawing/2014/main" id="{04D7F128-DC0D-CE4A-A1B3-BCE6546E3E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342E39-FA37-8942-AB45-B39C58792A20}"/>
              </a:ext>
            </a:extLst>
          </p:cNvPr>
          <p:cNvSpPr>
            <a:spLocks noGrp="1"/>
          </p:cNvSpPr>
          <p:nvPr>
            <p:ph type="sldNum" sz="quarter" idx="12"/>
          </p:nvPr>
        </p:nvSpPr>
        <p:spPr/>
        <p:txBody>
          <a:bodyPr/>
          <a:lstStyle/>
          <a:p>
            <a:fld id="{9C7E14F9-F7F5-4441-B047-205375094E6A}" type="slidenum">
              <a:rPr lang="en-US" smtClean="0"/>
              <a:t>‹#›</a:t>
            </a:fld>
            <a:endParaRPr lang="en-US"/>
          </a:p>
        </p:txBody>
      </p:sp>
    </p:spTree>
    <p:extLst>
      <p:ext uri="{BB962C8B-B14F-4D97-AF65-F5344CB8AC3E}">
        <p14:creationId xmlns:p14="http://schemas.microsoft.com/office/powerpoint/2010/main" val="1253850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24A1-5A60-0840-89F6-B65F9EAC96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F1FCBB-D0AA-6841-8B21-058A57C6C02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6E6E8FC-45E5-E645-BFDC-E7F025D3871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93A1CA-873B-5C44-AFED-05AF2059D447}"/>
              </a:ext>
            </a:extLst>
          </p:cNvPr>
          <p:cNvSpPr>
            <a:spLocks noGrp="1"/>
          </p:cNvSpPr>
          <p:nvPr>
            <p:ph type="dt" sz="half" idx="10"/>
          </p:nvPr>
        </p:nvSpPr>
        <p:spPr/>
        <p:txBody>
          <a:bodyPr/>
          <a:lstStyle/>
          <a:p>
            <a:fld id="{C20EE47C-6BF7-9B4D-AD76-B1150B7BB6CD}" type="datetimeFigureOut">
              <a:rPr lang="en-US" smtClean="0"/>
              <a:t>6/15/2023</a:t>
            </a:fld>
            <a:endParaRPr lang="en-US"/>
          </a:p>
        </p:txBody>
      </p:sp>
      <p:sp>
        <p:nvSpPr>
          <p:cNvPr id="6" name="Footer Placeholder 5">
            <a:extLst>
              <a:ext uri="{FF2B5EF4-FFF2-40B4-BE49-F238E27FC236}">
                <a16:creationId xmlns:a16="http://schemas.microsoft.com/office/drawing/2014/main" id="{2FB410F5-E936-1C40-9E6D-3B0EA445B3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DBBFD0-5B55-124A-95FE-44E66FA81255}"/>
              </a:ext>
            </a:extLst>
          </p:cNvPr>
          <p:cNvSpPr>
            <a:spLocks noGrp="1"/>
          </p:cNvSpPr>
          <p:nvPr>
            <p:ph type="sldNum" sz="quarter" idx="12"/>
          </p:nvPr>
        </p:nvSpPr>
        <p:spPr/>
        <p:txBody>
          <a:bodyPr/>
          <a:lstStyle/>
          <a:p>
            <a:fld id="{9C7E14F9-F7F5-4441-B047-205375094E6A}" type="slidenum">
              <a:rPr lang="en-US" smtClean="0"/>
              <a:t>‹#›</a:t>
            </a:fld>
            <a:endParaRPr lang="en-US"/>
          </a:p>
        </p:txBody>
      </p:sp>
    </p:spTree>
    <p:extLst>
      <p:ext uri="{BB962C8B-B14F-4D97-AF65-F5344CB8AC3E}">
        <p14:creationId xmlns:p14="http://schemas.microsoft.com/office/powerpoint/2010/main" val="1630713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94AFE-6FCB-8D4B-A52C-3FD6CE3EC06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7779F2-9B57-BA4F-B619-26180EC478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BBC4D7E-4C72-604D-A332-50F3B95D68D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410B41-D724-B446-923D-C0B844A915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EC7C6CF-BFDD-D54A-BEDF-8FFA767538A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8B1F41-1F01-AE4A-AD3A-7E949049B50D}"/>
              </a:ext>
            </a:extLst>
          </p:cNvPr>
          <p:cNvSpPr>
            <a:spLocks noGrp="1"/>
          </p:cNvSpPr>
          <p:nvPr>
            <p:ph type="dt" sz="half" idx="10"/>
          </p:nvPr>
        </p:nvSpPr>
        <p:spPr/>
        <p:txBody>
          <a:bodyPr/>
          <a:lstStyle/>
          <a:p>
            <a:fld id="{C20EE47C-6BF7-9B4D-AD76-B1150B7BB6CD}" type="datetimeFigureOut">
              <a:rPr lang="en-US" smtClean="0"/>
              <a:t>6/15/2023</a:t>
            </a:fld>
            <a:endParaRPr lang="en-US"/>
          </a:p>
        </p:txBody>
      </p:sp>
      <p:sp>
        <p:nvSpPr>
          <p:cNvPr id="8" name="Footer Placeholder 7">
            <a:extLst>
              <a:ext uri="{FF2B5EF4-FFF2-40B4-BE49-F238E27FC236}">
                <a16:creationId xmlns:a16="http://schemas.microsoft.com/office/drawing/2014/main" id="{4A0AC6FF-729A-3B4A-8D73-D55135CBBDF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7B2188A-A7CD-B640-96A5-8CB4BA5211D7}"/>
              </a:ext>
            </a:extLst>
          </p:cNvPr>
          <p:cNvSpPr>
            <a:spLocks noGrp="1"/>
          </p:cNvSpPr>
          <p:nvPr>
            <p:ph type="sldNum" sz="quarter" idx="12"/>
          </p:nvPr>
        </p:nvSpPr>
        <p:spPr/>
        <p:txBody>
          <a:bodyPr/>
          <a:lstStyle/>
          <a:p>
            <a:fld id="{9C7E14F9-F7F5-4441-B047-205375094E6A}" type="slidenum">
              <a:rPr lang="en-US" smtClean="0"/>
              <a:t>‹#›</a:t>
            </a:fld>
            <a:endParaRPr lang="en-US"/>
          </a:p>
        </p:txBody>
      </p:sp>
    </p:spTree>
    <p:extLst>
      <p:ext uri="{BB962C8B-B14F-4D97-AF65-F5344CB8AC3E}">
        <p14:creationId xmlns:p14="http://schemas.microsoft.com/office/powerpoint/2010/main" val="2103518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713F1-D938-B44F-A5E5-2BFAAC39ED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9878EE-1CB2-2845-81FB-5A9C021A0554}"/>
              </a:ext>
            </a:extLst>
          </p:cNvPr>
          <p:cNvSpPr>
            <a:spLocks noGrp="1"/>
          </p:cNvSpPr>
          <p:nvPr>
            <p:ph type="dt" sz="half" idx="10"/>
          </p:nvPr>
        </p:nvSpPr>
        <p:spPr/>
        <p:txBody>
          <a:bodyPr/>
          <a:lstStyle/>
          <a:p>
            <a:fld id="{C20EE47C-6BF7-9B4D-AD76-B1150B7BB6CD}" type="datetimeFigureOut">
              <a:rPr lang="en-US" smtClean="0"/>
              <a:t>6/15/2023</a:t>
            </a:fld>
            <a:endParaRPr lang="en-US"/>
          </a:p>
        </p:txBody>
      </p:sp>
      <p:sp>
        <p:nvSpPr>
          <p:cNvPr id="4" name="Footer Placeholder 3">
            <a:extLst>
              <a:ext uri="{FF2B5EF4-FFF2-40B4-BE49-F238E27FC236}">
                <a16:creationId xmlns:a16="http://schemas.microsoft.com/office/drawing/2014/main" id="{D3346A61-D732-A744-9032-4244932C949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944E370-FE51-B942-B2D7-9CC1D4B9DF14}"/>
              </a:ext>
            </a:extLst>
          </p:cNvPr>
          <p:cNvSpPr>
            <a:spLocks noGrp="1"/>
          </p:cNvSpPr>
          <p:nvPr>
            <p:ph type="sldNum" sz="quarter" idx="12"/>
          </p:nvPr>
        </p:nvSpPr>
        <p:spPr/>
        <p:txBody>
          <a:bodyPr/>
          <a:lstStyle/>
          <a:p>
            <a:fld id="{9C7E14F9-F7F5-4441-B047-205375094E6A}" type="slidenum">
              <a:rPr lang="en-US" smtClean="0"/>
              <a:t>‹#›</a:t>
            </a:fld>
            <a:endParaRPr lang="en-US"/>
          </a:p>
        </p:txBody>
      </p:sp>
    </p:spTree>
    <p:extLst>
      <p:ext uri="{BB962C8B-B14F-4D97-AF65-F5344CB8AC3E}">
        <p14:creationId xmlns:p14="http://schemas.microsoft.com/office/powerpoint/2010/main" val="1875007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915FA2-59AD-B549-A9D0-64B6655C399F}"/>
              </a:ext>
            </a:extLst>
          </p:cNvPr>
          <p:cNvSpPr>
            <a:spLocks noGrp="1"/>
          </p:cNvSpPr>
          <p:nvPr>
            <p:ph type="dt" sz="half" idx="10"/>
          </p:nvPr>
        </p:nvSpPr>
        <p:spPr/>
        <p:txBody>
          <a:bodyPr/>
          <a:lstStyle/>
          <a:p>
            <a:fld id="{C20EE47C-6BF7-9B4D-AD76-B1150B7BB6CD}" type="datetimeFigureOut">
              <a:rPr lang="en-US" smtClean="0"/>
              <a:t>6/15/2023</a:t>
            </a:fld>
            <a:endParaRPr lang="en-US"/>
          </a:p>
        </p:txBody>
      </p:sp>
      <p:sp>
        <p:nvSpPr>
          <p:cNvPr id="3" name="Footer Placeholder 2">
            <a:extLst>
              <a:ext uri="{FF2B5EF4-FFF2-40B4-BE49-F238E27FC236}">
                <a16:creationId xmlns:a16="http://schemas.microsoft.com/office/drawing/2014/main" id="{7383AD57-6548-EF42-BDE3-1272E6221C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CD1DE0-426C-1D4A-8A2D-DDA474A80CF9}"/>
              </a:ext>
            </a:extLst>
          </p:cNvPr>
          <p:cNvSpPr>
            <a:spLocks noGrp="1"/>
          </p:cNvSpPr>
          <p:nvPr>
            <p:ph type="sldNum" sz="quarter" idx="12"/>
          </p:nvPr>
        </p:nvSpPr>
        <p:spPr/>
        <p:txBody>
          <a:bodyPr/>
          <a:lstStyle/>
          <a:p>
            <a:fld id="{9C7E14F9-F7F5-4441-B047-205375094E6A}" type="slidenum">
              <a:rPr lang="en-US" smtClean="0"/>
              <a:t>‹#›</a:t>
            </a:fld>
            <a:endParaRPr lang="en-US"/>
          </a:p>
        </p:txBody>
      </p:sp>
    </p:spTree>
    <p:extLst>
      <p:ext uri="{BB962C8B-B14F-4D97-AF65-F5344CB8AC3E}">
        <p14:creationId xmlns:p14="http://schemas.microsoft.com/office/powerpoint/2010/main" val="1195047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FEB5E-E808-ED40-BBFB-7388BEE35E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51A943-EA01-D147-9AA4-BBF766A230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CCE31F-BF3C-E54E-AE02-1C85F61EA1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C049B61-3CA5-AD44-AF2D-335FF6C71F76}"/>
              </a:ext>
            </a:extLst>
          </p:cNvPr>
          <p:cNvSpPr>
            <a:spLocks noGrp="1"/>
          </p:cNvSpPr>
          <p:nvPr>
            <p:ph type="dt" sz="half" idx="10"/>
          </p:nvPr>
        </p:nvSpPr>
        <p:spPr/>
        <p:txBody>
          <a:bodyPr/>
          <a:lstStyle/>
          <a:p>
            <a:fld id="{C20EE47C-6BF7-9B4D-AD76-B1150B7BB6CD}" type="datetimeFigureOut">
              <a:rPr lang="en-US" smtClean="0"/>
              <a:t>6/15/2023</a:t>
            </a:fld>
            <a:endParaRPr lang="en-US"/>
          </a:p>
        </p:txBody>
      </p:sp>
      <p:sp>
        <p:nvSpPr>
          <p:cNvPr id="6" name="Footer Placeholder 5">
            <a:extLst>
              <a:ext uri="{FF2B5EF4-FFF2-40B4-BE49-F238E27FC236}">
                <a16:creationId xmlns:a16="http://schemas.microsoft.com/office/drawing/2014/main" id="{86CF5D12-956F-5142-84E8-A923D90870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219FF2-138E-314A-8E1E-FD6DFD87FA52}"/>
              </a:ext>
            </a:extLst>
          </p:cNvPr>
          <p:cNvSpPr>
            <a:spLocks noGrp="1"/>
          </p:cNvSpPr>
          <p:nvPr>
            <p:ph type="sldNum" sz="quarter" idx="12"/>
          </p:nvPr>
        </p:nvSpPr>
        <p:spPr/>
        <p:txBody>
          <a:bodyPr/>
          <a:lstStyle/>
          <a:p>
            <a:fld id="{9C7E14F9-F7F5-4441-B047-205375094E6A}" type="slidenum">
              <a:rPr lang="en-US" smtClean="0"/>
              <a:t>‹#›</a:t>
            </a:fld>
            <a:endParaRPr lang="en-US"/>
          </a:p>
        </p:txBody>
      </p:sp>
    </p:spTree>
    <p:extLst>
      <p:ext uri="{BB962C8B-B14F-4D97-AF65-F5344CB8AC3E}">
        <p14:creationId xmlns:p14="http://schemas.microsoft.com/office/powerpoint/2010/main" val="29632800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82415-E0DF-BB45-A457-9988CC1AEB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2022F5-EFAB-A547-9B87-98BC6B0619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616949-8615-D94C-81C6-D66E3D8E77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4131E03-98C4-E049-8C06-1A36347D5EBD}"/>
              </a:ext>
            </a:extLst>
          </p:cNvPr>
          <p:cNvSpPr>
            <a:spLocks noGrp="1"/>
          </p:cNvSpPr>
          <p:nvPr>
            <p:ph type="dt" sz="half" idx="10"/>
          </p:nvPr>
        </p:nvSpPr>
        <p:spPr/>
        <p:txBody>
          <a:bodyPr/>
          <a:lstStyle/>
          <a:p>
            <a:fld id="{C20EE47C-6BF7-9B4D-AD76-B1150B7BB6CD}" type="datetimeFigureOut">
              <a:rPr lang="en-US" smtClean="0"/>
              <a:t>6/15/2023</a:t>
            </a:fld>
            <a:endParaRPr lang="en-US"/>
          </a:p>
        </p:txBody>
      </p:sp>
      <p:sp>
        <p:nvSpPr>
          <p:cNvPr id="6" name="Footer Placeholder 5">
            <a:extLst>
              <a:ext uri="{FF2B5EF4-FFF2-40B4-BE49-F238E27FC236}">
                <a16:creationId xmlns:a16="http://schemas.microsoft.com/office/drawing/2014/main" id="{CE0EF11A-A3A2-C54E-BE15-DCB9EC042E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6D4B56-2A15-0447-8A81-53E5A7FA8060}"/>
              </a:ext>
            </a:extLst>
          </p:cNvPr>
          <p:cNvSpPr>
            <a:spLocks noGrp="1"/>
          </p:cNvSpPr>
          <p:nvPr>
            <p:ph type="sldNum" sz="quarter" idx="12"/>
          </p:nvPr>
        </p:nvSpPr>
        <p:spPr/>
        <p:txBody>
          <a:bodyPr/>
          <a:lstStyle/>
          <a:p>
            <a:fld id="{9C7E14F9-F7F5-4441-B047-205375094E6A}" type="slidenum">
              <a:rPr lang="en-US" smtClean="0"/>
              <a:t>‹#›</a:t>
            </a:fld>
            <a:endParaRPr lang="en-US"/>
          </a:p>
        </p:txBody>
      </p:sp>
    </p:spTree>
    <p:extLst>
      <p:ext uri="{BB962C8B-B14F-4D97-AF65-F5344CB8AC3E}">
        <p14:creationId xmlns:p14="http://schemas.microsoft.com/office/powerpoint/2010/main" val="29815366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724A61-C9F5-CB4C-BBD1-58122D41FC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60AA332-0E00-664C-B160-5DA52C756B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A4FBDB-5B9A-4540-92C5-B7B92703AC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0EE47C-6BF7-9B4D-AD76-B1150B7BB6CD}" type="datetimeFigureOut">
              <a:rPr lang="en-US" smtClean="0"/>
              <a:t>6/15/2023</a:t>
            </a:fld>
            <a:endParaRPr lang="en-US"/>
          </a:p>
        </p:txBody>
      </p:sp>
      <p:sp>
        <p:nvSpPr>
          <p:cNvPr id="5" name="Footer Placeholder 4">
            <a:extLst>
              <a:ext uri="{FF2B5EF4-FFF2-40B4-BE49-F238E27FC236}">
                <a16:creationId xmlns:a16="http://schemas.microsoft.com/office/drawing/2014/main" id="{1EA5D8D7-C6F3-3647-A700-55F5CAA9A1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59B4FEB-4A94-8941-B067-0DE6EC3061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7E14F9-F7F5-4441-B047-205375094E6A}" type="slidenum">
              <a:rPr lang="en-US" smtClean="0"/>
              <a:t>‹#›</a:t>
            </a:fld>
            <a:endParaRPr lang="en-US"/>
          </a:p>
        </p:txBody>
      </p:sp>
    </p:spTree>
    <p:extLst>
      <p:ext uri="{BB962C8B-B14F-4D97-AF65-F5344CB8AC3E}">
        <p14:creationId xmlns:p14="http://schemas.microsoft.com/office/powerpoint/2010/main" val="13378220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5010AC-CA21-514F-8C54-F91A516BA24B}"/>
              </a:ext>
            </a:extLst>
          </p:cNvPr>
          <p:cNvSpPr>
            <a:spLocks noGrp="1"/>
          </p:cNvSpPr>
          <p:nvPr>
            <p:ph type="ctrTitle"/>
          </p:nvPr>
        </p:nvSpPr>
        <p:spPr>
          <a:xfrm>
            <a:off x="686834" y="1153572"/>
            <a:ext cx="3200400" cy="4461163"/>
          </a:xfrm>
        </p:spPr>
        <p:txBody>
          <a:bodyPr vert="horz" lIns="91440" tIns="45720" rIns="91440" bIns="45720" rtlCol="0" anchor="ctr">
            <a:normAutofit fontScale="90000"/>
          </a:bodyPr>
          <a:lstStyle/>
          <a:p>
            <a:pPr algn="l"/>
            <a:r>
              <a:rPr lang="en-US" b="1" dirty="0">
                <a:solidFill>
                  <a:srgbClr val="FFFFFF"/>
                </a:solidFill>
              </a:rPr>
              <a:t>Vaping, E-Cigarettes, and</a:t>
            </a:r>
            <a:r>
              <a:rPr lang="en-US" b="1" kern="1200" dirty="0">
                <a:solidFill>
                  <a:srgbClr val="FFFFFF"/>
                </a:solidFill>
                <a:latin typeface="+mj-lt"/>
                <a:ea typeface="+mj-ea"/>
                <a:cs typeface="+mj-cs"/>
              </a:rPr>
              <a:t> Lung Injury</a:t>
            </a:r>
          </a:p>
        </p:txBody>
      </p:sp>
      <p:sp>
        <p:nvSpPr>
          <p:cNvPr id="32" name="Arc 3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ubtitle 2">
            <a:extLst>
              <a:ext uri="{FF2B5EF4-FFF2-40B4-BE49-F238E27FC236}">
                <a16:creationId xmlns:a16="http://schemas.microsoft.com/office/drawing/2014/main" id="{5458D436-B453-BF44-816C-5ABE9D2D2A75}"/>
              </a:ext>
            </a:extLst>
          </p:cNvPr>
          <p:cNvSpPr>
            <a:spLocks noGrp="1"/>
          </p:cNvSpPr>
          <p:nvPr>
            <p:ph type="subTitle" idx="1"/>
          </p:nvPr>
        </p:nvSpPr>
        <p:spPr>
          <a:xfrm>
            <a:off x="4447308" y="591344"/>
            <a:ext cx="6906491" cy="5585619"/>
          </a:xfrm>
        </p:spPr>
        <p:txBody>
          <a:bodyPr vert="horz" lIns="91440" tIns="45720" rIns="91440" bIns="45720" rtlCol="0" anchor="ctr">
            <a:normAutofit/>
          </a:bodyPr>
          <a:lstStyle/>
          <a:p>
            <a:pPr indent="-228600" algn="l">
              <a:buFont typeface="Arial" panose="020B0604020202020204" pitchFamily="34" charset="0"/>
              <a:buChar char="•"/>
            </a:pPr>
            <a:r>
              <a:rPr lang="en-US" dirty="0"/>
              <a:t>Cori Daines, MD</a:t>
            </a:r>
          </a:p>
          <a:p>
            <a:pPr indent="-228600" algn="l">
              <a:buFont typeface="Arial" panose="020B0604020202020204" pitchFamily="34" charset="0"/>
              <a:buChar char="•"/>
            </a:pPr>
            <a:r>
              <a:rPr lang="en-US" dirty="0"/>
              <a:t>Pediatric Pulmonary and Sleep Medicine</a:t>
            </a:r>
          </a:p>
          <a:p>
            <a:pPr indent="-228600" algn="l">
              <a:buFont typeface="Arial" panose="020B0604020202020204" pitchFamily="34" charset="0"/>
              <a:buChar char="•"/>
            </a:pPr>
            <a:r>
              <a:rPr lang="en-US" dirty="0"/>
              <a:t>University of Arizona</a:t>
            </a:r>
          </a:p>
          <a:p>
            <a:pPr indent="-228600" algn="l">
              <a:buFont typeface="Arial" panose="020B0604020202020204" pitchFamily="34" charset="0"/>
              <a:buChar char="•"/>
            </a:pPr>
            <a:r>
              <a:rPr lang="en-US" dirty="0"/>
              <a:t>SNOA Conference June 12, 2023</a:t>
            </a:r>
          </a:p>
        </p:txBody>
      </p:sp>
    </p:spTree>
    <p:extLst>
      <p:ext uri="{BB962C8B-B14F-4D97-AF65-F5344CB8AC3E}">
        <p14:creationId xmlns:p14="http://schemas.microsoft.com/office/powerpoint/2010/main" val="2174834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7D85B-826A-C240-24FD-6C5E14220B5C}"/>
              </a:ext>
            </a:extLst>
          </p:cNvPr>
          <p:cNvSpPr>
            <a:spLocks noGrp="1"/>
          </p:cNvSpPr>
          <p:nvPr>
            <p:ph type="title"/>
          </p:nvPr>
        </p:nvSpPr>
        <p:spPr/>
        <p:txBody>
          <a:bodyPr/>
          <a:lstStyle/>
          <a:p>
            <a:r>
              <a:rPr lang="en-US" dirty="0"/>
              <a:t>Public Health Needs</a:t>
            </a:r>
          </a:p>
        </p:txBody>
      </p:sp>
      <p:pic>
        <p:nvPicPr>
          <p:cNvPr id="5" name="Content Placeholder 4" descr="A close-up of a document&#10;&#10;Description automatically generated with low confidence">
            <a:extLst>
              <a:ext uri="{FF2B5EF4-FFF2-40B4-BE49-F238E27FC236}">
                <a16:creationId xmlns:a16="http://schemas.microsoft.com/office/drawing/2014/main" id="{3424F085-DD33-46B9-79D9-EDF6E41A7CEC}"/>
              </a:ext>
            </a:extLst>
          </p:cNvPr>
          <p:cNvPicPr>
            <a:picLocks noGrp="1" noChangeAspect="1"/>
          </p:cNvPicPr>
          <p:nvPr>
            <p:ph idx="1"/>
          </p:nvPr>
        </p:nvPicPr>
        <p:blipFill>
          <a:blip r:embed="rId2"/>
          <a:stretch>
            <a:fillRect/>
          </a:stretch>
        </p:blipFill>
        <p:spPr>
          <a:xfrm>
            <a:off x="410433" y="1343025"/>
            <a:ext cx="8504967" cy="5286375"/>
          </a:xfrm>
        </p:spPr>
      </p:pic>
      <p:sp>
        <p:nvSpPr>
          <p:cNvPr id="6" name="TextBox 5">
            <a:extLst>
              <a:ext uri="{FF2B5EF4-FFF2-40B4-BE49-F238E27FC236}">
                <a16:creationId xmlns:a16="http://schemas.microsoft.com/office/drawing/2014/main" id="{A1556995-867E-0099-B454-8DAE0DABB3DE}"/>
              </a:ext>
            </a:extLst>
          </p:cNvPr>
          <p:cNvSpPr txBox="1"/>
          <p:nvPr/>
        </p:nvSpPr>
        <p:spPr>
          <a:xfrm>
            <a:off x="9178636" y="3986212"/>
            <a:ext cx="2866167" cy="2862322"/>
          </a:xfrm>
          <a:prstGeom prst="rect">
            <a:avLst/>
          </a:prstGeom>
          <a:noFill/>
        </p:spPr>
        <p:txBody>
          <a:bodyPr wrap="square" rtlCol="0">
            <a:spAutoFit/>
          </a:bodyPr>
          <a:lstStyle/>
          <a:p>
            <a:r>
              <a:rPr lang="en-US" sz="1200" dirty="0" err="1"/>
              <a:t>Rebuli</a:t>
            </a:r>
            <a:r>
              <a:rPr lang="en-US" sz="1200" dirty="0"/>
              <a:t> ME, Rose JJ, Noël A, Croft DP, </a:t>
            </a:r>
            <a:r>
              <a:rPr lang="en-US" sz="1200" dirty="0" err="1"/>
              <a:t>Benowitz</a:t>
            </a:r>
            <a:r>
              <a:rPr lang="en-US" sz="1200" dirty="0"/>
              <a:t> NL, Cohen AH, </a:t>
            </a:r>
            <a:r>
              <a:rPr lang="en-US" sz="1200" dirty="0" err="1"/>
              <a:t>Goniewicz</a:t>
            </a:r>
            <a:r>
              <a:rPr lang="en-US" sz="1200" dirty="0"/>
              <a:t> ML, Larsen BT, Leigh N, McGraw MD, Melzer AC, Penn AL, Rahman I, Upson D, Crotty Alexander LE, Ewart G, Jaspers I, </a:t>
            </a:r>
            <a:r>
              <a:rPr lang="en-US" sz="1200" dirty="0" err="1"/>
              <a:t>Jordt</a:t>
            </a:r>
            <a:r>
              <a:rPr lang="en-US" sz="1200" dirty="0"/>
              <a:t> SE, </a:t>
            </a:r>
            <a:r>
              <a:rPr lang="en-US" sz="1200" dirty="0" err="1"/>
              <a:t>Kligerman</a:t>
            </a:r>
            <a:r>
              <a:rPr lang="en-US" sz="1200" dirty="0"/>
              <a:t> S, Loughlin CE, McConnell R, Neptune ER, Nguyen TB, Pinkerton KE, </a:t>
            </a:r>
            <a:r>
              <a:rPr lang="en-US" sz="1200" dirty="0" err="1"/>
              <a:t>Witek</a:t>
            </a:r>
            <a:r>
              <a:rPr lang="en-US" sz="1200" dirty="0"/>
              <a:t> TJ Jr. The E-cigarette or Vaping Product Use-Associated Lung Injury Epidemic: Pathogenesis, Management, and Future Directions: An Official American Thoracic Society Workshop Report. Ann Am Thorac Soc. 2023 Jan;20(1):1-17. doi: 10.1513/AnnalsATS.202209-796ST. PMID: 36584985; PMCID: PMC9819258.</a:t>
            </a:r>
          </a:p>
        </p:txBody>
      </p:sp>
    </p:spTree>
    <p:extLst>
      <p:ext uri="{BB962C8B-B14F-4D97-AF65-F5344CB8AC3E}">
        <p14:creationId xmlns:p14="http://schemas.microsoft.com/office/powerpoint/2010/main" val="10185752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F015F3-44EA-9545-AFE2-664B755DED12}"/>
              </a:ext>
            </a:extLst>
          </p:cNvPr>
          <p:cNvSpPr>
            <a:spLocks noGrp="1"/>
          </p:cNvSpPr>
          <p:nvPr>
            <p:ph type="title"/>
          </p:nvPr>
        </p:nvSpPr>
        <p:spPr>
          <a:xfrm>
            <a:off x="686834" y="1153572"/>
            <a:ext cx="3200400" cy="4461163"/>
          </a:xfrm>
        </p:spPr>
        <p:txBody>
          <a:bodyPr>
            <a:normAutofit/>
          </a:bodyPr>
          <a:lstStyle/>
          <a:p>
            <a:r>
              <a:rPr lang="en-US">
                <a:solidFill>
                  <a:srgbClr val="FFFFFF"/>
                </a:solidFill>
              </a:rPr>
              <a:t>Pathology</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8ECEF1F-DC45-D247-AF33-A55FBBC97346}"/>
              </a:ext>
            </a:extLst>
          </p:cNvPr>
          <p:cNvSpPr>
            <a:spLocks noGrp="1"/>
          </p:cNvSpPr>
          <p:nvPr>
            <p:ph idx="1"/>
          </p:nvPr>
        </p:nvSpPr>
        <p:spPr>
          <a:xfrm>
            <a:off x="4447308" y="591344"/>
            <a:ext cx="6906491" cy="5585619"/>
          </a:xfrm>
        </p:spPr>
        <p:txBody>
          <a:bodyPr anchor="ctr">
            <a:normAutofit/>
          </a:bodyPr>
          <a:lstStyle/>
          <a:p>
            <a:r>
              <a:rPr lang="en-US" dirty="0"/>
              <a:t>Acute fibrinous pneumonitis, diffuse alveolar damage, organizing pneumonia</a:t>
            </a:r>
          </a:p>
          <a:p>
            <a:r>
              <a:rPr lang="en-US" dirty="0"/>
              <a:t>Acute eosinophilic pneumonia</a:t>
            </a:r>
          </a:p>
          <a:p>
            <a:r>
              <a:rPr lang="en-US" dirty="0"/>
              <a:t>Diffuse alveolar hemorrhage</a:t>
            </a:r>
          </a:p>
          <a:p>
            <a:r>
              <a:rPr lang="en-US" dirty="0"/>
              <a:t>Lipoid pneumonia</a:t>
            </a:r>
          </a:p>
          <a:p>
            <a:r>
              <a:rPr lang="en-US" dirty="0"/>
              <a:t>Bronchiolar interstitial lung disease</a:t>
            </a:r>
          </a:p>
          <a:p>
            <a:r>
              <a:rPr lang="en-US" dirty="0"/>
              <a:t>All suggest more than one mechanism and a continuum of disease</a:t>
            </a:r>
          </a:p>
        </p:txBody>
      </p:sp>
    </p:spTree>
    <p:extLst>
      <p:ext uri="{BB962C8B-B14F-4D97-AF65-F5344CB8AC3E}">
        <p14:creationId xmlns:p14="http://schemas.microsoft.com/office/powerpoint/2010/main" val="35992094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food&#10;&#10;Description automatically generated">
            <a:extLst>
              <a:ext uri="{FF2B5EF4-FFF2-40B4-BE49-F238E27FC236}">
                <a16:creationId xmlns:a16="http://schemas.microsoft.com/office/drawing/2014/main" id="{1731DD32-958E-6E43-98EF-23E2DF73F33E}"/>
              </a:ext>
            </a:extLst>
          </p:cNvPr>
          <p:cNvPicPr>
            <a:picLocks noChangeAspect="1"/>
          </p:cNvPicPr>
          <p:nvPr/>
        </p:nvPicPr>
        <p:blipFill>
          <a:blip r:embed="rId2"/>
          <a:stretch>
            <a:fillRect/>
          </a:stretch>
        </p:blipFill>
        <p:spPr>
          <a:xfrm>
            <a:off x="3180522" y="132521"/>
            <a:ext cx="5857461" cy="6493565"/>
          </a:xfrm>
          <a:prstGeom prst="rect">
            <a:avLst/>
          </a:prstGeom>
        </p:spPr>
      </p:pic>
    </p:spTree>
    <p:extLst>
      <p:ext uri="{BB962C8B-B14F-4D97-AF65-F5344CB8AC3E}">
        <p14:creationId xmlns:p14="http://schemas.microsoft.com/office/powerpoint/2010/main" val="15236626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95BA8E0C-14D1-D247-988D-7025CEEF30F7}"/>
              </a:ext>
            </a:extLst>
          </p:cNvPr>
          <p:cNvSpPr txBox="1">
            <a:spLocks noChangeArrowheads="1"/>
          </p:cNvSpPr>
          <p:nvPr/>
        </p:nvSpPr>
        <p:spPr bwMode="auto">
          <a:xfrm>
            <a:off x="1848995" y="381641"/>
            <a:ext cx="8494012"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633"/>
          </a:p>
        </p:txBody>
      </p:sp>
      <p:pic>
        <p:nvPicPr>
          <p:cNvPr id="3074" name="Picture 2">
            <a:extLst>
              <a:ext uri="{FF2B5EF4-FFF2-40B4-BE49-F238E27FC236}">
                <a16:creationId xmlns:a16="http://schemas.microsoft.com/office/drawing/2014/main" id="{9BD4D606-F4F5-D04A-9B98-83CE27FFA5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5697" y="6254578"/>
            <a:ext cx="1896680" cy="3816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a:extLst>
              <a:ext uri="{FF2B5EF4-FFF2-40B4-BE49-F238E27FC236}">
                <a16:creationId xmlns:a16="http://schemas.microsoft.com/office/drawing/2014/main" id="{CE3892F5-7EA8-7B44-9D4A-91FB44F463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9697" y="381641"/>
            <a:ext cx="6339017" cy="549129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0556FF80-A90B-FF43-B766-F99695E6F95D}"/>
              </a:ext>
            </a:extLst>
          </p:cNvPr>
          <p:cNvSpPr txBox="1">
            <a:spLocks noChangeArrowheads="1"/>
          </p:cNvSpPr>
          <p:nvPr/>
        </p:nvSpPr>
        <p:spPr bwMode="auto">
          <a:xfrm>
            <a:off x="3630461" y="6138646"/>
            <a:ext cx="3918652"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en-US" sz="1089" b="1" dirty="0">
                <a:latin typeface="Arial" panose="020B0604020202020204" pitchFamily="34" charset="0"/>
              </a:rPr>
              <a:t>Simon T. Landman et al. CMAJ 2019;191:E1321-E1331</a:t>
            </a:r>
          </a:p>
        </p:txBody>
      </p:sp>
      <p:sp>
        <p:nvSpPr>
          <p:cNvPr id="3077" name="Text Box 5">
            <a:extLst>
              <a:ext uri="{FF2B5EF4-FFF2-40B4-BE49-F238E27FC236}">
                <a16:creationId xmlns:a16="http://schemas.microsoft.com/office/drawing/2014/main" id="{1FDB11D6-57CF-5B4A-AE3F-A30E0468A452}"/>
              </a:ext>
            </a:extLst>
          </p:cNvPr>
          <p:cNvSpPr txBox="1">
            <a:spLocks noChangeArrowheads="1"/>
          </p:cNvSpPr>
          <p:nvPr/>
        </p:nvSpPr>
        <p:spPr bwMode="auto">
          <a:xfrm>
            <a:off x="1621451" y="6613175"/>
            <a:ext cx="4931078"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9pPr>
          </a:lstStyle>
          <a:p>
            <a:r>
              <a:rPr lang="en-GB" altLang="en-US" sz="907">
                <a:latin typeface="Arial" panose="020B0604020202020204" pitchFamily="34" charset="0"/>
              </a:rPr>
              <a:t>©2019 by Canadian Medical Association</a:t>
            </a:r>
          </a:p>
        </p:txBody>
      </p:sp>
    </p:spTree>
    <p:extLst>
      <p:ext uri="{BB962C8B-B14F-4D97-AF65-F5344CB8AC3E}">
        <p14:creationId xmlns:p14="http://schemas.microsoft.com/office/powerpoint/2010/main" val="26029765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A97BF-607B-A647-95DC-8E5442F4AE07}"/>
              </a:ext>
            </a:extLst>
          </p:cNvPr>
          <p:cNvSpPr>
            <a:spLocks noGrp="1"/>
          </p:cNvSpPr>
          <p:nvPr>
            <p:ph type="title"/>
          </p:nvPr>
        </p:nvSpPr>
        <p:spPr/>
        <p:txBody>
          <a:bodyPr/>
          <a:lstStyle/>
          <a:p>
            <a:r>
              <a:rPr lang="en-US" dirty="0"/>
              <a:t>Risks	</a:t>
            </a:r>
          </a:p>
        </p:txBody>
      </p:sp>
      <p:sp>
        <p:nvSpPr>
          <p:cNvPr id="3" name="Content Placeholder 2">
            <a:extLst>
              <a:ext uri="{FF2B5EF4-FFF2-40B4-BE49-F238E27FC236}">
                <a16:creationId xmlns:a16="http://schemas.microsoft.com/office/drawing/2014/main" id="{D85A2726-3EB3-A847-9A19-3EC0D6DE7E19}"/>
              </a:ext>
            </a:extLst>
          </p:cNvPr>
          <p:cNvSpPr>
            <a:spLocks noGrp="1"/>
          </p:cNvSpPr>
          <p:nvPr>
            <p:ph idx="1"/>
          </p:nvPr>
        </p:nvSpPr>
        <p:spPr/>
        <p:txBody>
          <a:bodyPr/>
          <a:lstStyle/>
          <a:p>
            <a:r>
              <a:rPr lang="en-US" dirty="0"/>
              <a:t>THC—present in lung lavage samples from 75-80% of acute injury victims</a:t>
            </a:r>
          </a:p>
          <a:p>
            <a:r>
              <a:rPr lang="en-US" dirty="0"/>
              <a:t>Vitamin E acetate—used as a thickener, usually with THC—present in lung lavage of over 90% of acute injury victims</a:t>
            </a:r>
          </a:p>
          <a:p>
            <a:r>
              <a:rPr lang="en-US" dirty="0"/>
              <a:t>Nicotine—present in lung lavage of over 60% of acute injury victims. Also present in lavage of smokers without symptoms</a:t>
            </a:r>
          </a:p>
          <a:p>
            <a:r>
              <a:rPr lang="en-US" dirty="0"/>
              <a:t>Other elements—CBD, plant oils, medium chain triglycerides, petroleum products, byproducts</a:t>
            </a:r>
          </a:p>
        </p:txBody>
      </p:sp>
    </p:spTree>
    <p:extLst>
      <p:ext uri="{BB962C8B-B14F-4D97-AF65-F5344CB8AC3E}">
        <p14:creationId xmlns:p14="http://schemas.microsoft.com/office/powerpoint/2010/main" val="19325006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A picture containing diagram&#10;&#10;Description automatically generated">
            <a:extLst>
              <a:ext uri="{FF2B5EF4-FFF2-40B4-BE49-F238E27FC236}">
                <a16:creationId xmlns:a16="http://schemas.microsoft.com/office/drawing/2014/main" id="{0578E677-FEA9-0244-9DCD-3FAFBE056E82}"/>
              </a:ext>
            </a:extLst>
          </p:cNvPr>
          <p:cNvPicPr>
            <a:picLocks noChangeAspect="1"/>
          </p:cNvPicPr>
          <p:nvPr/>
        </p:nvPicPr>
        <p:blipFill>
          <a:blip r:embed="rId2"/>
          <a:stretch>
            <a:fillRect/>
          </a:stretch>
        </p:blipFill>
        <p:spPr>
          <a:xfrm>
            <a:off x="2239108" y="0"/>
            <a:ext cx="7678615" cy="6858000"/>
          </a:xfrm>
          <a:prstGeom prst="rect">
            <a:avLst/>
          </a:prstGeom>
        </p:spPr>
      </p:pic>
      <p:sp>
        <p:nvSpPr>
          <p:cNvPr id="6" name="TextBox 5">
            <a:extLst>
              <a:ext uri="{FF2B5EF4-FFF2-40B4-BE49-F238E27FC236}">
                <a16:creationId xmlns:a16="http://schemas.microsoft.com/office/drawing/2014/main" id="{A7BF8E63-6915-5441-8AEE-05DCF937F1BD}"/>
              </a:ext>
            </a:extLst>
          </p:cNvPr>
          <p:cNvSpPr txBox="1"/>
          <p:nvPr/>
        </p:nvSpPr>
        <p:spPr>
          <a:xfrm>
            <a:off x="10140461" y="6013938"/>
            <a:ext cx="1713611" cy="646331"/>
          </a:xfrm>
          <a:prstGeom prst="rect">
            <a:avLst/>
          </a:prstGeom>
          <a:noFill/>
        </p:spPr>
        <p:txBody>
          <a:bodyPr wrap="none" rtlCol="0">
            <a:spAutoFit/>
          </a:bodyPr>
          <a:lstStyle/>
          <a:p>
            <a:r>
              <a:rPr lang="en-US" dirty="0" err="1"/>
              <a:t>Traboulsi</a:t>
            </a:r>
            <a:r>
              <a:rPr lang="en-US" dirty="0"/>
              <a:t> H </a:t>
            </a:r>
            <a:r>
              <a:rPr lang="en-US" i="1" dirty="0"/>
              <a:t>J Int </a:t>
            </a:r>
          </a:p>
          <a:p>
            <a:r>
              <a:rPr lang="en-US" i="1" dirty="0"/>
              <a:t>Mol Sci </a:t>
            </a:r>
            <a:r>
              <a:rPr lang="en-US" dirty="0"/>
              <a:t>2020</a:t>
            </a:r>
          </a:p>
        </p:txBody>
      </p:sp>
    </p:spTree>
    <p:extLst>
      <p:ext uri="{BB962C8B-B14F-4D97-AF65-F5344CB8AC3E}">
        <p14:creationId xmlns:p14="http://schemas.microsoft.com/office/powerpoint/2010/main" val="39814441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357A0F4A-D4A8-134D-99BA-4169C86C2553}"/>
              </a:ext>
            </a:extLst>
          </p:cNvPr>
          <p:cNvSpPr txBox="1">
            <a:spLocks noChangeArrowheads="1"/>
          </p:cNvSpPr>
          <p:nvPr/>
        </p:nvSpPr>
        <p:spPr bwMode="auto">
          <a:xfrm>
            <a:off x="1848995" y="381641"/>
            <a:ext cx="8494012"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a:r>
              <a:rPr lang="en-GB" altLang="en-US" sz="1452" b="1">
                <a:latin typeface="Arial" panose="020B0604020202020204" pitchFamily="34" charset="0"/>
              </a:rPr>
              <a:t>Patterns of disease shown in case reports of vaping-associated pulmonary illnesses: an overview of the medical literature up to Oct. 30, 2019*. </a:t>
            </a:r>
          </a:p>
        </p:txBody>
      </p:sp>
      <p:pic>
        <p:nvPicPr>
          <p:cNvPr id="3074" name="Picture 2">
            <a:extLst>
              <a:ext uri="{FF2B5EF4-FFF2-40B4-BE49-F238E27FC236}">
                <a16:creationId xmlns:a16="http://schemas.microsoft.com/office/drawing/2014/main" id="{60AD19BE-1695-DE40-BCFD-472615F2C3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5697" y="6254578"/>
            <a:ext cx="1896680" cy="3816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a:extLst>
              <a:ext uri="{FF2B5EF4-FFF2-40B4-BE49-F238E27FC236}">
                <a16:creationId xmlns:a16="http://schemas.microsoft.com/office/drawing/2014/main" id="{5A9A0482-C72B-D84E-9F86-120EC6D8BB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8995" y="965236"/>
            <a:ext cx="8495323" cy="52760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29892225-0AB4-964D-83A0-17AA1F89E1AF}"/>
              </a:ext>
            </a:extLst>
          </p:cNvPr>
          <p:cNvSpPr txBox="1">
            <a:spLocks noChangeArrowheads="1"/>
          </p:cNvSpPr>
          <p:nvPr/>
        </p:nvSpPr>
        <p:spPr bwMode="auto">
          <a:xfrm>
            <a:off x="3902188" y="6370762"/>
            <a:ext cx="3918652"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en-US" sz="1089" b="1">
                <a:latin typeface="Arial" panose="020B0604020202020204" pitchFamily="34" charset="0"/>
              </a:rPr>
              <a:t>Simon T. Landman et al. CMAJ 2019;191:E1321-E1331</a:t>
            </a:r>
          </a:p>
        </p:txBody>
      </p:sp>
      <p:sp>
        <p:nvSpPr>
          <p:cNvPr id="3077" name="Text Box 5">
            <a:extLst>
              <a:ext uri="{FF2B5EF4-FFF2-40B4-BE49-F238E27FC236}">
                <a16:creationId xmlns:a16="http://schemas.microsoft.com/office/drawing/2014/main" id="{7417DBDF-7559-AC4D-B04E-C62FE4A29883}"/>
              </a:ext>
            </a:extLst>
          </p:cNvPr>
          <p:cNvSpPr txBox="1">
            <a:spLocks noChangeArrowheads="1"/>
          </p:cNvSpPr>
          <p:nvPr/>
        </p:nvSpPr>
        <p:spPr bwMode="auto">
          <a:xfrm>
            <a:off x="1621451" y="6613175"/>
            <a:ext cx="4931078"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9pPr>
          </a:lstStyle>
          <a:p>
            <a:r>
              <a:rPr lang="en-GB" altLang="en-US" sz="907">
                <a:latin typeface="Arial" panose="020B0604020202020204" pitchFamily="34" charset="0"/>
              </a:rPr>
              <a:t>©2019 by Canadian Medical Association</a:t>
            </a:r>
          </a:p>
        </p:txBody>
      </p:sp>
    </p:spTree>
    <p:extLst>
      <p:ext uri="{BB962C8B-B14F-4D97-AF65-F5344CB8AC3E}">
        <p14:creationId xmlns:p14="http://schemas.microsoft.com/office/powerpoint/2010/main" val="13181025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357A0F4A-D4A8-134D-99BA-4169C86C2553}"/>
              </a:ext>
            </a:extLst>
          </p:cNvPr>
          <p:cNvSpPr txBox="1">
            <a:spLocks noChangeArrowheads="1"/>
          </p:cNvSpPr>
          <p:nvPr/>
        </p:nvSpPr>
        <p:spPr bwMode="auto">
          <a:xfrm>
            <a:off x="1848995" y="381641"/>
            <a:ext cx="8494012"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a:r>
              <a:rPr lang="en-GB" altLang="en-US" sz="1452" b="1">
                <a:latin typeface="Arial" panose="020B0604020202020204" pitchFamily="34" charset="0"/>
              </a:rPr>
              <a:t>Patterns of disease shown in case reports of vaping-associated pulmonary illnesses: an overview of the medical literature up to Oct. 30, 2019*. </a:t>
            </a:r>
          </a:p>
        </p:txBody>
      </p:sp>
      <p:pic>
        <p:nvPicPr>
          <p:cNvPr id="3074" name="Picture 2">
            <a:extLst>
              <a:ext uri="{FF2B5EF4-FFF2-40B4-BE49-F238E27FC236}">
                <a16:creationId xmlns:a16="http://schemas.microsoft.com/office/drawing/2014/main" id="{60AD19BE-1695-DE40-BCFD-472615F2C3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5697" y="6254578"/>
            <a:ext cx="1896680" cy="3816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a:extLst>
              <a:ext uri="{FF2B5EF4-FFF2-40B4-BE49-F238E27FC236}">
                <a16:creationId xmlns:a16="http://schemas.microsoft.com/office/drawing/2014/main" id="{5A9A0482-C72B-D84E-9F86-120EC6D8BBE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7434"/>
          <a:stretch/>
        </p:blipFill>
        <p:spPr bwMode="auto">
          <a:xfrm>
            <a:off x="1169581" y="965236"/>
            <a:ext cx="9664996" cy="527879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29892225-0AB4-964D-83A0-17AA1F89E1AF}"/>
              </a:ext>
            </a:extLst>
          </p:cNvPr>
          <p:cNvSpPr txBox="1">
            <a:spLocks noChangeArrowheads="1"/>
          </p:cNvSpPr>
          <p:nvPr/>
        </p:nvSpPr>
        <p:spPr bwMode="auto">
          <a:xfrm>
            <a:off x="3902188" y="6370762"/>
            <a:ext cx="3918652"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en-US" sz="1089" b="1">
                <a:latin typeface="Arial" panose="020B0604020202020204" pitchFamily="34" charset="0"/>
              </a:rPr>
              <a:t>Simon T. Landman et al. CMAJ 2019;191:E1321-E1331</a:t>
            </a:r>
          </a:p>
        </p:txBody>
      </p:sp>
      <p:sp>
        <p:nvSpPr>
          <p:cNvPr id="3077" name="Text Box 5">
            <a:extLst>
              <a:ext uri="{FF2B5EF4-FFF2-40B4-BE49-F238E27FC236}">
                <a16:creationId xmlns:a16="http://schemas.microsoft.com/office/drawing/2014/main" id="{7417DBDF-7559-AC4D-B04E-C62FE4A29883}"/>
              </a:ext>
            </a:extLst>
          </p:cNvPr>
          <p:cNvSpPr txBox="1">
            <a:spLocks noChangeArrowheads="1"/>
          </p:cNvSpPr>
          <p:nvPr/>
        </p:nvSpPr>
        <p:spPr bwMode="auto">
          <a:xfrm>
            <a:off x="1621451" y="6613175"/>
            <a:ext cx="4931078"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9pPr>
          </a:lstStyle>
          <a:p>
            <a:r>
              <a:rPr lang="en-GB" altLang="en-US" sz="907">
                <a:latin typeface="Arial" panose="020B0604020202020204" pitchFamily="34" charset="0"/>
              </a:rPr>
              <a:t>©2019 by Canadian Medical Association</a:t>
            </a:r>
          </a:p>
        </p:txBody>
      </p:sp>
    </p:spTree>
    <p:extLst>
      <p:ext uri="{BB962C8B-B14F-4D97-AF65-F5344CB8AC3E}">
        <p14:creationId xmlns:p14="http://schemas.microsoft.com/office/powerpoint/2010/main" val="37809128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357A0F4A-D4A8-134D-99BA-4169C86C2553}"/>
              </a:ext>
            </a:extLst>
          </p:cNvPr>
          <p:cNvSpPr txBox="1">
            <a:spLocks noChangeArrowheads="1"/>
          </p:cNvSpPr>
          <p:nvPr/>
        </p:nvSpPr>
        <p:spPr bwMode="auto">
          <a:xfrm>
            <a:off x="1848995" y="381641"/>
            <a:ext cx="8494012"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a:r>
              <a:rPr lang="en-GB" altLang="en-US" sz="1452" b="1">
                <a:latin typeface="Arial" panose="020B0604020202020204" pitchFamily="34" charset="0"/>
              </a:rPr>
              <a:t>Patterns of disease shown in case reports of vaping-associated pulmonary illnesses: an overview of the medical literature up to Oct. 30, 2019*. </a:t>
            </a:r>
          </a:p>
        </p:txBody>
      </p:sp>
      <p:pic>
        <p:nvPicPr>
          <p:cNvPr id="3074" name="Picture 2">
            <a:extLst>
              <a:ext uri="{FF2B5EF4-FFF2-40B4-BE49-F238E27FC236}">
                <a16:creationId xmlns:a16="http://schemas.microsoft.com/office/drawing/2014/main" id="{60AD19BE-1695-DE40-BCFD-472615F2C3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5697" y="6254578"/>
            <a:ext cx="1896680" cy="3816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a:extLst>
              <a:ext uri="{FF2B5EF4-FFF2-40B4-BE49-F238E27FC236}">
                <a16:creationId xmlns:a16="http://schemas.microsoft.com/office/drawing/2014/main" id="{5A9A0482-C72B-D84E-9F86-120EC6D8BBE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2363" b="12697"/>
          <a:stretch/>
        </p:blipFill>
        <p:spPr bwMode="auto">
          <a:xfrm>
            <a:off x="946299" y="1041991"/>
            <a:ext cx="10143460" cy="498666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29892225-0AB4-964D-83A0-17AA1F89E1AF}"/>
              </a:ext>
            </a:extLst>
          </p:cNvPr>
          <p:cNvSpPr txBox="1">
            <a:spLocks noChangeArrowheads="1"/>
          </p:cNvSpPr>
          <p:nvPr/>
        </p:nvSpPr>
        <p:spPr bwMode="auto">
          <a:xfrm>
            <a:off x="3902188" y="6370762"/>
            <a:ext cx="3918652"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en-US" sz="1089" b="1">
                <a:latin typeface="Arial" panose="020B0604020202020204" pitchFamily="34" charset="0"/>
              </a:rPr>
              <a:t>Simon T. Landman et al. CMAJ 2019;191:E1321-E1331</a:t>
            </a:r>
          </a:p>
        </p:txBody>
      </p:sp>
      <p:sp>
        <p:nvSpPr>
          <p:cNvPr id="3077" name="Text Box 5">
            <a:extLst>
              <a:ext uri="{FF2B5EF4-FFF2-40B4-BE49-F238E27FC236}">
                <a16:creationId xmlns:a16="http://schemas.microsoft.com/office/drawing/2014/main" id="{7417DBDF-7559-AC4D-B04E-C62FE4A29883}"/>
              </a:ext>
            </a:extLst>
          </p:cNvPr>
          <p:cNvSpPr txBox="1">
            <a:spLocks noChangeArrowheads="1"/>
          </p:cNvSpPr>
          <p:nvPr/>
        </p:nvSpPr>
        <p:spPr bwMode="auto">
          <a:xfrm>
            <a:off x="1621451" y="6613175"/>
            <a:ext cx="4931078"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9pPr>
          </a:lstStyle>
          <a:p>
            <a:r>
              <a:rPr lang="en-GB" altLang="en-US" sz="907">
                <a:latin typeface="Arial" panose="020B0604020202020204" pitchFamily="34" charset="0"/>
              </a:rPr>
              <a:t>©2019 by Canadian Medical Association</a:t>
            </a:r>
          </a:p>
        </p:txBody>
      </p:sp>
    </p:spTree>
    <p:extLst>
      <p:ext uri="{BB962C8B-B14F-4D97-AF65-F5344CB8AC3E}">
        <p14:creationId xmlns:p14="http://schemas.microsoft.com/office/powerpoint/2010/main" val="21998746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a:extLst>
              <a:ext uri="{FF2B5EF4-FFF2-40B4-BE49-F238E27FC236}">
                <a16:creationId xmlns:a16="http://schemas.microsoft.com/office/drawing/2014/main" id="{70E84401-352F-8F42-96AF-535DF2433F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6056" y="6447585"/>
            <a:ext cx="2255184" cy="3487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4" name="Rectangle 2">
            <a:extLst>
              <a:ext uri="{FF2B5EF4-FFF2-40B4-BE49-F238E27FC236}">
                <a16:creationId xmlns:a16="http://schemas.microsoft.com/office/drawing/2014/main" id="{917769B1-48F8-8D48-8A66-DF76F3A77F16}"/>
              </a:ext>
            </a:extLst>
          </p:cNvPr>
          <p:cNvSpPr>
            <a:spLocks noGrp="1" noChangeArrowheads="1"/>
          </p:cNvSpPr>
          <p:nvPr>
            <p:ph type="title"/>
          </p:nvPr>
        </p:nvSpPr>
        <p:spPr bwMode="auto">
          <a:xfrm>
            <a:off x="1816755" y="6429375"/>
            <a:ext cx="6194051" cy="32076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12006" rIns="0" bIns="0" numCol="1" rtlCol="0" anchor="ctr" anchorCtr="0" compatLnSpc="1">
            <a:prstTxWarp prst="textNoShape">
              <a:avLst/>
            </a:prstTxWarp>
            <a:normAutofit/>
          </a:bodyPr>
          <a:lstStyle/>
          <a:p>
            <a:pPr>
              <a:tabLst>
                <a:tab pos="638769" algn="l"/>
                <a:tab pos="1277539" algn="l"/>
                <a:tab pos="1916308" algn="l"/>
                <a:tab pos="2555077" algn="l"/>
                <a:tab pos="3193847" algn="l"/>
                <a:tab pos="3832616" algn="l"/>
                <a:tab pos="4471386" algn="l"/>
                <a:tab pos="5110155" algn="l"/>
                <a:tab pos="5748924" algn="l"/>
              </a:tabLst>
            </a:pPr>
            <a:r>
              <a:rPr lang="en-US" altLang="en-US" sz="1059" b="1">
                <a:ea typeface="Arial Unicode MS" panose="020B0604020202020204" pitchFamily="34" charset="-128"/>
                <a:cs typeface="Arial Unicode MS" panose="020B0604020202020204" pitchFamily="34" charset="-128"/>
              </a:rPr>
              <a:t>SD Maddock et al. N Engl J Med 2019;381:1488-1489.</a:t>
            </a:r>
          </a:p>
        </p:txBody>
      </p:sp>
      <p:pic>
        <p:nvPicPr>
          <p:cNvPr id="3075" name="Picture 3">
            <a:extLst>
              <a:ext uri="{FF2B5EF4-FFF2-40B4-BE49-F238E27FC236}">
                <a16:creationId xmlns:a16="http://schemas.microsoft.com/office/drawing/2014/main" id="{46F340A7-3238-714F-8C6C-0B5CF49AD3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6755" y="1031359"/>
            <a:ext cx="8558490" cy="541622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AutoShape 4">
            <a:extLst>
              <a:ext uri="{FF2B5EF4-FFF2-40B4-BE49-F238E27FC236}">
                <a16:creationId xmlns:a16="http://schemas.microsoft.com/office/drawing/2014/main" id="{557603F4-AA94-3745-A7C5-A4DA47DE907F}"/>
              </a:ext>
            </a:extLst>
          </p:cNvPr>
          <p:cNvSpPr>
            <a:spLocks noChangeArrowheads="1"/>
          </p:cNvSpPr>
          <p:nvPr/>
        </p:nvSpPr>
        <p:spPr bwMode="auto">
          <a:xfrm>
            <a:off x="2061883" y="292754"/>
            <a:ext cx="8068235" cy="645739"/>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nchorCtr="1"/>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9pPr>
          </a:lstStyle>
          <a:p>
            <a:r>
              <a:rPr lang="en-US" altLang="en-US" sz="2118" b="1" dirty="0">
                <a:solidFill>
                  <a:schemeClr val="tx1"/>
                </a:solidFill>
                <a:ea typeface="Arial Unicode MS" panose="020B0604020202020204" pitchFamily="34" charset="-128"/>
                <a:cs typeface="Arial Unicode MS" panose="020B0604020202020204" pitchFamily="34" charset="-128"/>
              </a:rPr>
              <a:t>Presentation, Characteristics, and Outcome of Six Patients in Utah with Pulmonary Illness Related to E-Cigarette </a:t>
            </a:r>
            <a:r>
              <a:rPr lang="en-US" altLang="en-US" sz="2118" b="1" dirty="0">
                <a:ea typeface="Arial Unicode MS" panose="020B0604020202020204" pitchFamily="34" charset="-128"/>
                <a:cs typeface="Arial Unicode MS" panose="020B0604020202020204" pitchFamily="34" charset="-128"/>
              </a:rPr>
              <a:t>Use.*</a:t>
            </a:r>
          </a:p>
        </p:txBody>
      </p:sp>
    </p:spTree>
    <p:extLst>
      <p:ext uri="{BB962C8B-B14F-4D97-AF65-F5344CB8AC3E}">
        <p14:creationId xmlns:p14="http://schemas.microsoft.com/office/powerpoint/2010/main" val="14893545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5B65E9-08D0-3C49-87B2-922782E6E01D}"/>
              </a:ext>
            </a:extLst>
          </p:cNvPr>
          <p:cNvSpPr>
            <a:spLocks noGrp="1"/>
          </p:cNvSpPr>
          <p:nvPr>
            <p:ph type="title"/>
          </p:nvPr>
        </p:nvSpPr>
        <p:spPr>
          <a:xfrm>
            <a:off x="686834" y="1153572"/>
            <a:ext cx="3200400" cy="4461163"/>
          </a:xfrm>
        </p:spPr>
        <p:txBody>
          <a:bodyPr>
            <a:normAutofit/>
          </a:bodyPr>
          <a:lstStyle/>
          <a:p>
            <a:r>
              <a:rPr lang="en-US">
                <a:solidFill>
                  <a:srgbClr val="FFFFFF"/>
                </a:solidFill>
              </a:rPr>
              <a:t>Disclosures</a:t>
            </a:r>
          </a:p>
        </p:txBody>
      </p:sp>
      <p:sp>
        <p:nvSpPr>
          <p:cNvPr id="19"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0" name="Content Placeholder 2">
            <a:extLst>
              <a:ext uri="{FF2B5EF4-FFF2-40B4-BE49-F238E27FC236}">
                <a16:creationId xmlns:a16="http://schemas.microsoft.com/office/drawing/2014/main" id="{9054D7DA-3201-AC4D-A085-A658CB633AEF}"/>
              </a:ext>
            </a:extLst>
          </p:cNvPr>
          <p:cNvSpPr>
            <a:spLocks noGrp="1"/>
          </p:cNvSpPr>
          <p:nvPr>
            <p:ph idx="1"/>
          </p:nvPr>
        </p:nvSpPr>
        <p:spPr>
          <a:xfrm>
            <a:off x="4447308" y="591344"/>
            <a:ext cx="6906491" cy="5585619"/>
          </a:xfrm>
        </p:spPr>
        <p:txBody>
          <a:bodyPr anchor="ctr">
            <a:normAutofit/>
          </a:bodyPr>
          <a:lstStyle/>
          <a:p>
            <a:r>
              <a:rPr lang="en-US"/>
              <a:t>I have no relevant financial relationships with the manufacture(s) of any commercial product(s) and/or providers(s) of commercial services discussed in this CME activity.</a:t>
            </a:r>
          </a:p>
          <a:p>
            <a:endParaRPr lang="en-US"/>
          </a:p>
          <a:p>
            <a:r>
              <a:rPr lang="en-US"/>
              <a:t>I do not intend to discuss an unapproved/investigative use of a commercial product/device in my presentation. </a:t>
            </a:r>
          </a:p>
          <a:p>
            <a:endParaRPr lang="en-US"/>
          </a:p>
          <a:p>
            <a:pPr marL="0" indent="0">
              <a:buNone/>
            </a:pPr>
            <a:endParaRPr lang="en-US"/>
          </a:p>
        </p:txBody>
      </p:sp>
    </p:spTree>
    <p:extLst>
      <p:ext uri="{BB962C8B-B14F-4D97-AF65-F5344CB8AC3E}">
        <p14:creationId xmlns:p14="http://schemas.microsoft.com/office/powerpoint/2010/main" val="31357471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BECFA2-695F-0247-AFE6-376A5EFEBD83}"/>
              </a:ext>
            </a:extLst>
          </p:cNvPr>
          <p:cNvPicPr>
            <a:picLocks noChangeAspect="1"/>
          </p:cNvPicPr>
          <p:nvPr/>
        </p:nvPicPr>
        <p:blipFill>
          <a:blip r:embed="rId2"/>
          <a:stretch>
            <a:fillRect/>
          </a:stretch>
        </p:blipFill>
        <p:spPr>
          <a:xfrm>
            <a:off x="866714" y="0"/>
            <a:ext cx="4512271" cy="6858000"/>
          </a:xfrm>
          <a:prstGeom prst="rect">
            <a:avLst/>
          </a:prstGeom>
        </p:spPr>
      </p:pic>
      <p:pic>
        <p:nvPicPr>
          <p:cNvPr id="5" name="Picture 4" descr="Table&#10;&#10;Description automatically generated">
            <a:extLst>
              <a:ext uri="{FF2B5EF4-FFF2-40B4-BE49-F238E27FC236}">
                <a16:creationId xmlns:a16="http://schemas.microsoft.com/office/drawing/2014/main" id="{B5E2FAFB-9008-FA4E-B095-604685AF727B}"/>
              </a:ext>
            </a:extLst>
          </p:cNvPr>
          <p:cNvPicPr>
            <a:picLocks noChangeAspect="1"/>
          </p:cNvPicPr>
          <p:nvPr/>
        </p:nvPicPr>
        <p:blipFill>
          <a:blip r:embed="rId3"/>
          <a:stretch>
            <a:fillRect/>
          </a:stretch>
        </p:blipFill>
        <p:spPr>
          <a:xfrm>
            <a:off x="5773008" y="803361"/>
            <a:ext cx="4699000" cy="4559300"/>
          </a:xfrm>
          <a:prstGeom prst="rect">
            <a:avLst/>
          </a:prstGeom>
        </p:spPr>
      </p:pic>
      <p:sp>
        <p:nvSpPr>
          <p:cNvPr id="6" name="TextBox 5">
            <a:extLst>
              <a:ext uri="{FF2B5EF4-FFF2-40B4-BE49-F238E27FC236}">
                <a16:creationId xmlns:a16="http://schemas.microsoft.com/office/drawing/2014/main" id="{9BA62E50-0669-4142-8840-FAB6A4F00040}"/>
              </a:ext>
            </a:extLst>
          </p:cNvPr>
          <p:cNvSpPr txBox="1"/>
          <p:nvPr/>
        </p:nvSpPr>
        <p:spPr>
          <a:xfrm>
            <a:off x="6030097" y="6116595"/>
            <a:ext cx="4298164" cy="369332"/>
          </a:xfrm>
          <a:prstGeom prst="rect">
            <a:avLst/>
          </a:prstGeom>
          <a:noFill/>
        </p:spPr>
        <p:txBody>
          <a:bodyPr wrap="none" rtlCol="0">
            <a:spAutoFit/>
          </a:bodyPr>
          <a:lstStyle/>
          <a:p>
            <a:r>
              <a:rPr lang="en-US" dirty="0" err="1"/>
              <a:t>Aberegg</a:t>
            </a:r>
            <a:r>
              <a:rPr lang="en-US" dirty="0"/>
              <a:t> SK et al, </a:t>
            </a:r>
            <a:r>
              <a:rPr lang="en-US" i="1" dirty="0"/>
              <a:t>JAMA Network Open </a:t>
            </a:r>
            <a:r>
              <a:rPr lang="en-US" dirty="0"/>
              <a:t>2020</a:t>
            </a:r>
          </a:p>
        </p:txBody>
      </p:sp>
      <p:sp>
        <p:nvSpPr>
          <p:cNvPr id="7" name="TextBox 6">
            <a:extLst>
              <a:ext uri="{FF2B5EF4-FFF2-40B4-BE49-F238E27FC236}">
                <a16:creationId xmlns:a16="http://schemas.microsoft.com/office/drawing/2014/main" id="{8EA7D734-ED65-C441-AA6B-E48A348F3EA9}"/>
              </a:ext>
            </a:extLst>
          </p:cNvPr>
          <p:cNvSpPr txBox="1"/>
          <p:nvPr/>
        </p:nvSpPr>
        <p:spPr>
          <a:xfrm>
            <a:off x="7181630" y="241728"/>
            <a:ext cx="2647520" cy="461665"/>
          </a:xfrm>
          <a:prstGeom prst="rect">
            <a:avLst/>
          </a:prstGeom>
          <a:noFill/>
        </p:spPr>
        <p:txBody>
          <a:bodyPr wrap="none" rtlCol="0">
            <a:spAutoFit/>
          </a:bodyPr>
          <a:lstStyle/>
          <a:p>
            <a:r>
              <a:rPr lang="en-US" sz="2400" b="1" dirty="0"/>
              <a:t>Newest Case Series</a:t>
            </a:r>
          </a:p>
        </p:txBody>
      </p:sp>
    </p:spTree>
    <p:extLst>
      <p:ext uri="{BB962C8B-B14F-4D97-AF65-F5344CB8AC3E}">
        <p14:creationId xmlns:p14="http://schemas.microsoft.com/office/powerpoint/2010/main" val="14484872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a:extLst>
              <a:ext uri="{FF2B5EF4-FFF2-40B4-BE49-F238E27FC236}">
                <a16:creationId xmlns:a16="http://schemas.microsoft.com/office/drawing/2014/main" id="{BEAF01F0-59F0-4A43-B939-050CE5B1B3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6056" y="6447585"/>
            <a:ext cx="2255184" cy="3487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4" name="Rectangle 2">
            <a:extLst>
              <a:ext uri="{FF2B5EF4-FFF2-40B4-BE49-F238E27FC236}">
                <a16:creationId xmlns:a16="http://schemas.microsoft.com/office/drawing/2014/main" id="{5F0CDEE6-4912-2040-AEAA-938075CCAA34}"/>
              </a:ext>
            </a:extLst>
          </p:cNvPr>
          <p:cNvSpPr>
            <a:spLocks noGrp="1" noChangeArrowheads="1"/>
          </p:cNvSpPr>
          <p:nvPr>
            <p:ph type="title"/>
          </p:nvPr>
        </p:nvSpPr>
        <p:spPr bwMode="auto">
          <a:xfrm>
            <a:off x="1816755" y="6429375"/>
            <a:ext cx="6194051" cy="32076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12006" rIns="0" bIns="0" numCol="1" rtlCol="0" anchor="ctr" anchorCtr="0" compatLnSpc="1">
            <a:prstTxWarp prst="textNoShape">
              <a:avLst/>
            </a:prstTxWarp>
            <a:normAutofit/>
          </a:bodyPr>
          <a:lstStyle/>
          <a:p>
            <a:pPr>
              <a:tabLst>
                <a:tab pos="638769" algn="l"/>
                <a:tab pos="1277539" algn="l"/>
                <a:tab pos="1916308" algn="l"/>
                <a:tab pos="2555077" algn="l"/>
                <a:tab pos="3193847" algn="l"/>
                <a:tab pos="3832616" algn="l"/>
                <a:tab pos="4471386" algn="l"/>
                <a:tab pos="5110155" algn="l"/>
                <a:tab pos="5748924" algn="l"/>
              </a:tabLst>
            </a:pPr>
            <a:r>
              <a:rPr lang="en-US" altLang="en-US" sz="1059" b="1">
                <a:ea typeface="Arial Unicode MS" panose="020B0604020202020204" pitchFamily="34" charset="-128"/>
                <a:cs typeface="Arial Unicode MS" panose="020B0604020202020204" pitchFamily="34" charset="-128"/>
              </a:rPr>
              <a:t>TS Henry et al. N Engl J Med 2019;381:1486-1487.</a:t>
            </a:r>
          </a:p>
        </p:txBody>
      </p:sp>
      <p:pic>
        <p:nvPicPr>
          <p:cNvPr id="3075" name="Picture 3">
            <a:extLst>
              <a:ext uri="{FF2B5EF4-FFF2-40B4-BE49-F238E27FC236}">
                <a16:creationId xmlns:a16="http://schemas.microsoft.com/office/drawing/2014/main" id="{3B63CEA5-0DA2-374F-B8D9-D1DD281DC8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5125" y="1255059"/>
            <a:ext cx="6380350" cy="482833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AutoShape 4">
            <a:extLst>
              <a:ext uri="{FF2B5EF4-FFF2-40B4-BE49-F238E27FC236}">
                <a16:creationId xmlns:a16="http://schemas.microsoft.com/office/drawing/2014/main" id="{FBF08D79-39AD-4744-8D96-630D61516631}"/>
              </a:ext>
            </a:extLst>
          </p:cNvPr>
          <p:cNvSpPr>
            <a:spLocks noChangeArrowheads="1"/>
          </p:cNvSpPr>
          <p:nvPr/>
        </p:nvSpPr>
        <p:spPr bwMode="auto">
          <a:xfrm>
            <a:off x="2061883" y="292754"/>
            <a:ext cx="8068235" cy="645739"/>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nchorCtr="1"/>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9pPr>
          </a:lstStyle>
          <a:p>
            <a:r>
              <a:rPr lang="en-US" altLang="en-US" sz="2118" b="1" dirty="0">
                <a:solidFill>
                  <a:schemeClr val="tx1"/>
                </a:solidFill>
                <a:ea typeface="Arial Unicode MS" panose="020B0604020202020204" pitchFamily="34" charset="-128"/>
                <a:cs typeface="Arial Unicode MS" panose="020B0604020202020204" pitchFamily="34" charset="-128"/>
              </a:rPr>
              <a:t>Computed Tomographic Scans of the Chest Obtained from Patients with Vaping-Associated Lung Injury.</a:t>
            </a:r>
          </a:p>
        </p:txBody>
      </p:sp>
    </p:spTree>
    <p:extLst>
      <p:ext uri="{BB962C8B-B14F-4D97-AF65-F5344CB8AC3E}">
        <p14:creationId xmlns:p14="http://schemas.microsoft.com/office/powerpoint/2010/main" val="21535330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a:extLst>
              <a:ext uri="{FF2B5EF4-FFF2-40B4-BE49-F238E27FC236}">
                <a16:creationId xmlns:a16="http://schemas.microsoft.com/office/drawing/2014/main" id="{A07F1F1D-90B7-8D41-B814-51D35A69AF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6056" y="6447585"/>
            <a:ext cx="2255184" cy="3487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4" name="Rectangle 2">
            <a:extLst>
              <a:ext uri="{FF2B5EF4-FFF2-40B4-BE49-F238E27FC236}">
                <a16:creationId xmlns:a16="http://schemas.microsoft.com/office/drawing/2014/main" id="{21541A6A-444D-FA4A-8273-B206A659E6BF}"/>
              </a:ext>
            </a:extLst>
          </p:cNvPr>
          <p:cNvSpPr>
            <a:spLocks noGrp="1" noChangeArrowheads="1"/>
          </p:cNvSpPr>
          <p:nvPr>
            <p:ph type="title"/>
          </p:nvPr>
        </p:nvSpPr>
        <p:spPr bwMode="auto">
          <a:xfrm>
            <a:off x="1816755" y="6429375"/>
            <a:ext cx="6194051" cy="32076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12006" rIns="0" bIns="0" numCol="1" rtlCol="0" anchor="ctr" anchorCtr="0" compatLnSpc="1">
            <a:prstTxWarp prst="textNoShape">
              <a:avLst/>
            </a:prstTxWarp>
            <a:normAutofit/>
          </a:bodyPr>
          <a:lstStyle/>
          <a:p>
            <a:pPr>
              <a:tabLst>
                <a:tab pos="638769" algn="l"/>
                <a:tab pos="1277539" algn="l"/>
                <a:tab pos="1916308" algn="l"/>
                <a:tab pos="2555077" algn="l"/>
                <a:tab pos="3193847" algn="l"/>
                <a:tab pos="3832616" algn="l"/>
                <a:tab pos="4471386" algn="l"/>
                <a:tab pos="5110155" algn="l"/>
                <a:tab pos="5748924" algn="l"/>
              </a:tabLst>
            </a:pPr>
            <a:r>
              <a:rPr lang="en-US" altLang="en-US" sz="1059" b="1">
                <a:ea typeface="Arial Unicode MS" panose="020B0604020202020204" pitchFamily="34" charset="-128"/>
                <a:cs typeface="Arial Unicode MS" panose="020B0604020202020204" pitchFamily="34" charset="-128"/>
              </a:rPr>
              <a:t>JE Layden et al. N Engl J Med 2019. DOI: 10.1056/NEJMoa1911614</a:t>
            </a:r>
          </a:p>
        </p:txBody>
      </p:sp>
      <p:pic>
        <p:nvPicPr>
          <p:cNvPr id="3075" name="Picture 3">
            <a:extLst>
              <a:ext uri="{FF2B5EF4-FFF2-40B4-BE49-F238E27FC236}">
                <a16:creationId xmlns:a16="http://schemas.microsoft.com/office/drawing/2014/main" id="{A192C5D3-9779-804E-B386-63EB9C34D1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8347" y="1213900"/>
            <a:ext cx="5109534" cy="492185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AutoShape 4">
            <a:extLst>
              <a:ext uri="{FF2B5EF4-FFF2-40B4-BE49-F238E27FC236}">
                <a16:creationId xmlns:a16="http://schemas.microsoft.com/office/drawing/2014/main" id="{FF25AE0F-51BB-F64C-A8F0-F8FEFFB6F900}"/>
              </a:ext>
            </a:extLst>
          </p:cNvPr>
          <p:cNvSpPr>
            <a:spLocks noChangeArrowheads="1"/>
          </p:cNvSpPr>
          <p:nvPr/>
        </p:nvSpPr>
        <p:spPr bwMode="auto">
          <a:xfrm>
            <a:off x="2061883" y="292754"/>
            <a:ext cx="8068235" cy="645739"/>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nchorCtr="1"/>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9pPr>
          </a:lstStyle>
          <a:p>
            <a:r>
              <a:rPr lang="en-US" altLang="en-US" sz="2118" b="1" dirty="0">
                <a:solidFill>
                  <a:schemeClr val="tx1"/>
                </a:solidFill>
                <a:ea typeface="Arial Unicode MS" panose="020B0604020202020204" pitchFamily="34" charset="-128"/>
                <a:cs typeface="Arial Unicode MS" panose="020B0604020202020204" pitchFamily="34" charset="-128"/>
              </a:rPr>
              <a:t>Chest Radiographs and High-Resolution Computed Tomographic Imaging in a 17-Year-Old Male Patient with Diffuse Lung Disease.</a:t>
            </a:r>
          </a:p>
        </p:txBody>
      </p:sp>
    </p:spTree>
    <p:extLst>
      <p:ext uri="{BB962C8B-B14F-4D97-AF65-F5344CB8AC3E}">
        <p14:creationId xmlns:p14="http://schemas.microsoft.com/office/powerpoint/2010/main" val="1047430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D6119A-B50B-3E47-871F-17CBA20AC08F}"/>
              </a:ext>
            </a:extLst>
          </p:cNvPr>
          <p:cNvSpPr>
            <a:spLocks noGrp="1"/>
          </p:cNvSpPr>
          <p:nvPr>
            <p:ph type="title"/>
          </p:nvPr>
        </p:nvSpPr>
        <p:spPr>
          <a:xfrm>
            <a:off x="686834" y="1153572"/>
            <a:ext cx="3200400" cy="4461163"/>
          </a:xfrm>
        </p:spPr>
        <p:txBody>
          <a:bodyPr>
            <a:normAutofit/>
          </a:bodyPr>
          <a:lstStyle/>
          <a:p>
            <a:r>
              <a:rPr lang="en-US">
                <a:solidFill>
                  <a:srgbClr val="FFFFFF"/>
                </a:solidFill>
              </a:rPr>
              <a:t>EVALI—Clinical Features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2BC9AD5-10DB-034F-9ED0-73671ECC3106}"/>
              </a:ext>
            </a:extLst>
          </p:cNvPr>
          <p:cNvSpPr>
            <a:spLocks noGrp="1"/>
          </p:cNvSpPr>
          <p:nvPr>
            <p:ph idx="1"/>
          </p:nvPr>
        </p:nvSpPr>
        <p:spPr>
          <a:xfrm>
            <a:off x="4447308" y="591344"/>
            <a:ext cx="6906491" cy="5585619"/>
          </a:xfrm>
        </p:spPr>
        <p:txBody>
          <a:bodyPr anchor="ctr">
            <a:normAutofit/>
          </a:bodyPr>
          <a:lstStyle/>
          <a:p>
            <a:r>
              <a:rPr lang="en-US" dirty="0"/>
              <a:t>Shortness of breath</a:t>
            </a:r>
          </a:p>
          <a:p>
            <a:r>
              <a:rPr lang="en-US" dirty="0"/>
              <a:t>Cough</a:t>
            </a:r>
          </a:p>
          <a:p>
            <a:r>
              <a:rPr lang="en-US" dirty="0"/>
              <a:t>Chest pain</a:t>
            </a:r>
          </a:p>
          <a:p>
            <a:r>
              <a:rPr lang="en-US" dirty="0"/>
              <a:t>Pleuritic chest pain</a:t>
            </a:r>
          </a:p>
          <a:p>
            <a:r>
              <a:rPr lang="en-US" dirty="0"/>
              <a:t>Hemoptysis</a:t>
            </a:r>
          </a:p>
          <a:p>
            <a:r>
              <a:rPr lang="en-US" dirty="0"/>
              <a:t>Fever and chills</a:t>
            </a:r>
          </a:p>
          <a:p>
            <a:r>
              <a:rPr lang="en-US" dirty="0"/>
              <a:t>Nausea, vomiting, diarrhea</a:t>
            </a:r>
          </a:p>
          <a:p>
            <a:r>
              <a:rPr lang="en-US" dirty="0"/>
              <a:t>Abdominal pain</a:t>
            </a:r>
          </a:p>
          <a:p>
            <a:r>
              <a:rPr lang="en-US" dirty="0"/>
              <a:t>Present days to months ahead of acute process</a:t>
            </a:r>
          </a:p>
        </p:txBody>
      </p:sp>
    </p:spTree>
    <p:extLst>
      <p:ext uri="{BB962C8B-B14F-4D97-AF65-F5344CB8AC3E}">
        <p14:creationId xmlns:p14="http://schemas.microsoft.com/office/powerpoint/2010/main" val="12790246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5E67AA-4E89-D54D-816B-9B0CCFD39587}"/>
              </a:ext>
            </a:extLst>
          </p:cNvPr>
          <p:cNvPicPr>
            <a:picLocks noChangeAspect="1"/>
          </p:cNvPicPr>
          <p:nvPr/>
        </p:nvPicPr>
        <p:blipFill>
          <a:blip r:embed="rId2"/>
          <a:stretch>
            <a:fillRect/>
          </a:stretch>
        </p:blipFill>
        <p:spPr>
          <a:xfrm>
            <a:off x="1497495" y="1028423"/>
            <a:ext cx="9197009" cy="5001315"/>
          </a:xfrm>
          <a:prstGeom prst="rect">
            <a:avLst/>
          </a:prstGeom>
        </p:spPr>
      </p:pic>
      <p:sp>
        <p:nvSpPr>
          <p:cNvPr id="2" name="TextBox 1">
            <a:extLst>
              <a:ext uri="{FF2B5EF4-FFF2-40B4-BE49-F238E27FC236}">
                <a16:creationId xmlns:a16="http://schemas.microsoft.com/office/drawing/2014/main" id="{D218FCC0-482B-1B46-A134-CC0EFBABF6C2}"/>
              </a:ext>
            </a:extLst>
          </p:cNvPr>
          <p:cNvSpPr txBox="1"/>
          <p:nvPr/>
        </p:nvSpPr>
        <p:spPr>
          <a:xfrm>
            <a:off x="703385" y="6447692"/>
            <a:ext cx="6205738" cy="369332"/>
          </a:xfrm>
          <a:prstGeom prst="rect">
            <a:avLst/>
          </a:prstGeom>
          <a:noFill/>
        </p:spPr>
        <p:txBody>
          <a:bodyPr wrap="none" rtlCol="0">
            <a:spAutoFit/>
          </a:bodyPr>
          <a:lstStyle/>
          <a:p>
            <a:r>
              <a:rPr lang="en-US" dirty="0"/>
              <a:t>https://</a:t>
            </a:r>
            <a:r>
              <a:rPr lang="en-US" dirty="0" err="1"/>
              <a:t>emergency.cdc.gov</a:t>
            </a:r>
            <a:r>
              <a:rPr lang="en-US" dirty="0"/>
              <a:t>/coca/calls/2019/callinfo_112119.asp</a:t>
            </a:r>
          </a:p>
        </p:txBody>
      </p:sp>
    </p:spTree>
    <p:extLst>
      <p:ext uri="{BB962C8B-B14F-4D97-AF65-F5344CB8AC3E}">
        <p14:creationId xmlns:p14="http://schemas.microsoft.com/office/powerpoint/2010/main" val="5098672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32818"/>
          <a:stretch/>
        </p:blipFill>
        <p:spPr>
          <a:xfrm>
            <a:off x="1433384" y="0"/>
            <a:ext cx="9415848" cy="6450227"/>
          </a:xfrm>
          <a:prstGeom prst="rect">
            <a:avLst/>
          </a:prstGeom>
        </p:spPr>
      </p:pic>
      <p:sp>
        <p:nvSpPr>
          <p:cNvPr id="3" name="TextBox 2">
            <a:extLst>
              <a:ext uri="{FF2B5EF4-FFF2-40B4-BE49-F238E27FC236}">
                <a16:creationId xmlns:a16="http://schemas.microsoft.com/office/drawing/2014/main" id="{CF8A7487-F418-C749-BDCE-85DEC91A5A4C}"/>
              </a:ext>
            </a:extLst>
          </p:cNvPr>
          <p:cNvSpPr txBox="1"/>
          <p:nvPr/>
        </p:nvSpPr>
        <p:spPr>
          <a:xfrm>
            <a:off x="2450123" y="6488668"/>
            <a:ext cx="894669" cy="369332"/>
          </a:xfrm>
          <a:prstGeom prst="rect">
            <a:avLst/>
          </a:prstGeom>
          <a:noFill/>
        </p:spPr>
        <p:txBody>
          <a:bodyPr wrap="none" rtlCol="0">
            <a:spAutoFit/>
          </a:bodyPr>
          <a:lstStyle/>
          <a:p>
            <a:r>
              <a:rPr lang="en-US" dirty="0" err="1"/>
              <a:t>cdc.gov</a:t>
            </a:r>
            <a:endParaRPr lang="en-US" dirty="0"/>
          </a:p>
        </p:txBody>
      </p:sp>
    </p:spTree>
    <p:extLst>
      <p:ext uri="{BB962C8B-B14F-4D97-AF65-F5344CB8AC3E}">
        <p14:creationId xmlns:p14="http://schemas.microsoft.com/office/powerpoint/2010/main" val="15037457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0D6212-23D7-D14E-909E-B63D18E864A1}"/>
              </a:ext>
            </a:extLst>
          </p:cNvPr>
          <p:cNvSpPr>
            <a:spLocks noGrp="1"/>
          </p:cNvSpPr>
          <p:nvPr>
            <p:ph type="title"/>
          </p:nvPr>
        </p:nvSpPr>
        <p:spPr>
          <a:xfrm>
            <a:off x="686834" y="1153572"/>
            <a:ext cx="3200400" cy="4461163"/>
          </a:xfrm>
        </p:spPr>
        <p:txBody>
          <a:bodyPr>
            <a:normAutofit/>
          </a:bodyPr>
          <a:lstStyle/>
          <a:p>
            <a:r>
              <a:rPr lang="en-US">
                <a:solidFill>
                  <a:srgbClr val="FFFFFF"/>
                </a:solidFill>
              </a:rPr>
              <a:t>EVALI or COVID-19</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E8EF429-D9DF-0445-8A70-ACF52FCCA5FD}"/>
              </a:ext>
            </a:extLst>
          </p:cNvPr>
          <p:cNvSpPr>
            <a:spLocks noGrp="1"/>
          </p:cNvSpPr>
          <p:nvPr>
            <p:ph idx="1"/>
          </p:nvPr>
        </p:nvSpPr>
        <p:spPr>
          <a:xfrm>
            <a:off x="4447308" y="591344"/>
            <a:ext cx="6906491" cy="5585619"/>
          </a:xfrm>
        </p:spPr>
        <p:txBody>
          <a:bodyPr anchor="ctr">
            <a:normAutofit/>
          </a:bodyPr>
          <a:lstStyle/>
          <a:p>
            <a:r>
              <a:rPr lang="en-US" dirty="0"/>
              <a:t>Symptoms similar: cough, chest pain, shortness of breath, hypoxia</a:t>
            </a:r>
          </a:p>
          <a:p>
            <a:r>
              <a:rPr lang="en-US" dirty="0"/>
              <a:t>Even fever, nausea, vomiting, diarrhea, fatigue</a:t>
            </a:r>
          </a:p>
          <a:p>
            <a:r>
              <a:rPr lang="en-US" dirty="0"/>
              <a:t>Maybe different: nasal congestion, loss of taste/smell</a:t>
            </a:r>
          </a:p>
          <a:p>
            <a:r>
              <a:rPr lang="en-US" dirty="0"/>
              <a:t>Lab findings of inflammation in both</a:t>
            </a:r>
          </a:p>
          <a:p>
            <a:r>
              <a:rPr lang="en-US" dirty="0"/>
              <a:t>Imaging may be similar</a:t>
            </a:r>
          </a:p>
        </p:txBody>
      </p:sp>
    </p:spTree>
    <p:extLst>
      <p:ext uri="{BB962C8B-B14F-4D97-AF65-F5344CB8AC3E}">
        <p14:creationId xmlns:p14="http://schemas.microsoft.com/office/powerpoint/2010/main" val="9472639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5A2F67-82E1-E148-98B1-76D1E97E8A92}"/>
              </a:ext>
            </a:extLst>
          </p:cNvPr>
          <p:cNvSpPr>
            <a:spLocks noGrp="1"/>
          </p:cNvSpPr>
          <p:nvPr>
            <p:ph type="title"/>
          </p:nvPr>
        </p:nvSpPr>
        <p:spPr>
          <a:xfrm>
            <a:off x="686834" y="1153572"/>
            <a:ext cx="3200400" cy="4461163"/>
          </a:xfrm>
        </p:spPr>
        <p:txBody>
          <a:bodyPr>
            <a:normAutofit/>
          </a:bodyPr>
          <a:lstStyle/>
          <a:p>
            <a:r>
              <a:rPr lang="en-US" sz="3700">
                <a:solidFill>
                  <a:srgbClr val="FFFFFF"/>
                </a:solidFill>
              </a:rPr>
              <a:t>Confounders—the ACE2 Receptor</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E01ECEB-59E7-B243-AA65-9ADB2D19544E}"/>
              </a:ext>
            </a:extLst>
          </p:cNvPr>
          <p:cNvSpPr>
            <a:spLocks noGrp="1"/>
          </p:cNvSpPr>
          <p:nvPr>
            <p:ph idx="1"/>
          </p:nvPr>
        </p:nvSpPr>
        <p:spPr>
          <a:xfrm>
            <a:off x="4447308" y="591344"/>
            <a:ext cx="6906491" cy="5585619"/>
          </a:xfrm>
        </p:spPr>
        <p:txBody>
          <a:bodyPr anchor="ctr">
            <a:normAutofit/>
          </a:bodyPr>
          <a:lstStyle/>
          <a:p>
            <a:r>
              <a:rPr lang="en-US" dirty="0"/>
              <a:t>ACE2 is a receptor protein on epithelial cells</a:t>
            </a:r>
          </a:p>
          <a:p>
            <a:r>
              <a:rPr lang="en-US" dirty="0"/>
              <a:t>Breaks down large protein angiotensin II which causes inflammation and bronchoconstriction</a:t>
            </a:r>
          </a:p>
          <a:p>
            <a:r>
              <a:rPr lang="en-US" dirty="0"/>
              <a:t>In smokers and likely vapers, ACE2 is upregulated—more receptors</a:t>
            </a:r>
          </a:p>
          <a:p>
            <a:r>
              <a:rPr lang="en-US" dirty="0"/>
              <a:t>ACE2 is also the target of the SARS-CoV-2 virus, so more ACE2 means more sites for virus to bind</a:t>
            </a:r>
          </a:p>
          <a:p>
            <a:r>
              <a:rPr lang="en-US" dirty="0"/>
              <a:t>Rates of ICU hospitalization and ventilator need in COVID-19 are 2 times higher in smokers</a:t>
            </a:r>
          </a:p>
        </p:txBody>
      </p:sp>
    </p:spTree>
    <p:extLst>
      <p:ext uri="{BB962C8B-B14F-4D97-AF65-F5344CB8AC3E}">
        <p14:creationId xmlns:p14="http://schemas.microsoft.com/office/powerpoint/2010/main" val="33291279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920768-E035-0E4C-8800-76B9BE799E14}"/>
              </a:ext>
            </a:extLst>
          </p:cNvPr>
          <p:cNvPicPr>
            <a:picLocks noChangeAspect="1"/>
          </p:cNvPicPr>
          <p:nvPr/>
        </p:nvPicPr>
        <p:blipFill>
          <a:blip r:embed="rId2"/>
          <a:stretch>
            <a:fillRect/>
          </a:stretch>
        </p:blipFill>
        <p:spPr>
          <a:xfrm>
            <a:off x="0" y="1074180"/>
            <a:ext cx="11925300" cy="1892300"/>
          </a:xfrm>
          <a:prstGeom prst="rect">
            <a:avLst/>
          </a:prstGeom>
        </p:spPr>
      </p:pic>
      <p:sp>
        <p:nvSpPr>
          <p:cNvPr id="4" name="TextBox 3">
            <a:extLst>
              <a:ext uri="{FF2B5EF4-FFF2-40B4-BE49-F238E27FC236}">
                <a16:creationId xmlns:a16="http://schemas.microsoft.com/office/drawing/2014/main" id="{FC794F47-A0F5-764D-A822-56C665E1A11F}"/>
              </a:ext>
            </a:extLst>
          </p:cNvPr>
          <p:cNvSpPr txBox="1"/>
          <p:nvPr/>
        </p:nvSpPr>
        <p:spPr>
          <a:xfrm>
            <a:off x="296562" y="3558746"/>
            <a:ext cx="11370741" cy="1569660"/>
          </a:xfrm>
          <a:prstGeom prst="rect">
            <a:avLst/>
          </a:prstGeom>
          <a:noFill/>
        </p:spPr>
        <p:txBody>
          <a:bodyPr wrap="none" rtlCol="0">
            <a:spAutoFit/>
          </a:bodyPr>
          <a:lstStyle/>
          <a:p>
            <a:r>
              <a:rPr lang="en-US" sz="2400" dirty="0"/>
              <a:t>Children and youth 13-24 </a:t>
            </a:r>
            <a:r>
              <a:rPr lang="en-US" sz="2400" dirty="0" err="1"/>
              <a:t>yrs</a:t>
            </a:r>
            <a:r>
              <a:rPr lang="en-US" sz="2400" dirty="0"/>
              <a:t> </a:t>
            </a:r>
          </a:p>
          <a:p>
            <a:r>
              <a:rPr lang="en-US" sz="2400" dirty="0"/>
              <a:t>More common symptoms if smoked and vaped – cough, fever, fatigue, difficulty breathing</a:t>
            </a:r>
          </a:p>
          <a:p>
            <a:r>
              <a:rPr lang="en-US" sz="2400" dirty="0"/>
              <a:t>And more likely to get a COVID-19 test</a:t>
            </a:r>
          </a:p>
          <a:p>
            <a:r>
              <a:rPr lang="en-US" sz="2400" dirty="0"/>
              <a:t>But even more likely to have a POSITIVE COVID-19 test</a:t>
            </a:r>
          </a:p>
        </p:txBody>
      </p:sp>
      <p:sp>
        <p:nvSpPr>
          <p:cNvPr id="5" name="TextBox 4">
            <a:extLst>
              <a:ext uri="{FF2B5EF4-FFF2-40B4-BE49-F238E27FC236}">
                <a16:creationId xmlns:a16="http://schemas.microsoft.com/office/drawing/2014/main" id="{9E6E5287-FB08-3541-BCF9-3EB05A55EC6E}"/>
              </a:ext>
            </a:extLst>
          </p:cNvPr>
          <p:cNvSpPr txBox="1"/>
          <p:nvPr/>
        </p:nvSpPr>
        <p:spPr>
          <a:xfrm>
            <a:off x="6845643" y="6215449"/>
            <a:ext cx="3405484" cy="369332"/>
          </a:xfrm>
          <a:prstGeom prst="rect">
            <a:avLst/>
          </a:prstGeom>
          <a:noFill/>
        </p:spPr>
        <p:txBody>
          <a:bodyPr wrap="none" rtlCol="0">
            <a:spAutoFit/>
          </a:bodyPr>
          <a:lstStyle/>
          <a:p>
            <a:r>
              <a:rPr lang="en-US" dirty="0" err="1"/>
              <a:t>Giaha</a:t>
            </a:r>
            <a:r>
              <a:rPr lang="en-US" dirty="0"/>
              <a:t> SM, et al </a:t>
            </a:r>
            <a:r>
              <a:rPr lang="en-US" i="1" dirty="0"/>
              <a:t>J </a:t>
            </a:r>
            <a:r>
              <a:rPr lang="en-US" i="1" dirty="0" err="1"/>
              <a:t>Adol</a:t>
            </a:r>
            <a:r>
              <a:rPr lang="en-US" i="1" dirty="0"/>
              <a:t> Health </a:t>
            </a:r>
            <a:r>
              <a:rPr lang="en-US" dirty="0"/>
              <a:t>2020</a:t>
            </a:r>
          </a:p>
        </p:txBody>
      </p:sp>
    </p:spTree>
    <p:extLst>
      <p:ext uri="{BB962C8B-B14F-4D97-AF65-F5344CB8AC3E}">
        <p14:creationId xmlns:p14="http://schemas.microsoft.com/office/powerpoint/2010/main" val="26933967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CB8E0-1C77-7446-A928-6D4A646024E9}"/>
              </a:ext>
            </a:extLst>
          </p:cNvPr>
          <p:cNvSpPr>
            <a:spLocks noGrp="1"/>
          </p:cNvSpPr>
          <p:nvPr>
            <p:ph type="title"/>
          </p:nvPr>
        </p:nvSpPr>
        <p:spPr/>
        <p:txBody>
          <a:bodyPr/>
          <a:lstStyle/>
          <a:p>
            <a:r>
              <a:rPr lang="en-US" dirty="0"/>
              <a:t>And What About MIS-C?</a:t>
            </a:r>
          </a:p>
        </p:txBody>
      </p:sp>
      <p:sp>
        <p:nvSpPr>
          <p:cNvPr id="3" name="Content Placeholder 2">
            <a:extLst>
              <a:ext uri="{FF2B5EF4-FFF2-40B4-BE49-F238E27FC236}">
                <a16:creationId xmlns:a16="http://schemas.microsoft.com/office/drawing/2014/main" id="{00ABAA07-6DB6-6441-BFE5-CD13958F8E56}"/>
              </a:ext>
            </a:extLst>
          </p:cNvPr>
          <p:cNvSpPr>
            <a:spLocks noGrp="1"/>
          </p:cNvSpPr>
          <p:nvPr>
            <p:ph idx="1"/>
          </p:nvPr>
        </p:nvSpPr>
        <p:spPr/>
        <p:txBody>
          <a:bodyPr/>
          <a:lstStyle/>
          <a:p>
            <a:r>
              <a:rPr lang="en-US" dirty="0"/>
              <a:t>Multisystem inflammatory syndrome in children</a:t>
            </a:r>
          </a:p>
          <a:p>
            <a:r>
              <a:rPr lang="en-US" dirty="0"/>
              <a:t>Usually post-COVID but symptoms are similar</a:t>
            </a:r>
          </a:p>
          <a:p>
            <a:r>
              <a:rPr lang="en-US" dirty="0"/>
              <a:t>Fever</a:t>
            </a:r>
          </a:p>
          <a:p>
            <a:r>
              <a:rPr lang="en-US" dirty="0"/>
              <a:t>Abdominal pain, vomiting, diarrhea</a:t>
            </a:r>
          </a:p>
          <a:p>
            <a:r>
              <a:rPr lang="en-US" dirty="0"/>
              <a:t>Rash</a:t>
            </a:r>
          </a:p>
          <a:p>
            <a:r>
              <a:rPr lang="en-US" dirty="0"/>
              <a:t>Bloodshot eyes</a:t>
            </a:r>
          </a:p>
          <a:p>
            <a:r>
              <a:rPr lang="en-US"/>
              <a:t>Difficulty breathing</a:t>
            </a:r>
            <a:endParaRPr lang="en-US" dirty="0"/>
          </a:p>
        </p:txBody>
      </p:sp>
    </p:spTree>
    <p:extLst>
      <p:ext uri="{BB962C8B-B14F-4D97-AF65-F5344CB8AC3E}">
        <p14:creationId xmlns:p14="http://schemas.microsoft.com/office/powerpoint/2010/main" val="11579467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3782B38-733D-464A-A30E-08CC1CA457A1}"/>
              </a:ext>
            </a:extLst>
          </p:cNvPr>
          <p:cNvSpPr>
            <a:spLocks noGrp="1"/>
          </p:cNvSpPr>
          <p:nvPr>
            <p:ph type="title"/>
          </p:nvPr>
        </p:nvSpPr>
        <p:spPr>
          <a:xfrm>
            <a:off x="863029" y="1012004"/>
            <a:ext cx="3416158" cy="4795408"/>
          </a:xfrm>
        </p:spPr>
        <p:txBody>
          <a:bodyPr>
            <a:normAutofit/>
          </a:bodyPr>
          <a:lstStyle/>
          <a:p>
            <a:r>
              <a:rPr lang="en-US">
                <a:solidFill>
                  <a:srgbClr val="FFFFFF"/>
                </a:solidFill>
              </a:rPr>
              <a:t>Outline</a:t>
            </a:r>
          </a:p>
        </p:txBody>
      </p:sp>
      <p:graphicFrame>
        <p:nvGraphicFramePr>
          <p:cNvPr id="18" name="Content Placeholder 2">
            <a:extLst>
              <a:ext uri="{FF2B5EF4-FFF2-40B4-BE49-F238E27FC236}">
                <a16:creationId xmlns:a16="http://schemas.microsoft.com/office/drawing/2014/main" id="{11BA205E-A991-494A-8C2B-27F83AA702C0}"/>
              </a:ext>
            </a:extLst>
          </p:cNvPr>
          <p:cNvGraphicFramePr>
            <a:graphicFrameLocks noGrp="1"/>
          </p:cNvGraphicFramePr>
          <p:nvPr>
            <p:ph idx="1"/>
            <p:extLst>
              <p:ext uri="{D42A27DB-BD31-4B8C-83A1-F6EECF244321}">
                <p14:modId xmlns:p14="http://schemas.microsoft.com/office/powerpoint/2010/main" val="1285471039"/>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379495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C9FA63-F2EC-9744-93EF-9AAB97B2A778}"/>
              </a:ext>
            </a:extLst>
          </p:cNvPr>
          <p:cNvSpPr>
            <a:spLocks noGrp="1"/>
          </p:cNvSpPr>
          <p:nvPr>
            <p:ph type="title"/>
          </p:nvPr>
        </p:nvSpPr>
        <p:spPr>
          <a:xfrm>
            <a:off x="686834" y="1153572"/>
            <a:ext cx="3200400" cy="4461163"/>
          </a:xfrm>
        </p:spPr>
        <p:txBody>
          <a:bodyPr>
            <a:normAutofit/>
          </a:bodyPr>
          <a:lstStyle/>
          <a:p>
            <a:r>
              <a:rPr lang="en-US">
                <a:solidFill>
                  <a:srgbClr val="FFFFFF"/>
                </a:solidFill>
              </a:rPr>
              <a:t>Treatment</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793811A-B613-2449-8C26-E926524C36C8}"/>
              </a:ext>
            </a:extLst>
          </p:cNvPr>
          <p:cNvSpPr>
            <a:spLocks noGrp="1"/>
          </p:cNvSpPr>
          <p:nvPr>
            <p:ph idx="1"/>
          </p:nvPr>
        </p:nvSpPr>
        <p:spPr>
          <a:xfrm>
            <a:off x="4447308" y="591344"/>
            <a:ext cx="6906491" cy="5585619"/>
          </a:xfrm>
        </p:spPr>
        <p:txBody>
          <a:bodyPr anchor="ctr">
            <a:normAutofit/>
          </a:bodyPr>
          <a:lstStyle/>
          <a:p>
            <a:r>
              <a:rPr lang="en-US" dirty="0"/>
              <a:t>Hospitalization</a:t>
            </a:r>
          </a:p>
          <a:p>
            <a:r>
              <a:rPr lang="en-US" dirty="0"/>
              <a:t>Include or exclude viral illnesses—Influenza, SARS-CoV-2</a:t>
            </a:r>
          </a:p>
          <a:p>
            <a:r>
              <a:rPr lang="en-US" dirty="0"/>
              <a:t>Respiratory support—oxygen, ventilation, ECMO</a:t>
            </a:r>
          </a:p>
          <a:p>
            <a:r>
              <a:rPr lang="en-US" dirty="0"/>
              <a:t>Antibiotics to cover community acquire pneumonia</a:t>
            </a:r>
          </a:p>
          <a:p>
            <a:r>
              <a:rPr lang="en-US" dirty="0"/>
              <a:t>Consider steroids</a:t>
            </a:r>
          </a:p>
          <a:p>
            <a:r>
              <a:rPr lang="en-US" dirty="0"/>
              <a:t>Prognosis – complete resolution to death—no clear associations</a:t>
            </a:r>
          </a:p>
        </p:txBody>
      </p:sp>
    </p:spTree>
    <p:extLst>
      <p:ext uri="{BB962C8B-B14F-4D97-AF65-F5344CB8AC3E}">
        <p14:creationId xmlns:p14="http://schemas.microsoft.com/office/powerpoint/2010/main" val="38198614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AF40AA-327B-DA4E-B581-CD9B5FFF4F44}"/>
              </a:ext>
            </a:extLst>
          </p:cNvPr>
          <p:cNvPicPr>
            <a:picLocks noChangeAspect="1"/>
          </p:cNvPicPr>
          <p:nvPr/>
        </p:nvPicPr>
        <p:blipFill rotWithShape="1">
          <a:blip r:embed="rId3"/>
          <a:srcRect/>
          <a:stretch/>
        </p:blipFill>
        <p:spPr>
          <a:xfrm>
            <a:off x="21" y="10"/>
            <a:ext cx="12185957" cy="6620256"/>
          </a:xfrm>
          <a:prstGeom prst="rect">
            <a:avLst/>
          </a:prstGeom>
        </p:spPr>
      </p:pic>
      <p:sp>
        <p:nvSpPr>
          <p:cNvPr id="3" name="TextBox 2">
            <a:extLst>
              <a:ext uri="{FF2B5EF4-FFF2-40B4-BE49-F238E27FC236}">
                <a16:creationId xmlns:a16="http://schemas.microsoft.com/office/drawing/2014/main" id="{99DD4882-608A-A642-AE2E-5BAD5C933E1D}"/>
              </a:ext>
            </a:extLst>
          </p:cNvPr>
          <p:cNvSpPr txBox="1"/>
          <p:nvPr/>
        </p:nvSpPr>
        <p:spPr>
          <a:xfrm>
            <a:off x="1324707" y="6488668"/>
            <a:ext cx="9025804" cy="400110"/>
          </a:xfrm>
          <a:prstGeom prst="rect">
            <a:avLst/>
          </a:prstGeom>
          <a:noFill/>
        </p:spPr>
        <p:txBody>
          <a:bodyPr wrap="none" rtlCol="0">
            <a:spAutoFit/>
          </a:bodyPr>
          <a:lstStyle/>
          <a:p>
            <a:r>
              <a:rPr lang="en-US" sz="2000" b="1" dirty="0"/>
              <a:t>COVID-19 Testing--https://</a:t>
            </a:r>
            <a:r>
              <a:rPr lang="en-US" sz="2000" b="1" dirty="0" err="1"/>
              <a:t>emergency.cdc.gov</a:t>
            </a:r>
            <a:r>
              <a:rPr lang="en-US" sz="2000" b="1" dirty="0"/>
              <a:t>/coca/calls/2019/callinfo_112119.asp</a:t>
            </a:r>
          </a:p>
        </p:txBody>
      </p:sp>
    </p:spTree>
    <p:extLst>
      <p:ext uri="{BB962C8B-B14F-4D97-AF65-F5344CB8AC3E}">
        <p14:creationId xmlns:p14="http://schemas.microsoft.com/office/powerpoint/2010/main" val="12987273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08984F-1CC6-D747-847A-FCCB436180B7}"/>
              </a:ext>
            </a:extLst>
          </p:cNvPr>
          <p:cNvPicPr>
            <a:picLocks noChangeAspect="1"/>
          </p:cNvPicPr>
          <p:nvPr/>
        </p:nvPicPr>
        <p:blipFill rotWithShape="1">
          <a:blip r:embed="rId2"/>
          <a:srcRect/>
          <a:stretch/>
        </p:blipFill>
        <p:spPr>
          <a:xfrm>
            <a:off x="20" y="10"/>
            <a:ext cx="12191980" cy="6400790"/>
          </a:xfrm>
          <a:prstGeom prst="rect">
            <a:avLst/>
          </a:prstGeom>
        </p:spPr>
      </p:pic>
      <p:sp>
        <p:nvSpPr>
          <p:cNvPr id="3" name="TextBox 2">
            <a:extLst>
              <a:ext uri="{FF2B5EF4-FFF2-40B4-BE49-F238E27FC236}">
                <a16:creationId xmlns:a16="http://schemas.microsoft.com/office/drawing/2014/main" id="{6C7A60EB-B60C-AB4D-97DD-9F14A1C28195}"/>
              </a:ext>
            </a:extLst>
          </p:cNvPr>
          <p:cNvSpPr txBox="1"/>
          <p:nvPr/>
        </p:nvSpPr>
        <p:spPr>
          <a:xfrm>
            <a:off x="2532185" y="6488658"/>
            <a:ext cx="6205738" cy="369332"/>
          </a:xfrm>
          <a:prstGeom prst="rect">
            <a:avLst/>
          </a:prstGeom>
          <a:noFill/>
        </p:spPr>
        <p:txBody>
          <a:bodyPr wrap="none" rtlCol="0">
            <a:spAutoFit/>
          </a:bodyPr>
          <a:lstStyle/>
          <a:p>
            <a:r>
              <a:rPr lang="en-US" dirty="0"/>
              <a:t>https://</a:t>
            </a:r>
            <a:r>
              <a:rPr lang="en-US" dirty="0" err="1"/>
              <a:t>emergency.cdc.gov</a:t>
            </a:r>
            <a:r>
              <a:rPr lang="en-US" dirty="0"/>
              <a:t>/coca/calls/2019/callinfo_112119.asp</a:t>
            </a:r>
          </a:p>
        </p:txBody>
      </p:sp>
    </p:spTree>
    <p:extLst>
      <p:ext uri="{BB962C8B-B14F-4D97-AF65-F5344CB8AC3E}">
        <p14:creationId xmlns:p14="http://schemas.microsoft.com/office/powerpoint/2010/main" val="34188898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FC1A59-1256-C24D-AB21-7536F742DA98}"/>
              </a:ext>
            </a:extLst>
          </p:cNvPr>
          <p:cNvPicPr>
            <a:picLocks noChangeAspect="1"/>
          </p:cNvPicPr>
          <p:nvPr/>
        </p:nvPicPr>
        <p:blipFill rotWithShape="1">
          <a:blip r:embed="rId2"/>
          <a:srcRect/>
          <a:stretch/>
        </p:blipFill>
        <p:spPr>
          <a:xfrm>
            <a:off x="20" y="11"/>
            <a:ext cx="12191980" cy="6529744"/>
          </a:xfrm>
          <a:prstGeom prst="rect">
            <a:avLst/>
          </a:prstGeom>
        </p:spPr>
      </p:pic>
      <p:sp>
        <p:nvSpPr>
          <p:cNvPr id="3" name="TextBox 2">
            <a:extLst>
              <a:ext uri="{FF2B5EF4-FFF2-40B4-BE49-F238E27FC236}">
                <a16:creationId xmlns:a16="http://schemas.microsoft.com/office/drawing/2014/main" id="{333AFA7E-A032-5A45-9692-7AA2B066223F}"/>
              </a:ext>
            </a:extLst>
          </p:cNvPr>
          <p:cNvSpPr txBox="1"/>
          <p:nvPr/>
        </p:nvSpPr>
        <p:spPr>
          <a:xfrm>
            <a:off x="2719754" y="6529755"/>
            <a:ext cx="6205738" cy="369332"/>
          </a:xfrm>
          <a:prstGeom prst="rect">
            <a:avLst/>
          </a:prstGeom>
          <a:noFill/>
        </p:spPr>
        <p:txBody>
          <a:bodyPr wrap="none" rtlCol="0">
            <a:spAutoFit/>
          </a:bodyPr>
          <a:lstStyle/>
          <a:p>
            <a:r>
              <a:rPr lang="en-US" dirty="0"/>
              <a:t>https://</a:t>
            </a:r>
            <a:r>
              <a:rPr lang="en-US" dirty="0" err="1"/>
              <a:t>emergency.cdc.gov</a:t>
            </a:r>
            <a:r>
              <a:rPr lang="en-US" dirty="0"/>
              <a:t>/coca/calls/2019/callinfo_112119.asp</a:t>
            </a:r>
          </a:p>
        </p:txBody>
      </p:sp>
    </p:spTree>
    <p:extLst>
      <p:ext uri="{BB962C8B-B14F-4D97-AF65-F5344CB8AC3E}">
        <p14:creationId xmlns:p14="http://schemas.microsoft.com/office/powerpoint/2010/main" val="39184119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176854-48C9-424D-9C51-F455BD26D0BD}"/>
              </a:ext>
            </a:extLst>
          </p:cNvPr>
          <p:cNvPicPr>
            <a:picLocks noChangeAspect="1"/>
          </p:cNvPicPr>
          <p:nvPr/>
        </p:nvPicPr>
        <p:blipFill rotWithShape="1">
          <a:blip r:embed="rId2"/>
          <a:srcRect/>
          <a:stretch/>
        </p:blipFill>
        <p:spPr>
          <a:xfrm>
            <a:off x="20" y="10"/>
            <a:ext cx="12191980" cy="6529744"/>
          </a:xfrm>
          <a:prstGeom prst="rect">
            <a:avLst/>
          </a:prstGeom>
        </p:spPr>
      </p:pic>
      <p:sp>
        <p:nvSpPr>
          <p:cNvPr id="3" name="TextBox 2">
            <a:extLst>
              <a:ext uri="{FF2B5EF4-FFF2-40B4-BE49-F238E27FC236}">
                <a16:creationId xmlns:a16="http://schemas.microsoft.com/office/drawing/2014/main" id="{637A9487-4415-5345-83DF-3E3D6B697CB9}"/>
              </a:ext>
            </a:extLst>
          </p:cNvPr>
          <p:cNvSpPr txBox="1"/>
          <p:nvPr/>
        </p:nvSpPr>
        <p:spPr>
          <a:xfrm>
            <a:off x="3856893" y="6529754"/>
            <a:ext cx="6205738" cy="369332"/>
          </a:xfrm>
          <a:prstGeom prst="rect">
            <a:avLst/>
          </a:prstGeom>
          <a:noFill/>
        </p:spPr>
        <p:txBody>
          <a:bodyPr wrap="none" rtlCol="0">
            <a:spAutoFit/>
          </a:bodyPr>
          <a:lstStyle/>
          <a:p>
            <a:r>
              <a:rPr lang="en-US" dirty="0"/>
              <a:t>https://</a:t>
            </a:r>
            <a:r>
              <a:rPr lang="en-US" dirty="0" err="1"/>
              <a:t>emergency.cdc.gov</a:t>
            </a:r>
            <a:r>
              <a:rPr lang="en-US" dirty="0"/>
              <a:t>/coca/calls/2019/callinfo_112119.asp</a:t>
            </a:r>
          </a:p>
        </p:txBody>
      </p:sp>
    </p:spTree>
    <p:extLst>
      <p:ext uri="{BB962C8B-B14F-4D97-AF65-F5344CB8AC3E}">
        <p14:creationId xmlns:p14="http://schemas.microsoft.com/office/powerpoint/2010/main" val="28304466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5FBAD6-2A56-4D46-90ED-2463580AB5FA}"/>
              </a:ext>
            </a:extLst>
          </p:cNvPr>
          <p:cNvPicPr>
            <a:picLocks noChangeAspect="1"/>
          </p:cNvPicPr>
          <p:nvPr/>
        </p:nvPicPr>
        <p:blipFill rotWithShape="1">
          <a:blip r:embed="rId2"/>
          <a:srcRect/>
          <a:stretch/>
        </p:blipFill>
        <p:spPr>
          <a:xfrm>
            <a:off x="20" y="10"/>
            <a:ext cx="12191980" cy="6529744"/>
          </a:xfrm>
          <a:prstGeom prst="rect">
            <a:avLst/>
          </a:prstGeom>
        </p:spPr>
      </p:pic>
      <p:sp>
        <p:nvSpPr>
          <p:cNvPr id="3" name="TextBox 2">
            <a:extLst>
              <a:ext uri="{FF2B5EF4-FFF2-40B4-BE49-F238E27FC236}">
                <a16:creationId xmlns:a16="http://schemas.microsoft.com/office/drawing/2014/main" id="{7367088B-F943-8344-B563-0C60354A1BF2}"/>
              </a:ext>
            </a:extLst>
          </p:cNvPr>
          <p:cNvSpPr txBox="1"/>
          <p:nvPr/>
        </p:nvSpPr>
        <p:spPr>
          <a:xfrm>
            <a:off x="3856892" y="6529754"/>
            <a:ext cx="6205738" cy="369332"/>
          </a:xfrm>
          <a:prstGeom prst="rect">
            <a:avLst/>
          </a:prstGeom>
          <a:noFill/>
        </p:spPr>
        <p:txBody>
          <a:bodyPr wrap="none" rtlCol="0">
            <a:spAutoFit/>
          </a:bodyPr>
          <a:lstStyle/>
          <a:p>
            <a:r>
              <a:rPr lang="en-US" dirty="0"/>
              <a:t>https://</a:t>
            </a:r>
            <a:r>
              <a:rPr lang="en-US" dirty="0" err="1"/>
              <a:t>emergency.cdc.gov</a:t>
            </a:r>
            <a:r>
              <a:rPr lang="en-US" dirty="0"/>
              <a:t>/coca/calls/2019/callinfo_112119.asp</a:t>
            </a:r>
          </a:p>
        </p:txBody>
      </p:sp>
    </p:spTree>
    <p:extLst>
      <p:ext uri="{BB962C8B-B14F-4D97-AF65-F5344CB8AC3E}">
        <p14:creationId xmlns:p14="http://schemas.microsoft.com/office/powerpoint/2010/main" val="37028831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80F46D-3700-9144-9C7C-DFA3D290DDFB}"/>
              </a:ext>
            </a:extLst>
          </p:cNvPr>
          <p:cNvPicPr>
            <a:picLocks noChangeAspect="1"/>
          </p:cNvPicPr>
          <p:nvPr/>
        </p:nvPicPr>
        <p:blipFill rotWithShape="1">
          <a:blip r:embed="rId2"/>
          <a:srcRect/>
          <a:stretch/>
        </p:blipFill>
        <p:spPr>
          <a:xfrm>
            <a:off x="20" y="11733"/>
            <a:ext cx="12191980" cy="6365621"/>
          </a:xfrm>
          <a:prstGeom prst="rect">
            <a:avLst/>
          </a:prstGeom>
        </p:spPr>
      </p:pic>
      <p:sp>
        <p:nvSpPr>
          <p:cNvPr id="3" name="TextBox 2">
            <a:extLst>
              <a:ext uri="{FF2B5EF4-FFF2-40B4-BE49-F238E27FC236}">
                <a16:creationId xmlns:a16="http://schemas.microsoft.com/office/drawing/2014/main" id="{4281B349-2BD2-1A4C-9FAC-E90EFE25FA12}"/>
              </a:ext>
            </a:extLst>
          </p:cNvPr>
          <p:cNvSpPr txBox="1"/>
          <p:nvPr/>
        </p:nvSpPr>
        <p:spPr>
          <a:xfrm>
            <a:off x="1137138" y="6488658"/>
            <a:ext cx="10019666" cy="400110"/>
          </a:xfrm>
          <a:prstGeom prst="rect">
            <a:avLst/>
          </a:prstGeom>
          <a:noFill/>
        </p:spPr>
        <p:txBody>
          <a:bodyPr wrap="none" rtlCol="0">
            <a:spAutoFit/>
          </a:bodyPr>
          <a:lstStyle/>
          <a:p>
            <a:r>
              <a:rPr lang="en-US" sz="2000" b="1" dirty="0"/>
              <a:t>Consider COVID-19 Testing--https://</a:t>
            </a:r>
            <a:r>
              <a:rPr lang="en-US" sz="2000" b="1" dirty="0" err="1"/>
              <a:t>emergency.cdc.gov</a:t>
            </a:r>
            <a:r>
              <a:rPr lang="en-US" sz="2000" b="1" dirty="0"/>
              <a:t>/coca/calls/2019/callinfo_112119.asp</a:t>
            </a:r>
          </a:p>
        </p:txBody>
      </p:sp>
    </p:spTree>
    <p:extLst>
      <p:ext uri="{BB962C8B-B14F-4D97-AF65-F5344CB8AC3E}">
        <p14:creationId xmlns:p14="http://schemas.microsoft.com/office/powerpoint/2010/main" val="20469107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41F724-17EA-D642-B256-6D7842C7ABDC}"/>
              </a:ext>
            </a:extLst>
          </p:cNvPr>
          <p:cNvPicPr>
            <a:picLocks noChangeAspect="1"/>
          </p:cNvPicPr>
          <p:nvPr/>
        </p:nvPicPr>
        <p:blipFill rotWithShape="1">
          <a:blip r:embed="rId2"/>
          <a:srcRect t="39013"/>
          <a:stretch/>
        </p:blipFill>
        <p:spPr>
          <a:xfrm>
            <a:off x="1537252" y="622852"/>
            <a:ext cx="9197009" cy="5777947"/>
          </a:xfrm>
          <a:prstGeom prst="rect">
            <a:avLst/>
          </a:prstGeom>
        </p:spPr>
      </p:pic>
    </p:spTree>
    <p:extLst>
      <p:ext uri="{BB962C8B-B14F-4D97-AF65-F5344CB8AC3E}">
        <p14:creationId xmlns:p14="http://schemas.microsoft.com/office/powerpoint/2010/main" val="2119849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iagram&#10;&#10;Description automatically generated">
            <a:extLst>
              <a:ext uri="{FF2B5EF4-FFF2-40B4-BE49-F238E27FC236}">
                <a16:creationId xmlns:a16="http://schemas.microsoft.com/office/drawing/2014/main" id="{703F3059-EB3F-A948-9C48-0C91813F4E53}"/>
              </a:ext>
            </a:extLst>
          </p:cNvPr>
          <p:cNvPicPr>
            <a:picLocks noChangeAspect="1"/>
          </p:cNvPicPr>
          <p:nvPr/>
        </p:nvPicPr>
        <p:blipFill>
          <a:blip r:embed="rId2"/>
          <a:stretch>
            <a:fillRect/>
          </a:stretch>
        </p:blipFill>
        <p:spPr>
          <a:xfrm>
            <a:off x="643467" y="1244929"/>
            <a:ext cx="5294716" cy="4368140"/>
          </a:xfrm>
          <a:prstGeom prst="rect">
            <a:avLst/>
          </a:prstGeom>
        </p:spPr>
      </p:pic>
      <p:cxnSp>
        <p:nvCxnSpPr>
          <p:cNvPr id="14" name="Straight Connector 13">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5" name="Picture 4" descr="Diagram, engineering drawing&#10;&#10;Description automatically generated">
            <a:extLst>
              <a:ext uri="{FF2B5EF4-FFF2-40B4-BE49-F238E27FC236}">
                <a16:creationId xmlns:a16="http://schemas.microsoft.com/office/drawing/2014/main" id="{9220ADD1-F22D-4445-A7C1-8A3FE3A90D01}"/>
              </a:ext>
            </a:extLst>
          </p:cNvPr>
          <p:cNvPicPr>
            <a:picLocks noChangeAspect="1"/>
          </p:cNvPicPr>
          <p:nvPr/>
        </p:nvPicPr>
        <p:blipFill>
          <a:blip r:embed="rId3"/>
          <a:stretch>
            <a:fillRect/>
          </a:stretch>
        </p:blipFill>
        <p:spPr>
          <a:xfrm>
            <a:off x="6253817" y="1244930"/>
            <a:ext cx="5294715" cy="4368139"/>
          </a:xfrm>
          <a:prstGeom prst="rect">
            <a:avLst/>
          </a:prstGeom>
        </p:spPr>
      </p:pic>
      <p:sp>
        <p:nvSpPr>
          <p:cNvPr id="2" name="TextBox 1">
            <a:extLst>
              <a:ext uri="{FF2B5EF4-FFF2-40B4-BE49-F238E27FC236}">
                <a16:creationId xmlns:a16="http://schemas.microsoft.com/office/drawing/2014/main" id="{D1C666C8-60A3-0540-9C39-0E37EDA8416D}"/>
              </a:ext>
            </a:extLst>
          </p:cNvPr>
          <p:cNvSpPr txBox="1"/>
          <p:nvPr/>
        </p:nvSpPr>
        <p:spPr>
          <a:xfrm>
            <a:off x="1113691" y="5908463"/>
            <a:ext cx="894669" cy="369332"/>
          </a:xfrm>
          <a:prstGeom prst="rect">
            <a:avLst/>
          </a:prstGeom>
          <a:noFill/>
        </p:spPr>
        <p:txBody>
          <a:bodyPr wrap="none" rtlCol="0">
            <a:spAutoFit/>
          </a:bodyPr>
          <a:lstStyle/>
          <a:p>
            <a:r>
              <a:rPr lang="en-US" dirty="0" err="1"/>
              <a:t>cdc.gov</a:t>
            </a:r>
            <a:endParaRPr lang="en-US" dirty="0"/>
          </a:p>
        </p:txBody>
      </p:sp>
    </p:spTree>
    <p:extLst>
      <p:ext uri="{BB962C8B-B14F-4D97-AF65-F5344CB8AC3E}">
        <p14:creationId xmlns:p14="http://schemas.microsoft.com/office/powerpoint/2010/main" val="2392005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EFB93-A76C-054D-BD70-09CBA399AB9E}"/>
              </a:ext>
            </a:extLst>
          </p:cNvPr>
          <p:cNvSpPr>
            <a:spLocks noGrp="1"/>
          </p:cNvSpPr>
          <p:nvPr>
            <p:ph type="title"/>
          </p:nvPr>
        </p:nvSpPr>
        <p:spPr/>
        <p:txBody>
          <a:bodyPr/>
          <a:lstStyle/>
          <a:p>
            <a:r>
              <a:rPr lang="en-US" dirty="0"/>
              <a:t>Definition of EVALI--Acute Lung Injury</a:t>
            </a:r>
          </a:p>
        </p:txBody>
      </p:sp>
      <p:sp>
        <p:nvSpPr>
          <p:cNvPr id="3" name="Content Placeholder 2">
            <a:extLst>
              <a:ext uri="{FF2B5EF4-FFF2-40B4-BE49-F238E27FC236}">
                <a16:creationId xmlns:a16="http://schemas.microsoft.com/office/drawing/2014/main" id="{704EED14-4446-314F-A819-CBDFF6270B7E}"/>
              </a:ext>
            </a:extLst>
          </p:cNvPr>
          <p:cNvSpPr>
            <a:spLocks noGrp="1"/>
          </p:cNvSpPr>
          <p:nvPr>
            <p:ph idx="1"/>
          </p:nvPr>
        </p:nvSpPr>
        <p:spPr/>
        <p:txBody>
          <a:bodyPr/>
          <a:lstStyle/>
          <a:p>
            <a:r>
              <a:rPr lang="en-US" dirty="0"/>
              <a:t>EVALI—E-cigarette </a:t>
            </a:r>
          </a:p>
          <a:p>
            <a:pPr marL="0" indent="0">
              <a:buNone/>
            </a:pPr>
            <a:r>
              <a:rPr lang="en-US" dirty="0"/>
              <a:t>   or vaping product </a:t>
            </a:r>
          </a:p>
          <a:p>
            <a:pPr marL="0" indent="0">
              <a:buNone/>
            </a:pPr>
            <a:r>
              <a:rPr lang="en-US" dirty="0"/>
              <a:t>   related acute lung</a:t>
            </a:r>
          </a:p>
          <a:p>
            <a:pPr marL="0" indent="0">
              <a:buNone/>
            </a:pPr>
            <a:r>
              <a:rPr lang="en-US" dirty="0"/>
              <a:t>   injury</a:t>
            </a:r>
          </a:p>
          <a:p>
            <a:r>
              <a:rPr lang="en-US" dirty="0"/>
              <a:t>Definition:</a:t>
            </a:r>
          </a:p>
          <a:p>
            <a:pPr marL="0" indent="0">
              <a:buNone/>
            </a:pPr>
            <a:endParaRPr lang="en-US" dirty="0"/>
          </a:p>
        </p:txBody>
      </p:sp>
      <p:pic>
        <p:nvPicPr>
          <p:cNvPr id="5" name="Picture 4" descr="A picture containing text, screenshot, document, font&#10;&#10;Description automatically generated">
            <a:extLst>
              <a:ext uri="{FF2B5EF4-FFF2-40B4-BE49-F238E27FC236}">
                <a16:creationId xmlns:a16="http://schemas.microsoft.com/office/drawing/2014/main" id="{0FA6C376-51E1-F392-AA39-99178CA6FDB6}"/>
              </a:ext>
            </a:extLst>
          </p:cNvPr>
          <p:cNvPicPr>
            <a:picLocks noChangeAspect="1"/>
          </p:cNvPicPr>
          <p:nvPr/>
        </p:nvPicPr>
        <p:blipFill>
          <a:blip r:embed="rId2"/>
          <a:stretch>
            <a:fillRect/>
          </a:stretch>
        </p:blipFill>
        <p:spPr>
          <a:xfrm>
            <a:off x="4419600" y="1428750"/>
            <a:ext cx="7772400" cy="5429250"/>
          </a:xfrm>
          <a:prstGeom prst="rect">
            <a:avLst/>
          </a:prstGeom>
        </p:spPr>
      </p:pic>
      <p:sp>
        <p:nvSpPr>
          <p:cNvPr id="6" name="TextBox 5">
            <a:extLst>
              <a:ext uri="{FF2B5EF4-FFF2-40B4-BE49-F238E27FC236}">
                <a16:creationId xmlns:a16="http://schemas.microsoft.com/office/drawing/2014/main" id="{EACE6DF9-F1A6-2A35-1613-3CF4CCC79ACF}"/>
              </a:ext>
            </a:extLst>
          </p:cNvPr>
          <p:cNvSpPr txBox="1"/>
          <p:nvPr/>
        </p:nvSpPr>
        <p:spPr>
          <a:xfrm>
            <a:off x="153918" y="4734342"/>
            <a:ext cx="3960884" cy="2123658"/>
          </a:xfrm>
          <a:prstGeom prst="rect">
            <a:avLst/>
          </a:prstGeom>
          <a:noFill/>
        </p:spPr>
        <p:txBody>
          <a:bodyPr wrap="square" rtlCol="0">
            <a:spAutoFit/>
          </a:bodyPr>
          <a:lstStyle/>
          <a:p>
            <a:r>
              <a:rPr lang="en-US" sz="1200" dirty="0" err="1"/>
              <a:t>Rebuli</a:t>
            </a:r>
            <a:r>
              <a:rPr lang="en-US" sz="1200" dirty="0"/>
              <a:t> ME, Rose JJ, Noël A, Croft DP, </a:t>
            </a:r>
            <a:r>
              <a:rPr lang="en-US" sz="1200" dirty="0" err="1"/>
              <a:t>Benowitz</a:t>
            </a:r>
            <a:r>
              <a:rPr lang="en-US" sz="1200" dirty="0"/>
              <a:t> NL, Cohen AH, </a:t>
            </a:r>
            <a:r>
              <a:rPr lang="en-US" sz="1200" dirty="0" err="1"/>
              <a:t>Goniewicz</a:t>
            </a:r>
            <a:r>
              <a:rPr lang="en-US" sz="1200" dirty="0"/>
              <a:t> ML, Larsen BT, Leigh N, McGraw MD, Melzer AC, Penn AL, Rahman I, Upson D, Crotty Alexander LE, Ewart G, Jaspers I, </a:t>
            </a:r>
            <a:r>
              <a:rPr lang="en-US" sz="1200" dirty="0" err="1"/>
              <a:t>Jordt</a:t>
            </a:r>
            <a:r>
              <a:rPr lang="en-US" sz="1200" dirty="0"/>
              <a:t> SE, </a:t>
            </a:r>
            <a:r>
              <a:rPr lang="en-US" sz="1200" dirty="0" err="1"/>
              <a:t>Kligerman</a:t>
            </a:r>
            <a:r>
              <a:rPr lang="en-US" sz="1200" dirty="0"/>
              <a:t> S, Loughlin CE, McConnell R, Neptune ER, Nguyen TB, Pinkerton KE, </a:t>
            </a:r>
            <a:r>
              <a:rPr lang="en-US" sz="1200" dirty="0" err="1"/>
              <a:t>Witek</a:t>
            </a:r>
            <a:r>
              <a:rPr lang="en-US" sz="1200" dirty="0"/>
              <a:t> TJ Jr. The E-cigarette or Vaping Product Use-Associated Lung Injury Epidemic: Pathogenesis, Management, and Future Directions: An Official American Thoracic Society Workshop Report. Ann Am Thorac Soc. 2023 Jan;20(1):1-17. doi: 10.1513/AnnalsATS.202209-796ST. PMID: 36584985; PMCID: PMC9819258.</a:t>
            </a:r>
          </a:p>
        </p:txBody>
      </p:sp>
    </p:spTree>
    <p:extLst>
      <p:ext uri="{BB962C8B-B14F-4D97-AF65-F5344CB8AC3E}">
        <p14:creationId xmlns:p14="http://schemas.microsoft.com/office/powerpoint/2010/main" val="18607867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EFB93-A76C-054D-BD70-09CBA399AB9E}"/>
              </a:ext>
            </a:extLst>
          </p:cNvPr>
          <p:cNvSpPr>
            <a:spLocks noGrp="1"/>
          </p:cNvSpPr>
          <p:nvPr>
            <p:ph type="title"/>
          </p:nvPr>
        </p:nvSpPr>
        <p:spPr/>
        <p:txBody>
          <a:bodyPr/>
          <a:lstStyle/>
          <a:p>
            <a:r>
              <a:rPr lang="en-US" dirty="0"/>
              <a:t>EVALI</a:t>
            </a:r>
          </a:p>
        </p:txBody>
      </p:sp>
      <p:sp>
        <p:nvSpPr>
          <p:cNvPr id="3" name="Content Placeholder 2">
            <a:extLst>
              <a:ext uri="{FF2B5EF4-FFF2-40B4-BE49-F238E27FC236}">
                <a16:creationId xmlns:a16="http://schemas.microsoft.com/office/drawing/2014/main" id="{704EED14-4446-314F-A819-CBDFF6270B7E}"/>
              </a:ext>
            </a:extLst>
          </p:cNvPr>
          <p:cNvSpPr>
            <a:spLocks noGrp="1"/>
          </p:cNvSpPr>
          <p:nvPr>
            <p:ph idx="1"/>
          </p:nvPr>
        </p:nvSpPr>
        <p:spPr>
          <a:xfrm>
            <a:off x="838200" y="1253331"/>
            <a:ext cx="10515600" cy="4351338"/>
          </a:xfrm>
        </p:spPr>
        <p:txBody>
          <a:bodyPr/>
          <a:lstStyle/>
          <a:p>
            <a:pPr marL="0" indent="0">
              <a:buNone/>
            </a:pPr>
            <a:endParaRPr lang="en-US" dirty="0"/>
          </a:p>
          <a:p>
            <a:r>
              <a:rPr lang="en-US" dirty="0"/>
              <a:t>Officially recognized by the CDC in the summer of 2019</a:t>
            </a:r>
          </a:p>
          <a:p>
            <a:r>
              <a:rPr lang="en-US" dirty="0"/>
              <a:t>Peaks in incidence June through September 2019 with a decrease since, likely due to information/surveillance</a:t>
            </a:r>
          </a:p>
        </p:txBody>
      </p:sp>
      <p:pic>
        <p:nvPicPr>
          <p:cNvPr id="10" name="Picture 9" descr="A screenshot of a cell phone&#10;&#10;Description automatically generated">
            <a:extLst>
              <a:ext uri="{FF2B5EF4-FFF2-40B4-BE49-F238E27FC236}">
                <a16:creationId xmlns:a16="http://schemas.microsoft.com/office/drawing/2014/main" id="{DC48179B-CA61-444D-8568-1350E4435E18}"/>
              </a:ext>
            </a:extLst>
          </p:cNvPr>
          <p:cNvPicPr>
            <a:picLocks noChangeAspect="1"/>
          </p:cNvPicPr>
          <p:nvPr/>
        </p:nvPicPr>
        <p:blipFill>
          <a:blip r:embed="rId2"/>
          <a:stretch>
            <a:fillRect/>
          </a:stretch>
        </p:blipFill>
        <p:spPr>
          <a:xfrm>
            <a:off x="1383647" y="3561823"/>
            <a:ext cx="8993407" cy="3129922"/>
          </a:xfrm>
          <a:prstGeom prst="rect">
            <a:avLst/>
          </a:prstGeom>
        </p:spPr>
      </p:pic>
    </p:spTree>
    <p:extLst>
      <p:ext uri="{BB962C8B-B14F-4D97-AF65-F5344CB8AC3E}">
        <p14:creationId xmlns:p14="http://schemas.microsoft.com/office/powerpoint/2010/main" val="31401815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6D64A9-118C-3041-9AB9-B713FED75572}"/>
              </a:ext>
            </a:extLst>
          </p:cNvPr>
          <p:cNvSpPr>
            <a:spLocks noGrp="1"/>
          </p:cNvSpPr>
          <p:nvPr>
            <p:ph type="title"/>
          </p:nvPr>
        </p:nvSpPr>
        <p:spPr>
          <a:xfrm>
            <a:off x="686834" y="1153572"/>
            <a:ext cx="3200400" cy="4461163"/>
          </a:xfrm>
        </p:spPr>
        <p:txBody>
          <a:bodyPr>
            <a:normAutofit/>
          </a:bodyPr>
          <a:lstStyle/>
          <a:p>
            <a:r>
              <a:rPr lang="en-US">
                <a:solidFill>
                  <a:srgbClr val="FFFFFF"/>
                </a:solidFill>
              </a:rPr>
              <a:t>EVALI—National Statistics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A2DED126-1ABB-5246-B707-F55845EC2352}"/>
              </a:ext>
            </a:extLst>
          </p:cNvPr>
          <p:cNvSpPr>
            <a:spLocks noGrp="1"/>
          </p:cNvSpPr>
          <p:nvPr>
            <p:ph idx="1"/>
          </p:nvPr>
        </p:nvSpPr>
        <p:spPr>
          <a:xfrm>
            <a:off x="4447308" y="591344"/>
            <a:ext cx="6906491" cy="5585619"/>
          </a:xfrm>
        </p:spPr>
        <p:txBody>
          <a:bodyPr anchor="ctr">
            <a:normAutofit lnSpcReduction="10000"/>
          </a:bodyPr>
          <a:lstStyle/>
          <a:p>
            <a:r>
              <a:rPr lang="en-US" dirty="0"/>
              <a:t>As of February 18, 2020</a:t>
            </a:r>
          </a:p>
          <a:p>
            <a:pPr lvl="1"/>
            <a:r>
              <a:rPr lang="en-US" dirty="0"/>
              <a:t>2807 hospitalizations—all states</a:t>
            </a:r>
          </a:p>
          <a:p>
            <a:pPr lvl="1"/>
            <a:r>
              <a:rPr lang="en-US" dirty="0"/>
              <a:t>68 deaths—29 states, age range 15-75</a:t>
            </a:r>
          </a:p>
          <a:p>
            <a:r>
              <a:rPr lang="en-US" dirty="0"/>
              <a:t>Hospitalizations: 66% male, median age 24, range 13-85 years, 15% under 18 y.o., 37% 18-24 y.o., 24% 25-34 y.o., 24% over 35 years</a:t>
            </a:r>
          </a:p>
          <a:p>
            <a:r>
              <a:rPr lang="en-US" dirty="0"/>
              <a:t>As of January 14, 2020</a:t>
            </a:r>
          </a:p>
          <a:p>
            <a:pPr lvl="1"/>
            <a:r>
              <a:rPr lang="en-US" dirty="0"/>
              <a:t>82% using THC products, 33% exclusively—78% getting “informally”</a:t>
            </a:r>
          </a:p>
          <a:p>
            <a:pPr lvl="1"/>
            <a:r>
              <a:rPr lang="en-US" dirty="0"/>
              <a:t>57% using nicotine products, 14% exclusively—69% getting commercially</a:t>
            </a:r>
          </a:p>
          <a:p>
            <a:r>
              <a:rPr lang="en-US" dirty="0"/>
              <a:t>Numbers are declining during COVID</a:t>
            </a:r>
          </a:p>
          <a:p>
            <a:r>
              <a:rPr lang="en-US" dirty="0"/>
              <a:t>CDC stopped collection data after this</a:t>
            </a:r>
          </a:p>
        </p:txBody>
      </p:sp>
    </p:spTree>
    <p:extLst>
      <p:ext uri="{BB962C8B-B14F-4D97-AF65-F5344CB8AC3E}">
        <p14:creationId xmlns:p14="http://schemas.microsoft.com/office/powerpoint/2010/main" val="6730309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DA4B7E82-1704-F141-B23A-16F484794DD1}"/>
              </a:ext>
            </a:extLst>
          </p:cNvPr>
          <p:cNvPicPr>
            <a:picLocks noChangeAspect="1"/>
          </p:cNvPicPr>
          <p:nvPr/>
        </p:nvPicPr>
        <p:blipFill>
          <a:blip r:embed="rId2"/>
          <a:stretch>
            <a:fillRect/>
          </a:stretch>
        </p:blipFill>
        <p:spPr>
          <a:xfrm>
            <a:off x="1244600" y="914400"/>
            <a:ext cx="9702800" cy="5029200"/>
          </a:xfrm>
          <a:prstGeom prst="rect">
            <a:avLst/>
          </a:prstGeom>
        </p:spPr>
      </p:pic>
    </p:spTree>
    <p:extLst>
      <p:ext uri="{BB962C8B-B14F-4D97-AF65-F5344CB8AC3E}">
        <p14:creationId xmlns:p14="http://schemas.microsoft.com/office/powerpoint/2010/main" val="37116149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2136</TotalTime>
  <Words>1770</Words>
  <Application>Microsoft Office PowerPoint</Application>
  <PresentationFormat>Widescreen</PresentationFormat>
  <Paragraphs>138</Paragraphs>
  <Slides>36</Slides>
  <Notes>9</Notes>
  <HiddenSlides>7</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Arial Unicode MS</vt:lpstr>
      <vt:lpstr>Calibri</vt:lpstr>
      <vt:lpstr>Calibri Light</vt:lpstr>
      <vt:lpstr>Wingdings</vt:lpstr>
      <vt:lpstr>Office Theme</vt:lpstr>
      <vt:lpstr>Vaping, E-Cigarettes, and Lung Injury</vt:lpstr>
      <vt:lpstr>Disclosures</vt:lpstr>
      <vt:lpstr>Outline</vt:lpstr>
      <vt:lpstr>PowerPoint Presentation</vt:lpstr>
      <vt:lpstr>PowerPoint Presentation</vt:lpstr>
      <vt:lpstr>Definition of EVALI--Acute Lung Injury</vt:lpstr>
      <vt:lpstr>EVALI</vt:lpstr>
      <vt:lpstr>EVALI—National Statistics</vt:lpstr>
      <vt:lpstr>PowerPoint Presentation</vt:lpstr>
      <vt:lpstr>Public Health Needs</vt:lpstr>
      <vt:lpstr>Pathology</vt:lpstr>
      <vt:lpstr>PowerPoint Presentation</vt:lpstr>
      <vt:lpstr>PowerPoint Presentation</vt:lpstr>
      <vt:lpstr>Risks </vt:lpstr>
      <vt:lpstr>PowerPoint Presentation</vt:lpstr>
      <vt:lpstr>PowerPoint Presentation</vt:lpstr>
      <vt:lpstr>PowerPoint Presentation</vt:lpstr>
      <vt:lpstr>PowerPoint Presentation</vt:lpstr>
      <vt:lpstr>SD Maddock et al. N Engl J Med 2019;381:1488-1489.</vt:lpstr>
      <vt:lpstr>PowerPoint Presentation</vt:lpstr>
      <vt:lpstr>TS Henry et al. N Engl J Med 2019;381:1486-1487.</vt:lpstr>
      <vt:lpstr>JE Layden et al. N Engl J Med 2019. DOI: 10.1056/NEJMoa1911614</vt:lpstr>
      <vt:lpstr>EVALI—Clinical Features</vt:lpstr>
      <vt:lpstr>PowerPoint Presentation</vt:lpstr>
      <vt:lpstr>PowerPoint Presentation</vt:lpstr>
      <vt:lpstr>EVALI or COVID-19</vt:lpstr>
      <vt:lpstr>Confounders—the ACE2 Receptor</vt:lpstr>
      <vt:lpstr>PowerPoint Presentation</vt:lpstr>
      <vt:lpstr>And What About MIS-C?</vt:lpstr>
      <vt:lpstr>Treatment</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Acute Lung Injury</dc:title>
  <dc:creator>Daines, Cori L - (cdaines)</dc:creator>
  <cp:lastModifiedBy>Christine M Mahoney</cp:lastModifiedBy>
  <cp:revision>14</cp:revision>
  <dcterms:created xsi:type="dcterms:W3CDTF">2020-11-17T04:44:33Z</dcterms:created>
  <dcterms:modified xsi:type="dcterms:W3CDTF">2023-06-15T17:13:17Z</dcterms:modified>
</cp:coreProperties>
</file>