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470" r:id="rId3"/>
    <p:sldId id="301" r:id="rId4"/>
    <p:sldId id="308" r:id="rId5"/>
    <p:sldId id="398" r:id="rId6"/>
    <p:sldId id="471" r:id="rId7"/>
    <p:sldId id="472" r:id="rId8"/>
    <p:sldId id="477" r:id="rId9"/>
    <p:sldId id="473" r:id="rId10"/>
    <p:sldId id="478" r:id="rId11"/>
    <p:sldId id="474" r:id="rId12"/>
    <p:sldId id="479" r:id="rId13"/>
    <p:sldId id="475" r:id="rId14"/>
    <p:sldId id="480" r:id="rId15"/>
    <p:sldId id="476" r:id="rId16"/>
    <p:sldId id="481" r:id="rId17"/>
    <p:sldId id="482" r:id="rId18"/>
    <p:sldId id="483" r:id="rId19"/>
    <p:sldId id="484" r:id="rId20"/>
    <p:sldId id="485" r:id="rId21"/>
    <p:sldId id="486" r:id="rId22"/>
    <p:sldId id="487" r:id="rId23"/>
    <p:sldId id="385" r:id="rId24"/>
    <p:sldId id="386" r:id="rId25"/>
    <p:sldId id="261" r:id="rId26"/>
    <p:sldId id="387" r:id="rId27"/>
    <p:sldId id="397" r:id="rId28"/>
    <p:sldId id="468" r:id="rId29"/>
    <p:sldId id="469" r:id="rId30"/>
    <p:sldId id="463" r:id="rId31"/>
    <p:sldId id="465" r:id="rId32"/>
    <p:sldId id="280" r:id="rId33"/>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Palatino Linotype"/>
        <a:ea typeface="Palatino Linotype"/>
        <a:cs typeface="Palatino Linotype"/>
        <a:sym typeface="Palatino Linotype"/>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Palatino Linotype"/>
        <a:ea typeface="Palatino Linotype"/>
        <a:cs typeface="Palatino Linotype"/>
        <a:sym typeface="Palatino Linotype"/>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Palatino Linotype"/>
        <a:ea typeface="Palatino Linotype"/>
        <a:cs typeface="Palatino Linotype"/>
        <a:sym typeface="Palatino Linotype"/>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Palatino Linotype"/>
        <a:ea typeface="Palatino Linotype"/>
        <a:cs typeface="Palatino Linotype"/>
        <a:sym typeface="Palatino Linotype"/>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Palatino Linotype"/>
        <a:ea typeface="Palatino Linotype"/>
        <a:cs typeface="Palatino Linotype"/>
        <a:sym typeface="Palatino Linotype"/>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Palatino Linotype"/>
        <a:ea typeface="Palatino Linotype"/>
        <a:cs typeface="Palatino Linotype"/>
        <a:sym typeface="Palatino Linotype"/>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Palatino Linotype"/>
        <a:ea typeface="Palatino Linotype"/>
        <a:cs typeface="Palatino Linotype"/>
        <a:sym typeface="Palatino Linotype"/>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Palatino Linotype"/>
        <a:ea typeface="Palatino Linotype"/>
        <a:cs typeface="Palatino Linotype"/>
        <a:sym typeface="Palatino Linotype"/>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Palatino Linotype"/>
        <a:ea typeface="Palatino Linotype"/>
        <a:cs typeface="Palatino Linotype"/>
        <a:sym typeface="Palatino Linotype"/>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nielle Jolly" initials="DJ" lastIdx="3" clrIdx="0"/>
  <p:cmAuthor id="2" name="PVUSD PVUSD" initials="" lastIdx="19" clrIdx="1"/>
  <p:cmAuthor id="3" name="dwarehim" initials="dw" lastIdx="12" clrIdx="2"/>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42D8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940675A-B579-460E-94D1-54222C63F5DA}">
  <a:tblStyle styleId="{4C3C2611-4C71-4FC5-86AE-919BDF0F9419}" styleName="">
    <a:tblBg/>
    <a:wholeTbl>
      <a:tcTxStyle b="off" i="off">
        <a:font>
          <a:latin typeface="Palatino Linotype"/>
          <a:ea typeface="Palatino Linotype"/>
          <a:cs typeface="Palatino Linotype"/>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1D5E5"/>
          </a:solidFill>
        </a:fill>
      </a:tcStyle>
    </a:wholeTbl>
    <a:band2H>
      <a:tcTxStyle/>
      <a:tcStyle>
        <a:tcBdr/>
        <a:fill>
          <a:solidFill>
            <a:srgbClr val="E9EBF2"/>
          </a:solidFill>
        </a:fill>
      </a:tcStyle>
    </a:band2H>
    <a:firstCol>
      <a:tcTxStyle b="on" i="off">
        <a:font>
          <a:latin typeface="Palatino Linotype"/>
          <a:ea typeface="Palatino Linotype"/>
          <a:cs typeface="Palatino Linotype"/>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Palatino Linotype"/>
          <a:ea typeface="Palatino Linotype"/>
          <a:cs typeface="Palatino Linotype"/>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Palatino Linotype"/>
          <a:ea typeface="Palatino Linotype"/>
          <a:cs typeface="Palatino Linotype"/>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Palatino Linotype"/>
          <a:ea typeface="Palatino Linotype"/>
          <a:cs typeface="Palatino Linotype"/>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5D8CB"/>
          </a:solidFill>
        </a:fill>
      </a:tcStyle>
    </a:wholeTbl>
    <a:band2H>
      <a:tcTxStyle/>
      <a:tcStyle>
        <a:tcBdr/>
        <a:fill>
          <a:solidFill>
            <a:srgbClr val="FAECE7"/>
          </a:solidFill>
        </a:fill>
      </a:tcStyle>
    </a:band2H>
    <a:firstCol>
      <a:tcTxStyle b="on" i="off">
        <a:font>
          <a:latin typeface="Palatino Linotype"/>
          <a:ea typeface="Palatino Linotype"/>
          <a:cs typeface="Palatino Linotype"/>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Palatino Linotype"/>
          <a:ea typeface="Palatino Linotype"/>
          <a:cs typeface="Palatino Linotype"/>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Palatino Linotype"/>
          <a:ea typeface="Palatino Linotype"/>
          <a:cs typeface="Palatino Linotype"/>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Palatino Linotype"/>
          <a:ea typeface="Palatino Linotype"/>
          <a:cs typeface="Palatino Linotype"/>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5D7D8"/>
          </a:solidFill>
        </a:fill>
      </a:tcStyle>
    </a:wholeTbl>
    <a:band2H>
      <a:tcTxStyle/>
      <a:tcStyle>
        <a:tcBdr/>
        <a:fill>
          <a:solidFill>
            <a:srgbClr val="EBECED"/>
          </a:solidFill>
        </a:fill>
      </a:tcStyle>
    </a:band2H>
    <a:firstCol>
      <a:tcTxStyle b="on" i="off">
        <a:font>
          <a:latin typeface="Palatino Linotype"/>
          <a:ea typeface="Palatino Linotype"/>
          <a:cs typeface="Palatino Linotype"/>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Palatino Linotype"/>
          <a:ea typeface="Palatino Linotype"/>
          <a:cs typeface="Palatino Linotype"/>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Palatino Linotype"/>
          <a:ea typeface="Palatino Linotype"/>
          <a:cs typeface="Palatino Linotype"/>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Palatino Linotype"/>
          <a:ea typeface="Palatino Linotype"/>
          <a:cs typeface="Palatino Linotyp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Palatino Linotype"/>
          <a:ea typeface="Palatino Linotype"/>
          <a:cs typeface="Palatino Linotyp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Palatino Linotype"/>
          <a:ea typeface="Palatino Linotype"/>
          <a:cs typeface="Palatino Linotype"/>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Palatino Linotype"/>
          <a:ea typeface="Palatino Linotype"/>
          <a:cs typeface="Palatino Linotype"/>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Palatino Linotype"/>
          <a:ea typeface="Palatino Linotype"/>
          <a:cs typeface="Palatino Linotype"/>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Palatino Linotype"/>
          <a:ea typeface="Palatino Linotype"/>
          <a:cs typeface="Palatino Linotype"/>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Palatino Linotype"/>
          <a:ea typeface="Palatino Linotype"/>
          <a:cs typeface="Palatino Linotype"/>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Palatino Linotype"/>
          <a:ea typeface="Palatino Linotype"/>
          <a:cs typeface="Palatino Linotype"/>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Palatino Linotype"/>
          <a:ea typeface="Palatino Linotype"/>
          <a:cs typeface="Palatino Linotype"/>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Palatino Linotype"/>
          <a:ea typeface="Palatino Linotype"/>
          <a:cs typeface="Palatino Linotype"/>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Palatino Linotype"/>
          <a:ea typeface="Palatino Linotype"/>
          <a:cs typeface="Palatino Linotype"/>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Palatino Linotype"/>
          <a:ea typeface="Palatino Linotype"/>
          <a:cs typeface="Palatino Linotype"/>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566"/>
    <p:restoredTop sz="92072"/>
  </p:normalViewPr>
  <p:slideViewPr>
    <p:cSldViewPr snapToGrid="0" snapToObjects="1">
      <p:cViewPr varScale="1">
        <p:scale>
          <a:sx n="83" d="100"/>
          <a:sy n="83" d="100"/>
        </p:scale>
        <p:origin x="1860" y="84"/>
      </p:cViewPr>
      <p:guideLst/>
    </p:cSldViewPr>
  </p:slideViewPr>
  <p:outlineViewPr>
    <p:cViewPr>
      <p:scale>
        <a:sx n="33" d="100"/>
        <a:sy n="33" d="100"/>
      </p:scale>
      <p:origin x="0" y="-15496"/>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78" d="100"/>
          <a:sy n="78" d="100"/>
        </p:scale>
        <p:origin x="1592"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5-04-10T09:29:16.647" idx="3">
    <p:pos x="10" y="10"/>
    <p:text>rewrite -
This course provides teachers with the.....
NEED SLIDE FOR COURSE OBJECTIVES</p:text>
  </p:cm>
</p:cmLst>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E514AB5-1997-C549-971C-C822BB881D3B}" type="doc">
      <dgm:prSet loTypeId="urn:microsoft.com/office/officeart/2005/8/layout/venn1" loCatId="relationship" qsTypeId="urn:microsoft.com/office/officeart/2005/8/quickstyle/simple1" qsCatId="simple" csTypeId="urn:microsoft.com/office/officeart/2005/8/colors/colorful1" csCatId="colorful" phldr="1"/>
      <dgm:spPr/>
      <dgm:t>
        <a:bodyPr/>
        <a:lstStyle/>
        <a:p>
          <a:endParaRPr lang="en-US"/>
        </a:p>
      </dgm:t>
    </dgm:pt>
    <dgm:pt modelId="{8773736E-BE56-CA4B-A1B9-8AAA384A2123}">
      <dgm:prSet phldrT="[Text]"/>
      <dgm:spPr/>
      <dgm:t>
        <a:bodyPr/>
        <a:lstStyle/>
        <a:p>
          <a:r>
            <a:rPr lang="en-US" dirty="0"/>
            <a:t>Prevention</a:t>
          </a:r>
        </a:p>
      </dgm:t>
    </dgm:pt>
    <dgm:pt modelId="{0946E91E-6C5F-F846-806E-1F6A95B2F73D}" type="parTrans" cxnId="{F138CE69-AB08-6543-8717-5E3901991108}">
      <dgm:prSet/>
      <dgm:spPr/>
      <dgm:t>
        <a:bodyPr/>
        <a:lstStyle/>
        <a:p>
          <a:endParaRPr lang="en-US"/>
        </a:p>
      </dgm:t>
    </dgm:pt>
    <dgm:pt modelId="{9B27B1AC-8C49-C243-B1C0-4920522EC985}" type="sibTrans" cxnId="{F138CE69-AB08-6543-8717-5E3901991108}">
      <dgm:prSet/>
      <dgm:spPr/>
      <dgm:t>
        <a:bodyPr/>
        <a:lstStyle/>
        <a:p>
          <a:endParaRPr lang="en-US"/>
        </a:p>
      </dgm:t>
    </dgm:pt>
    <dgm:pt modelId="{4495FCB7-2E0D-CF4E-82A2-25ADB34AAFE5}">
      <dgm:prSet phldrT="[Text]"/>
      <dgm:spPr/>
      <dgm:t>
        <a:bodyPr/>
        <a:lstStyle/>
        <a:p>
          <a:endParaRPr lang="en-US" dirty="0"/>
        </a:p>
        <a:p>
          <a:r>
            <a:rPr lang="en-US" dirty="0"/>
            <a:t>Protection</a:t>
          </a:r>
        </a:p>
      </dgm:t>
    </dgm:pt>
    <dgm:pt modelId="{B13D2EF9-B6FB-3B41-8E46-7A5A6C3FEE16}" type="parTrans" cxnId="{2869CA83-82BC-EE48-9539-2F698EB02C93}">
      <dgm:prSet/>
      <dgm:spPr/>
      <dgm:t>
        <a:bodyPr/>
        <a:lstStyle/>
        <a:p>
          <a:endParaRPr lang="en-US"/>
        </a:p>
      </dgm:t>
    </dgm:pt>
    <dgm:pt modelId="{8995DE54-5E65-5C49-ADF0-672A7A9276B8}" type="sibTrans" cxnId="{2869CA83-82BC-EE48-9539-2F698EB02C93}">
      <dgm:prSet/>
      <dgm:spPr/>
      <dgm:t>
        <a:bodyPr/>
        <a:lstStyle/>
        <a:p>
          <a:endParaRPr lang="en-US"/>
        </a:p>
      </dgm:t>
    </dgm:pt>
    <dgm:pt modelId="{6558A323-C2DC-354F-BCC0-0112EA47A1B2}">
      <dgm:prSet/>
      <dgm:spPr/>
      <dgm:t>
        <a:bodyPr/>
        <a:lstStyle/>
        <a:p>
          <a:endParaRPr lang="en-US" dirty="0"/>
        </a:p>
        <a:p>
          <a:endParaRPr lang="en-US" dirty="0"/>
        </a:p>
        <a:p>
          <a:endParaRPr lang="en-US" dirty="0"/>
        </a:p>
        <a:p>
          <a:r>
            <a:rPr lang="en-US" dirty="0"/>
            <a:t>Recovery</a:t>
          </a:r>
        </a:p>
      </dgm:t>
    </dgm:pt>
    <dgm:pt modelId="{2D63519D-A041-6A40-A339-8DA2EF80DBE1}" type="parTrans" cxnId="{6D750CDC-2DE2-C24F-8763-F5B7F254CA63}">
      <dgm:prSet/>
      <dgm:spPr/>
      <dgm:t>
        <a:bodyPr/>
        <a:lstStyle/>
        <a:p>
          <a:endParaRPr lang="en-US"/>
        </a:p>
      </dgm:t>
    </dgm:pt>
    <dgm:pt modelId="{7111B829-E1D7-8144-938E-83622B1ACDB5}" type="sibTrans" cxnId="{6D750CDC-2DE2-C24F-8763-F5B7F254CA63}">
      <dgm:prSet/>
      <dgm:spPr/>
      <dgm:t>
        <a:bodyPr/>
        <a:lstStyle/>
        <a:p>
          <a:endParaRPr lang="en-US"/>
        </a:p>
      </dgm:t>
    </dgm:pt>
    <dgm:pt modelId="{DB90B6B1-1872-684F-947A-5C171E68FE31}">
      <dgm:prSet/>
      <dgm:spPr/>
      <dgm:t>
        <a:bodyPr/>
        <a:lstStyle/>
        <a:p>
          <a:r>
            <a:rPr lang="en-US" dirty="0"/>
            <a:t>Response </a:t>
          </a:r>
        </a:p>
      </dgm:t>
    </dgm:pt>
    <dgm:pt modelId="{DE1C8262-5FF6-874D-B7DC-83CEF5C08C5C}" type="parTrans" cxnId="{A084EBF7-883E-FD40-AEB9-54C8A1BD8FE2}">
      <dgm:prSet/>
      <dgm:spPr/>
      <dgm:t>
        <a:bodyPr/>
        <a:lstStyle/>
        <a:p>
          <a:endParaRPr lang="en-US"/>
        </a:p>
      </dgm:t>
    </dgm:pt>
    <dgm:pt modelId="{D99C17A4-27BC-E64B-9055-7B999DFF90E2}" type="sibTrans" cxnId="{A084EBF7-883E-FD40-AEB9-54C8A1BD8FE2}">
      <dgm:prSet/>
      <dgm:spPr/>
      <dgm:t>
        <a:bodyPr/>
        <a:lstStyle/>
        <a:p>
          <a:endParaRPr lang="en-US"/>
        </a:p>
      </dgm:t>
    </dgm:pt>
    <dgm:pt modelId="{FC6813F6-0281-CA42-A29B-875204F7DD8D}">
      <dgm:prSet phldrT="[Text]"/>
      <dgm:spPr/>
      <dgm:t>
        <a:bodyPr/>
        <a:lstStyle/>
        <a:p>
          <a:pPr algn="l"/>
          <a:r>
            <a:rPr lang="en-US" dirty="0"/>
            <a:t>Mitigation</a:t>
          </a:r>
        </a:p>
      </dgm:t>
    </dgm:pt>
    <dgm:pt modelId="{11805F8E-8DCC-3546-99FA-AE7A81EA766B}" type="sibTrans" cxnId="{691AA2D2-A71D-1A4C-8DEB-2C8D33B384BC}">
      <dgm:prSet/>
      <dgm:spPr/>
      <dgm:t>
        <a:bodyPr/>
        <a:lstStyle/>
        <a:p>
          <a:endParaRPr lang="en-US"/>
        </a:p>
      </dgm:t>
    </dgm:pt>
    <dgm:pt modelId="{6FF7CC43-596A-4B45-B558-28B5C2132984}" type="parTrans" cxnId="{691AA2D2-A71D-1A4C-8DEB-2C8D33B384BC}">
      <dgm:prSet/>
      <dgm:spPr/>
      <dgm:t>
        <a:bodyPr/>
        <a:lstStyle/>
        <a:p>
          <a:endParaRPr lang="en-US"/>
        </a:p>
      </dgm:t>
    </dgm:pt>
    <dgm:pt modelId="{2313934C-4528-4849-9B71-2E08D715BD47}">
      <dgm:prSet/>
      <dgm:spPr/>
      <dgm:t>
        <a:bodyPr/>
        <a:lstStyle/>
        <a:p>
          <a:endParaRPr lang="en-US" dirty="0"/>
        </a:p>
      </dgm:t>
    </dgm:pt>
    <dgm:pt modelId="{BDFACFA8-5F9F-864C-B9C9-92B515073A67}" type="sibTrans" cxnId="{13E7CBC2-1854-744D-8A24-0ECA82BB9D17}">
      <dgm:prSet/>
      <dgm:spPr/>
      <dgm:t>
        <a:bodyPr/>
        <a:lstStyle/>
        <a:p>
          <a:endParaRPr lang="en-US"/>
        </a:p>
      </dgm:t>
    </dgm:pt>
    <dgm:pt modelId="{83C4B47E-8479-D245-AFA5-8018E1CCEAAF}" type="parTrans" cxnId="{13E7CBC2-1854-744D-8A24-0ECA82BB9D17}">
      <dgm:prSet/>
      <dgm:spPr/>
      <dgm:t>
        <a:bodyPr/>
        <a:lstStyle/>
        <a:p>
          <a:endParaRPr lang="en-US"/>
        </a:p>
      </dgm:t>
    </dgm:pt>
    <dgm:pt modelId="{E75959AD-03A1-A044-8D72-91A5F44B73D3}" type="pres">
      <dgm:prSet presAssocID="{CE514AB5-1997-C549-971C-C822BB881D3B}" presName="compositeShape" presStyleCnt="0">
        <dgm:presLayoutVars>
          <dgm:chMax val="7"/>
          <dgm:dir/>
          <dgm:resizeHandles val="exact"/>
        </dgm:presLayoutVars>
      </dgm:prSet>
      <dgm:spPr/>
    </dgm:pt>
    <dgm:pt modelId="{BADF2AE9-8886-D948-A672-E5A654B51503}" type="pres">
      <dgm:prSet presAssocID="{8773736E-BE56-CA4B-A1B9-8AAA384A2123}" presName="circ1" presStyleLbl="vennNode1" presStyleIdx="0" presStyleCnt="6"/>
      <dgm:spPr/>
    </dgm:pt>
    <dgm:pt modelId="{CF95738B-7A05-BE4A-84CA-73182A8EAB69}" type="pres">
      <dgm:prSet presAssocID="{8773736E-BE56-CA4B-A1B9-8AAA384A2123}" presName="circ1Tx" presStyleLbl="revTx" presStyleIdx="0" presStyleCnt="0">
        <dgm:presLayoutVars>
          <dgm:chMax val="0"/>
          <dgm:chPref val="0"/>
          <dgm:bulletEnabled val="1"/>
        </dgm:presLayoutVars>
      </dgm:prSet>
      <dgm:spPr/>
    </dgm:pt>
    <dgm:pt modelId="{CFB51B10-8FC7-F845-9E8F-72BF357097E5}" type="pres">
      <dgm:prSet presAssocID="{4495FCB7-2E0D-CF4E-82A2-25ADB34AAFE5}" presName="circ2" presStyleLbl="vennNode1" presStyleIdx="1" presStyleCnt="6"/>
      <dgm:spPr/>
    </dgm:pt>
    <dgm:pt modelId="{08738198-981B-C44F-B9C8-AB4052A3826F}" type="pres">
      <dgm:prSet presAssocID="{4495FCB7-2E0D-CF4E-82A2-25ADB34AAFE5}" presName="circ2Tx" presStyleLbl="revTx" presStyleIdx="0" presStyleCnt="0">
        <dgm:presLayoutVars>
          <dgm:chMax val="0"/>
          <dgm:chPref val="0"/>
          <dgm:bulletEnabled val="1"/>
        </dgm:presLayoutVars>
      </dgm:prSet>
      <dgm:spPr/>
    </dgm:pt>
    <dgm:pt modelId="{17602131-4440-9F4C-8E30-617569426C01}" type="pres">
      <dgm:prSet presAssocID="{DB90B6B1-1872-684F-947A-5C171E68FE31}" presName="circ3" presStyleLbl="vennNode1" presStyleIdx="2" presStyleCnt="6"/>
      <dgm:spPr/>
    </dgm:pt>
    <dgm:pt modelId="{6BDEB509-C635-0B4F-8CA6-1A5E624C2BBA}" type="pres">
      <dgm:prSet presAssocID="{DB90B6B1-1872-684F-947A-5C171E68FE31}" presName="circ3Tx" presStyleLbl="revTx" presStyleIdx="0" presStyleCnt="0">
        <dgm:presLayoutVars>
          <dgm:chMax val="0"/>
          <dgm:chPref val="0"/>
          <dgm:bulletEnabled val="1"/>
        </dgm:presLayoutVars>
      </dgm:prSet>
      <dgm:spPr/>
    </dgm:pt>
    <dgm:pt modelId="{8910D62C-C0DC-2745-BBEB-7C183D7EA4DD}" type="pres">
      <dgm:prSet presAssocID="{FC6813F6-0281-CA42-A29B-875204F7DD8D}" presName="circ4" presStyleLbl="vennNode1" presStyleIdx="3" presStyleCnt="6" custLinFactNeighborY="-2874"/>
      <dgm:spPr/>
    </dgm:pt>
    <dgm:pt modelId="{FF502A04-D96C-6344-B2D3-31DA4BD4BA5B}" type="pres">
      <dgm:prSet presAssocID="{FC6813F6-0281-CA42-A29B-875204F7DD8D}" presName="circ4Tx" presStyleLbl="revTx" presStyleIdx="0" presStyleCnt="0" custAng="0" custFlipHor="1" custScaleX="92895" custScaleY="31242">
        <dgm:presLayoutVars>
          <dgm:chMax val="0"/>
          <dgm:chPref val="0"/>
          <dgm:bulletEnabled val="1"/>
        </dgm:presLayoutVars>
      </dgm:prSet>
      <dgm:spPr/>
    </dgm:pt>
    <dgm:pt modelId="{29B6D4FB-5757-4049-A48A-DC1D963B07B9}" type="pres">
      <dgm:prSet presAssocID="{6558A323-C2DC-354F-BCC0-0112EA47A1B2}" presName="circ5" presStyleLbl="vennNode1" presStyleIdx="4" presStyleCnt="6"/>
      <dgm:spPr/>
    </dgm:pt>
    <dgm:pt modelId="{5053112C-D58B-A14C-809C-9754CE2E98AC}" type="pres">
      <dgm:prSet presAssocID="{6558A323-C2DC-354F-BCC0-0112EA47A1B2}" presName="circ5Tx" presStyleLbl="revTx" presStyleIdx="0" presStyleCnt="0" custAng="0" custScaleY="132107" custLinFactY="-25161" custLinFactNeighborX="-2887" custLinFactNeighborY="-100000">
        <dgm:presLayoutVars>
          <dgm:chMax val="0"/>
          <dgm:chPref val="0"/>
          <dgm:bulletEnabled val="1"/>
        </dgm:presLayoutVars>
      </dgm:prSet>
      <dgm:spPr/>
    </dgm:pt>
    <dgm:pt modelId="{B67E9B0D-B756-6647-91AA-40EF1F58CD6C}" type="pres">
      <dgm:prSet presAssocID="{2313934C-4528-4849-9B71-2E08D715BD47}" presName="circ6" presStyleLbl="vennNode1" presStyleIdx="5" presStyleCnt="6"/>
      <dgm:spPr/>
    </dgm:pt>
    <dgm:pt modelId="{4B73D835-BA31-2C49-B5F6-5171A430195D}" type="pres">
      <dgm:prSet presAssocID="{2313934C-4528-4849-9B71-2E08D715BD47}" presName="circ6Tx" presStyleLbl="revTx" presStyleIdx="0" presStyleCnt="0">
        <dgm:presLayoutVars>
          <dgm:chMax val="0"/>
          <dgm:chPref val="0"/>
          <dgm:bulletEnabled val="1"/>
        </dgm:presLayoutVars>
      </dgm:prSet>
      <dgm:spPr/>
    </dgm:pt>
  </dgm:ptLst>
  <dgm:cxnLst>
    <dgm:cxn modelId="{42C4B406-C792-1849-A7C5-373D3975C99D}" type="presOf" srcId="{DB90B6B1-1872-684F-947A-5C171E68FE31}" destId="{6BDEB509-C635-0B4F-8CA6-1A5E624C2BBA}" srcOrd="0" destOrd="0" presId="urn:microsoft.com/office/officeart/2005/8/layout/venn1"/>
    <dgm:cxn modelId="{2DC65624-83E5-3246-992D-5693D916A84A}" type="presOf" srcId="{CE514AB5-1997-C549-971C-C822BB881D3B}" destId="{E75959AD-03A1-A044-8D72-91A5F44B73D3}" srcOrd="0" destOrd="0" presId="urn:microsoft.com/office/officeart/2005/8/layout/venn1"/>
    <dgm:cxn modelId="{AF136246-8CF6-8446-BD84-CC3E9D4A0F5A}" type="presOf" srcId="{6558A323-C2DC-354F-BCC0-0112EA47A1B2}" destId="{5053112C-D58B-A14C-809C-9754CE2E98AC}" srcOrd="0" destOrd="0" presId="urn:microsoft.com/office/officeart/2005/8/layout/venn1"/>
    <dgm:cxn modelId="{F138CE69-AB08-6543-8717-5E3901991108}" srcId="{CE514AB5-1997-C549-971C-C822BB881D3B}" destId="{8773736E-BE56-CA4B-A1B9-8AAA384A2123}" srcOrd="0" destOrd="0" parTransId="{0946E91E-6C5F-F846-806E-1F6A95B2F73D}" sibTransId="{9B27B1AC-8C49-C243-B1C0-4920522EC985}"/>
    <dgm:cxn modelId="{2869CA83-82BC-EE48-9539-2F698EB02C93}" srcId="{CE514AB5-1997-C549-971C-C822BB881D3B}" destId="{4495FCB7-2E0D-CF4E-82A2-25ADB34AAFE5}" srcOrd="1" destOrd="0" parTransId="{B13D2EF9-B6FB-3B41-8E46-7A5A6C3FEE16}" sibTransId="{8995DE54-5E65-5C49-ADF0-672A7A9276B8}"/>
    <dgm:cxn modelId="{B309DD9C-C1EC-074E-9483-32B66AEF3D8E}" type="presOf" srcId="{FC6813F6-0281-CA42-A29B-875204F7DD8D}" destId="{FF502A04-D96C-6344-B2D3-31DA4BD4BA5B}" srcOrd="0" destOrd="0" presId="urn:microsoft.com/office/officeart/2005/8/layout/venn1"/>
    <dgm:cxn modelId="{0DE2119F-C835-6B46-90A5-22E634747879}" type="presOf" srcId="{8773736E-BE56-CA4B-A1B9-8AAA384A2123}" destId="{CF95738B-7A05-BE4A-84CA-73182A8EAB69}" srcOrd="0" destOrd="0" presId="urn:microsoft.com/office/officeart/2005/8/layout/venn1"/>
    <dgm:cxn modelId="{0FC03AAC-A8D6-5042-BA86-1F1127AC2EB5}" type="presOf" srcId="{4495FCB7-2E0D-CF4E-82A2-25ADB34AAFE5}" destId="{08738198-981B-C44F-B9C8-AB4052A3826F}" srcOrd="0" destOrd="0" presId="urn:microsoft.com/office/officeart/2005/8/layout/venn1"/>
    <dgm:cxn modelId="{13E7CBC2-1854-744D-8A24-0ECA82BB9D17}" srcId="{CE514AB5-1997-C549-971C-C822BB881D3B}" destId="{2313934C-4528-4849-9B71-2E08D715BD47}" srcOrd="5" destOrd="0" parTransId="{83C4B47E-8479-D245-AFA5-8018E1CCEAAF}" sibTransId="{BDFACFA8-5F9F-864C-B9C9-92B515073A67}"/>
    <dgm:cxn modelId="{691AA2D2-A71D-1A4C-8DEB-2C8D33B384BC}" srcId="{CE514AB5-1997-C549-971C-C822BB881D3B}" destId="{FC6813F6-0281-CA42-A29B-875204F7DD8D}" srcOrd="3" destOrd="0" parTransId="{6FF7CC43-596A-4B45-B558-28B5C2132984}" sibTransId="{11805F8E-8DCC-3546-99FA-AE7A81EA766B}"/>
    <dgm:cxn modelId="{6D750CDC-2DE2-C24F-8763-F5B7F254CA63}" srcId="{CE514AB5-1997-C549-971C-C822BB881D3B}" destId="{6558A323-C2DC-354F-BCC0-0112EA47A1B2}" srcOrd="4" destOrd="0" parTransId="{2D63519D-A041-6A40-A339-8DA2EF80DBE1}" sibTransId="{7111B829-E1D7-8144-938E-83622B1ACDB5}"/>
    <dgm:cxn modelId="{3E88E6F4-2340-5743-9F66-0607863D9CAA}" type="presOf" srcId="{2313934C-4528-4849-9B71-2E08D715BD47}" destId="{4B73D835-BA31-2C49-B5F6-5171A430195D}" srcOrd="0" destOrd="0" presId="urn:microsoft.com/office/officeart/2005/8/layout/venn1"/>
    <dgm:cxn modelId="{A084EBF7-883E-FD40-AEB9-54C8A1BD8FE2}" srcId="{CE514AB5-1997-C549-971C-C822BB881D3B}" destId="{DB90B6B1-1872-684F-947A-5C171E68FE31}" srcOrd="2" destOrd="0" parTransId="{DE1C8262-5FF6-874D-B7DC-83CEF5C08C5C}" sibTransId="{D99C17A4-27BC-E64B-9055-7B999DFF90E2}"/>
    <dgm:cxn modelId="{8DB1B7D7-8286-C248-8DF6-8BA3877E087F}" type="presParOf" srcId="{E75959AD-03A1-A044-8D72-91A5F44B73D3}" destId="{BADF2AE9-8886-D948-A672-E5A654B51503}" srcOrd="0" destOrd="0" presId="urn:microsoft.com/office/officeart/2005/8/layout/venn1"/>
    <dgm:cxn modelId="{05B1CEAF-72BF-5249-86DB-5502151C933F}" type="presParOf" srcId="{E75959AD-03A1-A044-8D72-91A5F44B73D3}" destId="{CF95738B-7A05-BE4A-84CA-73182A8EAB69}" srcOrd="1" destOrd="0" presId="urn:microsoft.com/office/officeart/2005/8/layout/venn1"/>
    <dgm:cxn modelId="{8DD4A704-18AE-8240-8894-56181F3795CD}" type="presParOf" srcId="{E75959AD-03A1-A044-8D72-91A5F44B73D3}" destId="{CFB51B10-8FC7-F845-9E8F-72BF357097E5}" srcOrd="2" destOrd="0" presId="urn:microsoft.com/office/officeart/2005/8/layout/venn1"/>
    <dgm:cxn modelId="{7038354B-D2E1-E948-A1E4-A27AAA345914}" type="presParOf" srcId="{E75959AD-03A1-A044-8D72-91A5F44B73D3}" destId="{08738198-981B-C44F-B9C8-AB4052A3826F}" srcOrd="3" destOrd="0" presId="urn:microsoft.com/office/officeart/2005/8/layout/venn1"/>
    <dgm:cxn modelId="{FCD5E858-98B8-7B4E-9154-843EE8C599C1}" type="presParOf" srcId="{E75959AD-03A1-A044-8D72-91A5F44B73D3}" destId="{17602131-4440-9F4C-8E30-617569426C01}" srcOrd="4" destOrd="0" presId="urn:microsoft.com/office/officeart/2005/8/layout/venn1"/>
    <dgm:cxn modelId="{21162CAE-62CF-8746-A9D4-EBFD749D13D5}" type="presParOf" srcId="{E75959AD-03A1-A044-8D72-91A5F44B73D3}" destId="{6BDEB509-C635-0B4F-8CA6-1A5E624C2BBA}" srcOrd="5" destOrd="0" presId="urn:microsoft.com/office/officeart/2005/8/layout/venn1"/>
    <dgm:cxn modelId="{9FF1A34D-6365-8846-9C71-9C5D415B6195}" type="presParOf" srcId="{E75959AD-03A1-A044-8D72-91A5F44B73D3}" destId="{8910D62C-C0DC-2745-BBEB-7C183D7EA4DD}" srcOrd="6" destOrd="0" presId="urn:microsoft.com/office/officeart/2005/8/layout/venn1"/>
    <dgm:cxn modelId="{7C2B1C33-8AD3-F146-AD7A-F9215CB348FA}" type="presParOf" srcId="{E75959AD-03A1-A044-8D72-91A5F44B73D3}" destId="{FF502A04-D96C-6344-B2D3-31DA4BD4BA5B}" srcOrd="7" destOrd="0" presId="urn:microsoft.com/office/officeart/2005/8/layout/venn1"/>
    <dgm:cxn modelId="{C1D9D06D-83FB-664A-9CDC-B57D76FDDF5F}" type="presParOf" srcId="{E75959AD-03A1-A044-8D72-91A5F44B73D3}" destId="{29B6D4FB-5757-4049-A48A-DC1D963B07B9}" srcOrd="8" destOrd="0" presId="urn:microsoft.com/office/officeart/2005/8/layout/venn1"/>
    <dgm:cxn modelId="{33AE3157-EF61-3E48-90EA-4932A455FF1C}" type="presParOf" srcId="{E75959AD-03A1-A044-8D72-91A5F44B73D3}" destId="{5053112C-D58B-A14C-809C-9754CE2E98AC}" srcOrd="9" destOrd="0" presId="urn:microsoft.com/office/officeart/2005/8/layout/venn1"/>
    <dgm:cxn modelId="{AA433449-ADDF-9245-A221-004F3782CF95}" type="presParOf" srcId="{E75959AD-03A1-A044-8D72-91A5F44B73D3}" destId="{B67E9B0D-B756-6647-91AA-40EF1F58CD6C}" srcOrd="10" destOrd="0" presId="urn:microsoft.com/office/officeart/2005/8/layout/venn1"/>
    <dgm:cxn modelId="{24ACFD4A-EA98-2E43-B748-FC146FF47E6A}" type="presParOf" srcId="{E75959AD-03A1-A044-8D72-91A5F44B73D3}" destId="{4B73D835-BA31-2C49-B5F6-5171A430195D}" srcOrd="11"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DF2AE9-8886-D948-A672-E5A654B51503}">
      <dsp:nvSpPr>
        <dsp:cNvPr id="0" name=""/>
        <dsp:cNvSpPr/>
      </dsp:nvSpPr>
      <dsp:spPr>
        <a:xfrm>
          <a:off x="2395872" y="1126200"/>
          <a:ext cx="1304254" cy="1304254"/>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CF95738B-7A05-BE4A-84CA-73182A8EAB69}">
      <dsp:nvSpPr>
        <dsp:cNvPr id="0" name=""/>
        <dsp:cNvSpPr/>
      </dsp:nvSpPr>
      <dsp:spPr>
        <a:xfrm>
          <a:off x="2232840" y="152661"/>
          <a:ext cx="1630318" cy="888111"/>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en-US" sz="2400" kern="1200" dirty="0"/>
            <a:t>Prevention</a:t>
          </a:r>
        </a:p>
      </dsp:txBody>
      <dsp:txXfrm>
        <a:off x="2232840" y="152661"/>
        <a:ext cx="1630318" cy="888111"/>
      </dsp:txXfrm>
    </dsp:sp>
    <dsp:sp modelId="{CFB51B10-8FC7-F845-9E8F-72BF357097E5}">
      <dsp:nvSpPr>
        <dsp:cNvPr id="0" name=""/>
        <dsp:cNvSpPr/>
      </dsp:nvSpPr>
      <dsp:spPr>
        <a:xfrm>
          <a:off x="2819212" y="1370642"/>
          <a:ext cx="1304254" cy="1304254"/>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08738198-981B-C44F-B9C8-AB4052A3826F}">
      <dsp:nvSpPr>
        <dsp:cNvPr id="0" name=""/>
        <dsp:cNvSpPr/>
      </dsp:nvSpPr>
      <dsp:spPr>
        <a:xfrm>
          <a:off x="4220198" y="998481"/>
          <a:ext cx="1544998" cy="972693"/>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kern="1200" dirty="0"/>
        </a:p>
        <a:p>
          <a:pPr marL="0" lvl="0" indent="0" algn="ctr" defTabSz="1066800">
            <a:lnSpc>
              <a:spcPct val="90000"/>
            </a:lnSpc>
            <a:spcBef>
              <a:spcPct val="0"/>
            </a:spcBef>
            <a:spcAft>
              <a:spcPct val="35000"/>
            </a:spcAft>
            <a:buNone/>
          </a:pPr>
          <a:r>
            <a:rPr lang="en-US" sz="2400" kern="1200" dirty="0"/>
            <a:t>Protection</a:t>
          </a:r>
        </a:p>
      </dsp:txBody>
      <dsp:txXfrm>
        <a:off x="4220198" y="998481"/>
        <a:ext cx="1544998" cy="972693"/>
      </dsp:txXfrm>
    </dsp:sp>
    <dsp:sp modelId="{17602131-4440-9F4C-8E30-617569426C01}">
      <dsp:nvSpPr>
        <dsp:cNvPr id="0" name=""/>
        <dsp:cNvSpPr/>
      </dsp:nvSpPr>
      <dsp:spPr>
        <a:xfrm>
          <a:off x="2819212" y="1859526"/>
          <a:ext cx="1304254" cy="1304254"/>
        </a:xfrm>
        <a:prstGeom prst="ellipse">
          <a:avLst/>
        </a:prstGeom>
        <a:solidFill>
          <a:schemeClr val="accent4">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6BDEB509-C635-0B4F-8CA6-1A5E624C2BBA}">
      <dsp:nvSpPr>
        <dsp:cNvPr id="0" name=""/>
        <dsp:cNvSpPr/>
      </dsp:nvSpPr>
      <dsp:spPr>
        <a:xfrm>
          <a:off x="4220198" y="2449063"/>
          <a:ext cx="1544998" cy="1086878"/>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en-US" sz="2400" kern="1200" dirty="0"/>
            <a:t>Response </a:t>
          </a:r>
        </a:p>
      </dsp:txBody>
      <dsp:txXfrm>
        <a:off x="4220198" y="2449063"/>
        <a:ext cx="1544998" cy="1086878"/>
      </dsp:txXfrm>
    </dsp:sp>
    <dsp:sp modelId="{8910D62C-C0DC-2745-BBEB-7C183D7EA4DD}">
      <dsp:nvSpPr>
        <dsp:cNvPr id="0" name=""/>
        <dsp:cNvSpPr/>
      </dsp:nvSpPr>
      <dsp:spPr>
        <a:xfrm>
          <a:off x="2395872" y="2066907"/>
          <a:ext cx="1304254" cy="1304254"/>
        </a:xfrm>
        <a:prstGeom prst="ellipse">
          <a:avLst/>
        </a:prstGeom>
        <a:solidFill>
          <a:schemeClr val="accent5">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FF502A04-D96C-6344-B2D3-31DA4BD4BA5B}">
      <dsp:nvSpPr>
        <dsp:cNvPr id="0" name=""/>
        <dsp:cNvSpPr/>
      </dsp:nvSpPr>
      <dsp:spPr>
        <a:xfrm flipH="1">
          <a:off x="2290758" y="3798974"/>
          <a:ext cx="1514483" cy="277463"/>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n-US" sz="2400" kern="1200" dirty="0"/>
            <a:t>Mitigation</a:t>
          </a:r>
        </a:p>
      </dsp:txBody>
      <dsp:txXfrm>
        <a:off x="2290758" y="3798974"/>
        <a:ext cx="1514483" cy="277463"/>
      </dsp:txXfrm>
    </dsp:sp>
    <dsp:sp modelId="{29B6D4FB-5757-4049-A48A-DC1D963B07B9}">
      <dsp:nvSpPr>
        <dsp:cNvPr id="0" name=""/>
        <dsp:cNvSpPr/>
      </dsp:nvSpPr>
      <dsp:spPr>
        <a:xfrm>
          <a:off x="1972533" y="1859526"/>
          <a:ext cx="1304254" cy="1304254"/>
        </a:xfrm>
        <a:prstGeom prst="ellipse">
          <a:avLst/>
        </a:prstGeom>
        <a:solidFill>
          <a:schemeClr val="accent6">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5053112C-D58B-A14C-809C-9754CE2E98AC}">
      <dsp:nvSpPr>
        <dsp:cNvPr id="0" name=""/>
        <dsp:cNvSpPr/>
      </dsp:nvSpPr>
      <dsp:spPr>
        <a:xfrm>
          <a:off x="286199" y="914232"/>
          <a:ext cx="1544998" cy="143584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kern="1200" dirty="0"/>
        </a:p>
        <a:p>
          <a:pPr marL="0" lvl="0" indent="0" algn="ctr" defTabSz="1066800">
            <a:lnSpc>
              <a:spcPct val="90000"/>
            </a:lnSpc>
            <a:spcBef>
              <a:spcPct val="0"/>
            </a:spcBef>
            <a:spcAft>
              <a:spcPct val="35000"/>
            </a:spcAft>
            <a:buNone/>
          </a:pPr>
          <a:endParaRPr lang="en-US" sz="2400" kern="1200" dirty="0"/>
        </a:p>
        <a:p>
          <a:pPr marL="0" lvl="0" indent="0" algn="ctr" defTabSz="1066800">
            <a:lnSpc>
              <a:spcPct val="90000"/>
            </a:lnSpc>
            <a:spcBef>
              <a:spcPct val="0"/>
            </a:spcBef>
            <a:spcAft>
              <a:spcPct val="35000"/>
            </a:spcAft>
            <a:buNone/>
          </a:pPr>
          <a:endParaRPr lang="en-US" sz="2400" kern="1200" dirty="0"/>
        </a:p>
        <a:p>
          <a:pPr marL="0" lvl="0" indent="0" algn="ctr" defTabSz="1066800">
            <a:lnSpc>
              <a:spcPct val="90000"/>
            </a:lnSpc>
            <a:spcBef>
              <a:spcPct val="0"/>
            </a:spcBef>
            <a:spcAft>
              <a:spcPct val="35000"/>
            </a:spcAft>
            <a:buNone/>
          </a:pPr>
          <a:r>
            <a:rPr lang="en-US" sz="2400" kern="1200" dirty="0"/>
            <a:t>Recovery</a:t>
          </a:r>
        </a:p>
      </dsp:txBody>
      <dsp:txXfrm>
        <a:off x="286199" y="914232"/>
        <a:ext cx="1544998" cy="1435842"/>
      </dsp:txXfrm>
    </dsp:sp>
    <dsp:sp modelId="{B67E9B0D-B756-6647-91AA-40EF1F58CD6C}">
      <dsp:nvSpPr>
        <dsp:cNvPr id="0" name=""/>
        <dsp:cNvSpPr/>
      </dsp:nvSpPr>
      <dsp:spPr>
        <a:xfrm>
          <a:off x="1972533" y="1370642"/>
          <a:ext cx="1304254" cy="1304254"/>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4B73D835-BA31-2C49-B5F6-5171A430195D}">
      <dsp:nvSpPr>
        <dsp:cNvPr id="0" name=""/>
        <dsp:cNvSpPr/>
      </dsp:nvSpPr>
      <dsp:spPr>
        <a:xfrm>
          <a:off x="330803" y="998481"/>
          <a:ext cx="1544998" cy="1086878"/>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kern="1200" dirty="0"/>
        </a:p>
      </dsp:txBody>
      <dsp:txXfrm>
        <a:off x="330803" y="998481"/>
        <a:ext cx="1544998" cy="1086878"/>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4" name="Shape 114"/>
          <p:cNvSpPr>
            <a:spLocks noGrp="1" noRot="1" noChangeAspect="1"/>
          </p:cNvSpPr>
          <p:nvPr>
            <p:ph type="sldImg"/>
          </p:nvPr>
        </p:nvSpPr>
        <p:spPr>
          <a:xfrm>
            <a:off x="1143000" y="685800"/>
            <a:ext cx="4572000" cy="3429000"/>
          </a:xfrm>
          <a:prstGeom prst="rect">
            <a:avLst/>
          </a:prstGeom>
        </p:spPr>
        <p:txBody>
          <a:bodyPr/>
          <a:lstStyle/>
          <a:p>
            <a:endParaRPr/>
          </a:p>
        </p:txBody>
      </p:sp>
      <p:sp>
        <p:nvSpPr>
          <p:cNvPr id="115" name="Shape 115"/>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638066767"/>
      </p:ext>
    </p:extLst>
  </p:cSld>
  <p:clrMap bg1="lt1" tx1="dk1" bg2="lt2" tx2="dk2" accent1="accent1" accent2="accent2" accent3="accent3" accent4="accent4" accent5="accent5" accent6="accent6" hlink="hlink" folHlink="folHlink"/>
  <p:notesStyle>
    <a:lvl1pPr defTabSz="457200" latinLnBrk="0">
      <a:defRPr sz="1200">
        <a:latin typeface="+mj-lt"/>
        <a:ea typeface="+mj-ea"/>
        <a:cs typeface="+mj-cs"/>
        <a:sym typeface="Calibri"/>
      </a:defRPr>
    </a:lvl1pPr>
    <a:lvl2pPr indent="228600" defTabSz="457200" latinLnBrk="0">
      <a:defRPr sz="1200">
        <a:latin typeface="+mj-lt"/>
        <a:ea typeface="+mj-ea"/>
        <a:cs typeface="+mj-cs"/>
        <a:sym typeface="Calibri"/>
      </a:defRPr>
    </a:lvl2pPr>
    <a:lvl3pPr indent="457200" defTabSz="457200" latinLnBrk="0">
      <a:defRPr sz="1200">
        <a:latin typeface="+mj-lt"/>
        <a:ea typeface="+mj-ea"/>
        <a:cs typeface="+mj-cs"/>
        <a:sym typeface="Calibri"/>
      </a:defRPr>
    </a:lvl3pPr>
    <a:lvl4pPr indent="685800" defTabSz="457200" latinLnBrk="0">
      <a:defRPr sz="1200">
        <a:latin typeface="+mj-lt"/>
        <a:ea typeface="+mj-ea"/>
        <a:cs typeface="+mj-cs"/>
        <a:sym typeface="Calibri"/>
      </a:defRPr>
    </a:lvl4pPr>
    <a:lvl5pPr indent="914400" defTabSz="457200" latinLnBrk="0">
      <a:defRPr sz="1200">
        <a:latin typeface="+mj-lt"/>
        <a:ea typeface="+mj-ea"/>
        <a:cs typeface="+mj-cs"/>
        <a:sym typeface="Calibri"/>
      </a:defRPr>
    </a:lvl5pPr>
    <a:lvl6pPr indent="1143000" defTabSz="457200" latinLnBrk="0">
      <a:defRPr sz="1200">
        <a:latin typeface="+mj-lt"/>
        <a:ea typeface="+mj-ea"/>
        <a:cs typeface="+mj-cs"/>
        <a:sym typeface="Calibri"/>
      </a:defRPr>
    </a:lvl6pPr>
    <a:lvl7pPr indent="1371600" defTabSz="457200" latinLnBrk="0">
      <a:defRPr sz="1200">
        <a:latin typeface="+mj-lt"/>
        <a:ea typeface="+mj-ea"/>
        <a:cs typeface="+mj-cs"/>
        <a:sym typeface="Calibri"/>
      </a:defRPr>
    </a:lvl7pPr>
    <a:lvl8pPr indent="1600200" defTabSz="457200" latinLnBrk="0">
      <a:defRPr sz="1200">
        <a:latin typeface="+mj-lt"/>
        <a:ea typeface="+mj-ea"/>
        <a:cs typeface="+mj-cs"/>
        <a:sym typeface="Calibri"/>
      </a:defRPr>
    </a:lvl8pPr>
    <a:lvl9pPr indent="1828800" defTabSz="457200" latinLnBrk="0">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Shape 120"/>
          <p:cNvSpPr>
            <a:spLocks noGrp="1" noRot="1" noChangeAspect="1"/>
          </p:cNvSpPr>
          <p:nvPr>
            <p:ph type="sldImg"/>
          </p:nvPr>
        </p:nvSpPr>
        <p:spPr>
          <a:prstGeom prst="rect">
            <a:avLst/>
          </a:prstGeom>
        </p:spPr>
        <p:txBody>
          <a:bodyPr/>
          <a:lstStyle/>
          <a:p>
            <a:endParaRPr/>
          </a:p>
        </p:txBody>
      </p:sp>
      <p:sp>
        <p:nvSpPr>
          <p:cNvPr id="121" name="Shape 121"/>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16023034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baseline="0" dirty="0">
              <a:latin typeface="Arial" pitchFamily="34" charset="0"/>
            </a:endParaRPr>
          </a:p>
          <a:p>
            <a:endParaRPr lang="en-US" baseline="0" dirty="0">
              <a:latin typeface="Arial" pitchFamily="34" charset="0"/>
            </a:endParaRPr>
          </a:p>
        </p:txBody>
      </p:sp>
    </p:spTree>
    <p:extLst>
      <p:ext uri="{BB962C8B-B14F-4D97-AF65-F5344CB8AC3E}">
        <p14:creationId xmlns:p14="http://schemas.microsoft.com/office/powerpoint/2010/main" val="14437381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20">
              <a:defRPr/>
            </a:pPr>
            <a:r>
              <a:rPr lang="en-US" sz="1200" b="1" dirty="0"/>
              <a:t>PPD-8 (a Presidential Directive) describes</a:t>
            </a:r>
            <a:r>
              <a:rPr lang="en-US" sz="1200" dirty="0"/>
              <a:t> the nation’s approach to preparedness and </a:t>
            </a:r>
            <a:r>
              <a:rPr lang="en-US" sz="1200" b="1" dirty="0"/>
              <a:t>defines</a:t>
            </a:r>
            <a:r>
              <a:rPr lang="en-US" sz="1200" dirty="0"/>
              <a:t> preparedness around </a:t>
            </a:r>
            <a:r>
              <a:rPr lang="en-US" sz="1200" b="1" dirty="0"/>
              <a:t>five</a:t>
            </a:r>
            <a:r>
              <a:rPr lang="en-US" sz="1200" dirty="0"/>
              <a:t> mission areas: </a:t>
            </a:r>
          </a:p>
          <a:p>
            <a:pPr defTabSz="914220">
              <a:defRPr/>
            </a:pPr>
            <a:r>
              <a:rPr lang="en-US" sz="1200" dirty="0"/>
              <a:t>Prevention, Mitigation, Protection, Response, and Recovery. </a:t>
            </a:r>
          </a:p>
          <a:p>
            <a:pPr defTabSz="914220">
              <a:defRPr/>
            </a:pPr>
            <a:endParaRPr lang="en-US" sz="1200" dirty="0"/>
          </a:p>
          <a:p>
            <a:pPr defTabSz="914220">
              <a:defRPr/>
            </a:pPr>
            <a:r>
              <a:rPr lang="en-US" sz="1200" dirty="0"/>
              <a:t>It represents an evolution in our collective understanding of national preparedness and is based on the lessons learned from terrorist attacks, hurricanes, school incidents, and other experiences.</a:t>
            </a:r>
          </a:p>
          <a:p>
            <a:pPr defTabSz="914220">
              <a:defRPr/>
            </a:pPr>
            <a:endParaRPr lang="en-US" sz="1200" dirty="0"/>
          </a:p>
          <a:p>
            <a:pPr marL="169488" indent="-169488">
              <a:buFont typeface="Arial" panose="020B0604020202020204" pitchFamily="34" charset="0"/>
              <a:buChar char="•"/>
              <a:defRPr/>
            </a:pPr>
            <a:r>
              <a:rPr lang="en-US" sz="1200" b="1" dirty="0"/>
              <a:t>Prevention</a:t>
            </a:r>
            <a:r>
              <a:rPr lang="en-US" sz="1200" dirty="0"/>
              <a:t> means the capabilities necessary to avoid, deter, or stop an imminent crime or threatened or actual mass casualty incident. </a:t>
            </a:r>
          </a:p>
          <a:p>
            <a:pPr marL="169488" indent="-169488">
              <a:buFont typeface="Arial" panose="020B0604020202020204" pitchFamily="34" charset="0"/>
              <a:buChar char="•"/>
              <a:defRPr/>
            </a:pPr>
            <a:r>
              <a:rPr lang="en-US" sz="1200" b="1" dirty="0"/>
              <a:t>Mitigation</a:t>
            </a:r>
            <a:r>
              <a:rPr lang="en-US" sz="1200" dirty="0"/>
              <a:t> means the capabilities necessary to eliminate or reduce the loss of life and property damage by lessening the impact of an event or emergency. </a:t>
            </a:r>
          </a:p>
          <a:p>
            <a:pPr marL="169488" indent="-169488">
              <a:buFont typeface="Arial" panose="020B0604020202020204" pitchFamily="34" charset="0"/>
              <a:buChar char="•"/>
              <a:defRPr/>
            </a:pPr>
            <a:r>
              <a:rPr lang="en-US" sz="1200" b="1" dirty="0"/>
              <a:t>Protection</a:t>
            </a:r>
            <a:r>
              <a:rPr lang="en-US" sz="1200" dirty="0"/>
              <a:t> means the capabilities to secure schools against acts of violence and manmade or natural disasters. </a:t>
            </a:r>
          </a:p>
          <a:p>
            <a:pPr marL="169488" indent="-169488">
              <a:buFont typeface="Arial" panose="020B0604020202020204" pitchFamily="34" charset="0"/>
              <a:buChar char="•"/>
              <a:defRPr/>
            </a:pPr>
            <a:r>
              <a:rPr lang="en-US" sz="1200" b="1" dirty="0"/>
              <a:t>Response</a:t>
            </a:r>
            <a:r>
              <a:rPr lang="en-US" sz="1200" dirty="0"/>
              <a:t> means the capabilities necessary to stabilize an emergency once it has already happened or is certain to happen in an unpreventable way.</a:t>
            </a:r>
          </a:p>
          <a:p>
            <a:pPr marL="169488" indent="-169488">
              <a:buFont typeface="Arial" panose="020B0604020202020204" pitchFamily="34" charset="0"/>
              <a:buChar char="•"/>
              <a:defRPr/>
            </a:pPr>
            <a:r>
              <a:rPr lang="en-US" sz="1200" b="1" dirty="0"/>
              <a:t>Recovery</a:t>
            </a:r>
            <a:r>
              <a:rPr lang="en-US" sz="1200" dirty="0"/>
              <a:t> means the capabilities necessary to assist schools affected by an event or emergency in restoring the learning environment. </a:t>
            </a:r>
          </a:p>
          <a:p>
            <a:pPr defTabSz="914220">
              <a:defRPr/>
            </a:pPr>
            <a:endParaRPr lang="en-US" sz="1200" dirty="0"/>
          </a:p>
          <a:p>
            <a:pPr>
              <a:defRPr/>
            </a:pPr>
            <a:r>
              <a:rPr lang="en-US" sz="1200" dirty="0"/>
              <a:t>These mission areas generally align with the three timeframes associated with an incident: </a:t>
            </a:r>
            <a:r>
              <a:rPr lang="en-US" sz="1200" b="1" dirty="0"/>
              <a:t>before, during, and after. </a:t>
            </a:r>
          </a:p>
          <a:p>
            <a:pPr>
              <a:defRPr/>
            </a:pPr>
            <a:endParaRPr lang="en-US" sz="1200" dirty="0"/>
          </a:p>
          <a:p>
            <a:pPr marL="169488" indent="-169488">
              <a:buFont typeface="Arial" panose="020B0604020202020204" pitchFamily="34" charset="0"/>
              <a:buChar char="•"/>
              <a:defRPr/>
            </a:pPr>
            <a:r>
              <a:rPr lang="en-US" sz="1200" b="1" dirty="0"/>
              <a:t>Before: </a:t>
            </a:r>
            <a:r>
              <a:rPr lang="en-US" sz="1200" dirty="0"/>
              <a:t>The majority of Prevention, Mitigation, and Protection activities generally occur before an incident, although these three mission areas do have ongoing activities that can occur throughout an incident. </a:t>
            </a:r>
          </a:p>
          <a:p>
            <a:pPr marL="169488" indent="-169488">
              <a:buFont typeface="Arial" panose="020B0604020202020204" pitchFamily="34" charset="0"/>
              <a:buChar char="•"/>
              <a:defRPr/>
            </a:pPr>
            <a:r>
              <a:rPr lang="en-US" sz="1200" b="1" dirty="0"/>
              <a:t>During: </a:t>
            </a:r>
            <a:r>
              <a:rPr lang="en-US" sz="1200" dirty="0"/>
              <a:t>Response activities occur during an incident.</a:t>
            </a:r>
          </a:p>
          <a:p>
            <a:pPr marL="169488" indent="-169488">
              <a:buFont typeface="Arial" panose="020B0604020202020204" pitchFamily="34" charset="0"/>
              <a:buChar char="•"/>
              <a:defRPr/>
            </a:pPr>
            <a:r>
              <a:rPr lang="en-US" sz="1200" b="1" dirty="0"/>
              <a:t>After: </a:t>
            </a:r>
            <a:r>
              <a:rPr lang="en-US" sz="1200" dirty="0"/>
              <a:t>Recovery activities can begin during an incident and occur after an incident. </a:t>
            </a:r>
          </a:p>
          <a:p>
            <a:pPr>
              <a:defRPr/>
            </a:pPr>
            <a:endParaRPr lang="en-US" sz="1200" dirty="0"/>
          </a:p>
          <a:p>
            <a:pPr>
              <a:defRPr/>
            </a:pPr>
            <a:r>
              <a:rPr lang="en-US" sz="1200" dirty="0"/>
              <a:t>To help avoid confusion over terms and allow for ease of reference, we will generally use the terms: “before,” “during,” and “after.” </a:t>
            </a:r>
          </a:p>
          <a:p>
            <a:endParaRPr lang="en-US" dirty="0"/>
          </a:p>
        </p:txBody>
      </p:sp>
    </p:spTree>
    <p:extLst>
      <p:ext uri="{BB962C8B-B14F-4D97-AF65-F5344CB8AC3E}">
        <p14:creationId xmlns:p14="http://schemas.microsoft.com/office/powerpoint/2010/main" val="6715322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048613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Shape 152"/>
          <p:cNvSpPr>
            <a:spLocks noGrp="1" noRot="1" noChangeAspect="1"/>
          </p:cNvSpPr>
          <p:nvPr>
            <p:ph type="sldImg"/>
          </p:nvPr>
        </p:nvSpPr>
        <p:spPr>
          <a:prstGeom prst="rect">
            <a:avLst/>
          </a:prstGeom>
        </p:spPr>
        <p:txBody>
          <a:bodyPr/>
          <a:lstStyle/>
          <a:p>
            <a:endParaRPr/>
          </a:p>
        </p:txBody>
      </p:sp>
      <p:sp>
        <p:nvSpPr>
          <p:cNvPr id="153" name="Shape 153"/>
          <p:cNvSpPr>
            <a:spLocks noGrp="1"/>
          </p:cNvSpPr>
          <p:nvPr>
            <p:ph type="body" sz="quarter" idx="1"/>
          </p:nvPr>
        </p:nvSpPr>
        <p:spPr>
          <a:prstGeom prst="rect">
            <a:avLst/>
          </a:prstGeom>
        </p:spPr>
        <p:txBody>
          <a:bodyPr/>
          <a:lstStyle/>
          <a:p>
            <a:pPr marL="171450" indent="-171450">
              <a:buSzPct val="100000"/>
              <a:buFont typeface="Arial"/>
              <a:buChar char="•"/>
              <a:defRPr b="1"/>
            </a:pPr>
            <a:r>
              <a:rPr dirty="0"/>
              <a:t>Human</a:t>
            </a:r>
            <a:r>
              <a:rPr b="0" dirty="0"/>
              <a:t> caused such as fights, missing student, civic unrest, intruders, bomb threats, as well as cyber threats.</a:t>
            </a:r>
          </a:p>
          <a:p>
            <a:pPr marL="171450" indent="-171450">
              <a:buSzPct val="100000"/>
              <a:buFont typeface="Arial"/>
              <a:buChar char="•"/>
              <a:defRPr b="1"/>
            </a:pPr>
            <a:r>
              <a:rPr dirty="0"/>
              <a:t>Environmental hazard </a:t>
            </a:r>
            <a:r>
              <a:rPr b="0" dirty="0"/>
              <a:t>such as floods, microburst, severe weather, dust storms, and range fires.</a:t>
            </a:r>
          </a:p>
          <a:p>
            <a:pPr marL="171450" indent="-171450">
              <a:buSzPct val="100000"/>
              <a:buFont typeface="Arial"/>
              <a:buChar char="•"/>
              <a:defRPr b="1"/>
            </a:pPr>
            <a:r>
              <a:rPr dirty="0"/>
              <a:t>Technological hazard </a:t>
            </a:r>
            <a:r>
              <a:rPr b="0" dirty="0"/>
              <a:t>to include power outage, loss of water, accidental release of hazardous materials within the school, such as gas leaks or laboratory spills, and, radiological releases from nuclear power plan stations or interstate/rail hazardous material spills.</a:t>
            </a:r>
          </a:p>
          <a:p>
            <a:pPr marL="171450" indent="-171450">
              <a:buSzPct val="100000"/>
              <a:buFont typeface="Arial"/>
              <a:buChar char="•"/>
              <a:defRPr b="1"/>
            </a:pPr>
            <a:r>
              <a:rPr dirty="0"/>
              <a:t>Biological </a:t>
            </a:r>
            <a:r>
              <a:rPr b="0" dirty="0"/>
              <a:t>hazard to include infectious diseases (pandemic influenza) contaminated food outbreaks, and rodent borne such as hanta virus, etc.</a:t>
            </a:r>
          </a:p>
        </p:txBody>
      </p:sp>
    </p:spTree>
    <p:extLst>
      <p:ext uri="{BB962C8B-B14F-4D97-AF65-F5344CB8AC3E}">
        <p14:creationId xmlns:p14="http://schemas.microsoft.com/office/powerpoint/2010/main" val="15872143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3" name="Shape 13"/>
          <p:cNvSpPr>
            <a:spLocks noGrp="1"/>
          </p:cNvSpPr>
          <p:nvPr>
            <p:ph type="title"/>
          </p:nvPr>
        </p:nvSpPr>
        <p:spPr>
          <a:xfrm>
            <a:off x="685800" y="609601"/>
            <a:ext cx="7772400" cy="4267201"/>
          </a:xfrm>
          <a:prstGeom prst="rect">
            <a:avLst/>
          </a:prstGeom>
        </p:spPr>
        <p:txBody>
          <a:bodyPr/>
          <a:lstStyle>
            <a:lvl1pPr>
              <a:lnSpc>
                <a:spcPct val="100000"/>
              </a:lnSpc>
              <a:defRPr sz="8000"/>
            </a:lvl1pPr>
          </a:lstStyle>
          <a:p>
            <a:r>
              <a:t>Title Text</a:t>
            </a:r>
          </a:p>
        </p:txBody>
      </p:sp>
      <p:sp>
        <p:nvSpPr>
          <p:cNvPr id="14" name="Shape 14"/>
          <p:cNvSpPr>
            <a:spLocks noGrp="1"/>
          </p:cNvSpPr>
          <p:nvPr>
            <p:ph type="body" sz="quarter" idx="1"/>
          </p:nvPr>
        </p:nvSpPr>
        <p:spPr>
          <a:xfrm>
            <a:off x="1371600" y="4953000"/>
            <a:ext cx="6400800" cy="1219200"/>
          </a:xfrm>
          <a:prstGeom prst="rect">
            <a:avLst/>
          </a:prstGeom>
        </p:spPr>
        <p:txBody>
          <a:bodyPr/>
          <a:lstStyle>
            <a:lvl1pPr marL="0" indent="0" algn="ctr">
              <a:buSzTx/>
              <a:buFontTx/>
              <a:buNone/>
              <a:defRPr>
                <a:solidFill>
                  <a:srgbClr val="888888"/>
                </a:solidFill>
              </a:defRPr>
            </a:lvl1pPr>
            <a:lvl2pPr marL="0" indent="457200" algn="ctr">
              <a:buSzTx/>
              <a:buFontTx/>
              <a:buNone/>
              <a:defRPr>
                <a:solidFill>
                  <a:srgbClr val="888888"/>
                </a:solidFill>
              </a:defRPr>
            </a:lvl2pPr>
            <a:lvl3pPr marL="0" indent="914400" algn="ctr">
              <a:buSzTx/>
              <a:buFontTx/>
              <a:buNone/>
              <a:defRPr>
                <a:solidFill>
                  <a:srgbClr val="888888"/>
                </a:solidFill>
              </a:defRPr>
            </a:lvl3pPr>
            <a:lvl4pPr marL="0" indent="1371600" algn="ctr">
              <a:buSzTx/>
              <a:buFontTx/>
              <a:buNone/>
              <a:defRPr>
                <a:solidFill>
                  <a:srgbClr val="888888"/>
                </a:solidFill>
              </a:defRPr>
            </a:lvl4pPr>
            <a:lvl5pPr marL="0" indent="1828800" algn="ctr">
              <a:buSzTx/>
              <a:buFontTx/>
              <a:buNone/>
              <a:defRPr>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15" name="Shape 1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106" name="Shape 106"/>
          <p:cNvSpPr>
            <a:spLocks noGrp="1"/>
          </p:cNvSpPr>
          <p:nvPr>
            <p:ph type="title"/>
          </p:nvPr>
        </p:nvSpPr>
        <p:spPr>
          <a:xfrm>
            <a:off x="6629400" y="274638"/>
            <a:ext cx="2057400" cy="5851526"/>
          </a:xfrm>
          <a:prstGeom prst="rect">
            <a:avLst/>
          </a:prstGeom>
        </p:spPr>
        <p:txBody>
          <a:bodyPr/>
          <a:lstStyle/>
          <a:p>
            <a:r>
              <a:t>Title Text</a:t>
            </a:r>
          </a:p>
        </p:txBody>
      </p:sp>
      <p:sp>
        <p:nvSpPr>
          <p:cNvPr id="107" name="Shape 107"/>
          <p:cNvSpPr>
            <a:spLocks noGrp="1"/>
          </p:cNvSpPr>
          <p:nvPr>
            <p:ph type="body" idx="1"/>
          </p:nvPr>
        </p:nvSpPr>
        <p:spPr>
          <a:xfrm>
            <a:off x="457200" y="274638"/>
            <a:ext cx="6019800" cy="5851526"/>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08" name="Shape 10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2" name="Shape 22"/>
          <p:cNvSpPr>
            <a:spLocks noGrp="1"/>
          </p:cNvSpPr>
          <p:nvPr>
            <p:ph type="title"/>
          </p:nvPr>
        </p:nvSpPr>
        <p:spPr>
          <a:prstGeom prst="rect">
            <a:avLst/>
          </a:prstGeom>
        </p:spPr>
        <p:txBody>
          <a:bodyPr/>
          <a:lstStyle/>
          <a:p>
            <a:r>
              <a:t>Title Text</a:t>
            </a:r>
          </a:p>
        </p:txBody>
      </p:sp>
      <p:sp>
        <p:nvSpPr>
          <p:cNvPr id="23" name="Shape 23"/>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4" name="Shape 24"/>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31" name="Shape 31"/>
          <p:cNvSpPr>
            <a:spLocks noGrp="1"/>
          </p:cNvSpPr>
          <p:nvPr>
            <p:ph type="title"/>
          </p:nvPr>
        </p:nvSpPr>
        <p:spPr>
          <a:xfrm>
            <a:off x="722312" y="1371600"/>
            <a:ext cx="7772401" cy="2505075"/>
          </a:xfrm>
          <a:prstGeom prst="rect">
            <a:avLst/>
          </a:prstGeom>
        </p:spPr>
        <p:txBody>
          <a:bodyPr/>
          <a:lstStyle>
            <a:lvl1pPr>
              <a:lnSpc>
                <a:spcPct val="100000"/>
              </a:lnSpc>
              <a:defRPr sz="4800"/>
            </a:lvl1pPr>
          </a:lstStyle>
          <a:p>
            <a:r>
              <a:t>Title Text</a:t>
            </a:r>
          </a:p>
        </p:txBody>
      </p:sp>
      <p:sp>
        <p:nvSpPr>
          <p:cNvPr id="32" name="Shape 32"/>
          <p:cNvSpPr>
            <a:spLocks noGrp="1"/>
          </p:cNvSpPr>
          <p:nvPr>
            <p:ph type="body" sz="quarter" idx="1"/>
          </p:nvPr>
        </p:nvSpPr>
        <p:spPr>
          <a:xfrm>
            <a:off x="722312" y="4068762"/>
            <a:ext cx="7772401" cy="1131888"/>
          </a:xfrm>
          <a:prstGeom prst="rect">
            <a:avLst/>
          </a:prstGeom>
        </p:spPr>
        <p:txBody>
          <a:bodyPr/>
          <a:lstStyle>
            <a:lvl1pPr marL="0" indent="0" algn="ctr">
              <a:spcBef>
                <a:spcPts val="400"/>
              </a:spcBef>
              <a:buSzTx/>
              <a:buFontTx/>
              <a:buNone/>
              <a:defRPr sz="2000">
                <a:solidFill>
                  <a:srgbClr val="888888"/>
                </a:solidFill>
              </a:defRPr>
            </a:lvl1pPr>
            <a:lvl2pPr marL="0" indent="457200" algn="ctr">
              <a:spcBef>
                <a:spcPts val="400"/>
              </a:spcBef>
              <a:buSzTx/>
              <a:buFontTx/>
              <a:buNone/>
              <a:defRPr sz="2000">
                <a:solidFill>
                  <a:srgbClr val="888888"/>
                </a:solidFill>
              </a:defRPr>
            </a:lvl2pPr>
            <a:lvl3pPr marL="0" indent="914400" algn="ctr">
              <a:spcBef>
                <a:spcPts val="400"/>
              </a:spcBef>
              <a:buSzTx/>
              <a:buFontTx/>
              <a:buNone/>
              <a:defRPr sz="2000">
                <a:solidFill>
                  <a:srgbClr val="888888"/>
                </a:solidFill>
              </a:defRPr>
            </a:lvl3pPr>
            <a:lvl4pPr marL="0" indent="1371600" algn="ctr">
              <a:spcBef>
                <a:spcPts val="400"/>
              </a:spcBef>
              <a:buSzTx/>
              <a:buFontTx/>
              <a:buNone/>
              <a:defRPr sz="2000">
                <a:solidFill>
                  <a:srgbClr val="888888"/>
                </a:solidFill>
              </a:defRPr>
            </a:lvl4pPr>
            <a:lvl5pPr marL="0" indent="1828800" algn="ctr">
              <a:spcBef>
                <a:spcPts val="400"/>
              </a:spcBef>
              <a:buSzTx/>
              <a:buFontTx/>
              <a:buNone/>
              <a:defRPr sz="20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3" name="Shape 33"/>
          <p:cNvSpPr/>
          <p:nvPr/>
        </p:nvSpPr>
        <p:spPr>
          <a:xfrm>
            <a:off x="4495800" y="3924300"/>
            <a:ext cx="84772" cy="84772"/>
          </a:xfrm>
          <a:prstGeom prst="ellipse">
            <a:avLst/>
          </a:prstGeom>
          <a:solidFill>
            <a:srgbClr val="808080"/>
          </a:solidFill>
          <a:ln w="12700">
            <a:miter lim="400000"/>
          </a:ln>
        </p:spPr>
        <p:txBody>
          <a:bodyPr lIns="45719" rIns="45719" anchor="ctr"/>
          <a:lstStyle/>
          <a:p>
            <a:pPr algn="ctr">
              <a:defRPr>
                <a:solidFill>
                  <a:srgbClr val="FFFFFF"/>
                </a:solidFill>
              </a:defRPr>
            </a:pPr>
            <a:endParaRPr/>
          </a:p>
        </p:txBody>
      </p:sp>
      <p:sp>
        <p:nvSpPr>
          <p:cNvPr id="34" name="Shape 34"/>
          <p:cNvSpPr/>
          <p:nvPr/>
        </p:nvSpPr>
        <p:spPr>
          <a:xfrm>
            <a:off x="4695825" y="3924300"/>
            <a:ext cx="84772" cy="84772"/>
          </a:xfrm>
          <a:prstGeom prst="ellipse">
            <a:avLst/>
          </a:prstGeom>
          <a:solidFill>
            <a:srgbClr val="808080"/>
          </a:solidFill>
          <a:ln w="12700">
            <a:miter lim="400000"/>
          </a:ln>
        </p:spPr>
        <p:txBody>
          <a:bodyPr lIns="45719" rIns="45719" anchor="ctr"/>
          <a:lstStyle/>
          <a:p>
            <a:pPr algn="ctr">
              <a:defRPr>
                <a:solidFill>
                  <a:srgbClr val="FFFFFF"/>
                </a:solidFill>
              </a:defRPr>
            </a:pPr>
            <a:endParaRPr/>
          </a:p>
        </p:txBody>
      </p:sp>
      <p:sp>
        <p:nvSpPr>
          <p:cNvPr id="35" name="Shape 35"/>
          <p:cNvSpPr/>
          <p:nvPr/>
        </p:nvSpPr>
        <p:spPr>
          <a:xfrm>
            <a:off x="4296728" y="3924300"/>
            <a:ext cx="84773" cy="84772"/>
          </a:xfrm>
          <a:prstGeom prst="ellipse">
            <a:avLst/>
          </a:prstGeom>
          <a:solidFill>
            <a:srgbClr val="808080"/>
          </a:solidFill>
          <a:ln w="12700">
            <a:miter lim="400000"/>
          </a:ln>
        </p:spPr>
        <p:txBody>
          <a:bodyPr lIns="45719" rIns="45719" anchor="ctr"/>
          <a:lstStyle/>
          <a:p>
            <a:pPr algn="ctr">
              <a:defRPr>
                <a:solidFill>
                  <a:srgbClr val="FFFFFF"/>
                </a:solidFill>
              </a:defRPr>
            </a:pPr>
            <a:endParaRPr/>
          </a:p>
        </p:txBody>
      </p:sp>
      <p:sp>
        <p:nvSpPr>
          <p:cNvPr id="36" name="Shape 3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43" name="Shape 43"/>
          <p:cNvSpPr>
            <a:spLocks noGrp="1"/>
          </p:cNvSpPr>
          <p:nvPr>
            <p:ph type="title"/>
          </p:nvPr>
        </p:nvSpPr>
        <p:spPr>
          <a:prstGeom prst="rect">
            <a:avLst/>
          </a:prstGeom>
        </p:spPr>
        <p:txBody>
          <a:bodyPr/>
          <a:lstStyle/>
          <a:p>
            <a:r>
              <a:t>Title Text</a:t>
            </a:r>
          </a:p>
        </p:txBody>
      </p:sp>
      <p:sp>
        <p:nvSpPr>
          <p:cNvPr id="44" name="Shape 44"/>
          <p:cNvSpPr>
            <a:spLocks noGrp="1"/>
          </p:cNvSpPr>
          <p:nvPr>
            <p:ph type="body" sz="half" idx="1"/>
          </p:nvPr>
        </p:nvSpPr>
        <p:spPr>
          <a:xfrm>
            <a:off x="4648200" y="1600200"/>
            <a:ext cx="4038600" cy="452596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5" name="Shape 4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52" name="Shape 52"/>
          <p:cNvSpPr>
            <a:spLocks noGrp="1"/>
          </p:cNvSpPr>
          <p:nvPr>
            <p:ph type="title"/>
          </p:nvPr>
        </p:nvSpPr>
        <p:spPr>
          <a:prstGeom prst="rect">
            <a:avLst/>
          </a:prstGeom>
        </p:spPr>
        <p:txBody>
          <a:bodyPr/>
          <a:lstStyle/>
          <a:p>
            <a:r>
              <a:t>Title Text</a:t>
            </a:r>
          </a:p>
        </p:txBody>
      </p:sp>
      <p:sp>
        <p:nvSpPr>
          <p:cNvPr id="53" name="Shape 53"/>
          <p:cNvSpPr>
            <a:spLocks noGrp="1"/>
          </p:cNvSpPr>
          <p:nvPr>
            <p:ph type="body" sz="quarter" idx="1"/>
          </p:nvPr>
        </p:nvSpPr>
        <p:spPr>
          <a:xfrm>
            <a:off x="457200" y="1600200"/>
            <a:ext cx="4040188" cy="609600"/>
          </a:xfrm>
          <a:prstGeom prst="rect">
            <a:avLst/>
          </a:prstGeom>
        </p:spPr>
        <p:txBody>
          <a:bodyPr anchor="b"/>
          <a:lstStyle>
            <a:lvl1pPr marL="0" indent="0" algn="ctr">
              <a:buSzTx/>
              <a:buFontTx/>
              <a:buNone/>
            </a:lvl1pPr>
            <a:lvl2pPr marL="0" indent="457200" algn="ctr">
              <a:buSzTx/>
              <a:buFontTx/>
              <a:buNone/>
            </a:lvl2pPr>
            <a:lvl3pPr marL="0" indent="914400" algn="ctr">
              <a:buSzTx/>
              <a:buFontTx/>
              <a:buNone/>
            </a:lvl3pPr>
            <a:lvl4pPr marL="0" indent="1371600" algn="ctr">
              <a:buSzTx/>
              <a:buFontTx/>
              <a:buNone/>
            </a:lvl4pPr>
            <a:lvl5pPr marL="0" indent="1828800" algn="ctr">
              <a:buSzTx/>
              <a:buFontTx/>
              <a:buNone/>
            </a:lvl5pPr>
          </a:lstStyle>
          <a:p>
            <a:r>
              <a:t>Body Level One</a:t>
            </a:r>
          </a:p>
          <a:p>
            <a:pPr lvl="1"/>
            <a:r>
              <a:t>Body Level Two</a:t>
            </a:r>
          </a:p>
          <a:p>
            <a:pPr lvl="2"/>
            <a:r>
              <a:t>Body Level Three</a:t>
            </a:r>
          </a:p>
          <a:p>
            <a:pPr lvl="3"/>
            <a:r>
              <a:t>Body Level Four</a:t>
            </a:r>
          </a:p>
          <a:p>
            <a:pPr lvl="4"/>
            <a:r>
              <a:t>Body Level Five</a:t>
            </a:r>
          </a:p>
        </p:txBody>
      </p:sp>
      <p:sp>
        <p:nvSpPr>
          <p:cNvPr id="54" name="Shape 54"/>
          <p:cNvSpPr>
            <a:spLocks noGrp="1"/>
          </p:cNvSpPr>
          <p:nvPr>
            <p:ph type="body" sz="quarter" idx="13"/>
          </p:nvPr>
        </p:nvSpPr>
        <p:spPr>
          <a:xfrm>
            <a:off x="4648200" y="1600200"/>
            <a:ext cx="4041775" cy="609600"/>
          </a:xfrm>
          <a:prstGeom prst="rect">
            <a:avLst/>
          </a:prstGeom>
        </p:spPr>
        <p:txBody>
          <a:bodyPr anchor="b"/>
          <a:lstStyle/>
          <a:p>
            <a:pPr marL="0" indent="0" algn="ctr">
              <a:buSzTx/>
              <a:buFontTx/>
              <a:buNone/>
            </a:pPr>
            <a:endParaRPr/>
          </a:p>
        </p:txBody>
      </p:sp>
      <p:sp>
        <p:nvSpPr>
          <p:cNvPr id="55" name="Shape 5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70" name="Shape 7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7" name="Shape 77"/>
          <p:cNvSpPr>
            <a:spLocks noGrp="1"/>
          </p:cNvSpPr>
          <p:nvPr>
            <p:ph type="title"/>
          </p:nvPr>
        </p:nvSpPr>
        <p:spPr>
          <a:xfrm>
            <a:off x="5907087" y="266700"/>
            <a:ext cx="3008314" cy="2095500"/>
          </a:xfrm>
          <a:prstGeom prst="rect">
            <a:avLst/>
          </a:prstGeom>
        </p:spPr>
        <p:txBody>
          <a:bodyPr/>
          <a:lstStyle>
            <a:lvl1pPr>
              <a:lnSpc>
                <a:spcPct val="100000"/>
              </a:lnSpc>
              <a:defRPr sz="2800">
                <a:effectLst>
                  <a:outerShdw blurRad="50800" dist="25400" dir="5400000" rotWithShape="0">
                    <a:srgbClr val="000000">
                      <a:alpha val="25000"/>
                    </a:srgbClr>
                  </a:outerShdw>
                </a:effectLst>
              </a:defRPr>
            </a:lvl1pPr>
          </a:lstStyle>
          <a:p>
            <a:r>
              <a:t>Title Text</a:t>
            </a:r>
          </a:p>
        </p:txBody>
      </p:sp>
      <p:sp>
        <p:nvSpPr>
          <p:cNvPr id="78" name="Shape 78"/>
          <p:cNvSpPr>
            <a:spLocks noGrp="1"/>
          </p:cNvSpPr>
          <p:nvPr>
            <p:ph type="body" idx="1"/>
          </p:nvPr>
        </p:nvSpPr>
        <p:spPr>
          <a:xfrm>
            <a:off x="719137" y="273050"/>
            <a:ext cx="4995863" cy="5853113"/>
          </a:xfrm>
          <a:prstGeom prst="rect">
            <a:avLst/>
          </a:prstGeom>
        </p:spPr>
        <p:txBody>
          <a:bodyPr/>
          <a:lstStyle>
            <a:lvl1pPr>
              <a:spcBef>
                <a:spcPts val="700"/>
              </a:spcBef>
              <a:defRPr sz="3200"/>
            </a:lvl1pPr>
            <a:lvl2pPr marL="783771" indent="-326571">
              <a:spcBef>
                <a:spcPts val="700"/>
              </a:spcBef>
              <a:defRPr sz="3200"/>
            </a:lvl2pPr>
            <a:lvl3pPr marL="1219200" indent="-304800">
              <a:spcBef>
                <a:spcPts val="700"/>
              </a:spcBef>
              <a:defRPr sz="3200"/>
            </a:lvl3pPr>
            <a:lvl4pPr marL="1737360" indent="-365760">
              <a:spcBef>
                <a:spcPts val="700"/>
              </a:spcBef>
              <a:defRPr sz="3200"/>
            </a:lvl4pPr>
            <a:lvl5pPr marL="2194560" indent="-365760">
              <a:spcBef>
                <a:spcPts val="700"/>
              </a:spcBef>
              <a:defRPr sz="3200"/>
            </a:lvl5pPr>
          </a:lstStyle>
          <a:p>
            <a:r>
              <a:t>Body Level One</a:t>
            </a:r>
          </a:p>
          <a:p>
            <a:pPr lvl="1"/>
            <a:r>
              <a:t>Body Level Two</a:t>
            </a:r>
          </a:p>
          <a:p>
            <a:pPr lvl="2"/>
            <a:r>
              <a:t>Body Level Three</a:t>
            </a:r>
          </a:p>
          <a:p>
            <a:pPr lvl="3"/>
            <a:r>
              <a:t>Body Level Four</a:t>
            </a:r>
          </a:p>
          <a:p>
            <a:pPr lvl="4"/>
            <a:r>
              <a:t>Body Level Five</a:t>
            </a:r>
          </a:p>
        </p:txBody>
      </p:sp>
      <p:sp>
        <p:nvSpPr>
          <p:cNvPr id="79" name="Shape 79"/>
          <p:cNvSpPr>
            <a:spLocks noGrp="1"/>
          </p:cNvSpPr>
          <p:nvPr>
            <p:ph type="body" sz="quarter" idx="13"/>
          </p:nvPr>
        </p:nvSpPr>
        <p:spPr>
          <a:xfrm>
            <a:off x="5907087" y="2438400"/>
            <a:ext cx="3008314" cy="3687763"/>
          </a:xfrm>
          <a:prstGeom prst="rect">
            <a:avLst/>
          </a:prstGeom>
        </p:spPr>
        <p:txBody>
          <a:bodyPr/>
          <a:lstStyle/>
          <a:p>
            <a:pPr marL="0" indent="0" algn="ctr">
              <a:lnSpc>
                <a:spcPct val="125000"/>
              </a:lnSpc>
              <a:spcBef>
                <a:spcPts val="300"/>
              </a:spcBef>
              <a:buSzTx/>
              <a:buFontTx/>
              <a:buNone/>
              <a:defRPr sz="1600"/>
            </a:pPr>
            <a:endParaRPr/>
          </a:p>
        </p:txBody>
      </p:sp>
      <p:sp>
        <p:nvSpPr>
          <p:cNvPr id="80" name="Shape 8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7" name="Shape 87"/>
          <p:cNvSpPr>
            <a:spLocks noGrp="1"/>
          </p:cNvSpPr>
          <p:nvPr>
            <p:ph type="title"/>
          </p:nvPr>
        </p:nvSpPr>
        <p:spPr>
          <a:xfrm>
            <a:off x="1679575" y="228600"/>
            <a:ext cx="5711825" cy="895350"/>
          </a:xfrm>
          <a:prstGeom prst="rect">
            <a:avLst/>
          </a:prstGeom>
        </p:spPr>
        <p:txBody>
          <a:bodyPr/>
          <a:lstStyle>
            <a:lvl1pPr>
              <a:lnSpc>
                <a:spcPct val="100000"/>
              </a:lnSpc>
              <a:defRPr sz="2800"/>
            </a:lvl1pPr>
          </a:lstStyle>
          <a:p>
            <a:r>
              <a:t>Title Text</a:t>
            </a:r>
          </a:p>
        </p:txBody>
      </p:sp>
      <p:sp>
        <p:nvSpPr>
          <p:cNvPr id="88" name="Shape 88"/>
          <p:cNvSpPr>
            <a:spLocks noGrp="1"/>
          </p:cNvSpPr>
          <p:nvPr>
            <p:ph type="pic" idx="13"/>
          </p:nvPr>
        </p:nvSpPr>
        <p:spPr>
          <a:xfrm>
            <a:off x="1508125" y="1143000"/>
            <a:ext cx="6054725" cy="4541045"/>
          </a:xfrm>
          <a:prstGeom prst="rect">
            <a:avLst/>
          </a:prstGeom>
          <a:ln w="76200">
            <a:solidFill>
              <a:srgbClr val="FFFFFF"/>
            </a:solidFill>
            <a:round/>
          </a:ln>
          <a:effectLst>
            <a:outerShdw blurRad="88900" dist="50800" dir="5400000" rotWithShape="0">
              <a:srgbClr val="000000">
                <a:alpha val="25000"/>
              </a:srgbClr>
            </a:outerShdw>
          </a:effectLst>
        </p:spPr>
        <p:txBody>
          <a:bodyPr lIns="91439" rIns="91439">
            <a:noAutofit/>
          </a:bodyPr>
          <a:lstStyle/>
          <a:p>
            <a:endParaRPr/>
          </a:p>
        </p:txBody>
      </p:sp>
      <p:sp>
        <p:nvSpPr>
          <p:cNvPr id="89" name="Shape 89"/>
          <p:cNvSpPr>
            <a:spLocks noGrp="1"/>
          </p:cNvSpPr>
          <p:nvPr>
            <p:ph type="body" sz="quarter" idx="1"/>
          </p:nvPr>
        </p:nvSpPr>
        <p:spPr>
          <a:xfrm>
            <a:off x="1679575" y="5810250"/>
            <a:ext cx="5711825" cy="533400"/>
          </a:xfrm>
          <a:prstGeom prst="rect">
            <a:avLst/>
          </a:prstGeom>
        </p:spPr>
        <p:txBody>
          <a:bodyPr/>
          <a:lstStyle>
            <a:lvl1pPr marL="0" indent="0" algn="ctr">
              <a:spcBef>
                <a:spcPts val="300"/>
              </a:spcBef>
              <a:buSzTx/>
              <a:buFontTx/>
              <a:buNone/>
              <a:defRPr sz="1600"/>
            </a:lvl1pPr>
            <a:lvl2pPr marL="0" indent="457200" algn="ctr">
              <a:spcBef>
                <a:spcPts val="300"/>
              </a:spcBef>
              <a:buSzTx/>
              <a:buFontTx/>
              <a:buNone/>
              <a:defRPr sz="1600"/>
            </a:lvl2pPr>
            <a:lvl3pPr marL="0" indent="914400" algn="ctr">
              <a:spcBef>
                <a:spcPts val="300"/>
              </a:spcBef>
              <a:buSzTx/>
              <a:buFontTx/>
              <a:buNone/>
              <a:defRPr sz="1600"/>
            </a:lvl3pPr>
            <a:lvl4pPr marL="0" indent="1371600" algn="ctr">
              <a:spcBef>
                <a:spcPts val="300"/>
              </a:spcBef>
              <a:buSzTx/>
              <a:buFontTx/>
              <a:buNone/>
              <a:defRPr sz="1600"/>
            </a:lvl4pPr>
            <a:lvl5pPr marL="0" indent="1828800" algn="ctr">
              <a:spcBef>
                <a:spcPts val="300"/>
              </a:spcBef>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90" name="Shape 9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97" name="Shape 97"/>
          <p:cNvSpPr>
            <a:spLocks noGrp="1"/>
          </p:cNvSpPr>
          <p:nvPr>
            <p:ph type="title"/>
          </p:nvPr>
        </p:nvSpPr>
        <p:spPr>
          <a:prstGeom prst="rect">
            <a:avLst/>
          </a:prstGeom>
        </p:spPr>
        <p:txBody>
          <a:bodyPr/>
          <a:lstStyle/>
          <a:p>
            <a:r>
              <a:t>Title Text</a:t>
            </a:r>
          </a:p>
        </p:txBody>
      </p:sp>
      <p:sp>
        <p:nvSpPr>
          <p:cNvPr id="98" name="Shape 98"/>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99" name="Shape 99"/>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50000">
              <a:srgbClr val="FFFFFF"/>
            </a:gs>
            <a:gs pos="76000">
              <a:srgbClr val="F3F3F3"/>
            </a:gs>
            <a:gs pos="92000">
              <a:srgbClr val="D9D9D9"/>
            </a:gs>
          </a:gsLst>
          <a:path path="circle">
            <a:fillToRect l="50000" t="50000" r="50000" b="50000"/>
          </a:path>
        </a:gradFill>
        <a:effectLst/>
      </p:bgPr>
    </p:bg>
    <p:spTree>
      <p:nvGrpSpPr>
        <p:cNvPr id="1" name=""/>
        <p:cNvGrpSpPr/>
        <p:nvPr/>
      </p:nvGrpSpPr>
      <p:grpSpPr>
        <a:xfrm>
          <a:off x="0" y="0"/>
          <a:ext cx="0" cy="0"/>
          <a:chOff x="0" y="0"/>
          <a:chExt cx="0" cy="0"/>
        </a:xfrm>
      </p:grpSpPr>
      <p:sp>
        <p:nvSpPr>
          <p:cNvPr id="2" name="Shape 2"/>
          <p:cNvSpPr/>
          <p:nvPr/>
        </p:nvSpPr>
        <p:spPr>
          <a:xfrm>
            <a:off x="8457759" y="6499383"/>
            <a:ext cx="84773" cy="84773"/>
          </a:xfrm>
          <a:prstGeom prst="ellipse">
            <a:avLst/>
          </a:prstGeom>
          <a:solidFill>
            <a:srgbClr val="808080"/>
          </a:solidFill>
          <a:ln w="12700">
            <a:miter lim="400000"/>
          </a:ln>
        </p:spPr>
        <p:txBody>
          <a:bodyPr lIns="45719" rIns="45719" anchor="ctr"/>
          <a:lstStyle/>
          <a:p>
            <a:pPr algn="ctr">
              <a:defRPr>
                <a:solidFill>
                  <a:srgbClr val="FFFFFF"/>
                </a:solidFill>
              </a:defRPr>
            </a:pPr>
            <a:endParaRPr/>
          </a:p>
        </p:txBody>
      </p:sp>
      <p:sp>
        <p:nvSpPr>
          <p:cNvPr id="3" name="Shape 3"/>
          <p:cNvSpPr/>
          <p:nvPr/>
        </p:nvSpPr>
        <p:spPr>
          <a:xfrm>
            <a:off x="569118" y="6499383"/>
            <a:ext cx="84773" cy="84773"/>
          </a:xfrm>
          <a:prstGeom prst="ellipse">
            <a:avLst/>
          </a:prstGeom>
          <a:solidFill>
            <a:srgbClr val="808080"/>
          </a:solidFill>
          <a:ln w="12700">
            <a:miter lim="400000"/>
          </a:ln>
        </p:spPr>
        <p:txBody>
          <a:bodyPr lIns="45719" rIns="45719" anchor="ctr"/>
          <a:lstStyle/>
          <a:p>
            <a:pPr algn="ctr">
              <a:defRPr>
                <a:solidFill>
                  <a:srgbClr val="FFFFFF"/>
                </a:solidFill>
              </a:defRPr>
            </a:pPr>
            <a:endParaRPr/>
          </a:p>
        </p:txBody>
      </p:sp>
      <p:sp>
        <p:nvSpPr>
          <p:cNvPr id="4" name="Shape 4"/>
          <p:cNvSpPr>
            <a:spLocks noGrp="1"/>
          </p:cNvSpPr>
          <p:nvPr>
            <p:ph type="title"/>
          </p:nvPr>
        </p:nvSpPr>
        <p:spPr>
          <a:xfrm>
            <a:off x="457200" y="0"/>
            <a:ext cx="8229600" cy="1600200"/>
          </a:xfrm>
          <a:prstGeom prst="rect">
            <a:avLst/>
          </a:prstGeom>
          <a:ln w="12700">
            <a:miter lim="400000"/>
          </a:ln>
          <a:extLst>
            <a:ext uri="{C572A759-6A51-4108-AA02-DFA0A04FC94B}">
              <ma14:wrappingTextBoxFlag xmlns:ma14="http://schemas.microsoft.com/office/mac/drawingml/2011/main" xmlns="" val="1"/>
            </a:ext>
          </a:extLst>
        </p:spPr>
        <p:txBody>
          <a:bodyPr lIns="45719" rIns="45719" anchor="b">
            <a:normAutofit/>
          </a:bodyPr>
          <a:lstStyle/>
          <a:p>
            <a:r>
              <a:t>Title Text</a:t>
            </a:r>
          </a:p>
        </p:txBody>
      </p:sp>
      <p:sp>
        <p:nvSpPr>
          <p:cNvPr id="5" name="Shape 5"/>
          <p:cNvSpPr>
            <a:spLocks noGrp="1"/>
          </p:cNvSpPr>
          <p:nvPr>
            <p:ph type="body" idx="1"/>
          </p:nvPr>
        </p:nvSpPr>
        <p:spPr>
          <a:xfrm>
            <a:off x="457200" y="1600200"/>
            <a:ext cx="8229600" cy="4525963"/>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6" name="Shape 6"/>
          <p:cNvSpPr>
            <a:spLocks noGrp="1"/>
          </p:cNvSpPr>
          <p:nvPr>
            <p:ph type="sldNum" sz="quarter" idx="2"/>
          </p:nvPr>
        </p:nvSpPr>
        <p:spPr>
          <a:xfrm>
            <a:off x="8543277" y="6416230"/>
            <a:ext cx="236485" cy="245365"/>
          </a:xfrm>
          <a:prstGeom prst="rect">
            <a:avLst/>
          </a:prstGeom>
          <a:ln w="12700">
            <a:miter lim="400000"/>
          </a:ln>
        </p:spPr>
        <p:txBody>
          <a:bodyPr wrap="none" lIns="27432" tIns="27432" rIns="27432" bIns="27432" anchor="ctr">
            <a:spAutoFit/>
          </a:bodyPr>
          <a:lstStyle>
            <a:lvl1pPr>
              <a:defRPr sz="1200">
                <a:solidFill>
                  <a:srgbClr val="595959"/>
                </a:solidFill>
                <a:latin typeface="Century Gothic"/>
                <a:ea typeface="Century Gothic"/>
                <a:cs typeface="Century Gothic"/>
                <a:sym typeface="Century Gothic"/>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5" r:id="rId6"/>
    <p:sldLayoutId id="2147483656" r:id="rId7"/>
    <p:sldLayoutId id="2147483657" r:id="rId8"/>
    <p:sldLayoutId id="2147483658" r:id="rId9"/>
    <p:sldLayoutId id="2147483659" r:id="rId10"/>
  </p:sldLayoutIdLst>
  <p:transition spd="med"/>
  <p:txStyles>
    <p:titleStyle>
      <a:lvl1pPr marL="0" marR="0" indent="0" algn="ctr" defTabSz="914400" rtl="0" latinLnBrk="0">
        <a:lnSpc>
          <a:spcPts val="5800"/>
        </a:lnSpc>
        <a:spcBef>
          <a:spcPts val="0"/>
        </a:spcBef>
        <a:spcAft>
          <a:spcPts val="0"/>
        </a:spcAft>
        <a:buClrTx/>
        <a:buSzTx/>
        <a:buFontTx/>
        <a:buNone/>
        <a:tabLst/>
        <a:defRPr sz="5400" b="0" i="0" u="none" strike="noStrike" cap="none" spc="0" baseline="0">
          <a:ln>
            <a:noFill/>
          </a:ln>
          <a:solidFill>
            <a:srgbClr val="2F5897"/>
          </a:solidFill>
          <a:effectLst>
            <a:outerShdw blurRad="63500" dist="38100" dir="5400000" rotWithShape="0">
              <a:srgbClr val="000000">
                <a:alpha val="25000"/>
              </a:srgbClr>
            </a:outerShdw>
          </a:effectLst>
          <a:uFillTx/>
          <a:latin typeface="Palatino Linotype"/>
          <a:ea typeface="Palatino Linotype"/>
          <a:cs typeface="Palatino Linotype"/>
          <a:sym typeface="Palatino Linotype"/>
        </a:defRPr>
      </a:lvl1pPr>
      <a:lvl2pPr marL="0" marR="0" indent="0" algn="ctr" defTabSz="914400" rtl="0" latinLnBrk="0">
        <a:lnSpc>
          <a:spcPts val="5800"/>
        </a:lnSpc>
        <a:spcBef>
          <a:spcPts val="0"/>
        </a:spcBef>
        <a:spcAft>
          <a:spcPts val="0"/>
        </a:spcAft>
        <a:buClrTx/>
        <a:buSzTx/>
        <a:buFontTx/>
        <a:buNone/>
        <a:tabLst/>
        <a:defRPr sz="5400" b="0" i="0" u="none" strike="noStrike" cap="none" spc="0" baseline="0">
          <a:ln>
            <a:noFill/>
          </a:ln>
          <a:solidFill>
            <a:srgbClr val="2F5897"/>
          </a:solidFill>
          <a:effectLst>
            <a:outerShdw blurRad="63500" dist="38100" dir="5400000" rotWithShape="0">
              <a:srgbClr val="000000">
                <a:alpha val="25000"/>
              </a:srgbClr>
            </a:outerShdw>
          </a:effectLst>
          <a:uFillTx/>
          <a:latin typeface="Palatino Linotype"/>
          <a:ea typeface="Palatino Linotype"/>
          <a:cs typeface="Palatino Linotype"/>
          <a:sym typeface="Palatino Linotype"/>
        </a:defRPr>
      </a:lvl2pPr>
      <a:lvl3pPr marL="0" marR="0" indent="0" algn="ctr" defTabSz="914400" rtl="0" latinLnBrk="0">
        <a:lnSpc>
          <a:spcPts val="5800"/>
        </a:lnSpc>
        <a:spcBef>
          <a:spcPts val="0"/>
        </a:spcBef>
        <a:spcAft>
          <a:spcPts val="0"/>
        </a:spcAft>
        <a:buClrTx/>
        <a:buSzTx/>
        <a:buFontTx/>
        <a:buNone/>
        <a:tabLst/>
        <a:defRPr sz="5400" b="0" i="0" u="none" strike="noStrike" cap="none" spc="0" baseline="0">
          <a:ln>
            <a:noFill/>
          </a:ln>
          <a:solidFill>
            <a:srgbClr val="2F5897"/>
          </a:solidFill>
          <a:effectLst>
            <a:outerShdw blurRad="63500" dist="38100" dir="5400000" rotWithShape="0">
              <a:srgbClr val="000000">
                <a:alpha val="25000"/>
              </a:srgbClr>
            </a:outerShdw>
          </a:effectLst>
          <a:uFillTx/>
          <a:latin typeface="Palatino Linotype"/>
          <a:ea typeface="Palatino Linotype"/>
          <a:cs typeface="Palatino Linotype"/>
          <a:sym typeface="Palatino Linotype"/>
        </a:defRPr>
      </a:lvl3pPr>
      <a:lvl4pPr marL="0" marR="0" indent="0" algn="ctr" defTabSz="914400" rtl="0" latinLnBrk="0">
        <a:lnSpc>
          <a:spcPts val="5800"/>
        </a:lnSpc>
        <a:spcBef>
          <a:spcPts val="0"/>
        </a:spcBef>
        <a:spcAft>
          <a:spcPts val="0"/>
        </a:spcAft>
        <a:buClrTx/>
        <a:buSzTx/>
        <a:buFontTx/>
        <a:buNone/>
        <a:tabLst/>
        <a:defRPr sz="5400" b="0" i="0" u="none" strike="noStrike" cap="none" spc="0" baseline="0">
          <a:ln>
            <a:noFill/>
          </a:ln>
          <a:solidFill>
            <a:srgbClr val="2F5897"/>
          </a:solidFill>
          <a:effectLst>
            <a:outerShdw blurRad="63500" dist="38100" dir="5400000" rotWithShape="0">
              <a:srgbClr val="000000">
                <a:alpha val="25000"/>
              </a:srgbClr>
            </a:outerShdw>
          </a:effectLst>
          <a:uFillTx/>
          <a:latin typeface="Palatino Linotype"/>
          <a:ea typeface="Palatino Linotype"/>
          <a:cs typeface="Palatino Linotype"/>
          <a:sym typeface="Palatino Linotype"/>
        </a:defRPr>
      </a:lvl4pPr>
      <a:lvl5pPr marL="0" marR="0" indent="0" algn="ctr" defTabSz="914400" rtl="0" latinLnBrk="0">
        <a:lnSpc>
          <a:spcPts val="5800"/>
        </a:lnSpc>
        <a:spcBef>
          <a:spcPts val="0"/>
        </a:spcBef>
        <a:spcAft>
          <a:spcPts val="0"/>
        </a:spcAft>
        <a:buClrTx/>
        <a:buSzTx/>
        <a:buFontTx/>
        <a:buNone/>
        <a:tabLst/>
        <a:defRPr sz="5400" b="0" i="0" u="none" strike="noStrike" cap="none" spc="0" baseline="0">
          <a:ln>
            <a:noFill/>
          </a:ln>
          <a:solidFill>
            <a:srgbClr val="2F5897"/>
          </a:solidFill>
          <a:effectLst>
            <a:outerShdw blurRad="63500" dist="38100" dir="5400000" rotWithShape="0">
              <a:srgbClr val="000000">
                <a:alpha val="25000"/>
              </a:srgbClr>
            </a:outerShdw>
          </a:effectLst>
          <a:uFillTx/>
          <a:latin typeface="Palatino Linotype"/>
          <a:ea typeface="Palatino Linotype"/>
          <a:cs typeface="Palatino Linotype"/>
          <a:sym typeface="Palatino Linotype"/>
        </a:defRPr>
      </a:lvl5pPr>
      <a:lvl6pPr marL="0" marR="0" indent="0" algn="ctr" defTabSz="914400" rtl="0" latinLnBrk="0">
        <a:lnSpc>
          <a:spcPts val="5800"/>
        </a:lnSpc>
        <a:spcBef>
          <a:spcPts val="0"/>
        </a:spcBef>
        <a:spcAft>
          <a:spcPts val="0"/>
        </a:spcAft>
        <a:buClrTx/>
        <a:buSzTx/>
        <a:buFontTx/>
        <a:buNone/>
        <a:tabLst/>
        <a:defRPr sz="5400" b="0" i="0" u="none" strike="noStrike" cap="none" spc="0" baseline="0">
          <a:ln>
            <a:noFill/>
          </a:ln>
          <a:solidFill>
            <a:srgbClr val="2F5897"/>
          </a:solidFill>
          <a:effectLst>
            <a:outerShdw blurRad="63500" dist="38100" dir="5400000" rotWithShape="0">
              <a:srgbClr val="000000">
                <a:alpha val="25000"/>
              </a:srgbClr>
            </a:outerShdw>
          </a:effectLst>
          <a:uFillTx/>
          <a:latin typeface="Palatino Linotype"/>
          <a:ea typeface="Palatino Linotype"/>
          <a:cs typeface="Palatino Linotype"/>
          <a:sym typeface="Palatino Linotype"/>
        </a:defRPr>
      </a:lvl6pPr>
      <a:lvl7pPr marL="0" marR="0" indent="0" algn="ctr" defTabSz="914400" rtl="0" latinLnBrk="0">
        <a:lnSpc>
          <a:spcPts val="5800"/>
        </a:lnSpc>
        <a:spcBef>
          <a:spcPts val="0"/>
        </a:spcBef>
        <a:spcAft>
          <a:spcPts val="0"/>
        </a:spcAft>
        <a:buClrTx/>
        <a:buSzTx/>
        <a:buFontTx/>
        <a:buNone/>
        <a:tabLst/>
        <a:defRPr sz="5400" b="0" i="0" u="none" strike="noStrike" cap="none" spc="0" baseline="0">
          <a:ln>
            <a:noFill/>
          </a:ln>
          <a:solidFill>
            <a:srgbClr val="2F5897"/>
          </a:solidFill>
          <a:effectLst>
            <a:outerShdw blurRad="63500" dist="38100" dir="5400000" rotWithShape="0">
              <a:srgbClr val="000000">
                <a:alpha val="25000"/>
              </a:srgbClr>
            </a:outerShdw>
          </a:effectLst>
          <a:uFillTx/>
          <a:latin typeface="Palatino Linotype"/>
          <a:ea typeface="Palatino Linotype"/>
          <a:cs typeface="Palatino Linotype"/>
          <a:sym typeface="Palatino Linotype"/>
        </a:defRPr>
      </a:lvl7pPr>
      <a:lvl8pPr marL="0" marR="0" indent="0" algn="ctr" defTabSz="914400" rtl="0" latinLnBrk="0">
        <a:lnSpc>
          <a:spcPts val="5800"/>
        </a:lnSpc>
        <a:spcBef>
          <a:spcPts val="0"/>
        </a:spcBef>
        <a:spcAft>
          <a:spcPts val="0"/>
        </a:spcAft>
        <a:buClrTx/>
        <a:buSzTx/>
        <a:buFontTx/>
        <a:buNone/>
        <a:tabLst/>
        <a:defRPr sz="5400" b="0" i="0" u="none" strike="noStrike" cap="none" spc="0" baseline="0">
          <a:ln>
            <a:noFill/>
          </a:ln>
          <a:solidFill>
            <a:srgbClr val="2F5897"/>
          </a:solidFill>
          <a:effectLst>
            <a:outerShdw blurRad="63500" dist="38100" dir="5400000" rotWithShape="0">
              <a:srgbClr val="000000">
                <a:alpha val="25000"/>
              </a:srgbClr>
            </a:outerShdw>
          </a:effectLst>
          <a:uFillTx/>
          <a:latin typeface="Palatino Linotype"/>
          <a:ea typeface="Palatino Linotype"/>
          <a:cs typeface="Palatino Linotype"/>
          <a:sym typeface="Palatino Linotype"/>
        </a:defRPr>
      </a:lvl8pPr>
      <a:lvl9pPr marL="0" marR="0" indent="0" algn="ctr" defTabSz="914400" rtl="0" latinLnBrk="0">
        <a:lnSpc>
          <a:spcPts val="5800"/>
        </a:lnSpc>
        <a:spcBef>
          <a:spcPts val="0"/>
        </a:spcBef>
        <a:spcAft>
          <a:spcPts val="0"/>
        </a:spcAft>
        <a:buClrTx/>
        <a:buSzTx/>
        <a:buFontTx/>
        <a:buNone/>
        <a:tabLst/>
        <a:defRPr sz="5400" b="0" i="0" u="none" strike="noStrike" cap="none" spc="0" baseline="0">
          <a:ln>
            <a:noFill/>
          </a:ln>
          <a:solidFill>
            <a:srgbClr val="2F5897"/>
          </a:solidFill>
          <a:effectLst>
            <a:outerShdw blurRad="63500" dist="38100" dir="5400000" rotWithShape="0">
              <a:srgbClr val="000000">
                <a:alpha val="25000"/>
              </a:srgbClr>
            </a:outerShdw>
          </a:effectLst>
          <a:uFillTx/>
          <a:latin typeface="Palatino Linotype"/>
          <a:ea typeface="Palatino Linotype"/>
          <a:cs typeface="Palatino Linotype"/>
          <a:sym typeface="Palatino Linotype"/>
        </a:defRPr>
      </a:lvl9pPr>
    </p:titleStyle>
    <p:bodyStyle>
      <a:lvl1pPr marL="342900" marR="0" indent="-342900" algn="l" defTabSz="9144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808080"/>
          </a:solidFill>
          <a:uFillTx/>
          <a:latin typeface="Century Gothic"/>
          <a:ea typeface="Century Gothic"/>
          <a:cs typeface="Century Gothic"/>
          <a:sym typeface="Century Gothic"/>
        </a:defRPr>
      </a:lvl1pPr>
      <a:lvl2pPr marL="885825" marR="0" indent="-428625" algn="l" defTabSz="914400" rtl="0" latinLnBrk="0">
        <a:lnSpc>
          <a:spcPct val="100000"/>
        </a:lnSpc>
        <a:spcBef>
          <a:spcPts val="500"/>
        </a:spcBef>
        <a:spcAft>
          <a:spcPts val="0"/>
        </a:spcAft>
        <a:buClrTx/>
        <a:buSzPct val="100000"/>
        <a:buFont typeface="Arial"/>
        <a:buChar char="o"/>
        <a:tabLst/>
        <a:defRPr sz="2400" b="0" i="0" u="none" strike="noStrike" cap="none" spc="0" baseline="0">
          <a:ln>
            <a:noFill/>
          </a:ln>
          <a:solidFill>
            <a:srgbClr val="808080"/>
          </a:solidFill>
          <a:uFillTx/>
          <a:latin typeface="Century Gothic"/>
          <a:ea typeface="Century Gothic"/>
          <a:cs typeface="Century Gothic"/>
          <a:sym typeface="Century Gothic"/>
        </a:defRPr>
      </a:lvl2pPr>
      <a:lvl3pPr marL="1257300" marR="0" indent="-342900" algn="l" defTabSz="9144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808080"/>
          </a:solidFill>
          <a:uFillTx/>
          <a:latin typeface="Century Gothic"/>
          <a:ea typeface="Century Gothic"/>
          <a:cs typeface="Century Gothic"/>
          <a:sym typeface="Century Gothic"/>
        </a:defRPr>
      </a:lvl3pPr>
      <a:lvl4pPr marL="1714500" marR="0" indent="-342900" algn="l" defTabSz="914400" rtl="0" latinLnBrk="0">
        <a:lnSpc>
          <a:spcPct val="100000"/>
        </a:lnSpc>
        <a:spcBef>
          <a:spcPts val="500"/>
        </a:spcBef>
        <a:spcAft>
          <a:spcPts val="0"/>
        </a:spcAft>
        <a:buClrTx/>
        <a:buSzPct val="100000"/>
        <a:buFont typeface="Arial"/>
        <a:buChar char="o"/>
        <a:tabLst/>
        <a:defRPr sz="2400" b="0" i="0" u="none" strike="noStrike" cap="none" spc="0" baseline="0">
          <a:ln>
            <a:noFill/>
          </a:ln>
          <a:solidFill>
            <a:srgbClr val="808080"/>
          </a:solidFill>
          <a:uFillTx/>
          <a:latin typeface="Century Gothic"/>
          <a:ea typeface="Century Gothic"/>
          <a:cs typeface="Century Gothic"/>
          <a:sym typeface="Century Gothic"/>
        </a:defRPr>
      </a:lvl4pPr>
      <a:lvl5pPr marL="2171700" marR="0" indent="-342900" algn="l" defTabSz="9144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808080"/>
          </a:solidFill>
          <a:uFillTx/>
          <a:latin typeface="Century Gothic"/>
          <a:ea typeface="Century Gothic"/>
          <a:cs typeface="Century Gothic"/>
          <a:sym typeface="Century Gothic"/>
        </a:defRPr>
      </a:lvl5pPr>
      <a:lvl6pPr marL="2628900" marR="0" indent="-342900" algn="l" defTabSz="914400" rtl="0" latinLnBrk="0">
        <a:lnSpc>
          <a:spcPct val="100000"/>
        </a:lnSpc>
        <a:spcBef>
          <a:spcPts val="500"/>
        </a:spcBef>
        <a:spcAft>
          <a:spcPts val="0"/>
        </a:spcAft>
        <a:buClrTx/>
        <a:buSzPct val="100000"/>
        <a:buFont typeface="Arial"/>
        <a:buChar char="o"/>
        <a:tabLst/>
        <a:defRPr sz="2400" b="0" i="0" u="none" strike="noStrike" cap="none" spc="0" baseline="0">
          <a:ln>
            <a:noFill/>
          </a:ln>
          <a:solidFill>
            <a:srgbClr val="808080"/>
          </a:solidFill>
          <a:uFillTx/>
          <a:latin typeface="Century Gothic"/>
          <a:ea typeface="Century Gothic"/>
          <a:cs typeface="Century Gothic"/>
          <a:sym typeface="Century Gothic"/>
        </a:defRPr>
      </a:lvl6pPr>
      <a:lvl7pPr marL="3086100" marR="0" indent="-342900" algn="l" defTabSz="9144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808080"/>
          </a:solidFill>
          <a:uFillTx/>
          <a:latin typeface="Century Gothic"/>
          <a:ea typeface="Century Gothic"/>
          <a:cs typeface="Century Gothic"/>
          <a:sym typeface="Century Gothic"/>
        </a:defRPr>
      </a:lvl7pPr>
      <a:lvl8pPr marL="3543300" marR="0" indent="-342900" algn="l" defTabSz="914400" rtl="0" latinLnBrk="0">
        <a:lnSpc>
          <a:spcPct val="100000"/>
        </a:lnSpc>
        <a:spcBef>
          <a:spcPts val="500"/>
        </a:spcBef>
        <a:spcAft>
          <a:spcPts val="0"/>
        </a:spcAft>
        <a:buClrTx/>
        <a:buSzPct val="100000"/>
        <a:buFont typeface="Arial"/>
        <a:buChar char="o"/>
        <a:tabLst/>
        <a:defRPr sz="2400" b="0" i="0" u="none" strike="noStrike" cap="none" spc="0" baseline="0">
          <a:ln>
            <a:noFill/>
          </a:ln>
          <a:solidFill>
            <a:srgbClr val="808080"/>
          </a:solidFill>
          <a:uFillTx/>
          <a:latin typeface="Century Gothic"/>
          <a:ea typeface="Century Gothic"/>
          <a:cs typeface="Century Gothic"/>
          <a:sym typeface="Century Gothic"/>
        </a:defRPr>
      </a:lvl8pPr>
      <a:lvl9pPr marL="4000500" marR="0" indent="-342900" algn="l" defTabSz="9144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808080"/>
          </a:solidFill>
          <a:uFillTx/>
          <a:latin typeface="Century Gothic"/>
          <a:ea typeface="Century Gothic"/>
          <a:cs typeface="Century Gothic"/>
          <a:sym typeface="Century Gothic"/>
        </a:defRPr>
      </a:lvl9pPr>
    </p:bodyStyle>
    <p:otherStyle>
      <a:lvl1pPr marL="0" marR="0" indent="0" algn="l"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entury Gothic"/>
        </a:defRPr>
      </a:lvl1pPr>
      <a:lvl2pPr marL="0" marR="0" indent="457200" algn="l"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entury Gothic"/>
        </a:defRPr>
      </a:lvl2pPr>
      <a:lvl3pPr marL="0" marR="0" indent="914400" algn="l"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entury Gothic"/>
        </a:defRPr>
      </a:lvl3pPr>
      <a:lvl4pPr marL="0" marR="0" indent="1371600" algn="l"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entury Gothic"/>
        </a:defRPr>
      </a:lvl4pPr>
      <a:lvl5pPr marL="0" marR="0" indent="1828800" algn="l"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entury Gothic"/>
        </a:defRPr>
      </a:lvl5pPr>
      <a:lvl6pPr marL="0" marR="0" indent="2286000" algn="l"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entury Gothic"/>
        </a:defRPr>
      </a:lvl6pPr>
      <a:lvl7pPr marL="0" marR="0" indent="2743200" algn="l"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entury Gothic"/>
        </a:defRPr>
      </a:lvl7pPr>
      <a:lvl8pPr marL="0" marR="0" indent="3200400" algn="l"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entury Gothic"/>
        </a:defRPr>
      </a:lvl8pPr>
      <a:lvl9pPr marL="0" marR="0" indent="3657600" algn="l"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entury Gothic"/>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nces.ed.gov/fastfacts/display.asp?id=372"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news.northeastern.edu/2018/02/schools-are-still-one-of-the-safest-places-for-children-researcher-says/"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Shape 117"/>
          <p:cNvSpPr>
            <a:spLocks noGrp="1"/>
          </p:cNvSpPr>
          <p:nvPr>
            <p:ph type="ctrTitle"/>
          </p:nvPr>
        </p:nvSpPr>
        <p:spPr>
          <a:xfrm>
            <a:off x="0" y="361506"/>
            <a:ext cx="9144000" cy="3040913"/>
          </a:xfrm>
          <a:prstGeom prst="rect">
            <a:avLst/>
          </a:prstGeom>
        </p:spPr>
        <p:txBody>
          <a:bodyPr>
            <a:normAutofit fontScale="90000"/>
          </a:bodyPr>
          <a:lstStyle/>
          <a:p>
            <a:br>
              <a:rPr lang="en-US" sz="3100" dirty="0"/>
            </a:br>
            <a:br>
              <a:rPr lang="en-US" sz="3100" dirty="0"/>
            </a:br>
            <a:br>
              <a:rPr lang="en-US" sz="3100" dirty="0"/>
            </a:br>
            <a:br>
              <a:rPr lang="en-US" sz="3100" dirty="0"/>
            </a:br>
            <a:br>
              <a:rPr lang="en-US" sz="3100" dirty="0"/>
            </a:br>
            <a:r>
              <a:rPr lang="en-US" sz="3100" dirty="0">
                <a:latin typeface="+mj-lt"/>
              </a:rPr>
              <a:t>The Role of the School Nurse Health Assistant</a:t>
            </a:r>
            <a:br>
              <a:rPr lang="en-US" sz="3100" dirty="0">
                <a:latin typeface="+mj-lt"/>
              </a:rPr>
            </a:br>
            <a:r>
              <a:rPr lang="en-US" sz="3100" dirty="0">
                <a:latin typeface="+mj-lt"/>
              </a:rPr>
              <a:t>in Emergency Preparedness--</a:t>
            </a:r>
            <a:br>
              <a:rPr lang="en-US" sz="2400" dirty="0">
                <a:latin typeface="+mj-lt"/>
              </a:rPr>
            </a:br>
            <a:br>
              <a:rPr lang="en-US" sz="2400" dirty="0">
                <a:latin typeface="+mj-lt"/>
              </a:rPr>
            </a:br>
            <a:r>
              <a:rPr lang="en-US" sz="2700" b="1" u="sng" dirty="0">
                <a:effectLst/>
                <a:latin typeface="+mj-lt"/>
              </a:rPr>
              <a:t>S</a:t>
            </a:r>
            <a:r>
              <a:rPr lang="en-US" sz="2700" b="1" dirty="0">
                <a:effectLst/>
                <a:latin typeface="+mj-lt"/>
              </a:rPr>
              <a:t>chool </a:t>
            </a:r>
            <a:r>
              <a:rPr lang="en-US" sz="2700" b="1" u="sng" dirty="0">
                <a:effectLst/>
                <a:latin typeface="+mj-lt"/>
              </a:rPr>
              <a:t>N</a:t>
            </a:r>
            <a:r>
              <a:rPr lang="en-US" sz="2700" b="1" dirty="0">
                <a:effectLst/>
                <a:latin typeface="+mj-lt"/>
              </a:rPr>
              <a:t>urses </a:t>
            </a:r>
            <a:r>
              <a:rPr lang="en-US" sz="2700" b="1" u="sng" dirty="0">
                <a:effectLst/>
                <a:latin typeface="+mj-lt"/>
              </a:rPr>
              <a:t>O</a:t>
            </a:r>
            <a:r>
              <a:rPr lang="en-US" sz="2700" b="1" dirty="0">
                <a:effectLst/>
                <a:latin typeface="+mj-lt"/>
              </a:rPr>
              <a:t>rganization of </a:t>
            </a:r>
            <a:r>
              <a:rPr lang="en-US" sz="2700" b="1" u="sng" dirty="0">
                <a:effectLst/>
                <a:latin typeface="+mj-lt"/>
              </a:rPr>
              <a:t>A</a:t>
            </a:r>
            <a:r>
              <a:rPr lang="en-US" sz="2700" b="1" dirty="0">
                <a:effectLst/>
                <a:latin typeface="+mj-lt"/>
              </a:rPr>
              <a:t>rizona </a:t>
            </a:r>
            <a:br>
              <a:rPr lang="en-US" sz="2700" b="1" dirty="0">
                <a:effectLst/>
                <a:latin typeface="+mj-lt"/>
              </a:rPr>
            </a:br>
            <a:r>
              <a:rPr lang="en-US" sz="2700" b="1" dirty="0">
                <a:effectLst/>
                <a:latin typeface="+mj-lt"/>
              </a:rPr>
              <a:t>Annual Conference</a:t>
            </a:r>
            <a:br>
              <a:rPr lang="en-US" sz="2700" b="1" dirty="0">
                <a:effectLst/>
                <a:latin typeface="+mj-lt"/>
              </a:rPr>
            </a:br>
            <a:br>
              <a:rPr lang="en-US" sz="2700" b="1" dirty="0">
                <a:effectLst/>
                <a:latin typeface="+mj-lt"/>
              </a:rPr>
            </a:br>
            <a:r>
              <a:rPr lang="en-US" sz="2700" b="1" dirty="0">
                <a:effectLst/>
                <a:latin typeface="+mj-lt"/>
              </a:rPr>
              <a:t>June 21, 2019</a:t>
            </a:r>
            <a:br>
              <a:rPr lang="en-US" b="1" dirty="0">
                <a:effectLst/>
                <a:latin typeface="+mj-lt"/>
              </a:rPr>
            </a:br>
            <a:endParaRPr sz="2400" dirty="0">
              <a:latin typeface="+mj-lt"/>
            </a:endParaRPr>
          </a:p>
        </p:txBody>
      </p:sp>
      <p:pic>
        <p:nvPicPr>
          <p:cNvPr id="119" name="image2.png"/>
          <p:cNvPicPr>
            <a:picLocks noChangeAspect="1"/>
          </p:cNvPicPr>
          <p:nvPr/>
        </p:nvPicPr>
        <p:blipFill>
          <a:blip r:embed="rId3">
            <a:extLst/>
          </a:blip>
          <a:stretch>
            <a:fillRect/>
          </a:stretch>
        </p:blipFill>
        <p:spPr>
          <a:xfrm>
            <a:off x="1612900" y="3019647"/>
            <a:ext cx="5930900" cy="3168502"/>
          </a:xfrm>
          <a:prstGeom prst="rect">
            <a:avLst/>
          </a:prstGeom>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9FB70-34AE-2045-95AB-778A1BD5B868}"/>
              </a:ext>
            </a:extLst>
          </p:cNvPr>
          <p:cNvSpPr>
            <a:spLocks noGrp="1"/>
          </p:cNvSpPr>
          <p:nvPr>
            <p:ph type="title"/>
          </p:nvPr>
        </p:nvSpPr>
        <p:spPr/>
        <p:txBody>
          <a:bodyPr/>
          <a:lstStyle/>
          <a:p>
            <a:r>
              <a:rPr lang="en-US" dirty="0"/>
              <a:t>Protection--School Health </a:t>
            </a:r>
            <a:br>
              <a:rPr lang="en-US" dirty="0"/>
            </a:br>
            <a:r>
              <a:rPr lang="en-US" dirty="0"/>
              <a:t>Assistant can…</a:t>
            </a:r>
          </a:p>
        </p:txBody>
      </p:sp>
      <p:sp>
        <p:nvSpPr>
          <p:cNvPr id="3" name="Text Placeholder 2">
            <a:extLst>
              <a:ext uri="{FF2B5EF4-FFF2-40B4-BE49-F238E27FC236}">
                <a16:creationId xmlns:a16="http://schemas.microsoft.com/office/drawing/2014/main" id="{882ED8A3-0CFF-4C4E-B373-A50B7DA163E6}"/>
              </a:ext>
            </a:extLst>
          </p:cNvPr>
          <p:cNvSpPr>
            <a:spLocks noGrp="1"/>
          </p:cNvSpPr>
          <p:nvPr>
            <p:ph type="body" idx="1"/>
          </p:nvPr>
        </p:nvSpPr>
        <p:spPr/>
        <p:txBody>
          <a:bodyPr/>
          <a:lstStyle/>
          <a:p>
            <a:r>
              <a:rPr lang="en-US" dirty="0">
                <a:solidFill>
                  <a:schemeClr val="tx1"/>
                </a:solidFill>
              </a:rPr>
              <a:t>Follow school procedures to ensure a single point of entry.</a:t>
            </a:r>
          </a:p>
          <a:p>
            <a:r>
              <a:rPr lang="en-US" dirty="0">
                <a:solidFill>
                  <a:schemeClr val="tx1"/>
                </a:solidFill>
              </a:rPr>
              <a:t>Know how to identify which adults may have access to, and sign out a student.</a:t>
            </a:r>
          </a:p>
          <a:p>
            <a:r>
              <a:rPr lang="en-US" dirty="0">
                <a:solidFill>
                  <a:schemeClr val="tx1"/>
                </a:solidFill>
              </a:rPr>
              <a:t>If comfortable to do so, confront persons on campus who are not wearing a visitor badge and take or direct them to the office.</a:t>
            </a:r>
          </a:p>
          <a:p>
            <a:r>
              <a:rPr lang="en-US" dirty="0">
                <a:solidFill>
                  <a:schemeClr val="tx1"/>
                </a:solidFill>
              </a:rPr>
              <a:t>Help to monitor that all  entrances to the school (other than main entrance to office) are locked once the school day begins.</a:t>
            </a:r>
          </a:p>
        </p:txBody>
      </p:sp>
    </p:spTree>
    <p:extLst>
      <p:ext uri="{BB962C8B-B14F-4D97-AF65-F5344CB8AC3E}">
        <p14:creationId xmlns:p14="http://schemas.microsoft.com/office/powerpoint/2010/main" val="396197363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39450-6D9B-2245-BF60-7F824524F4D8}"/>
              </a:ext>
            </a:extLst>
          </p:cNvPr>
          <p:cNvSpPr>
            <a:spLocks noGrp="1"/>
          </p:cNvSpPr>
          <p:nvPr>
            <p:ph type="title"/>
          </p:nvPr>
        </p:nvSpPr>
        <p:spPr>
          <a:xfrm>
            <a:off x="457200" y="0"/>
            <a:ext cx="8229600" cy="1312433"/>
          </a:xfrm>
        </p:spPr>
        <p:txBody>
          <a:bodyPr/>
          <a:lstStyle/>
          <a:p>
            <a:r>
              <a:rPr lang="en-US" dirty="0"/>
              <a:t>Mitigation </a:t>
            </a:r>
          </a:p>
        </p:txBody>
      </p:sp>
      <p:sp>
        <p:nvSpPr>
          <p:cNvPr id="3" name="Text Placeholder 2">
            <a:extLst>
              <a:ext uri="{FF2B5EF4-FFF2-40B4-BE49-F238E27FC236}">
                <a16:creationId xmlns:a16="http://schemas.microsoft.com/office/drawing/2014/main" id="{6C82A5F7-D79E-4544-AB05-05B13587BCF4}"/>
              </a:ext>
            </a:extLst>
          </p:cNvPr>
          <p:cNvSpPr>
            <a:spLocks noGrp="1"/>
          </p:cNvSpPr>
          <p:nvPr>
            <p:ph type="body" idx="1"/>
          </p:nvPr>
        </p:nvSpPr>
        <p:spPr/>
        <p:txBody>
          <a:bodyPr>
            <a:normAutofit/>
          </a:bodyPr>
          <a:lstStyle/>
          <a:p>
            <a:pPr marL="0" indent="0">
              <a:buNone/>
              <a:defRPr/>
            </a:pPr>
            <a:r>
              <a:rPr lang="en-US" b="1" dirty="0">
                <a:solidFill>
                  <a:schemeClr val="tx1"/>
                </a:solidFill>
              </a:rPr>
              <a:t>Mitigation</a:t>
            </a:r>
            <a:r>
              <a:rPr lang="en-US" dirty="0">
                <a:solidFill>
                  <a:schemeClr val="tx1"/>
                </a:solidFill>
              </a:rPr>
              <a:t> means the capabilities necessary to eliminate or reduce the loss of life and property damage by lessening the impact of an event or emergency. </a:t>
            </a:r>
          </a:p>
          <a:p>
            <a:pPr marL="0" indent="0">
              <a:buNone/>
              <a:defRPr/>
            </a:pPr>
            <a:endParaRPr lang="en-US" dirty="0">
              <a:solidFill>
                <a:schemeClr val="tx1"/>
              </a:solidFill>
            </a:endParaRPr>
          </a:p>
          <a:p>
            <a:pPr marL="0" indent="0">
              <a:buNone/>
              <a:defRPr/>
            </a:pPr>
            <a:r>
              <a:rPr lang="en-US" b="1" dirty="0">
                <a:solidFill>
                  <a:schemeClr val="tx1"/>
                </a:solidFill>
              </a:rPr>
              <a:t>Discuss in small group </a:t>
            </a:r>
            <a:r>
              <a:rPr lang="en-US" dirty="0">
                <a:solidFill>
                  <a:schemeClr val="tx1"/>
                </a:solidFill>
              </a:rPr>
              <a:t>how and what role(s) the health assistant can play in </a:t>
            </a:r>
            <a:r>
              <a:rPr lang="en-US" b="1" i="1" dirty="0">
                <a:solidFill>
                  <a:schemeClr val="tx1"/>
                </a:solidFill>
              </a:rPr>
              <a:t>Mitigation</a:t>
            </a:r>
            <a:r>
              <a:rPr lang="en-US" dirty="0">
                <a:solidFill>
                  <a:schemeClr val="tx1"/>
                </a:solidFill>
              </a:rPr>
              <a:t> as defined above.</a:t>
            </a:r>
            <a:endParaRPr lang="en-US" dirty="0"/>
          </a:p>
          <a:p>
            <a:pPr marL="0" indent="0">
              <a:buNone/>
              <a:defRPr/>
            </a:pPr>
            <a:endParaRPr lang="en-US" dirty="0">
              <a:solidFill>
                <a:schemeClr val="tx1"/>
              </a:solidFill>
            </a:endParaRPr>
          </a:p>
          <a:p>
            <a:pPr marL="0" indent="0">
              <a:buNone/>
            </a:pPr>
            <a:endParaRPr lang="en-US" dirty="0"/>
          </a:p>
        </p:txBody>
      </p:sp>
    </p:spTree>
    <p:extLst>
      <p:ext uri="{BB962C8B-B14F-4D97-AF65-F5344CB8AC3E}">
        <p14:creationId xmlns:p14="http://schemas.microsoft.com/office/powerpoint/2010/main" val="673849622"/>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CA076-312E-E344-9815-4683E3995C40}"/>
              </a:ext>
            </a:extLst>
          </p:cNvPr>
          <p:cNvSpPr>
            <a:spLocks noGrp="1"/>
          </p:cNvSpPr>
          <p:nvPr>
            <p:ph type="title"/>
          </p:nvPr>
        </p:nvSpPr>
        <p:spPr/>
        <p:txBody>
          <a:bodyPr/>
          <a:lstStyle/>
          <a:p>
            <a:r>
              <a:rPr lang="en-US" dirty="0"/>
              <a:t>Mitigation--School Health </a:t>
            </a:r>
            <a:br>
              <a:rPr lang="en-US" dirty="0"/>
            </a:br>
            <a:r>
              <a:rPr lang="en-US" dirty="0"/>
              <a:t>Assistant can…</a:t>
            </a:r>
          </a:p>
        </p:txBody>
      </p:sp>
      <p:sp>
        <p:nvSpPr>
          <p:cNvPr id="3" name="Text Placeholder 2">
            <a:extLst>
              <a:ext uri="{FF2B5EF4-FFF2-40B4-BE49-F238E27FC236}">
                <a16:creationId xmlns:a16="http://schemas.microsoft.com/office/drawing/2014/main" id="{7866C324-38D4-3C45-8E1D-8B3BEC4BF952}"/>
              </a:ext>
            </a:extLst>
          </p:cNvPr>
          <p:cNvSpPr>
            <a:spLocks noGrp="1"/>
          </p:cNvSpPr>
          <p:nvPr>
            <p:ph type="body" idx="1"/>
          </p:nvPr>
        </p:nvSpPr>
        <p:spPr>
          <a:xfrm>
            <a:off x="457200" y="1771650"/>
            <a:ext cx="8229600" cy="4354513"/>
          </a:xfrm>
        </p:spPr>
        <p:txBody>
          <a:bodyPr/>
          <a:lstStyle/>
          <a:p>
            <a:r>
              <a:rPr lang="en-US" dirty="0">
                <a:solidFill>
                  <a:schemeClr val="tx1"/>
                </a:solidFill>
              </a:rPr>
              <a:t>Know their required courses of action for lockdown, evacuation, reverse evacuation, shelter-in-place and off-site relocation/reunification.</a:t>
            </a:r>
          </a:p>
          <a:p>
            <a:r>
              <a:rPr lang="en-US" dirty="0">
                <a:solidFill>
                  <a:schemeClr val="tx1"/>
                </a:solidFill>
              </a:rPr>
              <a:t>Participate fully in exercises and drills.  Provide appropriate feedback as necessary.</a:t>
            </a:r>
          </a:p>
          <a:p>
            <a:r>
              <a:rPr lang="en-US" dirty="0">
                <a:solidFill>
                  <a:schemeClr val="tx1"/>
                </a:solidFill>
              </a:rPr>
              <a:t>Ensure that students in their charge during drills and exercises follow required courses of action. </a:t>
            </a:r>
          </a:p>
          <a:p>
            <a:r>
              <a:rPr lang="en-US" dirty="0">
                <a:solidFill>
                  <a:schemeClr val="tx1"/>
                </a:solidFill>
              </a:rPr>
              <a:t>Know the procedure for reporting missing or injured students during a real world event.</a:t>
            </a:r>
          </a:p>
        </p:txBody>
      </p:sp>
    </p:spTree>
    <p:extLst>
      <p:ext uri="{BB962C8B-B14F-4D97-AF65-F5344CB8AC3E}">
        <p14:creationId xmlns:p14="http://schemas.microsoft.com/office/powerpoint/2010/main" val="125861127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A8B6D-F33C-264C-B384-55D38FE28D25}"/>
              </a:ext>
            </a:extLst>
          </p:cNvPr>
          <p:cNvSpPr>
            <a:spLocks noGrp="1"/>
          </p:cNvSpPr>
          <p:nvPr>
            <p:ph type="title"/>
          </p:nvPr>
        </p:nvSpPr>
        <p:spPr>
          <a:xfrm>
            <a:off x="457200" y="0"/>
            <a:ext cx="8229600" cy="1301675"/>
          </a:xfrm>
        </p:spPr>
        <p:txBody>
          <a:bodyPr/>
          <a:lstStyle/>
          <a:p>
            <a:r>
              <a:rPr lang="en-US" dirty="0"/>
              <a:t>Response</a:t>
            </a:r>
          </a:p>
        </p:txBody>
      </p:sp>
      <p:sp>
        <p:nvSpPr>
          <p:cNvPr id="3" name="Text Placeholder 2">
            <a:extLst>
              <a:ext uri="{FF2B5EF4-FFF2-40B4-BE49-F238E27FC236}">
                <a16:creationId xmlns:a16="http://schemas.microsoft.com/office/drawing/2014/main" id="{267AC336-8157-0E45-B686-B51CA7CDA97F}"/>
              </a:ext>
            </a:extLst>
          </p:cNvPr>
          <p:cNvSpPr>
            <a:spLocks noGrp="1"/>
          </p:cNvSpPr>
          <p:nvPr>
            <p:ph type="body" idx="1"/>
          </p:nvPr>
        </p:nvSpPr>
        <p:spPr/>
        <p:txBody>
          <a:bodyPr>
            <a:normAutofit/>
          </a:bodyPr>
          <a:lstStyle/>
          <a:p>
            <a:pPr marL="0" indent="0">
              <a:buNone/>
              <a:defRPr/>
            </a:pPr>
            <a:r>
              <a:rPr lang="en-US" b="1" dirty="0">
                <a:solidFill>
                  <a:schemeClr val="tx1"/>
                </a:solidFill>
              </a:rPr>
              <a:t>Response</a:t>
            </a:r>
            <a:r>
              <a:rPr lang="en-US" dirty="0">
                <a:solidFill>
                  <a:schemeClr val="tx1"/>
                </a:solidFill>
              </a:rPr>
              <a:t> means the capabilities necessary to stabilize an emergency once it has already happened or is certain to happen in an unpreventable way.</a:t>
            </a:r>
          </a:p>
          <a:p>
            <a:pPr marL="0" indent="0">
              <a:buNone/>
              <a:defRPr/>
            </a:pPr>
            <a:endParaRPr lang="en-US" dirty="0">
              <a:solidFill>
                <a:schemeClr val="tx1"/>
              </a:solidFill>
            </a:endParaRPr>
          </a:p>
          <a:p>
            <a:pPr marL="0" indent="0">
              <a:buNone/>
              <a:defRPr/>
            </a:pPr>
            <a:r>
              <a:rPr lang="en-US" b="1" dirty="0">
                <a:solidFill>
                  <a:schemeClr val="tx1"/>
                </a:solidFill>
              </a:rPr>
              <a:t>Discuss in small group </a:t>
            </a:r>
            <a:r>
              <a:rPr lang="en-US" dirty="0">
                <a:solidFill>
                  <a:schemeClr val="tx1"/>
                </a:solidFill>
              </a:rPr>
              <a:t>how and what role(s) the health assistant can play in </a:t>
            </a:r>
            <a:r>
              <a:rPr lang="en-US" b="1" i="1" dirty="0">
                <a:solidFill>
                  <a:schemeClr val="tx1"/>
                </a:solidFill>
              </a:rPr>
              <a:t>Response</a:t>
            </a:r>
            <a:r>
              <a:rPr lang="en-US" dirty="0">
                <a:solidFill>
                  <a:schemeClr val="tx1"/>
                </a:solidFill>
              </a:rPr>
              <a:t> as defined above.</a:t>
            </a:r>
            <a:endParaRPr lang="en-US" dirty="0"/>
          </a:p>
          <a:p>
            <a:pPr marL="0" indent="0">
              <a:buNone/>
              <a:defRPr/>
            </a:pPr>
            <a:endParaRPr lang="en-US" dirty="0">
              <a:solidFill>
                <a:schemeClr val="tx1"/>
              </a:solidFill>
            </a:endParaRPr>
          </a:p>
          <a:p>
            <a:pPr marL="0" indent="0">
              <a:buNone/>
            </a:pPr>
            <a:endParaRPr lang="en-US" dirty="0"/>
          </a:p>
        </p:txBody>
      </p:sp>
    </p:spTree>
    <p:extLst>
      <p:ext uri="{BB962C8B-B14F-4D97-AF65-F5344CB8AC3E}">
        <p14:creationId xmlns:p14="http://schemas.microsoft.com/office/powerpoint/2010/main" val="2542211732"/>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9D8D3-E9E8-A84D-AE04-53292359D81A}"/>
              </a:ext>
            </a:extLst>
          </p:cNvPr>
          <p:cNvSpPr>
            <a:spLocks noGrp="1"/>
          </p:cNvSpPr>
          <p:nvPr>
            <p:ph type="title"/>
          </p:nvPr>
        </p:nvSpPr>
        <p:spPr/>
        <p:txBody>
          <a:bodyPr/>
          <a:lstStyle/>
          <a:p>
            <a:r>
              <a:rPr lang="en-US" dirty="0"/>
              <a:t>Response--School Health </a:t>
            </a:r>
            <a:br>
              <a:rPr lang="en-US" dirty="0"/>
            </a:br>
            <a:r>
              <a:rPr lang="en-US" dirty="0"/>
              <a:t>Assistant can…</a:t>
            </a:r>
          </a:p>
        </p:txBody>
      </p:sp>
      <p:sp>
        <p:nvSpPr>
          <p:cNvPr id="3" name="Text Placeholder 2">
            <a:extLst>
              <a:ext uri="{FF2B5EF4-FFF2-40B4-BE49-F238E27FC236}">
                <a16:creationId xmlns:a16="http://schemas.microsoft.com/office/drawing/2014/main" id="{CC85BDFB-F2BD-E044-A625-90495AC43DFE}"/>
              </a:ext>
            </a:extLst>
          </p:cNvPr>
          <p:cNvSpPr>
            <a:spLocks noGrp="1"/>
          </p:cNvSpPr>
          <p:nvPr>
            <p:ph type="body" idx="1"/>
          </p:nvPr>
        </p:nvSpPr>
        <p:spPr>
          <a:xfrm>
            <a:off x="457200" y="1800225"/>
            <a:ext cx="8229600" cy="4325938"/>
          </a:xfrm>
        </p:spPr>
        <p:txBody>
          <a:bodyPr/>
          <a:lstStyle/>
          <a:p>
            <a:r>
              <a:rPr lang="en-US" dirty="0">
                <a:solidFill>
                  <a:schemeClr val="tx1"/>
                </a:solidFill>
              </a:rPr>
              <a:t>Lead by example.  Students should follow your lead.</a:t>
            </a:r>
          </a:p>
          <a:p>
            <a:r>
              <a:rPr lang="en-US" dirty="0">
                <a:solidFill>
                  <a:schemeClr val="tx1"/>
                </a:solidFill>
              </a:rPr>
              <a:t>Know your role, be calm and confidant.</a:t>
            </a:r>
          </a:p>
          <a:p>
            <a:r>
              <a:rPr lang="en-US" dirty="0">
                <a:solidFill>
                  <a:schemeClr val="tx1"/>
                </a:solidFill>
              </a:rPr>
              <a:t>Recognize that your school’s emergency guidelines for staff cannot be written to cover exactly how an incident may unfold.  </a:t>
            </a:r>
          </a:p>
          <a:p>
            <a:r>
              <a:rPr lang="en-US" dirty="0">
                <a:solidFill>
                  <a:schemeClr val="tx1"/>
                </a:solidFill>
              </a:rPr>
              <a:t>In short, you must have situational awareness.  Know your environment to include locations that you can safely escape.  </a:t>
            </a:r>
          </a:p>
        </p:txBody>
      </p:sp>
    </p:spTree>
    <p:extLst>
      <p:ext uri="{BB962C8B-B14F-4D97-AF65-F5344CB8AC3E}">
        <p14:creationId xmlns:p14="http://schemas.microsoft.com/office/powerpoint/2010/main" val="397255368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9D9A8-0CC5-244B-897D-38A4620965A7}"/>
              </a:ext>
            </a:extLst>
          </p:cNvPr>
          <p:cNvSpPr>
            <a:spLocks noGrp="1"/>
          </p:cNvSpPr>
          <p:nvPr>
            <p:ph type="title"/>
          </p:nvPr>
        </p:nvSpPr>
        <p:spPr>
          <a:xfrm>
            <a:off x="457200" y="0"/>
            <a:ext cx="8229600" cy="1301675"/>
          </a:xfrm>
        </p:spPr>
        <p:txBody>
          <a:bodyPr/>
          <a:lstStyle/>
          <a:p>
            <a:r>
              <a:rPr lang="en-US" dirty="0"/>
              <a:t>Recovery</a:t>
            </a:r>
          </a:p>
        </p:txBody>
      </p:sp>
      <p:sp>
        <p:nvSpPr>
          <p:cNvPr id="3" name="Text Placeholder 2">
            <a:extLst>
              <a:ext uri="{FF2B5EF4-FFF2-40B4-BE49-F238E27FC236}">
                <a16:creationId xmlns:a16="http://schemas.microsoft.com/office/drawing/2014/main" id="{D4E0E374-E23E-1D46-B18A-6995DFE574A8}"/>
              </a:ext>
            </a:extLst>
          </p:cNvPr>
          <p:cNvSpPr>
            <a:spLocks noGrp="1"/>
          </p:cNvSpPr>
          <p:nvPr>
            <p:ph type="body" idx="1"/>
          </p:nvPr>
        </p:nvSpPr>
        <p:spPr/>
        <p:txBody>
          <a:bodyPr>
            <a:normAutofit/>
          </a:bodyPr>
          <a:lstStyle/>
          <a:p>
            <a:pPr marL="0" indent="0">
              <a:buNone/>
              <a:defRPr/>
            </a:pPr>
            <a:r>
              <a:rPr lang="en-US" b="1" dirty="0">
                <a:solidFill>
                  <a:schemeClr val="tx1"/>
                </a:solidFill>
              </a:rPr>
              <a:t>Recovery</a:t>
            </a:r>
            <a:r>
              <a:rPr lang="en-US" dirty="0">
                <a:solidFill>
                  <a:schemeClr val="tx1"/>
                </a:solidFill>
              </a:rPr>
              <a:t> means the capabilities necessary to assist schools affected by an event or emergency in restoring the learning environment. </a:t>
            </a:r>
          </a:p>
          <a:p>
            <a:pPr marL="0" indent="0">
              <a:buNone/>
            </a:pPr>
            <a:endParaRPr lang="en-US" dirty="0"/>
          </a:p>
          <a:p>
            <a:pPr marL="0" indent="0">
              <a:buNone/>
            </a:pPr>
            <a:r>
              <a:rPr lang="en-US" b="1" dirty="0">
                <a:solidFill>
                  <a:schemeClr val="tx1"/>
                </a:solidFill>
              </a:rPr>
              <a:t>Discuss in small group </a:t>
            </a:r>
            <a:r>
              <a:rPr lang="en-US" dirty="0">
                <a:solidFill>
                  <a:schemeClr val="tx1"/>
                </a:solidFill>
              </a:rPr>
              <a:t>how and what role(s) the health assistant can play in </a:t>
            </a:r>
            <a:r>
              <a:rPr lang="en-US" b="1" i="1" dirty="0">
                <a:solidFill>
                  <a:schemeClr val="tx1"/>
                </a:solidFill>
              </a:rPr>
              <a:t>Recovery</a:t>
            </a:r>
            <a:r>
              <a:rPr lang="en-US" dirty="0">
                <a:solidFill>
                  <a:schemeClr val="tx1"/>
                </a:solidFill>
              </a:rPr>
              <a:t> as defined above.</a:t>
            </a:r>
            <a:endParaRPr lang="en-US" dirty="0"/>
          </a:p>
          <a:p>
            <a:pPr marL="0" indent="0">
              <a:buNone/>
            </a:pPr>
            <a:endParaRPr lang="en-US" dirty="0"/>
          </a:p>
        </p:txBody>
      </p:sp>
    </p:spTree>
    <p:extLst>
      <p:ext uri="{BB962C8B-B14F-4D97-AF65-F5344CB8AC3E}">
        <p14:creationId xmlns:p14="http://schemas.microsoft.com/office/powerpoint/2010/main" val="1556323244"/>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7A0E0-AD01-DB4E-8C7B-93DA37505DC8}"/>
              </a:ext>
            </a:extLst>
          </p:cNvPr>
          <p:cNvSpPr>
            <a:spLocks noGrp="1"/>
          </p:cNvSpPr>
          <p:nvPr>
            <p:ph type="title"/>
          </p:nvPr>
        </p:nvSpPr>
        <p:spPr/>
        <p:txBody>
          <a:bodyPr/>
          <a:lstStyle/>
          <a:p>
            <a:r>
              <a:rPr lang="en-US" dirty="0"/>
              <a:t>Recovery--School Health </a:t>
            </a:r>
            <a:br>
              <a:rPr lang="en-US" dirty="0"/>
            </a:br>
            <a:r>
              <a:rPr lang="en-US" dirty="0"/>
              <a:t>Assistant can…</a:t>
            </a:r>
          </a:p>
        </p:txBody>
      </p:sp>
      <p:sp>
        <p:nvSpPr>
          <p:cNvPr id="3" name="Text Placeholder 2">
            <a:extLst>
              <a:ext uri="{FF2B5EF4-FFF2-40B4-BE49-F238E27FC236}">
                <a16:creationId xmlns:a16="http://schemas.microsoft.com/office/drawing/2014/main" id="{D02D39F9-6BDD-5440-908E-FB2C1BEB1C1A}"/>
              </a:ext>
            </a:extLst>
          </p:cNvPr>
          <p:cNvSpPr>
            <a:spLocks noGrp="1"/>
          </p:cNvSpPr>
          <p:nvPr>
            <p:ph type="body" idx="1"/>
          </p:nvPr>
        </p:nvSpPr>
        <p:spPr/>
        <p:txBody>
          <a:bodyPr>
            <a:normAutofit lnSpcReduction="10000"/>
          </a:bodyPr>
          <a:lstStyle/>
          <a:p>
            <a:r>
              <a:rPr lang="en-US" dirty="0">
                <a:solidFill>
                  <a:schemeClr val="tx1"/>
                </a:solidFill>
              </a:rPr>
              <a:t>Volunteer to be trained in Psychological First Aid for Schools (PFA-S) if such training is offered to all staff members.</a:t>
            </a:r>
          </a:p>
          <a:p>
            <a:r>
              <a:rPr lang="en-US" dirty="0">
                <a:solidFill>
                  <a:schemeClr val="tx1"/>
                </a:solidFill>
              </a:rPr>
              <a:t>Report students and staff members who may be having emotional difficulties processing a traumatic event to the identified behavioral/emotional recovery team leader.</a:t>
            </a:r>
          </a:p>
          <a:p>
            <a:r>
              <a:rPr lang="en-US" dirty="0">
                <a:solidFill>
                  <a:schemeClr val="tx1"/>
                </a:solidFill>
              </a:rPr>
              <a:t>Ensure that the school health office has an up-to-date inventory on hand of all supplies and equipment.</a:t>
            </a:r>
          </a:p>
          <a:p>
            <a:r>
              <a:rPr lang="en-US" dirty="0">
                <a:solidFill>
                  <a:schemeClr val="tx1"/>
                </a:solidFill>
              </a:rPr>
              <a:t>Volunteer to serve as a liaison team member for donations made to the school.</a:t>
            </a:r>
          </a:p>
        </p:txBody>
      </p:sp>
    </p:spTree>
    <p:extLst>
      <p:ext uri="{BB962C8B-B14F-4D97-AF65-F5344CB8AC3E}">
        <p14:creationId xmlns:p14="http://schemas.microsoft.com/office/powerpoint/2010/main" val="310450909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2DDAF-86F5-8C42-921E-855F13CAA63F}"/>
              </a:ext>
            </a:extLst>
          </p:cNvPr>
          <p:cNvSpPr>
            <a:spLocks noGrp="1"/>
          </p:cNvSpPr>
          <p:nvPr>
            <p:ph type="title"/>
          </p:nvPr>
        </p:nvSpPr>
        <p:spPr>
          <a:xfrm>
            <a:off x="457200" y="0"/>
            <a:ext cx="8229600" cy="1397000"/>
          </a:xfrm>
        </p:spPr>
        <p:txBody>
          <a:bodyPr>
            <a:noAutofit/>
          </a:bodyPr>
          <a:lstStyle/>
          <a:p>
            <a:pPr>
              <a:lnSpc>
                <a:spcPct val="100000"/>
              </a:lnSpc>
            </a:pPr>
            <a:r>
              <a:rPr lang="en-US" sz="2400" dirty="0"/>
              <a:t>Prevention, Protection, Response, </a:t>
            </a:r>
            <a:br>
              <a:rPr lang="en-US" sz="2400" dirty="0"/>
            </a:br>
            <a:r>
              <a:rPr lang="en-US" sz="2400" dirty="0"/>
              <a:t>Mitigation and Recovery Actions </a:t>
            </a:r>
            <a:br>
              <a:rPr lang="en-US" sz="2400" dirty="0"/>
            </a:br>
            <a:r>
              <a:rPr lang="en-US" sz="2400" dirty="0"/>
              <a:t>Often Overlap Like A Venn Diagram</a:t>
            </a:r>
          </a:p>
        </p:txBody>
      </p:sp>
      <p:sp>
        <p:nvSpPr>
          <p:cNvPr id="3" name="Text Placeholder 2">
            <a:extLst>
              <a:ext uri="{FF2B5EF4-FFF2-40B4-BE49-F238E27FC236}">
                <a16:creationId xmlns:a16="http://schemas.microsoft.com/office/drawing/2014/main" id="{0923988D-49AD-204F-B0FF-2E420AA63334}"/>
              </a:ext>
            </a:extLst>
          </p:cNvPr>
          <p:cNvSpPr>
            <a:spLocks noGrp="1"/>
          </p:cNvSpPr>
          <p:nvPr>
            <p:ph type="body" idx="1"/>
          </p:nvPr>
        </p:nvSpPr>
        <p:spPr>
          <a:xfrm>
            <a:off x="457200" y="1600200"/>
            <a:ext cx="8229600" cy="4525963"/>
          </a:xfrm>
        </p:spPr>
        <p:txBody>
          <a:bodyPr/>
          <a:lstStyle/>
          <a:p>
            <a:pPr marL="0" indent="0">
              <a:buNone/>
            </a:pPr>
            <a:endParaRPr lang="en-US" dirty="0"/>
          </a:p>
        </p:txBody>
      </p:sp>
      <p:graphicFrame>
        <p:nvGraphicFramePr>
          <p:cNvPr id="4" name="Diagram 3">
            <a:extLst>
              <a:ext uri="{FF2B5EF4-FFF2-40B4-BE49-F238E27FC236}">
                <a16:creationId xmlns:a16="http://schemas.microsoft.com/office/drawing/2014/main" id="{23BE0330-BFFC-0D46-AAB6-EB1B8FE7AA60}"/>
              </a:ext>
            </a:extLst>
          </p:cNvPr>
          <p:cNvGraphicFramePr/>
          <p:nvPr>
            <p:extLst>
              <p:ext uri="{D42A27DB-BD31-4B8C-83A1-F6EECF244321}">
                <p14:modId xmlns:p14="http://schemas.microsoft.com/office/powerpoint/2010/main" val="3074400433"/>
              </p:ext>
            </p:extLst>
          </p:nvPr>
        </p:nvGraphicFramePr>
        <p:xfrm>
          <a:off x="1524000" y="1600200"/>
          <a:ext cx="6096000" cy="4229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90373436"/>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0F1564-5FB0-5D41-BA1F-2E3D81CD81AB}"/>
              </a:ext>
            </a:extLst>
          </p:cNvPr>
          <p:cNvSpPr>
            <a:spLocks noGrp="1"/>
          </p:cNvSpPr>
          <p:nvPr>
            <p:ph type="title"/>
          </p:nvPr>
        </p:nvSpPr>
        <p:spPr>
          <a:xfrm>
            <a:off x="457200" y="0"/>
            <a:ext cx="8229600" cy="1850276"/>
          </a:xfrm>
        </p:spPr>
        <p:txBody>
          <a:bodyPr>
            <a:normAutofit fontScale="90000"/>
          </a:bodyPr>
          <a:lstStyle/>
          <a:p>
            <a:br>
              <a:rPr lang="en-US" dirty="0"/>
            </a:br>
            <a:r>
              <a:rPr lang="en-US" dirty="0"/>
              <a:t>Change Topics—</a:t>
            </a:r>
            <a:br>
              <a:rPr lang="en-US" dirty="0"/>
            </a:br>
            <a:r>
              <a:rPr lang="en-US" dirty="0"/>
              <a:t>Nurse’s Go Kit</a:t>
            </a:r>
          </a:p>
        </p:txBody>
      </p:sp>
      <p:sp>
        <p:nvSpPr>
          <p:cNvPr id="3" name="Text Placeholder 2">
            <a:extLst>
              <a:ext uri="{FF2B5EF4-FFF2-40B4-BE49-F238E27FC236}">
                <a16:creationId xmlns:a16="http://schemas.microsoft.com/office/drawing/2014/main" id="{DCCA3CE9-1538-374C-BF71-8A33DE1259CC}"/>
              </a:ext>
            </a:extLst>
          </p:cNvPr>
          <p:cNvSpPr>
            <a:spLocks noGrp="1"/>
          </p:cNvSpPr>
          <p:nvPr>
            <p:ph type="body" idx="1"/>
          </p:nvPr>
        </p:nvSpPr>
        <p:spPr/>
        <p:txBody>
          <a:bodyPr/>
          <a:lstStyle/>
          <a:p>
            <a:pPr marL="0" indent="0">
              <a:buNone/>
            </a:pPr>
            <a:endParaRPr lang="en-US" dirty="0"/>
          </a:p>
        </p:txBody>
      </p:sp>
      <p:pic>
        <p:nvPicPr>
          <p:cNvPr id="5" name="Picture 4">
            <a:extLst>
              <a:ext uri="{FF2B5EF4-FFF2-40B4-BE49-F238E27FC236}">
                <a16:creationId xmlns:a16="http://schemas.microsoft.com/office/drawing/2014/main" id="{6357E24F-A878-C14B-8D73-2E4BDB40210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21981" y="2564880"/>
            <a:ext cx="3833446" cy="2875085"/>
          </a:xfrm>
          <a:prstGeom prst="rect">
            <a:avLst/>
          </a:prstGeom>
        </p:spPr>
      </p:pic>
      <p:pic>
        <p:nvPicPr>
          <p:cNvPr id="7" name="Picture 6">
            <a:extLst>
              <a:ext uri="{FF2B5EF4-FFF2-40B4-BE49-F238E27FC236}">
                <a16:creationId xmlns:a16="http://schemas.microsoft.com/office/drawing/2014/main" id="{FEEAAD17-3920-1747-87AF-F041BDB97C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8748" y="2085696"/>
            <a:ext cx="2278052" cy="1696916"/>
          </a:xfrm>
          <a:prstGeom prst="rect">
            <a:avLst/>
          </a:prstGeom>
          <a:ln>
            <a:solidFill>
              <a:schemeClr val="tx1"/>
            </a:solidFill>
          </a:ln>
        </p:spPr>
      </p:pic>
      <p:pic>
        <p:nvPicPr>
          <p:cNvPr id="9" name="Picture 8">
            <a:extLst>
              <a:ext uri="{FF2B5EF4-FFF2-40B4-BE49-F238E27FC236}">
                <a16:creationId xmlns:a16="http://schemas.microsoft.com/office/drawing/2014/main" id="{6AF96412-A67D-BF43-A089-19D7DC7B144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32285" y="3782614"/>
            <a:ext cx="3798277" cy="2136531"/>
          </a:xfrm>
          <a:prstGeom prst="rect">
            <a:avLst/>
          </a:prstGeom>
          <a:ln>
            <a:solidFill>
              <a:schemeClr val="tx1"/>
            </a:solidFill>
          </a:ln>
        </p:spPr>
      </p:pic>
      <p:pic>
        <p:nvPicPr>
          <p:cNvPr id="11" name="Picture 10">
            <a:extLst>
              <a:ext uri="{FF2B5EF4-FFF2-40B4-BE49-F238E27FC236}">
                <a16:creationId xmlns:a16="http://schemas.microsoft.com/office/drawing/2014/main" id="{4EC17547-6B9E-5649-9C33-C66D621A366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30562" y="3782614"/>
            <a:ext cx="1556238" cy="2136531"/>
          </a:xfrm>
          <a:prstGeom prst="rect">
            <a:avLst/>
          </a:prstGeom>
        </p:spPr>
      </p:pic>
      <p:pic>
        <p:nvPicPr>
          <p:cNvPr id="13" name="Picture 12">
            <a:extLst>
              <a:ext uri="{FF2B5EF4-FFF2-40B4-BE49-F238E27FC236}">
                <a16:creationId xmlns:a16="http://schemas.microsoft.com/office/drawing/2014/main" id="{F94F5593-A27D-D545-B5DC-0EE72D59D47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32285" y="2085697"/>
            <a:ext cx="3076463" cy="1696916"/>
          </a:xfrm>
          <a:prstGeom prst="rect">
            <a:avLst/>
          </a:prstGeom>
          <a:ln>
            <a:solidFill>
              <a:schemeClr val="tx1"/>
            </a:solidFill>
          </a:ln>
        </p:spPr>
      </p:pic>
    </p:spTree>
    <p:extLst>
      <p:ext uri="{BB962C8B-B14F-4D97-AF65-F5344CB8AC3E}">
        <p14:creationId xmlns:p14="http://schemas.microsoft.com/office/powerpoint/2010/main" val="1579332840"/>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F663B-8B06-654E-AEC7-2B2BDE3E4D37}"/>
              </a:ext>
            </a:extLst>
          </p:cNvPr>
          <p:cNvSpPr>
            <a:spLocks noGrp="1"/>
          </p:cNvSpPr>
          <p:nvPr>
            <p:ph type="title"/>
          </p:nvPr>
        </p:nvSpPr>
        <p:spPr/>
        <p:txBody>
          <a:bodyPr/>
          <a:lstStyle/>
          <a:p>
            <a:r>
              <a:rPr lang="en-US" dirty="0"/>
              <a:t>Activity--</a:t>
            </a:r>
          </a:p>
        </p:txBody>
      </p:sp>
      <p:sp>
        <p:nvSpPr>
          <p:cNvPr id="3" name="Text Placeholder 2">
            <a:extLst>
              <a:ext uri="{FF2B5EF4-FFF2-40B4-BE49-F238E27FC236}">
                <a16:creationId xmlns:a16="http://schemas.microsoft.com/office/drawing/2014/main" id="{6C9503B3-CCA3-F747-8C65-D87E6FAD3101}"/>
              </a:ext>
            </a:extLst>
          </p:cNvPr>
          <p:cNvSpPr>
            <a:spLocks noGrp="1"/>
          </p:cNvSpPr>
          <p:nvPr>
            <p:ph type="body" idx="1"/>
          </p:nvPr>
        </p:nvSpPr>
        <p:spPr/>
        <p:txBody>
          <a:bodyPr/>
          <a:lstStyle/>
          <a:p>
            <a:pPr marL="0" indent="0">
              <a:buNone/>
            </a:pPr>
            <a:r>
              <a:rPr lang="en-US" dirty="0"/>
              <a:t>Work in small groups for five-minutes.  Identify 15 items that you must include in a nurse’s Go Kit. Record your items on chart paper and be ready to report out. </a:t>
            </a:r>
          </a:p>
        </p:txBody>
      </p:sp>
    </p:spTree>
    <p:extLst>
      <p:ext uri="{BB962C8B-B14F-4D97-AF65-F5344CB8AC3E}">
        <p14:creationId xmlns:p14="http://schemas.microsoft.com/office/powerpoint/2010/main" val="896067523"/>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DA42D3-8A5A-7641-941A-3C8B84B6A09C}"/>
              </a:ext>
            </a:extLst>
          </p:cNvPr>
          <p:cNvSpPr>
            <a:spLocks noGrp="1"/>
          </p:cNvSpPr>
          <p:nvPr>
            <p:ph type="title"/>
          </p:nvPr>
        </p:nvSpPr>
        <p:spPr>
          <a:xfrm>
            <a:off x="457200" y="0"/>
            <a:ext cx="8229600" cy="1254642"/>
          </a:xfrm>
        </p:spPr>
        <p:txBody>
          <a:bodyPr/>
          <a:lstStyle/>
          <a:p>
            <a:r>
              <a:rPr lang="en-US" dirty="0"/>
              <a:t>Presented by…</a:t>
            </a:r>
          </a:p>
        </p:txBody>
      </p:sp>
      <p:sp>
        <p:nvSpPr>
          <p:cNvPr id="3" name="Text Placeholder 2">
            <a:extLst>
              <a:ext uri="{FF2B5EF4-FFF2-40B4-BE49-F238E27FC236}">
                <a16:creationId xmlns:a16="http://schemas.microsoft.com/office/drawing/2014/main" id="{80A11F2A-E428-AB4C-A0D3-A56358A2E040}"/>
              </a:ext>
            </a:extLst>
          </p:cNvPr>
          <p:cNvSpPr>
            <a:spLocks noGrp="1"/>
          </p:cNvSpPr>
          <p:nvPr>
            <p:ph type="body" idx="1"/>
          </p:nvPr>
        </p:nvSpPr>
        <p:spPr/>
        <p:txBody>
          <a:bodyPr>
            <a:normAutofit/>
          </a:bodyPr>
          <a:lstStyle/>
          <a:p>
            <a:pPr marL="0" indent="0" algn="ctr">
              <a:buNone/>
            </a:pPr>
            <a:r>
              <a:rPr lang="en-US" sz="3600" b="1" dirty="0">
                <a:solidFill>
                  <a:schemeClr val="tx1"/>
                </a:solidFill>
                <a:latin typeface="+mj-lt"/>
              </a:rPr>
              <a:t>Kaylee Sorensen</a:t>
            </a:r>
            <a:br>
              <a:rPr lang="en-US" sz="3600" b="1" dirty="0">
                <a:solidFill>
                  <a:schemeClr val="tx1"/>
                </a:solidFill>
                <a:latin typeface="+mj-lt"/>
              </a:rPr>
            </a:br>
            <a:br>
              <a:rPr lang="en-US" sz="3600" b="1" dirty="0">
                <a:solidFill>
                  <a:schemeClr val="tx1"/>
                </a:solidFill>
                <a:latin typeface="+mj-lt"/>
              </a:rPr>
            </a:br>
            <a:r>
              <a:rPr lang="en-US" sz="3600" b="1" dirty="0">
                <a:solidFill>
                  <a:schemeClr val="tx1"/>
                </a:solidFill>
                <a:latin typeface="+mj-lt"/>
              </a:rPr>
              <a:t>Emergency Management Consultant</a:t>
            </a:r>
            <a:br>
              <a:rPr lang="en-US" sz="3600" b="1" dirty="0">
                <a:solidFill>
                  <a:schemeClr val="tx1"/>
                </a:solidFill>
                <a:latin typeface="+mj-lt"/>
              </a:rPr>
            </a:br>
            <a:br>
              <a:rPr lang="en-US" sz="3600" b="1" dirty="0">
                <a:solidFill>
                  <a:schemeClr val="tx1"/>
                </a:solidFill>
                <a:latin typeface="+mj-lt"/>
              </a:rPr>
            </a:br>
            <a:r>
              <a:rPr lang="en-US" sz="3600" b="1" dirty="0">
                <a:solidFill>
                  <a:schemeClr val="tx1"/>
                </a:solidFill>
                <a:latin typeface="+mj-lt"/>
              </a:rPr>
              <a:t>The Trust</a:t>
            </a:r>
            <a:br>
              <a:rPr lang="en-US" sz="3600" b="1" dirty="0">
                <a:solidFill>
                  <a:schemeClr val="tx1"/>
                </a:solidFill>
                <a:latin typeface="+mj-lt"/>
              </a:rPr>
            </a:br>
            <a:br>
              <a:rPr lang="en-US" sz="3600" b="1" dirty="0">
                <a:latin typeface="+mj-lt"/>
              </a:rPr>
            </a:br>
            <a:r>
              <a:rPr lang="en-US" sz="3600" b="1" u="sng" dirty="0" err="1">
                <a:solidFill>
                  <a:srgbClr val="0070C0"/>
                </a:solidFill>
                <a:latin typeface="+mj-lt"/>
              </a:rPr>
              <a:t>ksorensen@the-trust.org</a:t>
            </a:r>
            <a:endParaRPr lang="en-US" sz="3600" dirty="0">
              <a:latin typeface="+mj-lt"/>
            </a:endParaRPr>
          </a:p>
        </p:txBody>
      </p:sp>
    </p:spTree>
    <p:extLst>
      <p:ext uri="{BB962C8B-B14F-4D97-AF65-F5344CB8AC3E}">
        <p14:creationId xmlns:p14="http://schemas.microsoft.com/office/powerpoint/2010/main" val="821351394"/>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526BA-362B-A84C-B65E-05BAB68C6F1C}"/>
              </a:ext>
            </a:extLst>
          </p:cNvPr>
          <p:cNvSpPr>
            <a:spLocks noGrp="1"/>
          </p:cNvSpPr>
          <p:nvPr>
            <p:ph type="title"/>
          </p:nvPr>
        </p:nvSpPr>
        <p:spPr>
          <a:xfrm>
            <a:off x="457200" y="0"/>
            <a:ext cx="8229600" cy="1289538"/>
          </a:xfrm>
        </p:spPr>
        <p:txBody>
          <a:bodyPr/>
          <a:lstStyle/>
          <a:p>
            <a:r>
              <a:rPr lang="en-US" dirty="0"/>
              <a:t>One district’s list…</a:t>
            </a:r>
          </a:p>
        </p:txBody>
      </p:sp>
      <p:sp>
        <p:nvSpPr>
          <p:cNvPr id="3" name="Text Placeholder 2">
            <a:extLst>
              <a:ext uri="{FF2B5EF4-FFF2-40B4-BE49-F238E27FC236}">
                <a16:creationId xmlns:a16="http://schemas.microsoft.com/office/drawing/2014/main" id="{7E56EFAA-80FE-3E49-B097-EA1EFA82E53E}"/>
              </a:ext>
            </a:extLst>
          </p:cNvPr>
          <p:cNvSpPr>
            <a:spLocks noGrp="1"/>
          </p:cNvSpPr>
          <p:nvPr>
            <p:ph type="body" idx="1"/>
          </p:nvPr>
        </p:nvSpPr>
        <p:spPr/>
        <p:txBody>
          <a:bodyPr/>
          <a:lstStyle/>
          <a:p>
            <a:pPr marL="0" indent="0">
              <a:buNone/>
            </a:pPr>
            <a:r>
              <a:rPr lang="en-US" dirty="0">
                <a:solidFill>
                  <a:schemeClr val="tx1"/>
                </a:solidFill>
              </a:rPr>
              <a:t>Lets start with…</a:t>
            </a:r>
          </a:p>
          <a:p>
            <a:pPr marL="0" indent="0">
              <a:buNone/>
            </a:pPr>
            <a:endParaRPr lang="en-US" dirty="0">
              <a:solidFill>
                <a:schemeClr val="tx1"/>
              </a:solidFill>
            </a:endParaRPr>
          </a:p>
          <a:p>
            <a:r>
              <a:rPr lang="en-US" dirty="0">
                <a:solidFill>
                  <a:schemeClr val="tx1"/>
                </a:solidFill>
              </a:rPr>
              <a:t>Student emergency cards</a:t>
            </a:r>
          </a:p>
          <a:p>
            <a:r>
              <a:rPr lang="en-US" dirty="0">
                <a:solidFill>
                  <a:schemeClr val="tx1"/>
                </a:solidFill>
              </a:rPr>
              <a:t>Student medications</a:t>
            </a:r>
          </a:p>
          <a:p>
            <a:r>
              <a:rPr lang="en-US" dirty="0">
                <a:solidFill>
                  <a:schemeClr val="tx1"/>
                </a:solidFill>
              </a:rPr>
              <a:t>District issued staff ID</a:t>
            </a:r>
          </a:p>
          <a:p>
            <a:r>
              <a:rPr lang="en-US" dirty="0">
                <a:solidFill>
                  <a:schemeClr val="tx1"/>
                </a:solidFill>
              </a:rPr>
              <a:t>Personal and school keys</a:t>
            </a:r>
          </a:p>
          <a:p>
            <a:pPr marL="0" indent="0">
              <a:buNone/>
            </a:pPr>
            <a:endParaRPr lang="en-US" dirty="0">
              <a:solidFill>
                <a:schemeClr val="tx1"/>
              </a:solidFill>
            </a:endParaRPr>
          </a:p>
          <a:p>
            <a:pPr marL="0" indent="0">
              <a:buNone/>
            </a:pPr>
            <a:r>
              <a:rPr lang="en-US" dirty="0">
                <a:solidFill>
                  <a:schemeClr val="tx1"/>
                </a:solidFill>
              </a:rPr>
              <a:t>Thoughts?</a:t>
            </a:r>
          </a:p>
        </p:txBody>
      </p:sp>
    </p:spTree>
    <p:extLst>
      <p:ext uri="{BB962C8B-B14F-4D97-AF65-F5344CB8AC3E}">
        <p14:creationId xmlns:p14="http://schemas.microsoft.com/office/powerpoint/2010/main" val="1896861246"/>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416B0-594A-AA40-967F-8C340E7F1F19}"/>
              </a:ext>
            </a:extLst>
          </p:cNvPr>
          <p:cNvSpPr>
            <a:spLocks noGrp="1"/>
          </p:cNvSpPr>
          <p:nvPr>
            <p:ph type="title"/>
          </p:nvPr>
        </p:nvSpPr>
        <p:spPr>
          <a:xfrm>
            <a:off x="457200" y="0"/>
            <a:ext cx="8229600" cy="1324708"/>
          </a:xfrm>
        </p:spPr>
        <p:txBody>
          <a:bodyPr/>
          <a:lstStyle/>
          <a:p>
            <a:r>
              <a:rPr lang="en-US" dirty="0"/>
              <a:t>And add…</a:t>
            </a:r>
          </a:p>
        </p:txBody>
      </p:sp>
      <p:sp>
        <p:nvSpPr>
          <p:cNvPr id="3" name="Text Placeholder 2">
            <a:extLst>
              <a:ext uri="{FF2B5EF4-FFF2-40B4-BE49-F238E27FC236}">
                <a16:creationId xmlns:a16="http://schemas.microsoft.com/office/drawing/2014/main" id="{EA7A12E4-7A60-4246-87ED-50B7D6C4DEA0}"/>
              </a:ext>
            </a:extLst>
          </p:cNvPr>
          <p:cNvSpPr>
            <a:spLocks noGrp="1"/>
          </p:cNvSpPr>
          <p:nvPr>
            <p:ph type="body" idx="1"/>
          </p:nvPr>
        </p:nvSpPr>
        <p:spPr/>
        <p:txBody>
          <a:bodyPr/>
          <a:lstStyle/>
          <a:p>
            <a:pPr marL="0" indent="0">
              <a:buNone/>
            </a:pPr>
            <a:endParaRPr lang="en-US" dirty="0"/>
          </a:p>
        </p:txBody>
      </p:sp>
      <p:pic>
        <p:nvPicPr>
          <p:cNvPr id="5" name="Picture 4">
            <a:extLst>
              <a:ext uri="{FF2B5EF4-FFF2-40B4-BE49-F238E27FC236}">
                <a16:creationId xmlns:a16="http://schemas.microsoft.com/office/drawing/2014/main" id="{E7908D17-4B2E-A140-99BB-3F6540695B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1" y="1600200"/>
            <a:ext cx="4103076" cy="4525963"/>
          </a:xfrm>
          <a:prstGeom prst="rect">
            <a:avLst/>
          </a:prstGeom>
          <a:ln>
            <a:solidFill>
              <a:schemeClr val="tx1"/>
            </a:solidFill>
          </a:ln>
        </p:spPr>
      </p:pic>
      <p:pic>
        <p:nvPicPr>
          <p:cNvPr id="7" name="Picture 6">
            <a:extLst>
              <a:ext uri="{FF2B5EF4-FFF2-40B4-BE49-F238E27FC236}">
                <a16:creationId xmlns:a16="http://schemas.microsoft.com/office/drawing/2014/main" id="{FF3FF864-D03E-B84D-A391-BC5FAC5A29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1600201"/>
            <a:ext cx="4114800" cy="4525962"/>
          </a:xfrm>
          <a:prstGeom prst="rect">
            <a:avLst/>
          </a:prstGeom>
          <a:ln>
            <a:solidFill>
              <a:schemeClr val="tx1"/>
            </a:solidFill>
          </a:ln>
        </p:spPr>
      </p:pic>
    </p:spTree>
    <p:extLst>
      <p:ext uri="{BB962C8B-B14F-4D97-AF65-F5344CB8AC3E}">
        <p14:creationId xmlns:p14="http://schemas.microsoft.com/office/powerpoint/2010/main" val="1540158763"/>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78A2BF-6CB4-854E-9019-C92C6594F381}"/>
              </a:ext>
            </a:extLst>
          </p:cNvPr>
          <p:cNvSpPr>
            <a:spLocks noGrp="1"/>
          </p:cNvSpPr>
          <p:nvPr>
            <p:ph type="title"/>
          </p:nvPr>
        </p:nvSpPr>
        <p:spPr/>
        <p:txBody>
          <a:bodyPr/>
          <a:lstStyle/>
          <a:p>
            <a:r>
              <a:rPr lang="en-US" dirty="0"/>
              <a:t>Essential questions about Nurse’s Go Kit…</a:t>
            </a:r>
          </a:p>
        </p:txBody>
      </p:sp>
      <p:sp>
        <p:nvSpPr>
          <p:cNvPr id="3" name="Text Placeholder 2">
            <a:extLst>
              <a:ext uri="{FF2B5EF4-FFF2-40B4-BE49-F238E27FC236}">
                <a16:creationId xmlns:a16="http://schemas.microsoft.com/office/drawing/2014/main" id="{1009C307-5475-8149-A0E6-0825F9E95E37}"/>
              </a:ext>
            </a:extLst>
          </p:cNvPr>
          <p:cNvSpPr>
            <a:spLocks noGrp="1"/>
          </p:cNvSpPr>
          <p:nvPr>
            <p:ph type="body" idx="1"/>
          </p:nvPr>
        </p:nvSpPr>
        <p:spPr/>
        <p:txBody>
          <a:bodyPr>
            <a:normAutofit lnSpcReduction="10000"/>
          </a:bodyPr>
          <a:lstStyle/>
          <a:p>
            <a:r>
              <a:rPr lang="en-US" dirty="0">
                <a:solidFill>
                  <a:schemeClr val="tx1"/>
                </a:solidFill>
              </a:rPr>
              <a:t>Is there a required list of items for the kit?</a:t>
            </a:r>
          </a:p>
          <a:p>
            <a:pPr marL="0" indent="0">
              <a:buNone/>
            </a:pPr>
            <a:r>
              <a:rPr lang="en-US" dirty="0">
                <a:solidFill>
                  <a:schemeClr val="tx1"/>
                </a:solidFill>
              </a:rPr>
              <a:t>	NO</a:t>
            </a:r>
          </a:p>
          <a:p>
            <a:r>
              <a:rPr lang="en-US" dirty="0">
                <a:solidFill>
                  <a:schemeClr val="tx1"/>
                </a:solidFill>
              </a:rPr>
              <a:t>Who decides what to include in the kit?</a:t>
            </a:r>
          </a:p>
          <a:p>
            <a:pPr marL="0" indent="0">
              <a:buNone/>
            </a:pPr>
            <a:r>
              <a:rPr lang="en-US" dirty="0">
                <a:solidFill>
                  <a:schemeClr val="tx1"/>
                </a:solidFill>
              </a:rPr>
              <a:t>	District team is best!</a:t>
            </a:r>
          </a:p>
          <a:p>
            <a:r>
              <a:rPr lang="en-US" dirty="0">
                <a:solidFill>
                  <a:schemeClr val="tx1"/>
                </a:solidFill>
              </a:rPr>
              <a:t>Where can the district team go for direction?</a:t>
            </a:r>
          </a:p>
          <a:p>
            <a:pPr marL="0" indent="0">
              <a:buNone/>
            </a:pPr>
            <a:r>
              <a:rPr lang="en-US" dirty="0">
                <a:solidFill>
                  <a:schemeClr val="tx1"/>
                </a:solidFill>
              </a:rPr>
              <a:t>	American Red Cross website</a:t>
            </a:r>
          </a:p>
          <a:p>
            <a:pPr marL="0" indent="0">
              <a:buNone/>
            </a:pPr>
            <a:r>
              <a:rPr lang="en-US" dirty="0">
                <a:solidFill>
                  <a:schemeClr val="tx1"/>
                </a:solidFill>
              </a:rPr>
              <a:t>	Google school nurse go kit</a:t>
            </a:r>
          </a:p>
          <a:p>
            <a:pPr marL="0" indent="0">
              <a:buNone/>
            </a:pPr>
            <a:r>
              <a:rPr lang="en-US" dirty="0">
                <a:solidFill>
                  <a:schemeClr val="tx1"/>
                </a:solidFill>
              </a:rPr>
              <a:t>	Neighboring school districts</a:t>
            </a:r>
          </a:p>
          <a:p>
            <a:r>
              <a:rPr lang="en-US" dirty="0">
                <a:solidFill>
                  <a:schemeClr val="tx1"/>
                </a:solidFill>
              </a:rPr>
              <a:t>Bottom line?</a:t>
            </a:r>
          </a:p>
          <a:p>
            <a:pPr marL="0" indent="0">
              <a:buNone/>
            </a:pPr>
            <a:r>
              <a:rPr lang="en-US" dirty="0">
                <a:solidFill>
                  <a:schemeClr val="tx1"/>
                </a:solidFill>
              </a:rPr>
              <a:t>	Use the expertise within your district to identify 	what items to include in the nurse’s ”Go Kit”</a:t>
            </a:r>
          </a:p>
        </p:txBody>
      </p:sp>
    </p:spTree>
    <p:extLst>
      <p:ext uri="{BB962C8B-B14F-4D97-AF65-F5344CB8AC3E}">
        <p14:creationId xmlns:p14="http://schemas.microsoft.com/office/powerpoint/2010/main" val="47301188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3EAC7-A93D-DF45-BBC6-9C57E668E19F}"/>
              </a:ext>
            </a:extLst>
          </p:cNvPr>
          <p:cNvSpPr>
            <a:spLocks noGrp="1"/>
          </p:cNvSpPr>
          <p:nvPr>
            <p:ph type="title"/>
          </p:nvPr>
        </p:nvSpPr>
        <p:spPr/>
        <p:txBody>
          <a:bodyPr>
            <a:normAutofit/>
          </a:bodyPr>
          <a:lstStyle/>
          <a:p>
            <a:pPr>
              <a:lnSpc>
                <a:spcPct val="100000"/>
              </a:lnSpc>
            </a:pPr>
            <a:r>
              <a:rPr lang="en-US" sz="3200" dirty="0"/>
              <a:t>Change Topics Again—</a:t>
            </a:r>
            <a:br>
              <a:rPr lang="en-US" sz="3200" dirty="0"/>
            </a:br>
            <a:r>
              <a:rPr lang="en-US" sz="3200" dirty="0"/>
              <a:t>ADE Minimum Requirements </a:t>
            </a:r>
            <a:br>
              <a:rPr lang="en-US" sz="3200" dirty="0"/>
            </a:br>
            <a:r>
              <a:rPr lang="en-US" sz="3200" dirty="0"/>
              <a:t>for School Emergency Preparedness</a:t>
            </a:r>
          </a:p>
        </p:txBody>
      </p:sp>
      <p:sp>
        <p:nvSpPr>
          <p:cNvPr id="3" name="Text Placeholder 2">
            <a:extLst>
              <a:ext uri="{FF2B5EF4-FFF2-40B4-BE49-F238E27FC236}">
                <a16:creationId xmlns:a16="http://schemas.microsoft.com/office/drawing/2014/main" id="{1BE22DD8-E24C-9347-9DE1-92BEB69D6337}"/>
              </a:ext>
            </a:extLst>
          </p:cNvPr>
          <p:cNvSpPr>
            <a:spLocks noGrp="1"/>
          </p:cNvSpPr>
          <p:nvPr>
            <p:ph type="body" idx="1"/>
          </p:nvPr>
        </p:nvSpPr>
        <p:spPr>
          <a:xfrm>
            <a:off x="457200" y="1600200"/>
            <a:ext cx="3552092" cy="4525963"/>
          </a:xfrm>
        </p:spPr>
        <p:txBody>
          <a:bodyPr/>
          <a:lstStyle/>
          <a:p>
            <a:pPr marL="0" indent="0">
              <a:buNone/>
            </a:pPr>
            <a:endParaRPr lang="en-US" dirty="0"/>
          </a:p>
        </p:txBody>
      </p:sp>
      <p:pic>
        <p:nvPicPr>
          <p:cNvPr id="5" name="Picture 4">
            <a:extLst>
              <a:ext uri="{FF2B5EF4-FFF2-40B4-BE49-F238E27FC236}">
                <a16:creationId xmlns:a16="http://schemas.microsoft.com/office/drawing/2014/main" id="{994733B9-6CC9-5546-B179-548A8E65ED1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1520" y="1974859"/>
            <a:ext cx="3277772" cy="4313974"/>
          </a:xfrm>
          <a:prstGeom prst="rect">
            <a:avLst/>
          </a:prstGeom>
        </p:spPr>
      </p:pic>
      <p:sp>
        <p:nvSpPr>
          <p:cNvPr id="6" name="TextBox 5">
            <a:extLst>
              <a:ext uri="{FF2B5EF4-FFF2-40B4-BE49-F238E27FC236}">
                <a16:creationId xmlns:a16="http://schemas.microsoft.com/office/drawing/2014/main" id="{8E1BCB47-3BFF-474F-85EE-0716C7C6C195}"/>
              </a:ext>
            </a:extLst>
          </p:cNvPr>
          <p:cNvSpPr txBox="1"/>
          <p:nvPr/>
        </p:nvSpPr>
        <p:spPr>
          <a:xfrm>
            <a:off x="4783015" y="1600198"/>
            <a:ext cx="3390314" cy="45243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endParaRPr kumimoji="0" lang="en-US" sz="1800" b="0" i="0" u="none" strike="noStrike" cap="none" spc="0" normalizeH="0" baseline="0" dirty="0">
              <a:ln>
                <a:noFill/>
              </a:ln>
              <a:solidFill>
                <a:srgbClr val="000000"/>
              </a:solidFill>
              <a:effectLst/>
              <a:uFillTx/>
              <a:latin typeface="Palatino Linotype"/>
              <a:ea typeface="Palatino Linotype"/>
              <a:cs typeface="Palatino Linotype"/>
              <a:sym typeface="Palatino Linotype"/>
            </a:endParaRP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endParaRPr lang="en-US" dirty="0"/>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1800" b="0" i="0" u="none" strike="noStrike" cap="none" spc="0" normalizeH="0" baseline="0" dirty="0">
                <a:ln>
                  <a:noFill/>
                </a:ln>
                <a:solidFill>
                  <a:srgbClr val="000000"/>
                </a:solidFill>
                <a:effectLst/>
                <a:uFillTx/>
                <a:latin typeface="Palatino Linotype"/>
                <a:ea typeface="Palatino Linotype"/>
                <a:cs typeface="Palatino Linotype"/>
                <a:sym typeface="Palatino Linotype"/>
              </a:rPr>
              <a:t>ARS 15-341 (A) (32) requires each school site to have an emergency response plan that meets minimum requirements.</a:t>
            </a: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US" dirty="0"/>
              <a:t>The Arizona Department of Education (ADE) and the Arizona Department of Emergency &amp; Military Affairs (DEMA) are responsible for developing the minimum standards for school emergency response plans in Arizona.</a:t>
            </a:r>
            <a:endParaRPr kumimoji="0" lang="en-US" sz="1800" b="0" i="0" u="none" strike="noStrike" cap="none" spc="0" normalizeH="0" baseline="0" dirty="0">
              <a:ln>
                <a:noFill/>
              </a:ln>
              <a:solidFill>
                <a:srgbClr val="000000"/>
              </a:solidFill>
              <a:effectLst/>
              <a:uFillTx/>
              <a:latin typeface="Palatino Linotype"/>
              <a:ea typeface="Palatino Linotype"/>
              <a:cs typeface="Palatino Linotype"/>
              <a:sym typeface="Palatino Linotype"/>
            </a:endParaRPr>
          </a:p>
        </p:txBody>
      </p:sp>
    </p:spTree>
    <p:extLst>
      <p:ext uri="{BB962C8B-B14F-4D97-AF65-F5344CB8AC3E}">
        <p14:creationId xmlns:p14="http://schemas.microsoft.com/office/powerpoint/2010/main" val="475159202"/>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C3733-1CC4-7142-8AAF-5A56B745AC82}"/>
              </a:ext>
            </a:extLst>
          </p:cNvPr>
          <p:cNvSpPr>
            <a:spLocks noGrp="1"/>
          </p:cNvSpPr>
          <p:nvPr>
            <p:ph type="title"/>
          </p:nvPr>
        </p:nvSpPr>
        <p:spPr/>
        <p:txBody>
          <a:bodyPr>
            <a:normAutofit/>
          </a:bodyPr>
          <a:lstStyle/>
          <a:p>
            <a:r>
              <a:rPr lang="en-US" dirty="0"/>
              <a:t>What’s Included in Minimum Requirements?</a:t>
            </a:r>
          </a:p>
        </p:txBody>
      </p:sp>
      <p:sp>
        <p:nvSpPr>
          <p:cNvPr id="3" name="Text Placeholder 2">
            <a:extLst>
              <a:ext uri="{FF2B5EF4-FFF2-40B4-BE49-F238E27FC236}">
                <a16:creationId xmlns:a16="http://schemas.microsoft.com/office/drawing/2014/main" id="{EAD7E66C-A618-044A-916B-F9F195F4A266}"/>
              </a:ext>
            </a:extLst>
          </p:cNvPr>
          <p:cNvSpPr>
            <a:spLocks noGrp="1"/>
          </p:cNvSpPr>
          <p:nvPr>
            <p:ph type="body" idx="1"/>
          </p:nvPr>
        </p:nvSpPr>
        <p:spPr>
          <a:xfrm>
            <a:off x="457200" y="1744394"/>
            <a:ext cx="8229600" cy="4642338"/>
          </a:xfrm>
        </p:spPr>
        <p:txBody>
          <a:bodyPr>
            <a:normAutofit fontScale="92500" lnSpcReduction="10000"/>
          </a:bodyPr>
          <a:lstStyle/>
          <a:p>
            <a:r>
              <a:rPr lang="en-US" dirty="0">
                <a:solidFill>
                  <a:schemeClr val="tx1"/>
                </a:solidFill>
              </a:rPr>
              <a:t>Multi-hazard plan.</a:t>
            </a:r>
          </a:p>
          <a:p>
            <a:r>
              <a:rPr lang="en-US" dirty="0">
                <a:solidFill>
                  <a:schemeClr val="tx1"/>
                </a:solidFill>
              </a:rPr>
              <a:t>Incorporation of the Incident Command System (ICS) to manage school incidents and emergencies.</a:t>
            </a:r>
          </a:p>
          <a:p>
            <a:r>
              <a:rPr lang="en-US" dirty="0">
                <a:solidFill>
                  <a:schemeClr val="tx1"/>
                </a:solidFill>
              </a:rPr>
              <a:t>Utilize plain language for commands to alert students and staff to emergency response.</a:t>
            </a:r>
          </a:p>
          <a:p>
            <a:r>
              <a:rPr lang="en-US" dirty="0">
                <a:solidFill>
                  <a:schemeClr val="tx1"/>
                </a:solidFill>
              </a:rPr>
              <a:t>Describe how access and functional needs, and/or non-English students will be provided for.</a:t>
            </a:r>
          </a:p>
          <a:p>
            <a:r>
              <a:rPr lang="en-US" dirty="0">
                <a:solidFill>
                  <a:schemeClr val="tx1"/>
                </a:solidFill>
              </a:rPr>
              <a:t>To assist students and staff, develop a quick response guide.  Post guides in classrooms.</a:t>
            </a:r>
          </a:p>
          <a:p>
            <a:r>
              <a:rPr lang="en-US" dirty="0">
                <a:solidFill>
                  <a:schemeClr val="tx1"/>
                </a:solidFill>
              </a:rPr>
              <a:t>Develop procedures for off-campus emergencies.</a:t>
            </a:r>
          </a:p>
          <a:p>
            <a:r>
              <a:rPr lang="en-US" dirty="0">
                <a:solidFill>
                  <a:schemeClr val="tx1"/>
                </a:solidFill>
              </a:rPr>
              <a:t>Conduct annual training of all staff on warning/response signals, evacuation routes, assembly areas, emergency procedures…</a:t>
            </a:r>
          </a:p>
        </p:txBody>
      </p:sp>
    </p:spTree>
    <p:extLst>
      <p:ext uri="{BB962C8B-B14F-4D97-AF65-F5344CB8AC3E}">
        <p14:creationId xmlns:p14="http://schemas.microsoft.com/office/powerpoint/2010/main" val="45093011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Shape 145"/>
          <p:cNvSpPr>
            <a:spLocks noGrp="1"/>
          </p:cNvSpPr>
          <p:nvPr>
            <p:ph type="title"/>
          </p:nvPr>
        </p:nvSpPr>
        <p:spPr>
          <a:xfrm>
            <a:off x="457200" y="304800"/>
            <a:ext cx="8229600" cy="1600200"/>
          </a:xfrm>
          <a:prstGeom prst="rect">
            <a:avLst/>
          </a:prstGeom>
        </p:spPr>
        <p:txBody>
          <a:bodyPr>
            <a:normAutofit fontScale="90000"/>
          </a:bodyPr>
          <a:lstStyle>
            <a:lvl1pPr>
              <a:defRPr sz="3600" b="1"/>
            </a:lvl1pPr>
          </a:lstStyle>
          <a:p>
            <a:pPr>
              <a:lnSpc>
                <a:spcPct val="100000"/>
              </a:lnSpc>
            </a:pPr>
            <a:r>
              <a:rPr lang="en-US" dirty="0"/>
              <a:t>A Multi-Hazard Plan</a:t>
            </a:r>
            <a:br>
              <a:rPr lang="en-US" dirty="0"/>
            </a:br>
            <a:r>
              <a:rPr lang="en-US" dirty="0"/>
              <a:t>Addresses Threats/Hazards </a:t>
            </a:r>
            <a:br>
              <a:rPr lang="en-US" dirty="0"/>
            </a:br>
            <a:r>
              <a:rPr lang="en-US" dirty="0"/>
              <a:t>for Your School and Community</a:t>
            </a:r>
            <a:endParaRPr dirty="0"/>
          </a:p>
        </p:txBody>
      </p:sp>
      <p:pic>
        <p:nvPicPr>
          <p:cNvPr id="146" name="image6.png"/>
          <p:cNvPicPr>
            <a:picLocks noChangeAspect="1"/>
          </p:cNvPicPr>
          <p:nvPr/>
        </p:nvPicPr>
        <p:blipFill>
          <a:blip r:embed="rId3">
            <a:extLst/>
          </a:blip>
          <a:stretch>
            <a:fillRect/>
          </a:stretch>
        </p:blipFill>
        <p:spPr>
          <a:xfrm>
            <a:off x="4107249" y="4180447"/>
            <a:ext cx="2465173" cy="1600201"/>
          </a:xfrm>
          <a:prstGeom prst="rect">
            <a:avLst/>
          </a:prstGeom>
          <a:ln>
            <a:solidFill>
              <a:srgbClr val="000000"/>
            </a:solidFill>
          </a:ln>
        </p:spPr>
      </p:pic>
      <p:pic>
        <p:nvPicPr>
          <p:cNvPr id="148" name="image8.png"/>
          <p:cNvPicPr>
            <a:picLocks noChangeAspect="1"/>
          </p:cNvPicPr>
          <p:nvPr/>
        </p:nvPicPr>
        <p:blipFill>
          <a:blip r:embed="rId4">
            <a:extLst/>
          </a:blip>
          <a:stretch>
            <a:fillRect/>
          </a:stretch>
        </p:blipFill>
        <p:spPr>
          <a:xfrm>
            <a:off x="5280526" y="2219800"/>
            <a:ext cx="3187147" cy="1949646"/>
          </a:xfrm>
          <a:prstGeom prst="rect">
            <a:avLst/>
          </a:prstGeom>
          <a:ln w="25400" cap="rnd">
            <a:solidFill>
              <a:srgbClr val="000000"/>
            </a:solidFill>
          </a:ln>
        </p:spPr>
      </p:pic>
      <p:pic>
        <p:nvPicPr>
          <p:cNvPr id="149" name="image9.png"/>
          <p:cNvPicPr>
            <a:picLocks noChangeAspect="1"/>
          </p:cNvPicPr>
          <p:nvPr/>
        </p:nvPicPr>
        <p:blipFill>
          <a:blip r:embed="rId5">
            <a:extLst/>
          </a:blip>
          <a:stretch>
            <a:fillRect/>
          </a:stretch>
        </p:blipFill>
        <p:spPr>
          <a:xfrm>
            <a:off x="6572422" y="4202451"/>
            <a:ext cx="1781737" cy="1336302"/>
          </a:xfrm>
          <a:prstGeom prst="rect">
            <a:avLst/>
          </a:prstGeom>
          <a:ln>
            <a:solidFill>
              <a:srgbClr val="000000"/>
            </a:solidFill>
          </a:ln>
        </p:spPr>
      </p:pic>
      <p:pic>
        <p:nvPicPr>
          <p:cNvPr id="150" name="image10.jpeg" descr="F:\Graphics FEMA\outdoor-howard.jpg"/>
          <p:cNvPicPr>
            <a:picLocks noChangeAspect="1"/>
          </p:cNvPicPr>
          <p:nvPr/>
        </p:nvPicPr>
        <p:blipFill>
          <a:blip r:embed="rId6">
            <a:extLst/>
          </a:blip>
          <a:stretch>
            <a:fillRect/>
          </a:stretch>
        </p:blipFill>
        <p:spPr>
          <a:xfrm>
            <a:off x="995193" y="2219799"/>
            <a:ext cx="2895600" cy="1676400"/>
          </a:xfrm>
          <a:prstGeom prst="rect">
            <a:avLst/>
          </a:prstGeom>
          <a:ln>
            <a:solidFill>
              <a:srgbClr val="000000"/>
            </a:solidFill>
            <a:bevel/>
          </a:ln>
        </p:spPr>
      </p:pic>
      <p:pic>
        <p:nvPicPr>
          <p:cNvPr id="151" name="image11.jpg" descr="F:\Graphics FEMA\infectious ED.jpg"/>
          <p:cNvPicPr>
            <a:picLocks noChangeAspect="1"/>
          </p:cNvPicPr>
          <p:nvPr/>
        </p:nvPicPr>
        <p:blipFill>
          <a:blip r:embed="rId7">
            <a:extLst/>
          </a:blip>
          <a:stretch>
            <a:fillRect/>
          </a:stretch>
        </p:blipFill>
        <p:spPr>
          <a:xfrm>
            <a:off x="3890793" y="2502347"/>
            <a:ext cx="1587628" cy="1708651"/>
          </a:xfrm>
          <a:prstGeom prst="rect">
            <a:avLst/>
          </a:prstGeom>
          <a:ln>
            <a:solidFill>
              <a:srgbClr val="000000"/>
            </a:solidFill>
            <a:miter/>
          </a:ln>
        </p:spPr>
      </p:pic>
      <p:pic>
        <p:nvPicPr>
          <p:cNvPr id="9" name="Content Placeholder 3" descr="Sandy Hook Admin. Entrance.png">
            <a:extLst>
              <a:ext uri="{FF2B5EF4-FFF2-40B4-BE49-F238E27FC236}">
                <a16:creationId xmlns:a16="http://schemas.microsoft.com/office/drawing/2014/main" id="{E549E1C5-BC74-DD4B-9F95-6D60E4A1CE49}"/>
              </a:ext>
            </a:extLst>
          </p:cNvPr>
          <p:cNvPicPr>
            <a:picLocks noChangeAspect="1"/>
          </p:cNvPicPr>
          <p:nvPr/>
        </p:nvPicPr>
        <p:blipFill>
          <a:blip r:embed="rId8">
            <a:extLst>
              <a:ext uri="{28A0092B-C50C-407E-A947-70E740481C1C}">
                <a14:useLocalDpi xmlns:a14="http://schemas.microsoft.com/office/drawing/2010/main" val="0"/>
              </a:ext>
            </a:extLst>
          </a:blip>
          <a:srcRect t="13200" b="13200"/>
          <a:stretch>
            <a:fillRect/>
          </a:stretch>
        </p:blipFill>
        <p:spPr>
          <a:xfrm>
            <a:off x="995193" y="3896199"/>
            <a:ext cx="3126899" cy="1820091"/>
          </a:xfrm>
          <a:prstGeom prst="rect">
            <a:avLst/>
          </a:prstGeom>
          <a:ln w="12700">
            <a:miter lim="400000"/>
          </a:ln>
          <a:extLst>
            <a:ext uri="{C572A759-6A51-4108-AA02-DFA0A04FC94B}">
              <ma14:wrappingTextBoxFlag xmlns:ma14="http://schemas.microsoft.com/office/mac/drawingml/2011/main" xmlns="" val="1"/>
            </a:ext>
          </a:extLst>
        </p:spPr>
      </p:pic>
    </p:spTree>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93666-35DE-4B46-A23F-AC11541C1BCE}"/>
              </a:ext>
            </a:extLst>
          </p:cNvPr>
          <p:cNvSpPr>
            <a:spLocks noGrp="1"/>
          </p:cNvSpPr>
          <p:nvPr>
            <p:ph type="title"/>
          </p:nvPr>
        </p:nvSpPr>
        <p:spPr/>
        <p:txBody>
          <a:bodyPr>
            <a:normAutofit/>
          </a:bodyPr>
          <a:lstStyle/>
          <a:p>
            <a:r>
              <a:rPr lang="en-US" sz="4000" dirty="0"/>
              <a:t>What threats &amp; hazards are </a:t>
            </a:r>
            <a:br>
              <a:rPr lang="en-US" sz="4000" dirty="0"/>
            </a:br>
            <a:r>
              <a:rPr lang="en-US" sz="4000" dirty="0"/>
              <a:t>unique to your school?</a:t>
            </a:r>
          </a:p>
        </p:txBody>
      </p:sp>
      <p:sp>
        <p:nvSpPr>
          <p:cNvPr id="3" name="Text Placeholder 2">
            <a:extLst>
              <a:ext uri="{FF2B5EF4-FFF2-40B4-BE49-F238E27FC236}">
                <a16:creationId xmlns:a16="http://schemas.microsoft.com/office/drawing/2014/main" id="{3529453C-C172-7341-8448-E0147C22E5F1}"/>
              </a:ext>
            </a:extLst>
          </p:cNvPr>
          <p:cNvSpPr>
            <a:spLocks noGrp="1"/>
          </p:cNvSpPr>
          <p:nvPr>
            <p:ph type="body" idx="1"/>
          </p:nvPr>
        </p:nvSpPr>
        <p:spPr>
          <a:xfrm>
            <a:off x="457200" y="1842868"/>
            <a:ext cx="8229600" cy="4283295"/>
          </a:xfrm>
        </p:spPr>
        <p:txBody>
          <a:bodyPr>
            <a:normAutofit fontScale="92500" lnSpcReduction="10000"/>
          </a:bodyPr>
          <a:lstStyle/>
          <a:p>
            <a:r>
              <a:rPr lang="en-US" dirty="0">
                <a:solidFill>
                  <a:schemeClr val="tx1"/>
                </a:solidFill>
              </a:rPr>
              <a:t>Power outage</a:t>
            </a:r>
          </a:p>
          <a:p>
            <a:r>
              <a:rPr lang="en-US" dirty="0">
                <a:solidFill>
                  <a:schemeClr val="tx1"/>
                </a:solidFill>
              </a:rPr>
              <a:t>Monsoons</a:t>
            </a:r>
          </a:p>
          <a:p>
            <a:r>
              <a:rPr lang="en-US" dirty="0">
                <a:solidFill>
                  <a:schemeClr val="tx1"/>
                </a:solidFill>
              </a:rPr>
              <a:t>Haboobs</a:t>
            </a:r>
          </a:p>
          <a:p>
            <a:r>
              <a:rPr lang="en-US" dirty="0">
                <a:solidFill>
                  <a:schemeClr val="tx1"/>
                </a:solidFill>
              </a:rPr>
              <a:t>Bee swarms</a:t>
            </a:r>
          </a:p>
          <a:p>
            <a:r>
              <a:rPr lang="en-US" dirty="0">
                <a:solidFill>
                  <a:schemeClr val="tx1"/>
                </a:solidFill>
              </a:rPr>
              <a:t>Wild animals (coyotes, javelinas, bobcats)</a:t>
            </a:r>
          </a:p>
          <a:p>
            <a:r>
              <a:rPr lang="en-US" dirty="0">
                <a:solidFill>
                  <a:schemeClr val="tx1"/>
                </a:solidFill>
              </a:rPr>
              <a:t>Wildland fires</a:t>
            </a:r>
          </a:p>
          <a:p>
            <a:r>
              <a:rPr lang="en-US" dirty="0">
                <a:solidFill>
                  <a:schemeClr val="tx1"/>
                </a:solidFill>
              </a:rPr>
              <a:t>Rattlesnakes</a:t>
            </a:r>
          </a:p>
          <a:p>
            <a:r>
              <a:rPr lang="en-US" dirty="0">
                <a:solidFill>
                  <a:schemeClr val="tx1"/>
                </a:solidFill>
              </a:rPr>
              <a:t>Palo Verde Nuclear Generating Station (PVNGS)</a:t>
            </a:r>
          </a:p>
          <a:p>
            <a:r>
              <a:rPr lang="en-US" dirty="0">
                <a:solidFill>
                  <a:schemeClr val="tx1"/>
                </a:solidFill>
              </a:rPr>
              <a:t>Floods</a:t>
            </a:r>
          </a:p>
          <a:p>
            <a:r>
              <a:rPr lang="en-US" dirty="0">
                <a:solidFill>
                  <a:schemeClr val="tx1"/>
                </a:solidFill>
              </a:rPr>
              <a:t>Extreme heat</a:t>
            </a:r>
          </a:p>
          <a:p>
            <a:r>
              <a:rPr lang="en-US" dirty="0">
                <a:solidFill>
                  <a:schemeClr val="tx1"/>
                </a:solidFill>
              </a:rPr>
              <a:t>Others</a:t>
            </a:r>
          </a:p>
          <a:p>
            <a:endParaRPr lang="en-US" dirty="0"/>
          </a:p>
        </p:txBody>
      </p:sp>
    </p:spTree>
    <p:extLst>
      <p:ext uri="{BB962C8B-B14F-4D97-AF65-F5344CB8AC3E}">
        <p14:creationId xmlns:p14="http://schemas.microsoft.com/office/powerpoint/2010/main" val="91433394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D3D2E-5C47-B746-8363-CCF24DCA2C48}"/>
              </a:ext>
            </a:extLst>
          </p:cNvPr>
          <p:cNvSpPr>
            <a:spLocks noGrp="1"/>
          </p:cNvSpPr>
          <p:nvPr>
            <p:ph type="title"/>
          </p:nvPr>
        </p:nvSpPr>
        <p:spPr>
          <a:xfrm>
            <a:off x="457200" y="0"/>
            <a:ext cx="8229600" cy="1282700"/>
          </a:xfrm>
        </p:spPr>
        <p:txBody>
          <a:bodyPr/>
          <a:lstStyle/>
          <a:p>
            <a:r>
              <a:rPr lang="en-US"/>
              <a:t>Hot topic—active shooter!</a:t>
            </a:r>
            <a:endParaRPr lang="en-US" dirty="0"/>
          </a:p>
        </p:txBody>
      </p:sp>
      <p:sp>
        <p:nvSpPr>
          <p:cNvPr id="3" name="Text Placeholder 2">
            <a:extLst>
              <a:ext uri="{FF2B5EF4-FFF2-40B4-BE49-F238E27FC236}">
                <a16:creationId xmlns:a16="http://schemas.microsoft.com/office/drawing/2014/main" id="{ED9582D1-7500-DD48-8F4D-3FD2E3736AC5}"/>
              </a:ext>
            </a:extLst>
          </p:cNvPr>
          <p:cNvSpPr>
            <a:spLocks noGrp="1"/>
          </p:cNvSpPr>
          <p:nvPr>
            <p:ph type="body" idx="1"/>
          </p:nvPr>
        </p:nvSpPr>
        <p:spPr/>
        <p:txBody>
          <a:bodyPr>
            <a:normAutofit/>
          </a:bodyPr>
          <a:lstStyle/>
          <a:p>
            <a:r>
              <a:rPr lang="en-US" dirty="0">
                <a:solidFill>
                  <a:schemeClr val="tx1"/>
                </a:solidFill>
              </a:rPr>
              <a:t>Schools continue to be one of the safest places for students be during the day.</a:t>
            </a:r>
          </a:p>
          <a:p>
            <a:r>
              <a:rPr lang="en-US" dirty="0">
                <a:solidFill>
                  <a:schemeClr val="tx1"/>
                </a:solidFill>
              </a:rPr>
              <a:t>The Education Department reports that</a:t>
            </a:r>
            <a:r>
              <a:rPr lang="en-US" dirty="0"/>
              <a:t> </a:t>
            </a:r>
            <a:r>
              <a:rPr lang="en-US" dirty="0">
                <a:hlinkClick r:id="rId2"/>
              </a:rPr>
              <a:t>roughly 50 million children</a:t>
            </a:r>
            <a:r>
              <a:rPr lang="en-US" dirty="0"/>
              <a:t> </a:t>
            </a:r>
            <a:r>
              <a:rPr lang="en-US" dirty="0">
                <a:solidFill>
                  <a:schemeClr val="tx1"/>
                </a:solidFill>
              </a:rPr>
              <a:t>attend public schools for roughly 180 days per year. </a:t>
            </a:r>
          </a:p>
        </p:txBody>
      </p:sp>
      <p:sp>
        <p:nvSpPr>
          <p:cNvPr id="4" name="TextBox 3">
            <a:extLst>
              <a:ext uri="{FF2B5EF4-FFF2-40B4-BE49-F238E27FC236}">
                <a16:creationId xmlns:a16="http://schemas.microsoft.com/office/drawing/2014/main" id="{A5C0D020-81DC-6744-85D3-8FADFD7880C9}"/>
              </a:ext>
            </a:extLst>
          </p:cNvPr>
          <p:cNvSpPr txBox="1"/>
          <p:nvPr/>
        </p:nvSpPr>
        <p:spPr>
          <a:xfrm>
            <a:off x="457200" y="5677786"/>
            <a:ext cx="8485633"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Palatino Linotype"/>
              <a:ea typeface="Palatino Linotype"/>
              <a:cs typeface="Palatino Linotype"/>
              <a:sym typeface="Palatino Linotype"/>
            </a:endParaRPr>
          </a:p>
          <a:p>
            <a:pPr marL="0" marR="0" indent="0" algn="l" defTabSz="914400" rtl="0" fontAlgn="auto" latinLnBrk="0" hangingPunct="0">
              <a:lnSpc>
                <a:spcPct val="100000"/>
              </a:lnSpc>
              <a:spcBef>
                <a:spcPts val="0"/>
              </a:spcBef>
              <a:spcAft>
                <a:spcPts val="0"/>
              </a:spcAft>
              <a:buClrTx/>
              <a:buSzTx/>
              <a:buFontTx/>
              <a:buNone/>
              <a:tabLst/>
            </a:pPr>
            <a:r>
              <a:rPr kumimoji="0" lang="en-US" sz="1800" b="1" i="0" u="none" strike="noStrike" cap="none" spc="0" normalizeH="0" baseline="0" dirty="0">
                <a:ln>
                  <a:noFill/>
                </a:ln>
                <a:solidFill>
                  <a:srgbClr val="000000"/>
                </a:solidFill>
                <a:effectLst/>
                <a:uFillTx/>
                <a:latin typeface="Palatino Linotype"/>
                <a:ea typeface="Palatino Linotype"/>
                <a:cs typeface="Palatino Linotype"/>
                <a:sym typeface="Palatino Linotype"/>
              </a:rPr>
              <a:t>Source:  </a:t>
            </a:r>
            <a:r>
              <a:rPr lang="en-US" dirty="0"/>
              <a:t>Washington Post, </a:t>
            </a:r>
            <a:r>
              <a:rPr kumimoji="0" lang="en-US" sz="1800" b="0" i="0" u="none" strike="noStrike" cap="none" spc="0" normalizeH="0" baseline="0" dirty="0">
                <a:ln>
                  <a:noFill/>
                </a:ln>
                <a:solidFill>
                  <a:srgbClr val="000000"/>
                </a:solidFill>
                <a:effectLst/>
                <a:uFillTx/>
                <a:latin typeface="Palatino Linotype"/>
                <a:ea typeface="Palatino Linotype"/>
                <a:cs typeface="Palatino Linotype"/>
                <a:sym typeface="Palatino Linotype"/>
              </a:rPr>
              <a:t>David </a:t>
            </a:r>
            <a:r>
              <a:rPr kumimoji="0" lang="en-US" sz="1800" b="0" i="0" u="none" strike="noStrike" cap="none" spc="0" normalizeH="0" baseline="0" dirty="0" err="1">
                <a:ln>
                  <a:noFill/>
                </a:ln>
                <a:solidFill>
                  <a:srgbClr val="000000"/>
                </a:solidFill>
                <a:effectLst/>
                <a:uFillTx/>
                <a:latin typeface="Palatino Linotype"/>
                <a:ea typeface="Palatino Linotype"/>
                <a:cs typeface="Palatino Linotype"/>
                <a:sym typeface="Palatino Linotype"/>
              </a:rPr>
              <a:t>Ropelik</a:t>
            </a:r>
            <a:r>
              <a:rPr kumimoji="0" lang="en-US" sz="1800" b="0" i="0" u="none" strike="noStrike" cap="none" spc="0" normalizeH="0" baseline="0" dirty="0">
                <a:ln>
                  <a:noFill/>
                </a:ln>
                <a:solidFill>
                  <a:srgbClr val="000000"/>
                </a:solidFill>
                <a:effectLst/>
                <a:uFillTx/>
                <a:latin typeface="Palatino Linotype"/>
                <a:ea typeface="Palatino Linotype"/>
                <a:cs typeface="Palatino Linotype"/>
                <a:sym typeface="Palatino Linotype"/>
              </a:rPr>
              <a:t>, Harvard University, March 8, 2018</a:t>
            </a:r>
          </a:p>
        </p:txBody>
      </p:sp>
    </p:spTree>
    <p:extLst>
      <p:ext uri="{BB962C8B-B14F-4D97-AF65-F5344CB8AC3E}">
        <p14:creationId xmlns:p14="http://schemas.microsoft.com/office/powerpoint/2010/main" val="321093276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91414-7864-EF42-B5A6-70ECBA28D95F}"/>
              </a:ext>
            </a:extLst>
          </p:cNvPr>
          <p:cNvSpPr>
            <a:spLocks noGrp="1"/>
          </p:cNvSpPr>
          <p:nvPr>
            <p:ph type="title"/>
          </p:nvPr>
        </p:nvSpPr>
        <p:spPr/>
        <p:txBody>
          <a:bodyPr/>
          <a:lstStyle/>
          <a:p>
            <a:r>
              <a:rPr lang="en-US" dirty="0"/>
              <a:t>Probability of being shot and killed at school…</a:t>
            </a:r>
          </a:p>
        </p:txBody>
      </p:sp>
      <p:sp>
        <p:nvSpPr>
          <p:cNvPr id="3" name="Text Placeholder 2">
            <a:extLst>
              <a:ext uri="{FF2B5EF4-FFF2-40B4-BE49-F238E27FC236}">
                <a16:creationId xmlns:a16="http://schemas.microsoft.com/office/drawing/2014/main" id="{7362CD10-498D-B84E-9EBD-DF3853690A7F}"/>
              </a:ext>
            </a:extLst>
          </p:cNvPr>
          <p:cNvSpPr>
            <a:spLocks noGrp="1"/>
          </p:cNvSpPr>
          <p:nvPr>
            <p:ph type="body" idx="1"/>
          </p:nvPr>
        </p:nvSpPr>
        <p:spPr>
          <a:xfrm>
            <a:off x="457200" y="1828800"/>
            <a:ext cx="8229600" cy="4297363"/>
          </a:xfrm>
        </p:spPr>
        <p:txBody>
          <a:bodyPr>
            <a:normAutofit fontScale="92500" lnSpcReduction="20000"/>
          </a:bodyPr>
          <a:lstStyle/>
          <a:p>
            <a:r>
              <a:rPr lang="en-US" dirty="0">
                <a:solidFill>
                  <a:schemeClr val="tx1"/>
                </a:solidFill>
              </a:rPr>
              <a:t>Since Columbine,</a:t>
            </a:r>
            <a:r>
              <a:rPr lang="en-US" dirty="0"/>
              <a:t> </a:t>
            </a:r>
            <a:r>
              <a:rPr lang="en-US" dirty="0">
                <a:hlinkClick r:id="rId2"/>
              </a:rPr>
              <a:t>approximately 200 public school students</a:t>
            </a:r>
            <a:r>
              <a:rPr lang="en-US" dirty="0"/>
              <a:t> </a:t>
            </a:r>
            <a:r>
              <a:rPr lang="en-US" dirty="0">
                <a:solidFill>
                  <a:schemeClr val="tx1"/>
                </a:solidFill>
              </a:rPr>
              <a:t>have been shot to death while school was in session, including the recent slaughter at Marjory Stoneman Douglas High School in Parkland, FL. </a:t>
            </a:r>
          </a:p>
          <a:p>
            <a:r>
              <a:rPr lang="en-US" dirty="0">
                <a:solidFill>
                  <a:schemeClr val="tx1"/>
                </a:solidFill>
              </a:rPr>
              <a:t>That means the statistical likelihood of any given public school student being killed by a gun, in school, on any given day since 1999 was roughly 1 in 614,000,000 (50 million children attend public schools/180 days per year/200 student deaths).</a:t>
            </a:r>
          </a:p>
          <a:p>
            <a:r>
              <a:rPr lang="en-US" dirty="0">
                <a:solidFill>
                  <a:schemeClr val="tx1"/>
                </a:solidFill>
              </a:rPr>
              <a:t>The chance of a child being shot and killed in a public school is extraordinarily low. Not zero — no risk is.</a:t>
            </a:r>
          </a:p>
          <a:p>
            <a:pPr marL="0" indent="0" hangingPunct="0">
              <a:spcBef>
                <a:spcPts val="0"/>
              </a:spcBef>
              <a:buSzTx/>
              <a:buNone/>
            </a:pPr>
            <a:endParaRPr lang="en-US" dirty="0">
              <a:solidFill>
                <a:srgbClr val="000000"/>
              </a:solidFill>
              <a:latin typeface="Palatino Linotype"/>
              <a:ea typeface="Palatino Linotype"/>
              <a:cs typeface="Palatino Linotype"/>
              <a:sym typeface="Palatino Linotype"/>
            </a:endParaRPr>
          </a:p>
          <a:p>
            <a:pPr marL="0" indent="0" hangingPunct="0">
              <a:spcBef>
                <a:spcPts val="0"/>
              </a:spcBef>
              <a:buSzTx/>
              <a:buNone/>
            </a:pPr>
            <a:r>
              <a:rPr lang="en-US" b="1" dirty="0">
                <a:solidFill>
                  <a:srgbClr val="000000"/>
                </a:solidFill>
                <a:latin typeface="Palatino Linotype"/>
                <a:ea typeface="Palatino Linotype"/>
                <a:cs typeface="Palatino Linotype"/>
                <a:sym typeface="Palatino Linotype"/>
              </a:rPr>
              <a:t>Source:  </a:t>
            </a:r>
            <a:r>
              <a:rPr lang="en-US" dirty="0">
                <a:solidFill>
                  <a:schemeClr val="tx1"/>
                </a:solidFill>
              </a:rPr>
              <a:t>Washington Post, </a:t>
            </a:r>
            <a:r>
              <a:rPr lang="en-US" dirty="0">
                <a:solidFill>
                  <a:srgbClr val="000000"/>
                </a:solidFill>
                <a:latin typeface="Palatino Linotype"/>
                <a:ea typeface="Palatino Linotype"/>
                <a:cs typeface="Palatino Linotype"/>
                <a:sym typeface="Palatino Linotype"/>
              </a:rPr>
              <a:t>David </a:t>
            </a:r>
            <a:r>
              <a:rPr lang="en-US" dirty="0" err="1">
                <a:solidFill>
                  <a:srgbClr val="000000"/>
                </a:solidFill>
                <a:latin typeface="Palatino Linotype"/>
                <a:ea typeface="Palatino Linotype"/>
                <a:cs typeface="Palatino Linotype"/>
                <a:sym typeface="Palatino Linotype"/>
              </a:rPr>
              <a:t>Ropelik</a:t>
            </a:r>
            <a:r>
              <a:rPr lang="en-US" dirty="0">
                <a:solidFill>
                  <a:srgbClr val="000000"/>
                </a:solidFill>
                <a:latin typeface="Palatino Linotype"/>
                <a:ea typeface="Palatino Linotype"/>
                <a:cs typeface="Palatino Linotype"/>
                <a:sym typeface="Palatino Linotype"/>
              </a:rPr>
              <a:t>, Harvard University, March 8, 2018</a:t>
            </a:r>
          </a:p>
          <a:p>
            <a:endParaRPr lang="en-US" dirty="0"/>
          </a:p>
        </p:txBody>
      </p:sp>
    </p:spTree>
    <p:extLst>
      <p:ext uri="{BB962C8B-B14F-4D97-AF65-F5344CB8AC3E}">
        <p14:creationId xmlns:p14="http://schemas.microsoft.com/office/powerpoint/2010/main" val="15326099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10472-CB71-664A-967C-51F1974F038E}"/>
              </a:ext>
            </a:extLst>
          </p:cNvPr>
          <p:cNvSpPr>
            <a:spLocks noGrp="1"/>
          </p:cNvSpPr>
          <p:nvPr>
            <p:ph type="title"/>
          </p:nvPr>
        </p:nvSpPr>
        <p:spPr>
          <a:xfrm>
            <a:off x="457200" y="0"/>
            <a:ext cx="8229600" cy="1244600"/>
          </a:xfrm>
        </p:spPr>
        <p:txBody>
          <a:bodyPr/>
          <a:lstStyle/>
          <a:p>
            <a:r>
              <a:rPr lang="en-US" dirty="0"/>
              <a:t>More statistics….</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81D44C01-646A-1F45-86F3-BFFC83A70A35}"/>
                  </a:ext>
                </a:extLst>
              </p:cNvPr>
              <p:cNvSpPr>
                <a:spLocks noGrp="1"/>
              </p:cNvSpPr>
              <p:nvPr>
                <p:ph type="body" idx="1"/>
              </p:nvPr>
            </p:nvSpPr>
            <p:spPr>
              <a:xfrm>
                <a:off x="457200" y="1600200"/>
                <a:ext cx="8406882" cy="4525963"/>
              </a:xfrm>
            </p:spPr>
            <p:txBody>
              <a:bodyPr>
                <a:normAutofit fontScale="85000" lnSpcReduction="20000"/>
              </a:bodyPr>
              <a:lstStyle/>
              <a:p>
                <a:pPr marL="0" indent="0">
                  <a:buNone/>
                </a:pPr>
                <a:r>
                  <a:rPr lang="en-US" dirty="0">
                    <a:solidFill>
                      <a:schemeClr val="tx1"/>
                    </a:solidFill>
                  </a:rPr>
                  <a:t>What Can Be Done About School Shootings?  A Review of the Evidence (Randy </a:t>
                </a:r>
                <a:r>
                  <a:rPr lang="en-US" dirty="0" err="1">
                    <a:solidFill>
                      <a:schemeClr val="tx1"/>
                    </a:solidFill>
                  </a:rPr>
                  <a:t>Borum</a:t>
                </a:r>
                <a:r>
                  <a:rPr lang="en-US" dirty="0">
                    <a:solidFill>
                      <a:schemeClr val="tx1"/>
                    </a:solidFill>
                  </a:rPr>
                  <a:t>, Dewey G. Cornell, William </a:t>
                </a:r>
                <a:r>
                  <a:rPr lang="en-US" dirty="0" err="1">
                    <a:solidFill>
                      <a:schemeClr val="tx1"/>
                    </a:solidFill>
                  </a:rPr>
                  <a:t>Modzelinski</a:t>
                </a:r>
                <a:r>
                  <a:rPr lang="en-US" dirty="0">
                    <a:solidFill>
                      <a:schemeClr val="tx1"/>
                    </a:solidFill>
                  </a:rPr>
                  <a:t>, and Shane R. Jameson</a:t>
                </a:r>
              </a:p>
              <a:p>
                <a:endParaRPr lang="en-US" dirty="0">
                  <a:solidFill>
                    <a:schemeClr val="tx1"/>
                  </a:solidFill>
                </a:endParaRPr>
              </a:p>
              <a:p>
                <a:r>
                  <a:rPr lang="en-US" dirty="0">
                    <a:solidFill>
                      <a:schemeClr val="tx1"/>
                    </a:solidFill>
                  </a:rPr>
                  <a:t>Any given school can expect to expect a student homicide about one in every 6,000 years.</a:t>
                </a:r>
              </a:p>
              <a:p>
                <a:endParaRPr lang="en-US" dirty="0">
                  <a:solidFill>
                    <a:schemeClr val="tx1"/>
                  </a:solidFill>
                </a:endParaRPr>
              </a:p>
              <a:p>
                <a:r>
                  <a:rPr lang="en-US" dirty="0">
                    <a:solidFill>
                      <a:schemeClr val="tx1"/>
                    </a:solidFill>
                  </a:rPr>
                  <a:t>125,000 K-12 schools </a:t>
                </a:r>
                <a14:m>
                  <m:oMath xmlns:m="http://schemas.openxmlformats.org/officeDocument/2006/math">
                    <m:r>
                      <a:rPr lang="en-US" i="1" smtClean="0">
                        <a:solidFill>
                          <a:schemeClr val="tx1"/>
                        </a:solidFill>
                        <a:latin typeface="Cambria Math" panose="02040503050406030204" pitchFamily="18" charset="0"/>
                        <a:ea typeface="Cambria Math" panose="02040503050406030204" pitchFamily="18" charset="0"/>
                      </a:rPr>
                      <m:t>÷</m:t>
                    </m:r>
                  </m:oMath>
                </a14:m>
                <a:r>
                  <a:rPr lang="en-US" dirty="0">
                    <a:solidFill>
                      <a:schemeClr val="tx1"/>
                    </a:solidFill>
                  </a:rPr>
                  <a:t> 21 deaths/year</a:t>
                </a:r>
              </a:p>
              <a:p>
                <a:pPr marL="0" indent="0">
                  <a:buNone/>
                </a:pPr>
                <a:endParaRPr lang="en-US" dirty="0">
                  <a:solidFill>
                    <a:schemeClr val="tx1"/>
                  </a:solidFill>
                </a:endParaRPr>
              </a:p>
              <a:p>
                <a:pPr marL="0" indent="0">
                  <a:buNone/>
                </a:pPr>
                <a:r>
                  <a:rPr lang="en-US" b="1" dirty="0">
                    <a:solidFill>
                      <a:schemeClr val="tx1"/>
                    </a:solidFill>
                  </a:rPr>
                  <a:t>Note:</a:t>
                </a:r>
                <a:r>
                  <a:rPr lang="en-US" dirty="0">
                    <a:solidFill>
                      <a:schemeClr val="tx1"/>
                    </a:solidFill>
                  </a:rPr>
                  <a:t> In the 10-year period from 1996-1997 to 2005-2006, 207 student homicides occurred in U.S. schools which equates to 21 deaths per year.</a:t>
                </a:r>
              </a:p>
              <a:p>
                <a:endParaRPr lang="en-US" dirty="0">
                  <a:solidFill>
                    <a:schemeClr val="tx1"/>
                  </a:solidFill>
                </a:endParaRPr>
              </a:p>
              <a:p>
                <a:endParaRPr lang="en-US" dirty="0">
                  <a:solidFill>
                    <a:schemeClr val="tx1"/>
                  </a:solidFill>
                </a:endParaRPr>
              </a:p>
              <a:p>
                <a:pPr marL="0" indent="0">
                  <a:buNone/>
                </a:pPr>
                <a:r>
                  <a:rPr lang="en-US" b="1" dirty="0">
                    <a:solidFill>
                      <a:schemeClr val="tx1"/>
                    </a:solidFill>
                  </a:rPr>
                  <a:t>Source:</a:t>
                </a:r>
                <a:r>
                  <a:rPr lang="en-US" dirty="0">
                    <a:solidFill>
                      <a:schemeClr val="tx1"/>
                    </a:solidFill>
                  </a:rPr>
                  <a:t>  2010 Educational Researcher, Vol. 39, pp. 27-37</a:t>
                </a:r>
              </a:p>
            </p:txBody>
          </p:sp>
        </mc:Choice>
        <mc:Fallback xmlns="">
          <p:sp>
            <p:nvSpPr>
              <p:cNvPr id="3" name="Text Placeholder 2">
                <a:extLst>
                  <a:ext uri="{FF2B5EF4-FFF2-40B4-BE49-F238E27FC236}">
                    <a16:creationId xmlns:a16="http://schemas.microsoft.com/office/drawing/2014/main" id="{81D44C01-646A-1F45-86F3-BFFC83A70A35}"/>
                  </a:ext>
                </a:extLst>
              </p:cNvPr>
              <p:cNvSpPr>
                <a:spLocks noGrp="1" noRot="1" noChangeAspect="1" noMove="1" noResize="1" noEditPoints="1" noAdjustHandles="1" noChangeArrowheads="1" noChangeShapeType="1" noTextEdit="1"/>
              </p:cNvSpPr>
              <p:nvPr>
                <p:ph type="body" idx="1"/>
              </p:nvPr>
            </p:nvSpPr>
            <p:spPr>
              <a:xfrm>
                <a:off x="457200" y="1600200"/>
                <a:ext cx="8406882" cy="4525963"/>
              </a:xfrm>
              <a:blipFill>
                <a:blip r:embed="rId2"/>
                <a:stretch>
                  <a:fillRect l="-1360" t="-1961"/>
                </a:stretch>
              </a:blipFill>
            </p:spPr>
            <p:txBody>
              <a:bodyPr/>
              <a:lstStyle/>
              <a:p>
                <a:r>
                  <a:rPr lang="en-US">
                    <a:noFill/>
                  </a:rPr>
                  <a:t> </a:t>
                </a:r>
              </a:p>
            </p:txBody>
          </p:sp>
        </mc:Fallback>
      </mc:AlternateContent>
    </p:spTree>
    <p:extLst>
      <p:ext uri="{BB962C8B-B14F-4D97-AF65-F5344CB8AC3E}">
        <p14:creationId xmlns:p14="http://schemas.microsoft.com/office/powerpoint/2010/main" val="1195925792"/>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7F721-D0F2-7B49-AD7B-F9D6D1C76830}"/>
              </a:ext>
            </a:extLst>
          </p:cNvPr>
          <p:cNvSpPr>
            <a:spLocks noGrp="1"/>
          </p:cNvSpPr>
          <p:nvPr>
            <p:ph type="title"/>
          </p:nvPr>
        </p:nvSpPr>
        <p:spPr>
          <a:xfrm>
            <a:off x="457200" y="0"/>
            <a:ext cx="8229600" cy="1105786"/>
          </a:xfrm>
        </p:spPr>
        <p:txBody>
          <a:bodyPr>
            <a:normAutofit/>
          </a:bodyPr>
          <a:lstStyle/>
          <a:p>
            <a:r>
              <a:rPr lang="en-US" sz="4400" b="1" dirty="0"/>
              <a:t>Background and experience…</a:t>
            </a:r>
          </a:p>
        </p:txBody>
      </p:sp>
      <p:sp>
        <p:nvSpPr>
          <p:cNvPr id="3" name="Text Placeholder 2">
            <a:extLst>
              <a:ext uri="{FF2B5EF4-FFF2-40B4-BE49-F238E27FC236}">
                <a16:creationId xmlns:a16="http://schemas.microsoft.com/office/drawing/2014/main" id="{CC4E0B91-9A32-2A43-A354-6787C6941634}"/>
              </a:ext>
            </a:extLst>
          </p:cNvPr>
          <p:cNvSpPr>
            <a:spLocks noGrp="1"/>
          </p:cNvSpPr>
          <p:nvPr>
            <p:ph type="body" idx="1"/>
          </p:nvPr>
        </p:nvSpPr>
        <p:spPr/>
        <p:txBody>
          <a:bodyPr>
            <a:normAutofit lnSpcReduction="10000"/>
          </a:bodyPr>
          <a:lstStyle/>
          <a:p>
            <a:pPr marL="0" indent="0">
              <a:buNone/>
            </a:pPr>
            <a:r>
              <a:rPr lang="en-US" dirty="0">
                <a:solidFill>
                  <a:schemeClr val="tx1"/>
                </a:solidFill>
              </a:rPr>
              <a:t>Kaylee Sorensen has worked for the Arizona School Risk Retention Trust (Trust) for seven  years. She earned her master of arts in emergency management and homeland security from Arizona State University and oversees the Trust Emergency Management Program.</a:t>
            </a:r>
          </a:p>
          <a:p>
            <a:pPr marL="0" indent="0">
              <a:buNone/>
            </a:pPr>
            <a:r>
              <a:rPr lang="en-US" dirty="0">
                <a:solidFill>
                  <a:schemeClr val="tx1"/>
                </a:solidFill>
              </a:rPr>
              <a:t> </a:t>
            </a:r>
          </a:p>
          <a:p>
            <a:pPr marL="0" indent="0">
              <a:buNone/>
            </a:pPr>
            <a:r>
              <a:rPr lang="en-US" dirty="0">
                <a:solidFill>
                  <a:schemeClr val="tx1"/>
                </a:solidFill>
              </a:rPr>
              <a:t>Kaylee conducts trainings, assists districts with planning, and facilitates regional school safety consortiums around the state. She also serves on the Arizona Department of Education’s Emergency Preparedness Advisory Council, and as secretary of the International Association of Emergency Manager’s Children in Disaster Caucus.</a:t>
            </a:r>
            <a:endParaRPr lang="en-US" b="1" dirty="0">
              <a:solidFill>
                <a:schemeClr val="tx1"/>
              </a:solidFill>
            </a:endParaRPr>
          </a:p>
          <a:p>
            <a:pPr marL="0" indent="0">
              <a:buNone/>
            </a:pPr>
            <a:endParaRPr lang="en-US" dirty="0"/>
          </a:p>
        </p:txBody>
      </p:sp>
    </p:spTree>
    <p:extLst>
      <p:ext uri="{BB962C8B-B14F-4D97-AF65-F5344CB8AC3E}">
        <p14:creationId xmlns:p14="http://schemas.microsoft.com/office/powerpoint/2010/main" val="484562819"/>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E99858B-CE59-0346-A8BA-A580EB520C49}"/>
              </a:ext>
            </a:extLst>
          </p:cNvPr>
          <p:cNvSpPr txBox="1"/>
          <p:nvPr/>
        </p:nvSpPr>
        <p:spPr>
          <a:xfrm>
            <a:off x="753034" y="322728"/>
            <a:ext cx="8390965" cy="10772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endParaRPr lang="en-US" sz="3200" b="1" dirty="0">
              <a:solidFill>
                <a:srgbClr val="0070C0"/>
              </a:solidFill>
              <a:latin typeface="+mj-lt"/>
            </a:endParaRPr>
          </a:p>
          <a:p>
            <a:r>
              <a:rPr lang="en-US" sz="3200" b="1" dirty="0">
                <a:solidFill>
                  <a:srgbClr val="0070C0"/>
                </a:solidFill>
                <a:latin typeface="+mj-lt"/>
              </a:rPr>
              <a:t>Schools Focus on Active Shooter Because…</a:t>
            </a:r>
            <a:r>
              <a:rPr lang="en-US" sz="3200" b="1" dirty="0">
                <a:solidFill>
                  <a:srgbClr val="0070C0"/>
                </a:solidFill>
              </a:rPr>
              <a:t>…</a:t>
            </a:r>
            <a:endParaRPr kumimoji="0" lang="en-US" sz="3200" b="1" i="0" u="none" strike="noStrike" cap="none" spc="0" normalizeH="0" baseline="0" dirty="0">
              <a:ln>
                <a:noFill/>
              </a:ln>
              <a:solidFill>
                <a:srgbClr val="0070C0"/>
              </a:solidFill>
              <a:effectLst/>
              <a:uFillTx/>
              <a:sym typeface="Palatino Linotype"/>
            </a:endParaRPr>
          </a:p>
        </p:txBody>
      </p:sp>
      <p:sp>
        <p:nvSpPr>
          <p:cNvPr id="5" name="Text Placeholder 4">
            <a:extLst>
              <a:ext uri="{FF2B5EF4-FFF2-40B4-BE49-F238E27FC236}">
                <a16:creationId xmlns:a16="http://schemas.microsoft.com/office/drawing/2014/main" id="{F028D8E7-1B37-F241-B3B1-1830DF22A0EB}"/>
              </a:ext>
            </a:extLst>
          </p:cNvPr>
          <p:cNvSpPr>
            <a:spLocks noGrp="1"/>
          </p:cNvSpPr>
          <p:nvPr>
            <p:ph type="body" idx="1"/>
          </p:nvPr>
        </p:nvSpPr>
        <p:spPr/>
        <p:txBody>
          <a:bodyPr/>
          <a:lstStyle/>
          <a:p>
            <a:endParaRPr lang="en-US" dirty="0"/>
          </a:p>
        </p:txBody>
      </p:sp>
      <p:pic>
        <p:nvPicPr>
          <p:cNvPr id="7" name="Picture 6">
            <a:extLst>
              <a:ext uri="{FF2B5EF4-FFF2-40B4-BE49-F238E27FC236}">
                <a16:creationId xmlns:a16="http://schemas.microsoft.com/office/drawing/2014/main" id="{9EED45D0-2285-0C47-92B9-108B2C3816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2193694"/>
            <a:ext cx="8229600" cy="2470612"/>
          </a:xfrm>
          <a:prstGeom prst="rect">
            <a:avLst/>
          </a:prstGeom>
        </p:spPr>
      </p:pic>
    </p:spTree>
    <p:extLst>
      <p:ext uri="{BB962C8B-B14F-4D97-AF65-F5344CB8AC3E}">
        <p14:creationId xmlns:p14="http://schemas.microsoft.com/office/powerpoint/2010/main" val="613082291"/>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EA1667-B5F2-FE4A-B6F9-3BB042FC2E8B}"/>
              </a:ext>
            </a:extLst>
          </p:cNvPr>
          <p:cNvSpPr>
            <a:spLocks noGrp="1"/>
          </p:cNvSpPr>
          <p:nvPr>
            <p:ph type="title"/>
          </p:nvPr>
        </p:nvSpPr>
        <p:spPr>
          <a:xfrm>
            <a:off x="329609" y="0"/>
            <a:ext cx="8357191" cy="1208973"/>
          </a:xfrm>
        </p:spPr>
        <p:txBody>
          <a:bodyPr>
            <a:noAutofit/>
          </a:bodyPr>
          <a:lstStyle/>
          <a:p>
            <a:pPr>
              <a:lnSpc>
                <a:spcPct val="100000"/>
              </a:lnSpc>
            </a:pPr>
            <a:r>
              <a:rPr lang="en-US" sz="2800" dirty="0"/>
              <a:t>Have you thought about what to do in </a:t>
            </a:r>
            <a:br>
              <a:rPr lang="en-US" sz="2800" dirty="0"/>
            </a:br>
            <a:r>
              <a:rPr lang="en-US" sz="2800" dirty="0"/>
              <a:t>your office in the event of an active shooter?</a:t>
            </a:r>
          </a:p>
        </p:txBody>
      </p:sp>
      <p:sp>
        <p:nvSpPr>
          <p:cNvPr id="5" name="Text Placeholder 4">
            <a:extLst>
              <a:ext uri="{FF2B5EF4-FFF2-40B4-BE49-F238E27FC236}">
                <a16:creationId xmlns:a16="http://schemas.microsoft.com/office/drawing/2014/main" id="{4114B00C-E2B3-B54B-A928-A2B6857E8244}"/>
              </a:ext>
            </a:extLst>
          </p:cNvPr>
          <p:cNvSpPr>
            <a:spLocks noGrp="1"/>
          </p:cNvSpPr>
          <p:nvPr>
            <p:ph type="body" idx="1"/>
          </p:nvPr>
        </p:nvSpPr>
        <p:spPr/>
        <p:txBody>
          <a:bodyPr>
            <a:normAutofit fontScale="85000" lnSpcReduction="20000"/>
          </a:bodyPr>
          <a:lstStyle/>
          <a:p>
            <a:pPr marL="0" indent="0">
              <a:buNone/>
            </a:pPr>
            <a:r>
              <a:rPr lang="en-US" b="1" dirty="0">
                <a:solidFill>
                  <a:schemeClr val="tx1"/>
                </a:solidFill>
              </a:rPr>
              <a:t>Situational Awareness:</a:t>
            </a:r>
          </a:p>
          <a:p>
            <a:pPr marL="0" indent="0">
              <a:buNone/>
            </a:pPr>
            <a:endParaRPr lang="en-US" dirty="0">
              <a:solidFill>
                <a:schemeClr val="tx1"/>
              </a:solidFill>
            </a:endParaRPr>
          </a:p>
          <a:p>
            <a:r>
              <a:rPr lang="en-US" dirty="0">
                <a:solidFill>
                  <a:schemeClr val="tx1"/>
                </a:solidFill>
              </a:rPr>
              <a:t>Know your environment (nurse’s office).</a:t>
            </a:r>
          </a:p>
          <a:p>
            <a:r>
              <a:rPr lang="en-US" dirty="0">
                <a:solidFill>
                  <a:schemeClr val="tx1"/>
                </a:solidFill>
              </a:rPr>
              <a:t>Know your escape </a:t>
            </a:r>
            <a:r>
              <a:rPr lang="en-US" b="1" dirty="0">
                <a:solidFill>
                  <a:srgbClr val="FF0000"/>
                </a:solidFill>
              </a:rPr>
              <a:t>routes</a:t>
            </a:r>
            <a:r>
              <a:rPr lang="en-US" dirty="0">
                <a:solidFill>
                  <a:schemeClr val="tx1"/>
                </a:solidFill>
              </a:rPr>
              <a:t>.</a:t>
            </a:r>
          </a:p>
          <a:p>
            <a:r>
              <a:rPr lang="en-US" dirty="0">
                <a:solidFill>
                  <a:schemeClr val="tx1"/>
                </a:solidFill>
              </a:rPr>
              <a:t>How long does it take you to lock your office and cover your windows (if that is your protocol).</a:t>
            </a:r>
          </a:p>
          <a:p>
            <a:r>
              <a:rPr lang="en-US" dirty="0">
                <a:solidFill>
                  <a:schemeClr val="tx1"/>
                </a:solidFill>
              </a:rPr>
              <a:t>Some approaches teach the quick</a:t>
            </a:r>
          </a:p>
          <a:p>
            <a:pPr marL="0" indent="0">
              <a:buNone/>
            </a:pPr>
            <a:r>
              <a:rPr lang="en-US" dirty="0">
                <a:solidFill>
                  <a:schemeClr val="tx1"/>
                </a:solidFill>
              </a:rPr>
              <a:t>    ability to barricade the door (follow</a:t>
            </a:r>
          </a:p>
          <a:p>
            <a:pPr marL="0" indent="0">
              <a:buNone/>
            </a:pPr>
            <a:r>
              <a:rPr lang="en-US" dirty="0">
                <a:solidFill>
                  <a:schemeClr val="tx1"/>
                </a:solidFill>
              </a:rPr>
              <a:t>    your plan/district policy on this action).</a:t>
            </a:r>
          </a:p>
          <a:p>
            <a:r>
              <a:rPr lang="en-US" dirty="0">
                <a:solidFill>
                  <a:schemeClr val="tx1"/>
                </a:solidFill>
              </a:rPr>
              <a:t>If you opt to fight back--how would you</a:t>
            </a:r>
          </a:p>
          <a:p>
            <a:pPr marL="0" indent="0">
              <a:buNone/>
            </a:pPr>
            <a:r>
              <a:rPr lang="en-US" dirty="0">
                <a:solidFill>
                  <a:schemeClr val="tx1"/>
                </a:solidFill>
              </a:rPr>
              <a:t>    accomplish this action?  (Note:  Most </a:t>
            </a:r>
          </a:p>
          <a:p>
            <a:pPr marL="0" indent="0">
              <a:buNone/>
            </a:pPr>
            <a:r>
              <a:rPr lang="en-US" dirty="0">
                <a:solidFill>
                  <a:schemeClr val="tx1"/>
                </a:solidFill>
              </a:rPr>
              <a:t>    district policies do not require staff to take</a:t>
            </a:r>
          </a:p>
          <a:p>
            <a:pPr marL="0" indent="0">
              <a:buNone/>
            </a:pPr>
            <a:r>
              <a:rPr lang="en-US" dirty="0">
                <a:solidFill>
                  <a:schemeClr val="tx1"/>
                </a:solidFill>
              </a:rPr>
              <a:t>    actions that would put themselves in danger).</a:t>
            </a:r>
          </a:p>
          <a:p>
            <a:pPr marL="0" indent="0">
              <a:buNone/>
            </a:pPr>
            <a:r>
              <a:rPr lang="en-US" dirty="0"/>
              <a:t>    </a:t>
            </a:r>
          </a:p>
        </p:txBody>
      </p:sp>
      <p:pic>
        <p:nvPicPr>
          <p:cNvPr id="7" name="Picture 6">
            <a:extLst>
              <a:ext uri="{FF2B5EF4-FFF2-40B4-BE49-F238E27FC236}">
                <a16:creationId xmlns:a16="http://schemas.microsoft.com/office/drawing/2014/main" id="{11202F07-1CEA-A842-87C4-60AE878F19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18817" y="3721394"/>
            <a:ext cx="1543565" cy="1992276"/>
          </a:xfrm>
          <a:prstGeom prst="rect">
            <a:avLst/>
          </a:prstGeom>
          <a:ln>
            <a:solidFill>
              <a:schemeClr val="tx1"/>
            </a:solidFill>
          </a:ln>
        </p:spPr>
      </p:pic>
      <p:sp>
        <p:nvSpPr>
          <p:cNvPr id="3" name="TextBox 2">
            <a:extLst>
              <a:ext uri="{FF2B5EF4-FFF2-40B4-BE49-F238E27FC236}">
                <a16:creationId xmlns:a16="http://schemas.microsoft.com/office/drawing/2014/main" id="{28755D6B-CE65-BF4B-A7D0-81C48818FAAA}"/>
              </a:ext>
            </a:extLst>
          </p:cNvPr>
          <p:cNvSpPr txBox="1"/>
          <p:nvPr/>
        </p:nvSpPr>
        <p:spPr>
          <a:xfrm>
            <a:off x="489473" y="5713670"/>
            <a:ext cx="5837199" cy="73866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1400" b="1" dirty="0"/>
              <a:t>Picture Source:  </a:t>
            </a:r>
            <a:r>
              <a:rPr lang="en-US" sz="1400" dirty="0"/>
              <a:t>Forty-Seven Seconds, Mark Williams, retired </a:t>
            </a:r>
          </a:p>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dirty="0">
                <a:ln>
                  <a:noFill/>
                </a:ln>
                <a:solidFill>
                  <a:srgbClr val="000000"/>
                </a:solidFill>
                <a:effectLst/>
                <a:uFillTx/>
                <a:latin typeface="Palatino Linotype"/>
                <a:ea typeface="Palatino Linotype"/>
                <a:cs typeface="Palatino Linotype"/>
                <a:sym typeface="Palatino Linotype"/>
              </a:rPr>
              <a:t>Special Agen</a:t>
            </a:r>
            <a:r>
              <a:rPr lang="en-US" sz="1400" dirty="0"/>
              <a:t>t, Arizona Attorney General’s Office, high school English teacher.</a:t>
            </a:r>
            <a:endParaRPr kumimoji="0" lang="en-US" sz="1400" b="0" i="0" u="none" strike="noStrike" cap="none" spc="0" normalizeH="0" baseline="0" dirty="0">
              <a:ln>
                <a:noFill/>
              </a:ln>
              <a:solidFill>
                <a:srgbClr val="000000"/>
              </a:solidFill>
              <a:effectLst/>
              <a:uFillTx/>
              <a:latin typeface="Palatino Linotype"/>
              <a:ea typeface="Palatino Linotype"/>
              <a:cs typeface="Palatino Linotype"/>
              <a:sym typeface="Palatino Linotype"/>
            </a:endParaRPr>
          </a:p>
        </p:txBody>
      </p:sp>
    </p:spTree>
    <p:extLst>
      <p:ext uri="{BB962C8B-B14F-4D97-AF65-F5344CB8AC3E}">
        <p14:creationId xmlns:p14="http://schemas.microsoft.com/office/powerpoint/2010/main" val="320219347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
                                            <p:txEl>
                                              <p:pRg st="10" end="1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 name="Shape 348"/>
          <p:cNvSpPr>
            <a:spLocks noGrp="1"/>
          </p:cNvSpPr>
          <p:nvPr>
            <p:ph type="title"/>
          </p:nvPr>
        </p:nvSpPr>
        <p:spPr>
          <a:xfrm>
            <a:off x="457200" y="609600"/>
            <a:ext cx="8229600" cy="1676400"/>
          </a:xfrm>
          <a:prstGeom prst="rect">
            <a:avLst/>
          </a:prstGeom>
        </p:spPr>
        <p:txBody>
          <a:bodyPr/>
          <a:lstStyle/>
          <a:p>
            <a:pPr defTabSz="640079">
              <a:lnSpc>
                <a:spcPts val="4000"/>
              </a:lnSpc>
              <a:defRPr sz="4200">
                <a:effectLst>
                  <a:outerShdw blurRad="44450" dist="26669" dir="5400000" rotWithShape="0">
                    <a:srgbClr val="000000">
                      <a:alpha val="25000"/>
                    </a:srgbClr>
                  </a:outerShdw>
                </a:effectLst>
              </a:defRPr>
            </a:pPr>
            <a:br>
              <a:rPr dirty="0"/>
            </a:br>
            <a:r>
              <a:rPr dirty="0"/>
              <a:t>Questions?</a:t>
            </a:r>
            <a:r>
              <a:rPr lang="en-US" dirty="0"/>
              <a:t>   	Thank you!</a:t>
            </a:r>
            <a:br>
              <a:rPr dirty="0"/>
            </a:br>
            <a:endParaRPr dirty="0"/>
          </a:p>
        </p:txBody>
      </p:sp>
      <p:sp>
        <p:nvSpPr>
          <p:cNvPr id="349" name="Shape 349"/>
          <p:cNvSpPr>
            <a:spLocks noGrp="1"/>
          </p:cNvSpPr>
          <p:nvPr>
            <p:ph type="body" idx="1"/>
          </p:nvPr>
        </p:nvSpPr>
        <p:spPr>
          <a:xfrm>
            <a:off x="457200" y="1600200"/>
            <a:ext cx="8229600" cy="4525963"/>
          </a:xfrm>
          <a:prstGeom prst="rect">
            <a:avLst/>
          </a:prstGeom>
        </p:spPr>
        <p:txBody>
          <a:bodyPr>
            <a:normAutofit fontScale="92500" lnSpcReduction="10000"/>
          </a:bodyPr>
          <a:lstStyle/>
          <a:p>
            <a:pPr marL="0" indent="0" algn="ctr">
              <a:spcBef>
                <a:spcPts val="1000"/>
              </a:spcBef>
              <a:buSzTx/>
              <a:buNone/>
              <a:defRPr sz="4400"/>
            </a:pPr>
            <a:endParaRPr dirty="0"/>
          </a:p>
          <a:p>
            <a:pPr marL="0" indent="0" algn="ctr">
              <a:lnSpc>
                <a:spcPct val="120000"/>
              </a:lnSpc>
              <a:spcBef>
                <a:spcPts val="0"/>
              </a:spcBef>
              <a:buSzTx/>
              <a:buNone/>
              <a:defRPr sz="3200"/>
            </a:pPr>
            <a:r>
              <a:rPr lang="en-US" sz="3200" b="1" dirty="0">
                <a:solidFill>
                  <a:schemeClr val="tx1"/>
                </a:solidFill>
              </a:rPr>
              <a:t>Kaylee Sorensen</a:t>
            </a:r>
            <a:br>
              <a:rPr lang="en-US" sz="3200" b="1" dirty="0">
                <a:solidFill>
                  <a:schemeClr val="tx1"/>
                </a:solidFill>
              </a:rPr>
            </a:br>
            <a:br>
              <a:rPr lang="en-US" sz="3200" b="1" dirty="0">
                <a:solidFill>
                  <a:schemeClr val="tx1"/>
                </a:solidFill>
              </a:rPr>
            </a:br>
            <a:r>
              <a:rPr lang="en-US" sz="3200" b="1" dirty="0">
                <a:solidFill>
                  <a:schemeClr val="tx1"/>
                </a:solidFill>
              </a:rPr>
              <a:t>Emergency Management Consultant</a:t>
            </a:r>
            <a:br>
              <a:rPr lang="en-US" sz="3200" b="1" dirty="0">
                <a:solidFill>
                  <a:schemeClr val="tx1"/>
                </a:solidFill>
              </a:rPr>
            </a:br>
            <a:br>
              <a:rPr lang="en-US" sz="3200" b="1" dirty="0">
                <a:solidFill>
                  <a:schemeClr val="tx1"/>
                </a:solidFill>
              </a:rPr>
            </a:br>
            <a:r>
              <a:rPr lang="en-US" sz="3200" b="1" dirty="0">
                <a:solidFill>
                  <a:schemeClr val="tx1"/>
                </a:solidFill>
              </a:rPr>
              <a:t>The Trust</a:t>
            </a:r>
            <a:br>
              <a:rPr lang="en-US" sz="3200" b="1" dirty="0">
                <a:solidFill>
                  <a:schemeClr val="tx1"/>
                </a:solidFill>
              </a:rPr>
            </a:br>
            <a:br>
              <a:rPr lang="en-US" sz="3200" b="1" dirty="0"/>
            </a:br>
            <a:r>
              <a:rPr lang="en-US" sz="3200" b="1" u="sng" dirty="0" err="1">
                <a:solidFill>
                  <a:srgbClr val="0070C0"/>
                </a:solidFill>
              </a:rPr>
              <a:t>ksorensen@the-trust.org</a:t>
            </a:r>
            <a:endParaRPr lang="en-US" sz="3200" dirty="0"/>
          </a:p>
          <a:p>
            <a:pPr marL="0" indent="0" algn="ctr">
              <a:buSzTx/>
              <a:buNone/>
              <a:defRPr sz="3200"/>
            </a:pPr>
            <a:endParaRPr dirty="0"/>
          </a:p>
        </p:txBody>
      </p:sp>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0"/>
            <a:ext cx="8229600" cy="1506071"/>
          </a:xfrm>
        </p:spPr>
        <p:txBody>
          <a:bodyPr/>
          <a:lstStyle/>
          <a:p>
            <a:r>
              <a:rPr lang="en-US" dirty="0"/>
              <a:t>Workshop Goal</a:t>
            </a:r>
          </a:p>
        </p:txBody>
      </p:sp>
      <p:sp>
        <p:nvSpPr>
          <p:cNvPr id="16387" name="Rectangle 3"/>
          <p:cNvSpPr>
            <a:spLocks noGrp="1" noChangeArrowheads="1"/>
          </p:cNvSpPr>
          <p:nvPr>
            <p:ph type="body" idx="1"/>
          </p:nvPr>
        </p:nvSpPr>
        <p:spPr>
          <a:xfrm>
            <a:off x="457200" y="1773936"/>
            <a:ext cx="8229600" cy="4352227"/>
          </a:xfrm>
        </p:spPr>
        <p:txBody>
          <a:bodyPr/>
          <a:lstStyle/>
          <a:p>
            <a:pPr marL="0" indent="0">
              <a:buNone/>
            </a:pPr>
            <a:r>
              <a:rPr lang="en-US" b="0" dirty="0">
                <a:solidFill>
                  <a:schemeClr val="tx1"/>
                </a:solidFill>
              </a:rPr>
              <a:t>The goal of this workshop is to assist school nurse health assistants in identifyin</a:t>
            </a:r>
            <a:r>
              <a:rPr lang="en-US" dirty="0">
                <a:solidFill>
                  <a:schemeClr val="tx1"/>
                </a:solidFill>
              </a:rPr>
              <a:t>g actions and resources necessary so that they may respond </a:t>
            </a:r>
            <a:r>
              <a:rPr lang="en-US" b="0" dirty="0">
                <a:solidFill>
                  <a:schemeClr val="tx1"/>
                </a:solidFill>
              </a:rPr>
              <a:t> to the best of their capabilities to school emergency events that may occur. </a:t>
            </a:r>
          </a:p>
        </p:txBody>
      </p:sp>
      <p:pic>
        <p:nvPicPr>
          <p:cNvPr id="4" name="Picture 2" descr="&quot;&quot;">
            <a:extLst>
              <a:ext uri="{FF2B5EF4-FFF2-40B4-BE49-F238E27FC236}">
                <a16:creationId xmlns:a16="http://schemas.microsoft.com/office/drawing/2014/main" id="{4B18281C-C4A2-5F42-83C1-D86FBC1075A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74669" y="4272532"/>
            <a:ext cx="3815770" cy="2128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8717745"/>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C9F1B-84B2-6343-8F5B-736B09312D63}"/>
              </a:ext>
            </a:extLst>
          </p:cNvPr>
          <p:cNvSpPr>
            <a:spLocks noGrp="1"/>
          </p:cNvSpPr>
          <p:nvPr>
            <p:ph type="title"/>
          </p:nvPr>
        </p:nvSpPr>
        <p:spPr>
          <a:xfrm>
            <a:off x="457200" y="0"/>
            <a:ext cx="8229600" cy="1297172"/>
          </a:xfrm>
        </p:spPr>
        <p:txBody>
          <a:bodyPr/>
          <a:lstStyle/>
          <a:p>
            <a:r>
              <a:rPr lang="en-US" dirty="0"/>
              <a:t>Small Group Activity</a:t>
            </a:r>
          </a:p>
        </p:txBody>
      </p:sp>
      <p:sp>
        <p:nvSpPr>
          <p:cNvPr id="3" name="Text Placeholder 2">
            <a:extLst>
              <a:ext uri="{FF2B5EF4-FFF2-40B4-BE49-F238E27FC236}">
                <a16:creationId xmlns:a16="http://schemas.microsoft.com/office/drawing/2014/main" id="{61812F5D-1F5B-3A40-BDD8-9CB80FA1DD34}"/>
              </a:ext>
            </a:extLst>
          </p:cNvPr>
          <p:cNvSpPr>
            <a:spLocks noGrp="1"/>
          </p:cNvSpPr>
          <p:nvPr>
            <p:ph type="body" idx="1"/>
          </p:nvPr>
        </p:nvSpPr>
        <p:spPr/>
        <p:txBody>
          <a:bodyPr/>
          <a:lstStyle/>
          <a:p>
            <a:pPr marL="0" indent="0">
              <a:buNone/>
            </a:pPr>
            <a:r>
              <a:rPr lang="en-US" dirty="0">
                <a:solidFill>
                  <a:schemeClr val="tx1"/>
                </a:solidFill>
              </a:rPr>
              <a:t>Divide into small groups of 4-6 people.  Share an incident with your group in which your school or a school in your district needed to use emergency response procedures. </a:t>
            </a:r>
          </a:p>
          <a:p>
            <a:pPr marL="0" indent="0">
              <a:buNone/>
            </a:pPr>
            <a:endParaRPr lang="en-US" dirty="0"/>
          </a:p>
          <a:p>
            <a:pPr marL="0" indent="0">
              <a:buNone/>
            </a:pPr>
            <a:r>
              <a:rPr lang="en-US" dirty="0">
                <a:solidFill>
                  <a:schemeClr val="tx1"/>
                </a:solidFill>
              </a:rPr>
              <a:t>Select one of the incidences shared to report out to the entire group.</a:t>
            </a:r>
          </a:p>
          <a:p>
            <a:pPr marL="0" indent="0">
              <a:buNone/>
            </a:pPr>
            <a:endParaRPr lang="en-US" dirty="0"/>
          </a:p>
        </p:txBody>
      </p:sp>
      <p:pic>
        <p:nvPicPr>
          <p:cNvPr id="5" name="Picture 4" descr="Images of various threats to a school, including natural disasters like toranados, fires, or threats such as guns, bombs, airplane crashes, etc. ">
            <a:extLst>
              <a:ext uri="{FF2B5EF4-FFF2-40B4-BE49-F238E27FC236}">
                <a16:creationId xmlns:a16="http://schemas.microsoft.com/office/drawing/2014/main" id="{7D7B5A89-64ED-744D-836C-289B269CBC70}"/>
              </a:ext>
            </a:extLst>
          </p:cNvPr>
          <p:cNvPicPr>
            <a:picLocks noChangeAspect="1"/>
          </p:cNvPicPr>
          <p:nvPr/>
        </p:nvPicPr>
        <p:blipFill>
          <a:blip r:embed="rId2"/>
          <a:stretch>
            <a:fillRect/>
          </a:stretch>
        </p:blipFill>
        <p:spPr>
          <a:xfrm>
            <a:off x="3912781" y="4061636"/>
            <a:ext cx="4211969" cy="2548875"/>
          </a:xfrm>
          <a:prstGeom prst="rect">
            <a:avLst/>
          </a:prstGeom>
        </p:spPr>
      </p:pic>
    </p:spTree>
    <p:extLst>
      <p:ext uri="{BB962C8B-B14F-4D97-AF65-F5344CB8AC3E}">
        <p14:creationId xmlns:p14="http://schemas.microsoft.com/office/powerpoint/2010/main" val="2435151388"/>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D936C-555D-8449-84E1-F10170D0414E}"/>
              </a:ext>
            </a:extLst>
          </p:cNvPr>
          <p:cNvSpPr>
            <a:spLocks noGrp="1"/>
          </p:cNvSpPr>
          <p:nvPr>
            <p:ph type="title"/>
          </p:nvPr>
        </p:nvSpPr>
        <p:spPr/>
        <p:txBody>
          <a:bodyPr/>
          <a:lstStyle/>
          <a:p>
            <a:r>
              <a:rPr lang="en-US" altLang="en-US" b="1" dirty="0"/>
              <a:t>Five Preparedness Missions</a:t>
            </a:r>
            <a:endParaRPr lang="en-US" dirty="0"/>
          </a:p>
        </p:txBody>
      </p:sp>
      <p:sp>
        <p:nvSpPr>
          <p:cNvPr id="3" name="Text Placeholder 2">
            <a:extLst>
              <a:ext uri="{FF2B5EF4-FFF2-40B4-BE49-F238E27FC236}">
                <a16:creationId xmlns:a16="http://schemas.microsoft.com/office/drawing/2014/main" id="{61DCB320-E30C-974D-A1DA-15ED63069D69}"/>
              </a:ext>
            </a:extLst>
          </p:cNvPr>
          <p:cNvSpPr>
            <a:spLocks noGrp="1"/>
          </p:cNvSpPr>
          <p:nvPr>
            <p:ph type="body" idx="1"/>
          </p:nvPr>
        </p:nvSpPr>
        <p:spPr/>
        <p:txBody>
          <a:bodyPr/>
          <a:lstStyle/>
          <a:p>
            <a:pPr marL="0" indent="0">
              <a:buNone/>
            </a:pPr>
            <a:endParaRPr lang="en-US" dirty="0"/>
          </a:p>
        </p:txBody>
      </p:sp>
      <p:pic>
        <p:nvPicPr>
          <p:cNvPr id="6" name="Picture 5">
            <a:extLst>
              <a:ext uri="{FF2B5EF4-FFF2-40B4-BE49-F238E27FC236}">
                <a16:creationId xmlns:a16="http://schemas.microsoft.com/office/drawing/2014/main" id="{D9E4A3DA-BD27-1349-9845-0D1CA147AC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0004" y="1894688"/>
            <a:ext cx="5391401" cy="3662514"/>
          </a:xfrm>
          <a:prstGeom prst="rect">
            <a:avLst/>
          </a:prstGeom>
        </p:spPr>
      </p:pic>
      <p:sp>
        <p:nvSpPr>
          <p:cNvPr id="7" name="TextBox 6">
            <a:extLst>
              <a:ext uri="{FF2B5EF4-FFF2-40B4-BE49-F238E27FC236}">
                <a16:creationId xmlns:a16="http://schemas.microsoft.com/office/drawing/2014/main" id="{00938695-E65F-B44B-85A9-04CD9703EBDF}"/>
              </a:ext>
            </a:extLst>
          </p:cNvPr>
          <p:cNvSpPr txBox="1"/>
          <p:nvPr/>
        </p:nvSpPr>
        <p:spPr>
          <a:xfrm flipH="1">
            <a:off x="893134" y="5380074"/>
            <a:ext cx="7793665" cy="923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Palatino Linotype"/>
              <a:ea typeface="Palatino Linotype"/>
              <a:cs typeface="Palatino Linotype"/>
              <a:sym typeface="Palatino Linotype"/>
            </a:endParaRPr>
          </a:p>
          <a:p>
            <a:pPr marL="0" marR="0" indent="0" algn="l" defTabSz="914400" rtl="0" fontAlgn="auto" latinLnBrk="0" hangingPunct="0">
              <a:lnSpc>
                <a:spcPct val="100000"/>
              </a:lnSpc>
              <a:spcBef>
                <a:spcPts val="0"/>
              </a:spcBef>
              <a:spcAft>
                <a:spcPts val="0"/>
              </a:spcAft>
              <a:buClrTx/>
              <a:buSzTx/>
              <a:buFontTx/>
              <a:buNone/>
              <a:tabLst/>
            </a:pPr>
            <a:r>
              <a:rPr kumimoji="0" lang="en-US" sz="1800" b="1" i="0" u="none" strike="noStrike" cap="none" spc="0" normalizeH="0" baseline="0" dirty="0">
                <a:ln>
                  <a:noFill/>
                </a:ln>
                <a:solidFill>
                  <a:srgbClr val="000000"/>
                </a:solidFill>
                <a:effectLst/>
                <a:uFillTx/>
                <a:latin typeface="Palatino Linotype"/>
                <a:ea typeface="Palatino Linotype"/>
                <a:cs typeface="Palatino Linotype"/>
                <a:sym typeface="Palatino Linotype"/>
              </a:rPr>
              <a:t>Source:  </a:t>
            </a:r>
            <a:r>
              <a:rPr kumimoji="0" lang="en-US" sz="1800" b="0" i="0" u="none" strike="noStrike" cap="none" spc="0" normalizeH="0" baseline="0" dirty="0">
                <a:ln>
                  <a:noFill/>
                </a:ln>
                <a:solidFill>
                  <a:srgbClr val="000000"/>
                </a:solidFill>
                <a:effectLst/>
                <a:uFillTx/>
                <a:latin typeface="Palatino Linotype"/>
                <a:ea typeface="Palatino Linotype"/>
                <a:cs typeface="Palatino Linotype"/>
                <a:sym typeface="Palatino Linotype"/>
              </a:rPr>
              <a:t>Developing High-Quality School Emergency Operations Plans – REMS TA Center</a:t>
            </a:r>
          </a:p>
        </p:txBody>
      </p:sp>
    </p:spTree>
    <p:extLst>
      <p:ext uri="{BB962C8B-B14F-4D97-AF65-F5344CB8AC3E}">
        <p14:creationId xmlns:p14="http://schemas.microsoft.com/office/powerpoint/2010/main" val="3935176749"/>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8EC16-0F81-E746-B43E-11584235AF1A}"/>
              </a:ext>
            </a:extLst>
          </p:cNvPr>
          <p:cNvSpPr>
            <a:spLocks noGrp="1"/>
          </p:cNvSpPr>
          <p:nvPr>
            <p:ph type="title"/>
          </p:nvPr>
        </p:nvSpPr>
        <p:spPr>
          <a:xfrm>
            <a:off x="457200" y="0"/>
            <a:ext cx="8229600" cy="1297172"/>
          </a:xfrm>
        </p:spPr>
        <p:txBody>
          <a:bodyPr/>
          <a:lstStyle/>
          <a:p>
            <a:r>
              <a:rPr lang="en-US" dirty="0"/>
              <a:t>Prevention</a:t>
            </a:r>
          </a:p>
        </p:txBody>
      </p:sp>
      <p:sp>
        <p:nvSpPr>
          <p:cNvPr id="3" name="Text Placeholder 2">
            <a:extLst>
              <a:ext uri="{FF2B5EF4-FFF2-40B4-BE49-F238E27FC236}">
                <a16:creationId xmlns:a16="http://schemas.microsoft.com/office/drawing/2014/main" id="{D51B14E0-1DBA-9F41-951A-DA216FBE9FEB}"/>
              </a:ext>
            </a:extLst>
          </p:cNvPr>
          <p:cNvSpPr>
            <a:spLocks noGrp="1"/>
          </p:cNvSpPr>
          <p:nvPr>
            <p:ph type="body" idx="1"/>
          </p:nvPr>
        </p:nvSpPr>
        <p:spPr/>
        <p:txBody>
          <a:bodyPr>
            <a:normAutofit/>
          </a:bodyPr>
          <a:lstStyle/>
          <a:p>
            <a:pPr marL="0" indent="0">
              <a:buNone/>
              <a:defRPr/>
            </a:pPr>
            <a:r>
              <a:rPr lang="en-US" b="1" dirty="0">
                <a:solidFill>
                  <a:schemeClr val="tx1"/>
                </a:solidFill>
              </a:rPr>
              <a:t>Prevention</a:t>
            </a:r>
            <a:r>
              <a:rPr lang="en-US" dirty="0">
                <a:solidFill>
                  <a:schemeClr val="tx1"/>
                </a:solidFill>
              </a:rPr>
              <a:t> means the capabilities necessary to avoid, deter, or stop an imminent crime or threat or actual mass casualty incident. </a:t>
            </a:r>
          </a:p>
          <a:p>
            <a:pPr marL="0" indent="0">
              <a:buNone/>
              <a:defRPr/>
            </a:pPr>
            <a:endParaRPr lang="en-US" dirty="0">
              <a:solidFill>
                <a:schemeClr val="tx1"/>
              </a:solidFill>
            </a:endParaRPr>
          </a:p>
          <a:p>
            <a:pPr marL="0" indent="0">
              <a:buNone/>
              <a:defRPr/>
            </a:pPr>
            <a:r>
              <a:rPr lang="en-US" b="1" dirty="0">
                <a:solidFill>
                  <a:schemeClr val="tx1"/>
                </a:solidFill>
              </a:rPr>
              <a:t>Discuss in small group </a:t>
            </a:r>
            <a:r>
              <a:rPr lang="en-US" dirty="0">
                <a:solidFill>
                  <a:schemeClr val="tx1"/>
                </a:solidFill>
              </a:rPr>
              <a:t>how and what role(s) the health assistant can play in </a:t>
            </a:r>
            <a:r>
              <a:rPr lang="en-US" b="1" i="1" dirty="0">
                <a:solidFill>
                  <a:schemeClr val="tx1"/>
                </a:solidFill>
              </a:rPr>
              <a:t>Prevention</a:t>
            </a:r>
            <a:r>
              <a:rPr lang="en-US" dirty="0">
                <a:solidFill>
                  <a:schemeClr val="tx1"/>
                </a:solidFill>
              </a:rPr>
              <a:t> as defined above.</a:t>
            </a:r>
            <a:endParaRPr lang="en-US" dirty="0"/>
          </a:p>
          <a:p>
            <a:pPr marL="0" indent="0">
              <a:buNone/>
            </a:pPr>
            <a:endParaRPr lang="en-US" dirty="0"/>
          </a:p>
        </p:txBody>
      </p:sp>
    </p:spTree>
    <p:extLst>
      <p:ext uri="{BB962C8B-B14F-4D97-AF65-F5344CB8AC3E}">
        <p14:creationId xmlns:p14="http://schemas.microsoft.com/office/powerpoint/2010/main" val="1629098060"/>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F02E3-7A30-C047-95C9-850E7D8C6320}"/>
              </a:ext>
            </a:extLst>
          </p:cNvPr>
          <p:cNvSpPr>
            <a:spLocks noGrp="1"/>
          </p:cNvSpPr>
          <p:nvPr>
            <p:ph type="title"/>
          </p:nvPr>
        </p:nvSpPr>
        <p:spPr/>
        <p:txBody>
          <a:bodyPr/>
          <a:lstStyle/>
          <a:p>
            <a:r>
              <a:rPr lang="en-US" dirty="0"/>
              <a:t>Prevention--School Health </a:t>
            </a:r>
            <a:br>
              <a:rPr lang="en-US" dirty="0"/>
            </a:br>
            <a:r>
              <a:rPr lang="en-US" dirty="0"/>
              <a:t>Assistant can…</a:t>
            </a:r>
          </a:p>
        </p:txBody>
      </p:sp>
      <p:sp>
        <p:nvSpPr>
          <p:cNvPr id="3" name="Text Placeholder 2">
            <a:extLst>
              <a:ext uri="{FF2B5EF4-FFF2-40B4-BE49-F238E27FC236}">
                <a16:creationId xmlns:a16="http://schemas.microsoft.com/office/drawing/2014/main" id="{5F8FFAAB-4628-3C4F-B6A0-DC4269A324ED}"/>
              </a:ext>
            </a:extLst>
          </p:cNvPr>
          <p:cNvSpPr>
            <a:spLocks noGrp="1"/>
          </p:cNvSpPr>
          <p:nvPr>
            <p:ph type="body" idx="1"/>
          </p:nvPr>
        </p:nvSpPr>
        <p:spPr>
          <a:xfrm>
            <a:off x="457200" y="1956391"/>
            <a:ext cx="8229600" cy="4169772"/>
          </a:xfrm>
        </p:spPr>
        <p:txBody>
          <a:bodyPr>
            <a:normAutofit fontScale="92500" lnSpcReduction="20000"/>
          </a:bodyPr>
          <a:lstStyle/>
          <a:p>
            <a:r>
              <a:rPr lang="en-US" dirty="0">
                <a:solidFill>
                  <a:schemeClr val="tx1"/>
                </a:solidFill>
              </a:rPr>
              <a:t>Contribute to building a positive school culture.</a:t>
            </a:r>
          </a:p>
          <a:p>
            <a:r>
              <a:rPr lang="en-US" dirty="0">
                <a:solidFill>
                  <a:schemeClr val="tx1"/>
                </a:solidFill>
              </a:rPr>
              <a:t>Develop positive and professional relationships with students.</a:t>
            </a:r>
          </a:p>
          <a:p>
            <a:r>
              <a:rPr lang="en-US" dirty="0">
                <a:solidFill>
                  <a:schemeClr val="tx1"/>
                </a:solidFill>
              </a:rPr>
              <a:t>Know who to report threats of violence to whether they be spoken, written or reported by a student or parent.</a:t>
            </a:r>
          </a:p>
          <a:p>
            <a:endParaRPr lang="en-US" dirty="0">
              <a:solidFill>
                <a:schemeClr val="tx1"/>
              </a:solidFill>
            </a:endParaRPr>
          </a:p>
          <a:p>
            <a:pPr marL="0" indent="0">
              <a:buNone/>
            </a:pPr>
            <a:r>
              <a:rPr lang="en-US" dirty="0">
                <a:solidFill>
                  <a:schemeClr val="tx1"/>
                </a:solidFill>
              </a:rPr>
              <a:t>Subject matter experts report that positive school culture and meaningful professional relationships between staff and students significantly reduces the potential for targeted violence.</a:t>
            </a:r>
          </a:p>
          <a:p>
            <a:pPr marL="0" indent="0">
              <a:buNone/>
            </a:pPr>
            <a:endParaRPr lang="en-US" dirty="0">
              <a:solidFill>
                <a:schemeClr val="tx1"/>
              </a:solidFill>
            </a:endParaRPr>
          </a:p>
          <a:p>
            <a:pPr marL="0" indent="0">
              <a:buNone/>
            </a:pPr>
            <a:r>
              <a:rPr lang="en-US" dirty="0">
                <a:solidFill>
                  <a:schemeClr val="tx1"/>
                </a:solidFill>
              </a:rPr>
              <a:t>Schools need to be like Cheers, a place where everyone knows your name.</a:t>
            </a:r>
          </a:p>
          <a:p>
            <a:endParaRPr lang="en-US" dirty="0"/>
          </a:p>
        </p:txBody>
      </p:sp>
    </p:spTree>
    <p:extLst>
      <p:ext uri="{BB962C8B-B14F-4D97-AF65-F5344CB8AC3E}">
        <p14:creationId xmlns:p14="http://schemas.microsoft.com/office/powerpoint/2010/main" val="353112069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3CA12-57E8-5048-B0C5-A9D46A093D3F}"/>
              </a:ext>
            </a:extLst>
          </p:cNvPr>
          <p:cNvSpPr>
            <a:spLocks noGrp="1"/>
          </p:cNvSpPr>
          <p:nvPr>
            <p:ph type="title"/>
          </p:nvPr>
        </p:nvSpPr>
        <p:spPr>
          <a:xfrm>
            <a:off x="457200" y="0"/>
            <a:ext cx="8229600" cy="1312433"/>
          </a:xfrm>
        </p:spPr>
        <p:txBody>
          <a:bodyPr/>
          <a:lstStyle/>
          <a:p>
            <a:r>
              <a:rPr lang="en-US" dirty="0"/>
              <a:t>Protection </a:t>
            </a:r>
          </a:p>
        </p:txBody>
      </p:sp>
      <p:sp>
        <p:nvSpPr>
          <p:cNvPr id="3" name="Text Placeholder 2">
            <a:extLst>
              <a:ext uri="{FF2B5EF4-FFF2-40B4-BE49-F238E27FC236}">
                <a16:creationId xmlns:a16="http://schemas.microsoft.com/office/drawing/2014/main" id="{86FED2B0-6531-4F4E-8C00-EB70289EAA9F}"/>
              </a:ext>
            </a:extLst>
          </p:cNvPr>
          <p:cNvSpPr>
            <a:spLocks noGrp="1"/>
          </p:cNvSpPr>
          <p:nvPr>
            <p:ph type="body" idx="1"/>
          </p:nvPr>
        </p:nvSpPr>
        <p:spPr/>
        <p:txBody>
          <a:bodyPr>
            <a:normAutofit/>
          </a:bodyPr>
          <a:lstStyle/>
          <a:p>
            <a:pPr marL="0" indent="0">
              <a:buNone/>
              <a:defRPr/>
            </a:pPr>
            <a:r>
              <a:rPr lang="en-US" dirty="0">
                <a:solidFill>
                  <a:schemeClr val="tx1"/>
                </a:solidFill>
              </a:rPr>
              <a:t> </a:t>
            </a:r>
            <a:r>
              <a:rPr lang="en-US" b="1" dirty="0">
                <a:solidFill>
                  <a:schemeClr val="tx1"/>
                </a:solidFill>
              </a:rPr>
              <a:t>Protection</a:t>
            </a:r>
            <a:r>
              <a:rPr lang="en-US" dirty="0">
                <a:solidFill>
                  <a:schemeClr val="tx1"/>
                </a:solidFill>
              </a:rPr>
              <a:t> means the capabilities to secure schools against acts of violence and manmade or natural disasters. </a:t>
            </a:r>
          </a:p>
          <a:p>
            <a:pPr marL="0" indent="0">
              <a:buNone/>
            </a:pPr>
            <a:endParaRPr lang="en-US" dirty="0"/>
          </a:p>
          <a:p>
            <a:pPr marL="0" indent="0">
              <a:buNone/>
            </a:pPr>
            <a:r>
              <a:rPr lang="en-US" b="1" dirty="0">
                <a:solidFill>
                  <a:schemeClr val="tx1"/>
                </a:solidFill>
              </a:rPr>
              <a:t>Discuss in small group </a:t>
            </a:r>
            <a:r>
              <a:rPr lang="en-US" dirty="0">
                <a:solidFill>
                  <a:schemeClr val="tx1"/>
                </a:solidFill>
              </a:rPr>
              <a:t>how and what role(s) the health assistant can play in </a:t>
            </a:r>
            <a:r>
              <a:rPr lang="en-US" b="1" i="1" dirty="0">
                <a:solidFill>
                  <a:schemeClr val="tx1"/>
                </a:solidFill>
              </a:rPr>
              <a:t>Protection</a:t>
            </a:r>
            <a:r>
              <a:rPr lang="en-US" dirty="0">
                <a:solidFill>
                  <a:schemeClr val="tx1"/>
                </a:solidFill>
              </a:rPr>
              <a:t> as defined above.</a:t>
            </a:r>
            <a:endParaRPr lang="en-US" dirty="0"/>
          </a:p>
          <a:p>
            <a:pPr marL="0" indent="0">
              <a:buNone/>
            </a:pPr>
            <a:endParaRPr lang="en-US" dirty="0"/>
          </a:p>
        </p:txBody>
      </p:sp>
    </p:spTree>
    <p:extLst>
      <p:ext uri="{BB962C8B-B14F-4D97-AF65-F5344CB8AC3E}">
        <p14:creationId xmlns:p14="http://schemas.microsoft.com/office/powerpoint/2010/main" val="206905539"/>
      </p:ext>
    </p:extLst>
  </p:cSld>
  <p:clrMapOvr>
    <a:masterClrMapping/>
  </p:clrMapOvr>
  <p:transition spd="med"/>
</p:sld>
</file>

<file path=ppt/theme/theme1.xml><?xml version="1.0" encoding="utf-8"?>
<a:theme xmlns:a="http://schemas.openxmlformats.org/drawingml/2006/main" name="Executive">
  <a:themeElements>
    <a:clrScheme name="Executive">
      <a:dk1>
        <a:srgbClr val="000000"/>
      </a:dk1>
      <a:lt1>
        <a:srgbClr val="FFFFFF"/>
      </a:lt1>
      <a:dk2>
        <a:srgbClr val="A7A7A7"/>
      </a:dk2>
      <a:lt2>
        <a:srgbClr val="535353"/>
      </a:lt2>
      <a:accent1>
        <a:srgbClr val="6076B4"/>
      </a:accent1>
      <a:accent2>
        <a:srgbClr val="9C5252"/>
      </a:accent2>
      <a:accent3>
        <a:srgbClr val="E68422"/>
      </a:accent3>
      <a:accent4>
        <a:srgbClr val="846648"/>
      </a:accent4>
      <a:accent5>
        <a:srgbClr val="63891F"/>
      </a:accent5>
      <a:accent6>
        <a:srgbClr val="758085"/>
      </a:accent6>
      <a:hlink>
        <a:srgbClr val="0000FF"/>
      </a:hlink>
      <a:folHlink>
        <a:srgbClr val="FF00FF"/>
      </a:folHlink>
    </a:clrScheme>
    <a:fontScheme name="Executive">
      <a:majorFont>
        <a:latin typeface="Calibri"/>
        <a:ea typeface="Calibri"/>
        <a:cs typeface="Calibri"/>
      </a:majorFont>
      <a:minorFont>
        <a:latin typeface="Helvetica"/>
        <a:ea typeface="Helvetica"/>
        <a:cs typeface="Helvetica"/>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8575"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Palatino Linotype"/>
            <a:ea typeface="Palatino Linotype"/>
            <a:cs typeface="Palatino Linotype"/>
            <a:sym typeface="Palatino Linotyp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8575"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Palatino Linotype"/>
            <a:ea typeface="Palatino Linotype"/>
            <a:cs typeface="Palatino Linotype"/>
            <a:sym typeface="Palatino Linotyp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Executive">
  <a:themeElements>
    <a:clrScheme name="Executive">
      <a:dk1>
        <a:srgbClr val="000000"/>
      </a:dk1>
      <a:lt1>
        <a:srgbClr val="FFFFFF"/>
      </a:lt1>
      <a:dk2>
        <a:srgbClr val="A7A7A7"/>
      </a:dk2>
      <a:lt2>
        <a:srgbClr val="535353"/>
      </a:lt2>
      <a:accent1>
        <a:srgbClr val="6076B4"/>
      </a:accent1>
      <a:accent2>
        <a:srgbClr val="9C5252"/>
      </a:accent2>
      <a:accent3>
        <a:srgbClr val="E68422"/>
      </a:accent3>
      <a:accent4>
        <a:srgbClr val="846648"/>
      </a:accent4>
      <a:accent5>
        <a:srgbClr val="63891F"/>
      </a:accent5>
      <a:accent6>
        <a:srgbClr val="758085"/>
      </a:accent6>
      <a:hlink>
        <a:srgbClr val="0000FF"/>
      </a:hlink>
      <a:folHlink>
        <a:srgbClr val="FF00FF"/>
      </a:folHlink>
    </a:clrScheme>
    <a:fontScheme name="Executive">
      <a:majorFont>
        <a:latin typeface="Calibri"/>
        <a:ea typeface="Calibri"/>
        <a:cs typeface="Calibri"/>
      </a:majorFont>
      <a:minorFont>
        <a:latin typeface="Helvetica"/>
        <a:ea typeface="Helvetica"/>
        <a:cs typeface="Helvetica"/>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8575"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Palatino Linotype"/>
            <a:ea typeface="Palatino Linotype"/>
            <a:cs typeface="Palatino Linotype"/>
            <a:sym typeface="Palatino Linotyp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8575"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Palatino Linotype"/>
            <a:ea typeface="Palatino Linotype"/>
            <a:cs typeface="Palatino Linotype"/>
            <a:sym typeface="Palatino Linotyp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9272</TotalTime>
  <Words>1778</Words>
  <Application>Microsoft Office PowerPoint</Application>
  <PresentationFormat>On-screen Show (4:3)</PresentationFormat>
  <Paragraphs>189</Paragraphs>
  <Slides>32</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Calibri</vt:lpstr>
      <vt:lpstr>Cambria Math</vt:lpstr>
      <vt:lpstr>Century Gothic</vt:lpstr>
      <vt:lpstr>Palatino Linotype</vt:lpstr>
      <vt:lpstr>Executive</vt:lpstr>
      <vt:lpstr>     The Role of the School Nurse Health Assistant in Emergency Preparedness--  School Nurses Organization of Arizona  Annual Conference  June 21, 2019 </vt:lpstr>
      <vt:lpstr>Presented by…</vt:lpstr>
      <vt:lpstr>Background and experience…</vt:lpstr>
      <vt:lpstr>Workshop Goal</vt:lpstr>
      <vt:lpstr>Small Group Activity</vt:lpstr>
      <vt:lpstr>Five Preparedness Missions</vt:lpstr>
      <vt:lpstr>Prevention</vt:lpstr>
      <vt:lpstr>Prevention--School Health  Assistant can…</vt:lpstr>
      <vt:lpstr>Protection </vt:lpstr>
      <vt:lpstr>Protection--School Health  Assistant can…</vt:lpstr>
      <vt:lpstr>Mitigation </vt:lpstr>
      <vt:lpstr>Mitigation--School Health  Assistant can…</vt:lpstr>
      <vt:lpstr>Response</vt:lpstr>
      <vt:lpstr>Response--School Health  Assistant can…</vt:lpstr>
      <vt:lpstr>Recovery</vt:lpstr>
      <vt:lpstr>Recovery--School Health  Assistant can…</vt:lpstr>
      <vt:lpstr>Prevention, Protection, Response,  Mitigation and Recovery Actions  Often Overlap Like A Venn Diagram</vt:lpstr>
      <vt:lpstr> Change Topics— Nurse’s Go Kit</vt:lpstr>
      <vt:lpstr>Activity--</vt:lpstr>
      <vt:lpstr>One district’s list…</vt:lpstr>
      <vt:lpstr>And add…</vt:lpstr>
      <vt:lpstr>Essential questions about Nurse’s Go Kit…</vt:lpstr>
      <vt:lpstr>Change Topics Again— ADE Minimum Requirements  for School Emergency Preparedness</vt:lpstr>
      <vt:lpstr>What’s Included in Minimum Requirements?</vt:lpstr>
      <vt:lpstr>A Multi-Hazard Plan Addresses Threats/Hazards  for Your School and Community</vt:lpstr>
      <vt:lpstr>What threats &amp; hazards are  unique to your school?</vt:lpstr>
      <vt:lpstr>Hot topic—active shooter!</vt:lpstr>
      <vt:lpstr>Probability of being shot and killed at school…</vt:lpstr>
      <vt:lpstr>More statistics….</vt:lpstr>
      <vt:lpstr>PowerPoint Presentation</vt:lpstr>
      <vt:lpstr>Have you thought about what to do in  your office in the event of an active shooter?</vt:lpstr>
      <vt:lpstr> Questions?    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INCIDENT COMMAND   IN SCHOOLS</dc:title>
  <dc:creator>Carolen K Letavec</dc:creator>
  <cp:lastModifiedBy>Carolen K Letavec</cp:lastModifiedBy>
  <cp:revision>180</cp:revision>
  <dcterms:modified xsi:type="dcterms:W3CDTF">2019-06-17T16:41:53Z</dcterms:modified>
</cp:coreProperties>
</file>