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18" r:id="rId3"/>
    <p:sldId id="306" r:id="rId4"/>
    <p:sldId id="337" r:id="rId5"/>
    <p:sldId id="339" r:id="rId6"/>
    <p:sldId id="307" r:id="rId7"/>
    <p:sldId id="308" r:id="rId8"/>
    <p:sldId id="328" r:id="rId9"/>
    <p:sldId id="388" r:id="rId10"/>
    <p:sldId id="380" r:id="rId11"/>
    <p:sldId id="363" r:id="rId12"/>
    <p:sldId id="311" r:id="rId13"/>
    <p:sldId id="378" r:id="rId14"/>
    <p:sldId id="314" r:id="rId15"/>
    <p:sldId id="325" r:id="rId16"/>
    <p:sldId id="329" r:id="rId17"/>
    <p:sldId id="394" r:id="rId18"/>
    <p:sldId id="413" r:id="rId19"/>
    <p:sldId id="343" r:id="rId20"/>
    <p:sldId id="345" r:id="rId21"/>
    <p:sldId id="346" r:id="rId22"/>
    <p:sldId id="372" r:id="rId23"/>
    <p:sldId id="462" r:id="rId24"/>
    <p:sldId id="467" r:id="rId25"/>
    <p:sldId id="463" r:id="rId26"/>
    <p:sldId id="464" r:id="rId27"/>
    <p:sldId id="468" r:id="rId28"/>
    <p:sldId id="466" r:id="rId29"/>
    <p:sldId id="465" r:id="rId30"/>
    <p:sldId id="469" r:id="rId31"/>
    <p:sldId id="349" r:id="rId32"/>
    <p:sldId id="316" r:id="rId33"/>
    <p:sldId id="470" r:id="rId34"/>
    <p:sldId id="406" r:id="rId35"/>
    <p:sldId id="327" r:id="rId36"/>
    <p:sldId id="323" r:id="rId37"/>
    <p:sldId id="32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56689504721"/>
          <c:y val="7.6596643485257798E-2"/>
          <c:w val="0.85862358114326598"/>
          <c:h val="0.79602505891143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No ACEs</c:v>
                </c:pt>
                <c:pt idx="1">
                  <c:v>1 ACE</c:v>
                </c:pt>
                <c:pt idx="2">
                  <c:v>2+ ACEs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0.28000000000000003</c:v>
                </c:pt>
                <c:pt idx="2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8-44F6-8CD3-8C01A650E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8793992"/>
        <c:axId val="2105250280"/>
      </c:barChart>
      <c:catAx>
        <c:axId val="2048793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05250280"/>
        <c:crosses val="autoZero"/>
        <c:auto val="1"/>
        <c:lblAlgn val="ctr"/>
        <c:lblOffset val="100"/>
        <c:noMultiLvlLbl val="0"/>
      </c:catAx>
      <c:valAx>
        <c:axId val="21052502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48793992"/>
        <c:crosses val="autoZero"/>
        <c:crossBetween val="between"/>
      </c:valAx>
      <c:spPr>
        <a:noFill/>
        <a:ln w="25392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2"/>
                </a:solidFill>
              </a:rPr>
              <a:t>Prevalence</a:t>
            </a:r>
            <a:r>
              <a:rPr lang="en-US" b="1" baseline="0" dirty="0">
                <a:solidFill>
                  <a:schemeClr val="tx2"/>
                </a:solidFill>
              </a:rPr>
              <a:t> of Individual ACEs in Arizona</a:t>
            </a:r>
          </a:p>
          <a:p>
            <a:pPr>
              <a:defRPr b="1">
                <a:solidFill>
                  <a:schemeClr val="tx2"/>
                </a:solidFill>
              </a:defRPr>
            </a:pPr>
            <a:r>
              <a:rPr lang="en-US" sz="1800" b="1" i="1" baseline="0" dirty="0">
                <a:solidFill>
                  <a:schemeClr val="tx2"/>
                </a:solidFill>
              </a:rPr>
              <a:t>2016 National Survey of Children’s Health</a:t>
            </a:r>
            <a:endParaRPr lang="en-US" sz="1800" b="1" i="1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Divorce/Separation</c:v>
                </c:pt>
                <c:pt idx="1">
                  <c:v>Basic food/housing needs not met</c:v>
                </c:pt>
                <c:pt idx="2">
                  <c:v>Alcohol/drug abuse in home</c:v>
                </c:pt>
                <c:pt idx="3">
                  <c:v>Parental incarceration</c:v>
                </c:pt>
                <c:pt idx="4">
                  <c:v>Domestic Violence</c:v>
                </c:pt>
                <c:pt idx="5">
                  <c:v>Mental Illness in the home</c:v>
                </c:pt>
                <c:pt idx="6">
                  <c:v>Victim/Witness neighborhood violence</c:v>
                </c:pt>
                <c:pt idx="7">
                  <c:v>Experienced racism</c:v>
                </c:pt>
                <c:pt idx="8">
                  <c:v>Parent/guardian died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32</c:v>
                </c:pt>
                <c:pt idx="1">
                  <c:v>27</c:v>
                </c:pt>
                <c:pt idx="2">
                  <c:v>16</c:v>
                </c:pt>
                <c:pt idx="3">
                  <c:v>13</c:v>
                </c:pt>
                <c:pt idx="4">
                  <c:v>11</c:v>
                </c:pt>
                <c:pt idx="5">
                  <c:v>10</c:v>
                </c:pt>
                <c:pt idx="6">
                  <c:v>6</c:v>
                </c:pt>
                <c:pt idx="7">
                  <c:v>4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F-4459-9AE0-77208974E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46236200"/>
        <c:axId val="446235872"/>
      </c:barChart>
      <c:catAx>
        <c:axId val="446236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235872"/>
        <c:crosses val="autoZero"/>
        <c:auto val="1"/>
        <c:lblAlgn val="ctr"/>
        <c:lblOffset val="100"/>
        <c:noMultiLvlLbl val="0"/>
      </c:catAx>
      <c:valAx>
        <c:axId val="446235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236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CD583-8A54-4C06-8598-01EAE9C72EB6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56279-3D32-4B26-B27B-582A8BFFB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8B5E07-EA6D-40D0-9893-C3710D87593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5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02EFB5D-BB1D-4C3C-9268-C9CE1765A535}" type="slidenum">
              <a:rPr lang="en-US" altLang="en-US" sz="1200"/>
              <a:pPr algn="r" eaLnBrk="1" hangingPunct="1"/>
              <a:t>6</a:t>
            </a:fld>
            <a:endParaRPr lang="en-US" altLang="en-US" sz="1200" dirty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>
                <a:latin typeface="Arial" charset="0"/>
              </a:rPr>
              <a:t>Slide 51- </a:t>
            </a:r>
            <a:r>
              <a:rPr lang="en-US" altLang="en-US" dirty="0">
                <a:latin typeface="Arial" charset="0"/>
              </a:rPr>
              <a:t>As children become teenagers they are much more independent and are searching for a way to cope.  This is when many turn to some of these </a:t>
            </a:r>
            <a:r>
              <a:rPr lang="en-US" altLang="en-US" b="1" i="1" dirty="0">
                <a:latin typeface="Arial" charset="0"/>
              </a:rPr>
              <a:t>almost </a:t>
            </a:r>
            <a:r>
              <a:rPr lang="en-US" altLang="en-US" dirty="0">
                <a:latin typeface="Arial" charset="0"/>
              </a:rPr>
              <a:t>successful ways.  The likelihood a teen will begin drinking alcohol at age14 dramatically increases with each ACE.  </a:t>
            </a:r>
          </a:p>
          <a:p>
            <a:r>
              <a:rPr lang="en-US" altLang="en-US" dirty="0">
                <a:latin typeface="Arial" charset="0"/>
              </a:rPr>
              <a:t> </a:t>
            </a:r>
          </a:p>
          <a:p>
            <a:pPr eaLnBrk="1" hangingPunct="1"/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15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331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0D0507C4-7396-4691-9408-6A2180881269}" type="slidenum">
              <a:rPr lang="en-US" altLang="en-US" sz="1200"/>
              <a:pPr algn="r" eaLnBrk="1" hangingPunct="1"/>
              <a:t>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5549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4E92-BE2B-48A6-B5D5-F547A2A45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D7704-E7FA-4A7E-9D36-01DE95F70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8B614-6A23-4D53-A16D-51E0023E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F5E-71B8-4139-BBBD-317D96A96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FBC9A-C5E0-42F7-A4A2-DF026EFB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5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0600-E611-4D50-90DC-E6E3AE69D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14AC6-372A-414E-89F4-79571907D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7CCA8-AB7C-4039-A123-6AA66C1BF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B8F69-33A9-4A2D-A7A0-083DE75E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1AD73-2C8E-4416-93A2-512D7C60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3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7F60EB-ABFB-4CEB-BF54-2662B299C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6D76D-2AD1-477A-BB41-D23522572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2CE4B-1EE4-4240-83EA-245684AD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EAA3D-BD89-49A3-9FD3-4EB5F2D4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2A676-52B7-4D12-9E86-0C41D7E5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9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Colors Slid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3D47C8-7BFA-4380-B5E9-4FA21B2902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84CEEF-97A5-4D35-89D6-AB5AEB6E5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4197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Orang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1DD9838-A6B0-4B31-96C9-BAB44811B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40080" y="1771014"/>
            <a:ext cx="8273640" cy="4116220"/>
          </a:xfrm>
        </p:spPr>
        <p:txBody>
          <a:bodyPr>
            <a:noAutofit/>
          </a:bodyPr>
          <a:lstStyle>
            <a:lvl1pPr marL="228594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1pPr>
            <a:lvl2pPr marL="685783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2pPr>
            <a:lvl3pPr marL="1142971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3pPr>
            <a:lvl4pPr marL="1600160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4pPr>
            <a:lvl5pPr marL="2057349" indent="-228594">
              <a:buFontTx/>
              <a:buBlip>
                <a:blip r:embed="rId3"/>
              </a:buBlip>
              <a:defRPr sz="42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58C9E-1993-4885-80AE-A37D7ECEAB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511" y="1"/>
            <a:ext cx="10329797" cy="94423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5867" b="1">
                <a:solidFill>
                  <a:schemeClr val="tx2"/>
                </a:solidFill>
              </a:defRPr>
            </a:lvl1pPr>
            <a:lvl2pPr marL="457189" indent="0">
              <a:buFontTx/>
              <a:buNone/>
              <a:defRPr sz="4267"/>
            </a:lvl2pPr>
            <a:lvl3pPr marL="914377" indent="0">
              <a:buFontTx/>
              <a:buNone/>
              <a:defRPr sz="4267"/>
            </a:lvl3pPr>
            <a:lvl4pPr marL="1371566" indent="0">
              <a:buFontTx/>
              <a:buNone/>
              <a:defRPr sz="4267"/>
            </a:lvl4pPr>
            <a:lvl5pPr marL="1828754" indent="0">
              <a:buFontTx/>
              <a:buNone/>
              <a:defRPr sz="4267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30106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418" y="4733365"/>
            <a:ext cx="2547167" cy="190419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9E91AE-2793-4F52-A2A3-73F784E77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47375" y="1344694"/>
            <a:ext cx="6521189" cy="152823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5333" b="1">
                <a:latin typeface="+mj-lt"/>
              </a:defRPr>
            </a:lvl1pPr>
            <a:lvl2pPr marL="609585" indent="0" algn="l">
              <a:buFontTx/>
              <a:buNone/>
              <a:defRPr>
                <a:latin typeface="+mj-lt"/>
              </a:defRPr>
            </a:lvl2pPr>
            <a:lvl3pPr marL="1219170" indent="0" algn="l">
              <a:buFontTx/>
              <a:buNone/>
              <a:defRPr>
                <a:latin typeface="+mj-lt"/>
              </a:defRPr>
            </a:lvl3pPr>
            <a:lvl4pPr marL="1828754" indent="0" algn="l">
              <a:buFontTx/>
              <a:buNone/>
              <a:defRPr>
                <a:latin typeface="+mj-lt"/>
              </a:defRPr>
            </a:lvl4pPr>
            <a:lvl5pPr marL="2438339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532365-DEC9-46F4-A25A-B912FF6148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524252" y="3081865"/>
            <a:ext cx="5211233" cy="1651499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0049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BBC2-5AA0-45E7-A3AD-99651562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C7388-C0FE-42E8-8A93-96FEEFAB6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D4212-C3B1-4734-A1A2-0F4BED16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42AE-6F5C-4839-8A63-CDAF16BC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2A710-3B9D-48BE-A3AE-F689CD04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0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161BD-CAB1-479F-AF39-C0AD2837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7418-6130-4113-A960-5F0E32EBB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A25F4-9D6E-4578-84B2-08A3D5C3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B2916-9252-45A0-9484-306E8D825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593FF-E742-43EA-B559-6E13EBC5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7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562F-EA07-4EBA-B1BB-6E4A50E4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C8A69-4DAB-4C94-B024-C14DCDC1D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FB2E5-D79A-4B85-81B7-B2609489B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C1006-DE4B-43BA-9424-CE86220C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FA1BD-2C1E-4E63-80FA-E10B5F87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BB258-A716-4DE5-B255-8831C35D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3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DDF9E-635E-4ECE-B1AA-3DBD6E0E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72EFA-B694-43B2-96FC-A684419A7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660AE-3397-4005-9FFD-31058C207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017B4F-B5FB-4C6C-8DFC-8B0E1FE3F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AEC4F-E4E7-4B61-B024-5178E8900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C34830-03EF-4619-9F24-8049F186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A2C16A-C0CD-42AE-A33E-164DDB12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F5204A-6068-4F39-BA26-5D57FEE4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3214B-FAC6-451E-AF74-BC394596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DB6E9-89A1-466C-B334-94170341A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BA538-D77A-4B5B-973B-78FF8B33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46050-A12E-4C4D-8E7C-7F9D5529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9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E3B04-4B98-4D4E-94D1-0BA87942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85765-1BA7-484B-B076-F3F01763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142FC-67CB-48F9-AF04-82E31146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6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72405-3B0F-461E-915E-4A7C1727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86F46-AD1E-4C7E-9A9B-8858B23DD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F765D-D73F-43E0-9F97-A4BE459B4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F71F-6F70-45C8-864E-20AF4844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E0302-1E65-4923-AFA2-7970114A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0B1EB-49A5-4542-94D0-55C63CD3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0F92-8844-4846-97FC-9B3F0C62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65CDE8-E4CC-48F3-8754-A862DC481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EA6D3-BFD7-4F43-856F-3806BFB7E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161DB-4808-407A-9F6E-ABECF940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0FB10-1D57-4107-8D6F-55EFCFA37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5FB3E-2AB6-4F16-B416-179B8197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B9BC0-1F70-4BE7-9D2E-4CA93DF21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B18C5-39B4-4351-8491-284ABF5D5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2A35B-E4C6-48D2-9411-79D26F03E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44095-0764-428A-9016-6BA74449BF1A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06193-7699-4A39-A081-E8799B84A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F1DE1-108F-4194-9A23-A613D158E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8C6C-1E9E-4B88-B79A-C6F9652D6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1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The%20Backwards%20Brain%20Bicycle:%20Smarter%20Every%20Day%20https:/video.search.yahoo.com/yhs/search?fr=yhs-itm-001&amp;hsimp=yhs-001&amp;hspart=itm&amp;p=backwards+bicycle#id=1&amp;vid=edef346451c97b78f6083b138866718b&amp;action=click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video.search.yahoo.com/yhs/search?fr=yhs-itm-001&amp;hsimp=yhs-001&amp;hspart=itm&amp;p=brain+power:+from+neurons+to+networks#id=1&amp;vid=1af7757fb01aac4c6ee6920b9300c30b&amp;action=click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tsnet.org/" TargetMode="External"/><Relationship Id="rId2" Type="http://schemas.openxmlformats.org/officeDocument/2006/relationships/hyperlink" Target="http://www.sanctuaryweb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amhsa.gov/nctic/trauma-intervention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AE62-2C46-4D5D-935D-F990DC85D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80469-FE03-4B7C-A2DB-C49938B855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2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4888-EA23-45A7-BFA2-418FE68E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943EBB-7EBC-4576-8A78-A1AAB44523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78" y="781805"/>
            <a:ext cx="8089845" cy="6076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E09FBF-225B-42C6-8D36-2907114E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056"/>
            <a:ext cx="10515600" cy="9906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b="1" dirty="0"/>
            </a:br>
            <a:r>
              <a:rPr lang="en-US" sz="2933" b="1" dirty="0"/>
              <a:t>Arizona ranks last as the state with the highest proportion of </a:t>
            </a:r>
            <a:br>
              <a:rPr lang="en-US" sz="2933" b="1" dirty="0"/>
            </a:br>
            <a:r>
              <a:rPr lang="en-US" sz="2933" b="1" dirty="0"/>
              <a:t>children 0-17 years of age that experienced 2 or more ACEs</a:t>
            </a:r>
          </a:p>
        </p:txBody>
      </p:sp>
    </p:spTree>
    <p:extLst>
      <p:ext uri="{BB962C8B-B14F-4D97-AF65-F5344CB8AC3E}">
        <p14:creationId xmlns:p14="http://schemas.microsoft.com/office/powerpoint/2010/main" val="78415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C965-0D71-4574-AEF2-D7133420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875"/>
            <a:ext cx="10515600" cy="2323871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/>
              <a:t>18% of Arizona’s children have experienced 3 or more ACEs (1 out of 5)</a:t>
            </a:r>
            <a:br>
              <a:rPr lang="en-US" b="1" dirty="0"/>
            </a:br>
            <a:r>
              <a:rPr lang="en-US" sz="2667" b="1" i="1" dirty="0"/>
              <a:t>National Survey of Children’s Health, 2016</a:t>
            </a:r>
            <a:br>
              <a:rPr lang="en-US" sz="2667" i="1" dirty="0"/>
            </a:br>
            <a:br>
              <a:rPr lang="en-US" sz="2667" b="1" dirty="0"/>
            </a:br>
            <a:endParaRPr lang="en-US" sz="2667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E1B6C-846F-4B24-A66E-D28E6D435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41615"/>
          </a:xfrm>
        </p:spPr>
        <p:txBody>
          <a:bodyPr>
            <a:normAutofit/>
          </a:bodyPr>
          <a:lstStyle/>
          <a:p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i="1" dirty="0"/>
          </a:p>
          <a:p>
            <a:pPr marL="0" indent="0">
              <a:buNone/>
            </a:pPr>
            <a:endParaRPr lang="en-US" sz="1600" b="1" i="1" dirty="0"/>
          </a:p>
          <a:p>
            <a:pPr marL="0" indent="0">
              <a:buNone/>
            </a:pPr>
            <a:endParaRPr lang="en-US" sz="1600" b="1" i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22875-1DBE-4A93-9FC2-EE105447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2E446E-6A7F-42D8-945C-294953FA2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52" y="2213954"/>
            <a:ext cx="3866697" cy="44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62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 bwMode="auto">
          <a:xfrm>
            <a:off x="162560" y="365125"/>
            <a:ext cx="11191240" cy="13255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b="1" dirty="0"/>
              <a:t>AZ Kids with </a:t>
            </a:r>
            <a:r>
              <a:rPr lang="en-US" b="1" dirty="0">
                <a:solidFill>
                  <a:srgbClr val="FF0000"/>
                </a:solidFill>
              </a:rPr>
              <a:t>5+</a:t>
            </a:r>
            <a:r>
              <a:rPr lang="en-US" b="1" dirty="0"/>
              <a:t> ACES </a:t>
            </a:r>
            <a:br>
              <a:rPr lang="en-US" b="1" dirty="0"/>
            </a:br>
            <a:r>
              <a:rPr lang="en-US" b="1" dirty="0"/>
              <a:t>Would Fill State Farm Stadium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42" y="1942429"/>
            <a:ext cx="5368877" cy="449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1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AF507-D93D-4AC2-8DA2-80D1738C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214"/>
            <a:ext cx="10515600" cy="873124"/>
          </a:xfrm>
        </p:spPr>
        <p:txBody>
          <a:bodyPr>
            <a:normAutofit/>
          </a:bodyPr>
          <a:lstStyle/>
          <a:p>
            <a:pPr algn="ctr"/>
            <a:r>
              <a:rPr lang="en-US" sz="5333" b="1" dirty="0"/>
              <a:t>Equity vs. Equality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5A71ED-4324-4A19-964B-0761246BC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2" descr="Equity Equality Reality">
            <a:extLst>
              <a:ext uri="{FF2B5EF4-FFF2-40B4-BE49-F238E27FC236}">
                <a16:creationId xmlns:a16="http://schemas.microsoft.com/office/drawing/2014/main" id="{44C96D76-6A3F-47BC-92DA-E7127AE44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399118"/>
            <a:ext cx="8128000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39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psychologytoday.com/sites/default/files/styles/image-article_inline_full/public/field_blog_entry_images/Resilience.jpg?itok=-n1aRx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13225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976" y="38950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Resilience = Biology + Environment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1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C3227-4CB6-4673-BBC2-3B7DFFED1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276" y="357632"/>
            <a:ext cx="9045448" cy="788480"/>
          </a:xfrm>
        </p:spPr>
        <p:txBody>
          <a:bodyPr/>
          <a:lstStyle/>
          <a:p>
            <a:r>
              <a:rPr lang="en-US" b="1" dirty="0"/>
              <a:t>Protective Factor =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633CD-D898-4A87-A46F-20C7FC116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328" y="845314"/>
            <a:ext cx="10515600" cy="301548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br>
              <a:rPr lang="en-US" altLang="en-US" dirty="0"/>
            </a:br>
            <a:r>
              <a:rPr lang="en-US" sz="3733" dirty="0"/>
              <a:t>Relationships + Skills = Resilience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EF58E-571D-4F43-9533-528EC231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2" descr="C:\Users\loriro\Desktop\heart-rate.jpg">
            <a:extLst>
              <a:ext uri="{FF2B5EF4-FFF2-40B4-BE49-F238E27FC236}">
                <a16:creationId xmlns:a16="http://schemas.microsoft.com/office/drawing/2014/main" id="{D4E42792-91F8-4176-8A8C-DCF73EA0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52" y="3265065"/>
            <a:ext cx="10363200" cy="25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642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AF98-CBD3-4E20-8A0A-901F75B3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199"/>
            <a:ext cx="10515600" cy="853504"/>
          </a:xfrm>
        </p:spPr>
        <p:txBody>
          <a:bodyPr/>
          <a:lstStyle/>
          <a:p>
            <a:r>
              <a:rPr lang="en-US" b="1" dirty="0"/>
              <a:t>What Can I do?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6C798-3BC8-41D2-A95F-0D64B3FE5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r>
              <a:rPr lang="en-US" dirty="0"/>
              <a:t>Safety </a:t>
            </a:r>
          </a:p>
          <a:p>
            <a:r>
              <a:rPr lang="en-US" dirty="0"/>
              <a:t>Connection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Think first, </a:t>
            </a:r>
            <a:r>
              <a:rPr lang="en-US" b="1" i="1" dirty="0"/>
              <a:t>what happened to you</a:t>
            </a:r>
            <a:r>
              <a:rPr lang="en-US" b="1" dirty="0"/>
              <a:t>?</a:t>
            </a:r>
          </a:p>
          <a:p>
            <a:pPr marL="0" indent="0">
              <a:buNone/>
            </a:pPr>
            <a:r>
              <a:rPr lang="en-US" b="1" i="1" dirty="0"/>
              <a:t>Not,</a:t>
            </a:r>
          </a:p>
          <a:p>
            <a:pPr marL="0" indent="0">
              <a:buNone/>
            </a:pPr>
            <a:r>
              <a:rPr lang="en-US" b="1" i="1" dirty="0"/>
              <a:t>what is wrong with you</a:t>
            </a:r>
            <a:r>
              <a:rPr lang="en-US" b="1" dirty="0"/>
              <a:t>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D6D6B4-6CC0-4EAA-B604-CAE3F02F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2" descr="maxresdefault.jpg (1280×720)">
            <a:extLst>
              <a:ext uri="{FF2B5EF4-FFF2-40B4-BE49-F238E27FC236}">
                <a16:creationId xmlns:a16="http://schemas.microsoft.com/office/drawing/2014/main" id="{517112D9-0B1F-448A-8AC7-8BE9C04F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48" y="430784"/>
            <a:ext cx="4729153" cy="2660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813AED-B870-4755-A45C-0676E184A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92" y="564420"/>
            <a:ext cx="9614616" cy="550980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7D3705-2F13-4193-B588-F9AD41EC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1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7F60905-103C-4DAD-96D1-BD4F07C1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5562"/>
            <a:ext cx="10515600" cy="961345"/>
          </a:xfrm>
        </p:spPr>
        <p:txBody>
          <a:bodyPr/>
          <a:lstStyle/>
          <a:p>
            <a:pPr algn="ctr"/>
            <a:r>
              <a:rPr lang="en-US" b="1" dirty="0"/>
              <a:t>Procedural Memory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7AC2C3-8695-4315-BBB2-DC0E7A19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CABAA-CDC9-4C73-BA01-9179C1C1CEAA}"/>
              </a:ext>
            </a:extLst>
          </p:cNvPr>
          <p:cNvSpPr txBox="1"/>
          <p:nvPr/>
        </p:nvSpPr>
        <p:spPr>
          <a:xfrm>
            <a:off x="0" y="5979897"/>
            <a:ext cx="8273640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i="1" dirty="0">
                <a:hlinkClick r:id="rId2"/>
              </a:rPr>
              <a:t>The Backwards Brain Bicycle: Smarter Every Day https://video.search.yahoo.com/yhs/search?fr=yhs-itm-001&amp;hsimp=yhs-001&amp;hspart=itm&amp;p=backwards+bicycle#id=1&amp;vid=edef346451c97b78f6083b138866718b&amp;action=click </a:t>
            </a:r>
            <a:endParaRPr lang="en-US" sz="1333" i="1" dirty="0"/>
          </a:p>
          <a:p>
            <a:endParaRPr lang="en-US" sz="1333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85A72-6A2D-48F9-8381-7D89642B1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180" y="1332869"/>
            <a:ext cx="8273641" cy="46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97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57738-5E64-4399-BC50-72C3BCAB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3" y="576350"/>
            <a:ext cx="7886700" cy="670993"/>
          </a:xfrm>
        </p:spPr>
        <p:txBody>
          <a:bodyPr>
            <a:normAutofit/>
          </a:bodyPr>
          <a:lstStyle/>
          <a:p>
            <a:pPr algn="ctr"/>
            <a:r>
              <a:rPr lang="en-US" sz="3733" b="1" dirty="0"/>
              <a:t>Connection = Safety = Healing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2CC5C3-65C4-4A3C-9F7B-EED02739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F6402-7178-4872-9CEE-9365D576B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49" y="2002445"/>
            <a:ext cx="5623400" cy="37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kid_math-350x262.jpg"/>
          <p:cNvPicPr>
            <a:picLocks noChangeAspect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4643" y="2511759"/>
            <a:ext cx="6864544" cy="4038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02936" y="603504"/>
            <a:ext cx="6858000" cy="2133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Learn</a:t>
            </a:r>
          </a:p>
          <a:p>
            <a:r>
              <a:rPr lang="en-US" dirty="0">
                <a:solidFill>
                  <a:srgbClr val="002060"/>
                </a:solidFill>
              </a:rPr>
              <a:t>Process information</a:t>
            </a:r>
          </a:p>
          <a:p>
            <a:r>
              <a:rPr lang="en-US" dirty="0">
                <a:solidFill>
                  <a:srgbClr val="002060"/>
                </a:solidFill>
              </a:rPr>
              <a:t>Regulate behavior</a:t>
            </a:r>
          </a:p>
        </p:txBody>
      </p:sp>
      <p:pic>
        <p:nvPicPr>
          <p:cNvPr id="77829" name="Picture 16" descr="Pictur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09" y="457201"/>
            <a:ext cx="3066543" cy="296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5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EA971-13A8-44FA-AAF0-4E4455192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852"/>
            <a:ext cx="10515600" cy="739712"/>
          </a:xfrm>
        </p:spPr>
        <p:txBody>
          <a:bodyPr>
            <a:normAutofit/>
          </a:bodyPr>
          <a:lstStyle/>
          <a:p>
            <a:r>
              <a:rPr lang="en-US" b="1" dirty="0"/>
              <a:t>Changing Minds</a:t>
            </a:r>
            <a:r>
              <a:rPr lang="en-US" dirty="0"/>
              <a:t>: </a:t>
            </a:r>
            <a:r>
              <a:rPr lang="en-US" i="1" dirty="0"/>
              <a:t>Gestures That Can Heal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A27F89-A1C0-49A0-8909-26D7074F2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308609"/>
            <a:ext cx="2861056" cy="48683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Celebrate</a:t>
            </a:r>
          </a:p>
          <a:p>
            <a:pPr>
              <a:lnSpc>
                <a:spcPct val="150000"/>
              </a:lnSpc>
            </a:pPr>
            <a:r>
              <a:rPr lang="en-US" dirty="0"/>
              <a:t>Comfort</a:t>
            </a:r>
          </a:p>
          <a:p>
            <a:pPr>
              <a:lnSpc>
                <a:spcPct val="150000"/>
              </a:lnSpc>
            </a:pPr>
            <a:r>
              <a:rPr lang="en-US" dirty="0"/>
              <a:t>Collaborate</a:t>
            </a:r>
          </a:p>
          <a:p>
            <a:pPr>
              <a:lnSpc>
                <a:spcPct val="150000"/>
              </a:lnSpc>
            </a:pPr>
            <a:r>
              <a:rPr lang="en-US" dirty="0"/>
              <a:t>Listen</a:t>
            </a:r>
          </a:p>
          <a:p>
            <a:pPr>
              <a:lnSpc>
                <a:spcPct val="150000"/>
              </a:lnSpc>
            </a:pPr>
            <a:r>
              <a:rPr lang="en-US" dirty="0"/>
              <a:t>Inspire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541B29-0AAF-48CE-80C6-53DD684D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46078-D108-4F4D-9E84-04303BBAB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48" y="934053"/>
            <a:ext cx="7489952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965ED-7D56-4882-82DB-11321EA8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736"/>
            <a:ext cx="10515600" cy="739712"/>
          </a:xfrm>
        </p:spPr>
        <p:txBody>
          <a:bodyPr/>
          <a:lstStyle/>
          <a:p>
            <a:pPr algn="ctr"/>
            <a:r>
              <a:rPr lang="en-US" b="1" dirty="0"/>
              <a:t>Take Care of Yourself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B8A780-7FF9-480C-B2B9-19C2B8E7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AutoShape 2" descr="C:\Users\loriro\Desktop\oxegen mask.webp">
            <a:extLst>
              <a:ext uri="{FF2B5EF4-FFF2-40B4-BE49-F238E27FC236}">
                <a16:creationId xmlns:a16="http://schemas.microsoft.com/office/drawing/2014/main" id="{B9A23874-A9D5-4D21-A761-999C87F54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84448" y="917448"/>
            <a:ext cx="2714752" cy="2714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7" name="Picture 6" descr="Related image">
            <a:extLst>
              <a:ext uri="{FF2B5EF4-FFF2-40B4-BE49-F238E27FC236}">
                <a16:creationId xmlns:a16="http://schemas.microsoft.com/office/drawing/2014/main" id="{DAAA61BA-0B63-4515-B9CB-F3F49DA351E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04" y="1600200"/>
            <a:ext cx="6096000" cy="40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2FEF9A-278C-4106-B486-06B8B8600144}"/>
              </a:ext>
            </a:extLst>
          </p:cNvPr>
          <p:cNvSpPr txBox="1"/>
          <p:nvPr/>
        </p:nvSpPr>
        <p:spPr>
          <a:xfrm>
            <a:off x="512064" y="1657161"/>
            <a:ext cx="4007104" cy="38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Emotional Health</a:t>
            </a:r>
          </a:p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Physical Health</a:t>
            </a:r>
          </a:p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Workplace Health</a:t>
            </a:r>
          </a:p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Physical Environment</a:t>
            </a:r>
          </a:p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</a:rPr>
              <a:t>Personal Outlook</a:t>
            </a:r>
          </a:p>
        </p:txBody>
      </p:sp>
    </p:spTree>
    <p:extLst>
      <p:ext uri="{BB962C8B-B14F-4D97-AF65-F5344CB8AC3E}">
        <p14:creationId xmlns:p14="http://schemas.microsoft.com/office/powerpoint/2010/main" val="1696684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248D-EA9D-4186-8D67-CF064900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661"/>
            <a:ext cx="10515600" cy="950460"/>
          </a:xfrm>
        </p:spPr>
        <p:txBody>
          <a:bodyPr/>
          <a:lstStyle/>
          <a:p>
            <a:pPr algn="ctr"/>
            <a:r>
              <a:rPr lang="en-US" b="1" dirty="0"/>
              <a:t>Strengths-Based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AC3D8-E237-4A7A-AD4A-31DBB64C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BAEAF1-DACA-489D-9FB8-EDD1047C3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1954729"/>
            <a:ext cx="6836228" cy="37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56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595C2C-49CA-4FAC-84C5-90C7682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36CCE-DA86-46BD-93AA-469A6C34C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6" y="1167561"/>
            <a:ext cx="11484428" cy="45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04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65A22E-B561-4C3D-8588-926124FB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27" y="183092"/>
            <a:ext cx="11549743" cy="200161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Emotional strain/cost for the helper of working with those in crisis, suffering and with </a:t>
            </a:r>
            <a:br>
              <a:rPr lang="en-US" dirty="0"/>
            </a:br>
            <a:r>
              <a:rPr lang="en-US" dirty="0"/>
              <a:t>trauma histories.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4A32BC-2E7D-40DA-A9B9-E3433FCA4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76" y="2325159"/>
            <a:ext cx="6546445" cy="434974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6F7BF-BEC6-477A-BAD8-F1329D0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43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189D1-1C3C-4DD8-941C-E4691C31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73B3E-7A58-42DA-889A-B7DF8F66A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286" y="1370890"/>
            <a:ext cx="11103429" cy="41162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Emotional exhaustion</a:t>
            </a:r>
          </a:p>
          <a:p>
            <a:pPr>
              <a:lnSpc>
                <a:spcPct val="100000"/>
              </a:lnSpc>
            </a:pPr>
            <a:r>
              <a:rPr lang="en-US" dirty="0"/>
              <a:t>Detachment</a:t>
            </a:r>
          </a:p>
          <a:p>
            <a:pPr>
              <a:lnSpc>
                <a:spcPct val="100000"/>
              </a:lnSpc>
            </a:pPr>
            <a:r>
              <a:rPr lang="en-US" dirty="0"/>
              <a:t>Reduced sense of accomplishment</a:t>
            </a:r>
          </a:p>
          <a:p>
            <a:pPr>
              <a:lnSpc>
                <a:spcPct val="100000"/>
              </a:lnSpc>
            </a:pPr>
            <a:r>
              <a:rPr lang="en-US" dirty="0"/>
              <a:t>Often rooted in organizational factors: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Work load, low wages, confusing policies, lack of support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4D06D-1DE1-41CA-9F1B-0FF0E80B0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Burnout  </a:t>
            </a:r>
            <a:r>
              <a:rPr lang="en-US" sz="4267" dirty="0"/>
              <a:t>(Not Trauma Related)	</a:t>
            </a:r>
          </a:p>
        </p:txBody>
      </p:sp>
    </p:spTree>
    <p:extLst>
      <p:ext uri="{BB962C8B-B14F-4D97-AF65-F5344CB8AC3E}">
        <p14:creationId xmlns:p14="http://schemas.microsoft.com/office/powerpoint/2010/main" val="3105256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4157CE-5CB5-4BCD-8927-3AD914CC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BABFA-36F6-4213-9F45-DC8DDB48F7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501" y="1771014"/>
            <a:ext cx="10820995" cy="41162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Trauma the helper is exposed to</a:t>
            </a:r>
          </a:p>
          <a:p>
            <a:pPr>
              <a:lnSpc>
                <a:spcPct val="150000"/>
              </a:lnSpc>
            </a:pPr>
            <a:r>
              <a:rPr lang="en-US" dirty="0"/>
              <a:t>Secondary Traumatic Stress (STS):</a:t>
            </a:r>
          </a:p>
          <a:p>
            <a:pPr lvl="1"/>
            <a:r>
              <a:rPr lang="en-US" dirty="0"/>
              <a:t>Signs and symptoms of this exposure</a:t>
            </a:r>
          </a:p>
          <a:p>
            <a:pPr lvl="1"/>
            <a:r>
              <a:rPr lang="en-US" dirty="0"/>
              <a:t>Inevitable in helping professions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A340E-9B4B-4F52-978E-3D037787A7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502" y="222194"/>
            <a:ext cx="10820996" cy="944236"/>
          </a:xfrm>
        </p:spPr>
        <p:txBody>
          <a:bodyPr/>
          <a:lstStyle/>
          <a:p>
            <a:r>
              <a:rPr lang="en-US" dirty="0"/>
              <a:t>Secondary/Vicarious Trauma</a:t>
            </a:r>
          </a:p>
        </p:txBody>
      </p:sp>
    </p:spTree>
    <p:extLst>
      <p:ext uri="{BB962C8B-B14F-4D97-AF65-F5344CB8AC3E}">
        <p14:creationId xmlns:p14="http://schemas.microsoft.com/office/powerpoint/2010/main" val="2073517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FF195-1F43-491C-9795-66F51219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FD28E-7AFE-4B6E-B9F5-C3E3754F7D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6530" y="1229375"/>
            <a:ext cx="7320271" cy="4616253"/>
          </a:xfrm>
        </p:spPr>
        <p:txBody>
          <a:bodyPr/>
          <a:lstStyle/>
          <a:p>
            <a:r>
              <a:rPr lang="en-US" sz="3733" dirty="0"/>
              <a:t>Fatigue</a:t>
            </a:r>
          </a:p>
          <a:p>
            <a:r>
              <a:rPr lang="en-US" sz="3733" dirty="0"/>
              <a:t>Sleep disturbances</a:t>
            </a:r>
          </a:p>
          <a:p>
            <a:r>
              <a:rPr lang="en-US" sz="3733" dirty="0"/>
              <a:t>Inability to concentrate</a:t>
            </a:r>
          </a:p>
          <a:p>
            <a:r>
              <a:rPr lang="en-US" sz="3733" dirty="0"/>
              <a:t>Anxiety</a:t>
            </a:r>
          </a:p>
          <a:p>
            <a:r>
              <a:rPr lang="en-US" sz="3733" dirty="0"/>
              <a:t>Pessimism</a:t>
            </a:r>
          </a:p>
          <a:p>
            <a:r>
              <a:rPr lang="en-US" sz="3733" dirty="0"/>
              <a:t>Black/white thinking</a:t>
            </a:r>
          </a:p>
          <a:p>
            <a:r>
              <a:rPr lang="en-US" sz="3733" dirty="0"/>
              <a:t>Absenteeism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840A1-85AA-4164-863D-B21C473DE6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102" y="222194"/>
            <a:ext cx="10329797" cy="944236"/>
          </a:xfrm>
        </p:spPr>
        <p:txBody>
          <a:bodyPr/>
          <a:lstStyle/>
          <a:p>
            <a:r>
              <a:rPr lang="en-US" dirty="0"/>
              <a:t>Signs and Symptoms of 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9BFEB-8357-4469-9F41-E5A0C10820F0}"/>
              </a:ext>
            </a:extLst>
          </p:cNvPr>
          <p:cNvSpPr txBox="1"/>
          <p:nvPr/>
        </p:nvSpPr>
        <p:spPr>
          <a:xfrm>
            <a:off x="206829" y="5845628"/>
            <a:ext cx="183968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i="1" dirty="0"/>
              <a:t>Figley, 1995</a:t>
            </a:r>
          </a:p>
        </p:txBody>
      </p:sp>
    </p:spTree>
    <p:extLst>
      <p:ext uri="{BB962C8B-B14F-4D97-AF65-F5344CB8AC3E}">
        <p14:creationId xmlns:p14="http://schemas.microsoft.com/office/powerpoint/2010/main" val="3670113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F4C9CB-1C5A-4006-8BC0-ACEA6076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95E6A-36AE-445B-BDC9-609DB99DD5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0470" y="1771014"/>
            <a:ext cx="9960429" cy="4116220"/>
          </a:xfrm>
        </p:spPr>
        <p:txBody>
          <a:bodyPr/>
          <a:lstStyle/>
          <a:p>
            <a:r>
              <a:rPr lang="en-US" dirty="0"/>
              <a:t>Repeatedly finding yourself in circumstances where you can’t do what you think/know/feel is the right thing to do.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31F12-080B-4DE5-870C-B964C967AE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1102" y="222194"/>
            <a:ext cx="10329797" cy="944236"/>
          </a:xfrm>
        </p:spPr>
        <p:txBody>
          <a:bodyPr/>
          <a:lstStyle/>
          <a:p>
            <a:pPr algn="ctr"/>
            <a:r>
              <a:rPr lang="en-US" dirty="0"/>
              <a:t>Moral 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A342A-24F9-4774-B28C-B3AFA64C0572}"/>
              </a:ext>
            </a:extLst>
          </p:cNvPr>
          <p:cNvSpPr txBox="1"/>
          <p:nvPr/>
        </p:nvSpPr>
        <p:spPr>
          <a:xfrm>
            <a:off x="370114" y="5921828"/>
            <a:ext cx="631371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i="1" dirty="0"/>
              <a:t>John Maher, MA, MD, FRCPC</a:t>
            </a:r>
          </a:p>
        </p:txBody>
      </p:sp>
    </p:spTree>
    <p:extLst>
      <p:ext uri="{BB962C8B-B14F-4D97-AF65-F5344CB8AC3E}">
        <p14:creationId xmlns:p14="http://schemas.microsoft.com/office/powerpoint/2010/main" val="812954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825E7C-8621-4DB7-9493-4F73CF1E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9DEAA-AC81-4D9D-80F5-74105E40D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27720"/>
            <a:ext cx="11506200" cy="62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44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en-US" b="1" dirty="0">
                <a:latin typeface="Garamond" panose="02020404030301010803" pitchFamily="18" charset="0"/>
              </a:rPr>
              <a:t>Impact of Stress on Children</a:t>
            </a:r>
          </a:p>
        </p:txBody>
      </p:sp>
      <p:sp>
        <p:nvSpPr>
          <p:cNvPr id="47107" name="Content Placeholder 4"/>
          <p:cNvSpPr>
            <a:spLocks noGrp="1"/>
          </p:cNvSpPr>
          <p:nvPr>
            <p:ph idx="1"/>
          </p:nvPr>
        </p:nvSpPr>
        <p:spPr bwMode="auto">
          <a:xfrm>
            <a:off x="1600200" y="1066800"/>
            <a:ext cx="8229600" cy="5638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dirty="0"/>
              <a:t>Overwhelm and despair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See world as dangerous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Distrustful of adults 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Poor relationships with peers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Short attention span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Struggle learning</a:t>
            </a:r>
          </a:p>
          <a:p>
            <a:pPr>
              <a:lnSpc>
                <a:spcPct val="80000"/>
              </a:lnSpc>
            </a:pPr>
            <a:endParaRPr lang="en-US" altLang="en-US" dirty="0"/>
          </a:p>
        </p:txBody>
      </p:sp>
      <p:sp>
        <p:nvSpPr>
          <p:cNvPr id="47108" name="Content Placeholder 5"/>
          <p:cNvSpPr>
            <a:spLocks noGrp="1"/>
          </p:cNvSpPr>
          <p:nvPr>
            <p:ph sz="half" idx="4294967295"/>
          </p:nvPr>
        </p:nvSpPr>
        <p:spPr bwMode="auto">
          <a:xfrm>
            <a:off x="8839200" y="3276600"/>
            <a:ext cx="685800" cy="2849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47109" name="Picture 8" descr="http://d8rew5imyp13e.cloudfront.net/blog/wp-content/uploads/2011/03/Child-School-Student-Frustr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98" y="2069306"/>
            <a:ext cx="3073004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416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34785-244D-4F1D-8101-46F02F58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9865E-7DC1-4860-A0D2-8316CA1355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510" y="1453087"/>
            <a:ext cx="9020457" cy="4831901"/>
          </a:xfrm>
        </p:spPr>
        <p:txBody>
          <a:bodyPr/>
          <a:lstStyle/>
          <a:p>
            <a:r>
              <a:rPr lang="en-US" dirty="0"/>
              <a:t>Self-reflection (self-regulation)</a:t>
            </a:r>
          </a:p>
          <a:p>
            <a:r>
              <a:rPr lang="en-US" dirty="0"/>
              <a:t>Sleep</a:t>
            </a:r>
          </a:p>
          <a:p>
            <a:r>
              <a:rPr lang="en-US" dirty="0"/>
              <a:t>Diet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Remember your why</a:t>
            </a:r>
          </a:p>
          <a:p>
            <a:r>
              <a:rPr lang="en-US" dirty="0"/>
              <a:t>Be curious/learn new things</a:t>
            </a:r>
          </a:p>
          <a:p>
            <a:r>
              <a:rPr lang="en-US" dirty="0"/>
              <a:t>Have mentors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84DBD-7374-4765-A4FF-210BD0CF9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511" y="137629"/>
            <a:ext cx="10329797" cy="944236"/>
          </a:xfrm>
        </p:spPr>
        <p:txBody>
          <a:bodyPr/>
          <a:lstStyle/>
          <a:p>
            <a:r>
              <a:rPr lang="en-US" dirty="0"/>
              <a:t>Self-Care	</a:t>
            </a:r>
          </a:p>
        </p:txBody>
      </p:sp>
    </p:spTree>
    <p:extLst>
      <p:ext uri="{BB962C8B-B14F-4D97-AF65-F5344CB8AC3E}">
        <p14:creationId xmlns:p14="http://schemas.microsoft.com/office/powerpoint/2010/main" val="512819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6B06F-4622-45F0-9B52-3DFB4236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860"/>
            <a:ext cx="10515600" cy="78035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Promoting Resilience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BCA7A-7F50-4BD0-A4EA-D1AFE03B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31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84338D-2D2E-46CE-A371-766D242D2E5C}"/>
              </a:ext>
            </a:extLst>
          </p:cNvPr>
          <p:cNvSpPr txBox="1"/>
          <p:nvPr/>
        </p:nvSpPr>
        <p:spPr>
          <a:xfrm>
            <a:off x="838200" y="1309202"/>
            <a:ext cx="6598920" cy="517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tx2"/>
                </a:solidFill>
              </a:rPr>
              <a:t>Emotional Intelligence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tx2"/>
                </a:solidFill>
              </a:rPr>
              <a:t>Help-seeking behaviors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tx2"/>
                </a:solidFill>
              </a:rPr>
              <a:t>Optimism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tx2"/>
                </a:solidFill>
              </a:rPr>
              <a:t>Humor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tx2"/>
                </a:solidFill>
              </a:rPr>
              <a:t>Gratitude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733" b="1" dirty="0">
                <a:solidFill>
                  <a:schemeClr val="tx2"/>
                </a:solidFill>
              </a:rPr>
              <a:t>Relational wealth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7B21E1-5B98-488C-A468-716551F65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11" y="1513295"/>
            <a:ext cx="4859528" cy="485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18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08" y="178817"/>
            <a:ext cx="11070336" cy="2474935"/>
          </a:xfrm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cs typeface="ＭＳ Ｐゴシック"/>
              </a:rPr>
              <a:t>“Nurturing </a:t>
            </a:r>
            <a:r>
              <a:rPr lang="en-US" sz="3200" b="1" dirty="0">
                <a:solidFill>
                  <a:srgbClr val="0070C0"/>
                </a:solidFill>
                <a:cs typeface="ＭＳ Ｐゴシック"/>
              </a:rPr>
              <a:t>relationships</a:t>
            </a:r>
            <a:r>
              <a:rPr lang="en-US" sz="3200" b="1" dirty="0">
                <a:cs typeface="ＭＳ Ｐゴシック"/>
              </a:rPr>
              <a:t> with caring adults can </a:t>
            </a:r>
            <a:r>
              <a:rPr lang="en-US" sz="3200" b="1" u="sng" dirty="0">
                <a:cs typeface="ＭＳ Ｐゴシック"/>
              </a:rPr>
              <a:t>prevent or reverse</a:t>
            </a:r>
            <a:r>
              <a:rPr lang="en-US" sz="3200" b="1" dirty="0">
                <a:cs typeface="ＭＳ Ｐゴシック"/>
              </a:rPr>
              <a:t> the damaging effects of toxic stress.”</a:t>
            </a:r>
            <a:br>
              <a:rPr lang="en-US" sz="2800" b="1" dirty="0">
                <a:cs typeface="ＭＳ Ｐゴシック"/>
              </a:rPr>
            </a:br>
            <a:r>
              <a:rPr lang="en-US" sz="2800" b="1" dirty="0">
                <a:latin typeface="Garamond" panose="02020404030301010803" pitchFamily="18" charset="0"/>
                <a:cs typeface="ＭＳ Ｐゴシック"/>
              </a:rPr>
              <a:t>				</a:t>
            </a:r>
            <a:br>
              <a:rPr lang="en-US" sz="2800" b="1" dirty="0">
                <a:latin typeface="Garamond" panose="02020404030301010803" pitchFamily="18" charset="0"/>
                <a:cs typeface="ＭＳ Ｐゴシック"/>
              </a:rPr>
            </a:br>
            <a:r>
              <a:rPr lang="en-US" sz="2667" b="1" i="1" dirty="0">
                <a:latin typeface="+mn-lt"/>
                <a:cs typeface="ＭＳ Ｐゴシック"/>
              </a:rPr>
              <a:t>Dr. Nadine Burke Harris</a:t>
            </a:r>
            <a:br>
              <a:rPr lang="en-US" sz="2800" b="1" dirty="0">
                <a:latin typeface="Garamond" panose="02020404030301010803" pitchFamily="18" charset="0"/>
                <a:cs typeface="ＭＳ Ｐゴシック"/>
              </a:rPr>
            </a:br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185" y="2229265"/>
            <a:ext cx="53456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88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A95C26-5BE3-49B5-95AA-247BF870D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" y="164982"/>
            <a:ext cx="9558528" cy="63268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F773B-B640-469B-B315-5FF8BBCF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548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F6F1-AE47-4429-BA6B-23EDD1D1D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433"/>
            <a:ext cx="10515600" cy="812864"/>
          </a:xfrm>
        </p:spPr>
        <p:txBody>
          <a:bodyPr/>
          <a:lstStyle/>
          <a:p>
            <a:r>
              <a:rPr lang="en-US" dirty="0"/>
              <a:t>Brain Power: From Neurons to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E9617-2639-4BCD-A0F3-B679AD482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80177"/>
            <a:ext cx="10515600" cy="588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67" dirty="0">
                <a:hlinkClick r:id="rId2"/>
              </a:rPr>
              <a:t>https://video.search.yahoo.com/yhs/search?fr=yhs-itm-001&amp;hsimp=yhs-001&amp;hspart=itm&amp;p=brain+power%3A+from+neurons+to+networks#id=1&amp;vid=1af7757fb01aac4c6ee6920b9300c30b&amp;action=click</a:t>
            </a:r>
            <a:endParaRPr lang="en-US" sz="146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FA91D-1575-49A2-B764-0B9E1ECE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B2F82-1303-4512-A37F-F866E6FDF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92" y="1202521"/>
            <a:ext cx="8103616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15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22432-9EFB-42BD-88E4-168F40027B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5503" y="1783606"/>
            <a:ext cx="6521189" cy="1528233"/>
          </a:xfrm>
        </p:spPr>
        <p:txBody>
          <a:bodyPr/>
          <a:lstStyle/>
          <a:p>
            <a:r>
              <a:rPr lang="en-US" sz="6400" dirty="0"/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DCC858-260F-4856-9A8F-C1C4135594B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18415" y="3311839"/>
            <a:ext cx="5595365" cy="1651499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Lori Robinson, MSW</a:t>
            </a:r>
          </a:p>
          <a:p>
            <a:r>
              <a:rPr lang="en-US" dirty="0">
                <a:latin typeface="+mn-lt"/>
              </a:rPr>
              <a:t>Lori_Robinson@tempe.gov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35F7A9-EBE6-4AD7-BD2C-0A086798EA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20352" y="6383867"/>
            <a:ext cx="1771649" cy="366184"/>
          </a:xfrm>
          <a:prstGeom prst="rect">
            <a:avLst/>
          </a:prstGeom>
        </p:spPr>
        <p:txBody>
          <a:bodyPr/>
          <a:lstStyle/>
          <a:p>
            <a:fld id="{14325DBA-8968-4040-B5EB-37D8905E34E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72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321" y="189190"/>
            <a:ext cx="7886700" cy="933943"/>
          </a:xfrm>
        </p:spPr>
        <p:txBody>
          <a:bodyPr/>
          <a:lstStyle/>
          <a:p>
            <a:pPr algn="ctr"/>
            <a:r>
              <a:rPr lang="en-US" dirty="0"/>
              <a:t>Online Resources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193" y="1690689"/>
            <a:ext cx="4453479" cy="38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361" y="1690689"/>
            <a:ext cx="4650640" cy="41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59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346" y="162559"/>
            <a:ext cx="8977745" cy="64484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Resources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36345" y="1105192"/>
            <a:ext cx="7595755" cy="541956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Academic Pediatric Association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Arizona Trauma Institute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Arizona Youth Survey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Dr. Robert Anda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Bronfenbrenner Ecological Systems Theory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Center on the Developing Child, Harvard University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Changing Minds.org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/>
              <a:t>Dr. Sandra Bloom. </a:t>
            </a:r>
            <a:r>
              <a:rPr lang="en-US" sz="1600" i="1" dirty="0"/>
              <a:t>The Sanctuary Model </a:t>
            </a:r>
            <a:r>
              <a:rPr lang="en-US" sz="1600" dirty="0">
                <a:hlinkClick r:id="rId2"/>
              </a:rPr>
              <a:t>http://www.sanctuaryweb.com/</a:t>
            </a:r>
            <a:endParaRPr lang="en-US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Felitti, Vincent et al. ACE Study. Journal of American Medicine. 1998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1600" dirty="0"/>
              <a:t>International Association of Trauma Professionals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en-US" sz="1600" dirty="0"/>
              <a:t>National Child Traumatic Stress Network – </a:t>
            </a:r>
            <a:r>
              <a:rPr lang="en-US" altLang="en-US" sz="1600" dirty="0">
                <a:hlinkClick r:id="rId3"/>
              </a:rPr>
              <a:t>www.nctsnet.org</a:t>
            </a:r>
            <a:endParaRPr lang="en-US" altLang="en-US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/>
              <a:t>National Survey of Children’s Health, 2012, 2016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/>
              <a:t>SAMSHA- Trauma Informed Approach and Systems </a:t>
            </a:r>
            <a:r>
              <a:rPr lang="en-US" sz="1600" dirty="0">
                <a:hlinkClick r:id="rId4"/>
              </a:rPr>
              <a:t>https://www.samhsa.gov/nctic/trauma-interventions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543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en-US" dirty="0"/>
              <a:t>Repeated 1 or More Grades</a:t>
            </a:r>
          </a:p>
        </p:txBody>
      </p:sp>
      <p:graphicFrame>
        <p:nvGraphicFramePr>
          <p:cNvPr id="2" name="Chart 3"/>
          <p:cNvGraphicFramePr>
            <a:graphicFrameLocks/>
          </p:cNvGraphicFramePr>
          <p:nvPr/>
        </p:nvGraphicFramePr>
        <p:xfrm>
          <a:off x="2819401" y="2653792"/>
          <a:ext cx="6035675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7588" name="Picture 4" descr="http://www.gulawweekly.org/storage/post-images/fail.jpg?__SQUARESPACE_CACHEVERSION=13279794718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9" y="1228154"/>
            <a:ext cx="18161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4EEB38-3F4E-4B21-9862-F563F58606FF}"/>
              </a:ext>
            </a:extLst>
          </p:cNvPr>
          <p:cNvSpPr/>
          <p:nvPr/>
        </p:nvSpPr>
        <p:spPr>
          <a:xfrm>
            <a:off x="0" y="6365558"/>
            <a:ext cx="3436710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67" dirty="0">
                <a:solidFill>
                  <a:srgbClr val="002060"/>
                </a:solidFill>
              </a:rPr>
              <a:t>-</a:t>
            </a:r>
            <a:r>
              <a:rPr lang="en-US" altLang="en-US" sz="1467" i="1" dirty="0">
                <a:solidFill>
                  <a:srgbClr val="002060"/>
                </a:solidFill>
              </a:rPr>
              <a:t>National Survey of Children’s Health, 2012</a:t>
            </a:r>
            <a:endParaRPr lang="en-US" sz="1467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85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15D8-F910-464D-B966-472DBB27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6" y="151504"/>
            <a:ext cx="10515600" cy="902272"/>
          </a:xfrm>
        </p:spPr>
        <p:txBody>
          <a:bodyPr/>
          <a:lstStyle/>
          <a:p>
            <a:pPr algn="ctr"/>
            <a:r>
              <a:rPr lang="en-US" b="1" dirty="0"/>
              <a:t>Chronic Absenteeism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CCC97B-0379-4716-A4FA-94968251A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04" y="2036458"/>
            <a:ext cx="5676491" cy="34726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A3EF5-D478-42E1-95EF-EAA49694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DEBD9-B845-4B4D-BFFE-2E7C56C959C8}"/>
              </a:ext>
            </a:extLst>
          </p:cNvPr>
          <p:cNvSpPr txBox="1"/>
          <p:nvPr/>
        </p:nvSpPr>
        <p:spPr>
          <a:xfrm>
            <a:off x="341376" y="1618361"/>
            <a:ext cx="5242560" cy="3846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67" dirty="0">
                <a:solidFill>
                  <a:srgbClr val="002060"/>
                </a:solidFill>
              </a:rPr>
              <a:t>ACEs are associated with chronic absenteeism in children and poor workplace attendance in adults.</a:t>
            </a:r>
          </a:p>
          <a:p>
            <a:pPr>
              <a:lnSpc>
                <a:spcPct val="200000"/>
              </a:lnSpc>
            </a:pPr>
            <a:endParaRPr lang="en-US" sz="1467" dirty="0"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1467" dirty="0">
                <a:solidFill>
                  <a:srgbClr val="002060"/>
                </a:solidFill>
              </a:rPr>
              <a:t>-Academic Pediatric Association, 2017; </a:t>
            </a:r>
          </a:p>
          <a:p>
            <a:pPr>
              <a:lnSpc>
                <a:spcPct val="200000"/>
              </a:lnSpc>
            </a:pPr>
            <a:r>
              <a:rPr lang="en-US" sz="1467" dirty="0">
                <a:solidFill>
                  <a:srgbClr val="002060"/>
                </a:solidFill>
              </a:rPr>
              <a:t>Oregon Pediatric Improvement Partnership, 2017</a:t>
            </a:r>
          </a:p>
        </p:txBody>
      </p:sp>
    </p:spTree>
    <p:extLst>
      <p:ext uri="{BB962C8B-B14F-4D97-AF65-F5344CB8AC3E}">
        <p14:creationId xmlns:p14="http://schemas.microsoft.com/office/powerpoint/2010/main" val="264769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2616" y="252596"/>
            <a:ext cx="9599168" cy="85725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b="1" dirty="0"/>
              <a:t>By Adolescence Children Seek Relief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372616" y="1219200"/>
            <a:ext cx="8991600" cy="5638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3500" dirty="0">
                <a:solidFill>
                  <a:srgbClr val="002060"/>
                </a:solidFill>
              </a:rPr>
              <a:t>Cutting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500" dirty="0">
                <a:solidFill>
                  <a:srgbClr val="002060"/>
                </a:solidFill>
              </a:rPr>
              <a:t>Drinking alcohol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500" dirty="0">
                <a:solidFill>
                  <a:srgbClr val="002060"/>
                </a:solidFill>
              </a:rPr>
              <a:t>Smoking tobacco*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500" dirty="0">
                <a:solidFill>
                  <a:srgbClr val="002060"/>
                </a:solidFill>
              </a:rPr>
              <a:t>Sexual promiscuity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500" dirty="0">
                <a:solidFill>
                  <a:srgbClr val="002060"/>
                </a:solidFill>
              </a:rPr>
              <a:t>Using drugs*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500" dirty="0">
                <a:solidFill>
                  <a:srgbClr val="002060"/>
                </a:solidFill>
              </a:rPr>
              <a:t>Overeating/eating disorders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500" dirty="0">
                <a:solidFill>
                  <a:srgbClr val="002060"/>
                </a:solidFill>
              </a:rPr>
              <a:t>Delinquent behavior, violence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1800" dirty="0"/>
              <a:t>*Note: nicotine and methamphetamines                        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1800" dirty="0"/>
              <a:t>are anti-depressants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dirty="0"/>
          </a:p>
        </p:txBody>
      </p:sp>
      <p:pic>
        <p:nvPicPr>
          <p:cNvPr id="31748" name="Picture 5" descr="vandalsREX_468x3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158136"/>
            <a:ext cx="1943100" cy="127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teenDru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15022"/>
            <a:ext cx="2057400" cy="12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http://teen-drug-abuse-4.wikispaces.com/file/view/teen-alcoholism-drug-addiction.jpg/341053678/746x380/teen-alcoholism-drug-addic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58" y="1966682"/>
            <a:ext cx="2405063" cy="122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47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altLang="en-US" sz="4800" b="1" dirty="0"/>
              <a:t>High Risk Teen </a:t>
            </a:r>
            <a:r>
              <a:rPr lang="en-US" altLang="en-US" sz="4800" b="1" i="1" dirty="0"/>
              <a:t>Behaviors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95533" y="1690688"/>
            <a:ext cx="7998968" cy="46482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US" altLang="en-US" dirty="0"/>
              <a:t>May not be the core </a:t>
            </a:r>
            <a:r>
              <a:rPr lang="en-US" altLang="en-US" b="1" dirty="0">
                <a:solidFill>
                  <a:srgbClr val="0000FF"/>
                </a:solidFill>
              </a:rPr>
              <a:t>problem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US" altLang="en-US" dirty="0"/>
              <a:t>They may be </a:t>
            </a:r>
            <a:r>
              <a:rPr lang="en-US" altLang="en-US" b="1" dirty="0">
                <a:solidFill>
                  <a:srgbClr val="0000FF"/>
                </a:solidFill>
              </a:rPr>
              <a:t>the solution</a:t>
            </a:r>
            <a:endParaRPr lang="en-US" altLang="en-US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US" altLang="en-US" dirty="0"/>
              <a:t>A way to feel in control, safe or just better                                                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US" altLang="en-US" dirty="0"/>
              <a:t>Dismissing them as “bad habits”                                         or “self destructive behaviors                                       misses their functionality.</a:t>
            </a:r>
          </a:p>
          <a:p>
            <a:pPr marL="457189" lvl="1" indent="0">
              <a:buNone/>
            </a:pPr>
            <a:endParaRPr lang="en-US" altLang="en-US" dirty="0"/>
          </a:p>
          <a:p>
            <a:pPr lvl="1" eaLnBrk="1" hangingPunct="1">
              <a:buFontTx/>
              <a:buChar char="•"/>
            </a:pPr>
            <a:endParaRPr lang="en-US" altLang="en-US" dirty="0"/>
          </a:p>
        </p:txBody>
      </p:sp>
      <p:pic>
        <p:nvPicPr>
          <p:cNvPr id="32772" name="Picture 5" descr="ht_teen_warning_signs_071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02" y="2629408"/>
            <a:ext cx="2718197" cy="260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4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BC6E27-A7D8-4320-A3E0-8B52DD1F359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64" y="89408"/>
            <a:ext cx="9745472" cy="6673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2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070FD-B02E-48A1-99D5-362993A5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ADD1C8-2365-4AA6-8B36-AAFF6D699EE5}"/>
              </a:ext>
            </a:extLst>
          </p:cNvPr>
          <p:cNvGraphicFramePr/>
          <p:nvPr/>
        </p:nvGraphicFramePr>
        <p:xfrm>
          <a:off x="2032000" y="138176"/>
          <a:ext cx="8128000" cy="6000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0369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717</Words>
  <Application>Microsoft Office PowerPoint</Application>
  <PresentationFormat>Widescreen</PresentationFormat>
  <Paragraphs>166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Impact of Stress on Children</vt:lpstr>
      <vt:lpstr>Repeated 1 or More Grades</vt:lpstr>
      <vt:lpstr>Chronic Absenteeism</vt:lpstr>
      <vt:lpstr>By Adolescence Children Seek Relief</vt:lpstr>
      <vt:lpstr>High Risk Teen Behaviors</vt:lpstr>
      <vt:lpstr>PowerPoint Presentation</vt:lpstr>
      <vt:lpstr>PowerPoint Presentation</vt:lpstr>
      <vt:lpstr> Arizona ranks last as the state with the highest proportion of  children 0-17 years of age that experienced 2 or more ACEs</vt:lpstr>
      <vt:lpstr>   18% of Arizona’s children have experienced 3 or more ACEs (1 out of 5) National Survey of Children’s Health, 2016  </vt:lpstr>
      <vt:lpstr>AZ Kids with 5+ ACES  Would Fill State Farm Stadium</vt:lpstr>
      <vt:lpstr>Equity vs. Equality</vt:lpstr>
      <vt:lpstr>Resilience = Biology + Environment  </vt:lpstr>
      <vt:lpstr>Protective Factor = CONNECTION</vt:lpstr>
      <vt:lpstr>What Can I do?</vt:lpstr>
      <vt:lpstr>PowerPoint Presentation</vt:lpstr>
      <vt:lpstr>Procedural Memory</vt:lpstr>
      <vt:lpstr>Connection = Safety = Healing</vt:lpstr>
      <vt:lpstr>Changing Minds: Gestures That Can Heal</vt:lpstr>
      <vt:lpstr>Take Care of Yourself</vt:lpstr>
      <vt:lpstr>Strengths-Based</vt:lpstr>
      <vt:lpstr>PowerPoint Presentation</vt:lpstr>
      <vt:lpstr>Emotional strain/cost for the helper of working with those in crisis, suffering and with  trauma histories.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Promoting Resilience</vt:lpstr>
      <vt:lpstr>“Nurturing relationships with caring adults can prevent or reverse the damaging effects of toxic stress.”      Dr. Nadine Burke Harris </vt:lpstr>
      <vt:lpstr>PowerPoint Presentation</vt:lpstr>
      <vt:lpstr>Brain Power: From Neurons to Networks</vt:lpstr>
      <vt:lpstr>PowerPoint Presentation</vt:lpstr>
      <vt:lpstr>Online Resources</vt:lpstr>
      <vt:lpstr>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Carolen Letavec</dc:creator>
  <cp:lastModifiedBy>Carolen Letavec</cp:lastModifiedBy>
  <cp:revision>1</cp:revision>
  <dcterms:created xsi:type="dcterms:W3CDTF">2019-06-20T15:39:16Z</dcterms:created>
  <dcterms:modified xsi:type="dcterms:W3CDTF">2019-06-20T15:41:59Z</dcterms:modified>
</cp:coreProperties>
</file>