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Proxima Nova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bold.fntdata"/><Relationship Id="rId11" Type="http://schemas.openxmlformats.org/officeDocument/2006/relationships/slide" Target="slides/slide6.xml"/><Relationship Id="rId22" Type="http://schemas.openxmlformats.org/officeDocument/2006/relationships/font" Target="fonts/ProximaNova-boldItalic.fntdata"/><Relationship Id="rId10" Type="http://schemas.openxmlformats.org/officeDocument/2006/relationships/slide" Target="slides/slide5.xml"/><Relationship Id="rId21" Type="http://schemas.openxmlformats.org/officeDocument/2006/relationships/font" Target="fonts/ProximaNova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ProximaNova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TITLE_AND_BODY_1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" type="body"/>
          </p:nvPr>
        </p:nvSpPr>
        <p:spPr>
          <a:xfrm>
            <a:off x="311700" y="6952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2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60" name="Google Shape;60;p12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3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oogle Shape;19;p4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" name="Google Shape;20;p4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3048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p5"/>
          <p:cNvSpPr txBox="1"/>
          <p:nvPr>
            <p:ph idx="2" type="subTitle"/>
          </p:nvPr>
        </p:nvSpPr>
        <p:spPr>
          <a:xfrm>
            <a:off x="387975" y="789025"/>
            <a:ext cx="8520600" cy="8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" type="body"/>
          </p:nvPr>
        </p:nvSpPr>
        <p:spPr>
          <a:xfrm>
            <a:off x="311700" y="13810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6"/>
          <p:cNvSpPr txBox="1"/>
          <p:nvPr>
            <p:ph idx="2" type="body"/>
          </p:nvPr>
        </p:nvSpPr>
        <p:spPr>
          <a:xfrm>
            <a:off x="4832400" y="13048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6"/>
          <p:cNvSpPr txBox="1"/>
          <p:nvPr>
            <p:ph idx="3" type="subTitle"/>
          </p:nvPr>
        </p:nvSpPr>
        <p:spPr>
          <a:xfrm>
            <a:off x="386975" y="864000"/>
            <a:ext cx="8368200" cy="8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4" type="body"/>
          </p:nvPr>
        </p:nvSpPr>
        <p:spPr>
          <a:xfrm>
            <a:off x="4813725" y="3822525"/>
            <a:ext cx="3999900" cy="2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73050" lvl="0" marL="4572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sz="700"/>
            </a:lvl1pPr>
            <a:lvl2pPr indent="-260350" lvl="1" marL="9144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2pPr>
            <a:lvl3pPr indent="-260350" lvl="2" marL="13716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3pPr>
            <a:lvl4pPr indent="-260350" lvl="3" marL="18288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4pPr>
            <a:lvl5pPr indent="-260350" lvl="4" marL="22860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5pPr>
            <a:lvl6pPr indent="-260350" lvl="5" marL="27432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6pPr>
            <a:lvl7pPr indent="-260350" lvl="6" marL="32004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7pPr>
            <a:lvl8pPr indent="-260350" lvl="7" marL="36576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8pPr>
            <a:lvl9pPr indent="-260350" lvl="8" marL="41148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Google Shape;46;p1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" name="Google Shape;48;p10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1700" y="13048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0" name="Google Shape;50;p10"/>
          <p:cNvSpPr txBox="1"/>
          <p:nvPr>
            <p:ph idx="2" type="body"/>
          </p:nvPr>
        </p:nvSpPr>
        <p:spPr>
          <a:xfrm>
            <a:off x="4832400" y="13048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1" name="Google Shape;51;p10"/>
          <p:cNvSpPr txBox="1"/>
          <p:nvPr>
            <p:ph idx="3" type="subTitle"/>
          </p:nvPr>
        </p:nvSpPr>
        <p:spPr>
          <a:xfrm>
            <a:off x="386975" y="787800"/>
            <a:ext cx="8368200" cy="8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52" name="Google Shape;52;p10"/>
          <p:cNvSpPr txBox="1"/>
          <p:nvPr>
            <p:ph idx="4" type="body"/>
          </p:nvPr>
        </p:nvSpPr>
        <p:spPr>
          <a:xfrm>
            <a:off x="4813725" y="3822525"/>
            <a:ext cx="3999900" cy="2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73050" lvl="0" marL="4572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sz="700"/>
            </a:lvl1pPr>
            <a:lvl2pPr indent="-260350" lvl="1" marL="9144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2pPr>
            <a:lvl3pPr indent="-260350" lvl="2" marL="13716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3pPr>
            <a:lvl4pPr indent="-260350" lvl="3" marL="18288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4pPr>
            <a:lvl5pPr indent="-260350" lvl="4" marL="22860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5pPr>
            <a:lvl6pPr indent="-260350" lvl="5" marL="27432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6pPr>
            <a:lvl7pPr indent="-260350" lvl="6" marL="32004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7pPr>
            <a:lvl8pPr indent="-260350" lvl="7" marL="36576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8pPr>
            <a:lvl9pPr indent="-260350" lvl="8" marL="41148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9pPr>
          </a:lstStyle>
          <a:p/>
        </p:txBody>
      </p:sp>
      <p:sp>
        <p:nvSpPr>
          <p:cNvPr id="53" name="Google Shape;53;p10"/>
          <p:cNvSpPr txBox="1"/>
          <p:nvPr>
            <p:ph idx="5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b="0" i="0" sz="1800" u="none" cap="none" strike="noStrik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 b="0" i="0" sz="1400" u="none" cap="none" strike="noStrik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 b="0" i="0" sz="1400" u="none" cap="none" strike="noStrik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 b="0" i="0" sz="1400" u="none" cap="none" strike="noStrik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 b="0" i="0" sz="1400" u="none" cap="none" strike="noStrik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 b="0" i="0" sz="1400" u="none" cap="none" strike="noStrik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 b="0" i="0" sz="1400" u="none" cap="none" strike="noStrik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 b="0" i="0" sz="1400" u="none" cap="none" strike="noStrik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 b="0" i="0" sz="1400" u="none" cap="none" strike="noStrik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/>
              <a:t>Introduction to Hypertension</a:t>
            </a:r>
            <a:endParaRPr/>
          </a:p>
        </p:txBody>
      </p:sp>
      <p:sp>
        <p:nvSpPr>
          <p:cNvPr id="69" name="Google Shape;69;p14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4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00" u="none" cap="none" strike="noStrike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228600" y="1508670"/>
            <a:ext cx="8686800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228600" y="1508670"/>
            <a:ext cx="4190999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228600" y="1508670"/>
            <a:ext cx="4190999" cy="1782663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0" lIns="190500" spcFirstLastPara="1" rIns="0" wrap="square" tIns="0">
            <a:spAutoFit/>
          </a:bodyPr>
          <a:lstStyle/>
          <a:p>
            <a:pPr indent="-9144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Definition:</a:t>
            </a: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Hypertension, or high blood pressure, is a condition where the force of the blood against the artery walls is consistently too high.</a:t>
            </a:r>
            <a:endParaRPr/>
          </a:p>
          <a:p>
            <a:pPr indent="-91440" lvl="1" marL="228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Causes:</a:t>
            </a: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Genetics, poor diet, lack of physical activity, obesity, excessive alcohol consumption, stress, and chronic conditions such as kidney disease.</a:t>
            </a:r>
            <a:endParaRPr/>
          </a:p>
        </p:txBody>
      </p:sp>
      <p:sp>
        <p:nvSpPr>
          <p:cNvPr id="74" name="Google Shape;74;p14"/>
          <p:cNvSpPr/>
          <p:nvPr/>
        </p:nvSpPr>
        <p:spPr>
          <a:xfrm>
            <a:off x="4724400" y="1508670"/>
            <a:ext cx="4190999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4724400" y="1508670"/>
            <a:ext cx="4190999" cy="23593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mpe3n3qpx2.png" id="76" name="Google Shape;7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4400" y="1508670"/>
            <a:ext cx="4190999" cy="2359372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/>
          <p:nvPr/>
        </p:nvSpPr>
        <p:spPr>
          <a:xfrm>
            <a:off x="4724400" y="3944242"/>
            <a:ext cx="4190999" cy="152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4"/>
          <p:cNvSpPr txBox="1"/>
          <p:nvPr/>
        </p:nvSpPr>
        <p:spPr>
          <a:xfrm>
            <a:off x="4724400" y="3944242"/>
            <a:ext cx="4190999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Photo by Mufid Majnun on Unsplash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3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/>
              <a:t>Diet Management</a:t>
            </a:r>
            <a:endParaRPr/>
          </a:p>
        </p:txBody>
      </p:sp>
      <p:sp>
        <p:nvSpPr>
          <p:cNvPr id="198" name="Google Shape;198;p23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3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00" u="none" cap="none" strike="noStrike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0" name="Google Shape;200;p23"/>
          <p:cNvSpPr/>
          <p:nvPr/>
        </p:nvSpPr>
        <p:spPr>
          <a:xfrm>
            <a:off x="228600" y="1508670"/>
            <a:ext cx="8686800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3"/>
          <p:cNvSpPr/>
          <p:nvPr/>
        </p:nvSpPr>
        <p:spPr>
          <a:xfrm>
            <a:off x="228600" y="1508670"/>
            <a:ext cx="4190999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3"/>
          <p:cNvSpPr txBox="1"/>
          <p:nvPr/>
        </p:nvSpPr>
        <p:spPr>
          <a:xfrm>
            <a:off x="228600" y="1508670"/>
            <a:ext cx="4190999" cy="1729382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0" lIns="190500" spcFirstLastPara="1" rIns="0" wrap="square" tIns="0">
            <a:spAutoFit/>
          </a:bodyPr>
          <a:lstStyle/>
          <a:p>
            <a:pPr indent="-9144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Type 1 and Type 2:</a:t>
            </a: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Balancing insulin doses with carbohydrate intake.</a:t>
            </a:r>
            <a:endParaRPr/>
          </a:p>
          <a:p>
            <a:pPr indent="-91440" lvl="1" marL="228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Healthy Eating:</a:t>
            </a: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Emphasizing whole grains, vegetables, lean proteins, healthy fats.</a:t>
            </a:r>
            <a:endParaRPr/>
          </a:p>
          <a:p>
            <a:pPr indent="-91440" lvl="1" marL="228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Glycemic Index:</a:t>
            </a: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Choosing foods with a lower glycemic index.</a:t>
            </a:r>
            <a:endParaRPr/>
          </a:p>
        </p:txBody>
      </p:sp>
      <p:sp>
        <p:nvSpPr>
          <p:cNvPr id="203" name="Google Shape;203;p23"/>
          <p:cNvSpPr/>
          <p:nvPr/>
        </p:nvSpPr>
        <p:spPr>
          <a:xfrm>
            <a:off x="4724400" y="1508670"/>
            <a:ext cx="4190999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3"/>
          <p:cNvSpPr txBox="1"/>
          <p:nvPr/>
        </p:nvSpPr>
        <p:spPr>
          <a:xfrm>
            <a:off x="4724400" y="1508670"/>
            <a:ext cx="4190999" cy="23593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mppd0debsx.png" id="205" name="Google Shape;20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4400" y="1508670"/>
            <a:ext cx="4190999" cy="2359372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3"/>
          <p:cNvSpPr/>
          <p:nvPr/>
        </p:nvSpPr>
        <p:spPr>
          <a:xfrm>
            <a:off x="4724400" y="3944242"/>
            <a:ext cx="4190999" cy="152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3"/>
          <p:cNvSpPr txBox="1"/>
          <p:nvPr/>
        </p:nvSpPr>
        <p:spPr>
          <a:xfrm>
            <a:off x="4724400" y="3944242"/>
            <a:ext cx="4190999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Photo by Magalie De Preux on Unsplash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4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/>
              <a:t>Insulin Use and Dosing</a:t>
            </a:r>
            <a:endParaRPr/>
          </a:p>
        </p:txBody>
      </p:sp>
      <p:sp>
        <p:nvSpPr>
          <p:cNvPr id="213" name="Google Shape;213;p24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4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00" u="none" cap="none" strike="noStrike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5" name="Google Shape;215;p24"/>
          <p:cNvSpPr/>
          <p:nvPr/>
        </p:nvSpPr>
        <p:spPr>
          <a:xfrm>
            <a:off x="228600" y="1508670"/>
            <a:ext cx="8686800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4"/>
          <p:cNvSpPr/>
          <p:nvPr/>
        </p:nvSpPr>
        <p:spPr>
          <a:xfrm>
            <a:off x="228600" y="1508670"/>
            <a:ext cx="4190999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24"/>
          <p:cNvSpPr txBox="1"/>
          <p:nvPr/>
        </p:nvSpPr>
        <p:spPr>
          <a:xfrm>
            <a:off x="228600" y="1508670"/>
            <a:ext cx="4190999" cy="1729382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0" lIns="190500" spcFirstLastPara="1" rIns="0" wrap="square" tIns="0">
            <a:spAutoFit/>
          </a:bodyPr>
          <a:lstStyle/>
          <a:p>
            <a:pPr indent="-9144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Types of Insulin:</a:t>
            </a: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Rapid-acting, short-acting, intermediate-acting, long-acting.</a:t>
            </a:r>
            <a:endParaRPr/>
          </a:p>
          <a:p>
            <a:pPr indent="-91440" lvl="1" marL="228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Dosing:</a:t>
            </a: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Based on carbohydrate intake, blood glucose levels, physical activity, and other factors.</a:t>
            </a:r>
            <a:endParaRPr/>
          </a:p>
          <a:p>
            <a:pPr indent="-91440" lvl="1" marL="228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Administration:</a:t>
            </a: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Injection techniques, use of insulin pens and pumps.</a:t>
            </a:r>
            <a:endParaRPr/>
          </a:p>
        </p:txBody>
      </p:sp>
      <p:sp>
        <p:nvSpPr>
          <p:cNvPr id="218" name="Google Shape;218;p24"/>
          <p:cNvSpPr/>
          <p:nvPr/>
        </p:nvSpPr>
        <p:spPr>
          <a:xfrm>
            <a:off x="4724400" y="1508670"/>
            <a:ext cx="4190999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24"/>
          <p:cNvSpPr txBox="1"/>
          <p:nvPr/>
        </p:nvSpPr>
        <p:spPr>
          <a:xfrm>
            <a:off x="4724400" y="1508670"/>
            <a:ext cx="4190999" cy="23593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mpnh3pz_01.png" id="220" name="Google Shape;22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4400" y="1508670"/>
            <a:ext cx="4190999" cy="2359372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4"/>
          <p:cNvSpPr/>
          <p:nvPr/>
        </p:nvSpPr>
        <p:spPr>
          <a:xfrm>
            <a:off x="4724400" y="3944242"/>
            <a:ext cx="4190999" cy="152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4"/>
          <p:cNvSpPr txBox="1"/>
          <p:nvPr/>
        </p:nvSpPr>
        <p:spPr>
          <a:xfrm>
            <a:off x="4724400" y="3944242"/>
            <a:ext cx="4190999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Photo by Matt C on Unsplash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5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/>
              <a:t>Future of Diabetes Management</a:t>
            </a:r>
            <a:endParaRPr/>
          </a:p>
        </p:txBody>
      </p:sp>
      <p:sp>
        <p:nvSpPr>
          <p:cNvPr id="228" name="Google Shape;228;p25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25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00" u="none" cap="none" strike="noStrike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0" name="Google Shape;230;p25"/>
          <p:cNvSpPr/>
          <p:nvPr/>
        </p:nvSpPr>
        <p:spPr>
          <a:xfrm>
            <a:off x="228600" y="1508670"/>
            <a:ext cx="8686800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5"/>
          <p:cNvSpPr/>
          <p:nvPr/>
        </p:nvSpPr>
        <p:spPr>
          <a:xfrm>
            <a:off x="228600" y="1508670"/>
            <a:ext cx="4190999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25"/>
          <p:cNvSpPr txBox="1"/>
          <p:nvPr/>
        </p:nvSpPr>
        <p:spPr>
          <a:xfrm>
            <a:off x="228600" y="1508670"/>
            <a:ext cx="4190999" cy="1165621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0" lIns="190500" spcFirstLastPara="1" rIns="0" wrap="square" tIns="0">
            <a:spAutoFit/>
          </a:bodyPr>
          <a:lstStyle/>
          <a:p>
            <a:pPr indent="-9144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Technological Advances:</a:t>
            </a: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Insulin pumps, artificial pancreas, non-invasive glucose monitoring.</a:t>
            </a:r>
            <a:endParaRPr/>
          </a:p>
          <a:p>
            <a:pPr indent="-91440" lvl="1" marL="228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Pancreas Transplant:</a:t>
            </a: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Indications, procedure, and outcomes.</a:t>
            </a:r>
            <a:endParaRPr/>
          </a:p>
        </p:txBody>
      </p:sp>
      <p:sp>
        <p:nvSpPr>
          <p:cNvPr id="233" name="Google Shape;233;p25"/>
          <p:cNvSpPr/>
          <p:nvPr/>
        </p:nvSpPr>
        <p:spPr>
          <a:xfrm>
            <a:off x="4724400" y="1508670"/>
            <a:ext cx="4190999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25"/>
          <p:cNvSpPr txBox="1"/>
          <p:nvPr/>
        </p:nvSpPr>
        <p:spPr>
          <a:xfrm>
            <a:off x="4724400" y="1508670"/>
            <a:ext cx="4190999" cy="23593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mp4l1qjmlb.png" id="235" name="Google Shape;23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4400" y="1508670"/>
            <a:ext cx="4190999" cy="2359372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5"/>
          <p:cNvSpPr/>
          <p:nvPr/>
        </p:nvSpPr>
        <p:spPr>
          <a:xfrm>
            <a:off x="4724400" y="3944242"/>
            <a:ext cx="4190999" cy="152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25"/>
          <p:cNvSpPr txBox="1"/>
          <p:nvPr/>
        </p:nvSpPr>
        <p:spPr>
          <a:xfrm>
            <a:off x="4724400" y="3944242"/>
            <a:ext cx="4190999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Photo by Akash Deep on Unsplash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6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/>
              <a:t>References</a:t>
            </a:r>
            <a:endParaRPr/>
          </a:p>
        </p:txBody>
      </p:sp>
      <p:sp>
        <p:nvSpPr>
          <p:cNvPr id="243" name="Google Shape;243;p26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26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00" u="none" cap="none" strike="noStrike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5" name="Google Shape;245;p26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26"/>
          <p:cNvSpPr txBox="1"/>
          <p:nvPr/>
        </p:nvSpPr>
        <p:spPr>
          <a:xfrm>
            <a:off x="228600" y="1508670"/>
            <a:ext cx="8686800" cy="1112341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0" lIns="190500" spcFirstLastPara="1" rIns="0" wrap="square" tIns="0">
            <a:spAutoFit/>
          </a:bodyPr>
          <a:lstStyle/>
          <a:p>
            <a:pPr indent="-9144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National Institutes of Health (NIH):</a:t>
            </a: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[Diabetes](https://www.nih.gov/)</a:t>
            </a:r>
            <a:endParaRPr/>
          </a:p>
          <a:p>
            <a:pPr indent="-91440" lvl="1" marL="228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Centers for Disease Control and Prevention (CDC):</a:t>
            </a: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[Diabetes](https://www.cdc.gov/diabetes/home/index.html)</a:t>
            </a:r>
            <a:endParaRPr/>
          </a:p>
          <a:p>
            <a:pPr indent="-91440" lvl="1" marL="228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American Diabetes Association (ADA):</a:t>
            </a: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[Diabetes](https://www.diabetes.org/)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/>
              <a:t>Pathophysiology</a:t>
            </a:r>
            <a:endParaRPr/>
          </a:p>
        </p:txBody>
      </p:sp>
      <p:sp>
        <p:nvSpPr>
          <p:cNvPr id="84" name="Google Shape;84;p15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5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00" u="none" cap="none" strike="noStrike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6" name="Google Shape;86;p15"/>
          <p:cNvSpPr/>
          <p:nvPr/>
        </p:nvSpPr>
        <p:spPr>
          <a:xfrm>
            <a:off x="228600" y="1508670"/>
            <a:ext cx="8686800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5"/>
          <p:cNvSpPr/>
          <p:nvPr/>
        </p:nvSpPr>
        <p:spPr>
          <a:xfrm>
            <a:off x="228600" y="1508670"/>
            <a:ext cx="4190999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5"/>
          <p:cNvSpPr txBox="1"/>
          <p:nvPr/>
        </p:nvSpPr>
        <p:spPr>
          <a:xfrm>
            <a:off x="228600" y="1508670"/>
            <a:ext cx="4190999" cy="1114722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0" lIns="190500" spcFirstLastPara="1" rIns="0" wrap="square" tIns="0">
            <a:spAutoFit/>
          </a:bodyPr>
          <a:lstStyle/>
          <a:p>
            <a:pPr indent="-9144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Mechanisms:</a:t>
            </a: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Increased cardiac output, increased peripheral resistance, or both. Chronic hypertension can lead to damage of the heart, blood vessels, kidneys, and other organs.</a:t>
            </a:r>
            <a:endParaRPr/>
          </a:p>
        </p:txBody>
      </p:sp>
      <p:sp>
        <p:nvSpPr>
          <p:cNvPr id="89" name="Google Shape;89;p15"/>
          <p:cNvSpPr/>
          <p:nvPr/>
        </p:nvSpPr>
        <p:spPr>
          <a:xfrm>
            <a:off x="4724400" y="1508670"/>
            <a:ext cx="4190999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4724400" y="1508670"/>
            <a:ext cx="4190999" cy="23593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mpdn3y4nht.png" id="91" name="Google Shape;9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4400" y="1508670"/>
            <a:ext cx="4190999" cy="2359372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5"/>
          <p:cNvSpPr/>
          <p:nvPr/>
        </p:nvSpPr>
        <p:spPr>
          <a:xfrm>
            <a:off x="4724400" y="3944242"/>
            <a:ext cx="4190999" cy="152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5"/>
          <p:cNvSpPr txBox="1"/>
          <p:nvPr/>
        </p:nvSpPr>
        <p:spPr>
          <a:xfrm>
            <a:off x="4724400" y="3944242"/>
            <a:ext cx="4190999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Photo by Robina Weermeijer on Unsplash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/>
              <a:t>Symptoms</a:t>
            </a:r>
            <a:endParaRPr/>
          </a:p>
        </p:txBody>
      </p:sp>
      <p:sp>
        <p:nvSpPr>
          <p:cNvPr id="99" name="Google Shape;99;p16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6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00" u="none" cap="none" strike="noStrike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1" name="Google Shape;101;p16"/>
          <p:cNvSpPr/>
          <p:nvPr/>
        </p:nvSpPr>
        <p:spPr>
          <a:xfrm>
            <a:off x="228600" y="1508670"/>
            <a:ext cx="8686800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6"/>
          <p:cNvSpPr/>
          <p:nvPr/>
        </p:nvSpPr>
        <p:spPr>
          <a:xfrm>
            <a:off x="228600" y="1508670"/>
            <a:ext cx="4190999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6"/>
          <p:cNvSpPr txBox="1"/>
          <p:nvPr/>
        </p:nvSpPr>
        <p:spPr>
          <a:xfrm>
            <a:off x="228600" y="1508670"/>
            <a:ext cx="4190999" cy="1371302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0" lIns="190500" spcFirstLastPara="1" rIns="0" wrap="square" tIns="0">
            <a:spAutoFit/>
          </a:bodyPr>
          <a:lstStyle/>
          <a:p>
            <a:pPr indent="-9144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Asymptomatic Nature:</a:t>
            </a: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Often called the 'silent killer' because it usually has no symptoms.</a:t>
            </a:r>
            <a:endParaRPr/>
          </a:p>
          <a:p>
            <a:pPr indent="-91440" lvl="1" marL="228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Possible Symptoms:</a:t>
            </a: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Headaches, shortness of breath, nosebleeds, chest pain, dizziness, and visual changes.</a:t>
            </a:r>
            <a:endParaRPr/>
          </a:p>
        </p:txBody>
      </p:sp>
      <p:sp>
        <p:nvSpPr>
          <p:cNvPr id="104" name="Google Shape;104;p16"/>
          <p:cNvSpPr/>
          <p:nvPr/>
        </p:nvSpPr>
        <p:spPr>
          <a:xfrm>
            <a:off x="4724400" y="1508670"/>
            <a:ext cx="4190999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6"/>
          <p:cNvSpPr txBox="1"/>
          <p:nvPr/>
        </p:nvSpPr>
        <p:spPr>
          <a:xfrm>
            <a:off x="4724400" y="1508670"/>
            <a:ext cx="4190999" cy="23593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mp4bd7ets6.png" id="106" name="Google Shape;10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4400" y="1508670"/>
            <a:ext cx="4190999" cy="2359372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6"/>
          <p:cNvSpPr/>
          <p:nvPr/>
        </p:nvSpPr>
        <p:spPr>
          <a:xfrm>
            <a:off x="4724400" y="3944242"/>
            <a:ext cx="4190999" cy="152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6"/>
          <p:cNvSpPr txBox="1"/>
          <p:nvPr/>
        </p:nvSpPr>
        <p:spPr>
          <a:xfrm>
            <a:off x="4724400" y="3944242"/>
            <a:ext cx="4190999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Photo by Nappy on Unsplash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/>
              <a:t>Diagnostic Tests</a:t>
            </a:r>
            <a:endParaRPr/>
          </a:p>
        </p:txBody>
      </p:sp>
      <p:sp>
        <p:nvSpPr>
          <p:cNvPr id="114" name="Google Shape;114;p17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7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00" u="none" cap="none" strike="noStrike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6" name="Google Shape;116;p17"/>
          <p:cNvSpPr/>
          <p:nvPr/>
        </p:nvSpPr>
        <p:spPr>
          <a:xfrm>
            <a:off x="228600" y="1508670"/>
            <a:ext cx="8686800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7"/>
          <p:cNvSpPr/>
          <p:nvPr/>
        </p:nvSpPr>
        <p:spPr>
          <a:xfrm>
            <a:off x="228600" y="1508670"/>
            <a:ext cx="4190999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7"/>
          <p:cNvSpPr txBox="1"/>
          <p:nvPr/>
        </p:nvSpPr>
        <p:spPr>
          <a:xfrm>
            <a:off x="228600" y="1508670"/>
            <a:ext cx="4190999" cy="1988343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0" lIns="190500" spcFirstLastPara="1" rIns="0" wrap="square" tIns="0">
            <a:spAutoFit/>
          </a:bodyPr>
          <a:lstStyle/>
          <a:p>
            <a:pPr indent="-9144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Blood Pressure Measurement:</a:t>
            </a: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Using a sphygmomanometer. Normal: &lt;120/80 mmHg, Elevated: 120-129/&lt;80 mmHg, Hypertension Stage 1: 130-139/80-89 mmHg, Hypertension Stage 2: ≥140/90 mmHg.</a:t>
            </a:r>
            <a:endParaRPr/>
          </a:p>
          <a:p>
            <a:pPr indent="-91440" lvl="1" marL="228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Additional Tests:</a:t>
            </a: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Electrocardiogram (ECG), echocardiogram, blood tests (kidney function, cholesterol), and urinalysis.</a:t>
            </a:r>
            <a:endParaRPr/>
          </a:p>
        </p:txBody>
      </p:sp>
      <p:sp>
        <p:nvSpPr>
          <p:cNvPr id="119" name="Google Shape;119;p17"/>
          <p:cNvSpPr/>
          <p:nvPr/>
        </p:nvSpPr>
        <p:spPr>
          <a:xfrm>
            <a:off x="4724400" y="1508670"/>
            <a:ext cx="4190999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7"/>
          <p:cNvSpPr txBox="1"/>
          <p:nvPr/>
        </p:nvSpPr>
        <p:spPr>
          <a:xfrm>
            <a:off x="4724400" y="1508670"/>
            <a:ext cx="4190999" cy="23593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mpe3n3qpx2.png" id="121" name="Google Shape;12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4400" y="1508670"/>
            <a:ext cx="4190999" cy="2359372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7"/>
          <p:cNvSpPr/>
          <p:nvPr/>
        </p:nvSpPr>
        <p:spPr>
          <a:xfrm>
            <a:off x="4724400" y="3944242"/>
            <a:ext cx="4190999" cy="152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7"/>
          <p:cNvSpPr txBox="1"/>
          <p:nvPr/>
        </p:nvSpPr>
        <p:spPr>
          <a:xfrm>
            <a:off x="4724400" y="3944242"/>
            <a:ext cx="4190999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Photo by Mufid Majnun on Unsplash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/>
              <a:t>Treatment Based on Staging</a:t>
            </a:r>
            <a:endParaRPr/>
          </a:p>
        </p:txBody>
      </p:sp>
      <p:sp>
        <p:nvSpPr>
          <p:cNvPr id="129" name="Google Shape;129;p18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8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00" u="none" cap="none" strike="noStrike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1" name="Google Shape;131;p18"/>
          <p:cNvSpPr/>
          <p:nvPr/>
        </p:nvSpPr>
        <p:spPr>
          <a:xfrm>
            <a:off x="228600" y="1508670"/>
            <a:ext cx="8686800" cy="275778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8"/>
          <p:cNvSpPr/>
          <p:nvPr/>
        </p:nvSpPr>
        <p:spPr>
          <a:xfrm>
            <a:off x="228600" y="1508670"/>
            <a:ext cx="4190999" cy="275778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8"/>
          <p:cNvSpPr txBox="1"/>
          <p:nvPr/>
        </p:nvSpPr>
        <p:spPr>
          <a:xfrm>
            <a:off x="228600" y="1508670"/>
            <a:ext cx="4190999" cy="2757785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0" lIns="190500" spcFirstLastPara="1" rIns="0" wrap="square" tIns="0">
            <a:spAutoFit/>
          </a:bodyPr>
          <a:lstStyle/>
          <a:p>
            <a:pPr indent="-9144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Lifestyle Modifications:</a:t>
            </a: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Dietary changes (DASH diet), salt reduction, regular physical activity, weight management, alcohol limitation, smoking cessation.</a:t>
            </a:r>
            <a:endParaRPr/>
          </a:p>
          <a:p>
            <a:pPr indent="-91440" lvl="1" marL="228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Stage 1 Hypertension:</a:t>
            </a: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First-line medications: Thiazide diuretics (e.g., hydrochlorothiazide), ACE inhibitors (e.g., lisinopril), ARBs (e.g., losartan), calcium channel blockers (e.g., amlodipine).</a:t>
            </a:r>
            <a:endParaRPr/>
          </a:p>
          <a:p>
            <a:pPr indent="-91440" lvl="1" marL="228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Stage 2 Hypertension:</a:t>
            </a: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Combination therapy often required: ACE inhibitor or ARB + thiazide diuretic or calcium channel blocker.</a:t>
            </a:r>
            <a:endParaRPr/>
          </a:p>
        </p:txBody>
      </p:sp>
      <p:sp>
        <p:nvSpPr>
          <p:cNvPr id="134" name="Google Shape;134;p18"/>
          <p:cNvSpPr/>
          <p:nvPr/>
        </p:nvSpPr>
        <p:spPr>
          <a:xfrm>
            <a:off x="4724400" y="1508670"/>
            <a:ext cx="4190999" cy="275778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8"/>
          <p:cNvSpPr txBox="1"/>
          <p:nvPr/>
        </p:nvSpPr>
        <p:spPr>
          <a:xfrm>
            <a:off x="4724400" y="1508670"/>
            <a:ext cx="4190999" cy="23593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mpjv6jg61t.png" id="136" name="Google Shape;13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4400" y="1508670"/>
            <a:ext cx="4190999" cy="2359372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8"/>
          <p:cNvSpPr/>
          <p:nvPr/>
        </p:nvSpPr>
        <p:spPr>
          <a:xfrm>
            <a:off x="4724400" y="3944242"/>
            <a:ext cx="4190999" cy="152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8"/>
          <p:cNvSpPr txBox="1"/>
          <p:nvPr/>
        </p:nvSpPr>
        <p:spPr>
          <a:xfrm>
            <a:off x="4724400" y="3944242"/>
            <a:ext cx="4190999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Photo by Laurynas Mereckas on Unsplash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/>
              <a:t>Managing Hypertensive Crisis</a:t>
            </a:r>
            <a:endParaRPr/>
          </a:p>
        </p:txBody>
      </p:sp>
      <p:sp>
        <p:nvSpPr>
          <p:cNvPr id="144" name="Google Shape;144;p19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9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00" u="none" cap="none" strike="noStrike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6" name="Google Shape;146;p19"/>
          <p:cNvSpPr/>
          <p:nvPr/>
        </p:nvSpPr>
        <p:spPr>
          <a:xfrm>
            <a:off x="228600" y="1508670"/>
            <a:ext cx="8686800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9"/>
          <p:cNvSpPr/>
          <p:nvPr/>
        </p:nvSpPr>
        <p:spPr>
          <a:xfrm>
            <a:off x="228600" y="1508670"/>
            <a:ext cx="4190999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9"/>
          <p:cNvSpPr txBox="1"/>
          <p:nvPr/>
        </p:nvSpPr>
        <p:spPr>
          <a:xfrm>
            <a:off x="228600" y="1508670"/>
            <a:ext cx="4190999" cy="1782663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0" lIns="190500" spcFirstLastPara="1" rIns="0" wrap="square" tIns="0">
            <a:spAutoFit/>
          </a:bodyPr>
          <a:lstStyle/>
          <a:p>
            <a:pPr indent="-9144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Hypertensive Urgency:</a:t>
            </a: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BP ≥180/≥120 mmHg without organ damage. Treatment: Oral antihypertensive medications and close follow-up.</a:t>
            </a:r>
            <a:endParaRPr/>
          </a:p>
          <a:p>
            <a:pPr indent="-91440" lvl="1" marL="228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Hypertensive Emergency:</a:t>
            </a: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BP ≥180/≥120 mmHg with evidence of organ damage. Treatment: Immediate hospitalization and intravenous antihypertensive medications.</a:t>
            </a:r>
            <a:endParaRPr/>
          </a:p>
        </p:txBody>
      </p:sp>
      <p:sp>
        <p:nvSpPr>
          <p:cNvPr id="149" name="Google Shape;149;p19"/>
          <p:cNvSpPr/>
          <p:nvPr/>
        </p:nvSpPr>
        <p:spPr>
          <a:xfrm>
            <a:off x="4724400" y="1508670"/>
            <a:ext cx="4190999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9"/>
          <p:cNvSpPr txBox="1"/>
          <p:nvPr/>
        </p:nvSpPr>
        <p:spPr>
          <a:xfrm>
            <a:off x="4724400" y="1508670"/>
            <a:ext cx="4190999" cy="23593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mp4bd7ets6.png" id="151" name="Google Shape;15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4400" y="1508670"/>
            <a:ext cx="4190999" cy="2359372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9"/>
          <p:cNvSpPr/>
          <p:nvPr/>
        </p:nvSpPr>
        <p:spPr>
          <a:xfrm>
            <a:off x="4724400" y="3944242"/>
            <a:ext cx="4190999" cy="152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9"/>
          <p:cNvSpPr txBox="1"/>
          <p:nvPr/>
        </p:nvSpPr>
        <p:spPr>
          <a:xfrm>
            <a:off x="4724400" y="3944242"/>
            <a:ext cx="4190999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Photo by Nappy on Unsplash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/>
              <a:t>Monitoring and Follow-Up</a:t>
            </a:r>
            <a:endParaRPr/>
          </a:p>
        </p:txBody>
      </p:sp>
      <p:sp>
        <p:nvSpPr>
          <p:cNvPr id="159" name="Google Shape;159;p20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0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00" u="none" cap="none" strike="noStrike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1" name="Google Shape;161;p20"/>
          <p:cNvSpPr/>
          <p:nvPr/>
        </p:nvSpPr>
        <p:spPr>
          <a:xfrm>
            <a:off x="228600" y="1508670"/>
            <a:ext cx="8686800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0"/>
          <p:cNvSpPr/>
          <p:nvPr/>
        </p:nvSpPr>
        <p:spPr>
          <a:xfrm>
            <a:off x="228600" y="1508670"/>
            <a:ext cx="4190999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0"/>
          <p:cNvSpPr txBox="1"/>
          <p:nvPr/>
        </p:nvSpPr>
        <p:spPr>
          <a:xfrm>
            <a:off x="228600" y="1508670"/>
            <a:ext cx="4190999" cy="1576982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0" lIns="190500" spcFirstLastPara="1" rIns="0" wrap="square" tIns="0">
            <a:spAutoFit/>
          </a:bodyPr>
          <a:lstStyle/>
          <a:p>
            <a:pPr indent="-9144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Regular Monitoring:</a:t>
            </a: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Home blood pressure monitoring and regular check-ups with a healthcare provider.</a:t>
            </a:r>
            <a:endParaRPr/>
          </a:p>
          <a:p>
            <a:pPr indent="-91440" lvl="1" marL="228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Adherence to Treatment:</a:t>
            </a: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Importance of taking medications as prescribed and making lifestyle changes.</a:t>
            </a:r>
            <a:endParaRPr/>
          </a:p>
        </p:txBody>
      </p:sp>
      <p:sp>
        <p:nvSpPr>
          <p:cNvPr id="164" name="Google Shape;164;p20"/>
          <p:cNvSpPr/>
          <p:nvPr/>
        </p:nvSpPr>
        <p:spPr>
          <a:xfrm>
            <a:off x="4724400" y="1508670"/>
            <a:ext cx="4190999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0"/>
          <p:cNvSpPr txBox="1"/>
          <p:nvPr/>
        </p:nvSpPr>
        <p:spPr>
          <a:xfrm>
            <a:off x="4724400" y="1508670"/>
            <a:ext cx="4190999" cy="23593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mpe3n3qpx2.png" id="166" name="Google Shape;16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4400" y="1508670"/>
            <a:ext cx="4190999" cy="2359372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0"/>
          <p:cNvSpPr/>
          <p:nvPr/>
        </p:nvSpPr>
        <p:spPr>
          <a:xfrm>
            <a:off x="4724400" y="3944242"/>
            <a:ext cx="4190999" cy="152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0"/>
          <p:cNvSpPr txBox="1"/>
          <p:nvPr/>
        </p:nvSpPr>
        <p:spPr>
          <a:xfrm>
            <a:off x="4724400" y="3944242"/>
            <a:ext cx="4190999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Photo by Mufid Majnun on Unsplash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1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/>
              <a:t>Future Directions in Hypertension Management</a:t>
            </a:r>
            <a:endParaRPr/>
          </a:p>
        </p:txBody>
      </p:sp>
      <p:sp>
        <p:nvSpPr>
          <p:cNvPr id="174" name="Google Shape;174;p21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1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00" u="none" cap="none" strike="noStrike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6" name="Google Shape;176;p21"/>
          <p:cNvSpPr/>
          <p:nvPr/>
        </p:nvSpPr>
        <p:spPr>
          <a:xfrm>
            <a:off x="228600" y="1508670"/>
            <a:ext cx="8686800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1"/>
          <p:cNvSpPr/>
          <p:nvPr/>
        </p:nvSpPr>
        <p:spPr>
          <a:xfrm>
            <a:off x="228600" y="1508670"/>
            <a:ext cx="4190999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1"/>
          <p:cNvSpPr txBox="1"/>
          <p:nvPr/>
        </p:nvSpPr>
        <p:spPr>
          <a:xfrm>
            <a:off x="228600" y="1508670"/>
            <a:ext cx="4190999" cy="1729382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0" lIns="190500" spcFirstLastPara="1" rIns="0" wrap="square" tIns="0">
            <a:spAutoFit/>
          </a:bodyPr>
          <a:lstStyle/>
          <a:p>
            <a:pPr indent="-9144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Personalized Medicine:</a:t>
            </a: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Tailoring treatment based on genetic and phenotypic characteristics.</a:t>
            </a:r>
            <a:endParaRPr/>
          </a:p>
          <a:p>
            <a:pPr indent="-91440" lvl="1" marL="228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Telehealth:</a:t>
            </a: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Remote monitoring and virtual consultations to enhance patient management.</a:t>
            </a:r>
            <a:endParaRPr/>
          </a:p>
          <a:p>
            <a:pPr indent="-91440" lvl="1" marL="228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Innovative Therapies:</a:t>
            </a: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Development of new drugs and interventions.</a:t>
            </a:r>
            <a:endParaRPr/>
          </a:p>
        </p:txBody>
      </p:sp>
      <p:sp>
        <p:nvSpPr>
          <p:cNvPr id="179" name="Google Shape;179;p21"/>
          <p:cNvSpPr/>
          <p:nvPr/>
        </p:nvSpPr>
        <p:spPr>
          <a:xfrm>
            <a:off x="4724400" y="1508670"/>
            <a:ext cx="4190999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1"/>
          <p:cNvSpPr txBox="1"/>
          <p:nvPr/>
        </p:nvSpPr>
        <p:spPr>
          <a:xfrm>
            <a:off x="4724400" y="1508670"/>
            <a:ext cx="4190999" cy="23593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mp_xzx4fkj.png" id="181" name="Google Shape;18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4400" y="1508670"/>
            <a:ext cx="4190999" cy="2359372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1"/>
          <p:cNvSpPr/>
          <p:nvPr/>
        </p:nvSpPr>
        <p:spPr>
          <a:xfrm>
            <a:off x="4724400" y="3944242"/>
            <a:ext cx="4190999" cy="152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1"/>
          <p:cNvSpPr txBox="1"/>
          <p:nvPr/>
        </p:nvSpPr>
        <p:spPr>
          <a:xfrm>
            <a:off x="4724400" y="3944242"/>
            <a:ext cx="4190999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Photo by Nappy on Unsplash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2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/>
              <a:t>References</a:t>
            </a:r>
            <a:endParaRPr/>
          </a:p>
        </p:txBody>
      </p:sp>
      <p:sp>
        <p:nvSpPr>
          <p:cNvPr id="189" name="Google Shape;189;p22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2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00" u="none" cap="none" strike="noStrike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1" name="Google Shape;191;p22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2"/>
          <p:cNvSpPr txBox="1"/>
          <p:nvPr/>
        </p:nvSpPr>
        <p:spPr>
          <a:xfrm>
            <a:off x="228600" y="1508670"/>
            <a:ext cx="8686800" cy="1523702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0" lIns="190500" spcFirstLastPara="1" rIns="0" wrap="square" tIns="0">
            <a:spAutoFit/>
          </a:bodyPr>
          <a:lstStyle/>
          <a:p>
            <a:pPr indent="-9144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American Heart Association (AHA):</a:t>
            </a: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[Hypertension](https://www.heart.org/en/health-topics/high-blood-pressure)</a:t>
            </a:r>
            <a:endParaRPr/>
          </a:p>
          <a:p>
            <a:pPr indent="-91440" lvl="1" marL="228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National Heart, Lung, and Blood Institute (NHLBI):</a:t>
            </a: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[High Blood Pressure](https://www.nhlbi.nih.gov/health-topics/high-blood-pressure)</a:t>
            </a:r>
            <a:endParaRPr/>
          </a:p>
          <a:p>
            <a:pPr indent="-91440" lvl="1" marL="228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Centers for Disease Control and Prevention (CDC):</a:t>
            </a: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[High Blood Pressure](https://www.cdc.gov/bloodpressure/index.htm)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63D297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