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embeddedFontLst>
    <p:embeddedFont>
      <p:font typeface="Proxima Nova"/>
      <p:regular r:id="rId19"/>
      <p:bold r:id="rId20"/>
      <p:italic r:id="rId21"/>
      <p:boldItalic r:id="rId22"/>
    </p:embeddedFont>
    <p:embeddedFont>
      <p:font typeface="Old Standard TT"/>
      <p:regular r:id="rId23"/>
      <p:bold r:id="rId24"/>
      <p: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roximaNova-bold.fntdata"/><Relationship Id="rId22" Type="http://schemas.openxmlformats.org/officeDocument/2006/relationships/font" Target="fonts/ProximaNova-boldItalic.fntdata"/><Relationship Id="rId21" Type="http://schemas.openxmlformats.org/officeDocument/2006/relationships/font" Target="fonts/ProximaNova-italic.fntdata"/><Relationship Id="rId24" Type="http://schemas.openxmlformats.org/officeDocument/2006/relationships/font" Target="fonts/OldStandardTT-bold.fntdata"/><Relationship Id="rId23" Type="http://schemas.openxmlformats.org/officeDocument/2006/relationships/font" Target="fonts/OldStandardTT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font" Target="fonts/OldStandardTT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ProximaNova-regular.fntdata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10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1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12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13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2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3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4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5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6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7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8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9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>
            <a:off x="0" y="100"/>
            <a:ext cx="9144000" cy="1711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2" name="Google Shape;12;p2"/>
          <p:cNvCxnSpPr/>
          <p:nvPr/>
        </p:nvCxnSpPr>
        <p:spPr>
          <a:xfrm>
            <a:off x="641934" y="3597500"/>
            <a:ext cx="3903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2"/>
          <p:cNvSpPr txBox="1"/>
          <p:nvPr>
            <p:ph type="ctr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512700" y="3840639"/>
            <a:ext cx="8118600" cy="78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 txBox="1"/>
          <p:nvPr>
            <p:ph hasCustomPrompt="1" type="title"/>
          </p:nvPr>
        </p:nvSpPr>
        <p:spPr>
          <a:xfrm>
            <a:off x="311700" y="1039650"/>
            <a:ext cx="8520600" cy="21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9pPr>
          </a:lstStyle>
          <a:p>
            <a:r>
              <a:t>xx%</a:t>
            </a:r>
          </a:p>
        </p:txBody>
      </p:sp>
      <p:sp>
        <p:nvSpPr>
          <p:cNvPr id="52" name="Google Shape;52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3" name="Google Shape;53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">
  <p:cSld name="TITLE_AND_BODY_1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3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13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9" name="Google Shape;59;p13"/>
          <p:cNvSpPr txBox="1"/>
          <p:nvPr>
            <p:ph idx="1" type="body"/>
          </p:nvPr>
        </p:nvSpPr>
        <p:spPr>
          <a:xfrm>
            <a:off x="311700" y="6952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0" name="Google Shape;60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641934" y="3597500"/>
            <a:ext cx="390300" cy="0"/>
          </a:xfrm>
          <a:prstGeom prst="straightConnector1">
            <a:avLst/>
          </a:prstGeom>
          <a:noFill/>
          <a:ln cap="flat" cmpd="sng" w="28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" name="Google Shape;18;p3"/>
          <p:cNvSpPr txBox="1"/>
          <p:nvPr>
            <p:ph type="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4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" type="body"/>
          </p:nvPr>
        </p:nvSpPr>
        <p:spPr>
          <a:xfrm>
            <a:off x="311700" y="1171675"/>
            <a:ext cx="39999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2" type="body"/>
          </p:nvPr>
        </p:nvSpPr>
        <p:spPr>
          <a:xfrm>
            <a:off x="4832400" y="1171675"/>
            <a:ext cx="39999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6" name="Google Shape;36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/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39" name="Google Shape;39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2" name="Google Shape;42;p9"/>
          <p:cNvCxnSpPr/>
          <p:nvPr/>
        </p:nvCxnSpPr>
        <p:spPr>
          <a:xfrm>
            <a:off x="5029675" y="4495500"/>
            <a:ext cx="686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3" name="Google Shape;43;p9"/>
          <p:cNvSpPr txBox="1"/>
          <p:nvPr>
            <p:ph type="title"/>
          </p:nvPr>
        </p:nvSpPr>
        <p:spPr>
          <a:xfrm>
            <a:off x="265500" y="1382350"/>
            <a:ext cx="4045200" cy="1333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5" name="Google Shape;45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46" name="Google Shape;46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9" name="Google Shape;49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hyperlink" Target="https://theunitedmedicalgroup.com/learning-assessment-1" TargetMode="Externa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aperback">
    <p:bg>
      <p:bgPr>
        <a:solidFill>
          <a:schemeClr val="accen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ld Standard TT"/>
              <a:buChar char="●"/>
              <a:defRPr sz="18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●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●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" name="Google Shape;9;p1"/>
          <p:cNvSpPr txBox="1"/>
          <p:nvPr/>
        </p:nvSpPr>
        <p:spPr>
          <a:xfrm>
            <a:off x="1812100" y="4360200"/>
            <a:ext cx="60471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1"/>
              </a:rPr>
              <a:t>https://theunitedmedicalgroup.com/learning-assessment-1</a:t>
            </a:r>
            <a:r>
              <a:rPr lang="en-US"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. ©2024. United Medical Group.</a:t>
            </a:r>
            <a:endParaRPr sz="10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 sz="2200"/>
              <a:t>Managing Crohn's Disease and Ulcerative Colitis</a:t>
            </a:r>
            <a:endParaRPr/>
          </a:p>
        </p:txBody>
      </p:sp>
      <p:sp>
        <p:nvSpPr>
          <p:cNvPr id="66" name="Google Shape;66;p14"/>
          <p:cNvSpPr/>
          <p:nvPr/>
        </p:nvSpPr>
        <p:spPr>
          <a:xfrm>
            <a:off x="228600" y="1508670"/>
            <a:ext cx="8686800" cy="3200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14"/>
          <p:cNvSpPr/>
          <p:nvPr/>
        </p:nvSpPr>
        <p:spPr>
          <a:xfrm>
            <a:off x="228600" y="1508670"/>
            <a:ext cx="8686800" cy="3200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00" u="none" cap="none" strike="noStrike">
              <a:solidFill>
                <a:srgbClr val="61616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68" name="Google Shape;68;p14"/>
          <p:cNvSpPr/>
          <p:nvPr/>
        </p:nvSpPr>
        <p:spPr>
          <a:xfrm>
            <a:off x="228600" y="1508670"/>
            <a:ext cx="8686800" cy="2587972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14"/>
          <p:cNvSpPr/>
          <p:nvPr/>
        </p:nvSpPr>
        <p:spPr>
          <a:xfrm>
            <a:off x="228600" y="1508670"/>
            <a:ext cx="4190999" cy="2587972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14"/>
          <p:cNvSpPr txBox="1"/>
          <p:nvPr/>
        </p:nvSpPr>
        <p:spPr>
          <a:xfrm>
            <a:off x="228600" y="1508670"/>
            <a:ext cx="4190999" cy="1782663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0" lIns="190500" spcFirstLastPara="1" rIns="0" wrap="square" tIns="0">
            <a:spAutoFit/>
          </a:bodyPr>
          <a:lstStyle/>
          <a:p>
            <a:pPr indent="-9144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•"/>
            </a:pPr>
            <a:r>
              <a:rPr b="1" i="0" lang="en-US" sz="1300" u="none" cap="none" strike="noStrik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Introduction:</a:t>
            </a:r>
            <a:r>
              <a:rPr b="0" i="0" lang="en-US" sz="1300" u="none" cap="none" strike="noStrik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 Crohn's disease and ulcerative colitis are chronic inflammatory bowel diseases (IBD) that cause inflammation of the gastrointestinal tract.</a:t>
            </a:r>
            <a:endParaRPr/>
          </a:p>
          <a:p>
            <a:pPr indent="-91440" lvl="1" marL="2286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•"/>
            </a:pPr>
            <a:r>
              <a:rPr b="1" i="0" lang="en-US" sz="1300" u="none" cap="none" strike="noStrik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Types:</a:t>
            </a:r>
            <a:r>
              <a:rPr b="0" i="0" lang="en-US" sz="1300" u="none" cap="none" strike="noStrik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 Crohn's Disease can affect any part of the GI tract, while Ulcerative Colitis is limited to the colon and rectum.</a:t>
            </a:r>
            <a:endParaRPr/>
          </a:p>
        </p:txBody>
      </p:sp>
      <p:sp>
        <p:nvSpPr>
          <p:cNvPr id="71" name="Google Shape;71;p14"/>
          <p:cNvSpPr/>
          <p:nvPr/>
        </p:nvSpPr>
        <p:spPr>
          <a:xfrm>
            <a:off x="4724400" y="1508670"/>
            <a:ext cx="4190999" cy="2587972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14"/>
          <p:cNvSpPr txBox="1"/>
          <p:nvPr/>
        </p:nvSpPr>
        <p:spPr>
          <a:xfrm>
            <a:off x="4724400" y="1508670"/>
            <a:ext cx="4190999" cy="23593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tmppw6c08tj.png" id="73" name="Google Shape;73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24400" y="1508670"/>
            <a:ext cx="4190999" cy="2359372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4"/>
          <p:cNvSpPr/>
          <p:nvPr/>
        </p:nvSpPr>
        <p:spPr>
          <a:xfrm>
            <a:off x="4724400" y="3944242"/>
            <a:ext cx="4190999" cy="152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14"/>
          <p:cNvSpPr txBox="1"/>
          <p:nvPr/>
        </p:nvSpPr>
        <p:spPr>
          <a:xfrm>
            <a:off x="4724400" y="3944242"/>
            <a:ext cx="4190999" cy="1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Photo by Volodymyr Hryshchenko on Unsplash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3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 sz="2200"/>
              <a:t>Diet Management</a:t>
            </a:r>
            <a:endParaRPr/>
          </a:p>
        </p:txBody>
      </p:sp>
      <p:sp>
        <p:nvSpPr>
          <p:cNvPr id="193" name="Google Shape;193;p23"/>
          <p:cNvSpPr/>
          <p:nvPr/>
        </p:nvSpPr>
        <p:spPr>
          <a:xfrm>
            <a:off x="228600" y="1508670"/>
            <a:ext cx="8686800" cy="3200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23"/>
          <p:cNvSpPr/>
          <p:nvPr/>
        </p:nvSpPr>
        <p:spPr>
          <a:xfrm>
            <a:off x="228600" y="1508670"/>
            <a:ext cx="8686800" cy="3200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00" u="none" cap="none" strike="noStrike">
              <a:solidFill>
                <a:srgbClr val="61616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95" name="Google Shape;195;p23"/>
          <p:cNvSpPr/>
          <p:nvPr/>
        </p:nvSpPr>
        <p:spPr>
          <a:xfrm>
            <a:off x="228600" y="1508670"/>
            <a:ext cx="8686800" cy="2587972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23"/>
          <p:cNvSpPr/>
          <p:nvPr/>
        </p:nvSpPr>
        <p:spPr>
          <a:xfrm>
            <a:off x="228600" y="1508670"/>
            <a:ext cx="4190999" cy="2587972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23"/>
          <p:cNvSpPr txBox="1"/>
          <p:nvPr/>
        </p:nvSpPr>
        <p:spPr>
          <a:xfrm>
            <a:off x="228600" y="1508670"/>
            <a:ext cx="4190999" cy="1729382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0" lIns="190500" spcFirstLastPara="1" rIns="0" wrap="square" tIns="0">
            <a:spAutoFit/>
          </a:bodyPr>
          <a:lstStyle/>
          <a:p>
            <a:pPr indent="-9144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•"/>
            </a:pPr>
            <a:r>
              <a:rPr b="1" i="0" lang="en-US" sz="1300" u="none" cap="none" strike="noStrik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Type 1 and Type 2:</a:t>
            </a:r>
            <a:r>
              <a:rPr b="0" i="0" lang="en-US" sz="1300" u="none" cap="none" strike="noStrik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 Balancing insulin doses with carbohydrate intake.</a:t>
            </a:r>
            <a:endParaRPr/>
          </a:p>
          <a:p>
            <a:pPr indent="-91440" lvl="1" marL="2286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•"/>
            </a:pPr>
            <a:r>
              <a:rPr b="1" i="0" lang="en-US" sz="1300" u="none" cap="none" strike="noStrik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Healthy Eating:</a:t>
            </a:r>
            <a:r>
              <a:rPr b="0" i="0" lang="en-US" sz="1300" u="none" cap="none" strike="noStrik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 Emphasizing whole grains, vegetables, lean proteins, healthy fats.</a:t>
            </a:r>
            <a:endParaRPr/>
          </a:p>
          <a:p>
            <a:pPr indent="-91440" lvl="1" marL="228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•"/>
            </a:pPr>
            <a:r>
              <a:rPr b="1" i="0" lang="en-US" sz="1300" u="none" cap="none" strike="noStrik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Glycemic Index:</a:t>
            </a:r>
            <a:r>
              <a:rPr b="0" i="0" lang="en-US" sz="1300" u="none" cap="none" strike="noStrik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 Choosing foods with a lower glycemic index.</a:t>
            </a:r>
            <a:endParaRPr/>
          </a:p>
        </p:txBody>
      </p:sp>
      <p:sp>
        <p:nvSpPr>
          <p:cNvPr id="198" name="Google Shape;198;p23"/>
          <p:cNvSpPr/>
          <p:nvPr/>
        </p:nvSpPr>
        <p:spPr>
          <a:xfrm>
            <a:off x="4724400" y="1508670"/>
            <a:ext cx="4190999" cy="2587972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23"/>
          <p:cNvSpPr txBox="1"/>
          <p:nvPr/>
        </p:nvSpPr>
        <p:spPr>
          <a:xfrm>
            <a:off x="4724400" y="1508670"/>
            <a:ext cx="4190999" cy="23593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tmp7z7mck82.png" id="200" name="Google Shape;200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24400" y="1508670"/>
            <a:ext cx="4190999" cy="2359372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23"/>
          <p:cNvSpPr/>
          <p:nvPr/>
        </p:nvSpPr>
        <p:spPr>
          <a:xfrm>
            <a:off x="4724400" y="3944242"/>
            <a:ext cx="4190999" cy="152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23"/>
          <p:cNvSpPr txBox="1"/>
          <p:nvPr/>
        </p:nvSpPr>
        <p:spPr>
          <a:xfrm>
            <a:off x="4724400" y="3944242"/>
            <a:ext cx="4190999" cy="1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Photo by Magalie De Preux on Unsplash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4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 sz="2200"/>
              <a:t>Insulin Use and Dosing</a:t>
            </a:r>
            <a:endParaRPr/>
          </a:p>
        </p:txBody>
      </p:sp>
      <p:sp>
        <p:nvSpPr>
          <p:cNvPr id="208" name="Google Shape;208;p24"/>
          <p:cNvSpPr/>
          <p:nvPr/>
        </p:nvSpPr>
        <p:spPr>
          <a:xfrm>
            <a:off x="228600" y="1508670"/>
            <a:ext cx="8686800" cy="3200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24"/>
          <p:cNvSpPr/>
          <p:nvPr/>
        </p:nvSpPr>
        <p:spPr>
          <a:xfrm>
            <a:off x="228600" y="1508670"/>
            <a:ext cx="8686800" cy="3200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00" u="none" cap="none" strike="noStrike">
              <a:solidFill>
                <a:srgbClr val="61616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10" name="Google Shape;210;p24"/>
          <p:cNvSpPr/>
          <p:nvPr/>
        </p:nvSpPr>
        <p:spPr>
          <a:xfrm>
            <a:off x="228600" y="1508670"/>
            <a:ext cx="8686800" cy="2587972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24"/>
          <p:cNvSpPr/>
          <p:nvPr/>
        </p:nvSpPr>
        <p:spPr>
          <a:xfrm>
            <a:off x="228600" y="1508670"/>
            <a:ext cx="4190999" cy="2587972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24"/>
          <p:cNvSpPr txBox="1"/>
          <p:nvPr/>
        </p:nvSpPr>
        <p:spPr>
          <a:xfrm>
            <a:off x="228600" y="1508670"/>
            <a:ext cx="4190999" cy="1729382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0" lIns="190500" spcFirstLastPara="1" rIns="0" wrap="square" tIns="0">
            <a:spAutoFit/>
          </a:bodyPr>
          <a:lstStyle/>
          <a:p>
            <a:pPr indent="-9144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•"/>
            </a:pPr>
            <a:r>
              <a:rPr b="1" i="0" lang="en-US" sz="1300" u="none" cap="none" strike="noStrik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Types of Insulin:</a:t>
            </a:r>
            <a:r>
              <a:rPr b="0" i="0" lang="en-US" sz="1300" u="none" cap="none" strike="noStrik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 Rapid-acting, short-acting, intermediate-acting, long-acting.</a:t>
            </a:r>
            <a:endParaRPr/>
          </a:p>
          <a:p>
            <a:pPr indent="-91440" lvl="1" marL="2286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•"/>
            </a:pPr>
            <a:r>
              <a:rPr b="1" i="0" lang="en-US" sz="1300" u="none" cap="none" strike="noStrik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Dosing:</a:t>
            </a:r>
            <a:r>
              <a:rPr b="0" i="0" lang="en-US" sz="1300" u="none" cap="none" strike="noStrik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 Based on carbohydrate intake, blood glucose levels, physical activity, and other factors.</a:t>
            </a:r>
            <a:endParaRPr/>
          </a:p>
          <a:p>
            <a:pPr indent="-91440" lvl="1" marL="228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•"/>
            </a:pPr>
            <a:r>
              <a:rPr b="1" i="0" lang="en-US" sz="1300" u="none" cap="none" strike="noStrik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Administration:</a:t>
            </a:r>
            <a:r>
              <a:rPr b="0" i="0" lang="en-US" sz="1300" u="none" cap="none" strike="noStrik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 Injection techniques, use of insulin pens and pumps.</a:t>
            </a:r>
            <a:endParaRPr/>
          </a:p>
        </p:txBody>
      </p:sp>
      <p:sp>
        <p:nvSpPr>
          <p:cNvPr id="213" name="Google Shape;213;p24"/>
          <p:cNvSpPr/>
          <p:nvPr/>
        </p:nvSpPr>
        <p:spPr>
          <a:xfrm>
            <a:off x="4724400" y="1508670"/>
            <a:ext cx="4190999" cy="2587972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24"/>
          <p:cNvSpPr txBox="1"/>
          <p:nvPr/>
        </p:nvSpPr>
        <p:spPr>
          <a:xfrm>
            <a:off x="4724400" y="1508670"/>
            <a:ext cx="4190999" cy="23593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tmpc8vno7aq.png" id="215" name="Google Shape;215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24400" y="1508670"/>
            <a:ext cx="4190999" cy="2359372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24"/>
          <p:cNvSpPr/>
          <p:nvPr/>
        </p:nvSpPr>
        <p:spPr>
          <a:xfrm>
            <a:off x="4724400" y="3944242"/>
            <a:ext cx="4190999" cy="152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24"/>
          <p:cNvSpPr txBox="1"/>
          <p:nvPr/>
        </p:nvSpPr>
        <p:spPr>
          <a:xfrm>
            <a:off x="4724400" y="3944242"/>
            <a:ext cx="4190999" cy="1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Photo by Matt C on Unsplash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5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 sz="2200"/>
              <a:t>Future of Diabetes Management</a:t>
            </a:r>
            <a:endParaRPr/>
          </a:p>
        </p:txBody>
      </p:sp>
      <p:sp>
        <p:nvSpPr>
          <p:cNvPr id="223" name="Google Shape;223;p25"/>
          <p:cNvSpPr/>
          <p:nvPr/>
        </p:nvSpPr>
        <p:spPr>
          <a:xfrm>
            <a:off x="228600" y="1508670"/>
            <a:ext cx="8686800" cy="3200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25"/>
          <p:cNvSpPr/>
          <p:nvPr/>
        </p:nvSpPr>
        <p:spPr>
          <a:xfrm>
            <a:off x="228600" y="1508670"/>
            <a:ext cx="8686800" cy="3200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00" u="none" cap="none" strike="noStrike">
              <a:solidFill>
                <a:srgbClr val="61616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25" name="Google Shape;225;p25"/>
          <p:cNvSpPr/>
          <p:nvPr/>
        </p:nvSpPr>
        <p:spPr>
          <a:xfrm>
            <a:off x="228600" y="1508670"/>
            <a:ext cx="8686800" cy="2587972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25"/>
          <p:cNvSpPr/>
          <p:nvPr/>
        </p:nvSpPr>
        <p:spPr>
          <a:xfrm>
            <a:off x="228600" y="1508670"/>
            <a:ext cx="4190999" cy="2587972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25"/>
          <p:cNvSpPr txBox="1"/>
          <p:nvPr/>
        </p:nvSpPr>
        <p:spPr>
          <a:xfrm>
            <a:off x="228600" y="1508670"/>
            <a:ext cx="4190999" cy="1165621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0" lIns="190500" spcFirstLastPara="1" rIns="0" wrap="square" tIns="0">
            <a:spAutoFit/>
          </a:bodyPr>
          <a:lstStyle/>
          <a:p>
            <a:pPr indent="-9144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•"/>
            </a:pPr>
            <a:r>
              <a:rPr b="1" i="0" lang="en-US" sz="1300" u="none" cap="none" strike="noStrik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Technological Advances:</a:t>
            </a:r>
            <a:r>
              <a:rPr b="0" i="0" lang="en-US" sz="1300" u="none" cap="none" strike="noStrik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 Insulin pumps, artificial pancreas, non-invasive glucose monitoring.</a:t>
            </a:r>
            <a:endParaRPr/>
          </a:p>
          <a:p>
            <a:pPr indent="-91440" lvl="1" marL="2286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•"/>
            </a:pPr>
            <a:r>
              <a:rPr b="1" i="0" lang="en-US" sz="1300" u="none" cap="none" strike="noStrik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Pancreas Transplant:</a:t>
            </a:r>
            <a:r>
              <a:rPr b="0" i="0" lang="en-US" sz="1300" u="none" cap="none" strike="noStrik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 Indications, procedure, and outcomes.</a:t>
            </a:r>
            <a:endParaRPr/>
          </a:p>
        </p:txBody>
      </p:sp>
      <p:sp>
        <p:nvSpPr>
          <p:cNvPr id="228" name="Google Shape;228;p25"/>
          <p:cNvSpPr/>
          <p:nvPr/>
        </p:nvSpPr>
        <p:spPr>
          <a:xfrm>
            <a:off x="4724400" y="1508670"/>
            <a:ext cx="4190999" cy="2587972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25"/>
          <p:cNvSpPr txBox="1"/>
          <p:nvPr/>
        </p:nvSpPr>
        <p:spPr>
          <a:xfrm>
            <a:off x="4724400" y="1508670"/>
            <a:ext cx="4190999" cy="23593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tmpjej7mtdj.png" id="230" name="Google Shape;230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24400" y="1508670"/>
            <a:ext cx="4190999" cy="2359372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25"/>
          <p:cNvSpPr/>
          <p:nvPr/>
        </p:nvSpPr>
        <p:spPr>
          <a:xfrm>
            <a:off x="4724400" y="3944242"/>
            <a:ext cx="4190999" cy="152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25"/>
          <p:cNvSpPr txBox="1"/>
          <p:nvPr/>
        </p:nvSpPr>
        <p:spPr>
          <a:xfrm>
            <a:off x="4724400" y="3944242"/>
            <a:ext cx="4190999" cy="1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Photo by Akash Deep on Unsplash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6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 sz="2200"/>
              <a:t>References</a:t>
            </a:r>
            <a:endParaRPr/>
          </a:p>
        </p:txBody>
      </p:sp>
      <p:sp>
        <p:nvSpPr>
          <p:cNvPr id="238" name="Google Shape;238;p26"/>
          <p:cNvSpPr/>
          <p:nvPr/>
        </p:nvSpPr>
        <p:spPr>
          <a:xfrm>
            <a:off x="228600" y="1508670"/>
            <a:ext cx="8686800" cy="3200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26"/>
          <p:cNvSpPr/>
          <p:nvPr/>
        </p:nvSpPr>
        <p:spPr>
          <a:xfrm>
            <a:off x="228600" y="1508670"/>
            <a:ext cx="8686800" cy="3200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00" u="none" cap="none" strike="noStrike">
              <a:solidFill>
                <a:srgbClr val="61616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40" name="Google Shape;240;p26"/>
          <p:cNvSpPr/>
          <p:nvPr/>
        </p:nvSpPr>
        <p:spPr>
          <a:xfrm>
            <a:off x="228600" y="1508670"/>
            <a:ext cx="8686800" cy="3200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26"/>
          <p:cNvSpPr txBox="1"/>
          <p:nvPr/>
        </p:nvSpPr>
        <p:spPr>
          <a:xfrm>
            <a:off x="228600" y="1508670"/>
            <a:ext cx="8686800" cy="1112341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0" lIns="190500" spcFirstLastPara="1" rIns="0" wrap="square" tIns="0">
            <a:spAutoFit/>
          </a:bodyPr>
          <a:lstStyle/>
          <a:p>
            <a:pPr indent="-9144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•"/>
            </a:pPr>
            <a:r>
              <a:rPr b="1" i="0" lang="en-US" sz="1300" u="none" cap="none" strike="noStrik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National Institutes of Health (NIH):</a:t>
            </a:r>
            <a:r>
              <a:rPr b="0" i="0" lang="en-US" sz="1300" u="none" cap="none" strike="noStrik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 [Diabetes](https://www.nih.gov/)</a:t>
            </a:r>
            <a:endParaRPr/>
          </a:p>
          <a:p>
            <a:pPr indent="-91440" lvl="1" marL="2286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•"/>
            </a:pPr>
            <a:r>
              <a:rPr b="1" i="0" lang="en-US" sz="1300" u="none" cap="none" strike="noStrik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Centers for Disease Control and Prevention (CDC):</a:t>
            </a:r>
            <a:r>
              <a:rPr b="0" i="0" lang="en-US" sz="1300" u="none" cap="none" strike="noStrik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 [Diabetes](https://www.cdc.gov/diabetes/home/index.html)</a:t>
            </a:r>
            <a:endParaRPr/>
          </a:p>
          <a:p>
            <a:pPr indent="-91440" lvl="1" marL="228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•"/>
            </a:pPr>
            <a:r>
              <a:rPr b="1" i="0" lang="en-US" sz="1300" u="none" cap="none" strike="noStrik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American Diabetes Association (ADA):</a:t>
            </a:r>
            <a:r>
              <a:rPr b="0" i="0" lang="en-US" sz="1300" u="none" cap="none" strike="noStrik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 [Diabetes](https://www.diabetes.org/)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 sz="2200"/>
              <a:t>Symptoms of Crohn's Disease and Ulcerative Colitis</a:t>
            </a:r>
            <a:endParaRPr/>
          </a:p>
        </p:txBody>
      </p:sp>
      <p:sp>
        <p:nvSpPr>
          <p:cNvPr id="81" name="Google Shape;81;p15"/>
          <p:cNvSpPr/>
          <p:nvPr/>
        </p:nvSpPr>
        <p:spPr>
          <a:xfrm>
            <a:off x="228600" y="1508670"/>
            <a:ext cx="8686800" cy="3200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15"/>
          <p:cNvSpPr/>
          <p:nvPr/>
        </p:nvSpPr>
        <p:spPr>
          <a:xfrm>
            <a:off x="228600" y="1508670"/>
            <a:ext cx="8686800" cy="3200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00" u="none" cap="none" strike="noStrike">
              <a:solidFill>
                <a:srgbClr val="61616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83" name="Google Shape;83;p15"/>
          <p:cNvSpPr/>
          <p:nvPr/>
        </p:nvSpPr>
        <p:spPr>
          <a:xfrm>
            <a:off x="228600" y="1508670"/>
            <a:ext cx="8686800" cy="2587972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15"/>
          <p:cNvSpPr/>
          <p:nvPr/>
        </p:nvSpPr>
        <p:spPr>
          <a:xfrm>
            <a:off x="228600" y="1508670"/>
            <a:ext cx="4190999" cy="2587972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5"/>
          <p:cNvSpPr txBox="1"/>
          <p:nvPr/>
        </p:nvSpPr>
        <p:spPr>
          <a:xfrm>
            <a:off x="228600" y="1508670"/>
            <a:ext cx="4190999" cy="1988343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0" lIns="190500" spcFirstLastPara="1" rIns="0" wrap="square" tIns="0">
            <a:spAutoFit/>
          </a:bodyPr>
          <a:lstStyle/>
          <a:p>
            <a:pPr indent="-9144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•"/>
            </a:pPr>
            <a:r>
              <a:rPr b="1" i="0" lang="en-US" sz="1300" u="none" cap="none" strike="noStrik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Crohn's Disease Symptoms:</a:t>
            </a:r>
            <a:r>
              <a:rPr b="0" i="0" lang="en-US" sz="1300" u="none" cap="none" strike="noStrik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 Abdominal pain, diarrhea (often bloody), weight loss, fatigue, and mouth sores. May cause inflammation in other parts of the body such as the eyes, skin, and joints.</a:t>
            </a:r>
            <a:endParaRPr/>
          </a:p>
          <a:p>
            <a:pPr indent="-91440" lvl="1" marL="2286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•"/>
            </a:pPr>
            <a:r>
              <a:rPr b="1" i="0" lang="en-US" sz="1300" u="none" cap="none" strike="noStrik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Ulcerative Colitis Symptoms:</a:t>
            </a:r>
            <a:r>
              <a:rPr b="0" i="0" lang="en-US" sz="1300" u="none" cap="none" strike="noStrik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 Frequent, urgent bowel movements, abdominal pain, blood and mucus in stool, weight loss, fatigue, and fever.</a:t>
            </a:r>
            <a:endParaRPr/>
          </a:p>
        </p:txBody>
      </p:sp>
      <p:sp>
        <p:nvSpPr>
          <p:cNvPr id="86" name="Google Shape;86;p15"/>
          <p:cNvSpPr/>
          <p:nvPr/>
        </p:nvSpPr>
        <p:spPr>
          <a:xfrm>
            <a:off x="4724400" y="1508670"/>
            <a:ext cx="4190999" cy="2587972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5"/>
          <p:cNvSpPr txBox="1"/>
          <p:nvPr/>
        </p:nvSpPr>
        <p:spPr>
          <a:xfrm>
            <a:off x="4724400" y="1508670"/>
            <a:ext cx="4190999" cy="23593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tmpwdux0q1x.png" id="88" name="Google Shape;88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24400" y="1508670"/>
            <a:ext cx="4190999" cy="2359372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5"/>
          <p:cNvSpPr/>
          <p:nvPr/>
        </p:nvSpPr>
        <p:spPr>
          <a:xfrm>
            <a:off x="4724400" y="3944242"/>
            <a:ext cx="4190999" cy="152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5"/>
          <p:cNvSpPr txBox="1"/>
          <p:nvPr/>
        </p:nvSpPr>
        <p:spPr>
          <a:xfrm>
            <a:off x="4724400" y="3944242"/>
            <a:ext cx="4190999" cy="1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Photo by Alexander Grey on Unsplash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6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 sz="2200"/>
              <a:t>Screening and Diagnosis</a:t>
            </a:r>
            <a:endParaRPr/>
          </a:p>
        </p:txBody>
      </p:sp>
      <p:sp>
        <p:nvSpPr>
          <p:cNvPr id="96" name="Google Shape;96;p16"/>
          <p:cNvSpPr/>
          <p:nvPr/>
        </p:nvSpPr>
        <p:spPr>
          <a:xfrm>
            <a:off x="228600" y="1508670"/>
            <a:ext cx="8686800" cy="3200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6"/>
          <p:cNvSpPr/>
          <p:nvPr/>
        </p:nvSpPr>
        <p:spPr>
          <a:xfrm>
            <a:off x="228600" y="1508670"/>
            <a:ext cx="8686800" cy="3200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00" u="none" cap="none" strike="noStrike">
              <a:solidFill>
                <a:srgbClr val="61616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8" name="Google Shape;98;p16"/>
          <p:cNvSpPr/>
          <p:nvPr/>
        </p:nvSpPr>
        <p:spPr>
          <a:xfrm>
            <a:off x="228600" y="1508670"/>
            <a:ext cx="8686800" cy="2587972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6"/>
          <p:cNvSpPr/>
          <p:nvPr/>
        </p:nvSpPr>
        <p:spPr>
          <a:xfrm>
            <a:off x="228600" y="1508670"/>
            <a:ext cx="4190999" cy="2587972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6"/>
          <p:cNvSpPr txBox="1"/>
          <p:nvPr/>
        </p:nvSpPr>
        <p:spPr>
          <a:xfrm>
            <a:off x="228600" y="1508670"/>
            <a:ext cx="4191000" cy="32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0" lIns="19050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00" u="none" cap="none" strike="noStrik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Screening Criteria:</a:t>
            </a:r>
            <a:r>
              <a:rPr b="0" i="0" lang="en-US" sz="1300" u="none" cap="none" strike="noStrik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 Family history of IBD, persistent gastrointestinal symptoms, and unexplained weight loss.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b="1" i="0" lang="en-US" sz="1300" u="none" cap="none" strike="noStrik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Diagnosis:</a:t>
            </a:r>
            <a:r>
              <a:rPr b="0" i="0" lang="en-US" sz="1300" u="none" cap="none" strike="noStrik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 -</a:t>
            </a:r>
            <a:endParaRPr sz="1300">
              <a:solidFill>
                <a:srgbClr val="61616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91440" lvl="1" marL="2286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•"/>
            </a:pPr>
            <a:r>
              <a:rPr b="0" i="0" lang="en-US" sz="1300" u="none" cap="none" strike="noStrik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Endoscopy: Colonoscopy or upper endoscopy to visualize the GI tract and obtain biopsies.</a:t>
            </a:r>
            <a:endParaRPr sz="1300">
              <a:solidFill>
                <a:srgbClr val="61616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91440" lvl="1" marL="2286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•"/>
            </a:pPr>
            <a:r>
              <a:rPr b="0" i="0" lang="en-US" sz="1300" u="none" cap="none" strike="noStrik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Imaging: CT or MRI enterography to assess the extent of inflammation.</a:t>
            </a:r>
            <a:endParaRPr sz="1300">
              <a:solidFill>
                <a:srgbClr val="61616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91440" lvl="1" marL="2286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•"/>
            </a:pPr>
            <a:r>
              <a:rPr b="0" i="0" lang="en-US" sz="1300" u="none" cap="none" strike="noStrik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Lab Tests: Blood tests for anemia and inflammation markers (CRP, ESR); stool tests for fecal calprotectin.</a:t>
            </a:r>
            <a:endParaRPr/>
          </a:p>
        </p:txBody>
      </p:sp>
      <p:sp>
        <p:nvSpPr>
          <p:cNvPr id="101" name="Google Shape;101;p16"/>
          <p:cNvSpPr/>
          <p:nvPr/>
        </p:nvSpPr>
        <p:spPr>
          <a:xfrm>
            <a:off x="4724400" y="1508670"/>
            <a:ext cx="4190999" cy="2587972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16"/>
          <p:cNvSpPr txBox="1"/>
          <p:nvPr/>
        </p:nvSpPr>
        <p:spPr>
          <a:xfrm>
            <a:off x="4724400" y="1508670"/>
            <a:ext cx="4190999" cy="23593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tmpprl31tn2.png" id="103" name="Google Shape;103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24400" y="1508670"/>
            <a:ext cx="4190999" cy="2359372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6"/>
          <p:cNvSpPr/>
          <p:nvPr/>
        </p:nvSpPr>
        <p:spPr>
          <a:xfrm>
            <a:off x="4724400" y="3944242"/>
            <a:ext cx="4190999" cy="152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16"/>
          <p:cNvSpPr txBox="1"/>
          <p:nvPr/>
        </p:nvSpPr>
        <p:spPr>
          <a:xfrm>
            <a:off x="4724400" y="3944242"/>
            <a:ext cx="4190999" cy="1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Photo by Piron Guillaume on Unsplash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7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 sz="2200"/>
              <a:t>Etiology and Risk Factors</a:t>
            </a:r>
            <a:endParaRPr/>
          </a:p>
        </p:txBody>
      </p:sp>
      <p:sp>
        <p:nvSpPr>
          <p:cNvPr id="111" name="Google Shape;111;p17"/>
          <p:cNvSpPr/>
          <p:nvPr/>
        </p:nvSpPr>
        <p:spPr>
          <a:xfrm>
            <a:off x="228600" y="1508670"/>
            <a:ext cx="8686800" cy="3200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17"/>
          <p:cNvSpPr/>
          <p:nvPr/>
        </p:nvSpPr>
        <p:spPr>
          <a:xfrm>
            <a:off x="228600" y="1508670"/>
            <a:ext cx="8686800" cy="3200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00" u="none" cap="none" strike="noStrike">
              <a:solidFill>
                <a:srgbClr val="61616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13" name="Google Shape;113;p17"/>
          <p:cNvSpPr/>
          <p:nvPr/>
        </p:nvSpPr>
        <p:spPr>
          <a:xfrm>
            <a:off x="228600" y="1508670"/>
            <a:ext cx="8686800" cy="2587972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17"/>
          <p:cNvSpPr/>
          <p:nvPr/>
        </p:nvSpPr>
        <p:spPr>
          <a:xfrm>
            <a:off x="228600" y="1508670"/>
            <a:ext cx="4190999" cy="2587972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17"/>
          <p:cNvSpPr txBox="1"/>
          <p:nvPr/>
        </p:nvSpPr>
        <p:spPr>
          <a:xfrm>
            <a:off x="228600" y="1508670"/>
            <a:ext cx="4190999" cy="2346424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0" lIns="190500" spcFirstLastPara="1" rIns="0" wrap="square" tIns="0">
            <a:spAutoFit/>
          </a:bodyPr>
          <a:lstStyle/>
          <a:p>
            <a:pPr indent="-9144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•"/>
            </a:pPr>
            <a:r>
              <a:rPr b="1" i="0" lang="en-US" sz="1300" u="none" cap="none" strike="noStrik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Genetic Factors:</a:t>
            </a:r>
            <a:r>
              <a:rPr b="0" i="0" lang="en-US" sz="1300" u="none" cap="none" strike="noStrik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 Family history of IBD increases the risk. Certain genetic mutations (e.g., NOD2/CARD15) are associated with Crohn's disease.</a:t>
            </a:r>
            <a:endParaRPr/>
          </a:p>
          <a:p>
            <a:pPr indent="-91440" lvl="1" marL="2286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•"/>
            </a:pPr>
            <a:r>
              <a:rPr b="1" i="0" lang="en-US" sz="1300" u="none" cap="none" strike="noStrik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Environmental Factors:</a:t>
            </a:r>
            <a:r>
              <a:rPr b="0" i="0" lang="en-US" sz="1300" u="none" cap="none" strike="noStrik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 Diet, smoking, and use of nonsteroidal anti-inflammatory drugs (NSAIDs) can trigger or exacerbate symptoms.</a:t>
            </a:r>
            <a:endParaRPr/>
          </a:p>
          <a:p>
            <a:pPr indent="-91440" lvl="1" marL="228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•"/>
            </a:pPr>
            <a:r>
              <a:rPr b="1" i="0" lang="en-US" sz="1300" u="none" cap="none" strike="noStrik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Immune System Dysfunction:</a:t>
            </a:r>
            <a:r>
              <a:rPr b="0" i="0" lang="en-US" sz="1300" u="none" cap="none" strike="noStrik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 Abnormal immune response causing inflammation in the GI tract.</a:t>
            </a:r>
            <a:endParaRPr/>
          </a:p>
        </p:txBody>
      </p:sp>
      <p:sp>
        <p:nvSpPr>
          <p:cNvPr id="116" name="Google Shape;116;p17"/>
          <p:cNvSpPr/>
          <p:nvPr/>
        </p:nvSpPr>
        <p:spPr>
          <a:xfrm>
            <a:off x="4724400" y="1508670"/>
            <a:ext cx="4190999" cy="2587972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17"/>
          <p:cNvSpPr txBox="1"/>
          <p:nvPr/>
        </p:nvSpPr>
        <p:spPr>
          <a:xfrm>
            <a:off x="4724400" y="1508670"/>
            <a:ext cx="4190999" cy="23593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tmpwdux0q1x.png" id="118" name="Google Shape;118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24400" y="1508670"/>
            <a:ext cx="4190999" cy="2359372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7"/>
          <p:cNvSpPr/>
          <p:nvPr/>
        </p:nvSpPr>
        <p:spPr>
          <a:xfrm>
            <a:off x="4724400" y="3944242"/>
            <a:ext cx="4190999" cy="152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17"/>
          <p:cNvSpPr txBox="1"/>
          <p:nvPr/>
        </p:nvSpPr>
        <p:spPr>
          <a:xfrm>
            <a:off x="4724400" y="3944242"/>
            <a:ext cx="4190999" cy="1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Photo by Alexander Grey on Unsplash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8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 sz="2200"/>
              <a:t>Diet and Lifestyle</a:t>
            </a:r>
            <a:endParaRPr/>
          </a:p>
        </p:txBody>
      </p:sp>
      <p:sp>
        <p:nvSpPr>
          <p:cNvPr id="126" name="Google Shape;126;p18"/>
          <p:cNvSpPr/>
          <p:nvPr/>
        </p:nvSpPr>
        <p:spPr>
          <a:xfrm>
            <a:off x="228600" y="1508670"/>
            <a:ext cx="8686800" cy="3200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18"/>
          <p:cNvSpPr/>
          <p:nvPr/>
        </p:nvSpPr>
        <p:spPr>
          <a:xfrm>
            <a:off x="228600" y="1508670"/>
            <a:ext cx="8686800" cy="3200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00" u="none" cap="none" strike="noStrike">
              <a:solidFill>
                <a:srgbClr val="61616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28" name="Google Shape;128;p18"/>
          <p:cNvSpPr/>
          <p:nvPr/>
        </p:nvSpPr>
        <p:spPr>
          <a:xfrm>
            <a:off x="228600" y="1508670"/>
            <a:ext cx="8686800" cy="2587972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18"/>
          <p:cNvSpPr/>
          <p:nvPr/>
        </p:nvSpPr>
        <p:spPr>
          <a:xfrm>
            <a:off x="228600" y="1508670"/>
            <a:ext cx="4190999" cy="2587972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18"/>
          <p:cNvSpPr txBox="1"/>
          <p:nvPr/>
        </p:nvSpPr>
        <p:spPr>
          <a:xfrm>
            <a:off x="228600" y="1508670"/>
            <a:ext cx="4191000" cy="20499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0" lIns="19050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00" u="none" cap="none" strike="noStrik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Diet:</a:t>
            </a:r>
            <a:r>
              <a:rPr b="0" i="0" lang="en-US" sz="1300" u="none" cap="none" strike="noStrik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 -</a:t>
            </a:r>
            <a:endParaRPr sz="1300">
              <a:solidFill>
                <a:srgbClr val="61616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9144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•"/>
            </a:pPr>
            <a:r>
              <a:rPr b="0" i="0" lang="en-US" sz="1300" u="none" cap="none" strike="noStrik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Crohn's Disease: Low-residue diet to reduce bowel frequency, avoid trigger foods (e.g., dairy, high-fiber foods).</a:t>
            </a:r>
            <a:endParaRPr sz="1300">
              <a:solidFill>
                <a:srgbClr val="61616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9144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•"/>
            </a:pPr>
            <a:r>
              <a:rPr b="0" i="0" lang="en-US" sz="1300" u="none" cap="none" strike="noStrik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Ulcerative Colitis: Well-balanced diet, avoid foods that worsen symptoms (e.g., spicy foods, alcohol).</a:t>
            </a:r>
            <a:endParaRPr/>
          </a:p>
          <a:p>
            <a:pPr indent="-91440" lvl="1" marL="2286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•"/>
            </a:pPr>
            <a:r>
              <a:rPr b="1" i="0" lang="en-US" sz="1300" u="none" cap="none" strike="noStrik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Lifestyle Modifications:</a:t>
            </a:r>
            <a:r>
              <a:rPr b="0" i="0" lang="en-US" sz="1300" u="none" cap="none" strike="noStrik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 Regular exercise, stress management techniques, smoking cessation.</a:t>
            </a:r>
            <a:endParaRPr/>
          </a:p>
        </p:txBody>
      </p:sp>
      <p:sp>
        <p:nvSpPr>
          <p:cNvPr id="131" name="Google Shape;131;p18"/>
          <p:cNvSpPr/>
          <p:nvPr/>
        </p:nvSpPr>
        <p:spPr>
          <a:xfrm>
            <a:off x="4724400" y="1508670"/>
            <a:ext cx="4190999" cy="2587972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18"/>
          <p:cNvSpPr txBox="1"/>
          <p:nvPr/>
        </p:nvSpPr>
        <p:spPr>
          <a:xfrm>
            <a:off x="4724400" y="1508670"/>
            <a:ext cx="4190999" cy="23593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tmpjrn0vp3j.png" id="133" name="Google Shape;133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24400" y="1508670"/>
            <a:ext cx="4190999" cy="2359372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18"/>
          <p:cNvSpPr/>
          <p:nvPr/>
        </p:nvSpPr>
        <p:spPr>
          <a:xfrm>
            <a:off x="4724400" y="3944242"/>
            <a:ext cx="4190999" cy="152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18"/>
          <p:cNvSpPr txBox="1"/>
          <p:nvPr/>
        </p:nvSpPr>
        <p:spPr>
          <a:xfrm>
            <a:off x="4724400" y="3944242"/>
            <a:ext cx="4190999" cy="1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Photo by David B Townsend on Unsplash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9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 sz="2200"/>
              <a:t>Treatments for Crohn's Disease and Ulcerative Colitis</a:t>
            </a:r>
            <a:endParaRPr/>
          </a:p>
        </p:txBody>
      </p:sp>
      <p:sp>
        <p:nvSpPr>
          <p:cNvPr id="141" name="Google Shape;141;p19"/>
          <p:cNvSpPr/>
          <p:nvPr/>
        </p:nvSpPr>
        <p:spPr>
          <a:xfrm>
            <a:off x="228600" y="1508670"/>
            <a:ext cx="8686800" cy="3200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19"/>
          <p:cNvSpPr/>
          <p:nvPr/>
        </p:nvSpPr>
        <p:spPr>
          <a:xfrm>
            <a:off x="228600" y="1508670"/>
            <a:ext cx="8686800" cy="3200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00" u="none" cap="none" strike="noStrike">
              <a:solidFill>
                <a:srgbClr val="61616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43" name="Google Shape;143;p19"/>
          <p:cNvSpPr/>
          <p:nvPr/>
        </p:nvSpPr>
        <p:spPr>
          <a:xfrm>
            <a:off x="228600" y="1508670"/>
            <a:ext cx="8686800" cy="2605385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19"/>
          <p:cNvSpPr/>
          <p:nvPr/>
        </p:nvSpPr>
        <p:spPr>
          <a:xfrm>
            <a:off x="228600" y="1508670"/>
            <a:ext cx="4190999" cy="2605385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19"/>
          <p:cNvSpPr txBox="1"/>
          <p:nvPr/>
        </p:nvSpPr>
        <p:spPr>
          <a:xfrm>
            <a:off x="228600" y="861300"/>
            <a:ext cx="6139200" cy="29631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0" lIns="19050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00" u="none" cap="none" strike="noStrik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Medications:</a:t>
            </a:r>
            <a:r>
              <a:rPr b="0" i="0" lang="en-US" sz="1300" u="none" cap="none" strike="noStrik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 -</a:t>
            </a:r>
            <a:endParaRPr sz="1300">
              <a:solidFill>
                <a:srgbClr val="61616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61616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9144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•"/>
            </a:pPr>
            <a:r>
              <a:rPr b="0" i="0" lang="en-US" sz="1300" u="none" cap="none" strike="noStrik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Aminosalicylates: Anti-inflammatory drugs (e.g., mesalamine).</a:t>
            </a:r>
            <a:endParaRPr sz="1300">
              <a:solidFill>
                <a:srgbClr val="61616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9144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•"/>
            </a:pPr>
            <a:r>
              <a:rPr b="0" i="0" lang="en-US" sz="1300" u="none" cap="none" strike="noStrik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Corticosteroids: For acute flares (e.g., prednisone). -</a:t>
            </a:r>
            <a:endParaRPr sz="1300">
              <a:solidFill>
                <a:srgbClr val="61616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9144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•"/>
            </a:pPr>
            <a:r>
              <a:rPr b="0" i="0" lang="en-US" sz="1300" u="none" cap="none" strike="noStrik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Immunomodulators: Suppress the immune system (e.g., azathioprine).</a:t>
            </a:r>
            <a:endParaRPr sz="1300">
              <a:solidFill>
                <a:srgbClr val="61616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9144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•"/>
            </a:pPr>
            <a:r>
              <a:rPr b="0" i="0" lang="en-US" sz="1300" u="none" cap="none" strike="noStrik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Biologics: Target specific proteins involved in inflammation (e.g., infliximab, adalimumab).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b="1" i="0" lang="en-US" sz="1300" u="none" cap="none" strike="noStrik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Surgical Treatments:</a:t>
            </a:r>
            <a:r>
              <a:rPr b="0" i="0" lang="en-US" sz="1300" u="none" cap="none" strike="noStrik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 -</a:t>
            </a:r>
            <a:endParaRPr sz="1300">
              <a:solidFill>
                <a:srgbClr val="61616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91440" lvl="1" marL="2286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•"/>
            </a:pPr>
            <a:r>
              <a:rPr b="0" i="0" lang="en-US" sz="1300" u="none" cap="none" strike="noStrik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Crohn's Disease: Resection of diseased bowel segments, strictureplasty.</a:t>
            </a:r>
            <a:endParaRPr sz="1300">
              <a:solidFill>
                <a:srgbClr val="61616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91440" lvl="1" marL="2286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•"/>
            </a:pPr>
            <a:r>
              <a:rPr b="0" i="0" lang="en-US" sz="1300" u="none" cap="none" strike="noStrik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Ulcerative Colitis: Colectomy with ileostomy or ileoanal anastomosis.</a:t>
            </a:r>
            <a:endParaRPr/>
          </a:p>
        </p:txBody>
      </p:sp>
      <p:sp>
        <p:nvSpPr>
          <p:cNvPr id="146" name="Google Shape;146;p19"/>
          <p:cNvSpPr/>
          <p:nvPr/>
        </p:nvSpPr>
        <p:spPr>
          <a:xfrm>
            <a:off x="4724400" y="1508670"/>
            <a:ext cx="4190999" cy="2605385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19"/>
          <p:cNvSpPr txBox="1"/>
          <p:nvPr/>
        </p:nvSpPr>
        <p:spPr>
          <a:xfrm>
            <a:off x="4724400" y="1508670"/>
            <a:ext cx="4190999" cy="23593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19"/>
          <p:cNvSpPr/>
          <p:nvPr/>
        </p:nvSpPr>
        <p:spPr>
          <a:xfrm>
            <a:off x="4724400" y="3944242"/>
            <a:ext cx="4190999" cy="152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0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 sz="2200"/>
              <a:t>Complications</a:t>
            </a:r>
            <a:endParaRPr/>
          </a:p>
        </p:txBody>
      </p:sp>
      <p:sp>
        <p:nvSpPr>
          <p:cNvPr id="154" name="Google Shape;154;p20"/>
          <p:cNvSpPr/>
          <p:nvPr/>
        </p:nvSpPr>
        <p:spPr>
          <a:xfrm>
            <a:off x="228600" y="1508670"/>
            <a:ext cx="8686800" cy="3200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20"/>
          <p:cNvSpPr/>
          <p:nvPr/>
        </p:nvSpPr>
        <p:spPr>
          <a:xfrm>
            <a:off x="228600" y="1508670"/>
            <a:ext cx="8686800" cy="3200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00" u="none" cap="none" strike="noStrike">
              <a:solidFill>
                <a:srgbClr val="61616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56" name="Google Shape;156;p20"/>
          <p:cNvSpPr/>
          <p:nvPr/>
        </p:nvSpPr>
        <p:spPr>
          <a:xfrm>
            <a:off x="228600" y="1508670"/>
            <a:ext cx="8686800" cy="2587972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20"/>
          <p:cNvSpPr/>
          <p:nvPr/>
        </p:nvSpPr>
        <p:spPr>
          <a:xfrm>
            <a:off x="228600" y="1508670"/>
            <a:ext cx="4190999" cy="2587972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20"/>
          <p:cNvSpPr txBox="1"/>
          <p:nvPr/>
        </p:nvSpPr>
        <p:spPr>
          <a:xfrm>
            <a:off x="228600" y="1508670"/>
            <a:ext cx="4190999" cy="1576982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0" lIns="190500" spcFirstLastPara="1" rIns="0" wrap="square" tIns="0">
            <a:spAutoFit/>
          </a:bodyPr>
          <a:lstStyle/>
          <a:p>
            <a:pPr indent="-9144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•"/>
            </a:pPr>
            <a:r>
              <a:rPr b="1" i="0" lang="en-US" sz="1300" u="none" cap="none" strike="noStrik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Crohn's Disease:</a:t>
            </a:r>
            <a:r>
              <a:rPr b="0" i="0" lang="en-US" sz="1300" u="none" cap="none" strike="noStrik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 Fistulas, strictures, abscesses, malnutrition, and increased risk of colorectal cancer.</a:t>
            </a:r>
            <a:endParaRPr/>
          </a:p>
          <a:p>
            <a:pPr indent="-91440" lvl="1" marL="2286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•"/>
            </a:pPr>
            <a:r>
              <a:rPr b="1" i="0" lang="en-US" sz="1300" u="none" cap="none" strike="noStrik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Ulcerative Colitis:</a:t>
            </a:r>
            <a:r>
              <a:rPr b="0" i="0" lang="en-US" sz="1300" u="none" cap="none" strike="noStrik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 Severe bleeding, toxic megacolon, perforated colon, and increased risk of colorectal cancer.</a:t>
            </a:r>
            <a:endParaRPr/>
          </a:p>
        </p:txBody>
      </p:sp>
      <p:sp>
        <p:nvSpPr>
          <p:cNvPr id="159" name="Google Shape;159;p20"/>
          <p:cNvSpPr/>
          <p:nvPr/>
        </p:nvSpPr>
        <p:spPr>
          <a:xfrm>
            <a:off x="4724400" y="1508670"/>
            <a:ext cx="4190999" cy="2587972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20"/>
          <p:cNvSpPr txBox="1"/>
          <p:nvPr/>
        </p:nvSpPr>
        <p:spPr>
          <a:xfrm>
            <a:off x="4724400" y="1508670"/>
            <a:ext cx="4190999" cy="23593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tmpwdux0q1x.png" id="161" name="Google Shape;161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24400" y="1508670"/>
            <a:ext cx="4190999" cy="2359372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0"/>
          <p:cNvSpPr/>
          <p:nvPr/>
        </p:nvSpPr>
        <p:spPr>
          <a:xfrm>
            <a:off x="4724400" y="3944242"/>
            <a:ext cx="4190999" cy="152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20"/>
          <p:cNvSpPr txBox="1"/>
          <p:nvPr/>
        </p:nvSpPr>
        <p:spPr>
          <a:xfrm>
            <a:off x="4724400" y="3944242"/>
            <a:ext cx="4190999" cy="1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Photo by Alexander Grey on Unsplash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1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 sz="2200"/>
              <a:t>Referrals and Monitoring</a:t>
            </a:r>
            <a:endParaRPr/>
          </a:p>
        </p:txBody>
      </p:sp>
      <p:sp>
        <p:nvSpPr>
          <p:cNvPr id="169" name="Google Shape;169;p21"/>
          <p:cNvSpPr/>
          <p:nvPr/>
        </p:nvSpPr>
        <p:spPr>
          <a:xfrm>
            <a:off x="228600" y="1508670"/>
            <a:ext cx="8686800" cy="3200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21"/>
          <p:cNvSpPr/>
          <p:nvPr/>
        </p:nvSpPr>
        <p:spPr>
          <a:xfrm>
            <a:off x="228600" y="1508670"/>
            <a:ext cx="8686800" cy="3200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00" u="none" cap="none" strike="noStrike">
              <a:solidFill>
                <a:srgbClr val="61616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71" name="Google Shape;171;p21"/>
          <p:cNvSpPr/>
          <p:nvPr/>
        </p:nvSpPr>
        <p:spPr>
          <a:xfrm>
            <a:off x="228600" y="1508670"/>
            <a:ext cx="8686800" cy="2587972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21"/>
          <p:cNvSpPr/>
          <p:nvPr/>
        </p:nvSpPr>
        <p:spPr>
          <a:xfrm>
            <a:off x="228600" y="1508670"/>
            <a:ext cx="4190999" cy="2587972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21"/>
          <p:cNvSpPr txBox="1"/>
          <p:nvPr/>
        </p:nvSpPr>
        <p:spPr>
          <a:xfrm>
            <a:off x="228600" y="1508670"/>
            <a:ext cx="4190999" cy="2346424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0" lIns="190500" spcFirstLastPara="1" rIns="0" wrap="square" tIns="0">
            <a:spAutoFit/>
          </a:bodyPr>
          <a:lstStyle/>
          <a:p>
            <a:pPr indent="-9144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•"/>
            </a:pPr>
            <a:r>
              <a:rPr b="1" i="0" lang="en-US" sz="1300" u="none" cap="none" strike="noStrik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Referrals:</a:t>
            </a:r>
            <a:r>
              <a:rPr b="0" i="0" lang="en-US" sz="1300" u="none" cap="none" strike="noStrik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 Referral to a gastroenterologist for specialized care. Surgical consultation for complicated cases.</a:t>
            </a:r>
            <a:endParaRPr/>
          </a:p>
          <a:p>
            <a:pPr indent="-91440" lvl="1" marL="2286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•"/>
            </a:pPr>
            <a:r>
              <a:rPr b="1" i="0" lang="en-US" sz="1300" u="none" cap="none" strike="noStrik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Monitoring and Surveillance:</a:t>
            </a:r>
            <a:r>
              <a:rPr b="0" i="0" lang="en-US" sz="1300" u="none" cap="none" strike="noStrik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 Regular follow-ups with a healthcare provider, colonoscopies for cancer surveillance, monitoring disease activity with lab tests and imaging.</a:t>
            </a:r>
            <a:endParaRPr/>
          </a:p>
          <a:p>
            <a:pPr indent="-91440" lvl="1" marL="228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•"/>
            </a:pPr>
            <a:r>
              <a:rPr b="1" i="0" lang="en-US" sz="1300" u="none" cap="none" strike="noStrik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Special Diets:</a:t>
            </a:r>
            <a:r>
              <a:rPr b="0" i="0" lang="en-US" sz="1300" u="none" cap="none" strike="noStrik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 Individualized dietary plans to manage symptoms and maintain nutritional status.</a:t>
            </a:r>
            <a:endParaRPr/>
          </a:p>
        </p:txBody>
      </p:sp>
      <p:sp>
        <p:nvSpPr>
          <p:cNvPr id="174" name="Google Shape;174;p21"/>
          <p:cNvSpPr/>
          <p:nvPr/>
        </p:nvSpPr>
        <p:spPr>
          <a:xfrm>
            <a:off x="4724400" y="1508670"/>
            <a:ext cx="4190999" cy="2587972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21"/>
          <p:cNvSpPr txBox="1"/>
          <p:nvPr/>
        </p:nvSpPr>
        <p:spPr>
          <a:xfrm>
            <a:off x="4724400" y="1508670"/>
            <a:ext cx="4190999" cy="23593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tmpqdm_u2sj.png" id="176" name="Google Shape;176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24400" y="1508670"/>
            <a:ext cx="4190999" cy="2359372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1"/>
          <p:cNvSpPr/>
          <p:nvPr/>
        </p:nvSpPr>
        <p:spPr>
          <a:xfrm>
            <a:off x="4724400" y="3944242"/>
            <a:ext cx="4190999" cy="152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21"/>
          <p:cNvSpPr txBox="1"/>
          <p:nvPr/>
        </p:nvSpPr>
        <p:spPr>
          <a:xfrm>
            <a:off x="4724400" y="3944242"/>
            <a:ext cx="4190999" cy="1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Photo by JESHOOTS.COM on Unsplash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2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 sz="2200"/>
              <a:t>References</a:t>
            </a:r>
            <a:endParaRPr/>
          </a:p>
        </p:txBody>
      </p:sp>
      <p:sp>
        <p:nvSpPr>
          <p:cNvPr id="184" name="Google Shape;184;p22"/>
          <p:cNvSpPr/>
          <p:nvPr/>
        </p:nvSpPr>
        <p:spPr>
          <a:xfrm>
            <a:off x="228600" y="1508670"/>
            <a:ext cx="8686800" cy="3200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22"/>
          <p:cNvSpPr/>
          <p:nvPr/>
        </p:nvSpPr>
        <p:spPr>
          <a:xfrm>
            <a:off x="228600" y="1508670"/>
            <a:ext cx="8686800" cy="3200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00" u="none" cap="none" strike="noStrike">
              <a:solidFill>
                <a:srgbClr val="61616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86" name="Google Shape;186;p22"/>
          <p:cNvSpPr/>
          <p:nvPr/>
        </p:nvSpPr>
        <p:spPr>
          <a:xfrm>
            <a:off x="228600" y="1508670"/>
            <a:ext cx="8686800" cy="3200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22"/>
          <p:cNvSpPr txBox="1"/>
          <p:nvPr/>
        </p:nvSpPr>
        <p:spPr>
          <a:xfrm>
            <a:off x="228600" y="1508670"/>
            <a:ext cx="8686800" cy="1318021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0" lIns="190500" spcFirstLastPara="1" rIns="0" wrap="square" tIns="0">
            <a:spAutoFit/>
          </a:bodyPr>
          <a:lstStyle/>
          <a:p>
            <a:pPr indent="-9144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•"/>
            </a:pPr>
            <a:r>
              <a:rPr b="1" i="0" lang="en-US" sz="1300" u="none" cap="none" strike="noStrik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American Gastroenterological Association:</a:t>
            </a:r>
            <a:r>
              <a:rPr b="0" i="0" lang="en-US" sz="1300" u="none" cap="none" strike="noStrik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 [IBD Resources](https://www.gastro.org/practice-guidance/gi-patient-center/topic/inflammatory-bowel-disease-ibd)</a:t>
            </a:r>
            <a:endParaRPr/>
          </a:p>
          <a:p>
            <a:pPr indent="-91440" lvl="1" marL="2286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•"/>
            </a:pPr>
            <a:r>
              <a:rPr b="1" i="0" lang="en-US" sz="1300" u="none" cap="none" strike="noStrik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Centers for Disease Control and Prevention (CDC):</a:t>
            </a:r>
            <a:r>
              <a:rPr b="0" i="0" lang="en-US" sz="1300" u="none" cap="none" strike="noStrik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 [IBD Information](https://www.cdc.gov/ibd/)</a:t>
            </a:r>
            <a:endParaRPr/>
          </a:p>
          <a:p>
            <a:pPr indent="-91440" lvl="1" marL="228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•"/>
            </a:pPr>
            <a:r>
              <a:rPr b="1" i="0" lang="en-US" sz="1300" u="none" cap="none" strike="noStrik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National Institutes of Health (NIH):</a:t>
            </a:r>
            <a:r>
              <a:rPr b="0" i="0" lang="en-US" sz="1300" u="none" cap="none" strike="noStrik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 [Crohn's Disease and Ulcerative Colitis](https://www.nih.gov/)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aperback">
  <a:themeElements>
    <a:clrScheme name="Paperback">
      <a:dk1>
        <a:srgbClr val="000000"/>
      </a:dk1>
      <a:lt1>
        <a:srgbClr val="FFFFFF"/>
      </a:lt1>
      <a:dk2>
        <a:srgbClr val="00695C"/>
      </a:dk2>
      <a:lt2>
        <a:srgbClr val="26A69A"/>
      </a:lt2>
      <a:accent1>
        <a:srgbClr val="FFFBF0"/>
      </a:accent1>
      <a:accent2>
        <a:srgbClr val="B7B7B7"/>
      </a:accent2>
      <a:accent3>
        <a:srgbClr val="FB8C00"/>
      </a:accent3>
      <a:accent4>
        <a:srgbClr val="80CBC4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