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26"/>
  </p:notesMasterIdLst>
  <p:sldIdLst>
    <p:sldId id="256" r:id="rId2"/>
    <p:sldId id="321" r:id="rId3"/>
    <p:sldId id="351" r:id="rId4"/>
    <p:sldId id="257" r:id="rId5"/>
    <p:sldId id="259" r:id="rId6"/>
    <p:sldId id="258" r:id="rId7"/>
    <p:sldId id="263" r:id="rId8"/>
    <p:sldId id="264" r:id="rId9"/>
    <p:sldId id="352" r:id="rId10"/>
    <p:sldId id="261" r:id="rId11"/>
    <p:sldId id="354" r:id="rId12"/>
    <p:sldId id="265" r:id="rId13"/>
    <p:sldId id="266" r:id="rId14"/>
    <p:sldId id="267" r:id="rId15"/>
    <p:sldId id="268" r:id="rId16"/>
    <p:sldId id="344" r:id="rId17"/>
    <p:sldId id="345" r:id="rId18"/>
    <p:sldId id="346" r:id="rId19"/>
    <p:sldId id="347" r:id="rId20"/>
    <p:sldId id="338" r:id="rId21"/>
    <p:sldId id="349" r:id="rId22"/>
    <p:sldId id="350" r:id="rId23"/>
    <p:sldId id="353" r:id="rId24"/>
    <p:sldId id="26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555" y="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A81D0-1E88-4CA7-BDBC-D82ECF438FC0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34EC2-ED73-4923-AD24-2792F6AC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89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9C4508C-5E4B-4DC9-BEE0-429151A51298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DC13937-ED4D-46EB-BFAE-D436A615FC1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6751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FDCC-A4D7-43FF-989C-D2B6B6A31D05}" type="datetime1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3937-ED4D-46EB-BFAE-D436A615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5538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FDCC-A4D7-43FF-989C-D2B6B6A31D05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3937-ED4D-46EB-BFAE-D436A615FC1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60478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FDCC-A4D7-43FF-989C-D2B6B6A31D05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3937-ED4D-46EB-BFAE-D436A615FC1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01855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FDCC-A4D7-43FF-989C-D2B6B6A31D05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3937-ED4D-46EB-BFAE-D436A615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6763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FDCC-A4D7-43FF-989C-D2B6B6A31D05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3937-ED4D-46EB-BFAE-D436A615FC1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02419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FDCC-A4D7-43FF-989C-D2B6B6A31D05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3937-ED4D-46EB-BFAE-D436A615FC1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18800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FB265-A0AE-4E3B-8CB4-8ABFF37C521A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3937-ED4D-46EB-BFAE-D436A615FC1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945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8001C-6E0D-4F5A-BEBA-E9CE560B3DF1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3937-ED4D-46EB-BFAE-D436A615FC1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2457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400E-A06B-412B-BFA1-81B400E41F6B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3937-ED4D-46EB-BFAE-D436A615FC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06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FDCC-A4D7-43FF-989C-D2B6B6A31D05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3937-ED4D-46EB-BFAE-D436A615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5292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CD4-7EBB-4CFF-9EC3-E504A63A7591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3937-ED4D-46EB-BFAE-D436A615FC1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975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FDCC-A4D7-43FF-989C-D2B6B6A31D05}" type="datetime1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3937-ED4D-46EB-BFAE-D436A615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9526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C1B0-345C-4DA5-A78B-04C2F334FA0C}" type="datetime1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3937-ED4D-46EB-BFAE-D436A615FC13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896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618F-C914-4EC2-BC0B-533D4892711D}" type="datetime1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3937-ED4D-46EB-BFAE-D436A615FC1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881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F67A-E0F9-44BE-8224-6513FCB7259E}" type="datetime1">
              <a:rPr lang="en-US" smtClean="0"/>
              <a:t>3/6/2019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3937-ED4D-46EB-BFAE-D436A615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876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94D5-D60F-4B97-9021-ADDC20F5E244}" type="datetime1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3937-ED4D-46EB-BFAE-D436A615FC1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8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DEA2-741D-498C-9736-AF2C7E07C095}" type="datetime1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3937-ED4D-46EB-BFAE-D436A615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81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2AFDCC-A4D7-43FF-989C-D2B6B6A31D05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C13937-ED4D-46EB-BFAE-D436A615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3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kris@bushidoleadership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9700" y="1828800"/>
            <a:ext cx="6362699" cy="1673353"/>
          </a:xfrm>
        </p:spPr>
        <p:txBody>
          <a:bodyPr>
            <a:normAutofit/>
          </a:bodyPr>
          <a:lstStyle/>
          <a:p>
            <a:pPr marL="182880"/>
            <a:r>
              <a:rPr 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anose="020E0802020502020306" pitchFamily="34" charset="0"/>
              </a:rPr>
              <a:t>Values-Based Leadership</a:t>
            </a:r>
            <a:endParaRPr lang="en-US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657600"/>
            <a:ext cx="3657600" cy="1397002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March 7, 2019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Kris Mailepors, MBA CODP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hlinkClick r:id="rId2"/>
              </a:rPr>
              <a:t>kris@bushidoleadership.com</a:t>
            </a:r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3937-ED4D-46EB-BFAE-D436A615FC13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 descr="http://nebula.wsimg.com/2f0b94cd983b0da31efb97ed1c77dd49?AccessKeyId=1A50F2E2C61702A4631D&amp;disposition=0&amp;alloworigin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319294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821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erlin Sans FB Demi" panose="020E0802020502020306" pitchFamily="34" charset="0"/>
              </a:rPr>
              <a:t>Priorities – Habits – Systems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75826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Have you ever seen a “flavor of the month?”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do they lose steam?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a FORENSIC SYSTEMS ANALYSIS for any gaps. (don’t train to fix)</a:t>
            </a:r>
          </a:p>
          <a:p>
            <a:pPr marL="0" indent="0" algn="ctr">
              <a:buNone/>
            </a:pPr>
            <a:r>
              <a:rPr lang="en-US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BSN – with tuition limits?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Answer: “I’m not included in decisions”</a:t>
            </a:r>
          </a:p>
          <a:p>
            <a:pPr marL="0" indent="0" algn="ctr">
              <a:buNone/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 managers to “do better” or take another look at how approvals work?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www.Neuroleadership.com</a:t>
            </a:r>
          </a:p>
        </p:txBody>
      </p:sp>
      <p:pic>
        <p:nvPicPr>
          <p:cNvPr id="4" name="Picture 2" descr="http://nebula.wsimg.com/2f0b94cd983b0da31efb97ed1c77dd49?AccessKeyId=1A50F2E2C61702A4631D&amp;disposition=0&amp;alloworigin=1">
            <a:extLst>
              <a:ext uri="{FF2B5EF4-FFF2-40B4-BE49-F238E27FC236}">
                <a16:creationId xmlns:a16="http://schemas.microsoft.com/office/drawing/2014/main" id="{5F343297-36E1-42E2-A22B-5D3FBE0CA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68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539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Bruce Lee the Scholar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2206" y="2438400"/>
            <a:ext cx="6686550" cy="324959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5800" b="1" dirty="0">
                <a:solidFill>
                  <a:srgbClr val="0070C0"/>
                </a:solidFill>
                <a:latin typeface="Ink Free" panose="03080402000500000000" pitchFamily="66" charset="0"/>
              </a:rPr>
              <a:t>3 Stages of Cultivation</a:t>
            </a:r>
          </a:p>
          <a:p>
            <a:pPr marL="0" indent="0">
              <a:buNone/>
            </a:pPr>
            <a:r>
              <a:rPr lang="en-US" sz="2600" b="1" u="sng" dirty="0">
                <a:solidFill>
                  <a:srgbClr val="0070C0"/>
                </a:solidFill>
                <a:latin typeface="Ink Free" panose="03080402000500000000" pitchFamily="66" charset="0"/>
              </a:rPr>
              <a:t>Primitive stage </a:t>
            </a:r>
          </a:p>
          <a:p>
            <a:pPr marL="0" indent="0">
              <a:buNone/>
            </a:pPr>
            <a:r>
              <a:rPr lang="en-US" dirty="0"/>
              <a:t>Leadership happens naturally. Survival of the fittest.  Others “can’t cut it”</a:t>
            </a:r>
          </a:p>
          <a:p>
            <a:pPr marL="0" indent="0">
              <a:buNone/>
            </a:pPr>
            <a:r>
              <a:rPr lang="en-US" sz="2600" b="1" u="sng" dirty="0">
                <a:solidFill>
                  <a:srgbClr val="0070C0"/>
                </a:solidFill>
                <a:latin typeface="Ink Free" panose="03080402000500000000" pitchFamily="66" charset="0"/>
              </a:rPr>
              <a:t>Stage of Art 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/>
              <a:t>Training (block kick strike).  Scientific knowledge.  Crucial Conversation, EI, Critical thinking. (separate from primitive state/’self’ ….mind stops to calculate)</a:t>
            </a:r>
          </a:p>
          <a:p>
            <a:pPr marL="0" indent="0">
              <a:buNone/>
            </a:pPr>
            <a:r>
              <a:rPr lang="en-US" dirty="0"/>
              <a:t>All that you “know” only serves to separate you from your people.</a:t>
            </a:r>
          </a:p>
          <a:p>
            <a:pPr marL="0" indent="0">
              <a:buNone/>
            </a:pPr>
            <a:r>
              <a:rPr lang="en-US" sz="2600" b="1" u="sng" dirty="0">
                <a:solidFill>
                  <a:srgbClr val="0070C0"/>
                </a:solidFill>
                <a:latin typeface="Ink Free" panose="03080402000500000000" pitchFamily="66" charset="0"/>
              </a:rPr>
              <a:t>Stage of Artlessness </a:t>
            </a:r>
            <a:endParaRPr lang="en-US" sz="3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Techniques are unconscious.  Understand the “end game” and how you get there can be achieved many ways.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://nebula.wsimg.com/2f0b94cd983b0da31efb97ed1c77dd49?AccessKeyId=1A50F2E2C61702A4631D&amp;disposition=0&amp;alloworigin=1">
            <a:extLst>
              <a:ext uri="{FF2B5EF4-FFF2-40B4-BE49-F238E27FC236}">
                <a16:creationId xmlns:a16="http://schemas.microsoft.com/office/drawing/2014/main" id="{E2856277-8A82-4CB5-A658-D8B34B535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68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B3E17E5-A36F-42DB-9857-D004B01A69D4}"/>
              </a:ext>
            </a:extLst>
          </p:cNvPr>
          <p:cNvSpPr/>
          <p:nvPr/>
        </p:nvSpPr>
        <p:spPr>
          <a:xfrm>
            <a:off x="914400" y="4637193"/>
            <a:ext cx="2895600" cy="54440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0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0250-080A-4D88-86D1-0FB134FC5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kouzes and posner">
            <a:extLst>
              <a:ext uri="{FF2B5EF4-FFF2-40B4-BE49-F238E27FC236}">
                <a16:creationId xmlns:a16="http://schemas.microsoft.com/office/drawing/2014/main" id="{DBBCBBD3-452F-42E8-83C7-E8534CCA1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15" y="1646635"/>
            <a:ext cx="2378869" cy="356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kouzes and posner">
            <a:extLst>
              <a:ext uri="{FF2B5EF4-FFF2-40B4-BE49-F238E27FC236}">
                <a16:creationId xmlns:a16="http://schemas.microsoft.com/office/drawing/2014/main" id="{38EE8D46-412D-443F-BC91-686C754E40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283" y="2147207"/>
            <a:ext cx="4153487" cy="283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nebula.wsimg.com/2f0b94cd983b0da31efb97ed1c77dd49?AccessKeyId=1A50F2E2C61702A4631D&amp;disposition=0&amp;alloworigin=1">
            <a:extLst>
              <a:ext uri="{FF2B5EF4-FFF2-40B4-BE49-F238E27FC236}">
                <a16:creationId xmlns:a16="http://schemas.microsoft.com/office/drawing/2014/main" id="{96B7F2FD-1C72-410C-A25B-3EB881FB8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68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481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0A7A0-80A4-429E-A3C0-14980CA50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>
                <a:solidFill>
                  <a:srgbClr val="0070C0"/>
                </a:solidFill>
                <a:latin typeface="Berlin Sans FB Demi" panose="020E0802020502020306" pitchFamily="34" charset="0"/>
              </a:rPr>
              <a:t>Values…</a:t>
            </a:r>
            <a:br>
              <a:rPr lang="en-US" dirty="0">
                <a:solidFill>
                  <a:srgbClr val="0070C0"/>
                </a:solidFill>
                <a:latin typeface="Berlin Sans FB Demi" panose="020E0802020502020306" pitchFamily="34" charset="0"/>
              </a:rPr>
            </a:br>
            <a:r>
              <a:rPr lang="en-US" dirty="0">
                <a:solidFill>
                  <a:srgbClr val="0070C0"/>
                </a:solidFill>
                <a:latin typeface="Berlin Sans FB Demi" panose="020E0802020502020306" pitchFamily="34" charset="0"/>
              </a:rPr>
              <a:t>Where do your Values Live?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4AFB0-EC1A-462D-B634-C2FA7D6FA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7543799" cy="37338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Buried deep in the website?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a bulletin board behind the copier?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your leaders “quiz” people on them?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NASA, AMAZON, APPLE?</a:t>
            </a:r>
          </a:p>
          <a:p>
            <a:pPr lvl="1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Make great products that will change the world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Customer Obsession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Steve Jobs: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 ”It’s a complicated and noisy world, and we’re not going to get a chance to get people to remember much about us. No company is. So we have to be really clear about what we want them to know about 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  <p:pic>
        <p:nvPicPr>
          <p:cNvPr id="4" name="Picture 2" descr="http://nebula.wsimg.com/2f0b94cd983b0da31efb97ed1c77dd49?AccessKeyId=1A50F2E2C61702A4631D&amp;disposition=0&amp;alloworigin=1">
            <a:extLst>
              <a:ext uri="{FF2B5EF4-FFF2-40B4-BE49-F238E27FC236}">
                <a16:creationId xmlns:a16="http://schemas.microsoft.com/office/drawing/2014/main" id="{AEA0D5A0-A94F-42F8-A0B7-EE8B9C41F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68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265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6417E-220E-428B-95E3-EB0E7D052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5337"/>
            <a:ext cx="7924800" cy="1303867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>
                <a:solidFill>
                  <a:srgbClr val="0070C0"/>
                </a:solidFill>
                <a:latin typeface="Berlin Sans FB Demi" panose="020E0802020502020306" pitchFamily="34" charset="0"/>
              </a:rPr>
              <a:t>Values…</a:t>
            </a:r>
            <a:br>
              <a:rPr lang="en-US" dirty="0">
                <a:solidFill>
                  <a:srgbClr val="0070C0"/>
                </a:solidFill>
                <a:latin typeface="Berlin Sans FB Demi" panose="020E0802020502020306" pitchFamily="34" charset="0"/>
              </a:rPr>
            </a:br>
            <a:r>
              <a:rPr lang="en-US" dirty="0">
                <a:solidFill>
                  <a:srgbClr val="0070C0"/>
                </a:solidFill>
                <a:latin typeface="Berlin Sans FB Demi" panose="020E0802020502020306" pitchFamily="34" charset="0"/>
              </a:rPr>
              <a:t>Why do people follow </a:t>
            </a:r>
            <a:r>
              <a:rPr lang="en-US" u="sng" dirty="0">
                <a:solidFill>
                  <a:srgbClr val="0070C0"/>
                </a:solidFill>
                <a:latin typeface="Berlin Sans FB Demi" panose="020E0802020502020306" pitchFamily="34" charset="0"/>
              </a:rPr>
              <a:t>Values</a:t>
            </a:r>
            <a:r>
              <a:rPr lang="en-US" dirty="0">
                <a:solidFill>
                  <a:srgbClr val="0070C0"/>
                </a:solidFill>
                <a:latin typeface="Berlin Sans FB Demi" panose="020E0802020502020306" pitchFamily="34" charset="0"/>
              </a:rPr>
              <a:t> &gt; </a:t>
            </a:r>
            <a:r>
              <a:rPr lang="en-US" u="sng" dirty="0">
                <a:solidFill>
                  <a:srgbClr val="0070C0"/>
                </a:solidFill>
                <a:latin typeface="Berlin Sans FB Demi" panose="020E0802020502020306" pitchFamily="34" charset="0"/>
              </a:rPr>
              <a:t>Skills</a:t>
            </a:r>
            <a:r>
              <a:rPr lang="en-US" dirty="0">
                <a:solidFill>
                  <a:srgbClr val="0070C0"/>
                </a:solidFill>
                <a:latin typeface="Berlin Sans FB Demi" panose="020E0802020502020306" pitchFamily="34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43041-7E8D-48CD-9254-704982819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90135"/>
            <a:ext cx="8000999" cy="3605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People may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respect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admire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your skills and knowledge, but to be truly motivated and engaged, they have to trust you &amp; relate to you.  </a:t>
            </a:r>
          </a:p>
          <a:p>
            <a:pPr marL="457200" lvl="1" indent="0"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Have you ever seen a leader who was “too qualified” and wasn’t a fit?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values are what people see; the first thing they sniff out.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relationships are your best asset as a leader.</a:t>
            </a:r>
          </a:p>
        </p:txBody>
      </p:sp>
      <p:pic>
        <p:nvPicPr>
          <p:cNvPr id="4" name="Picture 2" descr="http://nebula.wsimg.com/2f0b94cd983b0da31efb97ed1c77dd49?AccessKeyId=1A50F2E2C61702A4631D&amp;disposition=0&amp;alloworigin=1">
            <a:extLst>
              <a:ext uri="{FF2B5EF4-FFF2-40B4-BE49-F238E27FC236}">
                <a16:creationId xmlns:a16="http://schemas.microsoft.com/office/drawing/2014/main" id="{C646ED32-BBF8-4015-9599-CF0586CBB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68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639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C55A4-0E7F-4019-A430-CA8419ECB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latin typeface="Berlin Sans FB Demi" panose="020E0802020502020306" pitchFamily="34" charset="0"/>
              </a:rPr>
              <a:t>Corporate or Personal Values?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D148-0DE2-46F8-AA2A-590AE7BE8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050" y="2452596"/>
            <a:ext cx="6686550" cy="283321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really doesn’t matter.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the corporate values are well thought out, live them.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they’re arbitrary (synergy, innovation, ethical, etc.)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80FAD0-DFD1-457F-A639-600486535CF4}"/>
              </a:ext>
            </a:extLst>
          </p:cNvPr>
          <p:cNvSpPr txBox="1">
            <a:spLocks/>
          </p:cNvSpPr>
          <p:nvPr/>
        </p:nvSpPr>
        <p:spPr>
          <a:xfrm>
            <a:off x="609600" y="5285813"/>
            <a:ext cx="8001000" cy="810187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700" dirty="0"/>
              <a:t>Values-Based Leadership is simply </a:t>
            </a:r>
            <a:r>
              <a:rPr lang="en-US" sz="4350" b="1" dirty="0">
                <a:solidFill>
                  <a:srgbClr val="0070C0"/>
                </a:solidFill>
              </a:rPr>
              <a:t>Culture Change</a:t>
            </a:r>
            <a:endParaRPr lang="en-US" sz="27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http://nebula.wsimg.com/2f0b94cd983b0da31efb97ed1c77dd49?AccessKeyId=1A50F2E2C61702A4631D&amp;disposition=0&amp;alloworigin=1">
            <a:extLst>
              <a:ext uri="{FF2B5EF4-FFF2-40B4-BE49-F238E27FC236}">
                <a16:creationId xmlns:a16="http://schemas.microsoft.com/office/drawing/2014/main" id="{3A855E46-512C-454A-B901-E75274C5D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68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954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3937-ED4D-46EB-BFAE-D436A615FC13}" type="slidenum">
              <a:rPr lang="en-US" smtClean="0"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593" y="5181600"/>
            <a:ext cx="7101697" cy="1143000"/>
          </a:xfrm>
        </p:spPr>
        <p:txBody>
          <a:bodyPr/>
          <a:lstStyle/>
          <a:p>
            <a:pPr algn="ctr"/>
            <a:r>
              <a:rPr lang="en-US" dirty="0"/>
              <a:t>What’s your landscape?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dangerous land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4884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226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3937-ED4D-46EB-BFAE-D436A615FC13}" type="slidenum">
              <a:rPr lang="en-US" smtClean="0"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593" y="5181600"/>
            <a:ext cx="7101697" cy="1143000"/>
          </a:xfrm>
        </p:spPr>
        <p:txBody>
          <a:bodyPr/>
          <a:lstStyle/>
          <a:p>
            <a:pPr algn="ctr"/>
            <a:r>
              <a:rPr lang="en-US" dirty="0"/>
              <a:t>What’s your landscape?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dangerous land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-1"/>
            <a:ext cx="9153525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626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3937-ED4D-46EB-BFAE-D436A615FC13}" type="slidenum">
              <a:rPr lang="en-US" smtClean="0"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593" y="5181600"/>
            <a:ext cx="7101697" cy="1143000"/>
          </a:xfrm>
        </p:spPr>
        <p:txBody>
          <a:bodyPr/>
          <a:lstStyle/>
          <a:p>
            <a:pPr algn="ctr"/>
            <a:r>
              <a:rPr lang="en-US" dirty="0"/>
              <a:t>What’s your landscape?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Image result for landsca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landscap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landscap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landscap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3" name="Picture 11" descr="Time Lapse Photography of Waterfalls during Suns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521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475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3937-ED4D-46EB-BFAE-D436A615FC13}" type="slidenum">
              <a:rPr lang="en-US" smtClean="0"/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305800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landscape: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It’s all about your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77046" y="1828800"/>
            <a:ext cx="6400800" cy="8382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2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How do you “create” culture</a:t>
            </a:r>
          </a:p>
        </p:txBody>
      </p:sp>
    </p:spTree>
    <p:extLst>
      <p:ext uri="{BB962C8B-B14F-4D97-AF65-F5344CB8AC3E}">
        <p14:creationId xmlns:p14="http://schemas.microsoft.com/office/powerpoint/2010/main" val="2774133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A69DB-5564-4C7E-A0A8-59D36D42D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erlin Sans FB Demi" panose="020E0802020502020306" pitchFamily="34" charset="0"/>
              </a:rPr>
              <a:t>Today’s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B21C1-FD1B-43D5-9A6C-4E4EAA514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072465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Learn how our values are our habits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Our habits leverage which priorities rise to the top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Learn how values drive motivation, behavior, engagement, and culture more than anything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Kris@bushidoleadership.com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94C1D-2B91-45EC-A0A1-1D235A1D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3937-ED4D-46EB-BFAE-D436A615FC1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2" descr="http://nebula.wsimg.com/2f0b94cd983b0da31efb97ed1c77dd49?AccessKeyId=1A50F2E2C61702A4631D&amp;disposition=0&amp;alloworigin=1">
            <a:extLst>
              <a:ext uri="{FF2B5EF4-FFF2-40B4-BE49-F238E27FC236}">
                <a16:creationId xmlns:a16="http://schemas.microsoft.com/office/drawing/2014/main" id="{AF91A36E-05EA-4A0F-937B-6ACDE79D9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319294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673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5CE72D-9D8B-4EAB-877E-E5D4C183E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3937-ED4D-46EB-BFAE-D436A615FC13}" type="slidenum">
              <a:rPr lang="en-US" smtClean="0"/>
              <a:t>20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9BADC9-4AAD-425A-829D-1C3B40D41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Berlin Sans FB Demi" panose="020E0802020502020306" pitchFamily="34" charset="0"/>
              </a:rPr>
              <a:t>Culture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A02EF8-0FED-45A4-91D4-CE5F7583CB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77046" y="2352508"/>
            <a:ext cx="6400800" cy="347472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long does it take to change your culture?</a:t>
            </a:r>
          </a:p>
        </p:txBody>
      </p:sp>
    </p:spTree>
    <p:extLst>
      <p:ext uri="{BB962C8B-B14F-4D97-AF65-F5344CB8AC3E}">
        <p14:creationId xmlns:p14="http://schemas.microsoft.com/office/powerpoint/2010/main" val="4144890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A8ED13-2FEC-435D-9E40-6ADEA2C86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are your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 Those are the rules</a:t>
            </a:r>
          </a:p>
          <a:p>
            <a:pPr marL="0" indent="0"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www.1000minds.com/go/valuesassessment1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9DBFAC-0881-4753-82FC-D992332EA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3937-ED4D-46EB-BFAE-D436A615FC13}" type="slidenum">
              <a:rPr lang="en-US" smtClean="0"/>
              <a:t>21</a:t>
            </a:fld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E955D96-8648-4718-B90E-9EF37DEB9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338" y="915988"/>
            <a:ext cx="6799262" cy="1303337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0070C0"/>
                </a:solidFill>
                <a:latin typeface="Berlin Sans FB Demi" panose="020E0802020502020306" pitchFamily="34" charset="0"/>
              </a:rPr>
              <a:t>Creating a Culture:</a:t>
            </a:r>
            <a:br>
              <a:rPr lang="en-US" sz="4800" dirty="0">
                <a:solidFill>
                  <a:srgbClr val="0070C0"/>
                </a:solidFill>
                <a:latin typeface="Berlin Sans FB Demi" panose="020E0802020502020306" pitchFamily="34" charset="0"/>
              </a:rPr>
            </a:br>
            <a:r>
              <a:rPr lang="en-US" sz="4800" dirty="0">
                <a:solidFill>
                  <a:srgbClr val="0070C0"/>
                </a:solidFill>
                <a:latin typeface="Berlin Sans FB Demi" panose="020E0802020502020306" pitchFamily="34" charset="0"/>
              </a:rPr>
              <a:t>What are the rules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D4B118-98DD-4C41-B81F-AAC59A9C8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38600"/>
            <a:ext cx="2133600" cy="2133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161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A8ED13-2FEC-435D-9E40-6ADEA2C86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Know your values</a:t>
            </a:r>
          </a:p>
          <a:p>
            <a:pPr marL="457200" indent="-4572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demonstrate this value,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will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I breach this value in any way,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I see someone demonstrating this value,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someone behaves in conflict with this value,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9DBFAC-0881-4753-82FC-D992332EA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3937-ED4D-46EB-BFAE-D436A615FC13}" type="slidenum">
              <a:rPr lang="en-US" smtClean="0"/>
              <a:t>22</a:t>
            </a:fld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E955D96-8648-4718-B90E-9EF37DEB9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338" y="915988"/>
            <a:ext cx="6799262" cy="1303337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0070C0"/>
                </a:solidFill>
                <a:latin typeface="Berlin Sans FB Demi" panose="020E0802020502020306" pitchFamily="34" charset="0"/>
              </a:rPr>
              <a:t>Creating a Culture:</a:t>
            </a:r>
            <a:br>
              <a:rPr lang="en-US" sz="4800" dirty="0">
                <a:solidFill>
                  <a:srgbClr val="0070C0"/>
                </a:solidFill>
                <a:latin typeface="Berlin Sans FB Demi" panose="020E0802020502020306" pitchFamily="34" charset="0"/>
              </a:rPr>
            </a:br>
            <a:r>
              <a:rPr lang="en-US" sz="4800" dirty="0">
                <a:solidFill>
                  <a:srgbClr val="0070C0"/>
                </a:solidFill>
                <a:latin typeface="Berlin Sans FB Demi" panose="020E0802020502020306" pitchFamily="34" charset="0"/>
              </a:rPr>
              <a:t>What are the rules?</a:t>
            </a:r>
          </a:p>
        </p:txBody>
      </p:sp>
    </p:spTree>
    <p:extLst>
      <p:ext uri="{BB962C8B-B14F-4D97-AF65-F5344CB8AC3E}">
        <p14:creationId xmlns:p14="http://schemas.microsoft.com/office/powerpoint/2010/main" val="3930687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A69DB-5564-4C7E-A0A8-59D36D42D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erlin Sans FB Demi" panose="020E0802020502020306" pitchFamily="34" charset="0"/>
              </a:rPr>
              <a:t>Today’s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B21C1-FD1B-43D5-9A6C-4E4EAA514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2386665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Learn how our values are our habits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Our habits leverage which priorities rise to the top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Learn how values drive motivation, behavior, engagement, and culture more than anything</a:t>
            </a: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Kris@bushidoleadership.com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94C1D-2B91-45EC-A0A1-1D235A1D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3937-ED4D-46EB-BFAE-D436A615FC13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2" descr="http://nebula.wsimg.com/2f0b94cd983b0da31efb97ed1c77dd49?AccessKeyId=1A50F2E2C61702A4631D&amp;disposition=0&amp;alloworigin=1">
            <a:extLst>
              <a:ext uri="{FF2B5EF4-FFF2-40B4-BE49-F238E27FC236}">
                <a16:creationId xmlns:a16="http://schemas.microsoft.com/office/drawing/2014/main" id="{AF91A36E-05EA-4A0F-937B-6ACDE79D9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254" y="4800600"/>
            <a:ext cx="319294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567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Culture Fundamental: shared everyday habits/behaviors carried out across a group regularly; consciously or not.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Leadership can be rooted in BRAIN FUNCTION, not a list of competencies people are trying to keep track of.  When people chase competencies, it becomes a “thing” they have to do, or put on their plate.</a:t>
            </a:r>
          </a:p>
        </p:txBody>
      </p:sp>
      <p:pic>
        <p:nvPicPr>
          <p:cNvPr id="4" name="Picture 2" descr="http://nebula.wsimg.com/2f0b94cd983b0da31efb97ed1c77dd49?AccessKeyId=1A50F2E2C61702A4631D&amp;disposition=0&amp;alloworigin=1">
            <a:extLst>
              <a:ext uri="{FF2B5EF4-FFF2-40B4-BE49-F238E27FC236}">
                <a16:creationId xmlns:a16="http://schemas.microsoft.com/office/drawing/2014/main" id="{3242C1C2-79A4-4377-892B-51C92C84C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68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298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A69DB-5564-4C7E-A0A8-59D36D42D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erlin Sans FB Demi" panose="020E0802020502020306" pitchFamily="34" charset="0"/>
              </a:rPr>
              <a:t>To get today’s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B21C1-FD1B-43D5-9A6C-4E4EAA514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Go to www.bushidoleadership.com/resources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Slides are pinned to the top of the page for 1 week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Join our mailing list for white papers and case studies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Kris@bushidoleadership.com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94C1D-2B91-45EC-A0A1-1D235A1D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3937-ED4D-46EB-BFAE-D436A615FC1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2" descr="http://nebula.wsimg.com/2f0b94cd983b0da31efb97ed1c77dd49?AccessKeyId=1A50F2E2C61702A4631D&amp;disposition=0&amp;alloworigin=1">
            <a:extLst>
              <a:ext uri="{FF2B5EF4-FFF2-40B4-BE49-F238E27FC236}">
                <a16:creationId xmlns:a16="http://schemas.microsoft.com/office/drawing/2014/main" id="{AF91A36E-05EA-4A0F-937B-6ACDE79D9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319294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437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erlin Sans FB Demi" panose="020E0802020502020306" pitchFamily="34" charset="0"/>
              </a:rPr>
              <a:t>Have you been here before?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57450"/>
            <a:ext cx="7866459" cy="37147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i="1" dirty="0"/>
              <a:t>Scenario 1: </a:t>
            </a:r>
            <a:r>
              <a:rPr lang="en-US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A group of leaders got a half-day Change Management Training 10 months ago.  A new change has hit the organization and no one is applying what they learned.</a:t>
            </a:r>
          </a:p>
          <a:p>
            <a:pPr marL="0" indent="0">
              <a:buNone/>
            </a:pPr>
            <a:endParaRPr lang="en-US" sz="2100" i="1" dirty="0"/>
          </a:p>
          <a:p>
            <a:pPr marL="0" indent="0">
              <a:buNone/>
            </a:pPr>
            <a:r>
              <a:rPr lang="en-US" sz="3000" i="1" dirty="0"/>
              <a:t>Scenario 2: </a:t>
            </a:r>
            <a:r>
              <a:rPr lang="en-US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An employee took “Conflict Resolution” for support in overcoming some difficult relationships on the team.  6 months later, there is still conflict on the team with this individual.</a:t>
            </a:r>
          </a:p>
          <a:p>
            <a:endParaRPr lang="en-US" dirty="0"/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is training failing in a 21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century workplace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 it’s better than nothing?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34" y="3292332"/>
            <a:ext cx="2650331" cy="2650331"/>
          </a:xfrm>
          <a:prstGeom prst="rect">
            <a:avLst/>
          </a:prstGeom>
        </p:spPr>
      </p:pic>
      <p:pic>
        <p:nvPicPr>
          <p:cNvPr id="5" name="Picture 2" descr="http://nebula.wsimg.com/2f0b94cd983b0da31efb97ed1c77dd49?AccessKeyId=1A50F2E2C61702A4631D&amp;disposition=0&amp;alloworigin=1">
            <a:extLst>
              <a:ext uri="{FF2B5EF4-FFF2-40B4-BE49-F238E27FC236}">
                <a16:creationId xmlns:a16="http://schemas.microsoft.com/office/drawing/2014/main" id="{202B50C4-6B91-40F7-812D-AD8441DAD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68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45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Berlin Sans FB Demi" panose="020E0802020502020306" pitchFamily="34" charset="0"/>
              </a:rPr>
              <a:t>What if…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if you could throw away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attendance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butts in seats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 and still be able to measure A+ leadership year over year, retain your leaders, and have all the benefits of an engaged, motivated team?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Best Practices that are really hard to implement</a:t>
            </a:r>
          </a:p>
          <a:p>
            <a:pPr lvl="1"/>
            <a:r>
              <a:rPr lang="en-US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Competencies</a:t>
            </a:r>
          </a:p>
          <a:p>
            <a:pPr lvl="1"/>
            <a:r>
              <a:rPr lang="en-US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Performance Ratings</a:t>
            </a:r>
          </a:p>
          <a:p>
            <a:pPr lvl="1"/>
            <a:r>
              <a:rPr lang="en-US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soft-skill “training”</a:t>
            </a:r>
          </a:p>
        </p:txBody>
      </p:sp>
      <p:pic>
        <p:nvPicPr>
          <p:cNvPr id="4" name="Picture 2" descr="http://nebula.wsimg.com/2f0b94cd983b0da31efb97ed1c77dd49?AccessKeyId=1A50F2E2C61702A4631D&amp;disposition=0&amp;alloworigin=1">
            <a:extLst>
              <a:ext uri="{FF2B5EF4-FFF2-40B4-BE49-F238E27FC236}">
                <a16:creationId xmlns:a16="http://schemas.microsoft.com/office/drawing/2014/main" id="{E67AE0D7-9744-430D-96EF-CC19334AA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68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486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Bruce Lee the Scholar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2206" y="2438400"/>
            <a:ext cx="6686550" cy="324959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5800" b="1" dirty="0">
                <a:solidFill>
                  <a:srgbClr val="0070C0"/>
                </a:solidFill>
                <a:latin typeface="Ink Free" panose="03080402000500000000" pitchFamily="66" charset="0"/>
              </a:rPr>
              <a:t>3 Stages of Cultivation</a:t>
            </a:r>
          </a:p>
          <a:p>
            <a:pPr marL="0" indent="0">
              <a:buNone/>
            </a:pPr>
            <a:r>
              <a:rPr lang="en-US" sz="2600" b="1" u="sng" dirty="0">
                <a:solidFill>
                  <a:srgbClr val="0070C0"/>
                </a:solidFill>
                <a:latin typeface="Ink Free" panose="03080402000500000000" pitchFamily="66" charset="0"/>
              </a:rPr>
              <a:t>Primitive stage </a:t>
            </a:r>
          </a:p>
          <a:p>
            <a:pPr marL="0" indent="0">
              <a:buNone/>
            </a:pPr>
            <a:r>
              <a:rPr lang="en-US" dirty="0"/>
              <a:t>Leadership happens naturally. Survival of the fittest.  Others “can’t cut it”</a:t>
            </a:r>
          </a:p>
          <a:p>
            <a:pPr marL="0" indent="0">
              <a:buNone/>
            </a:pPr>
            <a:r>
              <a:rPr lang="en-US" sz="2600" b="1" u="sng" dirty="0">
                <a:solidFill>
                  <a:srgbClr val="0070C0"/>
                </a:solidFill>
                <a:latin typeface="Ink Free" panose="03080402000500000000" pitchFamily="66" charset="0"/>
              </a:rPr>
              <a:t>Stage of Art 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/>
              <a:t>Training (block kick strike).  Scientific knowledge.  Crucial Conversation, EI, Critical thinking. (separate from primitive state/’self’ ….mind stops to calculate)</a:t>
            </a:r>
          </a:p>
          <a:p>
            <a:pPr marL="0" indent="0">
              <a:buNone/>
            </a:pPr>
            <a:r>
              <a:rPr lang="en-US" dirty="0"/>
              <a:t>All that you “know” only serves to separate you from your people.</a:t>
            </a:r>
          </a:p>
          <a:p>
            <a:pPr marL="0" indent="0">
              <a:buNone/>
            </a:pPr>
            <a:r>
              <a:rPr lang="en-US" sz="2600" b="1" u="sng" dirty="0">
                <a:solidFill>
                  <a:srgbClr val="0070C0"/>
                </a:solidFill>
                <a:latin typeface="Ink Free" panose="03080402000500000000" pitchFamily="66" charset="0"/>
              </a:rPr>
              <a:t>Stage of Artlessness </a:t>
            </a:r>
            <a:endParaRPr lang="en-US" sz="3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Techniques are unconscious.  Understand the “end game” and how you get there can be achieved many ways.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://nebula.wsimg.com/2f0b94cd983b0da31efb97ed1c77dd49?AccessKeyId=1A50F2E2C61702A4631D&amp;disposition=0&amp;alloworigin=1">
            <a:extLst>
              <a:ext uri="{FF2B5EF4-FFF2-40B4-BE49-F238E27FC236}">
                <a16:creationId xmlns:a16="http://schemas.microsoft.com/office/drawing/2014/main" id="{E2856277-8A82-4CB5-A658-D8B34B535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68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9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6C1DA-8997-4458-BFD2-9DF472225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latin typeface="Berlin Sans FB Demi" panose="020E0802020502020306" pitchFamily="34" charset="0"/>
              </a:rPr>
              <a:t>Level 1 “Training &amp; Development”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F3164A-3A42-491D-86C2-D40F75C7E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89128" y="3429000"/>
            <a:ext cx="1208995" cy="1208995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F7A37D8-E3D5-4B28-A9BE-7C7EFA2B8B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2338" y="2359478"/>
            <a:ext cx="1208995" cy="1208995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FFEEEC16-0ED7-459C-8756-4EA0B91B75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9773" y="3272518"/>
            <a:ext cx="1208995" cy="1208995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28DCC5B4-BAA4-4FF1-854D-355229F875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72838" y="2442483"/>
            <a:ext cx="1208995" cy="1208995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8C2CE86E-2C46-4CC3-9E69-680DB7A71D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35885" y="2220006"/>
            <a:ext cx="1208995" cy="1208995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BEE2F3C6-3035-4878-B44E-351C26A648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2950" y="4065814"/>
            <a:ext cx="1208995" cy="1208995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608D31AF-C1AD-4D32-BF5F-19C502BD4B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03178" y="4637995"/>
            <a:ext cx="1208995" cy="1208995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6E2FB22F-B35F-478F-8739-619C0B9FAE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2313" y="4445792"/>
            <a:ext cx="1208995" cy="120899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08A19D0-5485-49AA-B9C5-0733BBECDFA0}"/>
              </a:ext>
            </a:extLst>
          </p:cNvPr>
          <p:cNvSpPr/>
          <p:nvPr/>
        </p:nvSpPr>
        <p:spPr>
          <a:xfrm>
            <a:off x="5329409" y="3585482"/>
            <a:ext cx="1451031" cy="9433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Training Event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2A4A62-2F9E-4226-B8BB-D97BDE8BA095}"/>
              </a:ext>
            </a:extLst>
          </p:cNvPr>
          <p:cNvSpPr txBox="1"/>
          <p:nvPr/>
        </p:nvSpPr>
        <p:spPr>
          <a:xfrm>
            <a:off x="1371600" y="3124200"/>
            <a:ext cx="15828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measures of success?</a:t>
            </a:r>
          </a:p>
          <a:p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go wrong?</a:t>
            </a:r>
          </a:p>
        </p:txBody>
      </p:sp>
      <p:pic>
        <p:nvPicPr>
          <p:cNvPr id="14" name="Picture 2" descr="http://nebula.wsimg.com/2f0b94cd983b0da31efb97ed1c77dd49?AccessKeyId=1A50F2E2C61702A4631D&amp;disposition=0&amp;alloworigin=1">
            <a:extLst>
              <a:ext uri="{FF2B5EF4-FFF2-40B4-BE49-F238E27FC236}">
                <a16:creationId xmlns:a16="http://schemas.microsoft.com/office/drawing/2014/main" id="{0CD641C2-B9C1-450A-9DAA-2875E9D68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68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063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6C1DA-8997-4458-BFD2-9DF472225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erlin Sans FB Demi" panose="020E0802020502020306" pitchFamily="34" charset="0"/>
              </a:rPr>
              <a:t>Level 2 “Development”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BEE2F3C6-3035-4878-B44E-351C26A648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68277" y="3281906"/>
            <a:ext cx="1665705" cy="166570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08A19D0-5485-49AA-B9C5-0733BBECDFA0}"/>
              </a:ext>
            </a:extLst>
          </p:cNvPr>
          <p:cNvSpPr/>
          <p:nvPr/>
        </p:nvSpPr>
        <p:spPr>
          <a:xfrm>
            <a:off x="900441" y="4572000"/>
            <a:ext cx="1451031" cy="9433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Training Events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3349F87-DD15-48F3-B7E0-CE5D84CA1057}"/>
              </a:ext>
            </a:extLst>
          </p:cNvPr>
          <p:cNvSpPr/>
          <p:nvPr/>
        </p:nvSpPr>
        <p:spPr>
          <a:xfrm>
            <a:off x="1857431" y="2103746"/>
            <a:ext cx="1451031" cy="9433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Books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F8CD85-F140-47A1-A0A5-063A536AB3DE}"/>
              </a:ext>
            </a:extLst>
          </p:cNvPr>
          <p:cNvSpPr/>
          <p:nvPr/>
        </p:nvSpPr>
        <p:spPr>
          <a:xfrm>
            <a:off x="3989027" y="2103746"/>
            <a:ext cx="1451031" cy="9433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Community/ Network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C436319-55AB-4DB6-8E0C-71AFB219ED62}"/>
              </a:ext>
            </a:extLst>
          </p:cNvPr>
          <p:cNvSpPr/>
          <p:nvPr/>
        </p:nvSpPr>
        <p:spPr>
          <a:xfrm>
            <a:off x="4438795" y="4475954"/>
            <a:ext cx="1451031" cy="9433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b="1" dirty="0" err="1">
                <a:solidFill>
                  <a:schemeClr val="tx1"/>
                </a:solidFill>
              </a:rPr>
              <a:t>mLearning</a:t>
            </a:r>
            <a:endParaRPr lang="en-US" sz="1350" b="1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7A52F5F-A2F5-443A-848F-C2E5813B69AE}"/>
              </a:ext>
            </a:extLst>
          </p:cNvPr>
          <p:cNvSpPr/>
          <p:nvPr/>
        </p:nvSpPr>
        <p:spPr>
          <a:xfrm>
            <a:off x="4572000" y="3242504"/>
            <a:ext cx="1451031" cy="9433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Mentor/ Mentee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E362680-02A1-4888-8B7B-C71910870637}"/>
              </a:ext>
            </a:extLst>
          </p:cNvPr>
          <p:cNvSpPr/>
          <p:nvPr/>
        </p:nvSpPr>
        <p:spPr>
          <a:xfrm>
            <a:off x="907660" y="3242504"/>
            <a:ext cx="1451031" cy="9433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Job Rotations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381768D-E9BD-472A-A41A-5FB5A0043CF8}"/>
              </a:ext>
            </a:extLst>
          </p:cNvPr>
          <p:cNvSpPr/>
          <p:nvPr/>
        </p:nvSpPr>
        <p:spPr>
          <a:xfrm>
            <a:off x="2880442" y="5127087"/>
            <a:ext cx="1310558" cy="77645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Conference</a:t>
            </a:r>
          </a:p>
          <a:p>
            <a:pPr algn="ctr"/>
            <a:r>
              <a:rPr lang="en-US" sz="1050" b="1" dirty="0">
                <a:solidFill>
                  <a:schemeClr val="tx1"/>
                </a:solidFill>
              </a:rPr>
              <a:t>Classes</a:t>
            </a:r>
          </a:p>
          <a:p>
            <a:pPr algn="ctr"/>
            <a:r>
              <a:rPr lang="en-US" sz="1050" b="1" dirty="0">
                <a:solidFill>
                  <a:schemeClr val="tx1"/>
                </a:solidFill>
              </a:rPr>
              <a:t>WBT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E255EC7-F20B-4A83-996A-1BBC29335F05}"/>
              </a:ext>
            </a:extLst>
          </p:cNvPr>
          <p:cNvCxnSpPr>
            <a:stCxn id="13" idx="6"/>
            <a:endCxn id="19" idx="2"/>
          </p:cNvCxnSpPr>
          <p:nvPr/>
        </p:nvCxnSpPr>
        <p:spPr>
          <a:xfrm>
            <a:off x="2351472" y="5043657"/>
            <a:ext cx="528970" cy="4716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B55B238-8D61-4C76-B9EB-D2DB5A0C97A4}"/>
              </a:ext>
            </a:extLst>
          </p:cNvPr>
          <p:cNvSpPr txBox="1"/>
          <p:nvPr/>
        </p:nvSpPr>
        <p:spPr>
          <a:xfrm>
            <a:off x="6324600" y="2743200"/>
            <a:ext cx="228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Putting the PERSON at the center; University Model</a:t>
            </a:r>
          </a:p>
          <a:p>
            <a:endParaRPr lang="en-US" dirty="0"/>
          </a:p>
          <a:p>
            <a:r>
              <a:rPr lang="en-US" dirty="0"/>
              <a:t>What works?</a:t>
            </a:r>
          </a:p>
          <a:p>
            <a:endParaRPr lang="en-US" dirty="0"/>
          </a:p>
          <a:p>
            <a:r>
              <a:rPr lang="en-US" dirty="0"/>
              <a:t>What’s difficult?</a:t>
            </a:r>
          </a:p>
        </p:txBody>
      </p:sp>
      <p:pic>
        <p:nvPicPr>
          <p:cNvPr id="20" name="Picture 2" descr="http://nebula.wsimg.com/2f0b94cd983b0da31efb97ed1c77dd49?AccessKeyId=1A50F2E2C61702A4631D&amp;disposition=0&amp;alloworigin=1">
            <a:extLst>
              <a:ext uri="{FF2B5EF4-FFF2-40B4-BE49-F238E27FC236}">
                <a16:creationId xmlns:a16="http://schemas.microsoft.com/office/drawing/2014/main" id="{7B457E3B-A110-45FD-B2FF-4E7977628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68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714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71BC76-5FA2-4767-84D8-3D7E8AA8F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3937-ED4D-46EB-BFAE-D436A615FC13}" type="slidenum">
              <a:rPr lang="en-US" smtClean="0"/>
              <a:t>9</a:t>
            </a:fld>
            <a:endParaRPr lang="en-US"/>
          </a:p>
        </p:txBody>
      </p:sp>
      <p:pic>
        <p:nvPicPr>
          <p:cNvPr id="3074" name="Picture 2" descr="Image result for clear pond">
            <a:extLst>
              <a:ext uri="{FF2B5EF4-FFF2-40B4-BE49-F238E27FC236}">
                <a16:creationId xmlns:a16="http://schemas.microsoft.com/office/drawing/2014/main" id="{ED59A527-2B72-47ED-BCF2-372DDC125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13751"/>
            <a:ext cx="5334000" cy="267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murky pond">
            <a:extLst>
              <a:ext uri="{FF2B5EF4-FFF2-40B4-BE49-F238E27FC236}">
                <a16:creationId xmlns:a16="http://schemas.microsoft.com/office/drawing/2014/main" id="{8DA8A9A1-9724-49B9-8DF6-537A85C64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22668"/>
            <a:ext cx="28098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9F3AB4-41C4-494B-8643-32F8E99881EC}"/>
              </a:ext>
            </a:extLst>
          </p:cNvPr>
          <p:cNvSpPr txBox="1"/>
          <p:nvPr/>
        </p:nvSpPr>
        <p:spPr>
          <a:xfrm>
            <a:off x="1143000" y="55626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OD Practitioners, we use words like sophisticated and robust</a:t>
            </a:r>
          </a:p>
        </p:txBody>
      </p:sp>
    </p:spTree>
    <p:extLst>
      <p:ext uri="{BB962C8B-B14F-4D97-AF65-F5344CB8AC3E}">
        <p14:creationId xmlns:p14="http://schemas.microsoft.com/office/powerpoint/2010/main" val="23477654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963</Words>
  <Application>Microsoft Office PowerPoint</Application>
  <PresentationFormat>On-screen Show (4:3)</PresentationFormat>
  <Paragraphs>138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Berlin Sans FB Demi</vt:lpstr>
      <vt:lpstr>Calibri</vt:lpstr>
      <vt:lpstr>Garamond</vt:lpstr>
      <vt:lpstr>Ink Free</vt:lpstr>
      <vt:lpstr>Organic</vt:lpstr>
      <vt:lpstr>Values-Based Leadership</vt:lpstr>
      <vt:lpstr>Today’s Takeaways</vt:lpstr>
      <vt:lpstr>To get today’s slides</vt:lpstr>
      <vt:lpstr>Have you been here before?</vt:lpstr>
      <vt:lpstr>What if…</vt:lpstr>
      <vt:lpstr>Bruce Lee the Scholar</vt:lpstr>
      <vt:lpstr>Level 1 “Training &amp; Development”</vt:lpstr>
      <vt:lpstr>Level 2 “Development”</vt:lpstr>
      <vt:lpstr>PowerPoint Presentation</vt:lpstr>
      <vt:lpstr>Priorities – Habits – Systems </vt:lpstr>
      <vt:lpstr>Bruce Lee the Scholar</vt:lpstr>
      <vt:lpstr>PowerPoint Presentation</vt:lpstr>
      <vt:lpstr>Values… Where do your Values Live?</vt:lpstr>
      <vt:lpstr>Values… Why do people follow Values &gt; Skills?</vt:lpstr>
      <vt:lpstr>Corporate or Personal Values?</vt:lpstr>
      <vt:lpstr>What’s your landscape?</vt:lpstr>
      <vt:lpstr>What’s your landscape?</vt:lpstr>
      <vt:lpstr>What’s your landscape?</vt:lpstr>
      <vt:lpstr>The landscape: It’s all about your culture</vt:lpstr>
      <vt:lpstr>Culture</vt:lpstr>
      <vt:lpstr>Creating a Culture: What are the rules</vt:lpstr>
      <vt:lpstr>Creating a Culture: What are the rules?</vt:lpstr>
      <vt:lpstr>Today’s Takeaways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&amp; Resolving Conflict</dc:title>
  <dc:creator>Kris Mailepors</dc:creator>
  <cp:lastModifiedBy>Kris Mailepors</cp:lastModifiedBy>
  <cp:revision>25</cp:revision>
  <dcterms:created xsi:type="dcterms:W3CDTF">2018-10-28T16:36:27Z</dcterms:created>
  <dcterms:modified xsi:type="dcterms:W3CDTF">2019-03-07T04:25:56Z</dcterms:modified>
</cp:coreProperties>
</file>