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slideLayouts/slideLayout5.xml" ContentType="application/vnd.openxmlformats-officedocument.presentationml.slideLayout+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Override PartName="/ppt/slides/slide30.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notesSlides/notesSlide17.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7.xml" ContentType="application/vnd.openxmlformats-officedocument.presentationml.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notesSlides/notesSlide18.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s/slide28.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notesSlides/notesSlide19.xml" ContentType="application/vnd.openxmlformats-officedocument.presentationml.notes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32"/>
  </p:notesMasterIdLst>
  <p:sldIdLst>
    <p:sldId id="256" r:id="rId2"/>
    <p:sldId id="257" r:id="rId3"/>
    <p:sldId id="259" r:id="rId4"/>
    <p:sldId id="260" r:id="rId5"/>
    <p:sldId id="258" r:id="rId6"/>
    <p:sldId id="262" r:id="rId7"/>
    <p:sldId id="261" r:id="rId8"/>
    <p:sldId id="263" r:id="rId9"/>
    <p:sldId id="264" r:id="rId10"/>
    <p:sldId id="267" r:id="rId11"/>
    <p:sldId id="271" r:id="rId12"/>
    <p:sldId id="273" r:id="rId13"/>
    <p:sldId id="268" r:id="rId14"/>
    <p:sldId id="269" r:id="rId15"/>
    <p:sldId id="270" r:id="rId16"/>
    <p:sldId id="265" r:id="rId17"/>
    <p:sldId id="266" r:id="rId18"/>
    <p:sldId id="272" r:id="rId19"/>
    <p:sldId id="278" r:id="rId20"/>
    <p:sldId id="275" r:id="rId21"/>
    <p:sldId id="276" r:id="rId22"/>
    <p:sldId id="277" r:id="rId23"/>
    <p:sldId id="279" r:id="rId24"/>
    <p:sldId id="280" r:id="rId25"/>
    <p:sldId id="281" r:id="rId26"/>
    <p:sldId id="282" r:id="rId27"/>
    <p:sldId id="283" r:id="rId28"/>
    <p:sldId id="284" r:id="rId29"/>
    <p:sldId id="285" r:id="rId30"/>
    <p:sldId id="286"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533" autoAdjust="0"/>
    <p:restoredTop sz="94660"/>
  </p:normalViewPr>
  <p:slideViewPr>
    <p:cSldViewPr snapToGrid="0" snapToObjects="1">
      <p:cViewPr varScale="1">
        <p:scale>
          <a:sx n="66" d="100"/>
          <a:sy n="66" d="100"/>
        </p:scale>
        <p:origin x="-1144" y="-1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5FCC8C-29EB-824C-987B-347150804AF0}" type="datetimeFigureOut">
              <a:rPr lang="en-US" smtClean="0"/>
              <a:pPr/>
              <a:t>7/25/19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1783C4A-BDF7-664A-B1A9-2F2DC9FBC8C3}"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“Am I still a virgin in God’s eyes?”</a:t>
            </a:r>
            <a:endParaRPr lang="en-US" dirty="0"/>
          </a:p>
        </p:txBody>
      </p:sp>
      <p:sp>
        <p:nvSpPr>
          <p:cNvPr id="4" name="Slide Number Placeholder 3"/>
          <p:cNvSpPr>
            <a:spLocks noGrp="1"/>
          </p:cNvSpPr>
          <p:nvPr>
            <p:ph type="sldNum" sz="quarter" idx="10"/>
          </p:nvPr>
        </p:nvSpPr>
        <p:spPr/>
        <p:txBody>
          <a:bodyPr/>
          <a:lstStyle/>
          <a:p>
            <a:fld id="{91783C4A-BDF7-664A-B1A9-2F2DC9FBC8C3}" type="slidenum">
              <a:rPr lang="en-US" smtClean="0"/>
              <a:pPr/>
              <a:t>2</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Olga,</a:t>
            </a:r>
            <a:r>
              <a:rPr lang="en-US" baseline="0" dirty="0" smtClean="0"/>
              <a:t> Sex-trafficked victim at CMC</a:t>
            </a:r>
            <a:endParaRPr lang="en-US" dirty="0"/>
          </a:p>
        </p:txBody>
      </p:sp>
      <p:sp>
        <p:nvSpPr>
          <p:cNvPr id="4" name="Slide Number Placeholder 3"/>
          <p:cNvSpPr>
            <a:spLocks noGrp="1"/>
          </p:cNvSpPr>
          <p:nvPr>
            <p:ph type="sldNum" sz="quarter" idx="10"/>
          </p:nvPr>
        </p:nvSpPr>
        <p:spPr/>
        <p:txBody>
          <a:bodyPr/>
          <a:lstStyle/>
          <a:p>
            <a:fld id="{91783C4A-BDF7-664A-B1A9-2F2DC9FBC8C3}" type="slidenum">
              <a:rPr lang="en-US" smtClean="0"/>
              <a:pPr/>
              <a:t>14</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1783C4A-BDF7-664A-B1A9-2F2DC9FBC8C3}" type="slidenum">
              <a:rPr lang="en-US" smtClean="0"/>
              <a:pPr/>
              <a:t>15</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While volunteers are not Mandatory Reporters by law, we are all morally responsible for</a:t>
            </a:r>
            <a:r>
              <a:rPr lang="en-US" baseline="0" dirty="0" smtClean="0"/>
              <a:t> the safety of children</a:t>
            </a:r>
            <a:endParaRPr lang="en-US" dirty="0"/>
          </a:p>
        </p:txBody>
      </p:sp>
      <p:sp>
        <p:nvSpPr>
          <p:cNvPr id="4" name="Slide Number Placeholder 3"/>
          <p:cNvSpPr>
            <a:spLocks noGrp="1"/>
          </p:cNvSpPr>
          <p:nvPr>
            <p:ph type="sldNum" sz="quarter" idx="10"/>
          </p:nvPr>
        </p:nvSpPr>
        <p:spPr/>
        <p:txBody>
          <a:bodyPr/>
          <a:lstStyle/>
          <a:p>
            <a:fld id="{91783C4A-BDF7-664A-B1A9-2F2DC9FBC8C3}" type="slidenum">
              <a:rPr lang="en-US" smtClean="0"/>
              <a:pPr/>
              <a:t>16</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Mental</a:t>
            </a:r>
            <a:r>
              <a:rPr lang="en-US" baseline="0" dirty="0" smtClean="0"/>
              <a:t> health important! Not sure if we have time for police officer story….stay in your area of expertise. “This isn’t my area but I can find out from someone who knows. I will walk through this fire with you.”</a:t>
            </a:r>
            <a:endParaRPr lang="en-US" dirty="0"/>
          </a:p>
        </p:txBody>
      </p:sp>
      <p:sp>
        <p:nvSpPr>
          <p:cNvPr id="4" name="Slide Number Placeholder 3"/>
          <p:cNvSpPr>
            <a:spLocks noGrp="1"/>
          </p:cNvSpPr>
          <p:nvPr>
            <p:ph type="sldNum" sz="quarter" idx="10"/>
          </p:nvPr>
        </p:nvSpPr>
        <p:spPr/>
        <p:txBody>
          <a:bodyPr/>
          <a:lstStyle/>
          <a:p>
            <a:fld id="{91783C4A-BDF7-664A-B1A9-2F2DC9FBC8C3}" type="slidenum">
              <a:rPr lang="en-US" smtClean="0"/>
              <a:pPr/>
              <a:t>19</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Gunderson Safe</a:t>
            </a:r>
            <a:r>
              <a:rPr lang="en-US" baseline="0" dirty="0" smtClean="0"/>
              <a:t> Children’s Act—</a:t>
            </a:r>
            <a:r>
              <a:rPr lang="en-US" baseline="0" dirty="0" err="1" smtClean="0"/>
              <a:t>Bree’s</a:t>
            </a:r>
            <a:r>
              <a:rPr lang="en-US" baseline="0" dirty="0" smtClean="0"/>
              <a:t> and Erin’s Law</a:t>
            </a:r>
            <a:endParaRPr lang="en-US" dirty="0"/>
          </a:p>
        </p:txBody>
      </p:sp>
      <p:sp>
        <p:nvSpPr>
          <p:cNvPr id="4" name="Slide Number Placeholder 3"/>
          <p:cNvSpPr>
            <a:spLocks noGrp="1"/>
          </p:cNvSpPr>
          <p:nvPr>
            <p:ph type="sldNum" sz="quarter" idx="10"/>
          </p:nvPr>
        </p:nvSpPr>
        <p:spPr/>
        <p:txBody>
          <a:bodyPr/>
          <a:lstStyle/>
          <a:p>
            <a:fld id="{91783C4A-BDF7-664A-B1A9-2F2DC9FBC8C3}" type="slidenum">
              <a:rPr lang="en-US" smtClean="0"/>
              <a:pPr/>
              <a:t>23</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Alexander</a:t>
            </a:r>
            <a:r>
              <a:rPr lang="en-US" baseline="0" dirty="0" smtClean="0"/>
              <a:t> </a:t>
            </a:r>
            <a:r>
              <a:rPr lang="en-US" baseline="0" dirty="0" err="1" smtClean="0"/>
              <a:t>Appel</a:t>
            </a:r>
            <a:endParaRPr lang="en-US" dirty="0"/>
          </a:p>
        </p:txBody>
      </p:sp>
      <p:sp>
        <p:nvSpPr>
          <p:cNvPr id="4" name="Slide Number Placeholder 3"/>
          <p:cNvSpPr>
            <a:spLocks noGrp="1"/>
          </p:cNvSpPr>
          <p:nvPr>
            <p:ph type="sldNum" sz="quarter" idx="10"/>
          </p:nvPr>
        </p:nvSpPr>
        <p:spPr/>
        <p:txBody>
          <a:bodyPr/>
          <a:lstStyle/>
          <a:p>
            <a:fld id="{91783C4A-BDF7-664A-B1A9-2F2DC9FBC8C3}" type="slidenum">
              <a:rPr lang="en-US" smtClean="0"/>
              <a:pPr/>
              <a:t>24</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Porn in coach’s house. “But</a:t>
            </a:r>
            <a:r>
              <a:rPr lang="en-US" baseline="0" dirty="0" smtClean="0"/>
              <a:t> they came early. I was doing a research project for my Master’s,” etc.</a:t>
            </a:r>
            <a:endParaRPr lang="en-US" dirty="0"/>
          </a:p>
        </p:txBody>
      </p:sp>
      <p:sp>
        <p:nvSpPr>
          <p:cNvPr id="4" name="Slide Number Placeholder 3"/>
          <p:cNvSpPr>
            <a:spLocks noGrp="1"/>
          </p:cNvSpPr>
          <p:nvPr>
            <p:ph type="sldNum" sz="quarter" idx="10"/>
          </p:nvPr>
        </p:nvSpPr>
        <p:spPr/>
        <p:txBody>
          <a:bodyPr/>
          <a:lstStyle/>
          <a:p>
            <a:fld id="{91783C4A-BDF7-664A-B1A9-2F2DC9FBC8C3}" type="slidenum">
              <a:rPr lang="en-US" smtClean="0"/>
              <a:pPr/>
              <a:t>26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Some can add issues—such</a:t>
            </a:r>
            <a:r>
              <a:rPr lang="en-US" baseline="0" dirty="0" smtClean="0"/>
              <a:t> as kids sleeping unsupervised. Overall safety? Workers’ homes—in a small place like AK, limited in places to have events, maybe close off areas</a:t>
            </a:r>
            <a:endParaRPr lang="en-US" dirty="0"/>
          </a:p>
        </p:txBody>
      </p:sp>
      <p:sp>
        <p:nvSpPr>
          <p:cNvPr id="4" name="Slide Number Placeholder 3"/>
          <p:cNvSpPr>
            <a:spLocks noGrp="1"/>
          </p:cNvSpPr>
          <p:nvPr>
            <p:ph type="sldNum" sz="quarter" idx="10"/>
          </p:nvPr>
        </p:nvSpPr>
        <p:spPr/>
        <p:txBody>
          <a:bodyPr/>
          <a:lstStyle/>
          <a:p>
            <a:fld id="{91783C4A-BDF7-664A-B1A9-2F2DC9FBC8C3}" type="slidenum">
              <a:rPr lang="en-US" smtClean="0"/>
              <a:pPr/>
              <a:t>27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Bakken</a:t>
            </a:r>
            <a:endParaRPr lang="en-US" dirty="0"/>
          </a:p>
        </p:txBody>
      </p:sp>
      <p:sp>
        <p:nvSpPr>
          <p:cNvPr id="4" name="Slide Number Placeholder 3"/>
          <p:cNvSpPr>
            <a:spLocks noGrp="1"/>
          </p:cNvSpPr>
          <p:nvPr>
            <p:ph type="sldNum" sz="quarter" idx="10"/>
          </p:nvPr>
        </p:nvSpPr>
        <p:spPr/>
        <p:txBody>
          <a:bodyPr/>
          <a:lstStyle/>
          <a:p>
            <a:fld id="{91783C4A-BDF7-664A-B1A9-2F2DC9FBC8C3}" type="slidenum">
              <a:rPr lang="en-US" smtClean="0"/>
              <a:pPr/>
              <a:t>28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Be one</a:t>
            </a:r>
            <a:r>
              <a:rPr lang="en-US" baseline="0" dirty="0" smtClean="0"/>
              <a:t> who makes things better! CMC story if time?</a:t>
            </a:r>
            <a:endParaRPr lang="en-US" dirty="0"/>
          </a:p>
        </p:txBody>
      </p:sp>
      <p:sp>
        <p:nvSpPr>
          <p:cNvPr id="4" name="Slide Number Placeholder 3"/>
          <p:cNvSpPr>
            <a:spLocks noGrp="1"/>
          </p:cNvSpPr>
          <p:nvPr>
            <p:ph type="sldNum" sz="quarter" idx="10"/>
          </p:nvPr>
        </p:nvSpPr>
        <p:spPr/>
        <p:txBody>
          <a:bodyPr/>
          <a:lstStyle/>
          <a:p>
            <a:fld id="{91783C4A-BDF7-664A-B1A9-2F2DC9FBC8C3}" type="slidenum">
              <a:rPr lang="en-US" smtClean="0"/>
              <a:pPr/>
              <a:t>29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 can commit murder if you do it in plain</a:t>
            </a:r>
            <a:r>
              <a:rPr lang="en-US" baseline="0" dirty="0" smtClean="0"/>
              <a:t> sight.”</a:t>
            </a:r>
            <a:endParaRPr lang="en-US" dirty="0"/>
          </a:p>
        </p:txBody>
      </p:sp>
      <p:sp>
        <p:nvSpPr>
          <p:cNvPr id="4" name="Slide Number Placeholder 3"/>
          <p:cNvSpPr>
            <a:spLocks noGrp="1"/>
          </p:cNvSpPr>
          <p:nvPr>
            <p:ph type="sldNum" sz="quarter" idx="10"/>
          </p:nvPr>
        </p:nvSpPr>
        <p:spPr/>
        <p:txBody>
          <a:bodyPr/>
          <a:lstStyle/>
          <a:p>
            <a:fld id="{91783C4A-BDF7-664A-B1A9-2F2DC9FBC8C3}" type="slidenum">
              <a:rPr lang="en-US" smtClean="0"/>
              <a:pPr/>
              <a:t>4</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Adverse</a:t>
            </a:r>
            <a:r>
              <a:rPr lang="en-US" baseline="0" dirty="0" smtClean="0"/>
              <a:t> childhood experiences </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Over 17,000 men and women surveyed on 10 types of </a:t>
            </a:r>
            <a:r>
              <a:rPr lang="en-US" i="1" dirty="0" smtClean="0"/>
              <a:t>Adverse Childhood Experiences </a:t>
            </a:r>
            <a:r>
              <a:rPr lang="en-US" sz="1100" dirty="0" smtClean="0"/>
              <a:t>(ACE’s) </a:t>
            </a:r>
            <a:r>
              <a:rPr lang="en-US" dirty="0" smtClean="0"/>
              <a:t>(sexual, physical, emotional, neglect, witness of domestic violence, etc.)</a:t>
            </a:r>
          </a:p>
          <a:p>
            <a:endParaRPr lang="en-US" dirty="0"/>
          </a:p>
        </p:txBody>
      </p:sp>
      <p:sp>
        <p:nvSpPr>
          <p:cNvPr id="4" name="Slide Number Placeholder 3"/>
          <p:cNvSpPr>
            <a:spLocks noGrp="1"/>
          </p:cNvSpPr>
          <p:nvPr>
            <p:ph type="sldNum" sz="quarter" idx="10"/>
          </p:nvPr>
        </p:nvSpPr>
        <p:spPr/>
        <p:txBody>
          <a:bodyPr/>
          <a:lstStyle/>
          <a:p>
            <a:fld id="{91783C4A-BDF7-664A-B1A9-2F2DC9FBC8C3}" type="slidenum">
              <a:rPr lang="en-US" smtClean="0"/>
              <a:pPr/>
              <a:t>5</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Physical</a:t>
            </a:r>
            <a:r>
              <a:rPr lang="en-US" baseline="0" dirty="0" smtClean="0"/>
              <a:t> signs</a:t>
            </a:r>
            <a:endParaRPr lang="en-US" dirty="0"/>
          </a:p>
        </p:txBody>
      </p:sp>
      <p:sp>
        <p:nvSpPr>
          <p:cNvPr id="4" name="Slide Number Placeholder 3"/>
          <p:cNvSpPr>
            <a:spLocks noGrp="1"/>
          </p:cNvSpPr>
          <p:nvPr>
            <p:ph type="sldNum" sz="quarter" idx="10"/>
          </p:nvPr>
        </p:nvSpPr>
        <p:spPr/>
        <p:txBody>
          <a:bodyPr/>
          <a:lstStyle/>
          <a:p>
            <a:fld id="{91783C4A-BDF7-664A-B1A9-2F2DC9FBC8C3}" type="slidenum">
              <a:rPr lang="en-US" smtClean="0"/>
              <a:pPr/>
              <a:t>6</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I’m obese, I’m not sexually attractive”</a:t>
            </a:r>
            <a:endParaRPr lang="en-US" dirty="0"/>
          </a:p>
        </p:txBody>
      </p:sp>
      <p:sp>
        <p:nvSpPr>
          <p:cNvPr id="4" name="Slide Number Placeholder 3"/>
          <p:cNvSpPr>
            <a:spLocks noGrp="1"/>
          </p:cNvSpPr>
          <p:nvPr>
            <p:ph type="sldNum" sz="quarter" idx="10"/>
          </p:nvPr>
        </p:nvSpPr>
        <p:spPr/>
        <p:txBody>
          <a:bodyPr/>
          <a:lstStyle/>
          <a:p>
            <a:fld id="{91783C4A-BDF7-664A-B1A9-2F2DC9FBC8C3}" type="slidenum">
              <a:rPr lang="en-US" smtClean="0"/>
              <a:pPr/>
              <a:t>7</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Emotional signs</a:t>
            </a:r>
            <a:endParaRPr lang="en-US" dirty="0"/>
          </a:p>
        </p:txBody>
      </p:sp>
      <p:sp>
        <p:nvSpPr>
          <p:cNvPr id="4" name="Slide Number Placeholder 3"/>
          <p:cNvSpPr>
            <a:spLocks noGrp="1"/>
          </p:cNvSpPr>
          <p:nvPr>
            <p:ph type="sldNum" sz="quarter" idx="10"/>
          </p:nvPr>
        </p:nvSpPr>
        <p:spPr/>
        <p:txBody>
          <a:bodyPr/>
          <a:lstStyle/>
          <a:p>
            <a:fld id="{91783C4A-BDF7-664A-B1A9-2F2DC9FBC8C3}" type="slidenum">
              <a:rPr lang="en-US" smtClean="0"/>
              <a:pPr/>
              <a:t>8</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John Doe better off if beaten several times a week and no other ACE’s, than if he is beaten sometimes, also neglected, sexually abused</a:t>
            </a:r>
            <a:r>
              <a:rPr lang="en-US" baseline="0" dirty="0" smtClean="0"/>
              <a:t> and has his parents screaming at him systematically</a:t>
            </a:r>
            <a:endParaRPr lang="en-US" dirty="0"/>
          </a:p>
        </p:txBody>
      </p:sp>
      <p:sp>
        <p:nvSpPr>
          <p:cNvPr id="4" name="Slide Number Placeholder 3"/>
          <p:cNvSpPr>
            <a:spLocks noGrp="1"/>
          </p:cNvSpPr>
          <p:nvPr>
            <p:ph type="sldNum" sz="quarter" idx="10"/>
          </p:nvPr>
        </p:nvSpPr>
        <p:spPr/>
        <p:txBody>
          <a:bodyPr/>
          <a:lstStyle/>
          <a:p>
            <a:fld id="{91783C4A-BDF7-664A-B1A9-2F2DC9FBC8C3}" type="slidenum">
              <a:rPr lang="en-US" smtClean="0"/>
              <a:pPr/>
              <a:t>9</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healthy sexual</a:t>
            </a:r>
            <a:r>
              <a:rPr lang="en-US" baseline="0" dirty="0" smtClean="0"/>
              <a:t> behaviors book, note the word “changes”</a:t>
            </a:r>
            <a:endParaRPr lang="en-US" dirty="0"/>
          </a:p>
        </p:txBody>
      </p:sp>
      <p:sp>
        <p:nvSpPr>
          <p:cNvPr id="4" name="Slide Number Placeholder 3"/>
          <p:cNvSpPr>
            <a:spLocks noGrp="1"/>
          </p:cNvSpPr>
          <p:nvPr>
            <p:ph type="sldNum" sz="quarter" idx="10"/>
          </p:nvPr>
        </p:nvSpPr>
        <p:spPr/>
        <p:txBody>
          <a:bodyPr/>
          <a:lstStyle/>
          <a:p>
            <a:fld id="{91783C4A-BDF7-664A-B1A9-2F2DC9FBC8C3}" type="slidenum">
              <a:rPr lang="en-US" smtClean="0"/>
              <a:pPr/>
              <a:t>10</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20 years,</a:t>
            </a:r>
            <a:r>
              <a:rPr lang="en-US" baseline="0" dirty="0" smtClean="0"/>
              <a:t> average time of disclosure, AK boys especially-there is a premium on “tough”</a:t>
            </a:r>
            <a:endParaRPr lang="en-US" dirty="0"/>
          </a:p>
        </p:txBody>
      </p:sp>
      <p:sp>
        <p:nvSpPr>
          <p:cNvPr id="4" name="Slide Number Placeholder 3"/>
          <p:cNvSpPr>
            <a:spLocks noGrp="1"/>
          </p:cNvSpPr>
          <p:nvPr>
            <p:ph type="sldNum" sz="quarter" idx="10"/>
          </p:nvPr>
        </p:nvSpPr>
        <p:spPr/>
        <p:txBody>
          <a:bodyPr/>
          <a:lstStyle/>
          <a:p>
            <a:fld id="{91783C4A-BDF7-664A-B1A9-2F2DC9FBC8C3}" type="slidenum">
              <a:rPr lang="en-US" smtClean="0"/>
              <a:pPr/>
              <a:t>12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EC2DB86-9A81-C84F-A888-6BA90018C6E2}" type="datetimeFigureOut">
              <a:rPr lang="en-US" smtClean="0"/>
              <a:pPr/>
              <a:t>7/25/19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473325-BAE7-A149-831E-C98E5396AA6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C2DB86-9A81-C84F-A888-6BA90018C6E2}" type="datetimeFigureOut">
              <a:rPr lang="en-US" smtClean="0"/>
              <a:pPr/>
              <a:t>7/25/19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473325-BAE7-A149-831E-C98E5396AA6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C2DB86-9A81-C84F-A888-6BA90018C6E2}" type="datetimeFigureOut">
              <a:rPr lang="en-US" smtClean="0"/>
              <a:pPr/>
              <a:t>7/25/19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473325-BAE7-A149-831E-C98E5396AA6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C2DB86-9A81-C84F-A888-6BA90018C6E2}" type="datetimeFigureOut">
              <a:rPr lang="en-US" smtClean="0"/>
              <a:pPr/>
              <a:t>7/25/19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473325-BAE7-A149-831E-C98E5396AA6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C2DB86-9A81-C84F-A888-6BA90018C6E2}" type="datetimeFigureOut">
              <a:rPr lang="en-US" smtClean="0"/>
              <a:pPr/>
              <a:t>7/25/19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D473325-BAE7-A149-831E-C98E5396AA6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EC2DB86-9A81-C84F-A888-6BA90018C6E2}" type="datetimeFigureOut">
              <a:rPr lang="en-US" smtClean="0"/>
              <a:pPr/>
              <a:t>7/25/19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D473325-BAE7-A149-831E-C98E5396AA6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EC2DB86-9A81-C84F-A888-6BA90018C6E2}" type="datetimeFigureOut">
              <a:rPr lang="en-US" smtClean="0"/>
              <a:pPr/>
              <a:t>7/25/19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D473325-BAE7-A149-831E-C98E5396AA6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EC2DB86-9A81-C84F-A888-6BA90018C6E2}" type="datetimeFigureOut">
              <a:rPr lang="en-US" smtClean="0"/>
              <a:pPr/>
              <a:t>7/25/19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D473325-BAE7-A149-831E-C98E5396AA6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C2DB86-9A81-C84F-A888-6BA90018C6E2}" type="datetimeFigureOut">
              <a:rPr lang="en-US" smtClean="0"/>
              <a:pPr/>
              <a:t>7/25/19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D473325-BAE7-A149-831E-C98E5396AA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C2DB86-9A81-C84F-A888-6BA90018C6E2}" type="datetimeFigureOut">
              <a:rPr lang="en-US" smtClean="0"/>
              <a:pPr/>
              <a:t>7/25/19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D473325-BAE7-A149-831E-C98E5396AA6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C2DB86-9A81-C84F-A888-6BA90018C6E2}" type="datetimeFigureOut">
              <a:rPr lang="en-US" smtClean="0"/>
              <a:pPr/>
              <a:t>7/25/19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D473325-BAE7-A149-831E-C98E5396AA6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C2DB86-9A81-C84F-A888-6BA90018C6E2}" type="datetimeFigureOut">
              <a:rPr lang="en-US" smtClean="0"/>
              <a:pPr/>
              <a:t>7/25/19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473325-BAE7-A149-831E-C98E5396AA6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9.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11.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2.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3.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openxmlformats.org/officeDocument/2006/relationships/image" Target="../media/image14.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2.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16.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7.png"/><Relationship Id="rId3" Type="http://schemas.openxmlformats.org/officeDocument/2006/relationships/image" Target="../media/image18.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19.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20.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mailto:familyadvocate@crbcac.org" TargetMode="External"/><Relationship Id="rId4" Type="http://schemas.openxmlformats.org/officeDocument/2006/relationships/hyperlink" Target="mailto:preventioncoordinator@crbcac.org" TargetMode="External"/><Relationship Id="rId5" Type="http://schemas.openxmlformats.org/officeDocument/2006/relationships/image" Target="../media/image21.png"/><Relationship Id="rId1" Type="http://schemas.openxmlformats.org/officeDocument/2006/relationships/slideLayout" Target="../slideLayouts/slideLayout2.xml"/><Relationship Id="rId2" Type="http://schemas.openxmlformats.org/officeDocument/2006/relationships/hyperlink" Target="mailto:director@crbcac.or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6.jpe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7.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71501"/>
            <a:ext cx="7772400" cy="2413000"/>
          </a:xfrm>
        </p:spPr>
        <p:txBody>
          <a:bodyPr/>
          <a:lstStyle/>
          <a:p>
            <a:r>
              <a:rPr lang="en-US" dirty="0" smtClean="0"/>
              <a:t>Safety in the Faith Community</a:t>
            </a:r>
            <a:endParaRPr lang="en-US" dirty="0"/>
          </a:p>
        </p:txBody>
      </p:sp>
      <p:sp>
        <p:nvSpPr>
          <p:cNvPr id="3" name="Subtitle 2"/>
          <p:cNvSpPr>
            <a:spLocks noGrp="1"/>
          </p:cNvSpPr>
          <p:nvPr>
            <p:ph type="subTitle" idx="1"/>
          </p:nvPr>
        </p:nvSpPr>
        <p:spPr>
          <a:xfrm>
            <a:off x="1371600" y="2984501"/>
            <a:ext cx="6400800" cy="1559389"/>
          </a:xfrm>
        </p:spPr>
        <p:txBody>
          <a:bodyPr/>
          <a:lstStyle/>
          <a:p>
            <a:endParaRPr lang="en-US" dirty="0"/>
          </a:p>
        </p:txBody>
      </p:sp>
      <p:pic>
        <p:nvPicPr>
          <p:cNvPr id="4" name="Picture 3" descr="th-1.jpeg"/>
          <p:cNvPicPr>
            <a:picLocks noChangeAspect="1"/>
          </p:cNvPicPr>
          <p:nvPr/>
        </p:nvPicPr>
        <p:blipFill>
          <a:blip r:embed="rId2"/>
          <a:stretch>
            <a:fillRect/>
          </a:stretch>
        </p:blipFill>
        <p:spPr>
          <a:xfrm>
            <a:off x="2755900" y="2984501"/>
            <a:ext cx="4140200" cy="1559389"/>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Behaviors Indicating Abuse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 Unexplained </a:t>
            </a:r>
            <a:r>
              <a:rPr lang="en-US" dirty="0"/>
              <a:t>Injuries</a:t>
            </a:r>
          </a:p>
          <a:p>
            <a:r>
              <a:rPr lang="en-US" dirty="0"/>
              <a:t>Changes in behavior or regressive behaviors</a:t>
            </a:r>
          </a:p>
          <a:p>
            <a:r>
              <a:rPr lang="en-US" dirty="0"/>
              <a:t>Changes in eating or sleeping patterns Lack of personal care or hygiene</a:t>
            </a:r>
          </a:p>
          <a:p>
            <a:r>
              <a:rPr lang="en-US" dirty="0"/>
              <a:t>Risk-taking behaviors</a:t>
            </a:r>
          </a:p>
          <a:p>
            <a:r>
              <a:rPr lang="en-US" dirty="0"/>
              <a:t>Inappropriate Sexual behaviors  </a:t>
            </a:r>
            <a:r>
              <a:rPr lang="en-US" sz="1882" i="1" dirty="0" smtClean="0"/>
              <a:t>(Safe Horizon, </a:t>
            </a:r>
            <a:r>
              <a:rPr lang="en-US" sz="1882" i="1" dirty="0"/>
              <a:t>2014)</a:t>
            </a:r>
          </a:p>
          <a:p>
            <a:r>
              <a:rPr lang="en-US" dirty="0"/>
              <a:t>Showing intensity or frequency of any of these </a:t>
            </a:r>
            <a:r>
              <a:rPr lang="en-US" dirty="0" smtClean="0"/>
              <a:t>signs </a:t>
            </a:r>
            <a:endParaRPr lang="en-US" dirty="0"/>
          </a:p>
          <a:p>
            <a:r>
              <a:rPr lang="en-US" dirty="0"/>
              <a:t>Extreme changes in school performance (either negative or positive)</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93800"/>
            <a:ext cx="8229600" cy="1104900"/>
          </a:xfrm>
        </p:spPr>
        <p:txBody>
          <a:bodyPr>
            <a:normAutofit fontScale="90000"/>
          </a:bodyPr>
          <a:lstStyle/>
          <a:p>
            <a:r>
              <a:rPr lang="en-US" dirty="0" smtClean="0"/>
              <a:t/>
            </a:r>
            <a:br>
              <a:rPr lang="en-US" dirty="0" smtClean="0"/>
            </a:br>
            <a:r>
              <a:rPr lang="en-US" dirty="0" smtClean="0"/>
              <a:t>Types of Disclosure</a:t>
            </a:r>
            <a:endParaRPr lang="en-US" dirty="0"/>
          </a:p>
        </p:txBody>
      </p:sp>
      <p:sp>
        <p:nvSpPr>
          <p:cNvPr id="3" name="Content Placeholder 2"/>
          <p:cNvSpPr>
            <a:spLocks noGrp="1"/>
          </p:cNvSpPr>
          <p:nvPr>
            <p:ph idx="1"/>
          </p:nvPr>
        </p:nvSpPr>
        <p:spPr>
          <a:xfrm>
            <a:off x="457200" y="2463800"/>
            <a:ext cx="8229600" cy="4216400"/>
          </a:xfrm>
        </p:spPr>
        <p:txBody>
          <a:bodyPr>
            <a:normAutofit fontScale="92500" lnSpcReduction="20000"/>
          </a:bodyPr>
          <a:lstStyle/>
          <a:p>
            <a:endParaRPr lang="en-US" dirty="0" smtClean="0"/>
          </a:p>
          <a:p>
            <a:r>
              <a:rPr lang="en-US" dirty="0" smtClean="0"/>
              <a:t>Denial of Abuse</a:t>
            </a:r>
          </a:p>
          <a:p>
            <a:r>
              <a:rPr lang="en-US" dirty="0" smtClean="0"/>
              <a:t>Tentative Disclosure (“I forgot”, “I have a friend who”, “what if…”)</a:t>
            </a:r>
          </a:p>
          <a:p>
            <a:r>
              <a:rPr lang="en-US" dirty="0" smtClean="0"/>
              <a:t>Active Disclosure (details of abuse)</a:t>
            </a:r>
          </a:p>
          <a:p>
            <a:r>
              <a:rPr lang="en-US" dirty="0" smtClean="0"/>
              <a:t>Subtle clues and looking for response/ trust</a:t>
            </a:r>
          </a:p>
          <a:p>
            <a:r>
              <a:rPr lang="en-US" dirty="0" smtClean="0"/>
              <a:t>After disclosure, many recant</a:t>
            </a:r>
          </a:p>
          <a:p>
            <a:pPr lvl="1"/>
            <a:r>
              <a:rPr lang="en-US" dirty="0" smtClean="0"/>
              <a:t> Why??? Often people will rally around offender, blame victim, accuse of lying, etc.</a:t>
            </a:r>
          </a:p>
          <a:p>
            <a:pPr lvl="1">
              <a:buNone/>
            </a:pPr>
            <a:endParaRPr lang="en-US" dirty="0"/>
          </a:p>
        </p:txBody>
      </p:sp>
      <p:pic>
        <p:nvPicPr>
          <p:cNvPr id="4" name="Picture 3" descr="listening.jpeg"/>
          <p:cNvPicPr>
            <a:picLocks noChangeAspect="1"/>
          </p:cNvPicPr>
          <p:nvPr/>
        </p:nvPicPr>
        <p:blipFill>
          <a:blip r:embed="rId2"/>
          <a:stretch>
            <a:fillRect/>
          </a:stretch>
        </p:blipFill>
        <p:spPr>
          <a:xfrm rot="2025401">
            <a:off x="7168332" y="600067"/>
            <a:ext cx="1586095" cy="1373768"/>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Boys and Disclosure</a:t>
            </a:r>
            <a:endParaRPr lang="en-US" dirty="0"/>
          </a:p>
        </p:txBody>
      </p:sp>
      <p:sp>
        <p:nvSpPr>
          <p:cNvPr id="3" name="Content Placeholder 2"/>
          <p:cNvSpPr>
            <a:spLocks noGrp="1"/>
          </p:cNvSpPr>
          <p:nvPr>
            <p:ph idx="1"/>
          </p:nvPr>
        </p:nvSpPr>
        <p:spPr/>
        <p:txBody>
          <a:bodyPr/>
          <a:lstStyle/>
          <a:p>
            <a:r>
              <a:rPr lang="en-US" dirty="0" smtClean="0"/>
              <a:t>Fewer Boys Disclose Abuse</a:t>
            </a:r>
          </a:p>
          <a:p>
            <a:pPr lvl="1"/>
            <a:r>
              <a:rPr lang="en-US" dirty="0" smtClean="0"/>
              <a:t>Cultural norms not allowing for boys to be “victims”</a:t>
            </a:r>
          </a:p>
          <a:p>
            <a:pPr lvl="1"/>
            <a:r>
              <a:rPr lang="en-US" dirty="0" smtClean="0"/>
              <a:t>Boys “should be” tough, problem solvers, protectors, etc.</a:t>
            </a:r>
          </a:p>
          <a:p>
            <a:pPr lvl="1"/>
            <a:r>
              <a:rPr lang="en-US" dirty="0" smtClean="0"/>
              <a:t>Afraid of being labeled (“gay,” “weak”)</a:t>
            </a:r>
          </a:p>
          <a:p>
            <a:pPr lvl="1"/>
            <a:r>
              <a:rPr lang="en-US" dirty="0" smtClean="0"/>
              <a:t>Assumptions/jokes “Where was I when there were teachers like this?” Jay Leno</a:t>
            </a:r>
          </a:p>
          <a:p>
            <a:pPr lvl="1"/>
            <a:r>
              <a:rPr lang="en-US" dirty="0" smtClean="0"/>
              <a:t>Mickey Mantle, </a:t>
            </a:r>
            <a:r>
              <a:rPr lang="en-US" i="1" dirty="0" smtClean="0"/>
              <a:t>The Last Boy</a:t>
            </a:r>
            <a:endParaRPr lang="en-US" i="1" dirty="0"/>
          </a:p>
        </p:txBody>
      </p:sp>
      <p:pic>
        <p:nvPicPr>
          <p:cNvPr id="4" name="Picture 3" descr="images.jpeg"/>
          <p:cNvPicPr>
            <a:picLocks noChangeAspect="1"/>
          </p:cNvPicPr>
          <p:nvPr/>
        </p:nvPicPr>
        <p:blipFill>
          <a:blip r:embed="rId3"/>
          <a:srcRect/>
          <a:stretch>
            <a:fillRect/>
          </a:stretch>
        </p:blipFill>
        <p:spPr bwMode="auto">
          <a:xfrm>
            <a:off x="6070600" y="5115719"/>
            <a:ext cx="2616200" cy="1589088"/>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a Child Discloses</a:t>
            </a:r>
            <a:endParaRPr lang="en-US" dirty="0"/>
          </a:p>
        </p:txBody>
      </p:sp>
      <p:sp>
        <p:nvSpPr>
          <p:cNvPr id="3" name="Content Placeholder 2"/>
          <p:cNvSpPr>
            <a:spLocks noGrp="1"/>
          </p:cNvSpPr>
          <p:nvPr>
            <p:ph idx="1"/>
          </p:nvPr>
        </p:nvSpPr>
        <p:spPr>
          <a:xfrm>
            <a:off x="457200" y="1600201"/>
            <a:ext cx="8229600" cy="3911600"/>
          </a:xfrm>
        </p:spPr>
        <p:txBody>
          <a:bodyPr/>
          <a:lstStyle/>
          <a:p>
            <a:r>
              <a:rPr lang="en-US" dirty="0" smtClean="0"/>
              <a:t>Tell </a:t>
            </a:r>
            <a:r>
              <a:rPr lang="en-US" dirty="0"/>
              <a:t>the child you believe her</a:t>
            </a:r>
          </a:p>
          <a:p>
            <a:r>
              <a:rPr lang="en-US" dirty="0"/>
              <a:t>Always attempt to remain calm</a:t>
            </a:r>
          </a:p>
          <a:p>
            <a:r>
              <a:rPr lang="en-US" dirty="0"/>
              <a:t>Listen more than talk</a:t>
            </a:r>
          </a:p>
          <a:p>
            <a:r>
              <a:rPr lang="en-US" dirty="0"/>
              <a:t>Let the child end the conversation if he wants </a:t>
            </a:r>
            <a:r>
              <a:rPr lang="en-US" dirty="0" smtClean="0"/>
              <a:t>to</a:t>
            </a:r>
          </a:p>
          <a:p>
            <a:r>
              <a:rPr lang="en-US" dirty="0" smtClean="0"/>
              <a:t>“Tell me about that…”</a:t>
            </a:r>
            <a:endParaRPr lang="en-US" dirty="0"/>
          </a:p>
        </p:txBody>
      </p:sp>
      <p:pic>
        <p:nvPicPr>
          <p:cNvPr id="4" name="Picture 3" descr="images-5.jpeg"/>
          <p:cNvPicPr>
            <a:picLocks noChangeAspect="1"/>
          </p:cNvPicPr>
          <p:nvPr/>
        </p:nvPicPr>
        <p:blipFill>
          <a:blip r:embed="rId2"/>
          <a:srcRect/>
          <a:stretch>
            <a:fillRect/>
          </a:stretch>
        </p:blipFill>
        <p:spPr bwMode="auto">
          <a:xfrm>
            <a:off x="3356062" y="5707063"/>
            <a:ext cx="2438400" cy="838200"/>
          </a:xfrm>
          <a:prstGeom prst="rect">
            <a:avLst/>
          </a:prstGeom>
          <a:noFill/>
          <a:ln w="9525">
            <a:noFill/>
            <a:miter lim="800000"/>
            <a:headEnd/>
            <a:tailEnd/>
          </a:ln>
        </p:spPr>
      </p:pic>
      <p:pic>
        <p:nvPicPr>
          <p:cNvPr id="5" name="Picture 4" descr="images-5.jpeg"/>
          <p:cNvPicPr>
            <a:picLocks noChangeAspect="1"/>
          </p:cNvPicPr>
          <p:nvPr/>
        </p:nvPicPr>
        <p:blipFill>
          <a:blip r:embed="rId2"/>
          <a:srcRect/>
          <a:stretch>
            <a:fillRect/>
          </a:stretch>
        </p:blipFill>
        <p:spPr bwMode="auto">
          <a:xfrm>
            <a:off x="6243870" y="5707063"/>
            <a:ext cx="2438400" cy="838200"/>
          </a:xfrm>
          <a:prstGeom prst="rect">
            <a:avLst/>
          </a:prstGeom>
          <a:noFill/>
          <a:ln w="9525">
            <a:noFill/>
            <a:miter lim="800000"/>
            <a:headEnd/>
            <a:tailEnd/>
          </a:ln>
        </p:spPr>
      </p:pic>
      <p:pic>
        <p:nvPicPr>
          <p:cNvPr id="6" name="Picture 5" descr="images-5.jpeg"/>
          <p:cNvPicPr>
            <a:picLocks noChangeAspect="1"/>
          </p:cNvPicPr>
          <p:nvPr/>
        </p:nvPicPr>
        <p:blipFill>
          <a:blip r:embed="rId2"/>
          <a:srcRect/>
          <a:stretch>
            <a:fillRect/>
          </a:stretch>
        </p:blipFill>
        <p:spPr bwMode="auto">
          <a:xfrm>
            <a:off x="457200" y="5707063"/>
            <a:ext cx="2438400" cy="8382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Remember</a:t>
            </a:r>
            <a:endParaRPr lang="en-US" dirty="0"/>
          </a:p>
        </p:txBody>
      </p:sp>
      <p:sp>
        <p:nvSpPr>
          <p:cNvPr id="3" name="Content Placeholder 2"/>
          <p:cNvSpPr>
            <a:spLocks noGrp="1"/>
          </p:cNvSpPr>
          <p:nvPr>
            <p:ph idx="1"/>
          </p:nvPr>
        </p:nvSpPr>
        <p:spPr/>
        <p:txBody>
          <a:bodyPr>
            <a:normAutofit/>
          </a:bodyPr>
          <a:lstStyle/>
          <a:p>
            <a:r>
              <a:rPr lang="en-US" dirty="0" smtClean="0"/>
              <a:t>Investigating </a:t>
            </a:r>
            <a:r>
              <a:rPr lang="en-US" dirty="0"/>
              <a:t>abuse and neglect is not your job </a:t>
            </a:r>
          </a:p>
          <a:p>
            <a:r>
              <a:rPr lang="en-US" dirty="0"/>
              <a:t>Your role is to support the child in whatever way he/she needs</a:t>
            </a:r>
          </a:p>
          <a:p>
            <a:r>
              <a:rPr lang="en-US" dirty="0"/>
              <a:t>Don’t underestimate your ability to make a difference</a:t>
            </a:r>
            <a:r>
              <a:rPr lang="en-US" dirty="0" smtClean="0"/>
              <a:t>!</a:t>
            </a:r>
            <a:endParaRPr lang="en-US" dirty="0"/>
          </a:p>
        </p:txBody>
      </p:sp>
      <p:pic>
        <p:nvPicPr>
          <p:cNvPr id="5" name="Picture 4" descr="Unknown-1.jpeg"/>
          <p:cNvPicPr>
            <a:picLocks noChangeAspect="1"/>
          </p:cNvPicPr>
          <p:nvPr/>
        </p:nvPicPr>
        <p:blipFill>
          <a:blip r:embed="rId3"/>
          <a:srcRect/>
          <a:stretch>
            <a:fillRect/>
          </a:stretch>
        </p:blipFill>
        <p:spPr bwMode="auto">
          <a:xfrm rot="1870542">
            <a:off x="6077143" y="4597400"/>
            <a:ext cx="2387600" cy="15240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After Disclosure</a:t>
            </a:r>
            <a:endParaRPr lang="en-US" dirty="0"/>
          </a:p>
        </p:txBody>
      </p:sp>
      <p:sp>
        <p:nvSpPr>
          <p:cNvPr id="3" name="Content Placeholder 2"/>
          <p:cNvSpPr>
            <a:spLocks noGrp="1"/>
          </p:cNvSpPr>
          <p:nvPr>
            <p:ph idx="1"/>
          </p:nvPr>
        </p:nvSpPr>
        <p:spPr/>
        <p:txBody>
          <a:bodyPr>
            <a:normAutofit/>
          </a:bodyPr>
          <a:lstStyle/>
          <a:p>
            <a:r>
              <a:rPr lang="en-US" dirty="0"/>
              <a:t>Tell them they did the right thing</a:t>
            </a:r>
          </a:p>
          <a:p>
            <a:r>
              <a:rPr lang="en-US" dirty="0"/>
              <a:t>Tell the child that you have to tell someone who can help</a:t>
            </a:r>
          </a:p>
          <a:p>
            <a:r>
              <a:rPr lang="en-US" b="1" dirty="0"/>
              <a:t>Don’t make promises you can’t </a:t>
            </a:r>
            <a:r>
              <a:rPr lang="en-US" b="1" dirty="0" smtClean="0"/>
              <a:t>keep!</a:t>
            </a:r>
          </a:p>
          <a:p>
            <a:r>
              <a:rPr lang="en-US" b="1" dirty="0" smtClean="0"/>
              <a:t>OCS screening line: 1 (800) 478-4444</a:t>
            </a:r>
          </a:p>
          <a:p>
            <a:r>
              <a:rPr lang="en-US" b="1" dirty="0" smtClean="0"/>
              <a:t>Valdez Police Department 835-4560</a:t>
            </a:r>
            <a:endParaRPr lang="en-US" dirty="0" smtClean="0"/>
          </a:p>
          <a:p>
            <a:endParaRPr lang="en-US" dirty="0" smtClean="0"/>
          </a:p>
        </p:txBody>
      </p:sp>
      <p:pic>
        <p:nvPicPr>
          <p:cNvPr id="4" name="Picture 3" descr="Unknown-2.jpeg"/>
          <p:cNvPicPr>
            <a:picLocks noChangeAspect="1"/>
          </p:cNvPicPr>
          <p:nvPr/>
        </p:nvPicPr>
        <p:blipFill>
          <a:blip r:embed="rId3"/>
          <a:srcRect/>
          <a:stretch>
            <a:fillRect/>
          </a:stretch>
        </p:blipFill>
        <p:spPr bwMode="auto">
          <a:xfrm rot="2030341">
            <a:off x="7299058" y="5034895"/>
            <a:ext cx="1419405" cy="1388541"/>
          </a:xfrm>
          <a:prstGeom prst="rect">
            <a:avLst/>
          </a:prstGeom>
          <a:noFill/>
          <a:ln w="57150" cap="flat" cmpd="sng" algn="ctr">
            <a:solidFill>
              <a:schemeClr val="tx1"/>
            </a:solidFill>
            <a:prstDash val="solid"/>
            <a:miter lim="800000"/>
            <a:headEnd type="none" w="med" len="med"/>
            <a:tailEnd type="none" w="med" len="med"/>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Moral Obligation to Act</a:t>
            </a:r>
            <a:endParaRPr lang="en-US" dirty="0"/>
          </a:p>
        </p:txBody>
      </p:sp>
      <p:sp>
        <p:nvSpPr>
          <p:cNvPr id="3" name="Content Placeholder 2"/>
          <p:cNvSpPr>
            <a:spLocks noGrp="1"/>
          </p:cNvSpPr>
          <p:nvPr>
            <p:ph idx="1"/>
          </p:nvPr>
        </p:nvSpPr>
        <p:spPr/>
        <p:txBody>
          <a:bodyPr/>
          <a:lstStyle/>
          <a:p>
            <a:r>
              <a:rPr lang="en-US" dirty="0" smtClean="0"/>
              <a:t>“Silence in the face of evil is itself evil. Not to act is to act.” Dietrich Bonhoeffer</a:t>
            </a:r>
            <a:endParaRPr lang="en-US" dirty="0"/>
          </a:p>
        </p:txBody>
      </p:sp>
      <p:pic>
        <p:nvPicPr>
          <p:cNvPr id="4" name="Picture 3" descr="th.jpeg"/>
          <p:cNvPicPr>
            <a:picLocks noChangeAspect="1"/>
          </p:cNvPicPr>
          <p:nvPr/>
        </p:nvPicPr>
        <p:blipFill>
          <a:blip r:embed="rId3"/>
          <a:stretch>
            <a:fillRect/>
          </a:stretch>
        </p:blipFill>
        <p:spPr>
          <a:xfrm>
            <a:off x="2223295" y="3146425"/>
            <a:ext cx="2820988" cy="2979738"/>
          </a:xfrm>
          <a:prstGeom prst="rect">
            <a:avLst/>
          </a:prstGeom>
        </p:spPr>
      </p:pic>
      <p:sp>
        <p:nvSpPr>
          <p:cNvPr id="5" name="TextBox 4"/>
          <p:cNvSpPr txBox="1"/>
          <p:nvPr/>
        </p:nvSpPr>
        <p:spPr>
          <a:xfrm>
            <a:off x="5295900" y="3492500"/>
            <a:ext cx="2717511" cy="2308324"/>
          </a:xfrm>
          <a:prstGeom prst="rect">
            <a:avLst/>
          </a:prstGeom>
          <a:noFill/>
        </p:spPr>
        <p:txBody>
          <a:bodyPr wrap="none" rtlCol="0">
            <a:spAutoFit/>
          </a:bodyPr>
          <a:lstStyle/>
          <a:p>
            <a:r>
              <a:rPr lang="en-US" dirty="0" smtClean="0"/>
              <a:t>Why are we silent?</a:t>
            </a:r>
          </a:p>
          <a:p>
            <a:endParaRPr lang="en-US" dirty="0" smtClean="0"/>
          </a:p>
          <a:p>
            <a:r>
              <a:rPr lang="en-US" dirty="0" smtClean="0"/>
              <a:t>Ambiguity</a:t>
            </a:r>
          </a:p>
          <a:p>
            <a:endParaRPr lang="en-US" dirty="0" smtClean="0"/>
          </a:p>
          <a:p>
            <a:r>
              <a:rPr lang="en-US" dirty="0" smtClean="0"/>
              <a:t>Group cohesion</a:t>
            </a:r>
          </a:p>
          <a:p>
            <a:endParaRPr lang="en-US" dirty="0" smtClean="0"/>
          </a:p>
          <a:p>
            <a:r>
              <a:rPr lang="en-US" dirty="0" smtClean="0"/>
              <a:t>Dispersion of responsibility</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Returning to our Roots</a:t>
            </a:r>
            <a:endParaRPr lang="en-US" dirty="0"/>
          </a:p>
        </p:txBody>
      </p:sp>
      <p:sp>
        <p:nvSpPr>
          <p:cNvPr id="3" name="Content Placeholder 2"/>
          <p:cNvSpPr>
            <a:spLocks noGrp="1"/>
          </p:cNvSpPr>
          <p:nvPr>
            <p:ph idx="1"/>
          </p:nvPr>
        </p:nvSpPr>
        <p:spPr>
          <a:xfrm>
            <a:off x="457200" y="1417638"/>
            <a:ext cx="8229600" cy="4708525"/>
          </a:xfrm>
        </p:spPr>
        <p:txBody>
          <a:bodyPr/>
          <a:lstStyle/>
          <a:p>
            <a:endParaRPr lang="en-US" dirty="0" smtClean="0"/>
          </a:p>
          <a:p>
            <a:endParaRPr lang="en-US" dirty="0" smtClean="0"/>
          </a:p>
          <a:p>
            <a:r>
              <a:rPr lang="en-US" dirty="0" smtClean="0"/>
              <a:t>“The church was the first institution to provide refuge for abandoned children and the church put pressure on the state to legislate against practices that endangered children, ending in an historic edict by Constantine…”</a:t>
            </a:r>
          </a:p>
          <a:p>
            <a:pPr>
              <a:buNone/>
            </a:pPr>
            <a:r>
              <a:rPr lang="en-US" sz="1800" dirty="0" smtClean="0"/>
              <a:t>       Dr. Paul Offit (2015)</a:t>
            </a:r>
            <a:endParaRPr lang="en-US" sz="1800" dirty="0"/>
          </a:p>
        </p:txBody>
      </p:sp>
      <p:pic>
        <p:nvPicPr>
          <p:cNvPr id="4" name="Picture 3" descr="th-1.jpeg"/>
          <p:cNvPicPr>
            <a:picLocks noChangeAspect="1"/>
          </p:cNvPicPr>
          <p:nvPr/>
        </p:nvPicPr>
        <p:blipFill>
          <a:blip r:embed="rId2"/>
          <a:stretch>
            <a:fillRect/>
          </a:stretch>
        </p:blipFill>
        <p:spPr>
          <a:xfrm>
            <a:off x="3352800" y="1201738"/>
            <a:ext cx="2590800" cy="1427162"/>
          </a:xfrm>
          <a:prstGeom prst="rect">
            <a:avLst/>
          </a:prstGeom>
          <a:ln>
            <a:noFill/>
          </a:ln>
          <a:effectLst>
            <a:softEdge rad="112500"/>
          </a:effectLst>
        </p:spPr>
      </p:pic>
      <p:pic>
        <p:nvPicPr>
          <p:cNvPr id="5" name="Picture 4" descr="th.jpg"/>
          <p:cNvPicPr>
            <a:picLocks noChangeAspect="1"/>
          </p:cNvPicPr>
          <p:nvPr/>
        </p:nvPicPr>
        <p:blipFill>
          <a:blip r:embed="rId3"/>
          <a:stretch>
            <a:fillRect/>
          </a:stretch>
        </p:blipFill>
        <p:spPr>
          <a:xfrm>
            <a:off x="6591300" y="4583113"/>
            <a:ext cx="685800" cy="102870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8100"/>
            <a:ext cx="8229600" cy="1333500"/>
          </a:xfrm>
        </p:spPr>
        <p:txBody>
          <a:bodyPr>
            <a:normAutofit/>
          </a:bodyPr>
          <a:lstStyle/>
          <a:p>
            <a:r>
              <a:rPr lang="en-US" sz="3600" b="1" dirty="0" smtClean="0"/>
              <a:t>The Impact of Sexual Abuse on Spirituality</a:t>
            </a:r>
            <a:endParaRPr lang="en-US" sz="3600" b="1" dirty="0"/>
          </a:p>
        </p:txBody>
      </p:sp>
      <p:sp>
        <p:nvSpPr>
          <p:cNvPr id="3" name="Content Placeholder 2"/>
          <p:cNvSpPr>
            <a:spLocks noGrp="1"/>
          </p:cNvSpPr>
          <p:nvPr>
            <p:ph idx="1"/>
          </p:nvPr>
        </p:nvSpPr>
        <p:spPr>
          <a:xfrm>
            <a:off x="457200" y="2387600"/>
            <a:ext cx="8229600" cy="4470400"/>
          </a:xfrm>
        </p:spPr>
        <p:txBody>
          <a:bodyPr>
            <a:normAutofit lnSpcReduction="10000"/>
          </a:bodyPr>
          <a:lstStyle/>
          <a:p>
            <a:endParaRPr lang="en-US" dirty="0" smtClean="0"/>
          </a:p>
          <a:p>
            <a:r>
              <a:rPr lang="en-US" dirty="0" smtClean="0"/>
              <a:t>One study of 527 CA victims found that these victims had “significant spiritual injury”</a:t>
            </a:r>
          </a:p>
          <a:p>
            <a:r>
              <a:rPr lang="en-US" dirty="0" smtClean="0"/>
              <a:t>These injuries included feelings of guilt, anger, grief, despair, doubt, fear of death and belief that God is unfair</a:t>
            </a:r>
          </a:p>
          <a:p>
            <a:r>
              <a:rPr lang="en-US" dirty="0" smtClean="0"/>
              <a:t>However, many victims reported praying more frequently and having a “spiritual experience.”</a:t>
            </a:r>
          </a:p>
          <a:p>
            <a:pPr>
              <a:buNone/>
            </a:pPr>
            <a:r>
              <a:rPr lang="en-US" sz="1600" dirty="0" smtClean="0"/>
              <a:t>        (Lawson, </a:t>
            </a:r>
            <a:r>
              <a:rPr lang="en-US" sz="1600" i="1" dirty="0" smtClean="0"/>
              <a:t>Child Abuse and Neglect</a:t>
            </a:r>
            <a:r>
              <a:rPr lang="en-US" sz="1600" dirty="0" smtClean="0"/>
              <a:t>)</a:t>
            </a:r>
            <a:endParaRPr lang="en-US" sz="1600" dirty="0"/>
          </a:p>
        </p:txBody>
      </p:sp>
      <p:pic>
        <p:nvPicPr>
          <p:cNvPr id="4" name="Picture 3" descr="th-2.jpeg"/>
          <p:cNvPicPr>
            <a:picLocks noChangeAspect="1"/>
          </p:cNvPicPr>
          <p:nvPr/>
        </p:nvPicPr>
        <p:blipFill>
          <a:blip r:embed="rId2"/>
          <a:stretch>
            <a:fillRect/>
          </a:stretch>
        </p:blipFill>
        <p:spPr>
          <a:xfrm>
            <a:off x="3098800" y="215900"/>
            <a:ext cx="3225800" cy="1371600"/>
          </a:xfrm>
          <a:prstGeom prst="ellipse">
            <a:avLst/>
          </a:prstGeom>
          <a:ln>
            <a:noFill/>
          </a:ln>
          <a:effectLst>
            <a:softEdge rad="112500"/>
          </a:effectLst>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Affecting Children and Beyond…</a:t>
            </a:r>
            <a:br>
              <a:rPr lang="en-US" dirty="0" smtClean="0"/>
            </a:br>
            <a:endParaRPr lang="en-US" dirty="0"/>
          </a:p>
        </p:txBody>
      </p:sp>
      <p:sp>
        <p:nvSpPr>
          <p:cNvPr id="3" name="Content Placeholder 2"/>
          <p:cNvSpPr>
            <a:spLocks noGrp="1"/>
          </p:cNvSpPr>
          <p:nvPr>
            <p:ph idx="1"/>
          </p:nvPr>
        </p:nvSpPr>
        <p:spPr/>
        <p:txBody>
          <a:bodyPr/>
          <a:lstStyle/>
          <a:p>
            <a:r>
              <a:rPr lang="en-US" dirty="0" smtClean="0"/>
              <a:t>Even without a perpetrator manipulating a child’s faith, The victim’s analysis of religious doctrine may cause a block</a:t>
            </a:r>
          </a:p>
          <a:p>
            <a:r>
              <a:rPr lang="en-US" dirty="0" smtClean="0"/>
              <a:t>Girl with a question (Age 7)</a:t>
            </a:r>
          </a:p>
          <a:p>
            <a:r>
              <a:rPr lang="en-US" dirty="0" smtClean="0"/>
              <a:t>13 YO girl—”Why did you wait so long?” </a:t>
            </a:r>
            <a:r>
              <a:rPr lang="en-US" sz="1800" dirty="0" smtClean="0"/>
              <a:t>(1:45-1:47)</a:t>
            </a:r>
          </a:p>
          <a:p>
            <a:r>
              <a:rPr lang="en-US" dirty="0" smtClean="0"/>
              <a:t>Police Officer in the Back of the room</a:t>
            </a:r>
          </a:p>
          <a:p>
            <a:pPr>
              <a:buNone/>
            </a:pPr>
            <a:endParaRPr lang="en-US" sz="1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did we get to this place?</a:t>
            </a:r>
            <a:endParaRPr lang="en-US" dirty="0"/>
          </a:p>
        </p:txBody>
      </p:sp>
      <p:sp>
        <p:nvSpPr>
          <p:cNvPr id="3" name="Content Placeholder 2"/>
          <p:cNvSpPr>
            <a:spLocks noGrp="1"/>
          </p:cNvSpPr>
          <p:nvPr>
            <p:ph idx="1"/>
          </p:nvPr>
        </p:nvSpPr>
        <p:spPr/>
        <p:txBody>
          <a:bodyPr/>
          <a:lstStyle/>
          <a:p>
            <a:r>
              <a:rPr lang="en-US" dirty="0" smtClean="0"/>
              <a:t>Girl with a Question</a:t>
            </a:r>
            <a:endParaRPr lang="en-US" dirty="0"/>
          </a:p>
        </p:txBody>
      </p:sp>
      <p:pic>
        <p:nvPicPr>
          <p:cNvPr id="4" name="Picture 3" descr="th.jpeg"/>
          <p:cNvPicPr>
            <a:picLocks noChangeAspect="1"/>
          </p:cNvPicPr>
          <p:nvPr/>
        </p:nvPicPr>
        <p:blipFill>
          <a:blip r:embed="rId3"/>
          <a:stretch>
            <a:fillRect/>
          </a:stretch>
        </p:blipFill>
        <p:spPr>
          <a:xfrm>
            <a:off x="5829300" y="3827463"/>
            <a:ext cx="2857500" cy="2298700"/>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mn-lt"/>
                <a:ea typeface="+mn-ea"/>
                <a:cs typeface="+mn-cs"/>
              </a:rPr>
              <a:t>How Often do Offenders Use “Religious Cover?”</a:t>
            </a:r>
            <a:endParaRPr lang="en-US" sz="3200" dirty="0">
              <a:latin typeface="+mn-lt"/>
              <a:ea typeface="+mn-ea"/>
              <a:cs typeface="+mn-cs"/>
            </a:endParaRPr>
          </a:p>
        </p:txBody>
      </p:sp>
      <p:sp>
        <p:nvSpPr>
          <p:cNvPr id="3" name="Content Placeholder 2"/>
          <p:cNvSpPr>
            <a:spLocks noGrp="1"/>
          </p:cNvSpPr>
          <p:nvPr>
            <p:ph idx="1"/>
          </p:nvPr>
        </p:nvSpPr>
        <p:spPr/>
        <p:txBody>
          <a:bodyPr>
            <a:normAutofit/>
          </a:bodyPr>
          <a:lstStyle/>
          <a:p>
            <a:r>
              <a:rPr lang="en-US" dirty="0" smtClean="0"/>
              <a:t>93% of offenders describe themselves as “religious.”</a:t>
            </a:r>
            <a:r>
              <a:rPr lang="en-US" sz="1600" dirty="0" smtClean="0"/>
              <a:t> (Abel, study of 3,952 male offenders)</a:t>
            </a:r>
          </a:p>
          <a:p>
            <a:r>
              <a:rPr lang="en-US" dirty="0" smtClean="0"/>
              <a:t>Survey of 2,864 church leaders, 20% knew of a sex offender in their church </a:t>
            </a:r>
            <a:r>
              <a:rPr lang="en-US" sz="1600" dirty="0" smtClean="0"/>
              <a:t>(</a:t>
            </a:r>
            <a:r>
              <a:rPr lang="en-US" sz="1600" i="1" dirty="0" smtClean="0"/>
              <a:t>Christianity Today</a:t>
            </a:r>
            <a:r>
              <a:rPr lang="en-US" sz="1600" dirty="0" smtClean="0"/>
              <a:t>, 2010)</a:t>
            </a:r>
          </a:p>
          <a:p>
            <a:r>
              <a:rPr lang="en-US" dirty="0" smtClean="0"/>
              <a:t>Hard core offenders maintain significant religious involvement, had more convictions, younger victims </a:t>
            </a:r>
            <a:r>
              <a:rPr lang="en-US" sz="1600" dirty="0" smtClean="0"/>
              <a:t>(Eshuys and Smallbone, 2006)</a:t>
            </a:r>
            <a:endParaRPr lang="en-US" sz="16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a:t>
            </a:r>
            <a:endParaRPr lang="en-US" dirty="0"/>
          </a:p>
        </p:txBody>
      </p:sp>
      <p:sp>
        <p:nvSpPr>
          <p:cNvPr id="3" name="Content Placeholder 2"/>
          <p:cNvSpPr>
            <a:spLocks noGrp="1"/>
          </p:cNvSpPr>
          <p:nvPr>
            <p:ph idx="1"/>
          </p:nvPr>
        </p:nvSpPr>
        <p:spPr/>
        <p:txBody>
          <a:bodyPr/>
          <a:lstStyle/>
          <a:p>
            <a:r>
              <a:rPr lang="en-US" dirty="0" smtClean="0"/>
              <a:t>Faith communities provide “cheap grace,” “gullible” religious people and easy access to children</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Sex </a:t>
            </a:r>
            <a:r>
              <a:rPr lang="en-US" dirty="0"/>
              <a:t>O</a:t>
            </a:r>
            <a:r>
              <a:rPr lang="en-US" dirty="0" smtClean="0"/>
              <a:t>ffenders </a:t>
            </a:r>
            <a:r>
              <a:rPr lang="en-US" dirty="0"/>
              <a:t>V</a:t>
            </a:r>
            <a:r>
              <a:rPr lang="en-US" dirty="0" smtClean="0"/>
              <a:t>iew </a:t>
            </a:r>
            <a:r>
              <a:rPr lang="en-US" dirty="0"/>
              <a:t>C</a:t>
            </a:r>
            <a:r>
              <a:rPr lang="en-US" dirty="0" smtClean="0"/>
              <a:t>hurches</a:t>
            </a:r>
            <a:endParaRPr lang="en-US" dirty="0"/>
          </a:p>
        </p:txBody>
      </p:sp>
      <p:sp>
        <p:nvSpPr>
          <p:cNvPr id="3" name="Content Placeholder 2"/>
          <p:cNvSpPr>
            <a:spLocks noGrp="1"/>
          </p:cNvSpPr>
          <p:nvPr>
            <p:ph idx="1"/>
          </p:nvPr>
        </p:nvSpPr>
        <p:spPr/>
        <p:txBody>
          <a:bodyPr/>
          <a:lstStyle/>
          <a:p>
            <a:r>
              <a:rPr lang="en-US" dirty="0" smtClean="0"/>
              <a:t>“I consider church people easy to fool…they have a trust that comes from being Christians…They tend to be better folks all around. And they seem to want to believe in the good that exists in all people…I think they want to believe in people. And because of that, you can easily convince, with our without convincing words.”</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Church Policies</a:t>
            </a:r>
            <a:br>
              <a:rPr lang="en-US" dirty="0" smtClean="0"/>
            </a:br>
            <a:endParaRPr lang="en-US" dirty="0"/>
          </a:p>
        </p:txBody>
      </p:sp>
      <p:sp>
        <p:nvSpPr>
          <p:cNvPr id="3" name="Content Placeholder 2"/>
          <p:cNvSpPr>
            <a:spLocks noGrp="1"/>
          </p:cNvSpPr>
          <p:nvPr>
            <p:ph idx="1"/>
          </p:nvPr>
        </p:nvSpPr>
        <p:spPr>
          <a:xfrm>
            <a:off x="457200" y="1231900"/>
            <a:ext cx="8229600" cy="5384800"/>
          </a:xfrm>
        </p:spPr>
        <p:txBody>
          <a:bodyPr/>
          <a:lstStyle/>
          <a:p>
            <a:endParaRPr lang="en-US" sz="1600" dirty="0" smtClean="0"/>
          </a:p>
          <a:p>
            <a:r>
              <a:rPr lang="en-US" dirty="0" smtClean="0"/>
              <a:t>Jacob Wetterling Resource Center</a:t>
            </a:r>
          </a:p>
          <a:p>
            <a:pPr lvl="1">
              <a:buFont typeface="Arial"/>
              <a:buChar char="•"/>
            </a:pPr>
            <a:r>
              <a:rPr lang="en-US" dirty="0" smtClean="0"/>
              <a:t>Keep Kids Safe tab</a:t>
            </a:r>
          </a:p>
          <a:p>
            <a:pPr lvl="2"/>
            <a:r>
              <a:rPr lang="en-US" dirty="0" smtClean="0"/>
              <a:t>Personal Safety</a:t>
            </a:r>
          </a:p>
          <a:p>
            <a:pPr lvl="2"/>
            <a:r>
              <a:rPr lang="en-US" dirty="0" smtClean="0"/>
              <a:t>Online Safety</a:t>
            </a:r>
          </a:p>
          <a:p>
            <a:pPr lvl="2"/>
            <a:r>
              <a:rPr lang="en-US" dirty="0" smtClean="0"/>
              <a:t>Communities of Faith</a:t>
            </a:r>
          </a:p>
          <a:p>
            <a:pPr lvl="3"/>
            <a:r>
              <a:rPr lang="en-US" dirty="0" smtClean="0"/>
              <a:t>Trainings?</a:t>
            </a:r>
          </a:p>
          <a:p>
            <a:pPr lvl="3"/>
            <a:r>
              <a:rPr lang="en-US" dirty="0" smtClean="0"/>
              <a:t>Education for children on abuse prevention? (Safe Children’s Act now law)</a:t>
            </a:r>
          </a:p>
          <a:p>
            <a:pPr lvl="3"/>
            <a:r>
              <a:rPr lang="en-US" dirty="0" smtClean="0"/>
              <a:t>Time length in faith community before volunteering?</a:t>
            </a:r>
          </a:p>
          <a:p>
            <a:pPr lvl="3"/>
            <a:r>
              <a:rPr lang="en-US" dirty="0" smtClean="0"/>
              <a:t>Designated person to handle reports?</a:t>
            </a:r>
          </a:p>
          <a:p>
            <a:pPr lvl="3"/>
            <a:r>
              <a:rPr lang="en-US" dirty="0" smtClean="0"/>
              <a:t>Understood that we always report to outside agency (OCS, law enforcement) in addition to reports within church about CA</a:t>
            </a:r>
          </a:p>
          <a:p>
            <a:pPr lvl="3"/>
            <a:endParaRPr lang="en-US" dirty="0" smtClean="0"/>
          </a:p>
          <a:p>
            <a:endParaRPr lang="en-US" sz="1600" dirty="0" smtClean="0"/>
          </a:p>
          <a:p>
            <a:endParaRPr lang="en-US" sz="1600" dirty="0" smtClean="0"/>
          </a:p>
          <a:p>
            <a:pPr>
              <a:buNone/>
            </a:pPr>
            <a:endParaRPr lang="en-US" sz="1600" dirty="0" smtClean="0"/>
          </a:p>
          <a:p>
            <a:pPr>
              <a:buNone/>
            </a:pPr>
            <a:endParaRPr lang="en-US" sz="1600" dirty="0" smtClean="0"/>
          </a:p>
          <a:p>
            <a:endParaRPr lang="en-US" dirty="0"/>
          </a:p>
        </p:txBody>
      </p:sp>
      <p:pic>
        <p:nvPicPr>
          <p:cNvPr id="4" name="Picture 3"/>
          <p:cNvPicPr>
            <a:picLocks noChangeAspect="1"/>
          </p:cNvPicPr>
          <p:nvPr/>
        </p:nvPicPr>
        <p:blipFill>
          <a:blip r:embed="rId3"/>
          <a:stretch>
            <a:fillRect/>
          </a:stretch>
        </p:blipFill>
        <p:spPr>
          <a:xfrm>
            <a:off x="6870700" y="417407"/>
            <a:ext cx="1993900" cy="1628986"/>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Screening and Selection</a:t>
            </a:r>
            <a:endParaRPr lang="en-US" dirty="0"/>
          </a:p>
        </p:txBody>
      </p:sp>
      <p:sp>
        <p:nvSpPr>
          <p:cNvPr id="3" name="Content Placeholder 2"/>
          <p:cNvSpPr>
            <a:spLocks noGrp="1"/>
          </p:cNvSpPr>
          <p:nvPr>
            <p:ph idx="1"/>
          </p:nvPr>
        </p:nvSpPr>
        <p:spPr/>
        <p:txBody>
          <a:bodyPr/>
          <a:lstStyle/>
          <a:p>
            <a:r>
              <a:rPr lang="en-US" dirty="0" smtClean="0"/>
              <a:t>Five recommended pre-employment screenings</a:t>
            </a:r>
          </a:p>
          <a:p>
            <a:pPr lvl="1">
              <a:buFont typeface="Arial"/>
              <a:buChar char="•"/>
            </a:pPr>
            <a:r>
              <a:rPr lang="en-US" dirty="0" smtClean="0"/>
              <a:t>Informing applicant of policies, requiring written acknowledgement and asking questions</a:t>
            </a:r>
          </a:p>
          <a:p>
            <a:pPr lvl="1">
              <a:buFont typeface="Arial"/>
              <a:buChar char="•"/>
            </a:pPr>
            <a:r>
              <a:rPr lang="en-US" dirty="0" smtClean="0"/>
              <a:t>Written application with questions pertinent to abuse (how they would respond, etc.)</a:t>
            </a:r>
          </a:p>
          <a:p>
            <a:pPr lvl="1">
              <a:buFont typeface="Arial"/>
              <a:buChar char="•"/>
            </a:pPr>
            <a:r>
              <a:rPr lang="en-US" dirty="0" smtClean="0"/>
              <a:t>Personal interview with additional questions about reporting, etc.</a:t>
            </a:r>
          </a:p>
          <a:p>
            <a:pPr lvl="1">
              <a:buFont typeface="Arial"/>
              <a:buChar char="•"/>
            </a:pPr>
            <a:r>
              <a:rPr lang="en-US" dirty="0" smtClean="0"/>
              <a:t>Verbal, not just written, references!!!</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Checks</a:t>
            </a:r>
            <a:endParaRPr lang="en-US" dirty="0"/>
          </a:p>
        </p:txBody>
      </p:sp>
      <p:sp>
        <p:nvSpPr>
          <p:cNvPr id="3" name="Content Placeholder 2"/>
          <p:cNvSpPr>
            <a:spLocks noGrp="1"/>
          </p:cNvSpPr>
          <p:nvPr>
            <p:ph idx="1"/>
          </p:nvPr>
        </p:nvSpPr>
        <p:spPr/>
        <p:txBody>
          <a:bodyPr/>
          <a:lstStyle/>
          <a:p>
            <a:r>
              <a:rPr lang="en-US" dirty="0" smtClean="0"/>
              <a:t>Criminal background checks. But note that most offenders have never been caught </a:t>
            </a:r>
            <a:r>
              <a:rPr lang="en-US" sz="1600" dirty="0" smtClean="0"/>
              <a:t>(Abel study)</a:t>
            </a:r>
          </a:p>
          <a:p>
            <a:r>
              <a:rPr lang="en-US" dirty="0" smtClean="0"/>
              <a:t>Google search where future employees may have worked, search Social media sites, etc.</a:t>
            </a:r>
            <a:endParaRPr lang="en-US" dirty="0"/>
          </a:p>
        </p:txBody>
      </p:sp>
      <p:pic>
        <p:nvPicPr>
          <p:cNvPr id="4" name="Picture 3"/>
          <p:cNvPicPr>
            <a:picLocks noChangeAspect="1"/>
          </p:cNvPicPr>
          <p:nvPr/>
        </p:nvPicPr>
        <p:blipFill>
          <a:blip r:embed="rId2"/>
          <a:stretch>
            <a:fillRect/>
          </a:stretch>
        </p:blipFill>
        <p:spPr>
          <a:xfrm>
            <a:off x="2368740" y="3975100"/>
            <a:ext cx="4622800" cy="2438400"/>
          </a:xfrm>
          <a:prstGeom prst="rect">
            <a:avLst/>
          </a:prstGeom>
        </p:spPr>
      </p:pic>
      <p:pic>
        <p:nvPicPr>
          <p:cNvPr id="5" name="Picture 4"/>
          <p:cNvPicPr>
            <a:picLocks noChangeAspect="1"/>
          </p:cNvPicPr>
          <p:nvPr/>
        </p:nvPicPr>
        <p:blipFill>
          <a:blip r:embed="rId3"/>
          <a:stretch>
            <a:fillRect/>
          </a:stretch>
        </p:blipFill>
        <p:spPr>
          <a:xfrm>
            <a:off x="7315200" y="165100"/>
            <a:ext cx="1549400" cy="1549400"/>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Monitoring Behavior</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Two deep leadership</a:t>
            </a:r>
          </a:p>
          <a:p>
            <a:r>
              <a:rPr lang="en-US" dirty="0" smtClean="0"/>
              <a:t>No one-on-one contact (keep “private discussions” in view of others)</a:t>
            </a:r>
          </a:p>
          <a:p>
            <a:r>
              <a:rPr lang="en-US" dirty="0" smtClean="0"/>
              <a:t>Respect for privacy and expectation of modesty</a:t>
            </a:r>
          </a:p>
          <a:p>
            <a:r>
              <a:rPr lang="en-US" dirty="0" smtClean="0"/>
              <a:t>“Should we fire him/her? It wasn’t really criminal behavior. They had a good reason.”</a:t>
            </a:r>
          </a:p>
          <a:p>
            <a:r>
              <a:rPr lang="en-US" dirty="0" smtClean="0"/>
              <a:t>What is best practice?</a:t>
            </a:r>
          </a:p>
          <a:p>
            <a:r>
              <a:rPr lang="en-US" dirty="0" smtClean="0"/>
              <a:t>Reporting policy for all church workers (paid and volunteer)</a:t>
            </a:r>
          </a:p>
          <a:p>
            <a:pPr>
              <a:buNone/>
            </a:pPr>
            <a:r>
              <a:rPr lang="en-US" dirty="0" smtClean="0"/>
              <a:t>		</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Policies and Guidelines</a:t>
            </a:r>
            <a:endParaRPr lang="en-US" dirty="0"/>
          </a:p>
        </p:txBody>
      </p:sp>
      <p:sp>
        <p:nvSpPr>
          <p:cNvPr id="3" name="Content Placeholder 2"/>
          <p:cNvSpPr>
            <a:spLocks noGrp="1"/>
          </p:cNvSpPr>
          <p:nvPr>
            <p:ph idx="1"/>
          </p:nvPr>
        </p:nvSpPr>
        <p:spPr/>
        <p:txBody>
          <a:bodyPr>
            <a:normAutofit lnSpcReduction="10000"/>
          </a:bodyPr>
          <a:lstStyle/>
          <a:p>
            <a:r>
              <a:rPr lang="en-US" dirty="0" smtClean="0"/>
              <a:t>Separate sleeping accommodations for children and adults?</a:t>
            </a:r>
          </a:p>
          <a:p>
            <a:r>
              <a:rPr lang="en-US" dirty="0" smtClean="0"/>
              <a:t>Limit events at workers homes???</a:t>
            </a:r>
          </a:p>
          <a:p>
            <a:r>
              <a:rPr lang="en-US" dirty="0" smtClean="0"/>
              <a:t>Appropriate attire and actions</a:t>
            </a:r>
          </a:p>
          <a:p>
            <a:r>
              <a:rPr lang="en-US" dirty="0" smtClean="0"/>
              <a:t>Windows and open doors</a:t>
            </a:r>
          </a:p>
          <a:p>
            <a:r>
              <a:rPr lang="en-US" dirty="0" smtClean="0"/>
              <a:t>Sexual jokes, references prohibited</a:t>
            </a:r>
          </a:p>
          <a:p>
            <a:r>
              <a:rPr lang="en-US" dirty="0" smtClean="0"/>
              <a:t>Prohibit corporal punishment</a:t>
            </a:r>
          </a:p>
          <a:p>
            <a:r>
              <a:rPr lang="en-US" dirty="0" smtClean="0"/>
              <a:t>Watch use of cameras and digital devices</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Watching out at Camp or Overnight Activities</a:t>
            </a:r>
            <a:endParaRPr lang="en-US" dirty="0"/>
          </a:p>
        </p:txBody>
      </p:sp>
      <p:sp>
        <p:nvSpPr>
          <p:cNvPr id="3" name="Content Placeholder 2"/>
          <p:cNvSpPr>
            <a:spLocks noGrp="1"/>
          </p:cNvSpPr>
          <p:nvPr>
            <p:ph idx="1"/>
          </p:nvPr>
        </p:nvSpPr>
        <p:spPr>
          <a:xfrm>
            <a:off x="457200" y="1600200"/>
            <a:ext cx="8229600" cy="4947764"/>
          </a:xfrm>
        </p:spPr>
        <p:txBody>
          <a:bodyPr>
            <a:normAutofit/>
          </a:bodyPr>
          <a:lstStyle/>
          <a:p>
            <a:r>
              <a:rPr lang="en-US" dirty="0" smtClean="0"/>
              <a:t>Does a counselor single out a child for gifts or favors? </a:t>
            </a:r>
          </a:p>
          <a:p>
            <a:endParaRPr lang="en-US" dirty="0" smtClean="0"/>
          </a:p>
          <a:p>
            <a:r>
              <a:rPr lang="en-US" dirty="0" smtClean="0"/>
              <a:t>Do adult leaders find ways to “accidentally” be where children are dressing</a:t>
            </a:r>
          </a:p>
          <a:p>
            <a:r>
              <a:rPr lang="en-US" dirty="0" smtClean="0"/>
              <a:t>Is the child from a divorced, overly chaotic, or uninvolved family?</a:t>
            </a:r>
          </a:p>
          <a:p>
            <a:r>
              <a:rPr lang="en-US" dirty="0" smtClean="0"/>
              <a:t>Trust your gut, not excuses….</a:t>
            </a:r>
            <a:endParaRPr lang="en-US" dirty="0"/>
          </a:p>
        </p:txBody>
      </p:sp>
      <p:pic>
        <p:nvPicPr>
          <p:cNvPr id="4" name="Picture 3"/>
          <p:cNvPicPr>
            <a:picLocks noChangeAspect="1"/>
          </p:cNvPicPr>
          <p:nvPr/>
        </p:nvPicPr>
        <p:blipFill>
          <a:blip r:embed="rId3"/>
          <a:stretch>
            <a:fillRect/>
          </a:stretch>
        </p:blipFill>
        <p:spPr>
          <a:xfrm>
            <a:off x="3638550" y="2152844"/>
            <a:ext cx="2114550" cy="971356"/>
          </a:xfrm>
          <a:prstGeom prst="rect">
            <a:avLst/>
          </a:prstGeom>
          <a:ln>
            <a:noFill/>
          </a:ln>
          <a:effectLst>
            <a:outerShdw blurRad="190500" algn="tl" rotWithShape="0">
              <a:srgbClr val="000000">
                <a:alpha val="70000"/>
              </a:srgbClr>
            </a:outerShdw>
          </a:effectLst>
        </p:spPr>
      </p:pic>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“Look for the Helpers”</a:t>
            </a:r>
            <a:br>
              <a:rPr lang="en-US" dirty="0" smtClean="0"/>
            </a:br>
            <a:endParaRPr lang="en-US" dirty="0"/>
          </a:p>
        </p:txBody>
      </p:sp>
      <p:sp>
        <p:nvSpPr>
          <p:cNvPr id="3" name="Content Placeholder 2"/>
          <p:cNvSpPr>
            <a:spLocks noGrp="1"/>
          </p:cNvSpPr>
          <p:nvPr>
            <p:ph idx="1"/>
          </p:nvPr>
        </p:nvSpPr>
        <p:spPr/>
        <p:txBody>
          <a:bodyPr/>
          <a:lstStyle/>
          <a:p>
            <a:r>
              <a:rPr lang="en-US" dirty="0" smtClean="0"/>
              <a:t>When Mr. Rogers would see something scary on the news as a young boy, he remembers him mom saying, “Yes, a lot of bad things happen in the world, but there are always people you can find who are helping. Look for the helpers in this story.”</a:t>
            </a:r>
            <a:endParaRPr lang="en-US" dirty="0"/>
          </a:p>
        </p:txBody>
      </p:sp>
      <p:pic>
        <p:nvPicPr>
          <p:cNvPr id="4" name="Picture 3"/>
          <p:cNvPicPr>
            <a:picLocks noChangeAspect="1"/>
          </p:cNvPicPr>
          <p:nvPr/>
        </p:nvPicPr>
        <p:blipFill>
          <a:blip r:embed="rId3"/>
          <a:stretch>
            <a:fillRect/>
          </a:stretch>
        </p:blipFill>
        <p:spPr>
          <a:xfrm>
            <a:off x="5715000" y="4508500"/>
            <a:ext cx="2578100" cy="18034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68462"/>
          </a:xfrm>
        </p:spPr>
        <p:txBody>
          <a:bodyPr>
            <a:normAutofit/>
          </a:bodyPr>
          <a:lstStyle/>
          <a:p>
            <a:r>
              <a:rPr lang="en-US" dirty="0" smtClean="0"/>
              <a:t>About Offenders</a:t>
            </a:r>
            <a:endParaRPr lang="en-US" dirty="0"/>
          </a:p>
        </p:txBody>
      </p:sp>
      <p:sp>
        <p:nvSpPr>
          <p:cNvPr id="3" name="Content Placeholder 2"/>
          <p:cNvSpPr>
            <a:spLocks noGrp="1"/>
          </p:cNvSpPr>
          <p:nvPr>
            <p:ph idx="1"/>
          </p:nvPr>
        </p:nvSpPr>
        <p:spPr>
          <a:xfrm>
            <a:off x="457200" y="1943100"/>
            <a:ext cx="8229600" cy="4183063"/>
          </a:xfrm>
        </p:spPr>
        <p:txBody>
          <a:bodyPr>
            <a:normAutofit/>
          </a:bodyPr>
          <a:lstStyle/>
          <a:p>
            <a:r>
              <a:rPr lang="en-US" dirty="0" smtClean="0"/>
              <a:t>90% of abuse occurs with someone a child knows/trusts</a:t>
            </a:r>
          </a:p>
          <a:p>
            <a:r>
              <a:rPr lang="en-US" dirty="0" smtClean="0"/>
              <a:t>Offenders seek kids who are emotionally needy, “traumatized, confused and frightened.”</a:t>
            </a:r>
          </a:p>
          <a:p>
            <a:r>
              <a:rPr lang="en-US" dirty="0" smtClean="0"/>
              <a:t>In other words, kids who have a “hole in their heart.”</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p:txBody>
          <a:bodyPr/>
          <a:lstStyle/>
          <a:p>
            <a:r>
              <a:rPr lang="en-US" dirty="0" smtClean="0"/>
              <a:t>Please feel free to contact us with questions, suggestions, etc. (907) 822-3733</a:t>
            </a:r>
          </a:p>
          <a:p>
            <a:r>
              <a:rPr lang="en-US" dirty="0" smtClean="0">
                <a:hlinkClick r:id="rId2"/>
              </a:rPr>
              <a:t>director@crbcac.org</a:t>
            </a:r>
            <a:endParaRPr lang="en-US" dirty="0" smtClean="0"/>
          </a:p>
          <a:p>
            <a:r>
              <a:rPr lang="en-US" dirty="0" smtClean="0">
                <a:hlinkClick r:id="rId3"/>
              </a:rPr>
              <a:t>familyadvocate@crbcac.org</a:t>
            </a:r>
            <a:endParaRPr lang="en-US" dirty="0" smtClean="0"/>
          </a:p>
          <a:p>
            <a:r>
              <a:rPr lang="en-US" dirty="0" smtClean="0">
                <a:hlinkClick r:id="rId4"/>
              </a:rPr>
              <a:t>preventioncoordinator@crbcac.org</a:t>
            </a:r>
            <a:endParaRPr lang="en-US" dirty="0" smtClean="0"/>
          </a:p>
          <a:p>
            <a:pPr>
              <a:buNone/>
            </a:pPr>
            <a:endParaRPr lang="en-US" dirty="0"/>
          </a:p>
        </p:txBody>
      </p:sp>
      <p:pic>
        <p:nvPicPr>
          <p:cNvPr id="4" name="Picture 3"/>
          <p:cNvPicPr>
            <a:picLocks noGrp="1" noChangeAspect="1" noChangeArrowheads="1"/>
          </p:cNvPicPr>
          <p:nvPr/>
        </p:nvPicPr>
        <p:blipFill>
          <a:blip r:embed="rId5"/>
          <a:srcRect/>
          <a:stretch>
            <a:fillRect/>
          </a:stretch>
        </p:blipFill>
        <p:spPr bwMode="auto">
          <a:xfrm>
            <a:off x="698500" y="4641850"/>
            <a:ext cx="7848600" cy="15367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About Offenders</a:t>
            </a:r>
            <a:br>
              <a:rPr lang="en-US" dirty="0" smtClean="0"/>
            </a:br>
            <a:endParaRPr lang="en-US" dirty="0"/>
          </a:p>
        </p:txBody>
      </p:sp>
      <p:sp>
        <p:nvSpPr>
          <p:cNvPr id="3" name="Content Placeholder 2"/>
          <p:cNvSpPr>
            <a:spLocks noGrp="1"/>
          </p:cNvSpPr>
          <p:nvPr>
            <p:ph idx="1"/>
          </p:nvPr>
        </p:nvSpPr>
        <p:spPr/>
        <p:txBody>
          <a:bodyPr/>
          <a:lstStyle/>
          <a:p>
            <a:r>
              <a:rPr lang="en-US" dirty="0" smtClean="0"/>
              <a:t>54.9 % of child molesters offended when another child was present </a:t>
            </a:r>
            <a:r>
              <a:rPr lang="en-US" sz="1800" dirty="0" smtClean="0"/>
              <a:t>(</a:t>
            </a:r>
            <a:r>
              <a:rPr lang="en-US" sz="1800" i="1" dirty="0" smtClean="0"/>
              <a:t>The Tricky Part</a:t>
            </a:r>
            <a:r>
              <a:rPr lang="en-US" sz="1800" dirty="0" smtClean="0"/>
              <a:t>, by Martin Moran)</a:t>
            </a:r>
          </a:p>
          <a:p>
            <a:r>
              <a:rPr lang="en-US" dirty="0" smtClean="0"/>
              <a:t>23.9% offended when another adult was present </a:t>
            </a:r>
            <a:r>
              <a:rPr lang="en-US" sz="1800" dirty="0" smtClean="0"/>
              <a:t>(Underwood, </a:t>
            </a:r>
            <a:r>
              <a:rPr lang="en-US" sz="1800" i="1" dirty="0" smtClean="0"/>
              <a:t>Journal of Research and Treatment</a:t>
            </a:r>
            <a:r>
              <a:rPr lang="en-US" sz="1800" dirty="0" smtClean="0"/>
              <a:t>)</a:t>
            </a:r>
          </a:p>
          <a:p>
            <a:r>
              <a:rPr lang="en-US" dirty="0" smtClean="0"/>
              <a:t>It may be subtle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 y="274638"/>
            <a:ext cx="8636000" cy="1325562"/>
          </a:xfrm>
        </p:spPr>
        <p:txBody>
          <a:bodyPr>
            <a:normAutofit fontScale="90000"/>
          </a:bodyPr>
          <a:lstStyle/>
          <a:p>
            <a:r>
              <a:rPr lang="en-US" dirty="0" smtClean="0"/>
              <a:t>Physical and Emotional Impacts of Abuse</a:t>
            </a:r>
            <a:endParaRPr lang="en-US" dirty="0"/>
          </a:p>
        </p:txBody>
      </p:sp>
      <p:sp>
        <p:nvSpPr>
          <p:cNvPr id="3" name="Content Placeholder 2"/>
          <p:cNvSpPr>
            <a:spLocks noGrp="1"/>
          </p:cNvSpPr>
          <p:nvPr>
            <p:ph idx="1"/>
          </p:nvPr>
        </p:nvSpPr>
        <p:spPr>
          <a:xfrm>
            <a:off x="254000" y="1346135"/>
            <a:ext cx="8686800" cy="698499"/>
          </a:xfrm>
        </p:spPr>
        <p:txBody>
          <a:bodyPr/>
          <a:lstStyle/>
          <a:p>
            <a:r>
              <a:rPr lang="en-US" dirty="0" smtClean="0"/>
              <a:t>Now over 25 ACE studies (from 1998 to present)</a:t>
            </a:r>
            <a:endParaRPr lang="en-US" dirty="0"/>
          </a:p>
        </p:txBody>
      </p:sp>
      <p:pic>
        <p:nvPicPr>
          <p:cNvPr id="4" name="Picture 3"/>
          <p:cNvPicPr>
            <a:picLocks noChangeAspect="1"/>
          </p:cNvPicPr>
          <p:nvPr/>
        </p:nvPicPr>
        <p:blipFill>
          <a:blip r:embed="rId3"/>
          <a:stretch>
            <a:fillRect/>
          </a:stretch>
        </p:blipFill>
        <p:spPr>
          <a:xfrm>
            <a:off x="457200" y="2044634"/>
            <a:ext cx="8051800" cy="454666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or More ACE Increases Risk of</a:t>
            </a:r>
            <a:endParaRPr lang="en-US" dirty="0"/>
          </a:p>
        </p:txBody>
      </p:sp>
      <p:sp>
        <p:nvSpPr>
          <p:cNvPr id="3" name="Content Placeholder 2"/>
          <p:cNvSpPr>
            <a:spLocks noGrp="1"/>
          </p:cNvSpPr>
          <p:nvPr>
            <p:ph idx="1"/>
          </p:nvPr>
        </p:nvSpPr>
        <p:spPr>
          <a:xfrm>
            <a:off x="457200" y="1240867"/>
            <a:ext cx="3727862" cy="5440362"/>
          </a:xfrm>
        </p:spPr>
        <p:txBody>
          <a:bodyPr>
            <a:normAutofit/>
          </a:bodyPr>
          <a:lstStyle/>
          <a:p>
            <a:r>
              <a:rPr lang="en-US" dirty="0" smtClean="0"/>
              <a:t>Cancer</a:t>
            </a:r>
          </a:p>
          <a:p>
            <a:r>
              <a:rPr lang="en-US" dirty="0" smtClean="0"/>
              <a:t>Heart disease</a:t>
            </a:r>
          </a:p>
          <a:p>
            <a:r>
              <a:rPr lang="en-US" dirty="0" smtClean="0"/>
              <a:t>STD’s </a:t>
            </a:r>
          </a:p>
          <a:p>
            <a:r>
              <a:rPr lang="en-US" dirty="0" smtClean="0"/>
              <a:t>Liver disease</a:t>
            </a:r>
          </a:p>
          <a:p>
            <a:r>
              <a:rPr lang="en-US" dirty="0" smtClean="0"/>
              <a:t>Smoking</a:t>
            </a:r>
          </a:p>
          <a:p>
            <a:r>
              <a:rPr lang="en-US" dirty="0" smtClean="0"/>
              <a:t>Alcohol abuse</a:t>
            </a:r>
          </a:p>
          <a:p>
            <a:r>
              <a:rPr lang="en-US" dirty="0" smtClean="0"/>
              <a:t>Obesity</a:t>
            </a:r>
          </a:p>
          <a:p>
            <a:r>
              <a:rPr lang="en-US" dirty="0" smtClean="0"/>
              <a:t>Drug dependence</a:t>
            </a:r>
          </a:p>
          <a:p>
            <a:r>
              <a:rPr lang="en-US" dirty="0" smtClean="0"/>
              <a:t>IV drug use</a:t>
            </a:r>
          </a:p>
          <a:p>
            <a:endParaRPr lang="en-US" dirty="0"/>
          </a:p>
        </p:txBody>
      </p:sp>
      <p:pic>
        <p:nvPicPr>
          <p:cNvPr id="5" name="Picture 4" descr="16976484-alcohol-abuse-concept--background-with-beer-wrapped-on-a-chain-isolated.jpg"/>
          <p:cNvPicPr>
            <a:picLocks noChangeAspect="1"/>
          </p:cNvPicPr>
          <p:nvPr/>
        </p:nvPicPr>
        <p:blipFill>
          <a:blip r:embed="rId3"/>
          <a:srcRect/>
          <a:stretch>
            <a:fillRect/>
          </a:stretch>
        </p:blipFill>
        <p:spPr bwMode="auto">
          <a:xfrm rot="20477391">
            <a:off x="6553034" y="4116926"/>
            <a:ext cx="1193800" cy="21336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More Adverse Childhood Experience Studies </a:t>
            </a:r>
            <a:endParaRPr lang="en-US" dirty="0"/>
          </a:p>
        </p:txBody>
      </p:sp>
      <p:sp>
        <p:nvSpPr>
          <p:cNvPr id="3" name="Content Placeholder 2"/>
          <p:cNvSpPr>
            <a:spLocks noGrp="1"/>
          </p:cNvSpPr>
          <p:nvPr>
            <p:ph idx="1"/>
          </p:nvPr>
        </p:nvSpPr>
        <p:spPr>
          <a:xfrm>
            <a:off x="457200" y="1600200"/>
            <a:ext cx="8229600" cy="5257800"/>
          </a:xfrm>
        </p:spPr>
        <p:txBody>
          <a:bodyPr/>
          <a:lstStyle/>
          <a:p>
            <a:endParaRPr lang="en-US" dirty="0" smtClean="0"/>
          </a:p>
          <a:p>
            <a:endParaRPr lang="en-US" dirty="0" smtClean="0"/>
          </a:p>
          <a:p>
            <a:endParaRPr lang="en-US" dirty="0" smtClean="0"/>
          </a:p>
          <a:p>
            <a:pPr>
              <a:buFont typeface="Courier New"/>
              <a:buChar char="o"/>
            </a:pPr>
            <a:r>
              <a:rPr lang="en-US" dirty="0" smtClean="0"/>
              <a:t>	Correlation between obesity and childhood abuse</a:t>
            </a:r>
          </a:p>
          <a:p>
            <a:pPr lvl="1">
              <a:buNone/>
            </a:pPr>
            <a:r>
              <a:rPr lang="en-US" dirty="0" smtClean="0"/>
              <a:t>“You’ve taken away my best coping mechanism.”</a:t>
            </a:r>
            <a:endParaRPr lang="en-US" dirty="0"/>
          </a:p>
        </p:txBody>
      </p:sp>
      <p:pic>
        <p:nvPicPr>
          <p:cNvPr id="4" name="Picture 3" descr="Unknown.jpeg"/>
          <p:cNvPicPr>
            <a:picLocks noChangeAspect="1"/>
          </p:cNvPicPr>
          <p:nvPr/>
        </p:nvPicPr>
        <p:blipFill>
          <a:blip r:embed="rId3"/>
          <a:stretch>
            <a:fillRect/>
          </a:stretch>
        </p:blipFill>
        <p:spPr>
          <a:xfrm>
            <a:off x="3266194" y="1600200"/>
            <a:ext cx="2413088" cy="1751013"/>
          </a:xfrm>
          <a:prstGeom prst="rect">
            <a:avLst/>
          </a:prstGeom>
          <a:ln w="76200" cmpd="tri">
            <a:solidFill>
              <a:schemeClr val="tx1"/>
            </a:solidFill>
          </a:ln>
        </p:spPr>
      </p:pic>
      <p:pic>
        <p:nvPicPr>
          <p:cNvPr id="5" name="Picture 4" descr="th.jpeg"/>
          <p:cNvPicPr>
            <a:picLocks noChangeAspect="1"/>
          </p:cNvPicPr>
          <p:nvPr/>
        </p:nvPicPr>
        <p:blipFill>
          <a:blip r:embed="rId4"/>
          <a:stretch>
            <a:fillRect/>
          </a:stretch>
        </p:blipFill>
        <p:spPr>
          <a:xfrm rot="1564085">
            <a:off x="7350798" y="5215827"/>
            <a:ext cx="1143000" cy="11430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Emotional Impacts of ACE’s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Depression</a:t>
            </a:r>
          </a:p>
          <a:p>
            <a:r>
              <a:rPr lang="en-US" dirty="0" smtClean="0"/>
              <a:t>Anxiety Disorders</a:t>
            </a:r>
          </a:p>
          <a:p>
            <a:r>
              <a:rPr lang="en-US" dirty="0" smtClean="0"/>
              <a:t>Hallucinations</a:t>
            </a:r>
          </a:p>
          <a:p>
            <a:r>
              <a:rPr lang="en-US" dirty="0" smtClean="0"/>
              <a:t>Sleep disturbances</a:t>
            </a:r>
          </a:p>
          <a:p>
            <a:r>
              <a:rPr lang="en-US" dirty="0" smtClean="0"/>
              <a:t>Memory disturbances</a:t>
            </a:r>
          </a:p>
          <a:p>
            <a:r>
              <a:rPr lang="en-US" dirty="0" smtClean="0"/>
              <a:t>Anger problems</a:t>
            </a:r>
          </a:p>
          <a:p>
            <a:r>
              <a:rPr lang="en-US" dirty="0" smtClean="0"/>
              <a:t>Domestic violence risk</a:t>
            </a:r>
          </a:p>
          <a:p>
            <a:r>
              <a:rPr lang="en-US" dirty="0" smtClean="0"/>
              <a:t>Job problems</a:t>
            </a:r>
          </a:p>
          <a:p>
            <a:r>
              <a:rPr lang="en-US" dirty="0" smtClean="0"/>
              <a:t>Relational problems</a:t>
            </a:r>
            <a:endParaRPr lang="en-US" dirty="0"/>
          </a:p>
        </p:txBody>
      </p:sp>
      <p:pic>
        <p:nvPicPr>
          <p:cNvPr id="4" name="Picture 3" descr="th.jpg"/>
          <p:cNvPicPr>
            <a:picLocks noChangeAspect="1"/>
          </p:cNvPicPr>
          <p:nvPr/>
        </p:nvPicPr>
        <p:blipFill>
          <a:blip r:embed="rId3"/>
          <a:stretch>
            <a:fillRect/>
          </a:stretch>
        </p:blipFill>
        <p:spPr>
          <a:xfrm>
            <a:off x="5892800" y="4407604"/>
            <a:ext cx="2578100" cy="2175760"/>
          </a:xfrm>
          <a:prstGeom prst="rect">
            <a:avLst/>
          </a:prstGeom>
          <a:ln w="38100" cmpd="sng">
            <a:solidFill>
              <a:schemeClr val="tx1"/>
            </a:solid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Polyvictimization Research</a:t>
            </a:r>
            <a:endParaRPr lang="en-US" dirty="0"/>
          </a:p>
        </p:txBody>
      </p:sp>
      <p:sp>
        <p:nvSpPr>
          <p:cNvPr id="3" name="Content Placeholder 2"/>
          <p:cNvSpPr>
            <a:spLocks noGrp="1"/>
          </p:cNvSpPr>
          <p:nvPr>
            <p:ph idx="1"/>
          </p:nvPr>
        </p:nvSpPr>
        <p:spPr/>
        <p:txBody>
          <a:bodyPr/>
          <a:lstStyle/>
          <a:p>
            <a:r>
              <a:rPr lang="en-US" dirty="0" smtClean="0"/>
              <a:t>Nearly 66% of victims exposed to more than one type of victimization, 30% 5 or more types, 10% 11 or more types</a:t>
            </a:r>
          </a:p>
          <a:p>
            <a:r>
              <a:rPr lang="en-US" dirty="0" smtClean="0"/>
              <a:t>Polyvictimization more highly related to trauma symptoms than experiencing repeated victimization of a single type</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572</TotalTime>
  <Words>1675</Words>
  <Application>Microsoft Macintosh PowerPoint</Application>
  <PresentationFormat>On-screen Show (4:3)</PresentationFormat>
  <Paragraphs>206</Paragraphs>
  <Slides>30</Slides>
  <Notes>19</Notes>
  <HiddenSlides>0</HiddenSlides>
  <MMClips>0</MMClips>
  <ScaleCrop>false</ScaleCrop>
  <HeadingPairs>
    <vt:vector size="4" baseType="variant">
      <vt:variant>
        <vt:lpstr>Design Template</vt:lpstr>
      </vt:variant>
      <vt:variant>
        <vt:i4>1</vt:i4>
      </vt:variant>
      <vt:variant>
        <vt:lpstr>Slide Titles</vt:lpstr>
      </vt:variant>
      <vt:variant>
        <vt:i4>30</vt:i4>
      </vt:variant>
    </vt:vector>
  </HeadingPairs>
  <TitlesOfParts>
    <vt:vector size="31" baseType="lpstr">
      <vt:lpstr>Office Theme</vt:lpstr>
      <vt:lpstr>Safety in the Faith Community</vt:lpstr>
      <vt:lpstr>How did we get to this place?</vt:lpstr>
      <vt:lpstr>About Offenders</vt:lpstr>
      <vt:lpstr>About Offenders </vt:lpstr>
      <vt:lpstr>Physical and Emotional Impacts of Abuse</vt:lpstr>
      <vt:lpstr>1 or More ACE Increases Risk of</vt:lpstr>
      <vt:lpstr>More Adverse Childhood Experience Studies </vt:lpstr>
      <vt:lpstr> Emotional Impacts of ACE’s</vt:lpstr>
      <vt:lpstr>Polyvictimization Research</vt:lpstr>
      <vt:lpstr>Behaviors Indicating Abuse</vt:lpstr>
      <vt:lpstr> Types of Disclosure</vt:lpstr>
      <vt:lpstr>Boys and Disclosure</vt:lpstr>
      <vt:lpstr>When a Child Discloses</vt:lpstr>
      <vt:lpstr>Remember</vt:lpstr>
      <vt:lpstr>After Disclosure</vt:lpstr>
      <vt:lpstr>Moral Obligation to Act</vt:lpstr>
      <vt:lpstr>Returning to our Roots</vt:lpstr>
      <vt:lpstr>The Impact of Sexual Abuse on Spirituality</vt:lpstr>
      <vt:lpstr>Affecting Children and Beyond… </vt:lpstr>
      <vt:lpstr>How Often do Offenders Use “Religious Cover?”</vt:lpstr>
      <vt:lpstr>WHY???</vt:lpstr>
      <vt:lpstr>How Sex Offenders View Churches</vt:lpstr>
      <vt:lpstr>Church Policies </vt:lpstr>
      <vt:lpstr>Screening and Selection</vt:lpstr>
      <vt:lpstr>Background Checks</vt:lpstr>
      <vt:lpstr>Monitoring Behavior</vt:lpstr>
      <vt:lpstr>More Policies and Guidelines</vt:lpstr>
      <vt:lpstr>Watching out at Camp or Overnight Activities</vt:lpstr>
      <vt:lpstr>“Look for the Helpers” </vt:lpstr>
      <vt:lpstr>Thank You!</vt:lpstr>
    </vt:vector>
  </TitlesOfParts>
  <Company>Copper River Basin Child Advocacy Center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in the Faith Community</dc:title>
  <dc:creator>Prevention Coordinator</dc:creator>
  <cp:lastModifiedBy>Prevention Coordinator</cp:lastModifiedBy>
  <cp:revision>43</cp:revision>
  <dcterms:created xsi:type="dcterms:W3CDTF">2019-07-25T19:00:29Z</dcterms:created>
  <dcterms:modified xsi:type="dcterms:W3CDTF">2019-07-25T19:06:03Z</dcterms:modified>
</cp:coreProperties>
</file>