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27.xml" ContentType="application/vnd.openxmlformats-officedocument.presentationml.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26.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81" r:id="rId1"/>
  </p:sldMasterIdLst>
  <p:notesMasterIdLst>
    <p:notesMasterId r:id="rId35"/>
  </p:notesMasterIdLst>
  <p:sldIdLst>
    <p:sldId id="256" r:id="rId2"/>
    <p:sldId id="257" r:id="rId3"/>
    <p:sldId id="270" r:id="rId4"/>
    <p:sldId id="268" r:id="rId5"/>
    <p:sldId id="258" r:id="rId6"/>
    <p:sldId id="294" r:id="rId7"/>
    <p:sldId id="287" r:id="rId8"/>
    <p:sldId id="288" r:id="rId9"/>
    <p:sldId id="305" r:id="rId10"/>
    <p:sldId id="269" r:id="rId11"/>
    <p:sldId id="293" r:id="rId12"/>
    <p:sldId id="295" r:id="rId13"/>
    <p:sldId id="286" r:id="rId14"/>
    <p:sldId id="278" r:id="rId15"/>
    <p:sldId id="296" r:id="rId16"/>
    <p:sldId id="297" r:id="rId17"/>
    <p:sldId id="298" r:id="rId18"/>
    <p:sldId id="284" r:id="rId19"/>
    <p:sldId id="261" r:id="rId20"/>
    <p:sldId id="260" r:id="rId21"/>
    <p:sldId id="267" r:id="rId22"/>
    <p:sldId id="280" r:id="rId23"/>
    <p:sldId id="285" r:id="rId24"/>
    <p:sldId id="289" r:id="rId25"/>
    <p:sldId id="290" r:id="rId26"/>
    <p:sldId id="303" r:id="rId27"/>
    <p:sldId id="282" r:id="rId28"/>
    <p:sldId id="273" r:id="rId29"/>
    <p:sldId id="300" r:id="rId30"/>
    <p:sldId id="301" r:id="rId31"/>
    <p:sldId id="304" r:id="rId32"/>
    <p:sldId id="274" r:id="rId33"/>
    <p:sldId id="271" r:id="rId3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84" charset="0"/>
        <a:ea typeface="ＭＳ Ｐゴシック" pitchFamily="-84" charset="-128"/>
        <a:cs typeface="ＭＳ Ｐゴシック" pitchFamily="-84" charset="-128"/>
      </a:defRPr>
    </a:lvl1pPr>
    <a:lvl2pPr marL="457200" algn="l" rtl="0" eaLnBrk="0" fontAlgn="base" hangingPunct="0">
      <a:spcBef>
        <a:spcPct val="0"/>
      </a:spcBef>
      <a:spcAft>
        <a:spcPct val="0"/>
      </a:spcAft>
      <a:defRPr sz="2400" kern="1200">
        <a:solidFill>
          <a:schemeClr val="tx1"/>
        </a:solidFill>
        <a:latin typeface="Arial" pitchFamily="-84" charset="0"/>
        <a:ea typeface="ＭＳ Ｐゴシック" pitchFamily="-84" charset="-128"/>
        <a:cs typeface="ＭＳ Ｐゴシック" pitchFamily="-84" charset="-128"/>
      </a:defRPr>
    </a:lvl2pPr>
    <a:lvl3pPr marL="914400" algn="l" rtl="0" eaLnBrk="0" fontAlgn="base" hangingPunct="0">
      <a:spcBef>
        <a:spcPct val="0"/>
      </a:spcBef>
      <a:spcAft>
        <a:spcPct val="0"/>
      </a:spcAft>
      <a:defRPr sz="2400" kern="1200">
        <a:solidFill>
          <a:schemeClr val="tx1"/>
        </a:solidFill>
        <a:latin typeface="Arial" pitchFamily="-84" charset="0"/>
        <a:ea typeface="ＭＳ Ｐゴシック" pitchFamily="-84" charset="-128"/>
        <a:cs typeface="ＭＳ Ｐゴシック" pitchFamily="-84" charset="-128"/>
      </a:defRPr>
    </a:lvl3pPr>
    <a:lvl4pPr marL="1371600" algn="l" rtl="0" eaLnBrk="0" fontAlgn="base" hangingPunct="0">
      <a:spcBef>
        <a:spcPct val="0"/>
      </a:spcBef>
      <a:spcAft>
        <a:spcPct val="0"/>
      </a:spcAft>
      <a:defRPr sz="2400" kern="1200">
        <a:solidFill>
          <a:schemeClr val="tx1"/>
        </a:solidFill>
        <a:latin typeface="Arial" pitchFamily="-84" charset="0"/>
        <a:ea typeface="ＭＳ Ｐゴシック" pitchFamily="-84" charset="-128"/>
        <a:cs typeface="ＭＳ Ｐゴシック" pitchFamily="-84" charset="-128"/>
      </a:defRPr>
    </a:lvl4pPr>
    <a:lvl5pPr marL="1828800" algn="l" rtl="0" eaLnBrk="0" fontAlgn="base" hangingPunct="0">
      <a:spcBef>
        <a:spcPct val="0"/>
      </a:spcBef>
      <a:spcAft>
        <a:spcPct val="0"/>
      </a:spcAft>
      <a:defRPr sz="2400" kern="1200">
        <a:solidFill>
          <a:schemeClr val="tx1"/>
        </a:solidFill>
        <a:latin typeface="Arial" pitchFamily="-84" charset="0"/>
        <a:ea typeface="ＭＳ Ｐゴシック" pitchFamily="-84" charset="-128"/>
        <a:cs typeface="ＭＳ Ｐゴシック" pitchFamily="-84" charset="-128"/>
      </a:defRPr>
    </a:lvl5pPr>
    <a:lvl6pPr marL="2286000" algn="l" defTabSz="457200" rtl="0" eaLnBrk="1" latinLnBrk="0" hangingPunct="1">
      <a:defRPr sz="2400" kern="1200">
        <a:solidFill>
          <a:schemeClr val="tx1"/>
        </a:solidFill>
        <a:latin typeface="Arial" pitchFamily="-84" charset="0"/>
        <a:ea typeface="ＭＳ Ｐゴシック" pitchFamily="-84" charset="-128"/>
        <a:cs typeface="ＭＳ Ｐゴシック" pitchFamily="-84" charset="-128"/>
      </a:defRPr>
    </a:lvl6pPr>
    <a:lvl7pPr marL="2743200" algn="l" defTabSz="457200" rtl="0" eaLnBrk="1" latinLnBrk="0" hangingPunct="1">
      <a:defRPr sz="2400" kern="1200">
        <a:solidFill>
          <a:schemeClr val="tx1"/>
        </a:solidFill>
        <a:latin typeface="Arial" pitchFamily="-84" charset="0"/>
        <a:ea typeface="ＭＳ Ｐゴシック" pitchFamily="-84" charset="-128"/>
        <a:cs typeface="ＭＳ Ｐゴシック" pitchFamily="-84" charset="-128"/>
      </a:defRPr>
    </a:lvl7pPr>
    <a:lvl8pPr marL="3200400" algn="l" defTabSz="457200" rtl="0" eaLnBrk="1" latinLnBrk="0" hangingPunct="1">
      <a:defRPr sz="2400" kern="1200">
        <a:solidFill>
          <a:schemeClr val="tx1"/>
        </a:solidFill>
        <a:latin typeface="Arial" pitchFamily="-84" charset="0"/>
        <a:ea typeface="ＭＳ Ｐゴシック" pitchFamily="-84" charset="-128"/>
        <a:cs typeface="ＭＳ Ｐゴシック" pitchFamily="-84" charset="-128"/>
      </a:defRPr>
    </a:lvl8pPr>
    <a:lvl9pPr marL="3657600" algn="l" defTabSz="457200" rtl="0" eaLnBrk="1" latinLnBrk="0" hangingPunct="1">
      <a:defRPr sz="2400" kern="1200">
        <a:solidFill>
          <a:schemeClr val="tx1"/>
        </a:solidFill>
        <a:latin typeface="Arial" pitchFamily="-84" charset="0"/>
        <a:ea typeface="ＭＳ Ｐゴシック" pitchFamily="-84" charset="-128"/>
        <a:cs typeface="ＭＳ Ｐゴシック" pitchFamily="-84"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bw"/>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65" d="100"/>
          <a:sy n="65" d="100"/>
        </p:scale>
        <p:origin x="-1160" y="-112"/>
      </p:cViewPr>
      <p:guideLst>
        <p:guide orient="horz" pos="2160"/>
        <p:guide pos="2880"/>
      </p:guideLst>
    </p:cSldViewPr>
  </p:slideViewPr>
  <p:outlineViewPr>
    <p:cViewPr>
      <p:scale>
        <a:sx n="33" d="100"/>
        <a:sy n="33" d="100"/>
      </p:scale>
      <p:origin x="0" y="65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1" charset="0"/>
                <a:ea typeface="ＭＳ Ｐゴシック" pitchFamily="-1" charset="-128"/>
                <a:cs typeface="ＭＳ Ｐゴシック" pitchFamily="-1" charset="-128"/>
              </a:defRPr>
            </a:lvl1pPr>
          </a:lstStyle>
          <a:p>
            <a:pPr>
              <a:defRPr/>
            </a:pPr>
            <a:endParaRPr lang="en-US" dirty="0"/>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1" charset="0"/>
                <a:ea typeface="ＭＳ Ｐゴシック" pitchFamily="-1" charset="-128"/>
                <a:cs typeface="ＭＳ Ｐゴシック" pitchFamily="-1" charset="-128"/>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1" charset="0"/>
                <a:ea typeface="ＭＳ Ｐゴシック" pitchFamily="-1" charset="-128"/>
                <a:cs typeface="ＭＳ Ｐゴシック" pitchFamily="-1" charset="-128"/>
              </a:defRPr>
            </a:lvl1pPr>
          </a:lstStyle>
          <a:p>
            <a:pPr>
              <a:defRPr/>
            </a:pPr>
            <a:endParaRPr lang="en-US"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pitchFamily="-1" charset="0"/>
                <a:ea typeface="ＭＳ Ｐゴシック" pitchFamily="-1" charset="-128"/>
                <a:cs typeface="ＭＳ Ｐゴシック" pitchFamily="-1" charset="-128"/>
              </a:defRPr>
            </a:lvl1pPr>
          </a:lstStyle>
          <a:p>
            <a:pPr>
              <a:defRPr/>
            </a:pPr>
            <a:fld id="{C3079D64-2102-E746-9202-4BEAEF60240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Arial" pitchFamily="-1"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pitchFamily="-1"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pitchFamily="-1"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 Id="rId3" Type="http://schemas.openxmlformats.org/officeDocument/2006/relationships/hyperlink" Target="mailto:director@crbcac.com"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0BC7AEB-2D45-0D40-AACD-046D8798B063}" type="slidenum">
              <a:rPr lang="en-US">
                <a:latin typeface="Arial" pitchFamily="-84" charset="0"/>
                <a:ea typeface="ＭＳ Ｐゴシック" pitchFamily="-84" charset="-128"/>
                <a:cs typeface="ＭＳ Ｐゴシック" pitchFamily="-84" charset="-128"/>
              </a:rPr>
              <a:pPr/>
              <a:t>1</a:t>
            </a:fld>
            <a:endParaRPr lang="en-US" dirty="0">
              <a:latin typeface="Arial" pitchFamily="-84" charset="0"/>
              <a:ea typeface="ＭＳ Ｐゴシック" pitchFamily="-84" charset="-128"/>
              <a:cs typeface="ＭＳ Ｐゴシック" pitchFamily="-8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z="1400" dirty="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16%--unknown person, 38% parent</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a:ln/>
        </p:spPr>
      </p:sp>
      <p:sp>
        <p:nvSpPr>
          <p:cNvPr id="40963" name="Notes Placeholder 2"/>
          <p:cNvSpPr>
            <a:spLocks noGrp="1"/>
          </p:cNvSpPr>
          <p:nvPr>
            <p:ph type="body" idx="1"/>
          </p:nvPr>
        </p:nvSpPr>
        <p:spPr>
          <a:noFill/>
          <a:ln/>
        </p:spPr>
        <p:txBody>
          <a:bodyPr/>
          <a:lstStyle/>
          <a:p>
            <a:r>
              <a:rPr lang="en-US" dirty="0" smtClean="0">
                <a:latin typeface="Arial" pitchFamily="-84" charset="0"/>
                <a:ea typeface="ＭＳ Ｐゴシック" pitchFamily="-84" charset="-128"/>
                <a:cs typeface="ＭＳ Ｐゴシック" pitchFamily="-84" charset="-128"/>
              </a:rPr>
              <a:t>A lot of grooming goes on with the people children and their families feel safe with</a:t>
            </a:r>
          </a:p>
        </p:txBody>
      </p:sp>
      <p:sp>
        <p:nvSpPr>
          <p:cNvPr id="40964" name="Slide Number Placeholder 3"/>
          <p:cNvSpPr>
            <a:spLocks noGrp="1"/>
          </p:cNvSpPr>
          <p:nvPr>
            <p:ph type="sldNum" sz="quarter" idx="5"/>
          </p:nvPr>
        </p:nvSpPr>
        <p:spPr>
          <a:noFill/>
        </p:spPr>
        <p:txBody>
          <a:bodyPr/>
          <a:lstStyle/>
          <a:p>
            <a:fld id="{E639B17D-8ACD-7842-9572-7643E4D2885A}" type="slidenum">
              <a:rPr lang="en-US" smtClean="0">
                <a:latin typeface="Arial" pitchFamily="-84" charset="0"/>
                <a:ea typeface="ＭＳ Ｐゴシック" pitchFamily="-84" charset="-128"/>
                <a:cs typeface="ＭＳ Ｐゴシック" pitchFamily="-84" charset="-128"/>
              </a:rPr>
              <a:pPr/>
              <a:t>13</a:t>
            </a:fld>
            <a:endParaRPr lang="en-US" dirty="0"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another word for very young “offenders”</a:t>
            </a:r>
            <a:r>
              <a:rPr lang="en-US" baseline="0" dirty="0" smtClean="0"/>
              <a:t> necessary to bring up</a:t>
            </a:r>
            <a:endParaRPr lang="en-US" dirty="0" smtClean="0"/>
          </a:p>
          <a:p>
            <a:endParaRPr lang="en-US" dirty="0" smtClean="0"/>
          </a:p>
          <a:p>
            <a:r>
              <a:rPr lang="en-US" dirty="0" smtClean="0"/>
              <a:t>1st Bullet removed---Between 2003 and 2012,</a:t>
            </a:r>
            <a:r>
              <a:rPr lang="en-US" baseline="0" dirty="0" smtClean="0"/>
              <a:t> AST responded to 5,119 SAM offenses (DPS)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 In FY 2013, 42%of the cases seen at CAC’s were ages 0-6 years, 33% were ages 7-12, and 24.5% were ages 13-18 (ACA)</a:t>
            </a:r>
          </a:p>
          <a:p>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Consider total</a:t>
            </a:r>
            <a:r>
              <a:rPr lang="en-US" baseline="0" dirty="0" smtClean="0"/>
              <a:t> percentages of each race for a sense of accuracy </a:t>
            </a:r>
          </a:p>
          <a:p>
            <a:r>
              <a:rPr lang="en-US" baseline="0" dirty="0" smtClean="0"/>
              <a:t>2015– white—64%</a:t>
            </a:r>
          </a:p>
          <a:p>
            <a:r>
              <a:rPr lang="en-US" baseline="0" dirty="0" smtClean="0"/>
              <a:t>2017 American Indian—18.2%</a:t>
            </a:r>
          </a:p>
          <a:p>
            <a:r>
              <a:rPr lang="en-US" baseline="0" dirty="0" smtClean="0"/>
              <a:t>2017 Black—3%</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CA49B6D-1C1D-DC4B-9231-CA581CDFF002}" type="slidenum">
              <a:rPr lang="en-US">
                <a:latin typeface="Arial" pitchFamily="-84" charset="0"/>
                <a:ea typeface="ＭＳ Ｐゴシック" pitchFamily="-84" charset="-128"/>
                <a:cs typeface="ＭＳ Ｐゴシック" pitchFamily="-84" charset="-128"/>
              </a:rPr>
              <a:pPr/>
              <a:t>19</a:t>
            </a:fld>
            <a:endParaRPr lang="en-US" dirty="0">
              <a:latin typeface="Arial" pitchFamily="-84" charset="0"/>
              <a:ea typeface="ＭＳ Ｐゴシック" pitchFamily="-84" charset="-128"/>
              <a:cs typeface="ＭＳ Ｐゴシック" pitchFamily="-84"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dirty="0">
                <a:latin typeface="Arial" pitchFamily="-84" charset="0"/>
                <a:ea typeface="ＭＳ Ｐゴシック" pitchFamily="-84" charset="-128"/>
                <a:cs typeface="ＭＳ Ｐゴシック" pitchFamily="-84" charset="-128"/>
              </a:rPr>
              <a:t>Nationally, girls are abused 3-4 times more often than boys.  Often, people don’t disclose until adulthood</a:t>
            </a:r>
            <a:r>
              <a:rPr lang="en-US" dirty="0" smtClean="0">
                <a:latin typeface="Arial" pitchFamily="-84" charset="0"/>
                <a:ea typeface="ＭＳ Ｐゴシック" pitchFamily="-84" charset="-128"/>
                <a:cs typeface="ＭＳ Ｐゴシック" pitchFamily="-84" charset="-128"/>
              </a:rPr>
              <a:t>. Boys disclosure av—20 yrs?</a:t>
            </a:r>
            <a:endParaRPr lang="en-US" dirty="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DD48ACB-D948-554D-A4D5-0FA3C13BD95F}" type="slidenum">
              <a:rPr lang="en-US">
                <a:latin typeface="Arial" pitchFamily="-84" charset="0"/>
                <a:ea typeface="ＭＳ Ｐゴシック" pitchFamily="-84" charset="-128"/>
                <a:cs typeface="ＭＳ Ｐゴシック" pitchFamily="-84" charset="-128"/>
              </a:rPr>
              <a:pPr/>
              <a:t>20</a:t>
            </a:fld>
            <a:endParaRPr lang="en-US" dirty="0">
              <a:latin typeface="Arial" pitchFamily="-84" charset="0"/>
              <a:ea typeface="ＭＳ Ｐゴシック" pitchFamily="-84" charset="-128"/>
              <a:cs typeface="ＭＳ Ｐゴシック" pitchFamily="-84" charset="-128"/>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I start</a:t>
            </a:r>
            <a:r>
              <a:rPr lang="en-US" baseline="0" dirty="0" smtClean="0">
                <a:latin typeface="Arial" pitchFamily="-84" charset="0"/>
                <a:ea typeface="ＭＳ Ｐゴシック" pitchFamily="-84" charset="-128"/>
                <a:cs typeface="ＭＳ Ｐゴシック" pitchFamily="-84" charset="-128"/>
              </a:rPr>
              <a:t> here   Definition of CA and neglect aligned with federal legislation with lays groundwork for state laws</a:t>
            </a:r>
          </a:p>
          <a:p>
            <a:pPr eaLnBrk="1" hangingPunct="1"/>
            <a:r>
              <a:rPr lang="en-US" baseline="0" dirty="0" smtClean="0">
                <a:latin typeface="Arial" pitchFamily="-84" charset="0"/>
                <a:ea typeface="ＭＳ Ｐゴシック" pitchFamily="-84" charset="-128"/>
                <a:cs typeface="ＭＳ Ｐゴシック" pitchFamily="-84" charset="-128"/>
              </a:rPr>
              <a:t>4 major types of neglect: physical abuse, neglect, sexual abuse, mental injury</a:t>
            </a:r>
          </a:p>
          <a:p>
            <a:pPr eaLnBrk="1" hangingPunct="1"/>
            <a:r>
              <a:rPr lang="en-US" dirty="0" smtClean="0">
                <a:latin typeface="Arial" pitchFamily="-84" charset="0"/>
                <a:ea typeface="ＭＳ Ｐゴシック" pitchFamily="-84" charset="-128"/>
                <a:cs typeface="ＭＳ Ｐゴシック" pitchFamily="-84" charset="-128"/>
              </a:rPr>
              <a:t>Many forms of sexual abuse, not just rape—watching someone undress, asking them to watch something inappropriate, touching over clothing, etc.</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76CDA08-DF78-5848-B867-DC48704054E6}" type="slidenum">
              <a:rPr lang="en-US">
                <a:latin typeface="Arial" pitchFamily="-84" charset="0"/>
                <a:ea typeface="ＭＳ Ｐゴシック" pitchFamily="-84" charset="-128"/>
                <a:cs typeface="ＭＳ Ｐゴシック" pitchFamily="-84" charset="-128"/>
              </a:rPr>
              <a:pPr/>
              <a:t>21</a:t>
            </a:fld>
            <a:endParaRPr lang="en-US" dirty="0">
              <a:latin typeface="Arial" pitchFamily="-84" charset="0"/>
              <a:ea typeface="ＭＳ Ｐゴシック" pitchFamily="-84" charset="-128"/>
              <a:cs typeface="ＭＳ Ｐゴシック" pitchFamily="-84" charset="-128"/>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ACES study, obesity (31%) </a:t>
            </a:r>
          </a:p>
          <a:p>
            <a:pPr eaLnBrk="1" hangingPunct="1"/>
            <a:r>
              <a:rPr lang="en-US" dirty="0" smtClean="0">
                <a:latin typeface="Arial" pitchFamily="-84" charset="0"/>
                <a:ea typeface="ＭＳ Ｐゴシック" pitchFamily="-84" charset="-128"/>
                <a:cs typeface="ＭＳ Ｐゴシック" pitchFamily="-84" charset="-128"/>
              </a:rPr>
              <a:t>Risk of developing adult health issues higher in proportion to the extent and/or amount of your trauma</a:t>
            </a:r>
          </a:p>
          <a:p>
            <a:pPr eaLnBrk="1" hangingPunct="1"/>
            <a:r>
              <a:rPr lang="en-US" dirty="0" smtClean="0">
                <a:latin typeface="Arial" pitchFamily="-84" charset="0"/>
                <a:ea typeface="ＭＳ Ｐゴシック" pitchFamily="-84" charset="-128"/>
                <a:cs typeface="ＭＳ Ｐゴシック" pitchFamily="-84" charset="-128"/>
              </a:rPr>
              <a:t>Resilience/</a:t>
            </a:r>
            <a:r>
              <a:rPr lang="en-US" baseline="0" dirty="0" smtClean="0">
                <a:latin typeface="Arial" pitchFamily="-84" charset="0"/>
                <a:ea typeface="ＭＳ Ｐゴシック" pitchFamily="-84" charset="-128"/>
                <a:cs typeface="ＭＳ Ｐゴシック" pitchFamily="-84" charset="-128"/>
              </a:rPr>
              <a:t> </a:t>
            </a:r>
            <a:r>
              <a:rPr lang="en-US" baseline="0" dirty="0" err="1" smtClean="0">
                <a:latin typeface="Arial" pitchFamily="-84" charset="0"/>
                <a:ea typeface="ＭＳ Ｐゴシック" pitchFamily="-84" charset="-128"/>
                <a:cs typeface="ＭＳ Ｐゴシック" pitchFamily="-84" charset="-128"/>
              </a:rPr>
              <a:t>neuroplasticity</a:t>
            </a:r>
            <a:r>
              <a:rPr lang="en-US" baseline="0" dirty="0" smtClean="0">
                <a:latin typeface="Arial" pitchFamily="-84" charset="0"/>
                <a:ea typeface="ＭＳ Ｐゴシック" pitchFamily="-84" charset="-128"/>
                <a:cs typeface="ＭＳ Ｐゴシック" pitchFamily="-84" charset="-128"/>
              </a:rPr>
              <a:t> gives us hope</a:t>
            </a:r>
            <a:endParaRPr lang="en-US" dirty="0" smtClean="0">
              <a:latin typeface="Arial" pitchFamily="-84" charset="0"/>
              <a:ea typeface="ＭＳ Ｐゴシック" pitchFamily="-84" charset="-128"/>
              <a:cs typeface="ＭＳ Ｐゴシック" pitchFamily="-84" charset="-128"/>
            </a:endParaRPr>
          </a:p>
          <a:p>
            <a:pPr eaLnBrk="1" hangingPunct="1"/>
            <a:r>
              <a:rPr lang="en-US" dirty="0" smtClean="0">
                <a:latin typeface="Arial" pitchFamily="-84" charset="0"/>
                <a:ea typeface="ＭＳ Ｐゴシック" pitchFamily="-84" charset="-128"/>
                <a:cs typeface="ＭＳ Ｐゴシック" pitchFamily="-84" charset="-128"/>
              </a:rPr>
              <a:t>Instead of what’s wrong with you—what happened to you</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ln/>
        </p:spPr>
        <p:txBody>
          <a:bodyPr/>
          <a:lstStyle/>
          <a:p>
            <a:r>
              <a:rPr lang="en-US" dirty="0" smtClean="0">
                <a:latin typeface="Arial" pitchFamily="-84" charset="0"/>
                <a:ea typeface="ＭＳ Ｐゴシック" pitchFamily="-84" charset="-128"/>
                <a:cs typeface="ＭＳ Ｐゴシック" pitchFamily="-84" charset="-128"/>
              </a:rPr>
              <a:t>Hand out booklet</a:t>
            </a:r>
          </a:p>
          <a:p>
            <a:r>
              <a:rPr lang="en-US" dirty="0" smtClean="0">
                <a:latin typeface="Arial" pitchFamily="-84" charset="0"/>
                <a:ea typeface="ＭＳ Ｐゴシック" pitchFamily="-84" charset="-128"/>
                <a:cs typeface="ＭＳ Ｐゴシック" pitchFamily="-84" charset="-128"/>
              </a:rPr>
              <a:t>Thumb sucking in</a:t>
            </a:r>
            <a:r>
              <a:rPr lang="en-US" baseline="0" dirty="0" smtClean="0">
                <a:latin typeface="Arial" pitchFamily="-84" charset="0"/>
                <a:ea typeface="ＭＳ Ｐゴシック" pitchFamily="-84" charset="-128"/>
                <a:cs typeface="ＭＳ Ｐゴシック" pitchFamily="-84" charset="-128"/>
              </a:rPr>
              <a:t> elementary school, bed wetting, etc.</a:t>
            </a:r>
          </a:p>
          <a:p>
            <a:r>
              <a:rPr lang="en-US" baseline="0" dirty="0" err="1" smtClean="0">
                <a:latin typeface="Arial" pitchFamily="-84" charset="0"/>
                <a:ea typeface="ＭＳ Ｐゴシック" pitchFamily="-84" charset="-128"/>
                <a:cs typeface="ＭＳ Ｐゴシック" pitchFamily="-84" charset="-128"/>
              </a:rPr>
              <a:t>Whats</a:t>
            </a:r>
            <a:r>
              <a:rPr lang="en-US" baseline="0" dirty="0" smtClean="0">
                <a:latin typeface="Arial" pitchFamily="-84" charset="0"/>
                <a:ea typeface="ＭＳ Ｐゴシック" pitchFamily="-84" charset="-128"/>
                <a:cs typeface="ＭＳ Ｐゴシック" pitchFamily="-84" charset="-128"/>
              </a:rPr>
              <a:t> wrong vs. what happened to you?– and do they have positive factors in their life to counteract the negative (later—Olga, sex slave story)</a:t>
            </a:r>
            <a:endParaRPr lang="en-US" dirty="0" smtClean="0">
              <a:latin typeface="Arial" pitchFamily="-84" charset="0"/>
              <a:ea typeface="ＭＳ Ｐゴシック" pitchFamily="-84" charset="-128"/>
              <a:cs typeface="ＭＳ Ｐゴシック" pitchFamily="-84" charset="-128"/>
            </a:endParaRPr>
          </a:p>
        </p:txBody>
      </p:sp>
      <p:sp>
        <p:nvSpPr>
          <p:cNvPr id="47108" name="Slide Number Placeholder 3"/>
          <p:cNvSpPr>
            <a:spLocks noGrp="1"/>
          </p:cNvSpPr>
          <p:nvPr>
            <p:ph type="sldNum" sz="quarter" idx="5"/>
          </p:nvPr>
        </p:nvSpPr>
        <p:spPr>
          <a:noFill/>
        </p:spPr>
        <p:txBody>
          <a:bodyPr/>
          <a:lstStyle/>
          <a:p>
            <a:fld id="{BB5D8DD2-38BB-7247-B733-0341873ACC49}" type="slidenum">
              <a:rPr lang="en-US" smtClean="0">
                <a:latin typeface="Arial" pitchFamily="-84" charset="0"/>
                <a:ea typeface="ＭＳ Ｐゴシック" pitchFamily="-84" charset="-128"/>
                <a:cs typeface="ＭＳ Ｐゴシック" pitchFamily="-84" charset="-128"/>
              </a:rPr>
              <a:pPr/>
              <a:t>22</a:t>
            </a:fld>
            <a:endParaRPr lang="en-US" dirty="0"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a:ln/>
        </p:spPr>
      </p:sp>
      <p:sp>
        <p:nvSpPr>
          <p:cNvPr id="49155" name="Notes Placeholder 2"/>
          <p:cNvSpPr>
            <a:spLocks noGrp="1"/>
          </p:cNvSpPr>
          <p:nvPr>
            <p:ph type="body" idx="1"/>
          </p:nvPr>
        </p:nvSpPr>
        <p:spPr>
          <a:noFill/>
          <a:ln/>
        </p:spPr>
        <p:txBody>
          <a:bodyPr/>
          <a:lstStyle/>
          <a:p>
            <a:r>
              <a:rPr lang="en-US" dirty="0" smtClean="0">
                <a:latin typeface="Arial" pitchFamily="-84" charset="0"/>
                <a:ea typeface="ＭＳ Ｐゴシック" pitchFamily="-84" charset="-128"/>
                <a:cs typeface="ＭＳ Ｐゴシック" pitchFamily="-84" charset="-128"/>
              </a:rPr>
              <a:t>Give booklet on Understanding Children’s Sexual Behaviors</a:t>
            </a:r>
          </a:p>
        </p:txBody>
      </p:sp>
      <p:sp>
        <p:nvSpPr>
          <p:cNvPr id="49156" name="Slide Number Placeholder 3"/>
          <p:cNvSpPr>
            <a:spLocks noGrp="1"/>
          </p:cNvSpPr>
          <p:nvPr>
            <p:ph type="sldNum" sz="quarter" idx="5"/>
          </p:nvPr>
        </p:nvSpPr>
        <p:spPr>
          <a:noFill/>
        </p:spPr>
        <p:txBody>
          <a:bodyPr/>
          <a:lstStyle/>
          <a:p>
            <a:fld id="{71C825C2-DA2A-F94B-9915-4A17F29A132A}" type="slidenum">
              <a:rPr lang="en-US" smtClean="0">
                <a:latin typeface="Arial" pitchFamily="-84" charset="0"/>
                <a:ea typeface="ＭＳ Ｐゴシック" pitchFamily="-84" charset="-128"/>
                <a:cs typeface="ＭＳ Ｐゴシック" pitchFamily="-84" charset="-128"/>
              </a:rPr>
              <a:pPr/>
              <a:t>23</a:t>
            </a:fld>
            <a:endParaRPr lang="en-US" dirty="0"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p:cNvSpPr>
          <p:nvPr>
            <p:ph type="sldImg"/>
          </p:nvPr>
        </p:nvSpPr>
        <p:spPr>
          <a:ln/>
        </p:spPr>
      </p:sp>
      <p:sp>
        <p:nvSpPr>
          <p:cNvPr id="51203" name="Notes Placeholder 2"/>
          <p:cNvSpPr>
            <a:spLocks noGrp="1"/>
          </p:cNvSpPr>
          <p:nvPr>
            <p:ph type="body" idx="1"/>
          </p:nvPr>
        </p:nvSpPr>
        <p:spPr>
          <a:noFill/>
          <a:ln/>
        </p:spPr>
        <p:txBody>
          <a:bodyPr/>
          <a:lstStyle/>
          <a:p>
            <a:r>
              <a:rPr lang="en-US" smtClean="0">
                <a:latin typeface="Arial" pitchFamily="-84" charset="0"/>
                <a:ea typeface="ＭＳ Ｐゴシック" pitchFamily="-84" charset="-128"/>
                <a:cs typeface="ＭＳ Ｐゴシック" pitchFamily="-84" charset="-128"/>
              </a:rPr>
              <a:t>Adolescent may respond best to recreational setting—shooting hoops, playing catch, etc. </a:t>
            </a:r>
          </a:p>
        </p:txBody>
      </p:sp>
      <p:sp>
        <p:nvSpPr>
          <p:cNvPr id="51204" name="Slide Number Placeholder 3"/>
          <p:cNvSpPr>
            <a:spLocks noGrp="1"/>
          </p:cNvSpPr>
          <p:nvPr>
            <p:ph type="sldNum" sz="quarter" idx="5"/>
          </p:nvPr>
        </p:nvSpPr>
        <p:spPr>
          <a:noFill/>
        </p:spPr>
        <p:txBody>
          <a:bodyPr/>
          <a:lstStyle/>
          <a:p>
            <a:fld id="{CB14C222-7DEE-6E46-B408-9B4EAAD5B43D}" type="slidenum">
              <a:rPr lang="en-US" smtClean="0">
                <a:latin typeface="Arial" pitchFamily="-84" charset="0"/>
                <a:ea typeface="ＭＳ Ｐゴシック" pitchFamily="-84" charset="-128"/>
                <a:cs typeface="ＭＳ Ｐゴシック" pitchFamily="-84" charset="-128"/>
              </a:rPr>
              <a:pPr/>
              <a:t>24</a:t>
            </a:fld>
            <a:endParaRPr lang="en-US"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F62F35F-2205-BF4B-811F-CE412E6A6126}" type="slidenum">
              <a:rPr lang="en-US">
                <a:latin typeface="Arial" pitchFamily="-84" charset="0"/>
                <a:ea typeface="ＭＳ Ｐゴシック" pitchFamily="-84" charset="-128"/>
                <a:cs typeface="ＭＳ Ｐゴシック" pitchFamily="-84" charset="-128"/>
              </a:rPr>
              <a:pPr/>
              <a:t>2</a:t>
            </a:fld>
            <a:endParaRPr lang="en-US" dirty="0">
              <a:latin typeface="Arial" pitchFamily="-84" charset="0"/>
              <a:ea typeface="ＭＳ Ｐゴシック" pitchFamily="-84" charset="-128"/>
              <a:cs typeface="ＭＳ Ｐゴシック" pitchFamily="-84"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Put in tab to play</a:t>
            </a:r>
            <a:endParaRPr lang="en-US" dirty="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Slide Image Placeholder 1"/>
          <p:cNvSpPr>
            <a:spLocks noGrp="1" noRot="1" noChangeAspect="1"/>
          </p:cNvSpPr>
          <p:nvPr>
            <p:ph type="sldImg"/>
          </p:nvPr>
        </p:nvSpPr>
        <p:spPr>
          <a:ln/>
        </p:spPr>
      </p:sp>
      <p:sp>
        <p:nvSpPr>
          <p:cNvPr id="53251" name="Notes Placeholder 2"/>
          <p:cNvSpPr>
            <a:spLocks noGrp="1"/>
          </p:cNvSpPr>
          <p:nvPr>
            <p:ph type="body" idx="1"/>
          </p:nvPr>
        </p:nvSpPr>
        <p:spPr>
          <a:noFill/>
          <a:ln/>
        </p:spPr>
        <p:txBody>
          <a:bodyPr/>
          <a:lstStyle/>
          <a:p>
            <a:r>
              <a:rPr lang="en-US" dirty="0" smtClean="0">
                <a:latin typeface="Arial" pitchFamily="-84" charset="0"/>
                <a:ea typeface="ＭＳ Ｐゴシック" pitchFamily="-84" charset="-128"/>
                <a:cs typeface="ＭＳ Ｐゴシック" pitchFamily="-84" charset="-128"/>
              </a:rPr>
              <a:t>(i.e. “You won’t have to leave your home.” “I’ll make sure you won’t get hurt again. This</a:t>
            </a:r>
            <a:r>
              <a:rPr lang="en-US" baseline="0" dirty="0" smtClean="0">
                <a:latin typeface="Arial" pitchFamily="-84" charset="0"/>
                <a:ea typeface="ＭＳ Ｐゴシック" pitchFamily="-84" charset="-128"/>
                <a:cs typeface="ＭＳ Ｐゴシック" pitchFamily="-84" charset="-128"/>
              </a:rPr>
              <a:t> person is going to jail for a long time!</a:t>
            </a:r>
            <a:r>
              <a:rPr lang="en-US" dirty="0" smtClean="0">
                <a:latin typeface="Arial" pitchFamily="-84" charset="0"/>
                <a:ea typeface="ＭＳ Ｐゴシック" pitchFamily="-84" charset="-128"/>
                <a:cs typeface="ＭＳ Ｐゴシック" pitchFamily="-84" charset="-128"/>
              </a:rPr>
              <a:t>”</a:t>
            </a:r>
          </a:p>
          <a:p>
            <a:r>
              <a:rPr lang="en-US" dirty="0" smtClean="0">
                <a:latin typeface="Arial" pitchFamily="-84" charset="0"/>
                <a:ea typeface="ＭＳ Ｐゴシック" pitchFamily="-84" charset="-128"/>
                <a:cs typeface="ＭＳ Ｐゴシック" pitchFamily="-84" charset="-128"/>
              </a:rPr>
              <a:t>There are a lot of systematic hoops to jump</a:t>
            </a:r>
            <a:r>
              <a:rPr lang="en-US" baseline="0" dirty="0" smtClean="0">
                <a:latin typeface="Arial" pitchFamily="-84" charset="0"/>
                <a:ea typeface="ＭＳ Ｐゴシック" pitchFamily="-84" charset="-128"/>
                <a:cs typeface="ＭＳ Ｐゴシック" pitchFamily="-84" charset="-128"/>
              </a:rPr>
              <a:t> through. Often what we want to happen and even what should happen contrasts with reality.</a:t>
            </a:r>
            <a:endParaRPr lang="en-US" dirty="0" smtClean="0">
              <a:latin typeface="Arial" pitchFamily="-84" charset="0"/>
              <a:ea typeface="ＭＳ Ｐゴシック" pitchFamily="-84" charset="-128"/>
              <a:cs typeface="ＭＳ Ｐゴシック" pitchFamily="-84" charset="-128"/>
            </a:endParaRPr>
          </a:p>
        </p:txBody>
      </p:sp>
      <p:sp>
        <p:nvSpPr>
          <p:cNvPr id="53252" name="Slide Number Placeholder 3"/>
          <p:cNvSpPr>
            <a:spLocks noGrp="1"/>
          </p:cNvSpPr>
          <p:nvPr>
            <p:ph type="sldNum" sz="quarter" idx="5"/>
          </p:nvPr>
        </p:nvSpPr>
        <p:spPr>
          <a:noFill/>
        </p:spPr>
        <p:txBody>
          <a:bodyPr/>
          <a:lstStyle/>
          <a:p>
            <a:fld id="{8074CB4B-8378-8644-B030-2D505B537867}" type="slidenum">
              <a:rPr lang="en-US" smtClean="0">
                <a:latin typeface="Arial" pitchFamily="-84" charset="0"/>
                <a:ea typeface="ＭＳ Ｐゴシック" pitchFamily="-84" charset="-128"/>
                <a:cs typeface="ＭＳ Ｐゴシック" pitchFamily="-84" charset="-128"/>
              </a:rPr>
              <a:pPr/>
              <a:t>25</a:t>
            </a:fld>
            <a:endParaRPr lang="en-US"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Megans</a:t>
            </a:r>
            <a:r>
              <a:rPr lang="en-US" dirty="0" smtClean="0"/>
              <a:t> story (on desktop)</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26</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Screen in rate</a:t>
            </a:r>
            <a:r>
              <a:rPr lang="en-US" baseline="0" dirty="0" smtClean="0"/>
              <a:t> about 50%. OCS website very informative</a:t>
            </a:r>
          </a:p>
          <a:p>
            <a:r>
              <a:rPr lang="en-US" baseline="0" dirty="0" smtClean="0"/>
              <a:t>all reports go to ORCA, even if not substantiated. Sometimes the number of screened out reports increases the chance of it being screened in the next time. I have been told on the phone (mostly because of speculation and because it was 3</a:t>
            </a:r>
            <a:r>
              <a:rPr lang="en-US" baseline="30000" dirty="0" smtClean="0"/>
              <a:t>rd</a:t>
            </a:r>
            <a:r>
              <a:rPr lang="en-US" baseline="0" dirty="0" smtClean="0"/>
              <a:t> hand info.), that the call would definitely NOT be screened in.</a:t>
            </a:r>
          </a:p>
          <a:p>
            <a:r>
              <a:rPr lang="en-US" baseline="0" dirty="0" smtClean="0"/>
              <a:t>You can call/email back to find out if screened in/out, or receive the info. Via mail</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27</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Slide Image Placeholder 1"/>
          <p:cNvSpPr>
            <a:spLocks noGrp="1" noRot="1" noChangeAspect="1"/>
          </p:cNvSpPr>
          <p:nvPr>
            <p:ph type="sldImg"/>
          </p:nvPr>
        </p:nvSpPr>
        <p:spPr>
          <a:ln/>
        </p:spPr>
      </p:sp>
      <p:sp>
        <p:nvSpPr>
          <p:cNvPr id="62467" name="Notes Placeholder 2"/>
          <p:cNvSpPr>
            <a:spLocks noGrp="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Disks available.  OCS website—go to useful links, report child abuse.  There are also sections on mandatory reporting and indicators of child abuse. All reports must go through the screening line.  Once we know there is a suspicion of child maltreatment, we are obligated as mandatory reporters to report to OCS screening line.  If you call troopers, they will call OCS</a:t>
            </a:r>
          </a:p>
        </p:txBody>
      </p:sp>
      <p:sp>
        <p:nvSpPr>
          <p:cNvPr id="62468" name="Slide Number Placeholder 3"/>
          <p:cNvSpPr>
            <a:spLocks noGrp="1"/>
          </p:cNvSpPr>
          <p:nvPr>
            <p:ph type="sldNum" sz="quarter" idx="5"/>
          </p:nvPr>
        </p:nvSpPr>
        <p:spPr>
          <a:noFill/>
        </p:spPr>
        <p:txBody>
          <a:bodyPr/>
          <a:lstStyle/>
          <a:p>
            <a:fld id="{B6962884-0F0B-C142-B5D6-6A85CC1E8C23}" type="slidenum">
              <a:rPr lang="en-US" smtClean="0">
                <a:latin typeface="Arial" pitchFamily="-84" charset="0"/>
                <a:ea typeface="ＭＳ Ｐゴシック" pitchFamily="-84" charset="-128"/>
                <a:cs typeface="ＭＳ Ｐゴシック" pitchFamily="-84" charset="-128"/>
              </a:rPr>
              <a:pPr/>
              <a:t>28</a:t>
            </a:fld>
            <a:endParaRPr lang="en-US" dirty="0"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How much proof</a:t>
            </a:r>
            <a:r>
              <a:rPr lang="en-US" baseline="0" dirty="0" smtClean="0"/>
              <a:t> do you have to have? None, just share what you know. </a:t>
            </a:r>
          </a:p>
          <a:p>
            <a:pPr marL="228600" indent="-228600">
              <a:buAutoNum type="arabicParenR"/>
            </a:pPr>
            <a:r>
              <a:rPr lang="en-US" baseline="0" dirty="0" smtClean="0"/>
              <a:t>Children don’t usually lie about SA—it’s not your job to investigate</a:t>
            </a:r>
          </a:p>
          <a:p>
            <a:pPr marL="228600" indent="-228600">
              <a:buAutoNum type="arabicParenR"/>
            </a:pPr>
            <a:r>
              <a:rPr lang="en-US" baseline="0" dirty="0" smtClean="0"/>
              <a:t>OCS first priority is to keep kids with their family, not to remove unless absolutely necessary for child’s safety. Things have changed in that regard. The news focuses on the outliers—the terrible stories that are newsworthy, not the good ones.</a:t>
            </a:r>
          </a:p>
          <a:p>
            <a:pPr marL="228600" indent="-228600">
              <a:buAutoNum type="arabicParenR"/>
            </a:pPr>
            <a:r>
              <a:rPr lang="en-US" baseline="0" dirty="0" smtClean="0"/>
              <a:t>Abuse is not a respecter of </a:t>
            </a:r>
            <a:r>
              <a:rPr lang="en-US" baseline="0" dirty="0" err="1" smtClean="0"/>
              <a:t>demograhpic</a:t>
            </a:r>
            <a:r>
              <a:rPr lang="en-US" baseline="0" dirty="0" smtClean="0"/>
              <a:t> or racial boundaries…part of grooming process is gaining trust</a:t>
            </a:r>
          </a:p>
          <a:p>
            <a:pPr marL="228600" indent="-228600">
              <a:buAutoNum type="arabicParenR"/>
            </a:pPr>
            <a:r>
              <a:rPr lang="en-US" baseline="0" dirty="0" smtClean="0"/>
              <a:t>Statistically, abusers don’t just stop but escalate. Law enforcement is involved once a case is screened in. Help is available for safety plans. (</a:t>
            </a:r>
            <a:r>
              <a:rPr lang="en-US" baseline="0" dirty="0" err="1" smtClean="0"/>
              <a:t>Machievelli</a:t>
            </a:r>
            <a:r>
              <a:rPr lang="en-US" baseline="0" dirty="0" smtClean="0"/>
              <a:t> quote?)</a:t>
            </a:r>
          </a:p>
          <a:p>
            <a:pPr marL="228600" indent="-228600">
              <a:buAutoNum type="arabicParenR"/>
            </a:pPr>
            <a:endParaRPr lang="en-US" baseline="0" dirty="0" smtClean="0"/>
          </a:p>
          <a:p>
            <a:pPr marL="228600" indent="-228600">
              <a:buAutoNum type="arabicParenR"/>
            </a:pPr>
            <a:endParaRPr lang="en-US" dirty="0" smtClean="0"/>
          </a:p>
          <a:p>
            <a:r>
              <a:rPr lang="en-US" dirty="0" smtClean="0"/>
              <a:t>Groups—each take a scenario,</a:t>
            </a:r>
            <a:r>
              <a:rPr lang="en-US" baseline="0" dirty="0" smtClean="0"/>
              <a:t> come back to talk about it</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29</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30</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Kids are resilient.</a:t>
            </a:r>
            <a:r>
              <a:rPr lang="en-US" baseline="0" dirty="0" smtClean="0"/>
              <a:t> Change can happen. Be encouraged. We are the helpers! Olga </a:t>
            </a:r>
            <a:r>
              <a:rPr lang="en-US" baseline="0" dirty="0" err="1" smtClean="0"/>
              <a:t>story</a:t>
            </a:r>
            <a:r>
              <a:rPr lang="en-US" baseline="0" dirty="0" err="1" smtClean="0">
                <a:sym typeface="Wingdings"/>
              </a:rPr>
              <a:t></a:t>
            </a:r>
            <a:endParaRPr lang="en-US" baseline="0" dirty="0" smtClean="0">
              <a:sym typeface="Wingdings"/>
            </a:endParaRPr>
          </a:p>
          <a:p>
            <a:r>
              <a:rPr lang="en-US" baseline="0" dirty="0" smtClean="0">
                <a:sym typeface="Wingdings"/>
              </a:rPr>
              <a:t>Story of gal who was sex-trafficked—2 people who made a difference—a teacher who told her to keep studying, that no matter what people did to her body, they couldn’t take away the information she worked to build in her mind. And a foster parent she stayed with twice when pregnant. Mothered her, made her feel safe, like a person worthy of care. Passed GED after studying for a week. “Don’t tell me what I can or can’t do.”  “I will always be grateful to them but will always be sad about this.”  “These people changed my life but have passed on and were not able to see the fruit of what they did.”</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31</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a:defRPr/>
            </a:pPr>
            <a:endParaRPr kumimoji="1" lang="en-US" sz="1800" i="1" u="sng" strike="sngStrike" dirty="0" smtClean="0">
              <a:solidFill>
                <a:srgbClr val="264D26"/>
              </a:solidFill>
              <a:latin typeface="+mn-lt"/>
              <a:ea typeface="+mn-ea"/>
              <a:cs typeface="+mn-cs"/>
              <a:hlinkClick r:id="rId3"/>
            </a:endParaRPr>
          </a:p>
        </p:txBody>
      </p:sp>
      <p:sp>
        <p:nvSpPr>
          <p:cNvPr id="64516" name="Slide Number Placeholder 3"/>
          <p:cNvSpPr>
            <a:spLocks noGrp="1"/>
          </p:cNvSpPr>
          <p:nvPr>
            <p:ph type="sldNum" sz="quarter" idx="5"/>
          </p:nvPr>
        </p:nvSpPr>
        <p:spPr>
          <a:noFill/>
        </p:spPr>
        <p:txBody>
          <a:bodyPr/>
          <a:lstStyle/>
          <a:p>
            <a:fld id="{DEA4FC01-EE51-B14B-872E-C69153E6BCB6}" type="slidenum">
              <a:rPr lang="en-US" smtClean="0">
                <a:latin typeface="Arial" pitchFamily="-84" charset="0"/>
                <a:ea typeface="ＭＳ Ｐゴシック" pitchFamily="-84" charset="-128"/>
                <a:cs typeface="ＭＳ Ｐゴシック" pitchFamily="-84" charset="-128"/>
              </a:rPr>
              <a:pPr/>
              <a:t>32</a:t>
            </a:fld>
            <a:endParaRPr lang="en-US" dirty="0"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A33EBEA-08C9-634A-8598-60051A872649}" type="slidenum">
              <a:rPr lang="en-US">
                <a:latin typeface="Arial" pitchFamily="-84" charset="0"/>
                <a:ea typeface="ＭＳ Ｐゴシック" pitchFamily="-84" charset="-128"/>
                <a:cs typeface="ＭＳ Ｐゴシック" pitchFamily="-84" charset="-128"/>
              </a:rPr>
              <a:pPr/>
              <a:t>3</a:t>
            </a:fld>
            <a:endParaRPr lang="en-US" dirty="0">
              <a:latin typeface="Arial" pitchFamily="-84" charset="0"/>
              <a:ea typeface="ＭＳ Ｐゴシック" pitchFamily="-84" charset="-128"/>
              <a:cs typeface="ＭＳ Ｐゴシック" pitchFamily="-84"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Always</a:t>
            </a:r>
            <a:r>
              <a:rPr lang="en-US" baseline="0" dirty="0" smtClean="0">
                <a:latin typeface="Arial" pitchFamily="-84" charset="0"/>
                <a:ea typeface="ＭＳ Ｐゴシック" pitchFamily="-84" charset="-128"/>
                <a:cs typeface="ＭＳ Ｐゴシック" pitchFamily="-84" charset="-128"/>
              </a:rPr>
              <a:t> seeking board diversity</a:t>
            </a:r>
            <a:endParaRPr lang="en-US" dirty="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42492FC-70F1-7A4C-849E-561281C5FBAE}" type="slidenum">
              <a:rPr lang="en-US">
                <a:latin typeface="Arial" pitchFamily="-84" charset="0"/>
                <a:ea typeface="ＭＳ Ｐゴシック" pitchFamily="-84" charset="-128"/>
                <a:cs typeface="ＭＳ Ｐゴシック" pitchFamily="-84" charset="-128"/>
              </a:rPr>
              <a:pPr/>
              <a:t>4</a:t>
            </a:fld>
            <a:endParaRPr lang="en-US" dirty="0">
              <a:latin typeface="Arial" pitchFamily="-84" charset="0"/>
              <a:ea typeface="ＭＳ Ｐゴシック" pitchFamily="-84" charset="-128"/>
              <a:cs typeface="ＭＳ Ｐゴシック" pitchFamily="-84"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While</a:t>
            </a:r>
            <a:r>
              <a:rPr lang="en-US" baseline="0" dirty="0" smtClean="0">
                <a:latin typeface="Arial" pitchFamily="-84" charset="0"/>
                <a:ea typeface="ＭＳ Ｐゴシック" pitchFamily="-84" charset="-128"/>
                <a:cs typeface="ＭＳ Ｐゴシック" pitchFamily="-84" charset="-128"/>
              </a:rPr>
              <a:t> we are not affiliated with OCS and our purposes are different, we work together on cases and being in the same building is helpful for streamlining communication</a:t>
            </a:r>
            <a:endParaRPr lang="en-US" dirty="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63AE744-67EF-A547-B1F4-A7CDDBE81838}" type="slidenum">
              <a:rPr lang="en-US">
                <a:latin typeface="Arial" pitchFamily="-84" charset="0"/>
                <a:ea typeface="ＭＳ Ｐゴシック" pitchFamily="-84" charset="-128"/>
                <a:cs typeface="ＭＳ Ｐゴシック" pitchFamily="-84" charset="-128"/>
              </a:rPr>
              <a:pPr/>
              <a:t>5</a:t>
            </a:fld>
            <a:endParaRPr lang="en-US" dirty="0">
              <a:latin typeface="Arial" pitchFamily="-84" charset="0"/>
              <a:ea typeface="ＭＳ Ｐゴシック" pitchFamily="-84" charset="-128"/>
              <a:cs typeface="ＭＳ Ｐゴシック" pitchFamily="-84"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a:latin typeface="Arial" pitchFamily="-84" charset="0"/>
                <a:ea typeface="ＭＳ Ｐゴシック" pitchFamily="-84" charset="-128"/>
                <a:cs typeface="ＭＳ Ｐゴシック" pitchFamily="-84" charset="-128"/>
              </a:rPr>
              <a:t>Community based/ what the specific needs of the community are.</a:t>
            </a:r>
          </a:p>
          <a:p>
            <a:pPr eaLnBrk="1" hangingPunct="1"/>
            <a:r>
              <a:rPr lang="en-US" dirty="0">
                <a:latin typeface="Arial" pitchFamily="-84" charset="0"/>
                <a:ea typeface="ＭＳ Ｐゴシック" pitchFamily="-84" charset="-128"/>
                <a:cs typeface="ＭＳ Ｐゴシック" pitchFamily="-84" charset="-128"/>
              </a:rPr>
              <a:t>Would love more board diversity (i.e. various cultures, men, people of diverse backgrounds, etc., please let us know if you have ideas, nominations, etc.)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a:ln/>
        </p:spPr>
      </p:sp>
      <p:sp>
        <p:nvSpPr>
          <p:cNvPr id="26627" name="Notes Placeholder 2"/>
          <p:cNvSpPr>
            <a:spLocks noGrp="1"/>
          </p:cNvSpPr>
          <p:nvPr>
            <p:ph type="body" idx="1"/>
          </p:nvPr>
        </p:nvSpPr>
        <p:spPr>
          <a:noFill/>
          <a:ln/>
        </p:spPr>
        <p:txBody>
          <a:bodyPr/>
          <a:lstStyle/>
          <a:p>
            <a:pPr eaLnBrk="1" hangingPunct="1">
              <a:lnSpc>
                <a:spcPct val="90000"/>
              </a:lnSpc>
            </a:pPr>
            <a:r>
              <a:rPr lang="en-US" sz="1200" dirty="0" smtClean="0">
                <a:latin typeface="Bradley Hand ITC TT-Bold" charset="0"/>
              </a:rPr>
              <a:t>Before the CRBCAC…</a:t>
            </a:r>
          </a:p>
          <a:p>
            <a:pPr eaLnBrk="1" hangingPunct="1">
              <a:lnSpc>
                <a:spcPct val="90000"/>
              </a:lnSpc>
            </a:pPr>
            <a:r>
              <a:rPr lang="en-US" sz="1200" dirty="0" smtClean="0">
                <a:latin typeface="Bradley Hand ITC TT-Bold" charset="0"/>
              </a:rPr>
              <a:t>Sexual abuse interviews had to be conducted in the CRSD schools, the child’s home, or at the CAC in the Mat-Su Valley (The Children’s Place). </a:t>
            </a:r>
          </a:p>
          <a:p>
            <a:pPr eaLnBrk="1" hangingPunct="1">
              <a:lnSpc>
                <a:spcPct val="90000"/>
              </a:lnSpc>
            </a:pPr>
            <a:r>
              <a:rPr lang="en-US" sz="1200" dirty="0" smtClean="0">
                <a:latin typeface="Bradley Hand ITC TT-Bold" charset="0"/>
              </a:rPr>
              <a:t>These situations are rarely conducive to disclosure or providing justice to the allegedly victimized child.</a:t>
            </a:r>
          </a:p>
          <a:p>
            <a:endParaRPr/>
          </a:p>
          <a:p>
            <a:r>
              <a:rPr lang="en-US" sz="1200" dirty="0" smtClean="0">
                <a:latin typeface="Bradley Hand ITC TT-Bold" charset="0"/>
                <a:ea typeface="ＭＳ Ｐゴシック" pitchFamily="-84" charset="-128"/>
                <a:cs typeface="ＭＳ Ｐゴシック" pitchFamily="-84" charset="-128"/>
              </a:rPr>
              <a:t>https://</a:t>
            </a:r>
            <a:r>
              <a:rPr lang="en-US" sz="1200" dirty="0" err="1" smtClean="0">
                <a:latin typeface="Bradley Hand ITC TT-Bold" charset="0"/>
                <a:ea typeface="ＭＳ Ｐゴシック" pitchFamily="-84" charset="-128"/>
                <a:cs typeface="ＭＳ Ｐゴシック" pitchFamily="-84" charset="-128"/>
              </a:rPr>
              <a:t>www.nationalchildrensalliance.org/cac</a:t>
            </a:r>
            <a:r>
              <a:rPr lang="en-US" sz="1200" dirty="0" smtClean="0">
                <a:latin typeface="Bradley Hand ITC TT-Bold" charset="0"/>
                <a:ea typeface="ＭＳ Ｐゴシック" pitchFamily="-84" charset="-128"/>
                <a:cs typeface="ＭＳ Ｐゴシック" pitchFamily="-84" charset="-128"/>
              </a:rPr>
              <a:t>-model/</a:t>
            </a:r>
          </a:p>
          <a:p>
            <a:endParaRPr lang="en-US" sz="1200" dirty="0" smtClean="0">
              <a:latin typeface="Bradley Hand ITC TT-Bold" charset="0"/>
              <a:ea typeface="ＭＳ Ｐゴシック" pitchFamily="-84" charset="-128"/>
              <a:cs typeface="ＭＳ Ｐゴシック" pitchFamily="-84" charset="-128"/>
            </a:endParaRPr>
          </a:p>
          <a:p>
            <a:endParaRPr lang="en-US" sz="1200" dirty="0" smtClean="0">
              <a:latin typeface="Bradley Hand ITC TT-Bold" charset="0"/>
              <a:ea typeface="ＭＳ Ｐゴシック" pitchFamily="-84" charset="-128"/>
              <a:cs typeface="ＭＳ Ｐゴシック" pitchFamily="-84" charset="-128"/>
            </a:endParaRPr>
          </a:p>
          <a:p>
            <a:endParaRPr lang="en-US" dirty="0">
              <a:latin typeface="Arial" pitchFamily="-84" charset="0"/>
              <a:ea typeface="ＭＳ Ｐゴシック" pitchFamily="-84" charset="-128"/>
              <a:cs typeface="ＭＳ Ｐゴシック" pitchFamily="-84" charset="-128"/>
            </a:endParaRPr>
          </a:p>
        </p:txBody>
      </p:sp>
      <p:sp>
        <p:nvSpPr>
          <p:cNvPr id="26628" name="Slide Number Placeholder 3"/>
          <p:cNvSpPr>
            <a:spLocks noGrp="1"/>
          </p:cNvSpPr>
          <p:nvPr>
            <p:ph type="sldNum" sz="quarter" idx="5"/>
          </p:nvPr>
        </p:nvSpPr>
        <p:spPr>
          <a:noFill/>
        </p:spPr>
        <p:txBody>
          <a:bodyPr/>
          <a:lstStyle/>
          <a:p>
            <a:fld id="{4CB11E0E-4F21-8944-B530-40C7F1461F2A}" type="slidenum">
              <a:rPr lang="en-US" smtClean="0">
                <a:latin typeface="Arial" pitchFamily="-84" charset="0"/>
                <a:ea typeface="ＭＳ Ｐゴシック" pitchFamily="-84" charset="-128"/>
                <a:cs typeface="ＭＳ Ｐゴシック" pitchFamily="-84" charset="-128"/>
              </a:rPr>
              <a:pPr/>
              <a:t>7</a:t>
            </a:fld>
            <a:endParaRPr lang="en-US" dirty="0" smtClean="0">
              <a:latin typeface="Arial"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to vimeo</a:t>
            </a:r>
            <a:r>
              <a:rPr lang="en-US" baseline="0" dirty="0" smtClean="0"/>
              <a:t> on Desktop!</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1B86F4EE-B5B1-6647-BA3B-88026F9DE4AD}" type="slidenum">
              <a:rPr lang="en-US">
                <a:latin typeface="Arial" pitchFamily="-84" charset="0"/>
                <a:ea typeface="ＭＳ Ｐゴシック" pitchFamily="-84" charset="-128"/>
                <a:cs typeface="ＭＳ Ｐゴシック" pitchFamily="-84" charset="-128"/>
              </a:rPr>
              <a:pPr/>
              <a:t>10</a:t>
            </a:fld>
            <a:endParaRPr lang="en-US" dirty="0">
              <a:latin typeface="Arial" pitchFamily="-84" charset="0"/>
              <a:ea typeface="ＭＳ Ｐゴシック" pitchFamily="-84" charset="-128"/>
              <a:cs typeface="ＭＳ Ｐゴシック" pitchFamily="-84"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latin typeface="Arial" pitchFamily="-84" charset="0"/>
                <a:ea typeface="ＭＳ Ｐゴシック" pitchFamily="-84" charset="-128"/>
                <a:cs typeface="ＭＳ Ｐゴシック" pitchFamily="-84" charset="-128"/>
              </a:rPr>
              <a:t>Child Maltreatment Conference—a lot of what prevents prosecution and perpetuates people finally being sent to trial after their third or fourth offense for the same crime is a lack of communication between agencies (law enforcement, child protective services, medical files, etc.)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january</a:t>
            </a:r>
            <a:r>
              <a:rPr lang="en-US" baseline="0" dirty="0" smtClean="0"/>
              <a:t> to june, 2017, CAC’s saw 760 children. Male 253, female 506</a:t>
            </a:r>
            <a:endParaRPr lang="en-US" dirty="0"/>
          </a:p>
        </p:txBody>
      </p:sp>
      <p:sp>
        <p:nvSpPr>
          <p:cNvPr id="4" name="Slide Number Placeholder 3"/>
          <p:cNvSpPr>
            <a:spLocks noGrp="1"/>
          </p:cNvSpPr>
          <p:nvPr>
            <p:ph type="sldNum" sz="quarter" idx="10"/>
          </p:nvPr>
        </p:nvSpPr>
        <p:spPr/>
        <p:txBody>
          <a:bodyPr/>
          <a:lstStyle/>
          <a:p>
            <a:pPr>
              <a:defRPr/>
            </a:pPr>
            <a:fld id="{C3079D64-2102-E746-9202-4BEAEF602409}"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1.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3.pd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mc:AlternateContent xmlns:ma="http://schemas.microsoft.com/office/mac/drawingml/2008/main">
          <mc:Choice Requires="ma">
            <p:blipFill>
              <a:blip r:embed="rId2"/>
              <a:srcRect/>
              <a:stretch>
                <a:fillRect/>
              </a:stretch>
            </p:blipFill>
          </mc:Choice>
          <mc:Fallback xmlns:ma="http://schemas.microsoft.com/office/mac/drawingml/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blipFill>
              <a:blip r:embed="rId3"/>
              <a:srcRect/>
              <a:stretch>
                <a:fillRect/>
              </a:stretch>
            </p:blipFill>
          </mc:Fallback>
        </mc:AlternateContent>
        <p:spPr bwMode="auto">
          <a:xfrm>
            <a:off x="8839200" y="6580188"/>
            <a:ext cx="304800" cy="277812"/>
          </a:xfrm>
          <a:prstGeom prst="rect">
            <a:avLst/>
          </a:prstGeom>
          <a:noFill/>
          <a:ln w="9525">
            <a:noFill/>
            <a:miter lim="800000"/>
            <a:headEnd/>
            <a:tailEnd/>
          </a:ln>
        </p:spPr>
      </p:pic>
      <p:pic>
        <p:nvPicPr>
          <p:cNvPr id="5" name="Picture 3"/>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38916" name="Rectangle 4"/>
          <p:cNvSpPr>
            <a:spLocks noGrp="1" noChangeArrowheads="1"/>
          </p:cNvSpPr>
          <p:nvPr>
            <p:ph type="ctrTitle"/>
          </p:nvPr>
        </p:nvSpPr>
        <p:spPr>
          <a:xfrm>
            <a:off x="685800" y="1828800"/>
            <a:ext cx="7772400" cy="1143000"/>
          </a:xfrm>
        </p:spPr>
        <p:txBody>
          <a:bodyPr/>
          <a:lstStyle>
            <a:lvl1pPr>
              <a:defRPr/>
            </a:lvl1pPr>
          </a:lstStyle>
          <a:p>
            <a:r>
              <a:rPr lang="en-US"/>
              <a:t>Click to edit Master title style</a:t>
            </a:r>
          </a:p>
        </p:txBody>
      </p:sp>
      <p:sp>
        <p:nvSpPr>
          <p:cNvPr id="38917" name="Rectangle 5"/>
          <p:cNvSpPr>
            <a:spLocks noGrp="1" noChangeArrowheads="1"/>
          </p:cNvSpPr>
          <p:nvPr>
            <p:ph type="subTitle" idx="1"/>
          </p:nvPr>
        </p:nvSpPr>
        <p:spPr>
          <a:xfrm>
            <a:off x="1371600" y="3429000"/>
            <a:ext cx="6400800" cy="1752600"/>
          </a:xfrm>
        </p:spPr>
        <p:txBody>
          <a:bodyPr/>
          <a:lstStyle>
            <a:lvl1pPr marL="0" indent="0" algn="ctr">
              <a:buFontTx/>
              <a:buNone/>
              <a:defRPr/>
            </a:lvl1pPr>
          </a:lstStyle>
          <a:p>
            <a:r>
              <a:rPr lang="en-US"/>
              <a:t>Click to edit Master subtitle style</a:t>
            </a:r>
          </a:p>
        </p:txBody>
      </p:sp>
      <p:sp>
        <p:nvSpPr>
          <p:cNvPr id="6" name="Rectangle 6"/>
          <p:cNvSpPr>
            <a:spLocks noGrp="1" noChangeArrowheads="1"/>
          </p:cNvSpPr>
          <p:nvPr>
            <p:ph type="dt" sz="half"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C83CA7B6-1BDC-8240-B9BD-9967D9901A6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9C2A287-7DD1-4641-94D1-4925A634EB2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C04AAF65-0255-8D49-B3A4-EADEBADA316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dirty="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EE6EA2ED-9D88-754D-B1AC-DF1714D63FC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EEC942FC-311D-5141-AB64-AF773ECD2F8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6BEB8AB1-5317-0943-91CF-FB8CCD28452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A8996CB7-6C02-D44B-BF2F-87B39A33BAC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B4C02FFF-1416-3047-BD5A-AA6BA180486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F2ED20B1-7B04-594A-9165-792AB53EF6E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F9655BFF-F908-CB4D-B65F-E8D62ACD960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6652106-0799-7D4A-A532-3DCD6F4D2A4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DF35686-1911-2749-A24A-55524578CDC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7893"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400">
                <a:solidFill>
                  <a:srgbClr val="000066"/>
                </a:solidFill>
                <a:latin typeface="Arial" pitchFamily="-1" charset="0"/>
                <a:ea typeface="ＭＳ Ｐゴシック" pitchFamily="-1" charset="-128"/>
                <a:cs typeface="ＭＳ Ｐゴシック" pitchFamily="-1" charset="-128"/>
              </a:defRPr>
            </a:lvl1pPr>
          </a:lstStyle>
          <a:p>
            <a:pPr>
              <a:defRPr/>
            </a:pPr>
            <a:endParaRPr lang="en-US" dirty="0"/>
          </a:p>
        </p:txBody>
      </p:sp>
      <p:sp>
        <p:nvSpPr>
          <p:cNvPr id="3789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1" sz="1400">
                <a:solidFill>
                  <a:srgbClr val="000066"/>
                </a:solidFill>
                <a:latin typeface="Arial" pitchFamily="-1" charset="0"/>
                <a:ea typeface="ＭＳ Ｐゴシック" pitchFamily="-1" charset="-128"/>
                <a:cs typeface="ＭＳ Ｐゴシック" pitchFamily="-1" charset="-128"/>
              </a:defRPr>
            </a:lvl1pPr>
          </a:lstStyle>
          <a:p>
            <a:pPr>
              <a:defRPr/>
            </a:pPr>
            <a:endParaRPr lang="en-US" dirty="0"/>
          </a:p>
        </p:txBody>
      </p:sp>
      <p:sp>
        <p:nvSpPr>
          <p:cNvPr id="37895"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400">
                <a:solidFill>
                  <a:srgbClr val="000066"/>
                </a:solidFill>
                <a:latin typeface="Arial" pitchFamily="-1" charset="0"/>
                <a:ea typeface="ＭＳ Ｐゴシック" pitchFamily="-1" charset="-128"/>
                <a:cs typeface="ＭＳ Ｐゴシック" pitchFamily="-1" charset="-128"/>
              </a:defRPr>
            </a:lvl1pPr>
          </a:lstStyle>
          <a:p>
            <a:pPr>
              <a:defRPr/>
            </a:pPr>
            <a:fld id="{917FBE90-D8B0-1442-B8A6-D9BFA96DD7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09"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 id="2147484108"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2pPr>
      <a:lvl3pPr algn="ctr" rtl="0" eaLnBrk="0" fontAlgn="base" hangingPunct="0">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3pPr>
      <a:lvl4pPr algn="ctr" rtl="0" eaLnBrk="0" fontAlgn="base" hangingPunct="0">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4pPr>
      <a:lvl5pPr algn="ctr" rtl="0" eaLnBrk="0" fontAlgn="base" hangingPunct="0">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5pPr>
      <a:lvl6pPr marL="457200" algn="ctr" rtl="0" fontAlgn="base">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6pPr>
      <a:lvl7pPr marL="914400" algn="ctr" rtl="0" fontAlgn="base">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7pPr>
      <a:lvl8pPr marL="1371600" algn="ctr" rtl="0" fontAlgn="base">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8pPr>
      <a:lvl9pPr marL="1828800" algn="ctr" rtl="0" fontAlgn="base">
        <a:spcBef>
          <a:spcPct val="0"/>
        </a:spcBef>
        <a:spcAft>
          <a:spcPct val="0"/>
        </a:spcAft>
        <a:defRPr kumimoji="1" sz="4400">
          <a:solidFill>
            <a:schemeClr val="tx2"/>
          </a:solidFill>
          <a:latin typeface="Arial" pitchFamily="-1" charset="0"/>
          <a:ea typeface="ＭＳ Ｐゴシック" pitchFamily="-1" charset="-128"/>
          <a:cs typeface="ＭＳ Ｐゴシック" pitchFamily="-1" charset="-128"/>
        </a:defRPr>
      </a:lvl9pPr>
    </p:titleStyle>
    <p:bodyStyle>
      <a:lvl1pPr marL="342900" indent="-342900" algn="l" rtl="0" eaLnBrk="0" fontAlgn="base" hangingPunct="0">
        <a:spcBef>
          <a:spcPct val="20000"/>
        </a:spcBef>
        <a:spcAft>
          <a:spcPct val="0"/>
        </a:spcAft>
        <a:buBlip>
          <a:blip r:embed="rId15"/>
        </a:buBlip>
        <a:defRPr kumimoji="1" sz="3200">
          <a:solidFill>
            <a:srgbClr val="336699"/>
          </a:solidFill>
          <a:latin typeface="+mn-lt"/>
          <a:ea typeface="+mn-ea"/>
          <a:cs typeface="+mn-cs"/>
        </a:defRPr>
      </a:lvl1pPr>
      <a:lvl2pPr marL="742950" indent="-285750" algn="l" rtl="0" eaLnBrk="0" fontAlgn="base" hangingPunct="0">
        <a:spcBef>
          <a:spcPct val="20000"/>
        </a:spcBef>
        <a:spcAft>
          <a:spcPct val="0"/>
        </a:spcAft>
        <a:buChar char="–"/>
        <a:defRPr kumimoji="1" sz="2800">
          <a:solidFill>
            <a:srgbClr val="336699"/>
          </a:solidFill>
          <a:latin typeface="+mn-lt"/>
          <a:ea typeface="+mn-ea"/>
        </a:defRPr>
      </a:lvl2pPr>
      <a:lvl3pPr marL="1143000" indent="-228600" algn="l" rtl="0" eaLnBrk="0" fontAlgn="base" hangingPunct="0">
        <a:spcBef>
          <a:spcPct val="20000"/>
        </a:spcBef>
        <a:spcAft>
          <a:spcPct val="0"/>
        </a:spcAft>
        <a:buChar char="•"/>
        <a:defRPr kumimoji="1" sz="2400">
          <a:solidFill>
            <a:srgbClr val="336699"/>
          </a:solidFill>
          <a:latin typeface="+mn-lt"/>
          <a:ea typeface="+mn-ea"/>
        </a:defRPr>
      </a:lvl3pPr>
      <a:lvl4pPr marL="1600200" indent="-228600" algn="l" rtl="0" eaLnBrk="0" fontAlgn="base" hangingPunct="0">
        <a:spcBef>
          <a:spcPct val="20000"/>
        </a:spcBef>
        <a:spcAft>
          <a:spcPct val="0"/>
        </a:spcAft>
        <a:buChar char="–"/>
        <a:defRPr kumimoji="1" sz="2000">
          <a:solidFill>
            <a:srgbClr val="336699"/>
          </a:solidFill>
          <a:latin typeface="+mn-lt"/>
          <a:ea typeface="+mn-ea"/>
        </a:defRPr>
      </a:lvl4pPr>
      <a:lvl5pPr marL="2057400" indent="-228600" algn="l" rtl="0" eaLnBrk="0" fontAlgn="base" hangingPunct="0">
        <a:spcBef>
          <a:spcPct val="20000"/>
        </a:spcBef>
        <a:spcAft>
          <a:spcPct val="0"/>
        </a:spcAft>
        <a:buChar char="»"/>
        <a:defRPr kumimoji="1" sz="2000">
          <a:solidFill>
            <a:srgbClr val="336699"/>
          </a:solidFill>
          <a:latin typeface="+mn-lt"/>
          <a:ea typeface="+mn-ea"/>
        </a:defRPr>
      </a:lvl5pPr>
      <a:lvl6pPr marL="2514600" indent="-228600" algn="l" rtl="0" fontAlgn="base">
        <a:spcBef>
          <a:spcPct val="20000"/>
        </a:spcBef>
        <a:spcAft>
          <a:spcPct val="0"/>
        </a:spcAft>
        <a:buChar char="»"/>
        <a:defRPr kumimoji="1" sz="2000">
          <a:solidFill>
            <a:srgbClr val="336699"/>
          </a:solidFill>
          <a:latin typeface="+mn-lt"/>
          <a:ea typeface="+mn-ea"/>
        </a:defRPr>
      </a:lvl6pPr>
      <a:lvl7pPr marL="2971800" indent="-228600" algn="l" rtl="0" fontAlgn="base">
        <a:spcBef>
          <a:spcPct val="20000"/>
        </a:spcBef>
        <a:spcAft>
          <a:spcPct val="0"/>
        </a:spcAft>
        <a:buChar char="»"/>
        <a:defRPr kumimoji="1" sz="2000">
          <a:solidFill>
            <a:srgbClr val="336699"/>
          </a:solidFill>
          <a:latin typeface="+mn-lt"/>
          <a:ea typeface="+mn-ea"/>
        </a:defRPr>
      </a:lvl7pPr>
      <a:lvl8pPr marL="3429000" indent="-228600" algn="l" rtl="0" fontAlgn="base">
        <a:spcBef>
          <a:spcPct val="20000"/>
        </a:spcBef>
        <a:spcAft>
          <a:spcPct val="0"/>
        </a:spcAft>
        <a:buChar char="»"/>
        <a:defRPr kumimoji="1" sz="2000">
          <a:solidFill>
            <a:srgbClr val="336699"/>
          </a:solidFill>
          <a:latin typeface="+mn-lt"/>
          <a:ea typeface="+mn-ea"/>
        </a:defRPr>
      </a:lvl8pPr>
      <a:lvl9pPr marL="3886200" indent="-228600" algn="l" rtl="0" fontAlgn="base">
        <a:spcBef>
          <a:spcPct val="20000"/>
        </a:spcBef>
        <a:spcAft>
          <a:spcPct val="0"/>
        </a:spcAft>
        <a:buChar char="»"/>
        <a:defRPr kumimoji="1" sz="2000">
          <a:solidFill>
            <a:srgbClr val="336699"/>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16.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mailto:Reportchildabuse@alaska.gov"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7.png"/></Relationships>
</file>

<file path=ppt/slides/_rels/slide32.xml.rels><?xml version="1.0" encoding="UTF-8" standalone="yes"?>
<Relationships xmlns="http://schemas.openxmlformats.org/package/2006/relationships"><Relationship Id="rId3" Type="http://schemas.openxmlformats.org/officeDocument/2006/relationships/hyperlink" Target="mailto:familyadvocate@crbcac.com" TargetMode="External"/><Relationship Id="rId4" Type="http://schemas.openxmlformats.org/officeDocument/2006/relationships/hyperlink" Target="mailto:director@crbcac.com" TargetMode="External"/><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kumimoji="0" lang="en-US" dirty="0">
                <a:latin typeface="Bradley Hand ITC TT-Bold" charset="0"/>
              </a:rPr>
              <a:t>Copper River Basin Child Advocacy Center</a:t>
            </a:r>
          </a:p>
        </p:txBody>
      </p:sp>
      <p:sp>
        <p:nvSpPr>
          <p:cNvPr id="15363" name="Rectangle 3"/>
          <p:cNvSpPr>
            <a:spLocks noGrp="1" noChangeArrowheads="1"/>
          </p:cNvSpPr>
          <p:nvPr>
            <p:ph type="subTitle" idx="1"/>
          </p:nvPr>
        </p:nvSpPr>
        <p:spPr/>
        <p:txBody>
          <a:bodyPr/>
          <a:lstStyle/>
          <a:p>
            <a:pPr eaLnBrk="1" hangingPunct="1">
              <a:defRPr/>
            </a:pPr>
            <a:r>
              <a:rPr kumimoji="0" lang="en-US" dirty="0" smtClean="0">
                <a:solidFill>
                  <a:schemeClr val="tx1">
                    <a:lumMod val="75000"/>
                  </a:schemeClr>
                </a:solidFill>
                <a:latin typeface="Bradley Hand ITC TT-Bold" charset="0"/>
              </a:rPr>
              <a:t>Mandatory Reporting and Signs of Child Abuse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latin typeface="Bradley Hand ITC TT-Bold" charset="0"/>
              </a:rPr>
              <a:t>Collaboration is the key:</a:t>
            </a:r>
          </a:p>
        </p:txBody>
      </p:sp>
      <p:sp>
        <p:nvSpPr>
          <p:cNvPr id="28675" name="Rectangle 3"/>
          <p:cNvSpPr>
            <a:spLocks noGrp="1" noChangeArrowheads="1"/>
          </p:cNvSpPr>
          <p:nvPr>
            <p:ph type="body" idx="1"/>
          </p:nvPr>
        </p:nvSpPr>
        <p:spPr/>
        <p:txBody>
          <a:bodyPr/>
          <a:lstStyle/>
          <a:p>
            <a:pPr eaLnBrk="1" hangingPunct="1"/>
            <a:r>
              <a:rPr lang="en-US" dirty="0">
                <a:latin typeface="Bradley Hand ITC TT-Bold" charset="0"/>
              </a:rPr>
              <a:t>Collaboration among agencies is what makes the CAC model a </a:t>
            </a:r>
            <a:r>
              <a:rPr lang="en-US" dirty="0" smtClean="0">
                <a:latin typeface="Bradley Hand ITC TT-Bold" charset="0"/>
              </a:rPr>
              <a:t>success</a:t>
            </a:r>
          </a:p>
          <a:p>
            <a:pPr eaLnBrk="1" hangingPunct="1"/>
            <a:r>
              <a:rPr lang="en-US" dirty="0">
                <a:latin typeface="Bradley Hand ITC TT-Bold" charset="0"/>
              </a:rPr>
              <a:t>Sharing with local boards, agencies, and professionals</a:t>
            </a:r>
          </a:p>
          <a:p>
            <a:pPr eaLnBrk="1" hangingPunct="1"/>
            <a:r>
              <a:rPr lang="en-US" dirty="0">
                <a:latin typeface="Bradley Hand ITC TT-Bold" charset="0"/>
              </a:rPr>
              <a:t>Community acknowledgement of need and community support</a:t>
            </a:r>
            <a:endParaRPr lang="en-US" dirty="0" smtClean="0">
              <a:latin typeface="Bradley Hand ITC TT-Bold" charset="0"/>
            </a:endParaRPr>
          </a:p>
          <a:p>
            <a:pPr eaLnBrk="1" hangingPunct="1">
              <a:buFontTx/>
              <a:buNone/>
            </a:pPr>
            <a:endParaRPr lang="en-US" dirty="0">
              <a:latin typeface="Bradley Hand ITC TT-Bold"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Alaska CAC’s in 2018</a:t>
            </a:r>
            <a:endParaRPr lang="en-US" dirty="0"/>
          </a:p>
        </p:txBody>
      </p:sp>
      <p:sp>
        <p:nvSpPr>
          <p:cNvPr id="3" name="Content Placeholder 2"/>
          <p:cNvSpPr>
            <a:spLocks noGrp="1"/>
          </p:cNvSpPr>
          <p:nvPr>
            <p:ph idx="1"/>
          </p:nvPr>
        </p:nvSpPr>
        <p:spPr>
          <a:xfrm>
            <a:off x="762000" y="2057400"/>
            <a:ext cx="8153400" cy="4800600"/>
          </a:xfrm>
        </p:spPr>
        <p:txBody>
          <a:bodyPr/>
          <a:lstStyle/>
          <a:p>
            <a:pPr>
              <a:buFont typeface="Arial"/>
              <a:buChar char="•"/>
            </a:pPr>
            <a:endParaRPr lang="en-US" sz="2000" dirty="0" smtClean="0"/>
          </a:p>
          <a:p>
            <a:pPr>
              <a:buFont typeface="Arial"/>
              <a:buChar char="•"/>
            </a:pPr>
            <a:r>
              <a:rPr lang="en-US" sz="2000" dirty="0" smtClean="0"/>
              <a:t>Total number of children served in Alaskan CAC’s: 2,208</a:t>
            </a:r>
          </a:p>
          <a:p>
            <a:pPr>
              <a:buFont typeface="Arial"/>
              <a:buChar char="•"/>
            </a:pPr>
            <a:r>
              <a:rPr lang="en-US" sz="2000" dirty="0" smtClean="0"/>
              <a:t>Gender of children</a:t>
            </a:r>
          </a:p>
          <a:p>
            <a:pPr>
              <a:buNone/>
            </a:pPr>
            <a:r>
              <a:rPr lang="en-US" sz="2000" dirty="0" smtClean="0"/>
              <a:t>	Male						           700</a:t>
            </a:r>
          </a:p>
          <a:p>
            <a:pPr>
              <a:buNone/>
            </a:pPr>
            <a:r>
              <a:rPr lang="en-US" sz="2000" dirty="0" smtClean="0"/>
              <a:t>	Female					        1,504</a:t>
            </a:r>
          </a:p>
          <a:p>
            <a:pPr>
              <a:buNone/>
            </a:pPr>
            <a:r>
              <a:rPr lang="en-US" sz="2000" dirty="0" smtClean="0"/>
              <a:t>	Undisclosed					               4</a:t>
            </a:r>
          </a:p>
          <a:p>
            <a:pPr>
              <a:buFont typeface="Arial"/>
              <a:buChar char="•"/>
            </a:pPr>
            <a:r>
              <a:rPr lang="en-US" sz="2000" dirty="0" smtClean="0"/>
              <a:t>Age of children at first contact with center:</a:t>
            </a:r>
          </a:p>
          <a:p>
            <a:pPr>
              <a:buNone/>
            </a:pPr>
            <a:r>
              <a:rPr lang="en-US" sz="2000" dirty="0" smtClean="0"/>
              <a:t>		0-6                                                                       714</a:t>
            </a:r>
          </a:p>
          <a:p>
            <a:pPr>
              <a:buNone/>
            </a:pPr>
            <a:r>
              <a:rPr lang="en-US" sz="2000" dirty="0" smtClean="0"/>
              <a:t>		7-12                                                                     812</a:t>
            </a:r>
          </a:p>
          <a:p>
            <a:pPr>
              <a:buNone/>
            </a:pPr>
            <a:r>
              <a:rPr lang="en-US" sz="2000" dirty="0" smtClean="0"/>
              <a:t>		13-18                                                                   682</a:t>
            </a:r>
          </a:p>
          <a:p>
            <a:pPr>
              <a:buNone/>
            </a:pPr>
            <a:r>
              <a:rPr lang="en-US" sz="2000" dirty="0" smtClean="0"/>
              <a:t>		Undisclosed                                                            0</a:t>
            </a:r>
          </a:p>
          <a:p>
            <a:pPr>
              <a:buNone/>
            </a:pPr>
            <a:endParaRPr lang="en-US" sz="2000" dirty="0" smtClean="0"/>
          </a:p>
          <a:p>
            <a:pPr>
              <a:buNone/>
            </a:pPr>
            <a:r>
              <a:rPr lang="en-US" sz="1800" dirty="0" smtClean="0">
                <a:solidFill>
                  <a:schemeClr val="tx2">
                    <a:lumMod val="75000"/>
                  </a:schemeClr>
                </a:solidFill>
              </a:rPr>
              <a:t>(National Children’s Alliance, 2019)</a:t>
            </a:r>
          </a:p>
        </p:txBody>
      </p:sp>
      <p:pic>
        <p:nvPicPr>
          <p:cNvPr id="5" name="Picture 4" descr="images.jpeg"/>
          <p:cNvPicPr>
            <a:picLocks noChangeAspect="1"/>
          </p:cNvPicPr>
          <p:nvPr/>
        </p:nvPicPr>
        <p:blipFill>
          <a:blip r:embed="rId3"/>
          <a:srcRect/>
          <a:stretch>
            <a:fillRect/>
          </a:stretch>
        </p:blipFill>
        <p:spPr bwMode="auto">
          <a:xfrm rot="20754924">
            <a:off x="-219023" y="382522"/>
            <a:ext cx="2087562" cy="1589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Alleged Offender Demographics</a:t>
            </a:r>
            <a:br>
              <a:rPr lang="en-US" sz="4000" dirty="0" smtClean="0"/>
            </a:br>
            <a:r>
              <a:rPr lang="en-US" sz="4000" dirty="0" smtClean="0"/>
              <a:t>in Alaska</a:t>
            </a:r>
            <a:endParaRPr lang="en-US" sz="4000" dirty="0"/>
          </a:p>
        </p:txBody>
      </p:sp>
      <p:sp>
        <p:nvSpPr>
          <p:cNvPr id="3" name="Content Placeholder 2"/>
          <p:cNvSpPr>
            <a:spLocks noGrp="1"/>
          </p:cNvSpPr>
          <p:nvPr>
            <p:ph idx="1"/>
          </p:nvPr>
        </p:nvSpPr>
        <p:spPr>
          <a:xfrm>
            <a:off x="685800" y="1676400"/>
            <a:ext cx="7772400" cy="5181600"/>
          </a:xfrm>
        </p:spPr>
        <p:txBody>
          <a:bodyPr/>
          <a:lstStyle/>
          <a:p>
            <a:pPr>
              <a:buNone/>
            </a:pPr>
            <a:r>
              <a:rPr lang="en-US" dirty="0" smtClean="0"/>
              <a:t>Total Number of Alleged Offenders: 1,565</a:t>
            </a:r>
          </a:p>
          <a:p>
            <a:pPr>
              <a:buNone/>
            </a:pPr>
            <a:r>
              <a:rPr lang="en-US" dirty="0" smtClean="0"/>
              <a:t>Parent						    596</a:t>
            </a:r>
          </a:p>
          <a:p>
            <a:pPr>
              <a:buNone/>
            </a:pPr>
            <a:r>
              <a:rPr lang="en-US" dirty="0" smtClean="0"/>
              <a:t>Stepparent					      25</a:t>
            </a:r>
          </a:p>
          <a:p>
            <a:pPr>
              <a:buNone/>
            </a:pPr>
            <a:r>
              <a:rPr lang="en-US" dirty="0" smtClean="0"/>
              <a:t>Other Relative					    337                    </a:t>
            </a:r>
          </a:p>
          <a:p>
            <a:pPr>
              <a:buNone/>
            </a:pPr>
            <a:r>
              <a:rPr lang="en-US" dirty="0" smtClean="0"/>
              <a:t>Parent’s boyfriend/girlfriend     	      96</a:t>
            </a:r>
          </a:p>
          <a:p>
            <a:pPr>
              <a:buNone/>
            </a:pPr>
            <a:r>
              <a:rPr lang="en-US" dirty="0" smtClean="0"/>
              <a:t>Other known person			    349</a:t>
            </a:r>
          </a:p>
          <a:p>
            <a:pPr>
              <a:buNone/>
            </a:pPr>
            <a:r>
              <a:rPr lang="en-US" dirty="0" smtClean="0"/>
              <a:t>Unknown						    255</a:t>
            </a:r>
          </a:p>
          <a:p>
            <a:pPr>
              <a:buNone/>
            </a:pPr>
            <a:endParaRPr lang="en-US" dirty="0" smtClean="0"/>
          </a:p>
          <a:p>
            <a:pPr>
              <a:buNone/>
            </a:pPr>
            <a:r>
              <a:rPr lang="en-US" sz="1800" dirty="0" smtClean="0">
                <a:solidFill>
                  <a:schemeClr val="tx2">
                    <a:lumMod val="75000"/>
                  </a:schemeClr>
                </a:solidFill>
              </a:rPr>
              <a:t>(NCA, 2018)</a:t>
            </a:r>
          </a:p>
        </p:txBody>
      </p:sp>
      <p:pic>
        <p:nvPicPr>
          <p:cNvPr id="4" name="Picture 3" descr="Unknown.jpeg"/>
          <p:cNvPicPr>
            <a:picLocks noChangeAspect="1"/>
          </p:cNvPicPr>
          <p:nvPr/>
        </p:nvPicPr>
        <p:blipFill>
          <a:blip r:embed="rId3"/>
          <a:stretch>
            <a:fillRect/>
          </a:stretch>
        </p:blipFill>
        <p:spPr>
          <a:xfrm rot="19880849">
            <a:off x="4674590" y="4761636"/>
            <a:ext cx="2409946" cy="136120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Stranger in the Woods?</a:t>
            </a:r>
          </a:p>
        </p:txBody>
      </p:sp>
      <p:sp>
        <p:nvSpPr>
          <p:cNvPr id="39939" name="Content Placeholder 4"/>
          <p:cNvSpPr>
            <a:spLocks noGrp="1"/>
          </p:cNvSpPr>
          <p:nvPr>
            <p:ph idx="1"/>
          </p:nvPr>
        </p:nvSpPr>
        <p:spPr/>
        <p:txBody>
          <a:bodyPr/>
          <a:lstStyle/>
          <a:p>
            <a:pPr eaLnBrk="1" hangingPunct="1">
              <a:lnSpc>
                <a:spcPct val="90000"/>
              </a:lnSpc>
            </a:pPr>
            <a:r>
              <a:rPr lang="en-US" dirty="0" smtClean="0">
                <a:latin typeface="Bradley Hand ITC TT-Bold" charset="0"/>
              </a:rPr>
              <a:t>In 90% of reported sexual abuse cases, the alleged perpetrator is someone the child knows.</a:t>
            </a:r>
          </a:p>
          <a:p>
            <a:pPr eaLnBrk="1" hangingPunct="1">
              <a:lnSpc>
                <a:spcPct val="90000"/>
              </a:lnSpc>
            </a:pPr>
            <a:r>
              <a:rPr lang="en-US" dirty="0" smtClean="0">
                <a:latin typeface="Bradley Hand ITC TT-Bold" charset="0"/>
              </a:rPr>
              <a:t>In 39% of reported sexual abuse cases, the alleged perpetrator is a parent or caregiver.</a:t>
            </a:r>
          </a:p>
          <a:p>
            <a:pPr eaLnBrk="1" hangingPunct="1">
              <a:lnSpc>
                <a:spcPct val="90000"/>
              </a:lnSpc>
              <a:buFontTx/>
              <a:buNone/>
            </a:pPr>
            <a:r>
              <a:rPr lang="en-US" sz="2000" dirty="0" smtClean="0">
                <a:latin typeface="Bradley Hand ITC TT-Bold" charset="0"/>
              </a:rPr>
              <a:t>   (National Children’s Alliance.org, 2015)</a:t>
            </a:r>
          </a:p>
          <a:p>
            <a:pPr eaLnBrk="1" hangingPunct="1">
              <a:lnSpc>
                <a:spcPct val="90000"/>
              </a:lnSpc>
              <a:buFontTx/>
              <a:buNone/>
            </a:pPr>
            <a:r>
              <a:rPr lang="en-US" sz="3600" dirty="0" smtClean="0">
                <a:latin typeface="Bradley Hand ITC TT-Bold" charset="0"/>
              </a:rPr>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09600"/>
            <a:ext cx="7772400" cy="1371600"/>
          </a:xfrm>
        </p:spPr>
        <p:txBody>
          <a:bodyPr/>
          <a:lstStyle/>
          <a:p>
            <a:r>
              <a:rPr lang="en-US" dirty="0" smtClean="0"/>
              <a:t>Ages of Alleged Offenders in Alaska</a:t>
            </a:r>
          </a:p>
        </p:txBody>
      </p:sp>
      <p:sp>
        <p:nvSpPr>
          <p:cNvPr id="32771" name="Content Placeholder 2"/>
          <p:cNvSpPr>
            <a:spLocks noGrp="1"/>
          </p:cNvSpPr>
          <p:nvPr>
            <p:ph idx="1"/>
          </p:nvPr>
        </p:nvSpPr>
        <p:spPr>
          <a:xfrm>
            <a:off x="457200" y="1600200"/>
            <a:ext cx="7924800" cy="4038600"/>
          </a:xfrm>
        </p:spPr>
        <p:txBody>
          <a:bodyPr/>
          <a:lstStyle/>
          <a:p>
            <a:pPr>
              <a:buFontTx/>
              <a:buChar char="•"/>
            </a:pPr>
            <a:endParaRPr lang="en-US" sz="3600" dirty="0" smtClean="0"/>
          </a:p>
          <a:p>
            <a:pPr>
              <a:buFont typeface="Arial"/>
              <a:buChar char="•"/>
            </a:pPr>
            <a:r>
              <a:rPr lang="en-US" sz="3600" dirty="0" smtClean="0"/>
              <a:t>Under 13  					    112     </a:t>
            </a:r>
          </a:p>
          <a:p>
            <a:pPr>
              <a:buFontTx/>
              <a:buChar char="•"/>
            </a:pPr>
            <a:r>
              <a:rPr lang="en-US" sz="3600" dirty="0" smtClean="0"/>
              <a:t>Age 13-17 					    155</a:t>
            </a:r>
          </a:p>
          <a:p>
            <a:pPr>
              <a:buFontTx/>
              <a:buChar char="•"/>
            </a:pPr>
            <a:r>
              <a:rPr lang="en-US" sz="3600" dirty="0" smtClean="0"/>
              <a:t>Age 18 +  					    925</a:t>
            </a:r>
          </a:p>
          <a:p>
            <a:pPr>
              <a:buFontTx/>
              <a:buChar char="•"/>
            </a:pPr>
            <a:r>
              <a:rPr lang="en-US" sz="3600" dirty="0" smtClean="0"/>
              <a:t>Age undisclosed  	                  431</a:t>
            </a:r>
          </a:p>
          <a:p>
            <a:pPr>
              <a:buFontTx/>
              <a:buChar char="•"/>
            </a:pPr>
            <a:endParaRPr lang="en-US" sz="1800" dirty="0" smtClean="0">
              <a:solidFill>
                <a:schemeClr val="tx2">
                  <a:lumMod val="75000"/>
                </a:schemeClr>
              </a:solidFill>
            </a:endParaRPr>
          </a:p>
          <a:p>
            <a:pPr>
              <a:buNone/>
            </a:pPr>
            <a:r>
              <a:rPr lang="en-US" sz="1800" dirty="0" smtClean="0">
                <a:solidFill>
                  <a:schemeClr val="tx2">
                    <a:lumMod val="75000"/>
                  </a:schemeClr>
                </a:solidFill>
              </a:rPr>
              <a:t>(NCA, 2017)</a:t>
            </a:r>
          </a:p>
        </p:txBody>
      </p:sp>
      <p:sp>
        <p:nvSpPr>
          <p:cNvPr id="8" name="TextBox 7"/>
          <p:cNvSpPr txBox="1"/>
          <p:nvPr/>
        </p:nvSpPr>
        <p:spPr>
          <a:xfrm>
            <a:off x="304800" y="1524000"/>
            <a:ext cx="8305800" cy="3416320"/>
          </a:xfrm>
          <a:prstGeom prst="rect">
            <a:avLst/>
          </a:prstGeom>
          <a:noFill/>
        </p:spPr>
        <p:txBody>
          <a:bodyPr wrap="square" rtlCol="0">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Reported Abuse</a:t>
            </a:r>
            <a:endParaRPr lang="en-US" dirty="0"/>
          </a:p>
        </p:txBody>
      </p:sp>
      <p:sp>
        <p:nvSpPr>
          <p:cNvPr id="3" name="Content Placeholder 2"/>
          <p:cNvSpPr>
            <a:spLocks noGrp="1"/>
          </p:cNvSpPr>
          <p:nvPr>
            <p:ph idx="1"/>
          </p:nvPr>
        </p:nvSpPr>
        <p:spPr/>
        <p:txBody>
          <a:bodyPr/>
          <a:lstStyle/>
          <a:p>
            <a:r>
              <a:rPr lang="en-US" dirty="0" smtClean="0"/>
              <a:t>Sexual Abuse  				1,699</a:t>
            </a:r>
          </a:p>
          <a:p>
            <a:r>
              <a:rPr lang="en-US" dirty="0" smtClean="0"/>
              <a:t>Physical Abuse 				   504</a:t>
            </a:r>
          </a:p>
          <a:p>
            <a:r>
              <a:rPr lang="en-US" dirty="0" smtClean="0"/>
              <a:t>Neglect    				   	   240</a:t>
            </a:r>
          </a:p>
          <a:p>
            <a:r>
              <a:rPr lang="en-US" dirty="0" smtClean="0"/>
              <a:t>Witness to Violence  			   169</a:t>
            </a:r>
          </a:p>
          <a:p>
            <a:r>
              <a:rPr lang="en-US" dirty="0" smtClean="0"/>
              <a:t>Drug Endangerment   			     57</a:t>
            </a:r>
          </a:p>
          <a:p>
            <a:r>
              <a:rPr lang="en-US" dirty="0" smtClean="0"/>
              <a:t>Other  			 			     58</a:t>
            </a:r>
          </a:p>
          <a:p>
            <a:endParaRPr lang="en-US" sz="1800" dirty="0" smtClean="0">
              <a:solidFill>
                <a:schemeClr val="tx2">
                  <a:lumMod val="75000"/>
                </a:schemeClr>
              </a:solidFill>
            </a:endParaRPr>
          </a:p>
          <a:p>
            <a:pPr>
              <a:buNone/>
            </a:pPr>
            <a:r>
              <a:rPr lang="en-US" sz="1800" dirty="0" smtClean="0">
                <a:solidFill>
                  <a:schemeClr val="tx2">
                    <a:lumMod val="75000"/>
                  </a:schemeClr>
                </a:solidFill>
              </a:rPr>
              <a:t>(NCA, 2019)</a:t>
            </a:r>
            <a:endParaRPr lang="en-US" sz="1800" dirty="0">
              <a:solidFill>
                <a:schemeClr val="tx2">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of Total children seen at Alaska CAC’s</a:t>
            </a:r>
            <a:endParaRPr lang="en-US" dirty="0"/>
          </a:p>
        </p:txBody>
      </p:sp>
      <p:sp>
        <p:nvSpPr>
          <p:cNvPr id="3" name="Content Placeholder 2"/>
          <p:cNvSpPr>
            <a:spLocks noGrp="1"/>
          </p:cNvSpPr>
          <p:nvPr>
            <p:ph idx="1"/>
          </p:nvPr>
        </p:nvSpPr>
        <p:spPr>
          <a:xfrm>
            <a:off x="685800" y="1981200"/>
            <a:ext cx="7772400" cy="4876800"/>
          </a:xfrm>
        </p:spPr>
        <p:txBody>
          <a:bodyPr/>
          <a:lstStyle/>
          <a:p>
            <a:r>
              <a:rPr lang="en-US" dirty="0" smtClean="0"/>
              <a:t>White						   727</a:t>
            </a:r>
          </a:p>
          <a:p>
            <a:r>
              <a:rPr lang="en-US" dirty="0" smtClean="0"/>
              <a:t>Black/African American 		   119</a:t>
            </a:r>
          </a:p>
          <a:p>
            <a:r>
              <a:rPr lang="en-US" dirty="0" smtClean="0"/>
              <a:t>Hispanic/Latino 				     79</a:t>
            </a:r>
          </a:p>
          <a:p>
            <a:r>
              <a:rPr lang="en-US" dirty="0" smtClean="0"/>
              <a:t>American Indian/Alaska Native 	  1009</a:t>
            </a:r>
          </a:p>
          <a:p>
            <a:r>
              <a:rPr lang="en-US" dirty="0" smtClean="0"/>
              <a:t>Asian/Pacific Islander 			   152</a:t>
            </a:r>
          </a:p>
          <a:p>
            <a:r>
              <a:rPr lang="en-US" dirty="0" smtClean="0"/>
              <a:t>Other 						     78</a:t>
            </a:r>
          </a:p>
          <a:p>
            <a:r>
              <a:rPr lang="en-US" dirty="0" smtClean="0"/>
              <a:t>Undisclosed 					     44</a:t>
            </a:r>
          </a:p>
          <a:p>
            <a:endParaRPr lang="en-US" sz="1800" dirty="0" smtClean="0">
              <a:solidFill>
                <a:schemeClr val="tx2">
                  <a:lumMod val="75000"/>
                </a:schemeClr>
              </a:solidFill>
            </a:endParaRPr>
          </a:p>
          <a:p>
            <a:pPr>
              <a:buNone/>
            </a:pPr>
            <a:r>
              <a:rPr lang="en-US" sz="1800" dirty="0" smtClean="0">
                <a:solidFill>
                  <a:schemeClr val="tx2">
                    <a:lumMod val="75000"/>
                  </a:schemeClr>
                </a:solidFill>
              </a:rPr>
              <a:t>(NCA, 2019)</a:t>
            </a:r>
          </a:p>
          <a:p>
            <a:pPr>
              <a:buNone/>
            </a:pPr>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391400" cy="1752600"/>
          </a:xfrm>
        </p:spPr>
        <p:txBody>
          <a:bodyPr/>
          <a:lstStyle/>
          <a:p>
            <a:r>
              <a:rPr lang="en-US" dirty="0" smtClean="0"/>
              <a:t/>
            </a:r>
            <a:br>
              <a:rPr lang="en-US" dirty="0" smtClean="0"/>
            </a:br>
            <a:r>
              <a:rPr lang="en-US" dirty="0" smtClean="0"/>
              <a:t>Services Received by Children</a:t>
            </a:r>
            <a:br>
              <a:rPr lang="en-US" dirty="0" smtClean="0"/>
            </a:br>
            <a:endParaRPr lang="en-US" dirty="0"/>
          </a:p>
        </p:txBody>
      </p:sp>
      <p:sp>
        <p:nvSpPr>
          <p:cNvPr id="3" name="Content Placeholder 2"/>
          <p:cNvSpPr>
            <a:spLocks noGrp="1"/>
          </p:cNvSpPr>
          <p:nvPr>
            <p:ph idx="1"/>
          </p:nvPr>
        </p:nvSpPr>
        <p:spPr/>
        <p:txBody>
          <a:bodyPr/>
          <a:lstStyle/>
          <a:p>
            <a:r>
              <a:rPr lang="en-US" dirty="0" smtClean="0"/>
              <a:t>Medical Exam/Treatment 		  930</a:t>
            </a:r>
          </a:p>
          <a:p>
            <a:r>
              <a:rPr lang="en-US" dirty="0" smtClean="0"/>
              <a:t>Counseling Therapy  			  131</a:t>
            </a:r>
          </a:p>
          <a:p>
            <a:r>
              <a:rPr lang="en-US" dirty="0" smtClean="0"/>
              <a:t>Referral to Counseling Therapy 	  261</a:t>
            </a:r>
          </a:p>
          <a:p>
            <a:r>
              <a:rPr lang="en-US" dirty="0" smtClean="0"/>
              <a:t>Onsite Forensic Interviewing 	 1687</a:t>
            </a:r>
          </a:p>
          <a:p>
            <a:r>
              <a:rPr lang="en-US" dirty="0" smtClean="0"/>
              <a:t>Offsite Forensic Interviewing 	     11</a:t>
            </a:r>
          </a:p>
          <a:p>
            <a:endParaRPr lang="en-US" sz="1800" dirty="0" smtClean="0">
              <a:solidFill>
                <a:schemeClr val="tx2">
                  <a:lumMod val="75000"/>
                </a:schemeClr>
              </a:solidFill>
            </a:endParaRPr>
          </a:p>
          <a:p>
            <a:endParaRPr lang="en-US" sz="1800" dirty="0" smtClean="0">
              <a:solidFill>
                <a:schemeClr val="tx2">
                  <a:lumMod val="75000"/>
                </a:schemeClr>
              </a:solidFill>
            </a:endParaRPr>
          </a:p>
          <a:p>
            <a:pPr>
              <a:buNone/>
            </a:pPr>
            <a:r>
              <a:rPr lang="en-US" sz="1800" dirty="0" smtClean="0">
                <a:solidFill>
                  <a:schemeClr val="tx2">
                    <a:lumMod val="75000"/>
                  </a:schemeClr>
                </a:solidFill>
              </a:rPr>
              <a:t>(NCA, 2019)</a:t>
            </a:r>
            <a:endParaRPr lang="en-US" sz="1800" dirty="0">
              <a:solidFill>
                <a:schemeClr val="tx2">
                  <a:lumMod val="75000"/>
                </a:schemeClr>
              </a:solidFill>
            </a:endParaRPr>
          </a:p>
        </p:txBody>
      </p:sp>
      <p:pic>
        <p:nvPicPr>
          <p:cNvPr id="4" name="Picture 3" descr="listening.jpeg"/>
          <p:cNvPicPr>
            <a:picLocks noChangeAspect="1"/>
          </p:cNvPicPr>
          <p:nvPr/>
        </p:nvPicPr>
        <p:blipFill>
          <a:blip r:embed="rId2"/>
          <a:stretch>
            <a:fillRect/>
          </a:stretch>
        </p:blipFill>
        <p:spPr>
          <a:xfrm>
            <a:off x="3505200" y="5257800"/>
            <a:ext cx="2514600" cy="16002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 Long Road</a:t>
            </a:r>
          </a:p>
        </p:txBody>
      </p:sp>
      <p:pic>
        <p:nvPicPr>
          <p:cNvPr id="34819" name="Content Placeholder 8" descr="images-1.jpeg"/>
          <p:cNvPicPr>
            <a:picLocks noGrp="1" noChangeAspect="1"/>
          </p:cNvPicPr>
          <p:nvPr>
            <p:ph idx="1"/>
          </p:nvPr>
        </p:nvPicPr>
        <p:blipFill>
          <a:blip r:embed="rId2"/>
          <a:srcRect l="-76088" r="-76088"/>
          <a:stretch>
            <a:fillRect/>
          </a:stretch>
        </p:blipFill>
        <p:spPr>
          <a:xfrm>
            <a:off x="762000" y="2057400"/>
            <a:ext cx="7772400" cy="3581400"/>
          </a:xfrm>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dirty="0">
                <a:latin typeface="Bradley Hand ITC TT-Bold" charset="0"/>
              </a:rPr>
              <a:t>What is the prevalence of child sexual abuse?</a:t>
            </a:r>
            <a:endParaRPr lang="en-US" sz="3200" dirty="0">
              <a:latin typeface="Bradley Hand ITC TT-Bold" charset="0"/>
            </a:endParaRPr>
          </a:p>
        </p:txBody>
      </p:sp>
      <p:sp>
        <p:nvSpPr>
          <p:cNvPr id="37891" name="Rectangle 3"/>
          <p:cNvSpPr>
            <a:spLocks noGrp="1" noChangeArrowheads="1"/>
          </p:cNvSpPr>
          <p:nvPr>
            <p:ph type="body" idx="1"/>
          </p:nvPr>
        </p:nvSpPr>
        <p:spPr>
          <a:xfrm>
            <a:off x="685800" y="1981200"/>
            <a:ext cx="7924800" cy="4114800"/>
          </a:xfrm>
        </p:spPr>
        <p:txBody>
          <a:bodyPr/>
          <a:lstStyle/>
          <a:p>
            <a:pPr eaLnBrk="1" hangingPunct="1">
              <a:lnSpc>
                <a:spcPct val="90000"/>
              </a:lnSpc>
            </a:pPr>
            <a:r>
              <a:rPr lang="en-US" sz="2400" dirty="0">
                <a:latin typeface="Bradley Hand ITC TT-Bold" charset="0"/>
              </a:rPr>
              <a:t>5-15% of men report they were abused as a child. (50-150  per 1,000 men)</a:t>
            </a:r>
          </a:p>
          <a:p>
            <a:pPr eaLnBrk="1" hangingPunct="1">
              <a:lnSpc>
                <a:spcPct val="90000"/>
              </a:lnSpc>
            </a:pPr>
            <a:r>
              <a:rPr lang="en-US" sz="2400" dirty="0">
                <a:latin typeface="Bradley Hand ITC TT-Bold" charset="0"/>
              </a:rPr>
              <a:t>20-25% of women report they were abused as a child. (</a:t>
            </a:r>
            <a:r>
              <a:rPr lang="en-US" sz="2400" dirty="0" smtClean="0">
                <a:latin typeface="Bradley Hand ITC TT-Bold" charset="0"/>
              </a:rPr>
              <a:t>160-</a:t>
            </a:r>
            <a:r>
              <a:rPr lang="en-US" sz="2400" dirty="0">
                <a:latin typeface="Bradley Hand ITC TT-Bold" charset="0"/>
              </a:rPr>
              <a:t>250 per 1,000 women)</a:t>
            </a:r>
            <a:endParaRPr lang="en-US" sz="2400" dirty="0" smtClean="0">
              <a:latin typeface="Bradley Hand ITC TT-Bold" charset="0"/>
            </a:endParaRPr>
          </a:p>
          <a:p>
            <a:pPr eaLnBrk="1" hangingPunct="1">
              <a:lnSpc>
                <a:spcPct val="90000"/>
              </a:lnSpc>
            </a:pPr>
            <a:endParaRPr lang="en-US" sz="2800" dirty="0">
              <a:latin typeface="Bradley Hand ITC TT-Bold" charset="0"/>
            </a:endParaRPr>
          </a:p>
        </p:txBody>
      </p:sp>
      <p:pic>
        <p:nvPicPr>
          <p:cNvPr id="37892" name="Picture 4" descr="images-7.jpeg"/>
          <p:cNvPicPr>
            <a:picLocks noChangeAspect="1"/>
          </p:cNvPicPr>
          <p:nvPr/>
        </p:nvPicPr>
        <p:blipFill>
          <a:blip r:embed="rId3"/>
          <a:srcRect/>
          <a:stretch>
            <a:fillRect/>
          </a:stretch>
        </p:blipFill>
        <p:spPr bwMode="auto">
          <a:xfrm>
            <a:off x="2514600" y="3886200"/>
            <a:ext cx="4191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latin typeface="Bradley Hand ITC TT-Bold" charset="0"/>
              </a:rPr>
              <a:t>Presented By:</a:t>
            </a:r>
          </a:p>
        </p:txBody>
      </p:sp>
      <p:sp>
        <p:nvSpPr>
          <p:cNvPr id="17411" name="Rectangle 3"/>
          <p:cNvSpPr>
            <a:spLocks noGrp="1" noChangeArrowheads="1"/>
          </p:cNvSpPr>
          <p:nvPr>
            <p:ph type="body" idx="1"/>
          </p:nvPr>
        </p:nvSpPr>
        <p:spPr/>
        <p:txBody>
          <a:bodyPr/>
          <a:lstStyle/>
          <a:p>
            <a:pPr eaLnBrk="1" hangingPunct="1">
              <a:buFontTx/>
              <a:buNone/>
            </a:pPr>
            <a:r>
              <a:rPr lang="en-US" dirty="0" smtClean="0">
                <a:latin typeface="Bradley Hand ITC TT-Bold" charset="0"/>
              </a:rPr>
              <a:t>*Gina </a:t>
            </a:r>
            <a:r>
              <a:rPr lang="en-US" dirty="0" err="1" smtClean="0">
                <a:latin typeface="Bradley Hand ITC TT-Bold" charset="0"/>
              </a:rPr>
              <a:t>Hoke</a:t>
            </a:r>
            <a:endParaRPr lang="en-US" dirty="0" smtClean="0">
              <a:latin typeface="Bradley Hand ITC TT-Bold" charset="0"/>
            </a:endParaRPr>
          </a:p>
          <a:p>
            <a:pPr eaLnBrk="1" hangingPunct="1">
              <a:buFontTx/>
              <a:buNone/>
            </a:pPr>
            <a:r>
              <a:rPr lang="en-US" dirty="0" smtClean="0">
                <a:latin typeface="Bradley Hand ITC TT-Bold" charset="0"/>
              </a:rPr>
              <a:t>	</a:t>
            </a:r>
            <a:r>
              <a:rPr lang="en-US" i="1" dirty="0" smtClean="0">
                <a:latin typeface="Bradley Hand ITC TT-Bold" charset="0"/>
              </a:rPr>
              <a:t>Copper </a:t>
            </a:r>
            <a:r>
              <a:rPr lang="en-US" i="1" dirty="0">
                <a:latin typeface="Bradley Hand ITC TT-Bold" charset="0"/>
              </a:rPr>
              <a:t>River Basin Child Advocacy</a:t>
            </a:r>
            <a:r>
              <a:rPr lang="en-US" i="1" dirty="0" smtClean="0">
                <a:latin typeface="Bradley Hand ITC TT-Bold" charset="0"/>
              </a:rPr>
              <a:t>       Center—Director</a:t>
            </a:r>
          </a:p>
          <a:p>
            <a:pPr eaLnBrk="1" hangingPunct="1">
              <a:buFontTx/>
              <a:buNone/>
            </a:pPr>
            <a:r>
              <a:rPr lang="en-US" dirty="0" smtClean="0">
                <a:latin typeface="Bradley Hand ITC TT-Bold" charset="0"/>
              </a:rPr>
              <a:t>*Laura Scott</a:t>
            </a:r>
          </a:p>
          <a:p>
            <a:pPr eaLnBrk="1" hangingPunct="1">
              <a:buFontTx/>
              <a:buNone/>
            </a:pPr>
            <a:r>
              <a:rPr lang="en-US" i="1" dirty="0" smtClean="0">
                <a:latin typeface="Bradley Hand ITC TT-Bold" charset="0"/>
              </a:rPr>
              <a:t>   Copper River Basin Child Advocacy Center—Family Advocate</a:t>
            </a:r>
          </a:p>
          <a:p>
            <a:pPr eaLnBrk="1" hangingPunct="1">
              <a:buFontTx/>
              <a:buChar char="•"/>
            </a:pPr>
            <a:endParaRPr lang="en-US" dirty="0" smtClean="0">
              <a:latin typeface="Bradley Hand ITC TT-Bold" charset="0"/>
            </a:endParaRPr>
          </a:p>
          <a:p>
            <a:pPr eaLnBrk="1" hangingPunct="1">
              <a:buFontTx/>
              <a:buNone/>
            </a:pPr>
            <a:endParaRPr lang="en-US" dirty="0">
              <a:latin typeface="Bradley Hand ITC TT-Bold"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dirty="0" smtClean="0">
                <a:latin typeface="Bradley Hand ITC TT-Bold" charset="0"/>
              </a:rPr>
              <a:t>Definition of Child Abuse </a:t>
            </a:r>
            <a:br>
              <a:rPr lang="en-US" dirty="0" smtClean="0">
                <a:latin typeface="Bradley Hand ITC TT-Bold" charset="0"/>
              </a:rPr>
            </a:br>
            <a:r>
              <a:rPr lang="en-US" dirty="0" smtClean="0">
                <a:latin typeface="Bradley Hand ITC TT-Bold" charset="0"/>
              </a:rPr>
              <a:t>and Neglect</a:t>
            </a:r>
          </a:p>
        </p:txBody>
      </p:sp>
      <p:sp>
        <p:nvSpPr>
          <p:cNvPr id="41987" name="Rectangle 3"/>
          <p:cNvSpPr>
            <a:spLocks noGrp="1" noChangeArrowheads="1"/>
          </p:cNvSpPr>
          <p:nvPr>
            <p:ph type="body" idx="1"/>
          </p:nvPr>
        </p:nvSpPr>
        <p:spPr/>
        <p:txBody>
          <a:bodyPr/>
          <a:lstStyle/>
          <a:p>
            <a:pPr eaLnBrk="1" hangingPunct="1"/>
            <a:r>
              <a:rPr lang="en-US" dirty="0" smtClean="0">
                <a:latin typeface="Bradley Hand ITC TT-Bold" charset="0"/>
              </a:rPr>
              <a:t>“Any recent act or failure to act on the part of a parent or caretaker which results in death, serious physical or emotional harm, sexual abuse or exploitation; or an act or failure to act which presents an imminent risk of serious harm.” </a:t>
            </a:r>
            <a:r>
              <a:rPr lang="en-US" sz="1800" dirty="0" smtClean="0">
                <a:solidFill>
                  <a:schemeClr val="bg2">
                    <a:lumMod val="50000"/>
                  </a:schemeClr>
                </a:solidFill>
                <a:latin typeface="Bradley Hand ITC TT-Bold" charset="0"/>
              </a:rPr>
              <a:t>(</a:t>
            </a:r>
            <a:r>
              <a:rPr lang="en-US" sz="1800" dirty="0" err="1" smtClean="0">
                <a:solidFill>
                  <a:schemeClr val="bg2">
                    <a:lumMod val="50000"/>
                  </a:schemeClr>
                </a:solidFill>
                <a:latin typeface="Bradley Hand ITC TT-Bold" charset="0"/>
              </a:rPr>
              <a:t>dhss.alaska.gov/ocs</a:t>
            </a:r>
            <a:r>
              <a:rPr lang="en-US" sz="1800" dirty="0" smtClean="0">
                <a:solidFill>
                  <a:schemeClr val="bg2">
                    <a:lumMod val="50000"/>
                  </a:schemeClr>
                </a:solidFill>
                <a:latin typeface="Bradley Hand ITC TT-Bold" charset="0"/>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304800"/>
            <a:ext cx="7772400" cy="1447800"/>
          </a:xfrm>
        </p:spPr>
        <p:txBody>
          <a:bodyPr/>
          <a:lstStyle/>
          <a:p>
            <a:pPr eaLnBrk="1" hangingPunct="1"/>
            <a:r>
              <a:rPr lang="en-US" dirty="0">
                <a:latin typeface="Bradley Hand ITC TT-Bold" charset="0"/>
              </a:rPr>
              <a:t>Child Abuse and neglect strongly linked to:</a:t>
            </a:r>
          </a:p>
        </p:txBody>
      </p:sp>
      <p:sp>
        <p:nvSpPr>
          <p:cNvPr id="44035" name="Rectangle 3"/>
          <p:cNvSpPr>
            <a:spLocks noGrp="1" noChangeArrowheads="1"/>
          </p:cNvSpPr>
          <p:nvPr>
            <p:ph type="body" idx="1"/>
          </p:nvPr>
        </p:nvSpPr>
        <p:spPr>
          <a:xfrm>
            <a:off x="685800" y="2057400"/>
            <a:ext cx="7772400" cy="4343400"/>
          </a:xfrm>
        </p:spPr>
        <p:txBody>
          <a:bodyPr/>
          <a:lstStyle/>
          <a:p>
            <a:pPr eaLnBrk="1" hangingPunct="1"/>
            <a:r>
              <a:rPr lang="en-US" dirty="0">
                <a:latin typeface="Bradley Hand ITC TT-Bold" charset="0"/>
              </a:rPr>
              <a:t>Juvenile and adult crime</a:t>
            </a:r>
          </a:p>
          <a:p>
            <a:pPr eaLnBrk="1" hangingPunct="1"/>
            <a:r>
              <a:rPr lang="en-US" dirty="0">
                <a:latin typeface="Bradley Hand ITC TT-Bold" charset="0"/>
              </a:rPr>
              <a:t>Teen pregnancy</a:t>
            </a:r>
          </a:p>
          <a:p>
            <a:pPr eaLnBrk="1" hangingPunct="1"/>
            <a:r>
              <a:rPr lang="en-US" dirty="0">
                <a:latin typeface="Bradley Hand ITC TT-Bold" charset="0"/>
              </a:rPr>
              <a:t>Alcohol </a:t>
            </a:r>
            <a:r>
              <a:rPr lang="en-US" dirty="0" smtClean="0">
                <a:latin typeface="Bradley Hand ITC TT-Bold" charset="0"/>
              </a:rPr>
              <a:t>and drug </a:t>
            </a:r>
            <a:r>
              <a:rPr lang="en-US" dirty="0">
                <a:latin typeface="Bradley Hand ITC TT-Bold" charset="0"/>
              </a:rPr>
              <a:t>abuse</a:t>
            </a:r>
          </a:p>
          <a:p>
            <a:pPr eaLnBrk="1" hangingPunct="1"/>
            <a:r>
              <a:rPr lang="en-US" dirty="0">
                <a:latin typeface="Bradley Hand ITC TT-Bold" charset="0"/>
              </a:rPr>
              <a:t>Suicide</a:t>
            </a:r>
          </a:p>
          <a:p>
            <a:pPr eaLnBrk="1" hangingPunct="1"/>
            <a:r>
              <a:rPr lang="en-US" dirty="0">
                <a:latin typeface="Bradley Hand ITC TT-Bold" charset="0"/>
              </a:rPr>
              <a:t>Future family violence</a:t>
            </a:r>
          </a:p>
          <a:p>
            <a:pPr eaLnBrk="1" hangingPunct="1"/>
            <a:r>
              <a:rPr lang="en-US" dirty="0">
                <a:latin typeface="Bradley Hand ITC TT-Bold" charset="0"/>
              </a:rPr>
              <a:t>Poor Adult </a:t>
            </a:r>
            <a:r>
              <a:rPr lang="en-US" dirty="0" smtClean="0">
                <a:latin typeface="Bradley Hand ITC TT-Bold" charset="0"/>
              </a:rPr>
              <a:t>Health and serious long-term health problems (ACE study)</a:t>
            </a:r>
          </a:p>
          <a:p>
            <a:pPr eaLnBrk="1" hangingPunct="1">
              <a:buNone/>
            </a:pPr>
            <a:endParaRPr lang="en-US" dirty="0" smtClean="0">
              <a:latin typeface="Bradley Hand ITC TT-Bold" charset="0"/>
            </a:endParaRPr>
          </a:p>
          <a:p>
            <a:pPr eaLnBrk="1" hangingPunct="1"/>
            <a:endParaRPr lang="en-US" dirty="0" smtClean="0">
              <a:latin typeface="Bradley Hand ITC TT-Bold" charset="0"/>
            </a:endParaRPr>
          </a:p>
          <a:p>
            <a:pPr eaLnBrk="1" hangingPunct="1">
              <a:buNone/>
            </a:pPr>
            <a:endParaRPr lang="en-US" dirty="0" smtClean="0">
              <a:latin typeface="Bradley Hand ITC TT-Bold" charset="0"/>
            </a:endParaRPr>
          </a:p>
          <a:p>
            <a:pPr eaLnBrk="1" hangingPunct="1"/>
            <a:endParaRPr lang="en-US" sz="2000" dirty="0">
              <a:latin typeface="Bradley Hand ITC TT-Bold" charset="0"/>
            </a:endParaRPr>
          </a:p>
        </p:txBody>
      </p:sp>
      <p:pic>
        <p:nvPicPr>
          <p:cNvPr id="44036" name="Picture 3" descr="16976484-alcohol-abuse-concept--background-with-beer-wrapped-on-a-chain-isolated.jpg"/>
          <p:cNvPicPr>
            <a:picLocks noChangeAspect="1"/>
          </p:cNvPicPr>
          <p:nvPr/>
        </p:nvPicPr>
        <p:blipFill>
          <a:blip r:embed="rId3"/>
          <a:srcRect/>
          <a:stretch>
            <a:fillRect/>
          </a:stretch>
        </p:blipFill>
        <p:spPr bwMode="auto">
          <a:xfrm>
            <a:off x="6858000" y="2362200"/>
            <a:ext cx="11938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dirty="0" smtClean="0"/>
              <a:t>Signs of Child Abuse</a:t>
            </a:r>
          </a:p>
        </p:txBody>
      </p:sp>
      <p:sp>
        <p:nvSpPr>
          <p:cNvPr id="46083" name="Content Placeholder 2"/>
          <p:cNvSpPr>
            <a:spLocks noGrp="1"/>
          </p:cNvSpPr>
          <p:nvPr>
            <p:ph sz="half" idx="1"/>
          </p:nvPr>
        </p:nvSpPr>
        <p:spPr>
          <a:xfrm>
            <a:off x="685800" y="1905000"/>
            <a:ext cx="8153400" cy="4648200"/>
          </a:xfrm>
        </p:spPr>
        <p:txBody>
          <a:bodyPr/>
          <a:lstStyle/>
          <a:p>
            <a:r>
              <a:rPr lang="en-US" dirty="0" smtClean="0"/>
              <a:t>Unexplained Injuries</a:t>
            </a:r>
          </a:p>
          <a:p>
            <a:r>
              <a:rPr lang="en-US" dirty="0" smtClean="0"/>
              <a:t>Changes in behavior or regressive behaviors</a:t>
            </a:r>
          </a:p>
          <a:p>
            <a:r>
              <a:rPr lang="en-US" dirty="0" smtClean="0"/>
              <a:t>Changes in eating or sleeping patterns</a:t>
            </a:r>
          </a:p>
          <a:p>
            <a:r>
              <a:rPr lang="en-US" dirty="0" smtClean="0"/>
              <a:t>Extreme changes in school performance (either negative or positive)</a:t>
            </a:r>
          </a:p>
          <a:p>
            <a:pPr>
              <a:buNone/>
            </a:pPr>
            <a:r>
              <a:rPr lang="en-US" dirty="0" smtClean="0">
                <a:solidFill>
                  <a:schemeClr val="accent3">
                    <a:lumMod val="75000"/>
                  </a:schemeClr>
                </a:solidFill>
                <a:latin typeface="Bradley Hand ITC TT-Bold" charset="0"/>
              </a:rPr>
              <a:t>“What’s wrong with you vs. what happened to you?”</a:t>
            </a:r>
          </a:p>
          <a:p>
            <a:pPr>
              <a:buFontTx/>
              <a:buNone/>
            </a:pPr>
            <a:endParaRPr lang="en-US" dirty="0"/>
          </a:p>
        </p:txBody>
      </p:sp>
      <p:pic>
        <p:nvPicPr>
          <p:cNvPr id="46084" name="Picture 3" descr="j0316887.jpg"/>
          <p:cNvPicPr>
            <a:picLocks noChangeAspect="1"/>
          </p:cNvPicPr>
          <p:nvPr/>
        </p:nvPicPr>
        <p:blipFill>
          <a:blip r:embed="rId3"/>
          <a:srcRect/>
          <a:stretch>
            <a:fillRect/>
          </a:stretch>
        </p:blipFill>
        <p:spPr bwMode="auto">
          <a:xfrm>
            <a:off x="3124200" y="5029200"/>
            <a:ext cx="2667000" cy="18288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dirty="0" smtClean="0"/>
              <a:t>More Signs of Child Abuse</a:t>
            </a:r>
          </a:p>
        </p:txBody>
      </p:sp>
      <p:sp>
        <p:nvSpPr>
          <p:cNvPr id="3" name="Content Placeholder 2"/>
          <p:cNvSpPr>
            <a:spLocks noGrp="1"/>
          </p:cNvSpPr>
          <p:nvPr>
            <p:ph idx="1"/>
          </p:nvPr>
        </p:nvSpPr>
        <p:spPr>
          <a:xfrm>
            <a:off x="685800" y="1981200"/>
            <a:ext cx="7772400" cy="4419600"/>
          </a:xfrm>
        </p:spPr>
        <p:txBody>
          <a:bodyPr/>
          <a:lstStyle/>
          <a:p>
            <a:pPr>
              <a:defRPr/>
            </a:pPr>
            <a:r>
              <a:rPr lang="en-US" dirty="0" smtClean="0"/>
              <a:t>Lack of personal care or hygiene</a:t>
            </a:r>
          </a:p>
          <a:p>
            <a:pPr>
              <a:defRPr/>
            </a:pPr>
            <a:r>
              <a:rPr lang="en-US" dirty="0" smtClean="0"/>
              <a:t>Risk-taking behaviors</a:t>
            </a:r>
          </a:p>
          <a:p>
            <a:pPr>
              <a:defRPr/>
            </a:pPr>
            <a:r>
              <a:rPr lang="en-US" dirty="0" smtClean="0"/>
              <a:t>Inappropriate Sexual behaviors  </a:t>
            </a:r>
          </a:p>
          <a:p>
            <a:pPr>
              <a:defRPr/>
            </a:pPr>
            <a:r>
              <a:rPr lang="en-US" dirty="0" smtClean="0"/>
              <a:t>Fear of certain individuals or of going home </a:t>
            </a:r>
            <a:r>
              <a:rPr lang="en-US" sz="2400" dirty="0" smtClean="0"/>
              <a:t>(Safe Horizon, 2019)</a:t>
            </a:r>
          </a:p>
          <a:p>
            <a:pPr>
              <a:defRPr/>
            </a:pPr>
            <a:r>
              <a:rPr lang="en-US" dirty="0" smtClean="0">
                <a:solidFill>
                  <a:srgbClr val="008000"/>
                </a:solidFill>
              </a:rPr>
              <a:t>Showing intensity or frequency of any of these signs</a:t>
            </a:r>
          </a:p>
          <a:p>
            <a:pPr>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381000"/>
            <a:ext cx="7772400" cy="1371600"/>
          </a:xfrm>
        </p:spPr>
        <p:txBody>
          <a:bodyPr/>
          <a:lstStyle/>
          <a:p>
            <a:r>
              <a:rPr lang="en-US" dirty="0" smtClean="0"/>
              <a:t/>
            </a:r>
            <a:br>
              <a:rPr lang="en-US" dirty="0" smtClean="0"/>
            </a:br>
            <a:r>
              <a:rPr lang="en-US" sz="4000" dirty="0" smtClean="0"/>
              <a:t>When a Child Discloses</a:t>
            </a:r>
            <a:r>
              <a:rPr lang="en-US" dirty="0" smtClean="0"/>
              <a:t/>
            </a:r>
            <a:br>
              <a:rPr lang="en-US" dirty="0" smtClean="0"/>
            </a:br>
            <a:endParaRPr lang="en-US" dirty="0" smtClean="0"/>
          </a:p>
        </p:txBody>
      </p:sp>
      <p:sp>
        <p:nvSpPr>
          <p:cNvPr id="50179" name="Content Placeholder 2"/>
          <p:cNvSpPr>
            <a:spLocks noGrp="1"/>
          </p:cNvSpPr>
          <p:nvPr>
            <p:ph idx="1"/>
          </p:nvPr>
        </p:nvSpPr>
        <p:spPr/>
        <p:txBody>
          <a:bodyPr/>
          <a:lstStyle/>
          <a:p>
            <a:r>
              <a:rPr lang="en-US" dirty="0" smtClean="0"/>
              <a:t>Tell the child you believe her</a:t>
            </a:r>
          </a:p>
          <a:p>
            <a:r>
              <a:rPr lang="en-US" dirty="0" smtClean="0"/>
              <a:t>Always attempt to remain calm</a:t>
            </a:r>
          </a:p>
          <a:p>
            <a:r>
              <a:rPr lang="en-US" dirty="0" smtClean="0"/>
              <a:t>Listen more than talk</a:t>
            </a:r>
          </a:p>
          <a:p>
            <a:r>
              <a:rPr lang="en-US" dirty="0" smtClean="0"/>
              <a:t>Let the child end the conversation if he wants to</a:t>
            </a:r>
          </a:p>
          <a:p>
            <a:pPr>
              <a:buFontTx/>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mtClean="0"/>
              <a:t>After They Tell You</a:t>
            </a:r>
          </a:p>
        </p:txBody>
      </p:sp>
      <p:sp>
        <p:nvSpPr>
          <p:cNvPr id="52227" name="Content Placeholder 2"/>
          <p:cNvSpPr>
            <a:spLocks noGrp="1"/>
          </p:cNvSpPr>
          <p:nvPr>
            <p:ph idx="1"/>
          </p:nvPr>
        </p:nvSpPr>
        <p:spPr/>
        <p:txBody>
          <a:bodyPr/>
          <a:lstStyle/>
          <a:p>
            <a:endParaRPr lang="en-US" smtClean="0"/>
          </a:p>
          <a:p>
            <a:endParaRPr lang="en-US" smtClean="0"/>
          </a:p>
          <a:p>
            <a:endParaRPr lang="en-US" smtClean="0"/>
          </a:p>
          <a:p>
            <a:r>
              <a:rPr lang="en-US" smtClean="0"/>
              <a:t>Tell them they did the right thing</a:t>
            </a:r>
          </a:p>
          <a:p>
            <a:r>
              <a:rPr lang="en-US" smtClean="0"/>
              <a:t>Tell the child that you have to tell someone who can help</a:t>
            </a:r>
          </a:p>
          <a:p>
            <a:r>
              <a:rPr lang="en-US" b="1" smtClean="0"/>
              <a:t>Don’t make promises you can’t keep</a:t>
            </a:r>
          </a:p>
          <a:p>
            <a:endParaRPr lang="en-US" sz="1800" b="1"/>
          </a:p>
        </p:txBody>
      </p:sp>
      <p:pic>
        <p:nvPicPr>
          <p:cNvPr id="52228" name="Picture 3" descr="Unknown-1.jpeg"/>
          <p:cNvPicPr>
            <a:picLocks noChangeAspect="1"/>
          </p:cNvPicPr>
          <p:nvPr/>
        </p:nvPicPr>
        <p:blipFill>
          <a:blip r:embed="rId3"/>
          <a:srcRect/>
          <a:stretch>
            <a:fillRect/>
          </a:stretch>
        </p:blipFill>
        <p:spPr bwMode="auto">
          <a:xfrm>
            <a:off x="3200400" y="2286000"/>
            <a:ext cx="2387600" cy="15240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OCS Reporting Video</a:t>
            </a:r>
            <a:endParaRPr lang="en-US" dirty="0"/>
          </a:p>
        </p:txBody>
      </p:sp>
      <p:sp>
        <p:nvSpPr>
          <p:cNvPr id="3" name="Content Placeholder 2"/>
          <p:cNvSpPr>
            <a:spLocks noGrp="1"/>
          </p:cNvSpPr>
          <p:nvPr>
            <p:ph idx="1"/>
          </p:nvPr>
        </p:nvSpPr>
        <p:spPr/>
        <p:txBody>
          <a:bodyPr/>
          <a:lstStyle/>
          <a:p>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smtClean="0"/>
              <a:t>The Process</a:t>
            </a:r>
          </a:p>
        </p:txBody>
      </p:sp>
      <p:sp>
        <p:nvSpPr>
          <p:cNvPr id="58371" name="Content Placeholder 2"/>
          <p:cNvSpPr>
            <a:spLocks noGrp="1"/>
          </p:cNvSpPr>
          <p:nvPr>
            <p:ph sz="half" idx="1"/>
          </p:nvPr>
        </p:nvSpPr>
        <p:spPr>
          <a:xfrm>
            <a:off x="685800" y="1981200"/>
            <a:ext cx="7848600" cy="4114800"/>
          </a:xfrm>
        </p:spPr>
        <p:txBody>
          <a:bodyPr/>
          <a:lstStyle/>
          <a:p>
            <a:r>
              <a:rPr lang="en-US" dirty="0" smtClean="0"/>
              <a:t>All reports go through Central Intake Office in Anchorage</a:t>
            </a:r>
          </a:p>
          <a:p>
            <a:r>
              <a:rPr lang="en-US" dirty="0" smtClean="0"/>
              <a:t>If your call is screened in, they will send a computerized report to our Region’s OCS worker (Crystal Logsdon)</a:t>
            </a:r>
          </a:p>
          <a:p>
            <a:r>
              <a:rPr lang="en-US" dirty="0" smtClean="0"/>
              <a:t>The intake supervisors make the final decision on whether a call gets screened in</a:t>
            </a:r>
            <a:endParaRPr lang="en-US" dirty="0"/>
          </a:p>
        </p:txBody>
      </p:sp>
      <p:pic>
        <p:nvPicPr>
          <p:cNvPr id="4" name="Picture 3" descr="Unknown-2.jpeg"/>
          <p:cNvPicPr>
            <a:picLocks noChangeAspect="1"/>
          </p:cNvPicPr>
          <p:nvPr/>
        </p:nvPicPr>
        <p:blipFill>
          <a:blip r:embed="rId3"/>
          <a:srcRect/>
          <a:stretch>
            <a:fillRect/>
          </a:stretch>
        </p:blipFill>
        <p:spPr bwMode="auto">
          <a:xfrm rot="2030341">
            <a:off x="7458202" y="5191860"/>
            <a:ext cx="1419405" cy="1388541"/>
          </a:xfrm>
          <a:prstGeom prst="rect">
            <a:avLst/>
          </a:prstGeom>
          <a:noFill/>
          <a:ln w="57150" cap="flat" cmpd="sng" algn="ctr">
            <a:solidFill>
              <a:schemeClr val="tx1"/>
            </a:solidFill>
            <a:prstDash val="solid"/>
            <a:miter lim="800000"/>
            <a:headEnd type="none" w="med" len="med"/>
            <a:tailEnd type="none" w="med" len="med"/>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61442" name="Title 1"/>
          <p:cNvSpPr>
            <a:spLocks noGrp="1"/>
          </p:cNvSpPr>
          <p:nvPr>
            <p:ph type="title"/>
          </p:nvPr>
        </p:nvSpPr>
        <p:spPr>
          <a:xfrm>
            <a:off x="685800" y="609600"/>
            <a:ext cx="7772400" cy="1371600"/>
          </a:xfrm>
        </p:spPr>
        <p:txBody>
          <a:bodyPr/>
          <a:lstStyle/>
          <a:p>
            <a:pPr eaLnBrk="1" hangingPunct="1"/>
            <a:r>
              <a:rPr lang="en-US" smtClean="0"/>
              <a:t>State of Alaska</a:t>
            </a:r>
            <a:br>
              <a:rPr lang="en-US" smtClean="0"/>
            </a:br>
            <a:r>
              <a:rPr lang="en-US" smtClean="0"/>
              <a:t> Reporting</a:t>
            </a:r>
          </a:p>
        </p:txBody>
      </p:sp>
      <p:sp>
        <p:nvSpPr>
          <p:cNvPr id="60419" name="Content Placeholder 2"/>
          <p:cNvSpPr>
            <a:spLocks noGrp="1"/>
          </p:cNvSpPr>
          <p:nvPr>
            <p:ph idx="1"/>
          </p:nvPr>
        </p:nvSpPr>
        <p:spPr>
          <a:xfrm>
            <a:off x="609600" y="2286000"/>
            <a:ext cx="7772400" cy="3733800"/>
          </a:xfrm>
        </p:spPr>
        <p:txBody>
          <a:bodyPr/>
          <a:lstStyle/>
          <a:p>
            <a:pPr eaLnBrk="1" hangingPunct="1">
              <a:buNone/>
              <a:defRPr/>
            </a:pPr>
            <a:r>
              <a:rPr lang="en-US" dirty="0" smtClean="0">
                <a:solidFill>
                  <a:schemeClr val="tx2">
                    <a:lumMod val="75000"/>
                  </a:schemeClr>
                </a:solidFill>
              </a:rPr>
              <a:t>                </a:t>
            </a:r>
            <a:r>
              <a:rPr lang="en-US" sz="3600" b="1" dirty="0" smtClean="0">
                <a:solidFill>
                  <a:schemeClr val="tx2">
                    <a:lumMod val="75000"/>
                  </a:schemeClr>
                </a:solidFill>
              </a:rPr>
              <a:t>To make a report:</a:t>
            </a:r>
          </a:p>
          <a:p>
            <a:pPr eaLnBrk="1" hangingPunct="1">
              <a:buFont typeface="Wingdings" charset="2"/>
              <a:buChar char="§"/>
              <a:defRPr/>
            </a:pPr>
            <a:r>
              <a:rPr lang="en-US" dirty="0" smtClean="0">
                <a:solidFill>
                  <a:schemeClr val="tx2">
                    <a:lumMod val="75000"/>
                  </a:schemeClr>
                </a:solidFill>
              </a:rPr>
              <a:t>     Call the Central Intake Office </a:t>
            </a:r>
          </a:p>
          <a:p>
            <a:pPr eaLnBrk="1" hangingPunct="1">
              <a:buNone/>
              <a:defRPr/>
            </a:pPr>
            <a:r>
              <a:rPr lang="en-US" dirty="0" smtClean="0">
                <a:solidFill>
                  <a:schemeClr val="tx2">
                    <a:lumMod val="75000"/>
                  </a:schemeClr>
                </a:solidFill>
              </a:rPr>
              <a:t>        1 (800) 478-4444</a:t>
            </a:r>
          </a:p>
          <a:p>
            <a:pPr eaLnBrk="1" hangingPunct="1">
              <a:buFont typeface="Wingdings" charset="2"/>
              <a:buChar char="§"/>
              <a:defRPr/>
            </a:pPr>
            <a:r>
              <a:rPr lang="en-US" dirty="0" smtClean="0">
                <a:solidFill>
                  <a:schemeClr val="tx2">
                    <a:lumMod val="75000"/>
                  </a:schemeClr>
                </a:solidFill>
              </a:rPr>
              <a:t>	Email </a:t>
            </a:r>
            <a:r>
              <a:rPr lang="en-US" dirty="0" smtClean="0">
                <a:solidFill>
                  <a:schemeClr val="tx2">
                    <a:lumMod val="75000"/>
                  </a:schemeClr>
                </a:solidFill>
                <a:hlinkClick r:id="rId3"/>
              </a:rPr>
              <a:t>Reportchildabuse@alaska.gov</a:t>
            </a:r>
            <a:endParaRPr lang="en-US" dirty="0" smtClean="0">
              <a:solidFill>
                <a:schemeClr val="tx2">
                  <a:lumMod val="75000"/>
                </a:schemeClr>
              </a:solidFill>
            </a:endParaRPr>
          </a:p>
          <a:p>
            <a:pPr eaLnBrk="1" hangingPunct="1">
              <a:buFont typeface="Wingdings" charset="2"/>
              <a:buChar char="§"/>
              <a:defRPr/>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85800"/>
          </a:xfrm>
        </p:spPr>
        <p:txBody>
          <a:bodyPr/>
          <a:lstStyle/>
          <a:p>
            <a:r>
              <a:rPr lang="en-US" dirty="0" smtClean="0"/>
              <a:t>Obstacles to Reporting</a:t>
            </a:r>
            <a:br>
              <a:rPr lang="en-US" dirty="0" smtClean="0"/>
            </a:br>
            <a:endParaRPr lang="en-US" dirty="0"/>
          </a:p>
        </p:txBody>
      </p:sp>
      <p:sp>
        <p:nvSpPr>
          <p:cNvPr id="3" name="Content Placeholder 2"/>
          <p:cNvSpPr>
            <a:spLocks noGrp="1"/>
          </p:cNvSpPr>
          <p:nvPr>
            <p:ph idx="1"/>
          </p:nvPr>
        </p:nvSpPr>
        <p:spPr>
          <a:xfrm>
            <a:off x="685800" y="838200"/>
            <a:ext cx="7772400" cy="6400800"/>
          </a:xfrm>
        </p:spPr>
        <p:txBody>
          <a:bodyPr/>
          <a:lstStyle/>
          <a:p>
            <a:r>
              <a:rPr lang="en-US" dirty="0" smtClean="0"/>
              <a:t>“I don’t have much information and I’m not sure what I have is accurate.”</a:t>
            </a:r>
          </a:p>
          <a:p>
            <a:r>
              <a:rPr lang="en-US" dirty="0" smtClean="0"/>
              <a:t>“I think the child is just trying to get attention.”</a:t>
            </a:r>
          </a:p>
          <a:p>
            <a:r>
              <a:rPr lang="en-US" dirty="0" smtClean="0"/>
              <a:t>“If I tell, the child will be taken out of the home and I don’t want to see them in foster care.”</a:t>
            </a:r>
          </a:p>
          <a:p>
            <a:r>
              <a:rPr lang="en-US" dirty="0" smtClean="0"/>
              <a:t>“This is a respected community member! He would never….”</a:t>
            </a:r>
          </a:p>
          <a:p>
            <a:r>
              <a:rPr lang="en-US" dirty="0" smtClean="0"/>
              <a:t>“This person is unsafe. She will retaliate.”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295400"/>
          </a:xfrm>
        </p:spPr>
        <p:txBody>
          <a:bodyPr/>
          <a:lstStyle/>
          <a:p>
            <a:pPr eaLnBrk="1" hangingPunct="1"/>
            <a:r>
              <a:rPr lang="en-US" dirty="0" smtClean="0">
                <a:latin typeface="Bradley Hand ITC TT-Bold" charset="0"/>
              </a:rPr>
              <a:t>CRBCAC Board and Staff</a:t>
            </a:r>
          </a:p>
        </p:txBody>
      </p:sp>
      <p:sp>
        <p:nvSpPr>
          <p:cNvPr id="19459" name="Rectangle 3"/>
          <p:cNvSpPr>
            <a:spLocks noGrp="1" noChangeArrowheads="1"/>
          </p:cNvSpPr>
          <p:nvPr>
            <p:ph type="body" sz="half" idx="1"/>
          </p:nvPr>
        </p:nvSpPr>
        <p:spPr>
          <a:xfrm>
            <a:off x="685800" y="1066800"/>
            <a:ext cx="3810000" cy="5638800"/>
          </a:xfrm>
        </p:spPr>
        <p:txBody>
          <a:bodyPr/>
          <a:lstStyle/>
          <a:p>
            <a:pPr eaLnBrk="1" hangingPunct="1">
              <a:lnSpc>
                <a:spcPct val="90000"/>
              </a:lnSpc>
              <a:buFont typeface="Courier New"/>
              <a:buChar char="o"/>
            </a:pPr>
            <a:r>
              <a:rPr lang="en-US" dirty="0" smtClean="0">
                <a:latin typeface="Bradley Hand ITC TT-Bold" charset="0"/>
              </a:rPr>
              <a:t>Lori Jangala       </a:t>
            </a:r>
            <a:r>
              <a:rPr lang="en-US" sz="2000" dirty="0" smtClean="0">
                <a:latin typeface="Bradley Hand ITC TT-Bold" charset="0"/>
              </a:rPr>
              <a:t>  President</a:t>
            </a:r>
          </a:p>
          <a:p>
            <a:pPr eaLnBrk="1" hangingPunct="1">
              <a:lnSpc>
                <a:spcPct val="90000"/>
              </a:lnSpc>
              <a:buFont typeface="Courier New"/>
              <a:buChar char="o"/>
            </a:pPr>
            <a:r>
              <a:rPr lang="en-US" dirty="0" smtClean="0">
                <a:latin typeface="Bradley Hand ITC TT-Bold" charset="0"/>
              </a:rPr>
              <a:t>Pam Verfaillie</a:t>
            </a:r>
          </a:p>
          <a:p>
            <a:pPr eaLnBrk="1" hangingPunct="1">
              <a:lnSpc>
                <a:spcPct val="90000"/>
              </a:lnSpc>
              <a:buNone/>
            </a:pPr>
            <a:r>
              <a:rPr lang="en-US" sz="2000" dirty="0" smtClean="0">
                <a:latin typeface="Bradley Hand ITC TT-Bold" charset="0"/>
              </a:rPr>
              <a:t>	Vice President</a:t>
            </a:r>
          </a:p>
          <a:p>
            <a:pPr eaLnBrk="1" hangingPunct="1">
              <a:lnSpc>
                <a:spcPct val="90000"/>
              </a:lnSpc>
              <a:buFont typeface="Courier New"/>
              <a:buChar char="o"/>
            </a:pPr>
            <a:r>
              <a:rPr lang="en-US" dirty="0" smtClean="0">
                <a:latin typeface="Bradley Hand ITC TT-Bold" charset="0"/>
              </a:rPr>
              <a:t>Jason Williams</a:t>
            </a:r>
          </a:p>
          <a:p>
            <a:pPr eaLnBrk="1" hangingPunct="1">
              <a:lnSpc>
                <a:spcPct val="90000"/>
              </a:lnSpc>
              <a:buNone/>
            </a:pPr>
            <a:r>
              <a:rPr lang="en-US" sz="2000" dirty="0" smtClean="0">
                <a:latin typeface="Bradley Hand ITC TT-Bold" charset="0"/>
              </a:rPr>
              <a:t>	Secretary</a:t>
            </a:r>
          </a:p>
          <a:p>
            <a:pPr eaLnBrk="1" hangingPunct="1">
              <a:lnSpc>
                <a:spcPct val="90000"/>
              </a:lnSpc>
              <a:buFont typeface="Courier New"/>
              <a:buChar char="o"/>
            </a:pPr>
            <a:r>
              <a:rPr lang="en-US" dirty="0" smtClean="0">
                <a:latin typeface="Bradley Hand ITC TT-Bold" charset="0"/>
              </a:rPr>
              <a:t>Victoria Rego </a:t>
            </a:r>
            <a:endParaRPr lang="en-US" sz="2000" dirty="0" smtClean="0">
              <a:latin typeface="Bradley Hand ITC TT-Bold" charset="0"/>
            </a:endParaRPr>
          </a:p>
          <a:p>
            <a:pPr eaLnBrk="1" hangingPunct="1">
              <a:lnSpc>
                <a:spcPct val="90000"/>
              </a:lnSpc>
              <a:buNone/>
            </a:pPr>
            <a:r>
              <a:rPr lang="en-US" sz="2000" dirty="0" smtClean="0">
                <a:latin typeface="Bradley Hand ITC TT-Bold" charset="0"/>
              </a:rPr>
              <a:t>	Director</a:t>
            </a:r>
          </a:p>
          <a:p>
            <a:pPr eaLnBrk="1" hangingPunct="1">
              <a:lnSpc>
                <a:spcPct val="90000"/>
              </a:lnSpc>
              <a:buFont typeface="Courier New"/>
              <a:buChar char="o"/>
            </a:pPr>
            <a:r>
              <a:rPr lang="en-US" dirty="0" smtClean="0">
                <a:latin typeface="Bradley Hand ITC TT-Bold" charset="0"/>
              </a:rPr>
              <a:t>Starr Knighten</a:t>
            </a:r>
          </a:p>
          <a:p>
            <a:pPr eaLnBrk="1" hangingPunct="1">
              <a:lnSpc>
                <a:spcPct val="90000"/>
              </a:lnSpc>
              <a:buFontTx/>
              <a:buNone/>
            </a:pPr>
            <a:r>
              <a:rPr lang="en-US" sz="2000" dirty="0" smtClean="0">
                <a:latin typeface="Bradley Hand ITC TT-Bold" charset="0"/>
              </a:rPr>
              <a:t>     Treasurer</a:t>
            </a:r>
          </a:p>
          <a:p>
            <a:pPr eaLnBrk="1" hangingPunct="1">
              <a:lnSpc>
                <a:spcPct val="90000"/>
              </a:lnSpc>
              <a:buFont typeface="Courier New"/>
              <a:buChar char="o"/>
            </a:pPr>
            <a:r>
              <a:rPr lang="en-US" dirty="0" smtClean="0">
                <a:latin typeface="Bradley Hand ITC TT-Bold" charset="0"/>
              </a:rPr>
              <a:t>Deborah Plant</a:t>
            </a:r>
          </a:p>
          <a:p>
            <a:pPr eaLnBrk="1" hangingPunct="1">
              <a:lnSpc>
                <a:spcPct val="90000"/>
              </a:lnSpc>
              <a:buNone/>
            </a:pPr>
            <a:r>
              <a:rPr lang="en-US" sz="2000" dirty="0" smtClean="0">
                <a:latin typeface="Bradley Hand ITC TT-Bold" charset="0"/>
              </a:rPr>
              <a:t>	Director</a:t>
            </a:r>
          </a:p>
          <a:p>
            <a:pPr eaLnBrk="1" hangingPunct="1">
              <a:lnSpc>
                <a:spcPct val="90000"/>
              </a:lnSpc>
            </a:pPr>
            <a:endParaRPr lang="en-US" dirty="0" smtClean="0">
              <a:latin typeface="Bradley Hand ITC TT-Bold" charset="0"/>
            </a:endParaRPr>
          </a:p>
          <a:p>
            <a:pPr eaLnBrk="1" hangingPunct="1">
              <a:lnSpc>
                <a:spcPct val="90000"/>
              </a:lnSpc>
              <a:buFontTx/>
              <a:buNone/>
            </a:pPr>
            <a:endParaRPr lang="en-US" dirty="0" smtClean="0">
              <a:latin typeface="Bradley Hand ITC TT-Bold" charset="0"/>
            </a:endParaRPr>
          </a:p>
          <a:p>
            <a:pPr eaLnBrk="1" hangingPunct="1">
              <a:lnSpc>
                <a:spcPct val="90000"/>
              </a:lnSpc>
              <a:buFontTx/>
              <a:buNone/>
            </a:pPr>
            <a:endParaRPr lang="en-US" dirty="0" smtClean="0">
              <a:latin typeface="Bradley Hand ITC TT-Bold" charset="0"/>
            </a:endParaRPr>
          </a:p>
          <a:p>
            <a:pPr eaLnBrk="1" hangingPunct="1">
              <a:lnSpc>
                <a:spcPct val="90000"/>
              </a:lnSpc>
              <a:buFontTx/>
              <a:buNone/>
            </a:pPr>
            <a:endParaRPr lang="en-US" dirty="0" smtClean="0">
              <a:latin typeface="Bradley Hand ITC TT-Bold" charset="0"/>
            </a:endParaRPr>
          </a:p>
          <a:p>
            <a:pPr eaLnBrk="1" hangingPunct="1">
              <a:lnSpc>
                <a:spcPct val="90000"/>
              </a:lnSpc>
              <a:buFontTx/>
              <a:buNone/>
            </a:pPr>
            <a:endParaRPr lang="en-US" dirty="0" smtClean="0">
              <a:latin typeface="Bradley Hand ITC TT-Bold" charset="0"/>
            </a:endParaRPr>
          </a:p>
          <a:p>
            <a:pPr eaLnBrk="1" hangingPunct="1">
              <a:lnSpc>
                <a:spcPct val="90000"/>
              </a:lnSpc>
              <a:buFontTx/>
              <a:buNone/>
            </a:pPr>
            <a:endParaRPr lang="en-US" dirty="0" smtClean="0">
              <a:latin typeface="Bradley Hand ITC TT-Bold" charset="0"/>
            </a:endParaRPr>
          </a:p>
          <a:p>
            <a:pPr eaLnBrk="1" hangingPunct="1">
              <a:lnSpc>
                <a:spcPct val="90000"/>
              </a:lnSpc>
              <a:buFontTx/>
              <a:buNone/>
            </a:pPr>
            <a:endParaRPr lang="en-US" dirty="0" smtClean="0">
              <a:latin typeface="Bradley Hand ITC TT-Bold" charset="0"/>
            </a:endParaRPr>
          </a:p>
          <a:p>
            <a:pPr eaLnBrk="1" hangingPunct="1">
              <a:lnSpc>
                <a:spcPct val="90000"/>
              </a:lnSpc>
              <a:buFontTx/>
              <a:buNone/>
            </a:pPr>
            <a:endParaRPr lang="en-US" dirty="0">
              <a:latin typeface="Bradley Hand ITC TT-Bold" charset="0"/>
            </a:endParaRPr>
          </a:p>
        </p:txBody>
      </p:sp>
      <p:sp>
        <p:nvSpPr>
          <p:cNvPr id="19460" name="Rectangle 4"/>
          <p:cNvSpPr>
            <a:spLocks noGrp="1" noChangeArrowheads="1"/>
          </p:cNvSpPr>
          <p:nvPr>
            <p:ph type="body" sz="half" idx="2"/>
          </p:nvPr>
        </p:nvSpPr>
        <p:spPr>
          <a:xfrm>
            <a:off x="4648200" y="1143000"/>
            <a:ext cx="3810000" cy="2971800"/>
          </a:xfrm>
        </p:spPr>
        <p:txBody>
          <a:bodyPr/>
          <a:lstStyle/>
          <a:p>
            <a:pPr eaLnBrk="1" hangingPunct="1">
              <a:lnSpc>
                <a:spcPct val="90000"/>
              </a:lnSpc>
              <a:buFont typeface="Courier New"/>
              <a:buChar char="o"/>
            </a:pPr>
            <a:r>
              <a:rPr lang="en-US" dirty="0" smtClean="0">
                <a:latin typeface="Bradley Hand ITC TT-Bold" charset="0"/>
              </a:rPr>
              <a:t>Gina Hoke       </a:t>
            </a:r>
            <a:r>
              <a:rPr lang="en-US" sz="2000" dirty="0" smtClean="0">
                <a:latin typeface="Bradley Hand ITC TT-Bold" charset="0"/>
              </a:rPr>
              <a:t>Executive Director</a:t>
            </a:r>
          </a:p>
          <a:p>
            <a:pPr eaLnBrk="1" hangingPunct="1">
              <a:lnSpc>
                <a:spcPct val="90000"/>
              </a:lnSpc>
              <a:buFont typeface="Courier New"/>
              <a:buChar char="o"/>
            </a:pPr>
            <a:r>
              <a:rPr lang="en-US" dirty="0" smtClean="0">
                <a:latin typeface="Bradley Hand ITC TT-Bold" charset="0"/>
              </a:rPr>
              <a:t>Laura Scott</a:t>
            </a:r>
          </a:p>
          <a:p>
            <a:pPr eaLnBrk="1" hangingPunct="1">
              <a:lnSpc>
                <a:spcPct val="90000"/>
              </a:lnSpc>
              <a:buFontTx/>
              <a:buNone/>
            </a:pPr>
            <a:r>
              <a:rPr lang="en-US" sz="1800" dirty="0" smtClean="0">
                <a:latin typeface="Bradley Hand ITC TT-Bold" charset="0"/>
              </a:rPr>
              <a:t>	</a:t>
            </a:r>
            <a:r>
              <a:rPr lang="en-US" sz="2000" dirty="0" smtClean="0">
                <a:latin typeface="Bradley Hand ITC TT-Bold" charset="0"/>
              </a:rPr>
              <a:t>Family Advocate</a:t>
            </a:r>
          </a:p>
          <a:p>
            <a:pPr eaLnBrk="1" hangingPunct="1">
              <a:lnSpc>
                <a:spcPct val="90000"/>
              </a:lnSpc>
              <a:buFont typeface="Courier New"/>
              <a:buChar char="o"/>
            </a:pPr>
            <a:r>
              <a:rPr lang="en-US" dirty="0" smtClean="0">
                <a:latin typeface="Bradley Hand ITC TT-Bold" charset="0"/>
              </a:rPr>
              <a:t>Kelly Gerlach </a:t>
            </a:r>
          </a:p>
          <a:p>
            <a:pPr eaLnBrk="1" hangingPunct="1">
              <a:lnSpc>
                <a:spcPct val="90000"/>
              </a:lnSpc>
              <a:buFontTx/>
              <a:buNone/>
            </a:pPr>
            <a:r>
              <a:rPr lang="en-US" sz="2000" dirty="0" smtClean="0">
                <a:latin typeface="Bradley Hand ITC TT-Bold" charset="0"/>
              </a:rPr>
              <a:t>     Prevention Coordinator</a:t>
            </a:r>
          </a:p>
          <a:p>
            <a:pPr eaLnBrk="1" hangingPunct="1">
              <a:lnSpc>
                <a:spcPct val="90000"/>
              </a:lnSpc>
              <a:buFontTx/>
              <a:buNone/>
            </a:pPr>
            <a:endParaRPr lang="en-US" sz="2400" dirty="0" smtClean="0">
              <a:latin typeface="Bradley Hand ITC TT-Bold" charset="0"/>
            </a:endParaRPr>
          </a:p>
          <a:p>
            <a:pPr eaLnBrk="1" hangingPunct="1">
              <a:lnSpc>
                <a:spcPct val="90000"/>
              </a:lnSpc>
              <a:buFontTx/>
              <a:buNone/>
            </a:pPr>
            <a:endParaRPr lang="en-US" sz="2400" dirty="0" smtClean="0">
              <a:latin typeface="Bradley Hand ITC TT-Bold" charset="0"/>
            </a:endParaRPr>
          </a:p>
          <a:p>
            <a:pPr eaLnBrk="1" hangingPunct="1">
              <a:lnSpc>
                <a:spcPct val="90000"/>
              </a:lnSpc>
              <a:buFontTx/>
              <a:buNone/>
            </a:pPr>
            <a:endParaRPr lang="en-US" sz="2400" dirty="0" smtClean="0">
              <a:latin typeface="Bradley Hand ITC TT-Bold" charset="0"/>
            </a:endParaRPr>
          </a:p>
          <a:p>
            <a:pPr eaLnBrk="1" hangingPunct="1">
              <a:lnSpc>
                <a:spcPct val="90000"/>
              </a:lnSpc>
            </a:pPr>
            <a:endParaRPr lang="en-US" sz="2400" dirty="0">
              <a:latin typeface="Bradley Hand ITC TT-Bold"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600200"/>
          </a:xfrm>
        </p:spPr>
        <p:txBody>
          <a:bodyPr/>
          <a:lstStyle/>
          <a:p>
            <a:r>
              <a:rPr lang="en-US" dirty="0" smtClean="0"/>
              <a:t/>
            </a:r>
            <a:br>
              <a:rPr lang="en-US" dirty="0" smtClean="0"/>
            </a:br>
            <a:r>
              <a:rPr lang="en-US" dirty="0" smtClean="0"/>
              <a:t/>
            </a:r>
            <a:br>
              <a:rPr lang="en-US" dirty="0" smtClean="0"/>
            </a:br>
            <a:r>
              <a:rPr lang="en-US" dirty="0" smtClean="0"/>
              <a:t>Cases and Insight</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Groups</a:t>
            </a:r>
          </a:p>
          <a:p>
            <a:pPr lvl="1"/>
            <a:r>
              <a:rPr lang="en-US" dirty="0" smtClean="0"/>
              <a:t>What are your thoughts based on what you have seen in the field?</a:t>
            </a:r>
          </a:p>
          <a:p>
            <a:pPr lvl="1"/>
            <a:r>
              <a:rPr lang="en-US" dirty="0" smtClean="0"/>
              <a:t>What obstacles to reporting have you seen and/or experienced?</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for the Helpers”</a:t>
            </a:r>
            <a:endParaRPr lang="en-US" dirty="0"/>
          </a:p>
        </p:txBody>
      </p:sp>
      <p:sp>
        <p:nvSpPr>
          <p:cNvPr id="3" name="Content Placeholder 2"/>
          <p:cNvSpPr>
            <a:spLocks noGrp="1"/>
          </p:cNvSpPr>
          <p:nvPr>
            <p:ph idx="1"/>
          </p:nvPr>
        </p:nvSpPr>
        <p:spPr/>
        <p:txBody>
          <a:bodyPr/>
          <a:lstStyle/>
          <a:p>
            <a:r>
              <a:rPr lang="en-US" dirty="0" smtClean="0"/>
              <a:t>“With all of the horrible things going on today, remember to look for the helpers in the story.” </a:t>
            </a:r>
            <a:r>
              <a:rPr lang="en-US" sz="2000" dirty="0" smtClean="0"/>
              <a:t>Mama Rogers</a:t>
            </a:r>
            <a:endParaRPr lang="en-US" sz="2000" dirty="0"/>
          </a:p>
        </p:txBody>
      </p:sp>
      <p:pic>
        <p:nvPicPr>
          <p:cNvPr id="4" name="Picture 3"/>
          <p:cNvPicPr>
            <a:picLocks noChangeAspect="1"/>
          </p:cNvPicPr>
          <p:nvPr/>
        </p:nvPicPr>
        <p:blipFill>
          <a:blip r:embed="rId3"/>
          <a:stretch>
            <a:fillRect/>
          </a:stretch>
        </p:blipFill>
        <p:spPr>
          <a:xfrm>
            <a:off x="4800600" y="3886200"/>
            <a:ext cx="3810000" cy="22860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63490" name="Title 1"/>
          <p:cNvSpPr>
            <a:spLocks noGrp="1"/>
          </p:cNvSpPr>
          <p:nvPr>
            <p:ph type="title"/>
          </p:nvPr>
        </p:nvSpPr>
        <p:spPr>
          <a:xfrm>
            <a:off x="685800" y="304800"/>
            <a:ext cx="7772400" cy="1143000"/>
          </a:xfrm>
        </p:spPr>
        <p:txBody>
          <a:bodyPr/>
          <a:lstStyle/>
          <a:p>
            <a:pPr eaLnBrk="1" hangingPunct="1"/>
            <a:r>
              <a:rPr lang="en-US" dirty="0" smtClean="0"/>
              <a:t>Contact Us</a:t>
            </a:r>
          </a:p>
        </p:txBody>
      </p:sp>
      <p:sp>
        <p:nvSpPr>
          <p:cNvPr id="51203" name="Content Placeholder 2"/>
          <p:cNvSpPr>
            <a:spLocks noGrp="1"/>
          </p:cNvSpPr>
          <p:nvPr>
            <p:ph sz="half" idx="1"/>
          </p:nvPr>
        </p:nvSpPr>
        <p:spPr/>
        <p:txBody>
          <a:bodyPr/>
          <a:lstStyle/>
          <a:p>
            <a:pPr eaLnBrk="1" hangingPunct="1">
              <a:defRPr/>
            </a:pPr>
            <a:r>
              <a:rPr lang="en-US" dirty="0" smtClean="0"/>
              <a:t>Facebook</a:t>
            </a:r>
          </a:p>
          <a:p>
            <a:pPr eaLnBrk="1" hangingPunct="1">
              <a:defRPr/>
            </a:pPr>
            <a:r>
              <a:rPr lang="en-US" dirty="0" smtClean="0"/>
              <a:t>Staff email: </a:t>
            </a:r>
          </a:p>
          <a:p>
            <a:pPr eaLnBrk="1" hangingPunct="1">
              <a:defRPr/>
            </a:pPr>
            <a:r>
              <a:rPr lang="en-US" sz="1800" i="1" u="sng" dirty="0" smtClean="0">
                <a:solidFill>
                  <a:schemeClr val="accent1">
                    <a:lumMod val="10000"/>
                  </a:schemeClr>
                </a:solidFill>
              </a:rPr>
              <a:t>director@crbcac.org</a:t>
            </a:r>
            <a:endParaRPr lang="en-US" sz="1800" i="1" u="sng" dirty="0" smtClean="0">
              <a:solidFill>
                <a:schemeClr val="accent1">
                  <a:lumMod val="10000"/>
                </a:schemeClr>
              </a:solidFill>
              <a:hlinkClick r:id="rId3"/>
            </a:endParaRPr>
          </a:p>
          <a:p>
            <a:pPr eaLnBrk="1" hangingPunct="1">
              <a:defRPr/>
            </a:pPr>
            <a:r>
              <a:rPr lang="en-US" sz="1800" i="1" u="sng" dirty="0" smtClean="0">
                <a:solidFill>
                  <a:schemeClr val="tx2"/>
                </a:solidFill>
                <a:hlinkClick r:id="rId3"/>
              </a:rPr>
              <a:t>familyadvocate@crbcac.org</a:t>
            </a:r>
          </a:p>
          <a:p>
            <a:pPr eaLnBrk="1" hangingPunct="1">
              <a:defRPr/>
            </a:pPr>
            <a:r>
              <a:rPr lang="en-US" sz="1800" i="1" u="sng" dirty="0" smtClean="0">
                <a:solidFill>
                  <a:schemeClr val="accent1">
                    <a:lumMod val="10000"/>
                  </a:schemeClr>
                </a:solidFill>
              </a:rPr>
              <a:t>preventioncoordinator@crbcac.org</a:t>
            </a:r>
            <a:endParaRPr lang="en-US" sz="1800" i="1" u="sng" dirty="0" smtClean="0">
              <a:solidFill>
                <a:schemeClr val="accent1">
                  <a:lumMod val="10000"/>
                </a:schemeClr>
              </a:solidFill>
              <a:hlinkClick r:id="rId3"/>
            </a:endParaRPr>
          </a:p>
          <a:p>
            <a:pPr eaLnBrk="1" hangingPunct="1">
              <a:defRPr/>
            </a:pPr>
            <a:endParaRPr lang="en-US" sz="1800" i="1" u="sng" strike="sngStrike" dirty="0" smtClean="0">
              <a:solidFill>
                <a:srgbClr val="264D26"/>
              </a:solidFill>
              <a:hlinkClick r:id="rId3"/>
            </a:endParaRPr>
          </a:p>
          <a:p>
            <a:pPr eaLnBrk="1" hangingPunct="1">
              <a:defRPr/>
            </a:pPr>
            <a:endParaRPr lang="en-US" sz="1800" i="1" u="sng" strike="sngStrike" dirty="0" smtClean="0">
              <a:solidFill>
                <a:srgbClr val="264D26"/>
              </a:solidFill>
              <a:hlinkClick r:id="rId4"/>
            </a:endParaRPr>
          </a:p>
        </p:txBody>
      </p:sp>
      <p:sp>
        <p:nvSpPr>
          <p:cNvPr id="63492" name="Content Placeholder 3"/>
          <p:cNvSpPr>
            <a:spLocks noGrp="1"/>
          </p:cNvSpPr>
          <p:nvPr>
            <p:ph sz="half" idx="2"/>
          </p:nvPr>
        </p:nvSpPr>
        <p:spPr>
          <a:xfrm>
            <a:off x="4724400" y="1981200"/>
            <a:ext cx="3810000" cy="4114800"/>
          </a:xfrm>
        </p:spPr>
        <p:txBody>
          <a:bodyPr/>
          <a:lstStyle/>
          <a:p>
            <a:pPr eaLnBrk="1" hangingPunct="1"/>
            <a:r>
              <a:rPr lang="en-US" dirty="0" smtClean="0"/>
              <a:t>We want to hear your feedback and  ideas for activities and programs to provide effective community outreach</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dirty="0">
                <a:latin typeface="Bradley Hand ITC TT-Bold" charset="0"/>
              </a:rPr>
              <a:t>Thank you!</a:t>
            </a:r>
          </a:p>
        </p:txBody>
      </p:sp>
      <p:pic>
        <p:nvPicPr>
          <p:cNvPr id="65539" name="Picture 5" descr="cac"/>
          <p:cNvPicPr>
            <a:picLocks noGrp="1" noChangeAspect="1" noChangeArrowheads="1"/>
          </p:cNvPicPr>
          <p:nvPr>
            <p:ph idx="1"/>
          </p:nvPr>
        </p:nvPicPr>
        <p:blipFill>
          <a:blip r:embed="rId2"/>
          <a:srcRect/>
          <a:stretch>
            <a:fillRect/>
          </a:stretch>
        </p:blipFill>
        <p:spPr>
          <a:xfrm>
            <a:off x="685800" y="2057400"/>
            <a:ext cx="7772400" cy="39624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a:latin typeface="Bradley Hand ITC TT-Bold" charset="0"/>
              </a:rPr>
              <a:t>Copper River Basin Child Advocacy Center Status</a:t>
            </a:r>
          </a:p>
        </p:txBody>
      </p:sp>
      <p:sp>
        <p:nvSpPr>
          <p:cNvPr id="21507" name="Rectangle 4"/>
          <p:cNvSpPr>
            <a:spLocks noGrp="1" noChangeArrowheads="1"/>
          </p:cNvSpPr>
          <p:nvPr>
            <p:ph type="body" sz="half" idx="2"/>
          </p:nvPr>
        </p:nvSpPr>
        <p:spPr>
          <a:xfrm>
            <a:off x="838200" y="1981200"/>
            <a:ext cx="7620000" cy="2362200"/>
          </a:xfrm>
        </p:spPr>
        <p:txBody>
          <a:bodyPr/>
          <a:lstStyle/>
          <a:p>
            <a:pPr eaLnBrk="1" hangingPunct="1"/>
            <a:r>
              <a:rPr lang="en-US" sz="2800" dirty="0" smtClean="0">
                <a:latin typeface="Bradley Hand ITC TT-Bold" charset="0"/>
              </a:rPr>
              <a:t>Not-For-Profit 501(c)(3) Status</a:t>
            </a:r>
          </a:p>
          <a:p>
            <a:pPr eaLnBrk="1" hangingPunct="1"/>
            <a:r>
              <a:rPr lang="en-US" sz="2800" dirty="0" smtClean="0">
                <a:latin typeface="Bradley Hand ITC TT-Bold" charset="0"/>
              </a:rPr>
              <a:t>Serving families in the CRB, Valdez and surrounding areas since January, 2009</a:t>
            </a:r>
          </a:p>
          <a:p>
            <a:pPr eaLnBrk="1" hangingPunct="1"/>
            <a:r>
              <a:rPr lang="en-US" sz="2800" dirty="0" smtClean="0">
                <a:latin typeface="Bradley Hand ITC TT-Bold" charset="0"/>
              </a:rPr>
              <a:t>Co-located with OCS at the former Gakona School</a:t>
            </a:r>
          </a:p>
        </p:txBody>
      </p:sp>
      <p:pic>
        <p:nvPicPr>
          <p:cNvPr id="21508" name="Picture 5"/>
          <p:cNvPicPr>
            <a:picLocks noGrp="1" noChangeAspect="1" noChangeArrowheads="1"/>
          </p:cNvPicPr>
          <p:nvPr>
            <p:ph type="clipArt" sz="half" idx="1"/>
          </p:nvPr>
        </p:nvPicPr>
        <p:blipFill>
          <a:blip r:embed="rId3"/>
          <a:srcRect/>
          <a:stretch>
            <a:fillRect/>
          </a:stretch>
        </p:blipFill>
        <p:spPr>
          <a:xfrm>
            <a:off x="685800" y="4876800"/>
            <a:ext cx="7848600" cy="1536700"/>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dirty="0">
                <a:latin typeface="Bradley Hand ITC TT-Bold" charset="0"/>
              </a:rPr>
              <a:t>What are Child Advocacy Centers (CAC’s)?</a:t>
            </a:r>
          </a:p>
        </p:txBody>
      </p:sp>
      <p:sp>
        <p:nvSpPr>
          <p:cNvPr id="23555" name="Rectangle 3"/>
          <p:cNvSpPr>
            <a:spLocks noGrp="1" noChangeArrowheads="1"/>
          </p:cNvSpPr>
          <p:nvPr>
            <p:ph type="body" idx="1"/>
          </p:nvPr>
        </p:nvSpPr>
        <p:spPr/>
        <p:txBody>
          <a:bodyPr/>
          <a:lstStyle/>
          <a:p>
            <a:pPr eaLnBrk="1" hangingPunct="1">
              <a:lnSpc>
                <a:spcPct val="90000"/>
              </a:lnSpc>
            </a:pPr>
            <a:r>
              <a:rPr lang="en-US" sz="2800" dirty="0">
                <a:latin typeface="Bradley Hand ITC TT-Bold" charset="0"/>
              </a:rPr>
              <a:t>Child-focused, child friendly, neutral, and culturally sensitive</a:t>
            </a:r>
          </a:p>
          <a:p>
            <a:pPr eaLnBrk="1" hangingPunct="1">
              <a:lnSpc>
                <a:spcPct val="90000"/>
              </a:lnSpc>
            </a:pPr>
            <a:r>
              <a:rPr lang="en-US" sz="2800" dirty="0">
                <a:latin typeface="Bradley Hand ITC TT-Bold" charset="0"/>
              </a:rPr>
              <a:t>Community based</a:t>
            </a:r>
          </a:p>
          <a:p>
            <a:pPr eaLnBrk="1" hangingPunct="1">
              <a:lnSpc>
                <a:spcPct val="90000"/>
              </a:lnSpc>
            </a:pPr>
            <a:r>
              <a:rPr lang="en-US" sz="2800" dirty="0" smtClean="0">
                <a:latin typeface="Bradley Hand ITC TT-Bold" charset="0"/>
              </a:rPr>
              <a:t>Multidisciplinary Team (MDT): Medical, Child Protection, Law Enforcement, </a:t>
            </a:r>
            <a:r>
              <a:rPr lang="en-US" sz="2800" dirty="0">
                <a:latin typeface="Bradley Hand ITC TT-Bold" charset="0"/>
              </a:rPr>
              <a:t>Mental </a:t>
            </a:r>
            <a:r>
              <a:rPr lang="en-US" sz="2800" dirty="0" smtClean="0">
                <a:latin typeface="Bradley Hand ITC TT-Bold" charset="0"/>
              </a:rPr>
              <a:t>Health, Tribal Liaison, Forensic Medical examiner, District Attorney,etc…</a:t>
            </a:r>
          </a:p>
          <a:p>
            <a:pPr eaLnBrk="1" hangingPunct="1">
              <a:lnSpc>
                <a:spcPct val="90000"/>
              </a:lnSpc>
            </a:pPr>
            <a:endParaRPr lang="en-US" sz="2800" dirty="0" smtClean="0">
              <a:latin typeface="Bradley Hand ITC TT-Bold" charset="0"/>
            </a:endParaRPr>
          </a:p>
          <a:p>
            <a:pPr eaLnBrk="1" hangingPunct="1">
              <a:lnSpc>
                <a:spcPct val="90000"/>
              </a:lnSpc>
            </a:pPr>
            <a:endParaRPr lang="en-US" sz="2800" dirty="0">
              <a:latin typeface="Bradley Hand ITC TT-Bold"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Goals</a:t>
            </a:r>
            <a:endParaRPr lang="en-US" dirty="0"/>
          </a:p>
        </p:txBody>
      </p:sp>
      <p:sp>
        <p:nvSpPr>
          <p:cNvPr id="3" name="Content Placeholder 2"/>
          <p:cNvSpPr>
            <a:spLocks noGrp="1"/>
          </p:cNvSpPr>
          <p:nvPr>
            <p:ph idx="1"/>
          </p:nvPr>
        </p:nvSpPr>
        <p:spPr>
          <a:xfrm>
            <a:off x="685800" y="1981200"/>
            <a:ext cx="8077200" cy="4648200"/>
          </a:xfrm>
        </p:spPr>
        <p:txBody>
          <a:bodyPr/>
          <a:lstStyle/>
          <a:p>
            <a:pPr eaLnBrk="1" hangingPunct="1">
              <a:lnSpc>
                <a:spcPct val="90000"/>
              </a:lnSpc>
            </a:pPr>
            <a:r>
              <a:rPr lang="en-US" dirty="0" smtClean="0">
                <a:latin typeface="Bradley Hand ITC TT-Bold" charset="0"/>
              </a:rPr>
              <a:t>To reduce trauma by fewer interviews and a non-invasive exam</a:t>
            </a:r>
          </a:p>
          <a:p>
            <a:pPr eaLnBrk="1" hangingPunct="1">
              <a:lnSpc>
                <a:spcPct val="90000"/>
              </a:lnSpc>
            </a:pPr>
            <a:r>
              <a:rPr lang="en-US" dirty="0" smtClean="0">
                <a:latin typeface="Bradley Hand ITC TT-Bold" charset="0"/>
              </a:rPr>
              <a:t>To provide support for children and families who have been affected by abuse</a:t>
            </a:r>
          </a:p>
          <a:p>
            <a:pPr eaLnBrk="1" hangingPunct="1">
              <a:lnSpc>
                <a:spcPct val="90000"/>
              </a:lnSpc>
            </a:pPr>
            <a:r>
              <a:rPr lang="en-US" dirty="0" smtClean="0">
                <a:latin typeface="Bradley Hand ITC TT-Bold" charset="0"/>
              </a:rPr>
              <a:t>To improve prosecution rates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What Used to Happen</a:t>
            </a:r>
          </a:p>
        </p:txBody>
      </p:sp>
      <p:pic>
        <p:nvPicPr>
          <p:cNvPr id="25604" name="Content Placeholder 6" descr="cac model 2.jpg"/>
          <p:cNvPicPr>
            <a:picLocks noGrp="1" noChangeAspect="1"/>
          </p:cNvPicPr>
          <p:nvPr/>
        </p:nvPicPr>
        <p:blipFill>
          <a:blip r:embed="rId3"/>
          <a:srcRect l="-16602" r="-16602"/>
          <a:stretch>
            <a:fillRect/>
          </a:stretch>
        </p:blipFill>
        <p:spPr bwMode="auto">
          <a:xfrm>
            <a:off x="381000" y="1752600"/>
            <a:ext cx="8153400" cy="4800600"/>
          </a:xfrm>
          <a:prstGeom prst="rect">
            <a:avLst/>
          </a:prstGeom>
          <a:noFill/>
          <a:ln w="28575" cap="flat" cmpd="sng" algn="ctr">
            <a:solidFill>
              <a:schemeClr val="tx1"/>
            </a:solidFill>
            <a:prstDash val="solid"/>
            <a:miter lim="800000"/>
            <a:headEnd type="none" w="med" len="med"/>
            <a:tailEnd type="none" w="med" len="med"/>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What Happens Now</a:t>
            </a:r>
          </a:p>
        </p:txBody>
      </p:sp>
      <p:pic>
        <p:nvPicPr>
          <p:cNvPr id="27652" name="Content Placeholder 5" descr="CCAC_Robin_Story_after.jpg"/>
          <p:cNvPicPr>
            <a:picLocks noGrp="1" noChangeAspect="1"/>
          </p:cNvPicPr>
          <p:nvPr/>
        </p:nvPicPr>
        <p:blipFill>
          <a:blip r:embed="rId3"/>
          <a:srcRect l="-8611" r="-8611"/>
          <a:stretch>
            <a:fillRect/>
          </a:stretch>
        </p:blipFill>
        <p:spPr bwMode="auto">
          <a:xfrm>
            <a:off x="762000" y="1905000"/>
            <a:ext cx="76200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NCA CAC Video</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Playp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laype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ＭＳ Ｐゴシック" pitchFamily="-1" charset="-128"/>
            <a:cs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ＭＳ Ｐゴシック" pitchFamily="-1" charset="-128"/>
            <a:cs typeface="ＭＳ Ｐゴシック" pitchFamily="-1" charset="-128"/>
          </a:defRPr>
        </a:defPPr>
      </a:lstStyle>
    </a:lnDef>
  </a:objectDefaults>
  <a:extraClrSchemeLst>
    <a:extraClrScheme>
      <a:clrScheme name="Playpen 1">
        <a:dk1>
          <a:srgbClr val="336699"/>
        </a:dk1>
        <a:lt1>
          <a:srgbClr val="FFFFFF"/>
        </a:lt1>
        <a:dk2>
          <a:srgbClr val="336633"/>
        </a:dk2>
        <a:lt2>
          <a:srgbClr val="B6D287"/>
        </a:lt2>
        <a:accent1>
          <a:srgbClr val="F1F3CF"/>
        </a:accent1>
        <a:accent2>
          <a:srgbClr val="E9CC7A"/>
        </a:accent2>
        <a:accent3>
          <a:srgbClr val="FFFFFF"/>
        </a:accent3>
        <a:accent4>
          <a:srgbClr val="2A5682"/>
        </a:accent4>
        <a:accent5>
          <a:srgbClr val="F7F8E4"/>
        </a:accent5>
        <a:accent6>
          <a:srgbClr val="D3B96E"/>
        </a:accent6>
        <a:hlink>
          <a:srgbClr val="D1B4C8"/>
        </a:hlink>
        <a:folHlink>
          <a:srgbClr val="96C8D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2004:Templates:Presentations:Designs:Playpen</Template>
  <TotalTime>3923</TotalTime>
  <Words>2347</Words>
  <Application>Microsoft Macintosh PowerPoint</Application>
  <PresentationFormat>On-screen Show (4:3)</PresentationFormat>
  <Paragraphs>274</Paragraphs>
  <Slides>33</Slides>
  <Notes>27</Notes>
  <HiddenSlides>0</HiddenSlides>
  <MMClips>0</MMClips>
  <ScaleCrop>false</ScaleCrop>
  <HeadingPairs>
    <vt:vector size="4" baseType="variant">
      <vt:variant>
        <vt:lpstr>Design Template</vt:lpstr>
      </vt:variant>
      <vt:variant>
        <vt:i4>1</vt:i4>
      </vt:variant>
      <vt:variant>
        <vt:lpstr>Slide Titles</vt:lpstr>
      </vt:variant>
      <vt:variant>
        <vt:i4>33</vt:i4>
      </vt:variant>
    </vt:vector>
  </HeadingPairs>
  <TitlesOfParts>
    <vt:vector size="34" baseType="lpstr">
      <vt:lpstr>Playpen</vt:lpstr>
      <vt:lpstr>Copper River Basin Child Advocacy Center</vt:lpstr>
      <vt:lpstr>Presented By:</vt:lpstr>
      <vt:lpstr>CRBCAC Board and Staff</vt:lpstr>
      <vt:lpstr>Copper River Basin Child Advocacy Center Status</vt:lpstr>
      <vt:lpstr>What are Child Advocacy Centers (CAC’s)?</vt:lpstr>
      <vt:lpstr>Our Goals</vt:lpstr>
      <vt:lpstr>What Used to Happen</vt:lpstr>
      <vt:lpstr>What Happens Now</vt:lpstr>
      <vt:lpstr>NCA CAC Video</vt:lpstr>
      <vt:lpstr>Collaboration is the key:</vt:lpstr>
      <vt:lpstr>   Alaska CAC’s in 2018</vt:lpstr>
      <vt:lpstr>Alleged Offender Demographics in Alaska</vt:lpstr>
      <vt:lpstr>Stranger in the Woods?</vt:lpstr>
      <vt:lpstr>Ages of Alleged Offenders in Alaska</vt:lpstr>
      <vt:lpstr>Types of Reported Abuse</vt:lpstr>
      <vt:lpstr>Race of Total children seen at Alaska CAC’s</vt:lpstr>
      <vt:lpstr> Services Received by Children </vt:lpstr>
      <vt:lpstr> Long Road</vt:lpstr>
      <vt:lpstr>What is the prevalence of child sexual abuse?</vt:lpstr>
      <vt:lpstr>Definition of Child Abuse  and Neglect</vt:lpstr>
      <vt:lpstr>Child Abuse and neglect strongly linked to:</vt:lpstr>
      <vt:lpstr>Signs of Child Abuse</vt:lpstr>
      <vt:lpstr>More Signs of Child Abuse</vt:lpstr>
      <vt:lpstr> When a Child Discloses </vt:lpstr>
      <vt:lpstr>After They Tell You</vt:lpstr>
      <vt:lpstr>OCS Reporting Video</vt:lpstr>
      <vt:lpstr>The Process</vt:lpstr>
      <vt:lpstr>State of Alaska  Reporting</vt:lpstr>
      <vt:lpstr>Obstacles to Reporting </vt:lpstr>
      <vt:lpstr>  Cases and Insight  </vt:lpstr>
      <vt:lpstr>“Look for the Helpers”</vt:lpstr>
      <vt:lpstr>Contact Us</vt:lpstr>
      <vt:lpstr>Thank you!</vt:lpstr>
    </vt:vector>
  </TitlesOfParts>
  <Company>Johana  McMahan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Copper River Basin Child Advocacy Center</dc:title>
  <dc:creator>Johana  McMahan</dc:creator>
  <cp:lastModifiedBy>Prevention Coordinator</cp:lastModifiedBy>
  <cp:revision>206</cp:revision>
  <cp:lastPrinted>2015-08-13T20:54:55Z</cp:lastPrinted>
  <dcterms:created xsi:type="dcterms:W3CDTF">2019-10-29T19:35:00Z</dcterms:created>
  <dcterms:modified xsi:type="dcterms:W3CDTF">2019-10-29T19:38:09Z</dcterms:modified>
</cp:coreProperties>
</file>